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8" r:id="rId6"/>
    <p:sldId id="261" r:id="rId7"/>
    <p:sldId id="265" r:id="rId8"/>
    <p:sldId id="282" r:id="rId9"/>
    <p:sldId id="260" r:id="rId10"/>
    <p:sldId id="279" r:id="rId11"/>
    <p:sldId id="280" r:id="rId12"/>
    <p:sldId id="266" r:id="rId13"/>
    <p:sldId id="272" r:id="rId14"/>
    <p:sldId id="277" r:id="rId15"/>
    <p:sldId id="281" r:id="rId16"/>
    <p:sldId id="269" r:id="rId17"/>
    <p:sldId id="275" r:id="rId18"/>
    <p:sldId id="270" r:id="rId19"/>
    <p:sldId id="273" r:id="rId20"/>
    <p:sldId id="274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3FE-E967-4C01-858C-0FB7608247F0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0B46-D22E-42E1-9F49-FFE58A1B6B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4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CD900A-CF57-48CE-B9F9-EAAFF12F7506}" type="datetime1">
              <a:rPr lang="pt-BR" smtClean="0"/>
              <a:t>08/11/2016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4155-B3B9-4396-A0B9-01C8016B7CE2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DBB-AE81-49AE-BECE-5788AEAC6FFD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62A-F9E7-4E05-98D3-935C4E64C55A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82B5C3-EFE0-40AA-9119-CEFBC9225629}" type="datetime1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B4D5-98CD-4D96-8CE6-81862253B6A7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580B-C6BE-433B-AB23-2C84EF927F54}" type="datetime1">
              <a:rPr lang="pt-BR" smtClean="0"/>
              <a:t>08/11/2016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B745-426A-4EA6-96F7-6D42B5E88E32}" type="datetime1">
              <a:rPr lang="pt-BR" smtClean="0"/>
              <a:t>08/11/2016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229-618A-473D-B4C4-BA188617BF3B}" type="datetime1">
              <a:rPr lang="pt-BR" smtClean="0"/>
              <a:t>08/11/2016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F522-849B-4B41-8FFF-2C885AD5A6C0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256-10CA-46EC-8C36-8F39289F33A6}" type="datetime1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3E30CD-3D67-4718-830E-1103112B8473}" type="datetime1">
              <a:rPr lang="pt-BR" smtClean="0"/>
              <a:t>08/11/2016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58531D-7D0D-4E0A-8DC4-FF322C7609E7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acm.acm.org/news/205836-the-beginning-of-the-internet-of-robot-things/full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Internet das Coisas (IoT) e Robótica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Pedro Henrique D. V. Affonso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 de baixo custo cooperativos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9" y="1484784"/>
            <a:ext cx="384042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44766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Robomote</a:t>
            </a:r>
            <a:endParaRPr lang="pt-BR" dirty="0"/>
          </a:p>
        </p:txBody>
      </p:sp>
      <p:pic>
        <p:nvPicPr>
          <p:cNvPr id="2054" name="Picture 6" descr="http://www.hizook.com/files/users/3/Alice_Micro_Robot_Swa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74" y="1484784"/>
            <a:ext cx="393643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44874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Alice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0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de enxame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Resultado de imagem para swarm robo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480720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805264"/>
            <a:ext cx="677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Mil robôs – Harvard https://www.youtube.com/watch?v=G1t4M2XnIhI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Robóticas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Apontado por alguns como o próximo passo da Internet das Coisas, acrescentando novas possibilidades</a:t>
            </a:r>
          </a:p>
          <a:p>
            <a:r>
              <a:rPr lang="pt-BR" dirty="0"/>
              <a:t>Será possível controlar robôs domésticos pela internet da maneira que se controla um termostato por celular</a:t>
            </a:r>
          </a:p>
          <a:p>
            <a:r>
              <a:rPr lang="pt-BR" dirty="0" smtClean="0"/>
              <a:t>Os robôs não se limitam mais aos seus próprios sensores para perceber o ambiente – grande disponibilidade de dados de dispositivos e ambientes inteligentes</a:t>
            </a:r>
          </a:p>
          <a:p>
            <a:r>
              <a:rPr lang="pt-BR" dirty="0" smtClean="0"/>
              <a:t>Robôs poderão usar bases de dados na internet – mapas, receitas, palavras, objetos, movimentos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RSSF/IoT +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Deployment de rede de sensores/objetos</a:t>
            </a:r>
          </a:p>
          <a:p>
            <a:r>
              <a:rPr lang="pt-BR" dirty="0" smtClean="0"/>
              <a:t>Localização</a:t>
            </a:r>
          </a:p>
          <a:p>
            <a:pPr lvl="1"/>
            <a:r>
              <a:rPr lang="pt-BR" dirty="0"/>
              <a:t>Robôs móveis quase sempre precisam se localizar no ambiente em que se encontram, e muitas vezes realizar o mapeamento da área </a:t>
            </a:r>
            <a:endParaRPr lang="pt-BR" dirty="0" smtClean="0"/>
          </a:p>
          <a:p>
            <a:pPr lvl="1"/>
            <a:r>
              <a:rPr lang="pt-BR" dirty="0" smtClean="0"/>
              <a:t>Robôs localizando sensores/objetos</a:t>
            </a:r>
          </a:p>
          <a:p>
            <a:pPr lvl="1"/>
            <a:r>
              <a:rPr lang="pt-BR" dirty="0" smtClean="0"/>
              <a:t>Sensores/objetos auxiliando robôs na localização</a:t>
            </a:r>
          </a:p>
          <a:p>
            <a:pPr lvl="1"/>
            <a:r>
              <a:rPr lang="pt-BR" dirty="0" smtClean="0"/>
              <a:t>Com o uso de RSSI – Radio Signal Strength Indicators</a:t>
            </a:r>
          </a:p>
          <a:p>
            <a:r>
              <a:rPr lang="pt-BR" dirty="0" smtClean="0"/>
              <a:t>Aumento da conectividade, confiabilidade e eficiência energética da rede</a:t>
            </a:r>
          </a:p>
          <a:p>
            <a:pPr lvl="1"/>
            <a:r>
              <a:rPr lang="pt-BR" dirty="0" smtClean="0"/>
              <a:t>Coleta de dados de maneira mais eficiente</a:t>
            </a:r>
          </a:p>
          <a:p>
            <a:pPr lvl="1"/>
            <a:r>
              <a:rPr lang="pt-BR" dirty="0" smtClean="0"/>
              <a:t>Redução de envios multi-hop</a:t>
            </a:r>
          </a:p>
          <a:p>
            <a:pPr lvl="1"/>
            <a:r>
              <a:rPr lang="pt-BR" dirty="0" smtClean="0"/>
              <a:t>Diminuição do problema de afunilamento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RSSF + Robôs</a:t>
            </a:r>
            <a:r>
              <a:rPr lang="pt-BR" dirty="0"/>
              <a:t>: </a:t>
            </a:r>
            <a:r>
              <a:rPr lang="pt-BR" dirty="0" smtClean="0"/>
              <a:t>maior conectividade</a:t>
            </a:r>
            <a:r>
              <a:rPr lang="pt-BR" dirty="0"/>
              <a:t>, confiabilidade e eficiência </a:t>
            </a:r>
            <a:r>
              <a:rPr lang="pt-BR" dirty="0" smtClean="0"/>
              <a:t>energética da rede</a:t>
            </a:r>
            <a:endParaRPr lang="pt-BR" dirty="0"/>
          </a:p>
        </p:txBody>
      </p:sp>
      <p:sp>
        <p:nvSpPr>
          <p:cNvPr id="4" name="AutoShape 2" descr="Figur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"/>
          <a:stretch/>
        </p:blipFill>
        <p:spPr bwMode="auto">
          <a:xfrm>
            <a:off x="755576" y="1700808"/>
            <a:ext cx="3528392" cy="209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386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Afunilamento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89530" y="43687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Mules</a:t>
            </a:r>
            <a:endParaRPr lang="pt-BR" dirty="0"/>
          </a:p>
        </p:txBody>
      </p:sp>
      <p:sp>
        <p:nvSpPr>
          <p:cNvPr id="3" name="AutoShape 4" descr="Resultado de imagem para robo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09" y="1130286"/>
            <a:ext cx="35814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38118"/>
            <a:ext cx="8229600" cy="164321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Os robôs podem ser usados como</a:t>
            </a:r>
          </a:p>
          <a:p>
            <a:pPr lvl="1"/>
            <a:r>
              <a:rPr lang="pt-BR" dirty="0" smtClean="0"/>
              <a:t>Data Mules</a:t>
            </a:r>
          </a:p>
          <a:p>
            <a:pPr lvl="1"/>
            <a:r>
              <a:rPr lang="pt-BR" dirty="0" smtClean="0"/>
              <a:t>Estações-base móveis</a:t>
            </a:r>
          </a:p>
          <a:p>
            <a:pPr lvl="1"/>
            <a:r>
              <a:rPr lang="pt-BR" dirty="0" smtClean="0"/>
              <a:t>Nós que se posicionam de maneira otimizada (em redes mesh)</a:t>
            </a:r>
          </a:p>
          <a:p>
            <a:pPr lvl="1"/>
            <a:r>
              <a:rPr lang="pt-BR" dirty="0" smtClean="0"/>
              <a:t>Meio para (re)posicionar os sensores de maneira otimizada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990600"/>
          </a:xfrm>
        </p:spPr>
        <p:txBody>
          <a:bodyPr/>
          <a:lstStyle/>
          <a:p>
            <a:r>
              <a:rPr lang="pt-BR" dirty="0" smtClean="0"/>
              <a:t>Aplicações em diferentes segmentos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 Domésticos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Presente: robôs aspiradores</a:t>
            </a:r>
          </a:p>
          <a:p>
            <a:pPr lvl="1"/>
            <a:r>
              <a:rPr lang="pt-BR" dirty="0" smtClean="0"/>
              <a:t>Roomba e similares – já existem versões IoRT</a:t>
            </a:r>
          </a:p>
          <a:p>
            <a:r>
              <a:rPr lang="pt-BR" dirty="0" smtClean="0"/>
              <a:t>Robôs autônomos</a:t>
            </a:r>
          </a:p>
          <a:p>
            <a:pPr lvl="1"/>
            <a:r>
              <a:rPr lang="pt-BR" dirty="0" smtClean="0"/>
              <a:t>Capazes de realizar tarefas diversas e de interação social</a:t>
            </a:r>
          </a:p>
          <a:p>
            <a:pPr lvl="1"/>
            <a:r>
              <a:rPr lang="pt-BR" dirty="0" smtClean="0"/>
              <a:t>Para ajusar idosos e pessoas com necessidades especiais</a:t>
            </a:r>
          </a:p>
          <a:p>
            <a:pPr lvl="1"/>
            <a:r>
              <a:rPr lang="pt-BR" dirty="0" smtClean="0"/>
              <a:t>Competição RoboCup @Home</a:t>
            </a:r>
            <a:endParaRPr lang="pt-BR" dirty="0"/>
          </a:p>
        </p:txBody>
      </p:sp>
      <p:pic>
        <p:nvPicPr>
          <p:cNvPr id="2050" name="Picture 2" descr="http://www.ok-produkt.cz/Files/560_m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2" y="4007783"/>
            <a:ext cx="3019022" cy="22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hatsnext.nuance.com/wp-content/uploads/Team-RoCKIn-robot-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53106"/>
            <a:ext cx="3263277" cy="244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Warehouses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Robôs já são amplamente utilizados</a:t>
            </a:r>
          </a:p>
          <a:p>
            <a:r>
              <a:rPr lang="pt-BR" dirty="0" smtClean="0"/>
              <a:t>Amazon adquiriu a Kiva em 2012 por US$775 milhões </a:t>
            </a:r>
          </a:p>
          <a:p>
            <a:pPr lvl="1"/>
            <a:r>
              <a:rPr lang="pt-BR" dirty="0" smtClean="0"/>
              <a:t>Mudou o nome para Amazon Robotics e deixou de atender todos os demais clientes – GAP,  Walgreens, Office Depot e muitos outros</a:t>
            </a:r>
          </a:p>
          <a:p>
            <a:pPr lvl="1"/>
            <a:r>
              <a:rPr lang="pt-BR" dirty="0" smtClean="0"/>
              <a:t>Mais de 30 mil robôs em seus depósitos</a:t>
            </a:r>
          </a:p>
          <a:p>
            <a:r>
              <a:rPr lang="pt-BR" dirty="0" smtClean="0"/>
              <a:t>Ambientes com sensores, produtos e pallets com tags RFID – auxiliam o robô na tarefa de localizar e transportar produtos</a:t>
            </a:r>
          </a:p>
          <a:p>
            <a:r>
              <a:rPr lang="pt-BR" dirty="0" smtClean="0"/>
              <a:t>Robô pode ser acionado assim que um pedido online é feito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4002539" cy="213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Setores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Cidades Inteligentes</a:t>
            </a:r>
          </a:p>
          <a:p>
            <a:pPr lvl="1"/>
            <a:r>
              <a:rPr lang="pt-BR" dirty="0" smtClean="0"/>
              <a:t>Coleta automática de lixo</a:t>
            </a:r>
          </a:p>
          <a:p>
            <a:pPr lvl="1"/>
            <a:r>
              <a:rPr lang="pt-BR" dirty="0" smtClean="0"/>
              <a:t>Segurança e monitoramento com uso de drones</a:t>
            </a:r>
          </a:p>
          <a:p>
            <a:r>
              <a:rPr lang="pt-BR" dirty="0" smtClean="0"/>
              <a:t>Indústrias</a:t>
            </a:r>
          </a:p>
          <a:p>
            <a:pPr lvl="1"/>
            <a:r>
              <a:rPr lang="pt-BR" dirty="0" smtClean="0"/>
              <a:t>Robôs já são lugar comum e vendas crescem a cada ano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erão integrados com IoT conforme for sendo implantada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 tornarão mais inteligentes</a:t>
            </a:r>
          </a:p>
          <a:p>
            <a:r>
              <a:rPr lang="pt-BR" dirty="0" smtClean="0"/>
              <a:t>Varejo</a:t>
            </a:r>
          </a:p>
          <a:p>
            <a:pPr lvl="1"/>
            <a:r>
              <a:rPr lang="pt-BR" dirty="0" smtClean="0"/>
              <a:t>Atendentes/vendedores robóticos</a:t>
            </a:r>
          </a:p>
          <a:p>
            <a:pPr lvl="1"/>
            <a:r>
              <a:rPr lang="pt-BR" dirty="0" smtClean="0"/>
              <a:t>Armazenar e buscar produtos – como em depósitos</a:t>
            </a:r>
          </a:p>
          <a:p>
            <a:r>
              <a:rPr lang="pt-BR" dirty="0" smtClean="0"/>
              <a:t>Automóveis</a:t>
            </a:r>
          </a:p>
          <a:p>
            <a:pPr lvl="1"/>
            <a:r>
              <a:rPr lang="pt-BR" dirty="0" smtClean="0"/>
              <a:t>Carro autônomo </a:t>
            </a:r>
            <a:r>
              <a:rPr lang="pt-BR" dirty="0" smtClean="0">
                <a:sym typeface="Wingdings" pitchFamily="2" charset="2"/>
              </a:rPr>
              <a:t> Robô móvel</a:t>
            </a: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Já existem muitas aplicações envolvendo robótica e IoT</a:t>
            </a:r>
          </a:p>
          <a:p>
            <a:r>
              <a:rPr lang="pt-BR" dirty="0" smtClean="0"/>
              <a:t>Torna possíveis robôs muito mais inteligentes</a:t>
            </a:r>
          </a:p>
          <a:p>
            <a:r>
              <a:rPr lang="pt-BR" dirty="0" smtClean="0"/>
              <a:t>Bastante interesse acadêmico e da indústria</a:t>
            </a:r>
          </a:p>
          <a:p>
            <a:r>
              <a:rPr lang="pt-BR" dirty="0" smtClean="0"/>
              <a:t>A tendência é que haja um crescimento muito grande</a:t>
            </a:r>
          </a:p>
          <a:p>
            <a:pPr lvl="1"/>
            <a:r>
              <a:rPr lang="pt-BR" dirty="0" smtClean="0"/>
              <a:t>Conforme os custos de IoT caem</a:t>
            </a:r>
          </a:p>
          <a:p>
            <a:pPr lvl="1"/>
            <a:r>
              <a:rPr lang="pt-BR" dirty="0" smtClean="0"/>
              <a:t>Com o amadurecimento da robótica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8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Robótica – Introdução</a:t>
            </a:r>
          </a:p>
          <a:p>
            <a:pPr lvl="1"/>
            <a:r>
              <a:rPr lang="pt-BR" dirty="0" smtClean="0"/>
              <a:t>Tipos de robôs</a:t>
            </a:r>
          </a:p>
          <a:p>
            <a:pPr lvl="1"/>
            <a:r>
              <a:rPr lang="pt-BR" dirty="0" smtClean="0"/>
              <a:t>Robótica em Nuvem</a:t>
            </a:r>
          </a:p>
          <a:p>
            <a:r>
              <a:rPr lang="pt-BR" dirty="0" smtClean="0"/>
              <a:t>Robótica e Internet das Coisas</a:t>
            </a:r>
          </a:p>
          <a:p>
            <a:pPr lvl="1"/>
            <a:r>
              <a:rPr lang="pt-BR" dirty="0" smtClean="0"/>
              <a:t>Semelhanças com RSSF/IoT e convergência</a:t>
            </a:r>
          </a:p>
          <a:p>
            <a:pPr lvl="1"/>
            <a:r>
              <a:rPr lang="pt-BR" dirty="0" smtClean="0"/>
              <a:t>Internet das Coisas Robóticas</a:t>
            </a:r>
          </a:p>
          <a:p>
            <a:pPr lvl="1"/>
            <a:r>
              <a:rPr lang="pt-BR" dirty="0"/>
              <a:t>Vantagens de RSSF/IoT + robôs</a:t>
            </a:r>
            <a:endParaRPr lang="pt-BR" dirty="0" smtClean="0"/>
          </a:p>
          <a:p>
            <a:r>
              <a:rPr lang="pt-BR" dirty="0" smtClean="0"/>
              <a:t>Aplicações em diferentes segmentos</a:t>
            </a:r>
          </a:p>
          <a:p>
            <a:pPr lvl="1"/>
            <a:r>
              <a:rPr lang="pt-BR" dirty="0" smtClean="0"/>
              <a:t>Robôs Domésticos</a:t>
            </a:r>
          </a:p>
          <a:p>
            <a:pPr lvl="1"/>
            <a:r>
              <a:rPr lang="pt-BR" dirty="0" smtClean="0"/>
              <a:t>Warehouses</a:t>
            </a:r>
          </a:p>
          <a:p>
            <a:pPr lvl="1"/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The </a:t>
            </a:r>
            <a:r>
              <a:rPr lang="pt-BR" b="1" dirty="0"/>
              <a:t>integration of mobile (tele) robotics and wireless sensor networks: A survey</a:t>
            </a:r>
          </a:p>
          <a:p>
            <a:pPr lvl="1"/>
            <a:r>
              <a:rPr lang="pt-BR" dirty="0"/>
              <a:t>A Wichmann, BD Okkalioglu, T Korkmaz - </a:t>
            </a:r>
            <a:r>
              <a:rPr lang="fr-FR" i="1" dirty="0"/>
              <a:t>Computer Communications</a:t>
            </a:r>
            <a:r>
              <a:rPr lang="fr-FR" dirty="0"/>
              <a:t> 51 (2014): 21-35</a:t>
            </a:r>
            <a:r>
              <a:rPr lang="fr-FR" dirty="0" smtClean="0"/>
              <a:t>.</a:t>
            </a:r>
          </a:p>
          <a:p>
            <a:r>
              <a:rPr lang="pt-BR" b="1" dirty="0" smtClean="0"/>
              <a:t>Indoor localization system using RSSI measurement of wireless sensor network based on ZigBee standard</a:t>
            </a:r>
          </a:p>
          <a:p>
            <a:pPr lvl="1"/>
            <a:r>
              <a:rPr lang="pt-BR" dirty="0" smtClean="0"/>
              <a:t>M </a:t>
            </a:r>
            <a:r>
              <a:rPr lang="pt-BR" dirty="0"/>
              <a:t>Sugano, T Kawazoe, Y Ohta, M Murata </a:t>
            </a:r>
            <a:r>
              <a:rPr lang="pt-BR" dirty="0" smtClean="0"/>
              <a:t>- </a:t>
            </a:r>
            <a:r>
              <a:rPr lang="pt-BR" i="1" dirty="0"/>
              <a:t>Target</a:t>
            </a:r>
            <a:r>
              <a:rPr lang="pt-BR" dirty="0"/>
              <a:t>, </a:t>
            </a:r>
            <a:r>
              <a:rPr lang="pt-BR" i="1" dirty="0" smtClean="0"/>
              <a:t>538 (2006)</a:t>
            </a:r>
            <a:r>
              <a:rPr lang="pt-BR" dirty="0" smtClean="0"/>
              <a:t>, 050</a:t>
            </a:r>
            <a:endParaRPr lang="pt-BR" dirty="0" smtClean="0"/>
          </a:p>
          <a:p>
            <a:r>
              <a:rPr lang="en-US" b="1" dirty="0" smtClean="0"/>
              <a:t>Analysis of deployment and movement policies in wireless sensor and robot networks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Wichmann</a:t>
            </a:r>
            <a:r>
              <a:rPr lang="en-US" dirty="0"/>
              <a:t>, T </a:t>
            </a:r>
            <a:r>
              <a:rPr lang="en-US" dirty="0" err="1"/>
              <a:t>Korkmaz</a:t>
            </a:r>
            <a:r>
              <a:rPr lang="en-US" dirty="0"/>
              <a:t> - </a:t>
            </a:r>
            <a:r>
              <a:rPr lang="en-US" i="1" dirty="0" err="1" smtClean="0"/>
              <a:t>WoWMoM</a:t>
            </a:r>
            <a:r>
              <a:rPr lang="en-US" dirty="0" smtClean="0"/>
              <a:t>. </a:t>
            </a:r>
            <a:r>
              <a:rPr lang="en-US" dirty="0"/>
              <a:t>IEEE, 2015.</a:t>
            </a:r>
            <a:endParaRPr lang="en-US" dirty="0" smtClean="0"/>
          </a:p>
          <a:p>
            <a:pPr fontAlgn="base"/>
            <a:r>
              <a:rPr lang="en-US" b="1" dirty="0" smtClean="0"/>
              <a:t>Batch forwarding in wireless sensor networks</a:t>
            </a:r>
          </a:p>
          <a:p>
            <a:pPr lvl="1" fontAlgn="base"/>
            <a:r>
              <a:rPr lang="en-US" dirty="0" smtClean="0"/>
              <a:t>T</a:t>
            </a:r>
            <a:r>
              <a:rPr lang="en-US" dirty="0"/>
              <a:t>. </a:t>
            </a:r>
            <a:r>
              <a:rPr lang="en-US" dirty="0" err="1" smtClean="0"/>
              <a:t>Korkmaz</a:t>
            </a:r>
            <a:r>
              <a:rPr lang="en-US" dirty="0" smtClean="0"/>
              <a:t> - Military </a:t>
            </a:r>
            <a:r>
              <a:rPr lang="en-US" dirty="0"/>
              <a:t>Communications Conference, IEEE (2010), </a:t>
            </a:r>
            <a:r>
              <a:rPr lang="en-US" dirty="0" smtClean="0"/>
              <a:t>116–124</a:t>
            </a:r>
            <a:endParaRPr lang="en-US" dirty="0"/>
          </a:p>
          <a:p>
            <a:pPr fontAlgn="base"/>
            <a:r>
              <a:rPr lang="en-US" b="1" dirty="0" smtClean="0"/>
              <a:t>Data </a:t>
            </a:r>
            <a:r>
              <a:rPr lang="en-US" b="1" dirty="0"/>
              <a:t>mules: modeling and analysis of a three-tier architecture for sparse sensor networks</a:t>
            </a:r>
          </a:p>
          <a:p>
            <a:pPr lvl="1" fontAlgn="base"/>
            <a:r>
              <a:rPr lang="en-US" dirty="0"/>
              <a:t>R.C. Shah, S. Roy, S. Jain, W. </a:t>
            </a:r>
            <a:r>
              <a:rPr lang="en-US" dirty="0" smtClean="0"/>
              <a:t>Brunette - </a:t>
            </a:r>
            <a:r>
              <a:rPr lang="en-US" i="1" dirty="0"/>
              <a:t>Ad Hoc Networks</a:t>
            </a:r>
            <a:r>
              <a:rPr lang="en-US" dirty="0"/>
              <a:t> 1.2 (2003): 215-233.</a:t>
            </a:r>
            <a:endParaRPr lang="en-US" dirty="0" smtClean="0"/>
          </a:p>
          <a:p>
            <a:pPr fontAlgn="base"/>
            <a:r>
              <a:rPr lang="pt-BR" b="1" dirty="0" smtClean="0"/>
              <a:t>Equipment </a:t>
            </a:r>
            <a:r>
              <a:rPr lang="pt-BR" b="1" dirty="0"/>
              <a:t>location in hospitals using RFID-based positioning </a:t>
            </a:r>
            <a:r>
              <a:rPr lang="pt-BR" b="1" dirty="0" smtClean="0"/>
              <a:t>system.</a:t>
            </a:r>
          </a:p>
          <a:p>
            <a:pPr lvl="1" fontAlgn="base"/>
            <a:r>
              <a:rPr lang="pt-BR" dirty="0" smtClean="0"/>
              <a:t>Shirehjini</a:t>
            </a:r>
            <a:r>
              <a:rPr lang="pt-BR" dirty="0"/>
              <a:t>, </a:t>
            </a:r>
            <a:r>
              <a:rPr lang="pt-BR" dirty="0" smtClean="0"/>
              <a:t>A. Nazari</a:t>
            </a:r>
            <a:r>
              <a:rPr lang="pt-BR" dirty="0"/>
              <a:t>, </a:t>
            </a:r>
            <a:r>
              <a:rPr lang="pt-BR" dirty="0" smtClean="0"/>
              <a:t>A. Yassine</a:t>
            </a:r>
            <a:r>
              <a:rPr lang="pt-BR" dirty="0"/>
              <a:t>, </a:t>
            </a:r>
            <a:r>
              <a:rPr lang="pt-BR" dirty="0"/>
              <a:t> </a:t>
            </a:r>
            <a:r>
              <a:rPr lang="pt-BR" dirty="0" smtClean="0"/>
              <a:t>S.  Shirmohammadi -</a:t>
            </a:r>
            <a:r>
              <a:rPr lang="pt-BR" dirty="0"/>
              <a:t> IEEE Transactions on information technology in biomedicine 16.6 (2012): 1058-1069</a:t>
            </a:r>
            <a:r>
              <a:rPr lang="pt-BR" dirty="0" smtClean="0"/>
              <a:t>.</a:t>
            </a:r>
          </a:p>
          <a:p>
            <a:r>
              <a:rPr lang="pt-BR" b="1" dirty="0"/>
              <a:t>IoT-aided robotics applications: Technological implications, target domains and open issues</a:t>
            </a:r>
          </a:p>
          <a:p>
            <a:pPr lvl="1"/>
            <a:r>
              <a:rPr lang="pt-BR" dirty="0"/>
              <a:t>LA </a:t>
            </a:r>
            <a:r>
              <a:rPr lang="pt-BR" dirty="0" smtClean="0"/>
              <a:t>Grieco</a:t>
            </a:r>
            <a:r>
              <a:rPr lang="pt-BR" dirty="0"/>
              <a:t> </a:t>
            </a:r>
            <a:r>
              <a:rPr lang="pt-BR" dirty="0" smtClean="0"/>
              <a:t>et al. - </a:t>
            </a:r>
            <a:r>
              <a:rPr lang="fr-FR" dirty="0"/>
              <a:t>Computer </a:t>
            </a:r>
            <a:r>
              <a:rPr lang="fr-FR" dirty="0" smtClean="0"/>
              <a:t>Communications 54 (2014): 32-47</a:t>
            </a:r>
            <a:endParaRPr lang="pt-BR" dirty="0"/>
          </a:p>
          <a:p>
            <a:pPr fontAlgn="base"/>
            <a:r>
              <a:rPr lang="pt-BR" dirty="0">
                <a:hlinkClick r:id="rId2"/>
              </a:rPr>
              <a:t>http://cacm.acm.org/news/205836-the-beginning-of-the-internet-of-robot-things/fulltext</a:t>
            </a:r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b="1" dirty="0"/>
          </a:p>
          <a:p>
            <a:endParaRPr lang="en-US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Robôs: Realizam tarefas para os seres humanos</a:t>
            </a:r>
          </a:p>
          <a:p>
            <a:pPr lvl="1"/>
            <a:r>
              <a:rPr lang="pt-BR" dirty="0" smtClean="0"/>
              <a:t>Perigosas, repetitivas, distantes, ...</a:t>
            </a:r>
          </a:p>
          <a:p>
            <a:pPr lvl="1"/>
            <a:r>
              <a:rPr lang="pt-BR" dirty="0" smtClean="0"/>
              <a:t>Operados de maneira autônoma ou semi-autônoma</a:t>
            </a:r>
          </a:p>
          <a:p>
            <a:pPr lvl="1"/>
            <a:r>
              <a:rPr lang="pt-BR" dirty="0" smtClean="0"/>
              <a:t>Se comunicam com seres humanos ou outros robôs</a:t>
            </a:r>
          </a:p>
          <a:p>
            <a:pPr lvl="1"/>
            <a:r>
              <a:rPr lang="pt-BR" dirty="0" smtClean="0"/>
              <a:t>Interagem com o ambiente por meio de sensores (sonar, </a:t>
            </a:r>
            <a:r>
              <a:rPr lang="pt-BR" dirty="0"/>
              <a:t>laser, </a:t>
            </a:r>
            <a:r>
              <a:rPr lang="pt-BR" dirty="0" smtClean="0"/>
              <a:t>infravermelho, câmeras, bumpers) e atuadores</a:t>
            </a:r>
          </a:p>
          <a:p>
            <a:r>
              <a:rPr lang="pt-BR" dirty="0" smtClean="0"/>
              <a:t>Principais Aplicações</a:t>
            </a:r>
          </a:p>
          <a:p>
            <a:pPr lvl="1"/>
            <a:r>
              <a:rPr lang="pt-BR" dirty="0" smtClean="0"/>
              <a:t>Indústria</a:t>
            </a:r>
          </a:p>
          <a:p>
            <a:pPr lvl="1"/>
            <a:r>
              <a:rPr lang="pt-BR" dirty="0" smtClean="0"/>
              <a:t>Tarefas Domésticas</a:t>
            </a:r>
          </a:p>
          <a:p>
            <a:pPr lvl="1"/>
            <a:r>
              <a:rPr lang="pt-BR" dirty="0" smtClean="0"/>
              <a:t>Exploração</a:t>
            </a:r>
          </a:p>
          <a:p>
            <a:pPr lvl="1"/>
            <a:r>
              <a:rPr lang="pt-BR" dirty="0" smtClean="0"/>
              <a:t>Missões em Ambientes Perigosos</a:t>
            </a:r>
          </a:p>
          <a:p>
            <a:pPr lvl="1"/>
            <a:r>
              <a:rPr lang="pt-BR" dirty="0" smtClean="0"/>
              <a:t>Missões Espaciais</a:t>
            </a:r>
          </a:p>
          <a:p>
            <a:pPr lvl="1"/>
            <a:r>
              <a:rPr lang="pt-BR" dirty="0" smtClean="0"/>
              <a:t>Fins Educacionais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Terrestres</a:t>
            </a:r>
          </a:p>
          <a:p>
            <a:pPr lvl="2"/>
            <a:r>
              <a:rPr lang="pt-BR" dirty="0" smtClean="0"/>
              <a:t>Rodas ou esteiras</a:t>
            </a:r>
          </a:p>
          <a:p>
            <a:pPr lvl="2"/>
            <a:r>
              <a:rPr lang="pt-BR" dirty="0" smtClean="0"/>
              <a:t>Pernas</a:t>
            </a:r>
          </a:p>
          <a:p>
            <a:pPr lvl="2"/>
            <a:r>
              <a:rPr lang="pt-BR" dirty="0" smtClean="0"/>
              <a:t>Híbridos</a:t>
            </a:r>
          </a:p>
          <a:p>
            <a:pPr lvl="1"/>
            <a:r>
              <a:rPr lang="pt-BR" dirty="0" smtClean="0"/>
              <a:t>Humanóides</a:t>
            </a:r>
          </a:p>
          <a:p>
            <a:pPr lvl="1"/>
            <a:r>
              <a:rPr lang="pt-BR" dirty="0" smtClean="0"/>
              <a:t>Aéreos</a:t>
            </a:r>
          </a:p>
          <a:p>
            <a:pPr lvl="1"/>
            <a:r>
              <a:rPr lang="pt-BR" dirty="0" smtClean="0"/>
              <a:t>Aquáticos</a:t>
            </a:r>
          </a:p>
          <a:p>
            <a:pPr lvl="1"/>
            <a:r>
              <a:rPr lang="pt-BR" dirty="0" smtClean="0"/>
              <a:t>Modulares</a:t>
            </a:r>
          </a:p>
          <a:p>
            <a:pPr lvl="1"/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5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Robôs</a:t>
            </a:r>
            <a:endParaRPr lang="pt-BR" dirty="0"/>
          </a:p>
        </p:txBody>
      </p:sp>
      <p:pic>
        <p:nvPicPr>
          <p:cNvPr id="5" name="Picture 4" descr="https://i.ytimg.com/vi/4oSavAHf0dg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32418"/>
            <a:ext cx="2880318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rutgersprep.org/kendall/7thgrade/cycleA_2008_09/zi/AQUAreading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9" y="4232418"/>
            <a:ext cx="2865213" cy="21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humanoid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43" y="1196752"/>
            <a:ext cx="2750337" cy="27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esultado de imagem para flying rob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Resultado de imagem para flying ro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25886"/>
            <a:ext cx="2932728" cy="19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extraterrestrial exploration rob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" y="1457891"/>
            <a:ext cx="2809297" cy="20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sultado de imagem para p3-d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2" descr="Resultado de imagem para p3-d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4" descr="Resultado de imagem para p3-d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17" y="3865848"/>
            <a:ext cx="2480387" cy="249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8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 torna possível quando o robô pode se conectar com a </a:t>
            </a:r>
            <a:r>
              <a:rPr lang="pt-BR" dirty="0" smtClean="0"/>
              <a:t>rede</a:t>
            </a:r>
          </a:p>
          <a:p>
            <a:r>
              <a:rPr lang="pt-BR" dirty="0"/>
              <a:t>Recursos computacionais locais podem ser muito </a:t>
            </a:r>
            <a:r>
              <a:rPr lang="pt-BR" dirty="0" smtClean="0"/>
              <a:t>limitados, ou terem custo de hardware e consumo altos</a:t>
            </a:r>
          </a:p>
          <a:p>
            <a:r>
              <a:rPr lang="pt-BR" dirty="0" smtClean="0"/>
              <a:t>Ideia Principal: não se limitar aos recursos (memória, processamento, algoritmos, dados) presentes no robô, utilizando recursos em nuvem (SaaS, PaaS, RaaS)</a:t>
            </a:r>
          </a:p>
          <a:p>
            <a:pPr lvl="1"/>
            <a:r>
              <a:rPr lang="pt-BR" dirty="0" smtClean="0"/>
              <a:t>Exemplo:  Localização e Planejamento de trajetória “as a service”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Robótica em Nuvem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Processamento paralelo em nuvem</a:t>
            </a:r>
          </a:p>
          <a:p>
            <a:pPr lvl="1"/>
            <a:r>
              <a:rPr lang="pt-BR" dirty="0" smtClean="0"/>
              <a:t>Utilizar algoritmos que exigem processamento intenso comum custo de hardware e consumo de bateria menores</a:t>
            </a:r>
          </a:p>
          <a:p>
            <a:r>
              <a:rPr lang="pt-BR" dirty="0" smtClean="0"/>
              <a:t>Aprendizado Coletivo</a:t>
            </a:r>
          </a:p>
          <a:p>
            <a:pPr lvl="1"/>
            <a:r>
              <a:rPr lang="pt-BR" dirty="0" smtClean="0"/>
              <a:t>Muitas pesquisas sendo feitas envolvendo Deep Learning, ex: aprendizagem de </a:t>
            </a:r>
            <a:r>
              <a:rPr lang="pt-BR" i="1" dirty="0" smtClean="0"/>
              <a:t>grasping</a:t>
            </a:r>
          </a:p>
          <a:p>
            <a:r>
              <a:rPr lang="pt-BR" dirty="0" smtClean="0"/>
              <a:t>Big Data</a:t>
            </a:r>
          </a:p>
          <a:p>
            <a:pPr lvl="1"/>
            <a:r>
              <a:rPr lang="pt-BR" dirty="0" smtClean="0"/>
              <a:t>Acesso a grandes bases de dados de mapas, imagens, etc sob demanda</a:t>
            </a:r>
          </a:p>
          <a:p>
            <a:r>
              <a:rPr lang="pt-BR" dirty="0" smtClean="0"/>
              <a:t>Computação Humana</a:t>
            </a:r>
          </a:p>
          <a:p>
            <a:pPr lvl="1"/>
            <a:r>
              <a:rPr lang="pt-BR" dirty="0" smtClean="0"/>
              <a:t>Teleoperação, recuperação de falhas, resolução de problemas complexos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7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990600"/>
          </a:xfrm>
        </p:spPr>
        <p:txBody>
          <a:bodyPr/>
          <a:lstStyle/>
          <a:p>
            <a:r>
              <a:rPr lang="pt-BR" dirty="0" smtClean="0"/>
              <a:t>Robótica e IoT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Semelhanças com RSSF e convergência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de nós capazes de comunicação M2M</a:t>
            </a:r>
          </a:p>
          <a:p>
            <a:r>
              <a:rPr lang="pt-BR" dirty="0" smtClean="0"/>
              <a:t>Dispositivos capazes de sensoriamento, processamento, transmissão de dados</a:t>
            </a:r>
          </a:p>
          <a:p>
            <a:r>
              <a:rPr lang="pt-BR" dirty="0" smtClean="0"/>
              <a:t>Segurança é uma questão importante</a:t>
            </a:r>
          </a:p>
          <a:p>
            <a:r>
              <a:rPr lang="pt-BR" dirty="0" smtClean="0"/>
              <a:t>Pode-se pensar em uma Rede de Robôs Móveis e Sensores como uma RSSF com nós móveis</a:t>
            </a:r>
          </a:p>
          <a:p>
            <a:r>
              <a:rPr lang="pt-BR" dirty="0" smtClean="0"/>
              <a:t>Diferenças</a:t>
            </a:r>
          </a:p>
          <a:p>
            <a:pPr lvl="1"/>
            <a:r>
              <a:rPr lang="pt-BR" dirty="0" smtClean="0"/>
              <a:t>Largura de banda: imagens, vídeo e alguns sensores – LIDAR</a:t>
            </a:r>
          </a:p>
          <a:p>
            <a:pPr lvl="1"/>
            <a:r>
              <a:rPr lang="pt-BR" dirty="0" smtClean="0"/>
              <a:t>Vida útil da bateria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Affonso - Nov/2016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531D-7D0D-4E0A-8DC4-FF322C7609E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0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2564</TotalTime>
  <Words>936</Words>
  <Application>Microsoft Office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Internet das Coisas (IoT) e Robótica</vt:lpstr>
      <vt:lpstr>Agenda</vt:lpstr>
      <vt:lpstr>Robótica</vt:lpstr>
      <vt:lpstr>Tipos de Robôs</vt:lpstr>
      <vt:lpstr>Tipos de Robôs</vt:lpstr>
      <vt:lpstr>Robótica em Nuvem</vt:lpstr>
      <vt:lpstr>Robótica em Nuvem</vt:lpstr>
      <vt:lpstr>Robótica e IoT</vt:lpstr>
      <vt:lpstr>Semelhanças com RSSF e convergência</vt:lpstr>
      <vt:lpstr>Robôs de baixo custo cooperativos</vt:lpstr>
      <vt:lpstr>Robótica de enxame</vt:lpstr>
      <vt:lpstr>Internet das Coisas Robóticas</vt:lpstr>
      <vt:lpstr>Vantagens de RSSF/IoT + robôs</vt:lpstr>
      <vt:lpstr>RSSF + Robôs: maior conectividade, confiabilidade e eficiência energética da rede</vt:lpstr>
      <vt:lpstr>Aplicações em diferentes segmentos</vt:lpstr>
      <vt:lpstr>Robôs Domésticos</vt:lpstr>
      <vt:lpstr>Warehouses</vt:lpstr>
      <vt:lpstr>Outros Setores</vt:lpstr>
      <vt:lpstr>Conclusão</vt:lpstr>
      <vt:lpstr>Dúvidas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 (IoT) e Robótica</dc:title>
  <dc:creator>Pedro</dc:creator>
  <cp:lastModifiedBy>Pedro</cp:lastModifiedBy>
  <cp:revision>38</cp:revision>
  <dcterms:created xsi:type="dcterms:W3CDTF">2016-11-04T17:13:35Z</dcterms:created>
  <dcterms:modified xsi:type="dcterms:W3CDTF">2016-11-08T13:08:08Z</dcterms:modified>
</cp:coreProperties>
</file>