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3" r:id="rId4"/>
    <p:sldId id="264" r:id="rId5"/>
    <p:sldId id="268" r:id="rId6"/>
    <p:sldId id="261" r:id="rId7"/>
    <p:sldId id="265" r:id="rId8"/>
    <p:sldId id="260" r:id="rId9"/>
    <p:sldId id="279" r:id="rId10"/>
    <p:sldId id="280" r:id="rId11"/>
    <p:sldId id="266" r:id="rId12"/>
    <p:sldId id="272" r:id="rId13"/>
    <p:sldId id="277" r:id="rId14"/>
    <p:sldId id="269" r:id="rId15"/>
    <p:sldId id="275" r:id="rId16"/>
    <p:sldId id="270" r:id="rId17"/>
    <p:sldId id="273" r:id="rId18"/>
    <p:sldId id="274" r:id="rId19"/>
    <p:sldId id="278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8C10813-A830-49AD-9BDE-64998269A8BA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0813-A830-49AD-9BDE-64998269A8BA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0813-A830-49AD-9BDE-64998269A8BA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0813-A830-49AD-9BDE-64998269A8BA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8C10813-A830-49AD-9BDE-64998269A8BA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0813-A830-49AD-9BDE-64998269A8BA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0813-A830-49AD-9BDE-64998269A8BA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0813-A830-49AD-9BDE-64998269A8BA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0813-A830-49AD-9BDE-64998269A8BA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0813-A830-49AD-9BDE-64998269A8BA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0813-A830-49AD-9BDE-64998269A8BA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C10813-A830-49AD-9BDE-64998269A8BA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acm.acm.org/news/205836-the-beginning-of-the-internet-of-robot-things/fulltex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Internet das Coisas (IoT) e Robótica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Pedro Henrique D. V. Affonso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971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Robótica de enxame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4" descr="Resultado de imagem para swarm robotic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6480720" cy="432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7624" y="5805264"/>
            <a:ext cx="677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Mil robôs – Harvard https://www.youtube.com/watch?v=G1t4M2XnIhI</a:t>
            </a:r>
          </a:p>
        </p:txBody>
      </p:sp>
    </p:spTree>
    <p:extLst>
      <p:ext uri="{BB962C8B-B14F-4D97-AF65-F5344CB8AC3E}">
        <p14:creationId xmlns:p14="http://schemas.microsoft.com/office/powerpoint/2010/main" val="3593233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Internet das Coisas Robóticas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Apontado por alguns como o próximo passo da Internet das Coisas, acrescentando novas possibilidades</a:t>
            </a:r>
          </a:p>
          <a:p>
            <a:r>
              <a:rPr lang="pt-BR" dirty="0"/>
              <a:t>Será possível controlar robôs domésticos pela internet da maneira que se controla um termostato por celular</a:t>
            </a:r>
          </a:p>
          <a:p>
            <a:r>
              <a:rPr lang="pt-BR" dirty="0" smtClean="0"/>
              <a:t>Os robôs não se limitam mais aos seus próprios sensores para perceber o ambiente – grande disponibilidade de dados de dispositivos e ambientes inteligentes</a:t>
            </a:r>
          </a:p>
          <a:p>
            <a:r>
              <a:rPr lang="pt-BR" dirty="0" smtClean="0"/>
              <a:t>Robôs poderão usar bases de dados na internet – mapas, receitas, palavras, objetos, movimentos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312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de RSSF/IoT + robôs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Deployment de rede de sensores/objetos</a:t>
            </a:r>
          </a:p>
          <a:p>
            <a:r>
              <a:rPr lang="pt-BR" dirty="0" smtClean="0"/>
              <a:t>Localização</a:t>
            </a:r>
          </a:p>
          <a:p>
            <a:pPr lvl="1"/>
            <a:r>
              <a:rPr lang="pt-BR" dirty="0"/>
              <a:t>Robôs móveis quase sempre precisam se localizar no ambiente em que se encontram, e muitas vezes realizar o mapeamento da área </a:t>
            </a:r>
            <a:endParaRPr lang="pt-BR" dirty="0" smtClean="0"/>
          </a:p>
          <a:p>
            <a:pPr lvl="1"/>
            <a:r>
              <a:rPr lang="pt-BR" dirty="0" smtClean="0"/>
              <a:t>Robôs localizando sensores/objetos</a:t>
            </a:r>
          </a:p>
          <a:p>
            <a:pPr lvl="1"/>
            <a:r>
              <a:rPr lang="pt-BR" dirty="0" smtClean="0"/>
              <a:t>Sensores/objetos auxiliando robôs na localização</a:t>
            </a:r>
          </a:p>
          <a:p>
            <a:pPr lvl="1"/>
            <a:r>
              <a:rPr lang="pt-BR" dirty="0" smtClean="0"/>
              <a:t>Com o uso de RSSI – Radio Signal Strength Indicators</a:t>
            </a:r>
          </a:p>
          <a:p>
            <a:r>
              <a:rPr lang="pt-BR" dirty="0" smtClean="0"/>
              <a:t>Aumento da conectividade, confiabilidade e eficiência energética da rede</a:t>
            </a:r>
          </a:p>
          <a:p>
            <a:pPr lvl="1"/>
            <a:r>
              <a:rPr lang="pt-BR" dirty="0" smtClean="0"/>
              <a:t>Coleta de dados de maneira mais eficiente</a:t>
            </a:r>
          </a:p>
          <a:p>
            <a:pPr lvl="1"/>
            <a:r>
              <a:rPr lang="pt-BR" dirty="0" smtClean="0"/>
              <a:t>Redução de envios multi-hop</a:t>
            </a:r>
          </a:p>
          <a:p>
            <a:pPr lvl="1"/>
            <a:r>
              <a:rPr lang="pt-BR" dirty="0" smtClean="0"/>
              <a:t>Diminuição do problema de afunilamento</a:t>
            </a:r>
          </a:p>
        </p:txBody>
      </p:sp>
    </p:spTree>
    <p:extLst>
      <p:ext uri="{BB962C8B-B14F-4D97-AF65-F5344CB8AC3E}">
        <p14:creationId xmlns:p14="http://schemas.microsoft.com/office/powerpoint/2010/main" val="2323575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RSSF + Robôs</a:t>
            </a:r>
            <a:r>
              <a:rPr lang="pt-BR" dirty="0"/>
              <a:t>: </a:t>
            </a:r>
            <a:r>
              <a:rPr lang="pt-BR" dirty="0" smtClean="0"/>
              <a:t>maior conectividade</a:t>
            </a:r>
            <a:r>
              <a:rPr lang="pt-BR" dirty="0"/>
              <a:t>, confiabilidade e eficiência </a:t>
            </a:r>
            <a:r>
              <a:rPr lang="pt-BR" dirty="0" smtClean="0"/>
              <a:t>energética da rede</a:t>
            </a:r>
            <a:endParaRPr lang="pt-BR" dirty="0"/>
          </a:p>
        </p:txBody>
      </p:sp>
      <p:sp>
        <p:nvSpPr>
          <p:cNvPr id="4" name="AutoShape 2" descr="Figure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74"/>
          <a:stretch/>
        </p:blipFill>
        <p:spPr bwMode="auto">
          <a:xfrm>
            <a:off x="755576" y="1700808"/>
            <a:ext cx="3528392" cy="2097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1640" y="38658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Afunilamento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6089530" y="436878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Data Mules</a:t>
            </a:r>
            <a:endParaRPr lang="pt-BR" dirty="0"/>
          </a:p>
        </p:txBody>
      </p:sp>
      <p:sp>
        <p:nvSpPr>
          <p:cNvPr id="3" name="AutoShape 4" descr="Resultado de imagem para robot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209" y="1130286"/>
            <a:ext cx="35814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738118"/>
            <a:ext cx="8229600" cy="164321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Os robôs podem ser usados como</a:t>
            </a:r>
          </a:p>
          <a:p>
            <a:pPr lvl="1"/>
            <a:r>
              <a:rPr lang="pt-BR" dirty="0" smtClean="0"/>
              <a:t>Data Mules</a:t>
            </a:r>
          </a:p>
          <a:p>
            <a:pPr lvl="1"/>
            <a:r>
              <a:rPr lang="pt-BR" dirty="0" smtClean="0"/>
              <a:t>Estações-base móveis</a:t>
            </a:r>
          </a:p>
          <a:p>
            <a:pPr lvl="1"/>
            <a:r>
              <a:rPr lang="pt-BR" dirty="0" smtClean="0"/>
              <a:t>Nós que se posicionam de maneira otimizada (em redes mesh)</a:t>
            </a:r>
          </a:p>
          <a:p>
            <a:pPr lvl="1"/>
            <a:r>
              <a:rPr lang="pt-BR" dirty="0" smtClean="0"/>
              <a:t>Meio para (re)posicionar os sensores de maneira otimizada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76601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Robôs Domésticos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Presente: robôs aspiradores</a:t>
            </a:r>
          </a:p>
          <a:p>
            <a:pPr lvl="1"/>
            <a:r>
              <a:rPr lang="pt-BR" dirty="0" smtClean="0"/>
              <a:t>Roomba e similares – já existem versões IoRT</a:t>
            </a:r>
          </a:p>
          <a:p>
            <a:r>
              <a:rPr lang="pt-BR" dirty="0" smtClean="0"/>
              <a:t>Robôs autônomos</a:t>
            </a:r>
          </a:p>
          <a:p>
            <a:pPr lvl="1"/>
            <a:r>
              <a:rPr lang="pt-BR" dirty="0" smtClean="0"/>
              <a:t>Capazes de realizar tarefas diversas e de interação social</a:t>
            </a:r>
          </a:p>
          <a:p>
            <a:pPr lvl="1"/>
            <a:r>
              <a:rPr lang="pt-BR" dirty="0" smtClean="0"/>
              <a:t>Para ajusar idosos e pessoas com necessidades especiais</a:t>
            </a:r>
          </a:p>
          <a:p>
            <a:pPr lvl="1"/>
            <a:r>
              <a:rPr lang="pt-BR" dirty="0" smtClean="0"/>
              <a:t>Competição RoboCup @Home</a:t>
            </a:r>
            <a:endParaRPr lang="pt-BR" dirty="0"/>
          </a:p>
        </p:txBody>
      </p:sp>
      <p:pic>
        <p:nvPicPr>
          <p:cNvPr id="2050" name="Picture 2" descr="http://www.ok-produkt.cz/Files/560_m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98412"/>
            <a:ext cx="3307054" cy="251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hatsnext.nuance.com/wp-content/uploads/Team-RoCKIn-robot-lis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972" y="3853105"/>
            <a:ext cx="3469516" cy="260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369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Warehouses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17912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Robôs já são amplamente utilizados</a:t>
            </a:r>
          </a:p>
          <a:p>
            <a:r>
              <a:rPr lang="pt-BR" dirty="0" smtClean="0"/>
              <a:t>Amazon adquiriu a Kiva em 2012 por US$775 milhões </a:t>
            </a:r>
          </a:p>
          <a:p>
            <a:pPr lvl="1"/>
            <a:r>
              <a:rPr lang="pt-BR" dirty="0" smtClean="0"/>
              <a:t>Mudou o nome para Amazon Robotics e deixou de atender todos os demais clientes – GAP,  Walgreens, Office Depot e muitos outros</a:t>
            </a:r>
          </a:p>
          <a:p>
            <a:pPr lvl="1"/>
            <a:r>
              <a:rPr lang="pt-BR" dirty="0" smtClean="0"/>
              <a:t>Mais de 30 mil robôs em seus depósitos</a:t>
            </a:r>
          </a:p>
          <a:p>
            <a:r>
              <a:rPr lang="pt-BR" dirty="0" smtClean="0"/>
              <a:t>Ambientes com sensores, produtos e pallets com tags RFID – auxiliam o robô na tarefa de localizar e transportar produtos</a:t>
            </a:r>
          </a:p>
          <a:p>
            <a:r>
              <a:rPr lang="pt-BR" dirty="0" smtClean="0"/>
              <a:t>Robô pode ser acionado assim que um pedido online é feito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93096"/>
            <a:ext cx="4002539" cy="213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222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Setores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Cidades Inteligentes</a:t>
            </a:r>
          </a:p>
          <a:p>
            <a:pPr lvl="1"/>
            <a:r>
              <a:rPr lang="pt-BR" dirty="0" smtClean="0"/>
              <a:t>Coleta automática de lixo</a:t>
            </a:r>
          </a:p>
          <a:p>
            <a:pPr lvl="1"/>
            <a:r>
              <a:rPr lang="pt-BR" dirty="0" smtClean="0"/>
              <a:t>Segurança e monitoramento com uso de drones</a:t>
            </a:r>
          </a:p>
          <a:p>
            <a:r>
              <a:rPr lang="pt-BR" dirty="0" smtClean="0"/>
              <a:t>Indústrias</a:t>
            </a:r>
          </a:p>
          <a:p>
            <a:pPr lvl="1"/>
            <a:r>
              <a:rPr lang="pt-BR" dirty="0" smtClean="0"/>
              <a:t>Robôs já são lugar comum e </a:t>
            </a:r>
            <a:r>
              <a:rPr lang="pt-BR" dirty="0" smtClean="0"/>
              <a:t>vendas crescem a cada ano</a:t>
            </a:r>
          </a:p>
          <a:p>
            <a:pPr lvl="1"/>
            <a:r>
              <a:rPr lang="pt-BR" dirty="0"/>
              <a:t>S</a:t>
            </a:r>
            <a:r>
              <a:rPr lang="pt-BR" dirty="0" smtClean="0"/>
              <a:t>erão </a:t>
            </a:r>
            <a:r>
              <a:rPr lang="pt-BR" dirty="0" smtClean="0"/>
              <a:t>integrados com IoT conforme for sendo implantada</a:t>
            </a:r>
          </a:p>
          <a:p>
            <a:pPr lvl="1"/>
            <a:r>
              <a:rPr lang="pt-BR" dirty="0"/>
              <a:t>S</a:t>
            </a:r>
            <a:r>
              <a:rPr lang="pt-BR" dirty="0" smtClean="0"/>
              <a:t>e tornarão mais inteligentes</a:t>
            </a:r>
          </a:p>
          <a:p>
            <a:r>
              <a:rPr lang="pt-BR" dirty="0" smtClean="0"/>
              <a:t>Varejo</a:t>
            </a:r>
          </a:p>
          <a:p>
            <a:pPr lvl="1"/>
            <a:r>
              <a:rPr lang="pt-BR" dirty="0" smtClean="0"/>
              <a:t>Atendentes/vendedores robóticos</a:t>
            </a:r>
          </a:p>
          <a:p>
            <a:pPr lvl="1"/>
            <a:r>
              <a:rPr lang="pt-BR" dirty="0" smtClean="0"/>
              <a:t>Armazenar e buscar produtos – como em depósitos</a:t>
            </a:r>
          </a:p>
          <a:p>
            <a:r>
              <a:rPr lang="pt-BR" dirty="0" smtClean="0"/>
              <a:t>Automóveis</a:t>
            </a:r>
          </a:p>
          <a:p>
            <a:pPr lvl="1"/>
            <a:r>
              <a:rPr lang="pt-BR" dirty="0" smtClean="0"/>
              <a:t>Carro autônomo </a:t>
            </a:r>
            <a:r>
              <a:rPr lang="pt-BR" dirty="0" smtClean="0">
                <a:sym typeface="Wingdings" pitchFamily="2" charset="2"/>
              </a:rPr>
              <a:t> Robô móvel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49753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Já existem muitas aplicações envolvendo robótica e IoT</a:t>
            </a:r>
          </a:p>
          <a:p>
            <a:r>
              <a:rPr lang="pt-BR" dirty="0" smtClean="0"/>
              <a:t>Torna possíveis robôs muito mais inteligentes</a:t>
            </a:r>
          </a:p>
          <a:p>
            <a:r>
              <a:rPr lang="pt-BR" dirty="0" smtClean="0"/>
              <a:t>Bastante interesse acadêmico e da indústria</a:t>
            </a:r>
          </a:p>
          <a:p>
            <a:r>
              <a:rPr lang="pt-BR" dirty="0" smtClean="0"/>
              <a:t>A tendência é que haja um crescimento muito grande</a:t>
            </a:r>
          </a:p>
          <a:p>
            <a:pPr lvl="1"/>
            <a:r>
              <a:rPr lang="pt-BR" dirty="0" smtClean="0"/>
              <a:t>Conforme os custos de IoT caem</a:t>
            </a:r>
          </a:p>
          <a:p>
            <a:pPr lvl="1"/>
            <a:r>
              <a:rPr lang="pt-BR" dirty="0" smtClean="0"/>
              <a:t>Com o amadurecimento da robótica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7821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084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cacm.acm.org/news/205836-the-beginning-of-the-internet-of-robot-things/fulltext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448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Robótica – Introdução</a:t>
            </a:r>
          </a:p>
          <a:p>
            <a:pPr lvl="1"/>
            <a:r>
              <a:rPr lang="pt-BR" dirty="0" smtClean="0"/>
              <a:t>Tipos de robôs</a:t>
            </a:r>
          </a:p>
          <a:p>
            <a:pPr lvl="1"/>
            <a:r>
              <a:rPr lang="pt-BR" dirty="0" smtClean="0"/>
              <a:t>Robótica em Nuvem</a:t>
            </a:r>
          </a:p>
          <a:p>
            <a:r>
              <a:rPr lang="pt-BR" dirty="0" smtClean="0"/>
              <a:t>Semelhanças e convergência com IoT</a:t>
            </a:r>
          </a:p>
          <a:p>
            <a:r>
              <a:rPr lang="pt-BR" dirty="0" smtClean="0"/>
              <a:t>Aplicações em diferentes segmentos</a:t>
            </a:r>
          </a:p>
          <a:p>
            <a:pPr lvl="1"/>
            <a:r>
              <a:rPr lang="pt-BR" dirty="0" smtClean="0"/>
              <a:t>Robôs Domésticos</a:t>
            </a:r>
          </a:p>
          <a:p>
            <a:pPr lvl="1"/>
            <a:r>
              <a:rPr lang="pt-BR" dirty="0" smtClean="0"/>
              <a:t>Warehouses</a:t>
            </a:r>
          </a:p>
          <a:p>
            <a:pPr lvl="1"/>
            <a:r>
              <a:rPr lang="pt-BR" dirty="0" smtClean="0"/>
              <a:t>Outros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25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Robótica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Robôs: Realizam tarefas para os seres humanos</a:t>
            </a:r>
          </a:p>
          <a:p>
            <a:pPr lvl="1"/>
            <a:r>
              <a:rPr lang="pt-BR" dirty="0" smtClean="0"/>
              <a:t>Perigosas, repetitivas, distantes, ...</a:t>
            </a:r>
          </a:p>
          <a:p>
            <a:pPr lvl="1"/>
            <a:r>
              <a:rPr lang="pt-BR" dirty="0" smtClean="0"/>
              <a:t>Operados de maneira autônoma ou semi-autônoma</a:t>
            </a:r>
          </a:p>
          <a:p>
            <a:pPr lvl="1"/>
            <a:r>
              <a:rPr lang="pt-BR" dirty="0" smtClean="0"/>
              <a:t>Se comunicam com seres humanos ou outros robôs</a:t>
            </a:r>
          </a:p>
          <a:p>
            <a:pPr lvl="1"/>
            <a:r>
              <a:rPr lang="pt-BR" dirty="0" smtClean="0"/>
              <a:t>Interagem com o ambiente por meio de sensores (sonar, </a:t>
            </a:r>
            <a:r>
              <a:rPr lang="pt-BR" dirty="0"/>
              <a:t>laser, </a:t>
            </a:r>
            <a:r>
              <a:rPr lang="pt-BR" dirty="0" smtClean="0"/>
              <a:t>infravermelho, câmeras, bumpers) e atuadores</a:t>
            </a:r>
          </a:p>
          <a:p>
            <a:r>
              <a:rPr lang="pt-BR" dirty="0" smtClean="0"/>
              <a:t>Principais Aplicações</a:t>
            </a:r>
          </a:p>
          <a:p>
            <a:pPr lvl="1"/>
            <a:r>
              <a:rPr lang="pt-BR" dirty="0" smtClean="0"/>
              <a:t>Indústria</a:t>
            </a:r>
          </a:p>
          <a:p>
            <a:pPr lvl="1"/>
            <a:r>
              <a:rPr lang="pt-BR" dirty="0" smtClean="0"/>
              <a:t>Tarefas Domésticas</a:t>
            </a:r>
          </a:p>
          <a:p>
            <a:pPr lvl="1"/>
            <a:r>
              <a:rPr lang="pt-BR" dirty="0" smtClean="0"/>
              <a:t>Exploração</a:t>
            </a:r>
          </a:p>
          <a:p>
            <a:pPr lvl="1"/>
            <a:r>
              <a:rPr lang="pt-BR" dirty="0" smtClean="0"/>
              <a:t>Missões em Ambientes Perigosos</a:t>
            </a:r>
          </a:p>
          <a:p>
            <a:pPr lvl="1"/>
            <a:r>
              <a:rPr lang="pt-BR" dirty="0" smtClean="0"/>
              <a:t>Missões Espaciais</a:t>
            </a:r>
          </a:p>
          <a:p>
            <a:pPr lvl="1"/>
            <a:r>
              <a:rPr lang="pt-BR" dirty="0" smtClean="0"/>
              <a:t>Fins Educacionais</a:t>
            </a:r>
          </a:p>
        </p:txBody>
      </p:sp>
    </p:spTree>
    <p:extLst>
      <p:ext uri="{BB962C8B-B14F-4D97-AF65-F5344CB8AC3E}">
        <p14:creationId xmlns:p14="http://schemas.microsoft.com/office/powerpoint/2010/main" val="15606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Robôs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Robôs Móveis</a:t>
            </a:r>
          </a:p>
          <a:p>
            <a:pPr lvl="1"/>
            <a:r>
              <a:rPr lang="pt-BR" dirty="0" smtClean="0"/>
              <a:t>Terrestres</a:t>
            </a:r>
          </a:p>
          <a:p>
            <a:pPr lvl="2"/>
            <a:r>
              <a:rPr lang="pt-BR" dirty="0" smtClean="0"/>
              <a:t>Rodas ou esteiras</a:t>
            </a:r>
          </a:p>
          <a:p>
            <a:pPr lvl="2"/>
            <a:r>
              <a:rPr lang="pt-BR" dirty="0" smtClean="0"/>
              <a:t>Pernas</a:t>
            </a:r>
          </a:p>
          <a:p>
            <a:pPr lvl="2"/>
            <a:r>
              <a:rPr lang="pt-BR" dirty="0" smtClean="0"/>
              <a:t>Híbridos</a:t>
            </a:r>
          </a:p>
          <a:p>
            <a:pPr lvl="1"/>
            <a:r>
              <a:rPr lang="pt-BR" dirty="0" smtClean="0"/>
              <a:t>Humanóides</a:t>
            </a:r>
          </a:p>
          <a:p>
            <a:pPr lvl="1"/>
            <a:r>
              <a:rPr lang="pt-BR" dirty="0" smtClean="0"/>
              <a:t>Aéreos</a:t>
            </a:r>
          </a:p>
          <a:p>
            <a:pPr lvl="1"/>
            <a:r>
              <a:rPr lang="pt-BR" dirty="0" smtClean="0"/>
              <a:t>Aquáticos</a:t>
            </a:r>
          </a:p>
          <a:p>
            <a:pPr lvl="1"/>
            <a:r>
              <a:rPr lang="pt-BR" dirty="0" smtClean="0"/>
              <a:t>Modulares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656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Robôs</a:t>
            </a:r>
            <a:endParaRPr lang="pt-BR" dirty="0"/>
          </a:p>
        </p:txBody>
      </p:sp>
      <p:pic>
        <p:nvPicPr>
          <p:cNvPr id="5" name="Picture 4" descr="https://i.ytimg.com/vi/4oSavAHf0dg/hq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32418"/>
            <a:ext cx="2880318" cy="216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www.rutgersprep.org/kendall/7thgrade/cycleA_2008_09/zi/AQUAreading_p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29" y="4232418"/>
            <a:ext cx="2865213" cy="214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humanoid rob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143" y="1196752"/>
            <a:ext cx="2750337" cy="275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Resultado de imagem para flying rob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Resultado de imagem para flying robo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525886"/>
            <a:ext cx="2932728" cy="195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extraterrestrial exploration robo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44" y="1457891"/>
            <a:ext cx="2809297" cy="208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Resultado de imagem para p3-d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2" descr="Resultado de imagem para p3-dx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4" descr="Resultado de imagem para p3-dx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117" y="3865848"/>
            <a:ext cx="2480387" cy="249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868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Robótica em Nuvem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Se torna possível quando o robô pode se conectar com a </a:t>
            </a:r>
            <a:r>
              <a:rPr lang="pt-BR" dirty="0" smtClean="0"/>
              <a:t>rede</a:t>
            </a:r>
          </a:p>
          <a:p>
            <a:r>
              <a:rPr lang="pt-BR" dirty="0"/>
              <a:t>Recursos computacionais locais podem ser muito </a:t>
            </a:r>
            <a:r>
              <a:rPr lang="pt-BR" dirty="0" smtClean="0"/>
              <a:t>limitados, ou terem custo de hardware e consumo altos</a:t>
            </a:r>
          </a:p>
          <a:p>
            <a:r>
              <a:rPr lang="pt-BR" dirty="0" smtClean="0"/>
              <a:t>Ideia Principal: não se limitar aos recursos (memória, processamento, algoritmos, dados) presentes no robô, utilizando recursos em nuvem (SaaS, PaaS, RaaS)</a:t>
            </a:r>
          </a:p>
          <a:p>
            <a:pPr lvl="1"/>
            <a:r>
              <a:rPr lang="pt-BR" dirty="0" smtClean="0"/>
              <a:t>Exemplo:  Localização e Planejamento de trajetória “as a service”</a:t>
            </a:r>
          </a:p>
        </p:txBody>
      </p:sp>
    </p:spTree>
    <p:extLst>
      <p:ext uri="{BB962C8B-B14F-4D97-AF65-F5344CB8AC3E}">
        <p14:creationId xmlns:p14="http://schemas.microsoft.com/office/powerpoint/2010/main" val="57434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Robótica em Nuvem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Processamento paralelo em nuvem</a:t>
            </a:r>
          </a:p>
          <a:p>
            <a:pPr lvl="1"/>
            <a:r>
              <a:rPr lang="pt-BR" dirty="0" smtClean="0"/>
              <a:t>Utilizar algoritmos que exigem processamento intenso comum custo de hardware e consumo de bateria menores</a:t>
            </a:r>
          </a:p>
          <a:p>
            <a:r>
              <a:rPr lang="pt-BR" dirty="0" smtClean="0"/>
              <a:t>Aprendizado Coletivo</a:t>
            </a:r>
          </a:p>
          <a:p>
            <a:pPr lvl="1"/>
            <a:r>
              <a:rPr lang="pt-BR" dirty="0" smtClean="0"/>
              <a:t>Muitas pesquisas sendo feitas envolvendo Deep Learning, ex: aprendizagem de </a:t>
            </a:r>
            <a:r>
              <a:rPr lang="pt-BR" i="1" dirty="0" smtClean="0"/>
              <a:t>grasping</a:t>
            </a:r>
          </a:p>
          <a:p>
            <a:r>
              <a:rPr lang="pt-BR" dirty="0" smtClean="0"/>
              <a:t>Big Data</a:t>
            </a:r>
          </a:p>
          <a:p>
            <a:pPr lvl="1"/>
            <a:r>
              <a:rPr lang="pt-BR" dirty="0" smtClean="0"/>
              <a:t>Acesso a grandes bases de dados de mapas, imagens, etc sob demanda</a:t>
            </a:r>
          </a:p>
          <a:p>
            <a:r>
              <a:rPr lang="pt-BR" dirty="0" smtClean="0"/>
              <a:t>Computação Humana</a:t>
            </a:r>
          </a:p>
          <a:p>
            <a:pPr lvl="1"/>
            <a:r>
              <a:rPr lang="pt-BR" dirty="0" smtClean="0"/>
              <a:t>Teleoperação, recuperação de falhas, resolução de problemas complexos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470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Semelhanças com RSSF e convergência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Rede de nós capazes de comunicação M2M</a:t>
            </a:r>
          </a:p>
          <a:p>
            <a:r>
              <a:rPr lang="pt-BR" dirty="0" smtClean="0"/>
              <a:t>Dispositivos capazes de sensoriamento, processamento, transmissão de dados</a:t>
            </a:r>
          </a:p>
          <a:p>
            <a:r>
              <a:rPr lang="pt-BR" dirty="0" smtClean="0"/>
              <a:t>Segurança é uma questão importante</a:t>
            </a:r>
          </a:p>
          <a:p>
            <a:r>
              <a:rPr lang="pt-BR" dirty="0" smtClean="0"/>
              <a:t>Pode-se pensar em uma Rede de Robôs Móveis e Sensores como uma RSSF com nós móveis</a:t>
            </a:r>
          </a:p>
          <a:p>
            <a:r>
              <a:rPr lang="pt-BR" dirty="0" smtClean="0"/>
              <a:t>Diferenças</a:t>
            </a:r>
          </a:p>
          <a:p>
            <a:pPr lvl="1"/>
            <a:r>
              <a:rPr lang="pt-BR" dirty="0" smtClean="0"/>
              <a:t>Largura de banda: imagens, vídeo e alguns sensores – LIDAR</a:t>
            </a:r>
          </a:p>
          <a:p>
            <a:pPr lvl="1"/>
            <a:r>
              <a:rPr lang="pt-BR" dirty="0" smtClean="0"/>
              <a:t>Vida útil da bateria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660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Robôs de baixo custo cooperativos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99" y="1484784"/>
            <a:ext cx="384042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1680" y="447668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Robomote</a:t>
            </a:r>
            <a:endParaRPr lang="pt-BR" dirty="0"/>
          </a:p>
        </p:txBody>
      </p:sp>
      <p:pic>
        <p:nvPicPr>
          <p:cNvPr id="2054" name="Picture 6" descr="http://www.hizook.com/files/users/3/Alice_Micro_Robot_Swar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874" y="1484784"/>
            <a:ext cx="393643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84168" y="44874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8404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1850</TotalTime>
  <Words>757</Words>
  <Application>Microsoft Office PowerPoint</Application>
  <PresentationFormat>On-screen Show (4:3)</PresentationFormat>
  <Paragraphs>125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Origin</vt:lpstr>
      <vt:lpstr>Internet das Coisas (IoT) e Robótica</vt:lpstr>
      <vt:lpstr>Agenda</vt:lpstr>
      <vt:lpstr>Robótica</vt:lpstr>
      <vt:lpstr>Tipos de Robôs</vt:lpstr>
      <vt:lpstr>Tipos de Robôs</vt:lpstr>
      <vt:lpstr>Robótica em Nuvem</vt:lpstr>
      <vt:lpstr>Robótica em Nuvem</vt:lpstr>
      <vt:lpstr>Semelhanças com RSSF e convergência</vt:lpstr>
      <vt:lpstr>Robôs de baixo custo cooperativos</vt:lpstr>
      <vt:lpstr>Robótica de enxame</vt:lpstr>
      <vt:lpstr>Internet das Coisas Robóticas</vt:lpstr>
      <vt:lpstr>Vantagens de RSSF/IoT + robôs</vt:lpstr>
      <vt:lpstr>RSSF + Robôs: maior conectividade, confiabilidade e eficiência energética da rede</vt:lpstr>
      <vt:lpstr>Robôs Domésticos</vt:lpstr>
      <vt:lpstr>Warehouses</vt:lpstr>
      <vt:lpstr>Outros Setores</vt:lpstr>
      <vt:lpstr>Conclusão</vt:lpstr>
      <vt:lpstr>Dúvidas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das Coisas (IoT) e Robótica</dc:title>
  <dc:creator>Pedro</dc:creator>
  <cp:lastModifiedBy>Pedro</cp:lastModifiedBy>
  <cp:revision>27</cp:revision>
  <dcterms:created xsi:type="dcterms:W3CDTF">2016-11-04T17:13:35Z</dcterms:created>
  <dcterms:modified xsi:type="dcterms:W3CDTF">2016-11-07T19:00:34Z</dcterms:modified>
</cp:coreProperties>
</file>