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57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61DE5-6CCE-443B-8495-9F383B497654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25CC8-F80D-47C3-A3A6-7D3EC899AD6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487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B4C6-D6EC-4F33-B906-0B2DAA1C7ABF}" type="datetime1">
              <a:rPr lang="pt-BR" smtClean="0"/>
              <a:t>22/09/2016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66F2-9FB6-4705-8787-9EFA3CD1C25A}" type="datetime1">
              <a:rPr lang="pt-BR" smtClean="0"/>
              <a:t>22/09/2016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40AF-4E90-4F31-973D-1A6B08874431}" type="datetime1">
              <a:rPr lang="pt-BR" smtClean="0"/>
              <a:t>22/09/2016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837C-CBA6-4A30-8745-406540285D66}" type="datetime1">
              <a:rPr lang="pt-BR" smtClean="0"/>
              <a:t>22/09/2016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36D5-60A9-4534-A262-587344E74369}" type="datetime1">
              <a:rPr lang="pt-BR" smtClean="0"/>
              <a:t>22/09/2016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13C2-0ACD-489D-B1F0-4C93AFED9504}" type="datetime1">
              <a:rPr lang="pt-BR" smtClean="0"/>
              <a:t>22/09/2016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EDE0-6F90-4DAC-99BA-A9487ECD7240}" type="datetime1">
              <a:rPr lang="pt-BR" smtClean="0"/>
              <a:t>22/09/2016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‹#›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C3F9-425F-47B1-B2F4-BADB65AA729E}" type="datetime1">
              <a:rPr lang="pt-BR" smtClean="0"/>
              <a:t>22/09/2016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8B46-5110-40E0-B965-EB40A98DF2BB}" type="datetime1">
              <a:rPr lang="pt-BR" smtClean="0"/>
              <a:t>22/09/2016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AECF-A01D-4957-A174-7F3BD9531FA8}" type="datetime1">
              <a:rPr lang="pt-BR" smtClean="0"/>
              <a:t>22/09/2016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DFD8-8D3F-42CE-A9E3-4948635504A2}" type="datetime1">
              <a:rPr lang="pt-BR" smtClean="0"/>
              <a:t>22/09/2016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F462BDA-3332-4A9C-B6BC-1AF23B42BA67}" type="datetime1">
              <a:rPr lang="pt-BR" smtClean="0"/>
              <a:t>22/09/2016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05E5792-B4AB-4CBF-9540-1CEF96787920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qtt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MQTT – Parte 2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Protocolo MQTT-SN e exemplo de aplicação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42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Sequência – dormir e despertar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10</a:t>
            </a:fld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696744" cy="4769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773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Demonstração de exemplo – Simulação de incêndio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11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1643603" y="1849760"/>
            <a:ext cx="1274440" cy="12744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Oval 13"/>
          <p:cNvSpPr/>
          <p:nvPr/>
        </p:nvSpPr>
        <p:spPr>
          <a:xfrm>
            <a:off x="1796003" y="2002160"/>
            <a:ext cx="1274440" cy="12744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Oval 14"/>
          <p:cNvSpPr/>
          <p:nvPr/>
        </p:nvSpPr>
        <p:spPr>
          <a:xfrm>
            <a:off x="1948403" y="2154560"/>
            <a:ext cx="1274440" cy="12744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Sensores</a:t>
            </a:r>
            <a:endParaRPr lang="pt-BR" sz="1200" dirty="0"/>
          </a:p>
        </p:txBody>
      </p:sp>
      <p:sp>
        <p:nvSpPr>
          <p:cNvPr id="16" name="Oval 15"/>
          <p:cNvSpPr/>
          <p:nvPr/>
        </p:nvSpPr>
        <p:spPr>
          <a:xfrm>
            <a:off x="1921941" y="4539023"/>
            <a:ext cx="1274440" cy="12744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Atuadores</a:t>
            </a:r>
            <a:endParaRPr lang="pt-BR" sz="1200" dirty="0"/>
          </a:p>
        </p:txBody>
      </p:sp>
      <p:sp>
        <p:nvSpPr>
          <p:cNvPr id="17" name="Oval 16"/>
          <p:cNvSpPr/>
          <p:nvPr/>
        </p:nvSpPr>
        <p:spPr>
          <a:xfrm>
            <a:off x="6396286" y="1849760"/>
            <a:ext cx="1274440" cy="12744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Monitor</a:t>
            </a:r>
            <a:endParaRPr lang="pt-BR" sz="1600" dirty="0"/>
          </a:p>
        </p:txBody>
      </p:sp>
      <p:sp>
        <p:nvSpPr>
          <p:cNvPr id="18" name="Oval 17"/>
          <p:cNvSpPr/>
          <p:nvPr/>
        </p:nvSpPr>
        <p:spPr>
          <a:xfrm>
            <a:off x="6660232" y="4725144"/>
            <a:ext cx="1274440" cy="12744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Análise</a:t>
            </a:r>
            <a:endParaRPr lang="pt-BR" sz="1600" dirty="0"/>
          </a:p>
        </p:txBody>
      </p:sp>
      <p:sp>
        <p:nvSpPr>
          <p:cNvPr id="19" name="Oval 18"/>
          <p:cNvSpPr/>
          <p:nvPr/>
        </p:nvSpPr>
        <p:spPr>
          <a:xfrm>
            <a:off x="3995936" y="3234680"/>
            <a:ext cx="1274440" cy="12744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Broker</a:t>
            </a:r>
            <a:endParaRPr lang="pt-BR" dirty="0"/>
          </a:p>
        </p:txBody>
      </p:sp>
      <p:cxnSp>
        <p:nvCxnSpPr>
          <p:cNvPr id="21" name="Straight Arrow Connector 20"/>
          <p:cNvCxnSpPr>
            <a:stCxn id="15" idx="6"/>
            <a:endCxn id="19" idx="1"/>
          </p:cNvCxnSpPr>
          <p:nvPr/>
        </p:nvCxnSpPr>
        <p:spPr>
          <a:xfrm>
            <a:off x="3222843" y="2791780"/>
            <a:ext cx="959730" cy="629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3"/>
            <a:endCxn id="16" idx="6"/>
          </p:cNvCxnSpPr>
          <p:nvPr/>
        </p:nvCxnSpPr>
        <p:spPr>
          <a:xfrm flipH="1">
            <a:off x="3196381" y="4322483"/>
            <a:ext cx="986192" cy="853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8" idx="1"/>
          </p:cNvCxnSpPr>
          <p:nvPr/>
        </p:nvCxnSpPr>
        <p:spPr>
          <a:xfrm>
            <a:off x="5270376" y="4149080"/>
            <a:ext cx="1576493" cy="762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9" idx="5"/>
          </p:cNvCxnSpPr>
          <p:nvPr/>
        </p:nvCxnSpPr>
        <p:spPr>
          <a:xfrm flipH="1" flipV="1">
            <a:off x="5083739" y="4322483"/>
            <a:ext cx="1576493" cy="823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7"/>
            <a:endCxn id="17" idx="2"/>
          </p:cNvCxnSpPr>
          <p:nvPr/>
        </p:nvCxnSpPr>
        <p:spPr>
          <a:xfrm flipV="1">
            <a:off x="5083739" y="2486980"/>
            <a:ext cx="1312547" cy="934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37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Demonstração de exemplo – Simulação de incêndio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Diversos tipos de clientes se comunicando</a:t>
            </a:r>
          </a:p>
          <a:p>
            <a:pPr lvl="1"/>
            <a:r>
              <a:rPr lang="pt-BR" dirty="0" smtClean="0"/>
              <a:t>Sensores de temperatura</a:t>
            </a:r>
          </a:p>
          <a:p>
            <a:pPr lvl="1"/>
            <a:r>
              <a:rPr lang="pt-BR" dirty="0" smtClean="0"/>
              <a:t>Monitor de temperaturas: apenas exibe as temperaturas recebidas</a:t>
            </a:r>
          </a:p>
          <a:p>
            <a:pPr lvl="1"/>
            <a:r>
              <a:rPr lang="pt-BR" dirty="0" smtClean="0"/>
              <a:t>Sistema de análise e alertas: analisa os dados recebidos, emite alertas e controla os atuadores</a:t>
            </a:r>
          </a:p>
          <a:p>
            <a:pPr lvl="1"/>
            <a:r>
              <a:rPr lang="pt-BR" dirty="0" smtClean="0"/>
              <a:t>Atuadores</a:t>
            </a:r>
            <a:endParaRPr lang="pt-BR" dirty="0"/>
          </a:p>
          <a:p>
            <a:r>
              <a:rPr lang="pt-BR" dirty="0" smtClean="0"/>
              <a:t>Esse é um exemplo muito simples, poderíamos ter outros consumidores de dados como: </a:t>
            </a:r>
          </a:p>
          <a:p>
            <a:pPr lvl="1"/>
            <a:r>
              <a:rPr lang="pt-BR" dirty="0"/>
              <a:t>U</a:t>
            </a:r>
            <a:r>
              <a:rPr lang="pt-BR" dirty="0" smtClean="0"/>
              <a:t>m </a:t>
            </a:r>
            <a:r>
              <a:rPr lang="pt-BR" i="1" dirty="0" smtClean="0"/>
              <a:t>dashboard </a:t>
            </a:r>
            <a:r>
              <a:rPr lang="pt-BR" dirty="0" smtClean="0"/>
              <a:t>web em tempo real (usando websockets)</a:t>
            </a:r>
          </a:p>
          <a:p>
            <a:pPr lvl="1"/>
            <a:r>
              <a:rPr lang="pt-BR" dirty="0" smtClean="0"/>
              <a:t>Um consumidor para persistir as temperaturas em banco de dados</a:t>
            </a:r>
          </a:p>
          <a:p>
            <a:r>
              <a:rPr lang="en-US" dirty="0" err="1" smtClean="0"/>
              <a:t>Seria</a:t>
            </a:r>
            <a:r>
              <a:rPr lang="en-US" dirty="0" smtClean="0"/>
              <a:t> </a:t>
            </a:r>
            <a:r>
              <a:rPr lang="en-US" dirty="0" err="1" smtClean="0"/>
              <a:t>poss</a:t>
            </a:r>
            <a:r>
              <a:rPr lang="pt-BR" dirty="0" smtClean="0"/>
              <a:t>ível ainda coletar outros tipos de dados e usar sensores </a:t>
            </a:r>
            <a:r>
              <a:rPr lang="pt-BR" dirty="0" smtClean="0"/>
              <a:t>heterogêneos</a:t>
            </a:r>
            <a:endParaRPr lang="pt-BR" dirty="0" smtClean="0"/>
          </a:p>
          <a:p>
            <a:pPr lvl="1"/>
            <a:endParaRPr lang="pt-BR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16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1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Documentação - </a:t>
            </a:r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://mqtt.org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r>
              <a:rPr lang="pt-BR" dirty="0"/>
              <a:t>U. Hunkeler, H. L. Truong and A. Stanford-Clark, </a:t>
            </a:r>
            <a:r>
              <a:rPr lang="pt-BR" i="1" dirty="0"/>
              <a:t>"MQTT-S — A publish/subscribe protocol for Wireless Sensor </a:t>
            </a:r>
            <a:r>
              <a:rPr lang="pt-BR" i="1" dirty="0" smtClean="0"/>
              <a:t>Networks“. </a:t>
            </a:r>
            <a:r>
              <a:rPr lang="pt-BR" dirty="0" smtClean="0"/>
              <a:t>2008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40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MQTT-SN</a:t>
            </a:r>
          </a:p>
          <a:p>
            <a:r>
              <a:rPr lang="pt-BR" dirty="0" smtClean="0"/>
              <a:t>Diferenças entre MQTT e MQTT-SN</a:t>
            </a:r>
          </a:p>
          <a:p>
            <a:r>
              <a:rPr lang="pt-BR" dirty="0" smtClean="0"/>
              <a:t>Arquitetura</a:t>
            </a:r>
          </a:p>
          <a:p>
            <a:r>
              <a:rPr lang="pt-BR" dirty="0" smtClean="0"/>
              <a:t>Detalhamento de algumas diferenças do MQTT-SN</a:t>
            </a:r>
            <a:endParaRPr lang="pt-BR" dirty="0" smtClean="0"/>
          </a:p>
          <a:p>
            <a:r>
              <a:rPr lang="pt-BR" dirty="0" smtClean="0"/>
              <a:t>Demonstração de </a:t>
            </a:r>
            <a:r>
              <a:rPr lang="pt-BR" dirty="0" smtClean="0"/>
              <a:t>aplicação</a:t>
            </a:r>
          </a:p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369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Protocolo Publish/Subscribe para sistemas embarcados em redes não-TCP/IP, como Zigbee</a:t>
            </a:r>
          </a:p>
          <a:p>
            <a:r>
              <a:rPr lang="pt-BR" dirty="0" smtClean="0"/>
              <a:t>Estender o protocolo MQTT para aplicações RSSF</a:t>
            </a:r>
          </a:p>
          <a:p>
            <a:r>
              <a:rPr lang="pt-BR" dirty="0" smtClean="0"/>
              <a:t>Muito adequado para </a:t>
            </a:r>
            <a:r>
              <a:rPr lang="pt-BR" dirty="0" smtClean="0"/>
              <a:t>IoT</a:t>
            </a:r>
          </a:p>
          <a:p>
            <a:r>
              <a:rPr lang="pt-BR" dirty="0" smtClean="0"/>
              <a:t>Assim como o MQTT:</a:t>
            </a:r>
            <a:endParaRPr lang="pt-BR" dirty="0" smtClean="0"/>
          </a:p>
          <a:p>
            <a:pPr lvl="1"/>
            <a:r>
              <a:rPr lang="pt-BR" dirty="0" smtClean="0"/>
              <a:t>Permite a um SA manter comunicação com diversas aplicações usando poucos recursos</a:t>
            </a:r>
          </a:p>
          <a:p>
            <a:pPr lvl="1"/>
            <a:r>
              <a:rPr lang="pt-BR" dirty="0" smtClean="0"/>
              <a:t>Muitas vezes não se tem interesse nos endereços dos dispositivos, mas apenas no conteúdo da mensagem</a:t>
            </a:r>
          </a:p>
          <a:p>
            <a:pPr lvl="1"/>
            <a:r>
              <a:rPr lang="pt-BR" dirty="0" smtClean="0"/>
              <a:t>Nós e enlaces podem falhar; Gerenciar endereços pode ser muito difícil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82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MQTT-SN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MQTT precisa de um transporte ordenado e sem perdas</a:t>
            </a:r>
          </a:p>
          <a:p>
            <a:pPr lvl="1"/>
            <a:r>
              <a:rPr lang="pt-BR" dirty="0" smtClean="0"/>
              <a:t>Custo e complexidade mais altos</a:t>
            </a:r>
          </a:p>
          <a:p>
            <a:r>
              <a:rPr lang="en-US" dirty="0" smtClean="0"/>
              <a:t>MQTT-SN </a:t>
            </a:r>
            <a:r>
              <a:rPr lang="pt-BR" dirty="0" smtClean="0"/>
              <a:t>é uma versão otimizada para RSSF</a:t>
            </a:r>
          </a:p>
          <a:p>
            <a:pPr lvl="1"/>
            <a:r>
              <a:rPr lang="pt-BR" dirty="0" smtClean="0"/>
              <a:t>Leva em conta comunicação sem fio – alta taxa de falha - e dispositivos de baixo custo, com processamento, memória e consumo de energia limitados</a:t>
            </a:r>
            <a:endParaRPr lang="pt-BR" dirty="0"/>
          </a:p>
          <a:p>
            <a:r>
              <a:rPr lang="pt-BR" dirty="0" smtClean="0"/>
              <a:t>Desenvolvido para trabalhar sobre Zigbee APS/802.15.4</a:t>
            </a:r>
          </a:p>
          <a:p>
            <a:pPr lvl="1"/>
            <a:r>
              <a:rPr lang="pt-BR" dirty="0" smtClean="0"/>
              <a:t>Mas não assume nada sobre as camadas inferiores, podendo trabalhar sobre outros protocolos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1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MQTT x MQTT-SN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Connect dividido em 3 mensagens</a:t>
            </a:r>
          </a:p>
          <a:p>
            <a:pPr lvl="1"/>
            <a:r>
              <a:rPr lang="pt-BR" dirty="0" smtClean="0"/>
              <a:t>Conexão, Will topic e Will message</a:t>
            </a:r>
          </a:p>
          <a:p>
            <a:r>
              <a:rPr lang="pt-BR" dirty="0" smtClean="0"/>
              <a:t>Nomes dos tópicos são substituídos por topic ids de 2 bytes via processo de registro</a:t>
            </a:r>
          </a:p>
          <a:p>
            <a:r>
              <a:rPr lang="pt-BR" dirty="0" smtClean="0"/>
              <a:t>Nomes </a:t>
            </a:r>
            <a:r>
              <a:rPr lang="pt-BR" dirty="0" smtClean="0"/>
              <a:t>de tópico curtos </a:t>
            </a:r>
          </a:p>
          <a:p>
            <a:r>
              <a:rPr lang="pt-BR" dirty="0" smtClean="0"/>
              <a:t>IDs </a:t>
            </a:r>
            <a:r>
              <a:rPr lang="pt-BR" dirty="0" smtClean="0"/>
              <a:t>pré-definidos</a:t>
            </a:r>
            <a:endParaRPr lang="pt-BR" dirty="0" smtClean="0"/>
          </a:p>
          <a:p>
            <a:r>
              <a:rPr lang="pt-BR" dirty="0" smtClean="0"/>
              <a:t>Processo de descoberta para clientes encontrarem gateways/servidores</a:t>
            </a:r>
          </a:p>
          <a:p>
            <a:r>
              <a:rPr lang="pt-BR" dirty="0" smtClean="0"/>
              <a:t>Clean session estendido para o Will</a:t>
            </a:r>
          </a:p>
          <a:p>
            <a:r>
              <a:rPr lang="pt-BR" dirty="0" smtClean="0"/>
              <a:t>Suporte para clientes entratem em sleep, com buffer de mensagens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68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918" y="2083652"/>
            <a:ext cx="7131526" cy="4040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6</a:t>
            </a:fld>
            <a:endParaRPr lang="pt-BR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pt-BR" dirty="0" smtClean="0"/>
              <a:t>Gateways (GWs)</a:t>
            </a:r>
          </a:p>
          <a:p>
            <a:r>
              <a:rPr lang="pt-BR" dirty="0" smtClean="0"/>
              <a:t>Clients</a:t>
            </a:r>
          </a:p>
          <a:p>
            <a:r>
              <a:rPr lang="pt-BR" dirty="0" smtClean="0"/>
              <a:t>Forwarders</a:t>
            </a:r>
          </a:p>
        </p:txBody>
      </p:sp>
    </p:spTree>
    <p:extLst>
      <p:ext uri="{BB962C8B-B14F-4D97-AF65-F5344CB8AC3E}">
        <p14:creationId xmlns:p14="http://schemas.microsoft.com/office/powerpoint/2010/main" val="74045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7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1" y="2564904"/>
            <a:ext cx="8945868" cy="272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pt-BR" dirty="0" smtClean="0"/>
              <a:t>Gateways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301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8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7" y="1556792"/>
            <a:ext cx="4822091" cy="2718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874922"/>
            <a:ext cx="4963296" cy="191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831" y="1336228"/>
            <a:ext cx="4786689" cy="3100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Sequências de descoberta, conexão e publicação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342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Clientes adormecidos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9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0804"/>
            <a:ext cx="7920880" cy="4538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625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641</TotalTime>
  <Words>501</Words>
  <Application>Microsoft Office PowerPoint</Application>
  <PresentationFormat>On-screen Show (4:3)</PresentationFormat>
  <Paragraphs>91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MQTT – Parte 2</vt:lpstr>
      <vt:lpstr>Agenda</vt:lpstr>
      <vt:lpstr>Introdução</vt:lpstr>
      <vt:lpstr>MQTT-SN</vt:lpstr>
      <vt:lpstr>MQTT x MQTT-SN</vt:lpstr>
      <vt:lpstr>Arquitetura</vt:lpstr>
      <vt:lpstr>Gateways</vt:lpstr>
      <vt:lpstr>Sequências de descoberta, conexão e publicação</vt:lpstr>
      <vt:lpstr>Clientes adormecidos</vt:lpstr>
      <vt:lpstr>Sequência – dormir e despertar</vt:lpstr>
      <vt:lpstr>Demonstração de exemplo – Simulação de incêndio</vt:lpstr>
      <vt:lpstr>Demonstração de exemplo – Simulação de incêndio</vt:lpstr>
      <vt:lpstr>Dúvidas?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 – Parte 2</dc:title>
  <dc:creator>Pedro</dc:creator>
  <cp:lastModifiedBy>Pedro</cp:lastModifiedBy>
  <cp:revision>22</cp:revision>
  <dcterms:created xsi:type="dcterms:W3CDTF">2016-09-20T13:24:44Z</dcterms:created>
  <dcterms:modified xsi:type="dcterms:W3CDTF">2016-09-22T14:59:12Z</dcterms:modified>
</cp:coreProperties>
</file>