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66"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lou%20Phago\Documents\Data%20Analytics\Processed%20Dataset%20with%20Pivot%20tables%20C%20Charts.cs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lou%20Phago\Documents\Data%20Analytics\Tlou%20Phago%20Processed%20Dataset%20with%20Pivot%20tables%20C%20Charts.cs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lou%20Phago\Documents\Data%20Analytics\Processed%20Dataset%20with%20Pivot%20tables%20C%20Charts.cs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lou%20Phago\Documents\Data%20Analytics\Processed%20Dataset%20with%20Pivot%20tables%20C%20Charts.cs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lou%20Phago\Documents\Data%20Analytics\Tlou%20Phago%20Processed%20Dataset%20with%20Pivot%20tables%20C%20Charts.csv.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Dataset with Pivot tables C Charts.csv.xlsx]Processed Dataset with Pivot ta!PivotTable1</c:name>
    <c:fmtId val="6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Revenue</a:t>
            </a:r>
            <a:r>
              <a:rPr lang="en-US" baseline="0"/>
              <a:t> of Store Location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'Processed Dataset with Pivot ta'!$B$3:$B$4</c:f>
              <c:strCache>
                <c:ptCount val="1"/>
                <c:pt idx="0">
                  <c:v>Astoria</c:v>
                </c:pt>
              </c:strCache>
            </c:strRef>
          </c:tx>
          <c:spPr>
            <a:solidFill>
              <a:schemeClr val="accent1"/>
            </a:solidFill>
            <a:ln>
              <a:noFill/>
            </a:ln>
            <a:effectLst/>
            <a:sp3d/>
          </c:spPr>
          <c:invertIfNegative val="0"/>
          <c:cat>
            <c:strRef>
              <c:f>'Processed Dataset with Pivot ta'!$A$5:$A$11</c:f>
              <c:strCache>
                <c:ptCount val="6"/>
                <c:pt idx="0">
                  <c:v>Jan</c:v>
                </c:pt>
                <c:pt idx="1">
                  <c:v>Feb</c:v>
                </c:pt>
                <c:pt idx="2">
                  <c:v>Mar</c:v>
                </c:pt>
                <c:pt idx="3">
                  <c:v>Apr</c:v>
                </c:pt>
                <c:pt idx="4">
                  <c:v>May</c:v>
                </c:pt>
                <c:pt idx="5">
                  <c:v>Jun</c:v>
                </c:pt>
              </c:strCache>
            </c:strRef>
          </c:cat>
          <c:val>
            <c:numRef>
              <c:f>'Processed Dataset with Pivot ta'!$B$5:$B$11</c:f>
              <c:numCache>
                <c:formatCode>[$ZAR]\ #,##0.00</c:formatCode>
                <c:ptCount val="6"/>
                <c:pt idx="0">
                  <c:v>27313.660000000051</c:v>
                </c:pt>
                <c:pt idx="1">
                  <c:v>25105.340000000037</c:v>
                </c:pt>
                <c:pt idx="2">
                  <c:v>32835.430000000022</c:v>
                </c:pt>
                <c:pt idx="3">
                  <c:v>39477.609999999884</c:v>
                </c:pt>
                <c:pt idx="4">
                  <c:v>52428.759999999507</c:v>
                </c:pt>
                <c:pt idx="5">
                  <c:v>55083.109999999448</c:v>
                </c:pt>
              </c:numCache>
            </c:numRef>
          </c:val>
        </c:ser>
        <c:ser>
          <c:idx val="1"/>
          <c:order val="1"/>
          <c:tx>
            <c:strRef>
              <c:f>'Processed Dataset with Pivot ta'!$C$3:$C$4</c:f>
              <c:strCache>
                <c:ptCount val="1"/>
                <c:pt idx="0">
                  <c:v>Hell's Kitchen</c:v>
                </c:pt>
              </c:strCache>
            </c:strRef>
          </c:tx>
          <c:spPr>
            <a:solidFill>
              <a:schemeClr val="accent2"/>
            </a:solidFill>
            <a:ln>
              <a:noFill/>
            </a:ln>
            <a:effectLst/>
            <a:sp3d/>
          </c:spPr>
          <c:invertIfNegative val="0"/>
          <c:cat>
            <c:strRef>
              <c:f>'Processed Dataset with Pivot ta'!$A$5:$A$11</c:f>
              <c:strCache>
                <c:ptCount val="6"/>
                <c:pt idx="0">
                  <c:v>Jan</c:v>
                </c:pt>
                <c:pt idx="1">
                  <c:v>Feb</c:v>
                </c:pt>
                <c:pt idx="2">
                  <c:v>Mar</c:v>
                </c:pt>
                <c:pt idx="3">
                  <c:v>Apr</c:v>
                </c:pt>
                <c:pt idx="4">
                  <c:v>May</c:v>
                </c:pt>
                <c:pt idx="5">
                  <c:v>Jun</c:v>
                </c:pt>
              </c:strCache>
            </c:strRef>
          </c:cat>
          <c:val>
            <c:numRef>
              <c:f>'Processed Dataset with Pivot ta'!$C$5:$C$11</c:f>
              <c:numCache>
                <c:formatCode>[$ZAR]\ #,##0.00</c:formatCode>
                <c:ptCount val="6"/>
                <c:pt idx="0">
                  <c:v>27820.649999999969</c:v>
                </c:pt>
                <c:pt idx="1">
                  <c:v>25719.800000000014</c:v>
                </c:pt>
                <c:pt idx="2">
                  <c:v>33110.569999999963</c:v>
                </c:pt>
                <c:pt idx="3">
                  <c:v>40304.139999999847</c:v>
                </c:pt>
                <c:pt idx="4">
                  <c:v>52598.929999999666</c:v>
                </c:pt>
                <c:pt idx="5">
                  <c:v>56957.079999999522</c:v>
                </c:pt>
              </c:numCache>
            </c:numRef>
          </c:val>
        </c:ser>
        <c:ser>
          <c:idx val="2"/>
          <c:order val="2"/>
          <c:tx>
            <c:strRef>
              <c:f>'Processed Dataset with Pivot ta'!$D$3:$D$4</c:f>
              <c:strCache>
                <c:ptCount val="1"/>
                <c:pt idx="0">
                  <c:v>Lower Manhattan</c:v>
                </c:pt>
              </c:strCache>
            </c:strRef>
          </c:tx>
          <c:spPr>
            <a:solidFill>
              <a:schemeClr val="accent3"/>
            </a:solidFill>
            <a:ln>
              <a:noFill/>
            </a:ln>
            <a:effectLst/>
            <a:sp3d/>
          </c:spPr>
          <c:invertIfNegative val="0"/>
          <c:cat>
            <c:strRef>
              <c:f>'Processed Dataset with Pivot ta'!$A$5:$A$11</c:f>
              <c:strCache>
                <c:ptCount val="6"/>
                <c:pt idx="0">
                  <c:v>Jan</c:v>
                </c:pt>
                <c:pt idx="1">
                  <c:v>Feb</c:v>
                </c:pt>
                <c:pt idx="2">
                  <c:v>Mar</c:v>
                </c:pt>
                <c:pt idx="3">
                  <c:v>Apr</c:v>
                </c:pt>
                <c:pt idx="4">
                  <c:v>May</c:v>
                </c:pt>
                <c:pt idx="5">
                  <c:v>Jun</c:v>
                </c:pt>
              </c:strCache>
            </c:strRef>
          </c:cat>
          <c:val>
            <c:numRef>
              <c:f>'Processed Dataset with Pivot ta'!$D$5:$D$11</c:f>
              <c:numCache>
                <c:formatCode>[$ZAR]\ #,##0.00</c:formatCode>
                <c:ptCount val="6"/>
                <c:pt idx="0">
                  <c:v>26543.429999999953</c:v>
                </c:pt>
                <c:pt idx="1">
                  <c:v>25320.049999999948</c:v>
                </c:pt>
                <c:pt idx="2">
                  <c:v>32888.679999999928</c:v>
                </c:pt>
                <c:pt idx="3">
                  <c:v>39159.329999999776</c:v>
                </c:pt>
                <c:pt idx="4">
                  <c:v>51700.069999999694</c:v>
                </c:pt>
                <c:pt idx="5">
                  <c:v>54445.68999999958</c:v>
                </c:pt>
              </c:numCache>
            </c:numRef>
          </c:val>
        </c:ser>
        <c:dLbls>
          <c:showLegendKey val="0"/>
          <c:showVal val="0"/>
          <c:showCatName val="0"/>
          <c:showSerName val="0"/>
          <c:showPercent val="0"/>
          <c:showBubbleSize val="0"/>
        </c:dLbls>
        <c:gapWidth val="150"/>
        <c:shape val="box"/>
        <c:axId val="401651864"/>
        <c:axId val="401656568"/>
        <c:axId val="0"/>
      </c:bar3DChart>
      <c:catAx>
        <c:axId val="401651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656568"/>
        <c:crosses val="autoZero"/>
        <c:auto val="1"/>
        <c:lblAlgn val="ctr"/>
        <c:lblOffset val="100"/>
        <c:noMultiLvlLbl val="0"/>
      </c:catAx>
      <c:valAx>
        <c:axId val="401656568"/>
        <c:scaling>
          <c:orientation val="minMax"/>
        </c:scaling>
        <c:delete val="0"/>
        <c:axPos val="l"/>
        <c:majorGridlines>
          <c:spPr>
            <a:ln w="9525" cap="flat" cmpd="sng" algn="ctr">
              <a:solidFill>
                <a:schemeClr val="tx1">
                  <a:lumMod val="15000"/>
                  <a:lumOff val="85000"/>
                </a:schemeClr>
              </a:solidFill>
              <a:round/>
            </a:ln>
            <a:effectLst/>
          </c:spPr>
        </c:majorGridlines>
        <c:numFmt formatCode="[$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651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[Tlou Phago Processed Dataset with Pivot tables C Charts.csv.xlsx]Processed Dataset with Pivot ta!PivotTable2</c:name>
    <c:fmtId val="7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Top-selling</a:t>
            </a:r>
            <a:r>
              <a:rPr lang="en-US" baseline="0"/>
              <a:t> Product Type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876721553546146"/>
          <c:y val="0.26328484981044037"/>
          <c:w val="0.74159273367490575"/>
          <c:h val="0.32407298046077576"/>
        </c:manualLayout>
      </c:layout>
      <c:bar3DChart>
        <c:barDir val="col"/>
        <c:grouping val="stacked"/>
        <c:varyColors val="0"/>
        <c:ser>
          <c:idx val="0"/>
          <c:order val="0"/>
          <c:tx>
            <c:strRef>
              <c:f>'Processed Dataset with Pivot ta'!$B$19</c:f>
              <c:strCache>
                <c:ptCount val="1"/>
                <c:pt idx="0">
                  <c:v>Total</c:v>
                </c:pt>
              </c:strCache>
            </c:strRef>
          </c:tx>
          <c:spPr>
            <a:solidFill>
              <a:schemeClr val="accent1"/>
            </a:solidFill>
            <a:ln>
              <a:noFill/>
            </a:ln>
            <a:effectLst/>
            <a:sp3d/>
          </c:spPr>
          <c:invertIfNegative val="0"/>
          <c:cat>
            <c:strRef>
              <c:f>'Processed Dataset with Pivot ta'!$A$20:$A$49</c:f>
              <c:strCache>
                <c:ptCount val="29"/>
                <c:pt idx="0">
                  <c:v>Barista Espresso</c:v>
                </c:pt>
                <c:pt idx="1">
                  <c:v>Biscotti</c:v>
                </c:pt>
                <c:pt idx="2">
                  <c:v>Black tea</c:v>
                </c:pt>
                <c:pt idx="3">
                  <c:v>Brewed Black tea</c:v>
                </c:pt>
                <c:pt idx="4">
                  <c:v>Brewed Chai tea</c:v>
                </c:pt>
                <c:pt idx="5">
                  <c:v>Brewed Green tea</c:v>
                </c:pt>
                <c:pt idx="6">
                  <c:v>Brewed herbal tea</c:v>
                </c:pt>
                <c:pt idx="7">
                  <c:v>Chai tea</c:v>
                </c:pt>
                <c:pt idx="8">
                  <c:v>Clothing</c:v>
                </c:pt>
                <c:pt idx="9">
                  <c:v>Drinking Chocolate</c:v>
                </c:pt>
                <c:pt idx="10">
                  <c:v>Drip coffee</c:v>
                </c:pt>
                <c:pt idx="11">
                  <c:v>Espresso Beans</c:v>
                </c:pt>
                <c:pt idx="12">
                  <c:v>Gourmet Beans</c:v>
                </c:pt>
                <c:pt idx="13">
                  <c:v>Gourmet brewed coffee</c:v>
                </c:pt>
                <c:pt idx="14">
                  <c:v>Green beans</c:v>
                </c:pt>
                <c:pt idx="15">
                  <c:v>Green tea</c:v>
                </c:pt>
                <c:pt idx="16">
                  <c:v>Herbal tea</c:v>
                </c:pt>
                <c:pt idx="17">
                  <c:v>Hot chocolate</c:v>
                </c:pt>
                <c:pt idx="18">
                  <c:v>House blend Beans</c:v>
                </c:pt>
                <c:pt idx="19">
                  <c:v>Housewares</c:v>
                </c:pt>
                <c:pt idx="20">
                  <c:v>Organic Beans</c:v>
                </c:pt>
                <c:pt idx="21">
                  <c:v>Organic brewed coffee</c:v>
                </c:pt>
                <c:pt idx="22">
                  <c:v>Organic Chocolate</c:v>
                </c:pt>
                <c:pt idx="23">
                  <c:v>Pastry</c:v>
                </c:pt>
                <c:pt idx="24">
                  <c:v>Premium Beans</c:v>
                </c:pt>
                <c:pt idx="25">
                  <c:v>Premium brewed coffee</c:v>
                </c:pt>
                <c:pt idx="26">
                  <c:v>Regular syrup</c:v>
                </c:pt>
                <c:pt idx="27">
                  <c:v>Scone</c:v>
                </c:pt>
                <c:pt idx="28">
                  <c:v>Sugar free syrup</c:v>
                </c:pt>
              </c:strCache>
            </c:strRef>
          </c:cat>
          <c:val>
            <c:numRef>
              <c:f>'Processed Dataset with Pivot ta'!$B$20:$B$49</c:f>
              <c:numCache>
                <c:formatCode>[$ZAR]\ #,##0.00</c:formatCode>
                <c:ptCount val="29"/>
                <c:pt idx="0">
                  <c:v>91406.200000000186</c:v>
                </c:pt>
                <c:pt idx="1">
                  <c:v>19793.529999999992</c:v>
                </c:pt>
                <c:pt idx="2">
                  <c:v>2711.8499999999935</c:v>
                </c:pt>
                <c:pt idx="3">
                  <c:v>47932</c:v>
                </c:pt>
                <c:pt idx="4">
                  <c:v>77081.950000000143</c:v>
                </c:pt>
                <c:pt idx="5">
                  <c:v>23852.5</c:v>
                </c:pt>
                <c:pt idx="6">
                  <c:v>47539.5</c:v>
                </c:pt>
                <c:pt idx="7">
                  <c:v>4301.2499999999764</c:v>
                </c:pt>
                <c:pt idx="8">
                  <c:v>6163</c:v>
                </c:pt>
                <c:pt idx="9">
                  <c:v>2728.0400000000018</c:v>
                </c:pt>
                <c:pt idx="10">
                  <c:v>31984</c:v>
                </c:pt>
                <c:pt idx="11">
                  <c:v>5560.2499999999854</c:v>
                </c:pt>
                <c:pt idx="12">
                  <c:v>6798</c:v>
                </c:pt>
                <c:pt idx="13">
                  <c:v>70034.599999999147</c:v>
                </c:pt>
                <c:pt idx="14">
                  <c:v>1340</c:v>
                </c:pt>
                <c:pt idx="15">
                  <c:v>1470.75</c:v>
                </c:pt>
                <c:pt idx="16">
                  <c:v>2729.7499999999932</c:v>
                </c:pt>
                <c:pt idx="17">
                  <c:v>72416</c:v>
                </c:pt>
                <c:pt idx="18">
                  <c:v>3294</c:v>
                </c:pt>
                <c:pt idx="19">
                  <c:v>7444</c:v>
                </c:pt>
                <c:pt idx="20">
                  <c:v>8509.5</c:v>
                </c:pt>
                <c:pt idx="21">
                  <c:v>37746.500000001026</c:v>
                </c:pt>
                <c:pt idx="22">
                  <c:v>1679.5999999999942</c:v>
                </c:pt>
                <c:pt idx="23">
                  <c:v>25655.990000000009</c:v>
                </c:pt>
                <c:pt idx="24">
                  <c:v>14583.5</c:v>
                </c:pt>
                <c:pt idx="25">
                  <c:v>38781.150000000081</c:v>
                </c:pt>
                <c:pt idx="26">
                  <c:v>6084.800000000454</c:v>
                </c:pt>
                <c:pt idx="27">
                  <c:v>36866.120000000148</c:v>
                </c:pt>
                <c:pt idx="28">
                  <c:v>2323.9999999999545</c:v>
                </c:pt>
              </c:numCache>
            </c:numRef>
          </c:val>
        </c:ser>
        <c:dLbls>
          <c:showLegendKey val="0"/>
          <c:showVal val="0"/>
          <c:showCatName val="0"/>
          <c:showSerName val="0"/>
          <c:showPercent val="0"/>
          <c:showBubbleSize val="0"/>
        </c:dLbls>
        <c:gapWidth val="150"/>
        <c:shape val="box"/>
        <c:axId val="428026656"/>
        <c:axId val="428023912"/>
        <c:axId val="0"/>
      </c:bar3DChart>
      <c:catAx>
        <c:axId val="428026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23912"/>
        <c:crosses val="autoZero"/>
        <c:auto val="1"/>
        <c:lblAlgn val="ctr"/>
        <c:lblOffset val="100"/>
        <c:noMultiLvlLbl val="0"/>
      </c:catAx>
      <c:valAx>
        <c:axId val="428023912"/>
        <c:scaling>
          <c:orientation val="minMax"/>
        </c:scaling>
        <c:delete val="0"/>
        <c:axPos val="l"/>
        <c:majorGridlines>
          <c:spPr>
            <a:ln w="9525" cap="flat" cmpd="sng" algn="ctr">
              <a:solidFill>
                <a:schemeClr val="tx1">
                  <a:lumMod val="15000"/>
                  <a:lumOff val="85000"/>
                </a:schemeClr>
              </a:solidFill>
              <a:round/>
            </a:ln>
            <a:effectLst/>
          </c:spPr>
        </c:majorGridlines>
        <c:numFmt formatCode="[$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266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Dataset with Pivot tables C Charts.csv.xlsx]Processed Dataset with Pivot ta!PivotTable3</c:name>
    <c:fmtId val="7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Peak</a:t>
            </a:r>
            <a:r>
              <a:rPr lang="en-US" baseline="0"/>
              <a:t> sales period</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'Processed Dataset with Pivot ta'!$B$52:$B$53</c:f>
              <c:strCache>
                <c:ptCount val="1"/>
                <c:pt idx="0">
                  <c:v>Astoria</c:v>
                </c:pt>
              </c:strCache>
            </c:strRef>
          </c:tx>
          <c:spPr>
            <a:solidFill>
              <a:schemeClr val="accent1"/>
            </a:solidFill>
            <a:ln>
              <a:noFill/>
            </a:ln>
            <a:effectLst/>
          </c:spPr>
          <c:invertIfNegative val="0"/>
          <c:cat>
            <c:strRef>
              <c:f>'Processed Dataset with Pivot ta'!$A$54:$A$57</c:f>
              <c:strCache>
                <c:ptCount val="3"/>
                <c:pt idx="0">
                  <c:v>Aftenoon</c:v>
                </c:pt>
                <c:pt idx="1">
                  <c:v>Evening</c:v>
                </c:pt>
                <c:pt idx="2">
                  <c:v>Morning</c:v>
                </c:pt>
              </c:strCache>
            </c:strRef>
          </c:cat>
          <c:val>
            <c:numRef>
              <c:f>'Processed Dataset with Pivot ta'!$B$54:$B$57</c:f>
              <c:numCache>
                <c:formatCode>[$ZAR]\ #,##0.00</c:formatCode>
                <c:ptCount val="3"/>
                <c:pt idx="0">
                  <c:v>78567.139999999228</c:v>
                </c:pt>
                <c:pt idx="1">
                  <c:v>48734.249999999593</c:v>
                </c:pt>
                <c:pt idx="2">
                  <c:v>104942.51999999981</c:v>
                </c:pt>
              </c:numCache>
            </c:numRef>
          </c:val>
        </c:ser>
        <c:ser>
          <c:idx val="1"/>
          <c:order val="1"/>
          <c:tx>
            <c:strRef>
              <c:f>'Processed Dataset with Pivot ta'!$C$52:$C$53</c:f>
              <c:strCache>
                <c:ptCount val="1"/>
                <c:pt idx="0">
                  <c:v>Hell's Kitchen</c:v>
                </c:pt>
              </c:strCache>
            </c:strRef>
          </c:tx>
          <c:spPr>
            <a:solidFill>
              <a:schemeClr val="accent2"/>
            </a:solidFill>
            <a:ln>
              <a:noFill/>
            </a:ln>
            <a:effectLst/>
          </c:spPr>
          <c:invertIfNegative val="0"/>
          <c:cat>
            <c:strRef>
              <c:f>'Processed Dataset with Pivot ta'!$A$54:$A$57</c:f>
              <c:strCache>
                <c:ptCount val="3"/>
                <c:pt idx="0">
                  <c:v>Aftenoon</c:v>
                </c:pt>
                <c:pt idx="1">
                  <c:v>Evening</c:v>
                </c:pt>
                <c:pt idx="2">
                  <c:v>Morning</c:v>
                </c:pt>
              </c:strCache>
            </c:strRef>
          </c:cat>
          <c:val>
            <c:numRef>
              <c:f>'Processed Dataset with Pivot ta'!$C$54:$C$57</c:f>
              <c:numCache>
                <c:formatCode>[$ZAR]\ #,##0.00</c:formatCode>
                <c:ptCount val="3"/>
                <c:pt idx="0">
                  <c:v>59012.429999999389</c:v>
                </c:pt>
                <c:pt idx="1">
                  <c:v>38055.439999999835</c:v>
                </c:pt>
                <c:pt idx="2">
                  <c:v>139443.30000000171</c:v>
                </c:pt>
              </c:numCache>
            </c:numRef>
          </c:val>
        </c:ser>
        <c:ser>
          <c:idx val="2"/>
          <c:order val="2"/>
          <c:tx>
            <c:strRef>
              <c:f>'Processed Dataset with Pivot ta'!$D$52:$D$53</c:f>
              <c:strCache>
                <c:ptCount val="1"/>
                <c:pt idx="0">
                  <c:v>Lower Manhattan</c:v>
                </c:pt>
              </c:strCache>
            </c:strRef>
          </c:tx>
          <c:spPr>
            <a:solidFill>
              <a:schemeClr val="accent3"/>
            </a:solidFill>
            <a:ln>
              <a:noFill/>
            </a:ln>
            <a:effectLst/>
          </c:spPr>
          <c:invertIfNegative val="0"/>
          <c:cat>
            <c:strRef>
              <c:f>'Processed Dataset with Pivot ta'!$A$54:$A$57</c:f>
              <c:strCache>
                <c:ptCount val="3"/>
                <c:pt idx="0">
                  <c:v>Aftenoon</c:v>
                </c:pt>
                <c:pt idx="1">
                  <c:v>Evening</c:v>
                </c:pt>
                <c:pt idx="2">
                  <c:v>Morning</c:v>
                </c:pt>
              </c:strCache>
            </c:strRef>
          </c:cat>
          <c:val>
            <c:numRef>
              <c:f>'Processed Dataset with Pivot ta'!$D$54:$D$57</c:f>
              <c:numCache>
                <c:formatCode>[$ZAR]\ #,##0.00</c:formatCode>
                <c:ptCount val="3"/>
                <c:pt idx="0">
                  <c:v>67141.259999999485</c:v>
                </c:pt>
                <c:pt idx="1">
                  <c:v>19013.140000000047</c:v>
                </c:pt>
                <c:pt idx="2">
                  <c:v>143902.85000000245</c:v>
                </c:pt>
              </c:numCache>
            </c:numRef>
          </c:val>
        </c:ser>
        <c:dLbls>
          <c:showLegendKey val="0"/>
          <c:showVal val="0"/>
          <c:showCatName val="0"/>
          <c:showSerName val="0"/>
          <c:showPercent val="0"/>
          <c:showBubbleSize val="0"/>
        </c:dLbls>
        <c:gapWidth val="219"/>
        <c:overlap val="-27"/>
        <c:axId val="418288816"/>
        <c:axId val="418289992"/>
      </c:barChart>
      <c:catAx>
        <c:axId val="41828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289992"/>
        <c:crosses val="autoZero"/>
        <c:auto val="1"/>
        <c:lblAlgn val="ctr"/>
        <c:lblOffset val="100"/>
        <c:noMultiLvlLbl val="0"/>
      </c:catAx>
      <c:valAx>
        <c:axId val="418289992"/>
        <c:scaling>
          <c:orientation val="minMax"/>
        </c:scaling>
        <c:delete val="0"/>
        <c:axPos val="l"/>
        <c:majorGridlines>
          <c:spPr>
            <a:ln w="9525" cap="flat" cmpd="sng" algn="ctr">
              <a:solidFill>
                <a:schemeClr val="tx1">
                  <a:lumMod val="15000"/>
                  <a:lumOff val="85000"/>
                </a:schemeClr>
              </a:solidFill>
              <a:round/>
            </a:ln>
            <a:effectLst/>
          </c:spPr>
        </c:majorGridlines>
        <c:numFmt formatCode="[$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288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 Dataset with Pivot tables C Charts.csv.xlsx]Processed Dataset with Pivot ta!PivotTable4</c:name>
    <c:fmtId val="8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on a Daily Basis per Store Location</a:t>
            </a:r>
            <a:endParaRPr lang="en-US"/>
          </a:p>
        </c:rich>
      </c:tx>
      <c:layout>
        <c:manualLayout>
          <c:xMode val="edge"/>
          <c:yMode val="edge"/>
          <c:x val="0.4362569696969697"/>
          <c:y val="0.1193496646252551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'Processed Dataset with Pivot ta'!$B$68:$B$69</c:f>
              <c:strCache>
                <c:ptCount val="1"/>
                <c:pt idx="0">
                  <c:v>Astoria</c:v>
                </c:pt>
              </c:strCache>
            </c:strRef>
          </c:tx>
          <c:spPr>
            <a:solidFill>
              <a:schemeClr val="accent1"/>
            </a:solidFill>
            <a:ln>
              <a:noFill/>
            </a:ln>
            <a:effectLst/>
          </c:spPr>
          <c:invertIfNegative val="0"/>
          <c:cat>
            <c:strRef>
              <c:f>'Processed Dataset with Pivot ta'!$A$70:$A$77</c:f>
              <c:strCache>
                <c:ptCount val="7"/>
                <c:pt idx="0">
                  <c:v>Sun</c:v>
                </c:pt>
                <c:pt idx="1">
                  <c:v>Mon</c:v>
                </c:pt>
                <c:pt idx="2">
                  <c:v>Tue</c:v>
                </c:pt>
                <c:pt idx="3">
                  <c:v>Wed</c:v>
                </c:pt>
                <c:pt idx="4">
                  <c:v>Thu</c:v>
                </c:pt>
                <c:pt idx="5">
                  <c:v>Fri</c:v>
                </c:pt>
                <c:pt idx="6">
                  <c:v>Sat</c:v>
                </c:pt>
              </c:strCache>
            </c:strRef>
          </c:cat>
          <c:val>
            <c:numRef>
              <c:f>'Processed Dataset with Pivot ta'!$B$70:$B$77</c:f>
              <c:numCache>
                <c:formatCode>[$ZAR]\ #,##0.00</c:formatCode>
                <c:ptCount val="7"/>
                <c:pt idx="0">
                  <c:v>32795.180000000022</c:v>
                </c:pt>
                <c:pt idx="1">
                  <c:v>33928.290000000015</c:v>
                </c:pt>
                <c:pt idx="2">
                  <c:v>31816.760000000071</c:v>
                </c:pt>
                <c:pt idx="3">
                  <c:v>34244.630000000019</c:v>
                </c:pt>
                <c:pt idx="4">
                  <c:v>34140.369999999988</c:v>
                </c:pt>
                <c:pt idx="5">
                  <c:v>33472.749999999964</c:v>
                </c:pt>
                <c:pt idx="6">
                  <c:v>31845.930000000029</c:v>
                </c:pt>
              </c:numCache>
            </c:numRef>
          </c:val>
        </c:ser>
        <c:ser>
          <c:idx val="1"/>
          <c:order val="1"/>
          <c:tx>
            <c:strRef>
              <c:f>'Processed Dataset with Pivot ta'!$C$68:$C$69</c:f>
              <c:strCache>
                <c:ptCount val="1"/>
                <c:pt idx="0">
                  <c:v>Hell's Kitchen</c:v>
                </c:pt>
              </c:strCache>
            </c:strRef>
          </c:tx>
          <c:spPr>
            <a:solidFill>
              <a:schemeClr val="accent2"/>
            </a:solidFill>
            <a:ln>
              <a:noFill/>
            </a:ln>
            <a:effectLst/>
          </c:spPr>
          <c:invertIfNegative val="0"/>
          <c:cat>
            <c:strRef>
              <c:f>'Processed Dataset with Pivot ta'!$A$70:$A$77</c:f>
              <c:strCache>
                <c:ptCount val="7"/>
                <c:pt idx="0">
                  <c:v>Sun</c:v>
                </c:pt>
                <c:pt idx="1">
                  <c:v>Mon</c:v>
                </c:pt>
                <c:pt idx="2">
                  <c:v>Tue</c:v>
                </c:pt>
                <c:pt idx="3">
                  <c:v>Wed</c:v>
                </c:pt>
                <c:pt idx="4">
                  <c:v>Thu</c:v>
                </c:pt>
                <c:pt idx="5">
                  <c:v>Fri</c:v>
                </c:pt>
                <c:pt idx="6">
                  <c:v>Sat</c:v>
                </c:pt>
              </c:strCache>
            </c:strRef>
          </c:cat>
          <c:val>
            <c:numRef>
              <c:f>'Processed Dataset with Pivot ta'!$C$70:$C$77</c:f>
              <c:numCache>
                <c:formatCode>[$ZAR]\ #,##0.00</c:formatCode>
                <c:ptCount val="7"/>
                <c:pt idx="0">
                  <c:v>33685.629999999932</c:v>
                </c:pt>
                <c:pt idx="1">
                  <c:v>33389.5099999999</c:v>
                </c:pt>
                <c:pt idx="2">
                  <c:v>34846.469999999885</c:v>
                </c:pt>
                <c:pt idx="3">
                  <c:v>33779.089999999909</c:v>
                </c:pt>
                <c:pt idx="4">
                  <c:v>33468.05999999991</c:v>
                </c:pt>
                <c:pt idx="5">
                  <c:v>34743.179999999978</c:v>
                </c:pt>
                <c:pt idx="6">
                  <c:v>32599.23</c:v>
                </c:pt>
              </c:numCache>
            </c:numRef>
          </c:val>
        </c:ser>
        <c:ser>
          <c:idx val="2"/>
          <c:order val="2"/>
          <c:tx>
            <c:strRef>
              <c:f>'Processed Dataset with Pivot ta'!$D$68:$D$69</c:f>
              <c:strCache>
                <c:ptCount val="1"/>
                <c:pt idx="0">
                  <c:v>Lower Manhattan</c:v>
                </c:pt>
              </c:strCache>
            </c:strRef>
          </c:tx>
          <c:spPr>
            <a:solidFill>
              <a:schemeClr val="accent3"/>
            </a:solidFill>
            <a:ln>
              <a:noFill/>
            </a:ln>
            <a:effectLst/>
          </c:spPr>
          <c:invertIfNegative val="0"/>
          <c:cat>
            <c:strRef>
              <c:f>'Processed Dataset with Pivot ta'!$A$70:$A$77</c:f>
              <c:strCache>
                <c:ptCount val="7"/>
                <c:pt idx="0">
                  <c:v>Sun</c:v>
                </c:pt>
                <c:pt idx="1">
                  <c:v>Mon</c:v>
                </c:pt>
                <c:pt idx="2">
                  <c:v>Tue</c:v>
                </c:pt>
                <c:pt idx="3">
                  <c:v>Wed</c:v>
                </c:pt>
                <c:pt idx="4">
                  <c:v>Thu</c:v>
                </c:pt>
                <c:pt idx="5">
                  <c:v>Fri</c:v>
                </c:pt>
                <c:pt idx="6">
                  <c:v>Sat</c:v>
                </c:pt>
              </c:strCache>
            </c:strRef>
          </c:cat>
          <c:val>
            <c:numRef>
              <c:f>'Processed Dataset with Pivot ta'!$D$70:$D$77</c:f>
              <c:numCache>
                <c:formatCode>[$ZAR]\ #,##0.00</c:formatCode>
                <c:ptCount val="7"/>
                <c:pt idx="0">
                  <c:v>31849.499999999913</c:v>
                </c:pt>
                <c:pt idx="1">
                  <c:v>34359.479999999865</c:v>
                </c:pt>
                <c:pt idx="2">
                  <c:v>32792.709999999948</c:v>
                </c:pt>
                <c:pt idx="3">
                  <c:v>32289.819999999927</c:v>
                </c:pt>
                <c:pt idx="4">
                  <c:v>33159.349999999962</c:v>
                </c:pt>
                <c:pt idx="5">
                  <c:v>33157.069999999934</c:v>
                </c:pt>
                <c:pt idx="6">
                  <c:v>32449.319999999872</c:v>
                </c:pt>
              </c:numCache>
            </c:numRef>
          </c:val>
        </c:ser>
        <c:dLbls>
          <c:showLegendKey val="0"/>
          <c:showVal val="0"/>
          <c:showCatName val="0"/>
          <c:showSerName val="0"/>
          <c:showPercent val="0"/>
          <c:showBubbleSize val="0"/>
        </c:dLbls>
        <c:gapWidth val="219"/>
        <c:overlap val="-27"/>
        <c:axId val="418291168"/>
        <c:axId val="419433304"/>
      </c:barChart>
      <c:catAx>
        <c:axId val="41829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33304"/>
        <c:crosses val="autoZero"/>
        <c:auto val="1"/>
        <c:lblAlgn val="ctr"/>
        <c:lblOffset val="100"/>
        <c:noMultiLvlLbl val="0"/>
      </c:catAx>
      <c:valAx>
        <c:axId val="419433304"/>
        <c:scaling>
          <c:orientation val="minMax"/>
        </c:scaling>
        <c:delete val="0"/>
        <c:axPos val="l"/>
        <c:majorGridlines>
          <c:spPr>
            <a:ln w="9525" cap="flat" cmpd="sng" algn="ctr">
              <a:solidFill>
                <a:schemeClr val="tx1">
                  <a:lumMod val="15000"/>
                  <a:lumOff val="85000"/>
                </a:schemeClr>
              </a:solidFill>
              <a:round/>
            </a:ln>
            <a:effectLst/>
          </c:spPr>
        </c:majorGridlines>
        <c:numFmt formatCode="[$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291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[Tlou Phago Processed Dataset with Pivot tables C Charts.csv.xlsx]Processed Dataset with Pivot ta!PivotTable5</c:name>
    <c:fmtId val="1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Sales per Product Category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s>
    <c:plotArea>
      <c:layout/>
      <c:barChart>
        <c:barDir val="col"/>
        <c:grouping val="clustered"/>
        <c:varyColors val="0"/>
        <c:ser>
          <c:idx val="0"/>
          <c:order val="0"/>
          <c:tx>
            <c:strRef>
              <c:f>'Processed Dataset with Pivot ta'!$B$84</c:f>
              <c:strCache>
                <c:ptCount val="1"/>
                <c:pt idx="0">
                  <c:v>Total</c:v>
                </c:pt>
              </c:strCache>
            </c:strRef>
          </c:tx>
          <c:spPr>
            <a:solidFill>
              <a:schemeClr val="accent1"/>
            </a:solidFill>
            <a:ln>
              <a:noFill/>
            </a:ln>
            <a:effectLst/>
          </c:spPr>
          <c:invertIfNegative val="0"/>
          <c:cat>
            <c:strRef>
              <c:f>'Processed Dataset with Pivot ta'!$A$85:$A$94</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'Processed Dataset with Pivot ta'!$B$85:$B$94</c:f>
              <c:numCache>
                <c:formatCode>[$ZAR]\ #,##0.00</c:formatCode>
                <c:ptCount val="9"/>
                <c:pt idx="0">
                  <c:v>22542</c:v>
                </c:pt>
                <c:pt idx="1">
                  <c:v>747</c:v>
                </c:pt>
                <c:pt idx="2">
                  <c:v>58306</c:v>
                </c:pt>
                <c:pt idx="3">
                  <c:v>1753</c:v>
                </c:pt>
                <c:pt idx="4">
                  <c:v>11462</c:v>
                </c:pt>
                <c:pt idx="5">
                  <c:v>6790</c:v>
                </c:pt>
                <c:pt idx="6">
                  <c:v>1210</c:v>
                </c:pt>
                <c:pt idx="7">
                  <c:v>487</c:v>
                </c:pt>
                <c:pt idx="8">
                  <c:v>45421</c:v>
                </c:pt>
              </c:numCache>
            </c:numRef>
          </c:val>
        </c:ser>
        <c:dLbls>
          <c:showLegendKey val="0"/>
          <c:showVal val="0"/>
          <c:showCatName val="0"/>
          <c:showSerName val="0"/>
          <c:showPercent val="0"/>
          <c:showBubbleSize val="0"/>
        </c:dLbls>
        <c:gapWidth val="219"/>
        <c:overlap val="-27"/>
        <c:axId val="283873696"/>
        <c:axId val="283867816"/>
      </c:barChart>
      <c:catAx>
        <c:axId val="28387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867816"/>
        <c:crosses val="autoZero"/>
        <c:auto val="1"/>
        <c:lblAlgn val="ctr"/>
        <c:lblOffset val="100"/>
        <c:noMultiLvlLbl val="0"/>
      </c:catAx>
      <c:valAx>
        <c:axId val="283867816"/>
        <c:scaling>
          <c:orientation val="minMax"/>
        </c:scaling>
        <c:delete val="0"/>
        <c:axPos val="l"/>
        <c:majorGridlines>
          <c:spPr>
            <a:ln w="9525" cap="flat" cmpd="sng" algn="ctr">
              <a:solidFill>
                <a:schemeClr val="tx1">
                  <a:lumMod val="15000"/>
                  <a:lumOff val="85000"/>
                </a:schemeClr>
              </a:solidFill>
              <a:round/>
            </a:ln>
            <a:effectLst/>
          </c:spPr>
        </c:majorGridlines>
        <c:numFmt formatCode="[$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873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10/27/2025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Bright coffee shop</a:t>
            </a:r>
            <a:endParaRPr lang="en-US" dirty="0"/>
          </a:p>
        </p:txBody>
      </p:sp>
      <p:sp>
        <p:nvSpPr>
          <p:cNvPr id="3" name="Subtitle 2"/>
          <p:cNvSpPr>
            <a:spLocks noGrp="1"/>
          </p:cNvSpPr>
          <p:nvPr>
            <p:ph type="subTitle" idx="1"/>
          </p:nvPr>
        </p:nvSpPr>
        <p:spPr/>
        <p:txBody>
          <a:bodyPr>
            <a:normAutofit fontScale="70000" lnSpcReduction="20000"/>
          </a:bodyPr>
          <a:lstStyle/>
          <a:p>
            <a:r>
              <a:rPr lang="en-US" sz="5200" b="1" dirty="0" smtClean="0"/>
              <a:t>Analysis</a:t>
            </a:r>
            <a:r>
              <a:rPr lang="en-US" dirty="0" smtClean="0"/>
              <a:t> </a:t>
            </a:r>
          </a:p>
          <a:p>
            <a:endParaRPr lang="en-US" dirty="0"/>
          </a:p>
          <a:p>
            <a:r>
              <a:rPr lang="en-US" dirty="0" smtClean="0"/>
              <a:t>                                                                                    by Tlou Phago</a:t>
            </a:r>
            <a:endParaRPr lang="en-US" dirty="0"/>
          </a:p>
        </p:txBody>
      </p:sp>
    </p:spTree>
    <p:extLst>
      <p:ext uri="{BB962C8B-B14F-4D97-AF65-F5344CB8AC3E}">
        <p14:creationId xmlns:p14="http://schemas.microsoft.com/office/powerpoint/2010/main" val="80813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5161" y="395288"/>
            <a:ext cx="5372727" cy="1247775"/>
          </a:xfrm>
        </p:spPr>
        <p:txBody>
          <a:bodyPr/>
          <a:lstStyle/>
          <a:p>
            <a:r>
              <a:rPr lang="en-US" dirty="0" smtClean="0"/>
              <a:t>Monthly revenue </a:t>
            </a:r>
            <a:endParaRPr lang="en-US" dirty="0"/>
          </a:p>
        </p:txBody>
      </p:sp>
      <p:graphicFrame>
        <p:nvGraphicFramePr>
          <p:cNvPr id="4" name="Content Placeholder 3"/>
          <p:cNvGraphicFramePr>
            <a:graphicFrameLocks noGrp="1"/>
          </p:cNvGraphicFramePr>
          <p:nvPr>
            <p:ph type="pic" idx="1"/>
            <p:extLst>
              <p:ext uri="{D42A27DB-BD31-4B8C-83A1-F6EECF244321}">
                <p14:modId xmlns:p14="http://schemas.microsoft.com/office/powerpoint/2010/main" val="3588352607"/>
              </p:ext>
            </p:extLst>
          </p:nvPr>
        </p:nvGraphicFramePr>
        <p:xfrm>
          <a:off x="5114927" y="609600"/>
          <a:ext cx="6843711" cy="5805488"/>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10"/>
          <p:cNvSpPr>
            <a:spLocks noGrp="1"/>
          </p:cNvSpPr>
          <p:nvPr>
            <p:ph type="body" sz="half" idx="2"/>
          </p:nvPr>
        </p:nvSpPr>
        <p:spPr>
          <a:xfrm>
            <a:off x="313699" y="2664619"/>
            <a:ext cx="4801228" cy="2728912"/>
          </a:xfrm>
        </p:spPr>
        <p:txBody>
          <a:bodyPr/>
          <a:lstStyle/>
          <a:p>
            <a:pPr algn="l"/>
            <a:r>
              <a:rPr lang="en-US" cap="none" dirty="0" smtClean="0"/>
              <a:t>The business experienced a robust of 65% increase in total revenue over 6 months, driven by significant growth across all locations. Hell’s kitchen stood out with a 100% increase, suggesting highly effective strategies or market conditions. Astoria and Lower Manhattan also performed well with 50% grow each contributing to the overall success. This date supports a narrative of successful expansion and strategic decision-making.</a:t>
            </a:r>
            <a:endParaRPr lang="en-US" cap="none" dirty="0"/>
          </a:p>
        </p:txBody>
      </p:sp>
    </p:spTree>
    <p:extLst>
      <p:ext uri="{BB962C8B-B14F-4D97-AF65-F5344CB8AC3E}">
        <p14:creationId xmlns:p14="http://schemas.microsoft.com/office/powerpoint/2010/main" val="241371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7986" y="609599"/>
            <a:ext cx="3629651" cy="2023254"/>
          </a:xfrm>
        </p:spPr>
        <p:txBody>
          <a:bodyPr/>
          <a:lstStyle/>
          <a:p>
            <a:r>
              <a:rPr lang="en-US" dirty="0" err="1" smtClean="0"/>
              <a:t>tOP</a:t>
            </a:r>
            <a:r>
              <a:rPr lang="en-US" dirty="0" smtClean="0"/>
              <a:t>-selling product type</a:t>
            </a:r>
            <a:endParaRPr lang="en-US" dirty="0"/>
          </a:p>
        </p:txBody>
      </p:sp>
      <p:sp>
        <p:nvSpPr>
          <p:cNvPr id="8" name="Text Placeholder 7"/>
          <p:cNvSpPr>
            <a:spLocks noGrp="1"/>
          </p:cNvSpPr>
          <p:nvPr>
            <p:ph type="body" sz="half" idx="2"/>
          </p:nvPr>
        </p:nvSpPr>
        <p:spPr>
          <a:xfrm>
            <a:off x="328006" y="2918602"/>
            <a:ext cx="3629631" cy="2667811"/>
          </a:xfrm>
        </p:spPr>
        <p:txBody>
          <a:bodyPr>
            <a:normAutofit/>
          </a:bodyPr>
          <a:lstStyle/>
          <a:p>
            <a:r>
              <a:rPr lang="en-US" cap="none" dirty="0" smtClean="0"/>
              <a:t>The business generates a substantial portion of its revenue from specialty coffee products, with Barista </a:t>
            </a:r>
            <a:r>
              <a:rPr lang="en-US" cap="none" dirty="0"/>
              <a:t>E</a:t>
            </a:r>
            <a:r>
              <a:rPr lang="en-US" cap="none" dirty="0" smtClean="0"/>
              <a:t>xpresso and </a:t>
            </a:r>
            <a:r>
              <a:rPr lang="en-US" cap="none" dirty="0" err="1"/>
              <a:t>G</a:t>
            </a:r>
            <a:r>
              <a:rPr lang="en-US" cap="none" dirty="0" err="1" smtClean="0"/>
              <a:t>ourment</a:t>
            </a:r>
            <a:r>
              <a:rPr lang="en-US" cap="none" dirty="0" smtClean="0"/>
              <a:t> brewed coffee being the top contributors. These categories account for 36% of the total revenue, highlighting the importance of premium coffee offerings in the business’s sales strategy.</a:t>
            </a:r>
            <a:endParaRPr lang="en-US" cap="none" dirty="0"/>
          </a:p>
        </p:txBody>
      </p:sp>
      <p:graphicFrame>
        <p:nvGraphicFramePr>
          <p:cNvPr id="10" name="Picture Placeholder 9"/>
          <p:cNvGraphicFramePr>
            <a:graphicFrameLocks noGrp="1"/>
          </p:cNvGraphicFramePr>
          <p:nvPr>
            <p:ph type="pic" idx="1"/>
            <p:extLst>
              <p:ext uri="{D42A27DB-BD31-4B8C-83A1-F6EECF244321}">
                <p14:modId xmlns:p14="http://schemas.microsoft.com/office/powerpoint/2010/main" val="3152982799"/>
              </p:ext>
            </p:extLst>
          </p:nvPr>
        </p:nvGraphicFramePr>
        <p:xfrm>
          <a:off x="4129089" y="609600"/>
          <a:ext cx="7643812"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050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74" y="428625"/>
            <a:ext cx="3329615" cy="1018366"/>
          </a:xfrm>
        </p:spPr>
        <p:txBody>
          <a:bodyPr/>
          <a:lstStyle/>
          <a:p>
            <a:r>
              <a:rPr lang="en-US" dirty="0" smtClean="0"/>
              <a:t>Peak sales period</a:t>
            </a:r>
            <a:endParaRPr lang="en-US" dirty="0"/>
          </a:p>
        </p:txBody>
      </p:sp>
      <p:graphicFrame>
        <p:nvGraphicFramePr>
          <p:cNvPr id="4" name="Content Placeholder 3"/>
          <p:cNvGraphicFramePr>
            <a:graphicFrameLocks noGrp="1"/>
          </p:cNvGraphicFramePr>
          <p:nvPr>
            <p:ph type="pic" idx="1"/>
            <p:extLst>
              <p:ext uri="{D42A27DB-BD31-4B8C-83A1-F6EECF244321}">
                <p14:modId xmlns:p14="http://schemas.microsoft.com/office/powerpoint/2010/main" val="1018700436"/>
              </p:ext>
            </p:extLst>
          </p:nvPr>
        </p:nvGraphicFramePr>
        <p:xfrm>
          <a:off x="4729163" y="609599"/>
          <a:ext cx="7200900" cy="56483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p:cNvSpPr>
            <a:spLocks noGrp="1"/>
          </p:cNvSpPr>
          <p:nvPr>
            <p:ph type="body" sz="half" idx="2"/>
          </p:nvPr>
        </p:nvSpPr>
        <p:spPr>
          <a:xfrm>
            <a:off x="913774" y="1632727"/>
            <a:ext cx="3329594" cy="4625197"/>
          </a:xfrm>
        </p:spPr>
        <p:txBody>
          <a:bodyPr>
            <a:normAutofit/>
          </a:bodyPr>
          <a:lstStyle/>
          <a:p>
            <a:r>
              <a:rPr lang="en-US" cap="none" dirty="0" smtClean="0"/>
              <a:t>The graph indicates that the morning period has the highest sales across all three  locations. Hell’s Kitchen has the highest sales in the morning around 45% followed closely by </a:t>
            </a:r>
            <a:r>
              <a:rPr lang="en-US" cap="none" dirty="0"/>
              <a:t>A</a:t>
            </a:r>
            <a:r>
              <a:rPr lang="en-US" cap="none" dirty="0" smtClean="0"/>
              <a:t>storia at 40. Lower </a:t>
            </a:r>
            <a:r>
              <a:rPr lang="en-US" cap="none" dirty="0" err="1" smtClean="0"/>
              <a:t>manhattan</a:t>
            </a:r>
            <a:r>
              <a:rPr lang="en-US" cap="none" dirty="0" smtClean="0"/>
              <a:t> has significantly lower sales in the morning at 30% compared to the other two locations. In the afternoon sales are relatively low across all locations, with percentages ranging from 10%-15%. In the evening Astoria and Hell’s </a:t>
            </a:r>
            <a:r>
              <a:rPr lang="en-US" cap="none" dirty="0"/>
              <a:t>K</a:t>
            </a:r>
            <a:r>
              <a:rPr lang="en-US" cap="none" dirty="0" smtClean="0"/>
              <a:t>itchen have similar sales figures around  35% while Lower </a:t>
            </a:r>
            <a:r>
              <a:rPr lang="en-US" cap="none" dirty="0"/>
              <a:t>M</a:t>
            </a:r>
            <a:r>
              <a:rPr lang="en-US" cap="none" dirty="0" smtClean="0"/>
              <a:t>anhattan has lower sales at around 20%.</a:t>
            </a:r>
            <a:endParaRPr lang="en-US" cap="none" dirty="0"/>
          </a:p>
        </p:txBody>
      </p:sp>
    </p:spTree>
    <p:extLst>
      <p:ext uri="{BB962C8B-B14F-4D97-AF65-F5344CB8AC3E}">
        <p14:creationId xmlns:p14="http://schemas.microsoft.com/office/powerpoint/2010/main" val="246947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2881" y="1157287"/>
            <a:ext cx="4386263" cy="818341"/>
          </a:xfrm>
        </p:spPr>
        <p:txBody>
          <a:bodyPr/>
          <a:lstStyle/>
          <a:p>
            <a:r>
              <a:rPr lang="en-US" dirty="0" smtClean="0"/>
              <a:t>Sales on a daily basis</a:t>
            </a:r>
            <a:endParaRPr lang="en-US" dirty="0"/>
          </a:p>
        </p:txBody>
      </p:sp>
      <p:graphicFrame>
        <p:nvGraphicFramePr>
          <p:cNvPr id="4" name="Content Placeholder 3"/>
          <p:cNvGraphicFramePr>
            <a:graphicFrameLocks noGrp="1"/>
          </p:cNvGraphicFramePr>
          <p:nvPr>
            <p:ph type="pic" idx="1"/>
            <p:extLst>
              <p:ext uri="{D42A27DB-BD31-4B8C-83A1-F6EECF244321}">
                <p14:modId xmlns:p14="http://schemas.microsoft.com/office/powerpoint/2010/main" val="2777561782"/>
              </p:ext>
            </p:extLst>
          </p:nvPr>
        </p:nvGraphicFramePr>
        <p:xfrm>
          <a:off x="4772024" y="609599"/>
          <a:ext cx="7129463" cy="566261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p:cNvSpPr>
            <a:spLocks noGrp="1"/>
          </p:cNvSpPr>
          <p:nvPr>
            <p:ph type="body" sz="half" idx="2"/>
          </p:nvPr>
        </p:nvSpPr>
        <p:spPr>
          <a:xfrm>
            <a:off x="292893" y="2818590"/>
            <a:ext cx="4186238" cy="2553510"/>
          </a:xfrm>
        </p:spPr>
        <p:txBody>
          <a:bodyPr/>
          <a:lstStyle/>
          <a:p>
            <a:r>
              <a:rPr lang="en-US" cap="none" dirty="0" smtClean="0"/>
              <a:t>The sales data reveals that hell’s kitchen outperforms the other two locations, with a peak on FRIDAY, ACCOUNTNG FOR 15,35 of its total weekly sales. Astoria’s sales peak on </a:t>
            </a:r>
            <a:r>
              <a:rPr lang="en-US" cap="none" dirty="0"/>
              <a:t>W</a:t>
            </a:r>
            <a:r>
              <a:rPr lang="en-US" cap="none" dirty="0" smtClean="0"/>
              <a:t>ednesday, making up 15.4% of its total, while Lower </a:t>
            </a:r>
            <a:r>
              <a:rPr lang="en-US" cap="none" dirty="0"/>
              <a:t>M</a:t>
            </a:r>
            <a:r>
              <a:rPr lang="en-US" cap="none" dirty="0" smtClean="0"/>
              <a:t>anhattan sees a moderate increase on </a:t>
            </a:r>
            <a:r>
              <a:rPr lang="en-US" cap="none" dirty="0"/>
              <a:t>T</a:t>
            </a:r>
            <a:r>
              <a:rPr lang="en-US" cap="none" dirty="0" smtClean="0"/>
              <a:t>uesday and </a:t>
            </a:r>
            <a:r>
              <a:rPr lang="en-US" cap="none" dirty="0"/>
              <a:t>T</a:t>
            </a:r>
            <a:r>
              <a:rPr lang="en-US" cap="none" dirty="0" smtClean="0"/>
              <a:t>hursday.</a:t>
            </a:r>
            <a:endParaRPr lang="en-US" cap="none" dirty="0"/>
          </a:p>
        </p:txBody>
      </p:sp>
    </p:spTree>
    <p:extLst>
      <p:ext uri="{BB962C8B-B14F-4D97-AF65-F5344CB8AC3E}">
        <p14:creationId xmlns:p14="http://schemas.microsoft.com/office/powerpoint/2010/main" val="28045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50" y="609600"/>
            <a:ext cx="4114800" cy="1562100"/>
          </a:xfrm>
        </p:spPr>
        <p:txBody>
          <a:bodyPr/>
          <a:lstStyle/>
          <a:p>
            <a:r>
              <a:rPr lang="en-US" dirty="0" smtClean="0"/>
              <a:t>Number of sales per product category</a:t>
            </a:r>
            <a:endParaRPr lang="en-US" dirty="0"/>
          </a:p>
        </p:txBody>
      </p:sp>
      <p:sp>
        <p:nvSpPr>
          <p:cNvPr id="6" name="Text Placeholder 5"/>
          <p:cNvSpPr>
            <a:spLocks noGrp="1"/>
          </p:cNvSpPr>
          <p:nvPr>
            <p:ph type="body" sz="half" idx="2"/>
          </p:nvPr>
        </p:nvSpPr>
        <p:spPr>
          <a:xfrm>
            <a:off x="314325" y="3361514"/>
            <a:ext cx="4100512" cy="2153461"/>
          </a:xfrm>
        </p:spPr>
        <p:txBody>
          <a:bodyPr/>
          <a:lstStyle/>
          <a:p>
            <a:r>
              <a:rPr lang="en-US" cap="none" dirty="0" smtClean="0"/>
              <a:t>This demonstrates that coffee accounts for approximately 35% of total sales, tea around 30% and bakery about 20%. The remaining categories collectively make up around 15% of total sales.</a:t>
            </a:r>
            <a:endParaRPr lang="en-US" cap="none" dirty="0"/>
          </a:p>
        </p:txBody>
      </p:sp>
      <p:graphicFrame>
        <p:nvGraphicFramePr>
          <p:cNvPr id="9" name="Picture Placeholder 8"/>
          <p:cNvGraphicFramePr>
            <a:graphicFrameLocks noGrp="1"/>
          </p:cNvGraphicFramePr>
          <p:nvPr>
            <p:ph type="pic" idx="1"/>
            <p:extLst>
              <p:ext uri="{D42A27DB-BD31-4B8C-83A1-F6EECF244321}">
                <p14:modId xmlns:p14="http://schemas.microsoft.com/office/powerpoint/2010/main" val="31913081"/>
              </p:ext>
            </p:extLst>
          </p:nvPr>
        </p:nvGraphicFramePr>
        <p:xfrm>
          <a:off x="4414837" y="609600"/>
          <a:ext cx="7615238" cy="5848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86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3"/>
          </p:nvPr>
        </p:nvSpPr>
        <p:spPr>
          <a:xfrm>
            <a:off x="2214563" y="2367092"/>
            <a:ext cx="7686676" cy="3424107"/>
          </a:xfrm>
        </p:spPr>
        <p:txBody>
          <a:bodyPr/>
          <a:lstStyle/>
          <a:p>
            <a:r>
              <a:rPr lang="en-US" cap="none" dirty="0" smtClean="0"/>
              <a:t>Based on the sales data, I recommend focusing on coffee and tea, as they are top selling products, accounting for a significant portion of sales. Enhancing bakery  offerings can also help boost sales, given its notable contribution. Additionally, re-evaluating niche products with lower sales an help identify opportunities to improve profitability or adjust strategies to better meet customer needs. By implementing these strategies, you can optimize product offerings and sales performance.</a:t>
            </a:r>
            <a:endParaRPr lang="en-US" cap="none" dirty="0"/>
          </a:p>
        </p:txBody>
      </p:sp>
    </p:spTree>
    <p:extLst>
      <p:ext uri="{BB962C8B-B14F-4D97-AF65-F5344CB8AC3E}">
        <p14:creationId xmlns:p14="http://schemas.microsoft.com/office/powerpoint/2010/main" val="73408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220</TotalTime>
  <Words>442</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Bright coffee shop</vt:lpstr>
      <vt:lpstr>Monthly revenue </vt:lpstr>
      <vt:lpstr>tOP-selling product type</vt:lpstr>
      <vt:lpstr>Peak sales period</vt:lpstr>
      <vt:lpstr>Sales on a daily basis</vt:lpstr>
      <vt:lpstr>Number of sales per product category</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Tlou Phago</dc:creator>
  <cp:lastModifiedBy>Tlou Phago</cp:lastModifiedBy>
  <cp:revision>9</cp:revision>
  <dcterms:created xsi:type="dcterms:W3CDTF">2025-10-27T15:16:03Z</dcterms:created>
  <dcterms:modified xsi:type="dcterms:W3CDTF">2025-10-27T18:56:40Z</dcterms:modified>
</cp:coreProperties>
</file>