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4"/>
  </p:notesMasterIdLst>
  <p:sldIdLst>
    <p:sldId id="256" r:id="rId2"/>
    <p:sldId id="257" r:id="rId3"/>
    <p:sldId id="258" r:id="rId4"/>
    <p:sldId id="260" r:id="rId5"/>
    <p:sldId id="263" r:id="rId6"/>
    <p:sldId id="261" r:id="rId7"/>
    <p:sldId id="262" r:id="rId8"/>
    <p:sldId id="264" r:id="rId9"/>
    <p:sldId id="265"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0C0C9-FA05-4FD1-850E-A5E182B538A8}"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6E94C-8261-4A42-9797-CC2EBD269593}" type="slidenum">
              <a:rPr lang="en-US" smtClean="0"/>
              <a:t>‹#›</a:t>
            </a:fld>
            <a:endParaRPr lang="en-US"/>
          </a:p>
        </p:txBody>
      </p:sp>
    </p:spTree>
    <p:extLst>
      <p:ext uri="{BB962C8B-B14F-4D97-AF65-F5344CB8AC3E}">
        <p14:creationId xmlns:p14="http://schemas.microsoft.com/office/powerpoint/2010/main" val="308634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6E94C-8261-4A42-9797-CC2EBD269593}" type="slidenum">
              <a:rPr lang="en-US" smtClean="0"/>
              <a:t>8</a:t>
            </a:fld>
            <a:endParaRPr lang="en-US"/>
          </a:p>
        </p:txBody>
      </p:sp>
    </p:spTree>
    <p:extLst>
      <p:ext uri="{BB962C8B-B14F-4D97-AF65-F5344CB8AC3E}">
        <p14:creationId xmlns:p14="http://schemas.microsoft.com/office/powerpoint/2010/main" val="1854453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6E94C-8261-4A42-9797-CC2EBD269593}" type="slidenum">
              <a:rPr lang="en-US" smtClean="0"/>
              <a:t>12</a:t>
            </a:fld>
            <a:endParaRPr lang="en-US"/>
          </a:p>
        </p:txBody>
      </p:sp>
    </p:spTree>
    <p:extLst>
      <p:ext uri="{BB962C8B-B14F-4D97-AF65-F5344CB8AC3E}">
        <p14:creationId xmlns:p14="http://schemas.microsoft.com/office/powerpoint/2010/main" val="95290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11/22/2020</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8273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11/22/2020</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18090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11/22/2020</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3790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11/22/2020</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03014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11/22/2020</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9005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11/22/2020</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4496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11/22/2020</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5999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11/22/2020</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8088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11/22/2020</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2471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11/22/2020</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3225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11/22/2020</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3943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11/22/2020</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836086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irliners.net/aircraft-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www.world-airport-codes.com/us-top-40-airport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E4601-D18D-4939-BD31-FE5372E1EF34}"/>
              </a:ext>
            </a:extLst>
          </p:cNvPr>
          <p:cNvSpPr>
            <a:spLocks noGrp="1"/>
          </p:cNvSpPr>
          <p:nvPr>
            <p:ph type="ctrTitle"/>
          </p:nvPr>
        </p:nvSpPr>
        <p:spPr>
          <a:xfrm>
            <a:off x="1257777" y="3202923"/>
            <a:ext cx="9905999" cy="713860"/>
          </a:xfrm>
        </p:spPr>
        <p:txBody>
          <a:bodyPr anchor="ctr">
            <a:normAutofit/>
          </a:bodyPr>
          <a:lstStyle/>
          <a:p>
            <a:r>
              <a:rPr lang="en-US" sz="4000" dirty="0">
                <a:latin typeface="+mn-lt"/>
              </a:rPr>
              <a:t>CS 5350 - Airline Database</a:t>
            </a:r>
          </a:p>
        </p:txBody>
      </p:sp>
      <p:sp>
        <p:nvSpPr>
          <p:cNvPr id="3" name="Subtitle 2">
            <a:extLst>
              <a:ext uri="{FF2B5EF4-FFF2-40B4-BE49-F238E27FC236}">
                <a16:creationId xmlns:a16="http://schemas.microsoft.com/office/drawing/2014/main" id="{7E9B9B67-975C-4734-81FC-E60C3717B6BA}"/>
              </a:ext>
            </a:extLst>
          </p:cNvPr>
          <p:cNvSpPr>
            <a:spLocks noGrp="1"/>
          </p:cNvSpPr>
          <p:nvPr>
            <p:ph type="subTitle" idx="1"/>
          </p:nvPr>
        </p:nvSpPr>
        <p:spPr>
          <a:xfrm>
            <a:off x="2826849" y="4086309"/>
            <a:ext cx="6767853" cy="422504"/>
          </a:xfrm>
        </p:spPr>
        <p:txBody>
          <a:bodyPr>
            <a:noAutofit/>
          </a:bodyPr>
          <a:lstStyle/>
          <a:p>
            <a:r>
              <a:rPr lang="en-US" sz="1800" dirty="0"/>
              <a:t>Yen Pham</a:t>
            </a:r>
          </a:p>
        </p:txBody>
      </p:sp>
      <p:pic>
        <p:nvPicPr>
          <p:cNvPr id="5" name="Graphic 4">
            <a:extLst>
              <a:ext uri="{FF2B5EF4-FFF2-40B4-BE49-F238E27FC236}">
                <a16:creationId xmlns:a16="http://schemas.microsoft.com/office/drawing/2014/main" id="{B231D9EB-2F2D-415E-91A2-9A7F5460E3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2168" y="182726"/>
            <a:ext cx="11049000" cy="2643559"/>
          </a:xfrm>
          <a:prstGeom prst="rect">
            <a:avLst/>
          </a:prstGeom>
        </p:spPr>
      </p:pic>
      <p:sp>
        <p:nvSpPr>
          <p:cNvPr id="11" name="TextBox 10">
            <a:extLst>
              <a:ext uri="{FF2B5EF4-FFF2-40B4-BE49-F238E27FC236}">
                <a16:creationId xmlns:a16="http://schemas.microsoft.com/office/drawing/2014/main" id="{6A4C89B3-443D-4D37-AA1A-4AA61A101244}"/>
              </a:ext>
            </a:extLst>
          </p:cNvPr>
          <p:cNvSpPr txBox="1"/>
          <p:nvPr/>
        </p:nvSpPr>
        <p:spPr>
          <a:xfrm>
            <a:off x="3163586" y="4777974"/>
            <a:ext cx="6094378" cy="1631216"/>
          </a:xfrm>
          <a:prstGeom prst="rect">
            <a:avLst/>
          </a:prstGeom>
          <a:noFill/>
        </p:spPr>
        <p:txBody>
          <a:bodyPr wrap="square">
            <a:spAutoFit/>
          </a:bodyPr>
          <a:lstStyle/>
          <a:p>
            <a:pPr algn="ctr"/>
            <a:r>
              <a:rPr lang="en-US" sz="2000" b="0" i="0" dirty="0">
                <a:effectLst/>
                <a:latin typeface="Arial" panose="020B0604020202020204" pitchFamily="34" charset="0"/>
              </a:rPr>
              <a:t>Design and implement a database for an airline. The database must keep track of customers and their reservations, flights and their status, seat, assignment on individual flights, and the schedule and routing of future flights</a:t>
            </a:r>
            <a:r>
              <a:rPr lang="en-US" b="0" i="0" dirty="0">
                <a:effectLst/>
                <a:latin typeface="Arial" panose="020B0604020202020204" pitchFamily="34" charset="0"/>
              </a:rPr>
              <a:t>.</a:t>
            </a:r>
            <a:endParaRPr lang="en-US" dirty="0"/>
          </a:p>
        </p:txBody>
      </p:sp>
    </p:spTree>
    <p:extLst>
      <p:ext uri="{BB962C8B-B14F-4D97-AF65-F5344CB8AC3E}">
        <p14:creationId xmlns:p14="http://schemas.microsoft.com/office/powerpoint/2010/main" val="3317760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F199-BB47-4F87-8FB1-052D66E50023}"/>
              </a:ext>
            </a:extLst>
          </p:cNvPr>
          <p:cNvSpPr>
            <a:spLocks noGrp="1"/>
          </p:cNvSpPr>
          <p:nvPr>
            <p:ph type="title"/>
          </p:nvPr>
        </p:nvSpPr>
        <p:spPr>
          <a:xfrm>
            <a:off x="939284" y="370692"/>
            <a:ext cx="9634011" cy="1325563"/>
          </a:xfrm>
        </p:spPr>
        <p:txBody>
          <a:bodyPr/>
          <a:lstStyle/>
          <a:p>
            <a:r>
              <a:rPr lang="en-US" dirty="0">
                <a:latin typeface="+mn-lt"/>
              </a:rPr>
              <a:t>Seat Trigger Design</a:t>
            </a:r>
          </a:p>
        </p:txBody>
      </p:sp>
      <p:sp>
        <p:nvSpPr>
          <p:cNvPr id="3" name="Content Placeholder 2">
            <a:extLst>
              <a:ext uri="{FF2B5EF4-FFF2-40B4-BE49-F238E27FC236}">
                <a16:creationId xmlns:a16="http://schemas.microsoft.com/office/drawing/2014/main" id="{76627C2F-3539-4DC6-97EF-8EB58CCA4553}"/>
              </a:ext>
            </a:extLst>
          </p:cNvPr>
          <p:cNvSpPr>
            <a:spLocks noGrp="1"/>
          </p:cNvSpPr>
          <p:nvPr>
            <p:ph idx="1"/>
          </p:nvPr>
        </p:nvSpPr>
        <p:spPr>
          <a:xfrm>
            <a:off x="939284" y="1696255"/>
            <a:ext cx="10182008" cy="4666957"/>
          </a:xfrm>
        </p:spPr>
        <p:txBody>
          <a:bodyPr>
            <a:normAutofit fontScale="92500" lnSpcReduction="20000"/>
          </a:bodyPr>
          <a:lstStyle/>
          <a:p>
            <a:pPr marL="0" indent="0">
              <a:buNone/>
            </a:pPr>
            <a:r>
              <a:rPr lang="en-US" dirty="0">
                <a:latin typeface="Calibri Light" panose="020F0302020204030204" pitchFamily="34" charset="0"/>
                <a:cs typeface="Calibri Light" panose="020F0302020204030204" pitchFamily="34" charset="0"/>
              </a:rPr>
              <a:t>Assuming that customers are not allowed to choose the seat number beforehand, how we automatically assign seat number and make sure enough seats are available for the flight: </a:t>
            </a:r>
          </a:p>
          <a:p>
            <a:r>
              <a:rPr lang="en-US" dirty="0">
                <a:latin typeface="Calibri Light" panose="020F0302020204030204" pitchFamily="34" charset="0"/>
                <a:cs typeface="Calibri Light" panose="020F0302020204030204" pitchFamily="34" charset="0"/>
              </a:rPr>
              <a:t>L</a:t>
            </a:r>
            <a:r>
              <a:rPr lang="en-US" sz="2000" dirty="0">
                <a:latin typeface="Calibri Light" panose="020F0302020204030204" pitchFamily="34" charset="0"/>
                <a:cs typeface="Calibri Light" panose="020F0302020204030204" pitchFamily="34" charset="0"/>
              </a:rPr>
              <a:t>et say aircraft A has 2 first class seats, 5 business class seats, and 10 economy seats. </a:t>
            </a:r>
          </a:p>
          <a:p>
            <a:r>
              <a:rPr lang="en-US" sz="2000" dirty="0">
                <a:latin typeface="Calibri Light" panose="020F0302020204030204" pitchFamily="34" charset="0"/>
                <a:cs typeface="Calibri Light" panose="020F0302020204030204" pitchFamily="34" charset="0"/>
              </a:rPr>
              <a:t>The first 1</a:t>
            </a:r>
            <a:r>
              <a:rPr lang="en-US" sz="2000" baseline="30000" dirty="0">
                <a:latin typeface="Calibri Light" panose="020F0302020204030204" pitchFamily="34" charset="0"/>
                <a:cs typeface="Calibri Light" panose="020F0302020204030204" pitchFamily="34" charset="0"/>
              </a:rPr>
              <a:t>st</a:t>
            </a:r>
            <a:r>
              <a:rPr lang="en-US" sz="2000" dirty="0">
                <a:latin typeface="Calibri Light" panose="020F0302020204030204" pitchFamily="34" charset="0"/>
                <a:cs typeface="Calibri Light" panose="020F0302020204030204" pitchFamily="34" charset="0"/>
              </a:rPr>
              <a:t> -class ticket for that aircraft will automatically has seat number 1</a:t>
            </a:r>
          </a:p>
          <a:p>
            <a:r>
              <a:rPr lang="en-US" dirty="0">
                <a:latin typeface="Calibri Light" panose="020F0302020204030204" pitchFamily="34" charset="0"/>
                <a:cs typeface="Calibri Light" panose="020F0302020204030204" pitchFamily="34" charset="0"/>
              </a:rPr>
              <a:t>T</a:t>
            </a:r>
            <a:r>
              <a:rPr lang="en-US" sz="2000" dirty="0">
                <a:latin typeface="Calibri Light" panose="020F0302020204030204" pitchFamily="34" charset="0"/>
                <a:cs typeface="Calibri Light" panose="020F0302020204030204" pitchFamily="34" charset="0"/>
              </a:rPr>
              <a:t>he first busines class ticket will be assigned seat number 3 no matter if we have any other booking for the second first-class seat or not;</a:t>
            </a:r>
          </a:p>
          <a:p>
            <a:r>
              <a:rPr lang="en-US" dirty="0">
                <a:latin typeface="Calibri Light" panose="020F0302020204030204" pitchFamily="34" charset="0"/>
                <a:cs typeface="Calibri Light" panose="020F0302020204030204" pitchFamily="34" charset="0"/>
              </a:rPr>
              <a:t>T</a:t>
            </a:r>
            <a:r>
              <a:rPr lang="en-US" sz="2000" dirty="0">
                <a:latin typeface="Calibri Light" panose="020F0302020204030204" pitchFamily="34" charset="0"/>
                <a:cs typeface="Calibri Light" panose="020F0302020204030204" pitchFamily="34" charset="0"/>
              </a:rPr>
              <a:t>he first economy class ticket will be assigned seat number 8 (2+5 =7). </a:t>
            </a:r>
          </a:p>
          <a:p>
            <a:r>
              <a:rPr lang="en-US" sz="2000" dirty="0">
                <a:latin typeface="Calibri Light" panose="020F0302020204030204" pitchFamily="34" charset="0"/>
                <a:cs typeface="Calibri Light" panose="020F0302020204030204" pitchFamily="34" charset="0"/>
              </a:rPr>
              <a:t>Then, we assign the seat accordingly to the fare type by incrementing the seat number by 1.</a:t>
            </a:r>
          </a:p>
          <a:p>
            <a:r>
              <a:rPr lang="en-US" dirty="0">
                <a:latin typeface="Calibri Light" panose="020F0302020204030204" pitchFamily="34" charset="0"/>
                <a:cs typeface="Calibri Light" panose="020F0302020204030204" pitchFamily="34" charset="0"/>
              </a:rPr>
              <a:t>Once the maximum number of seats for that fare type is reached, a message/ trigger will pop up if we put one more person in that flight. </a:t>
            </a:r>
            <a:endParaRPr lang="en-US" sz="20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290285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628E-AFC3-495D-BD88-84214BBAB2B5}"/>
              </a:ext>
            </a:extLst>
          </p:cNvPr>
          <p:cNvSpPr>
            <a:spLocks noGrp="1"/>
          </p:cNvSpPr>
          <p:nvPr>
            <p:ph type="title"/>
          </p:nvPr>
        </p:nvSpPr>
        <p:spPr/>
        <p:txBody>
          <a:bodyPr/>
          <a:lstStyle/>
          <a:p>
            <a:r>
              <a:rPr lang="en-US" dirty="0">
                <a:latin typeface="+mn-lt"/>
              </a:rPr>
              <a:t>Analysis</a:t>
            </a:r>
          </a:p>
        </p:txBody>
      </p:sp>
      <p:sp>
        <p:nvSpPr>
          <p:cNvPr id="3" name="Content Placeholder 2">
            <a:extLst>
              <a:ext uri="{FF2B5EF4-FFF2-40B4-BE49-F238E27FC236}">
                <a16:creationId xmlns:a16="http://schemas.microsoft.com/office/drawing/2014/main" id="{E38AA3CF-0B7C-49F4-88C8-425472104B80}"/>
              </a:ext>
            </a:extLst>
          </p:cNvPr>
          <p:cNvSpPr>
            <a:spLocks noGrp="1"/>
          </p:cNvSpPr>
          <p:nvPr>
            <p:ph idx="1"/>
          </p:nvPr>
        </p:nvSpPr>
        <p:spPr/>
        <p:txBody>
          <a:bodyPr/>
          <a:lstStyle/>
          <a:p>
            <a:r>
              <a:rPr lang="en-US" dirty="0" err="1"/>
              <a:t>i.Analysis</a:t>
            </a:r>
            <a:r>
              <a:rPr lang="en-US" dirty="0"/>
              <a:t> in terms of speed</a:t>
            </a:r>
          </a:p>
          <a:p>
            <a:r>
              <a:rPr lang="en-US" dirty="0" err="1"/>
              <a:t>ii.Analysis</a:t>
            </a:r>
            <a:r>
              <a:rPr lang="en-US" dirty="0"/>
              <a:t> in terms of accuracy</a:t>
            </a:r>
          </a:p>
          <a:p>
            <a:r>
              <a:rPr lang="en-US" dirty="0" err="1"/>
              <a:t>iii.What</a:t>
            </a:r>
            <a:r>
              <a:rPr lang="en-US" dirty="0"/>
              <a:t> challenges in the development process? </a:t>
            </a:r>
          </a:p>
          <a:p>
            <a:r>
              <a:rPr lang="en-US" dirty="0" err="1"/>
              <a:t>iv.How</a:t>
            </a:r>
            <a:r>
              <a:rPr lang="en-US" dirty="0"/>
              <a:t> did I overcome those? </a:t>
            </a:r>
          </a:p>
          <a:p>
            <a:r>
              <a:rPr lang="en-US" dirty="0" err="1"/>
              <a:t>v.What</a:t>
            </a:r>
            <a:r>
              <a:rPr lang="en-US" dirty="0"/>
              <a:t> are the limitations of the project? </a:t>
            </a:r>
          </a:p>
          <a:p>
            <a:r>
              <a:rPr lang="en-US" dirty="0" err="1"/>
              <a:t>vi.Path</a:t>
            </a:r>
            <a:r>
              <a:rPr lang="en-US" dirty="0"/>
              <a:t> to future work?</a:t>
            </a:r>
          </a:p>
        </p:txBody>
      </p:sp>
    </p:spTree>
    <p:extLst>
      <p:ext uri="{BB962C8B-B14F-4D97-AF65-F5344CB8AC3E}">
        <p14:creationId xmlns:p14="http://schemas.microsoft.com/office/powerpoint/2010/main" val="145091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63">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99DD2-3857-4A41-85FD-A94A2B08F4AB}"/>
              </a:ext>
            </a:extLst>
          </p:cNvPr>
          <p:cNvSpPr>
            <a:spLocks noGrp="1"/>
          </p:cNvSpPr>
          <p:nvPr>
            <p:ph type="title"/>
          </p:nvPr>
        </p:nvSpPr>
        <p:spPr>
          <a:xfrm>
            <a:off x="1073810" y="696226"/>
            <a:ext cx="8675712" cy="981892"/>
          </a:xfrm>
        </p:spPr>
        <p:txBody>
          <a:bodyPr>
            <a:normAutofit/>
          </a:bodyPr>
          <a:lstStyle/>
          <a:p>
            <a:r>
              <a:rPr lang="en-US" dirty="0">
                <a:latin typeface="+mn-lt"/>
              </a:rPr>
              <a:t>References</a:t>
            </a:r>
            <a:endParaRPr lang="en-US">
              <a:latin typeface="+mn-lt"/>
            </a:endParaRPr>
          </a:p>
        </p:txBody>
      </p:sp>
      <p:sp>
        <p:nvSpPr>
          <p:cNvPr id="1029" name="Rectangle 165">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0" name="Group 167">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031"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2"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3"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4"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5"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6"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7"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8"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9"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0"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1"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2"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3"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4"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5"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6"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7"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8"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9"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0"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1"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2"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3"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4"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5"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6"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7"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8"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9"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0"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1"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2"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3"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4"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5"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6"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02"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5121237-239D-4857-AB71-FB7DB608E520}"/>
              </a:ext>
            </a:extLst>
          </p:cNvPr>
          <p:cNvSpPr>
            <a:spLocks noGrp="1"/>
          </p:cNvSpPr>
          <p:nvPr>
            <p:ph idx="1"/>
          </p:nvPr>
        </p:nvSpPr>
        <p:spPr>
          <a:xfrm>
            <a:off x="1086357" y="2342775"/>
            <a:ext cx="5009643" cy="3197413"/>
          </a:xfrm>
        </p:spPr>
        <p:txBody>
          <a:bodyPr>
            <a:normAutofit/>
          </a:bodyPr>
          <a:lstStyle/>
          <a:p>
            <a:r>
              <a:rPr lang="en-US"/>
              <a:t>Name &amp; country of origins of aircrafts for aircraft table: </a:t>
            </a:r>
            <a:r>
              <a:rPr lang="en-US">
                <a:hlinkClick r:id="rId3"/>
              </a:rPr>
              <a:t>https://www.airliners.net/aircraft-data</a:t>
            </a:r>
            <a:endParaRPr lang="en-US"/>
          </a:p>
          <a:p>
            <a:r>
              <a:rPr lang="en-US"/>
              <a:t>Airport list: </a:t>
            </a:r>
            <a:r>
              <a:rPr lang="en-US">
                <a:hlinkClick r:id="rId4"/>
              </a:rPr>
              <a:t>https://www.world-airport-codes.com/us-top-40-airports.html</a:t>
            </a:r>
            <a:endParaRPr lang="en-US"/>
          </a:p>
          <a:p>
            <a:endParaRPr lang="en-US"/>
          </a:p>
        </p:txBody>
      </p:sp>
      <p:grpSp>
        <p:nvGrpSpPr>
          <p:cNvPr id="303" name="Group 302">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304"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26" name="Picture 2" descr="lol - image #1080059 on Favim.com">
            <a:extLst>
              <a:ext uri="{FF2B5EF4-FFF2-40B4-BE49-F238E27FC236}">
                <a16:creationId xmlns:a16="http://schemas.microsoft.com/office/drawing/2014/main" id="{C9605B61-7C2D-4456-892B-9045368CC8C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9172"/>
          <a:stretch/>
        </p:blipFill>
        <p:spPr bwMode="auto">
          <a:xfrm>
            <a:off x="6586071" y="1879643"/>
            <a:ext cx="5613519" cy="410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15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FF7DED3C-A371-415E-B690-1150D2CEA9E6}"/>
              </a:ext>
            </a:extLst>
          </p:cNvPr>
          <p:cNvPicPr>
            <a:picLocks noChangeAspect="1"/>
          </p:cNvPicPr>
          <p:nvPr/>
        </p:nvPicPr>
        <p:blipFill rotWithShape="1">
          <a:blip r:embed="rId2">
            <a:extLst>
              <a:ext uri="{28A0092B-C50C-407E-A947-70E740481C1C}">
                <a14:useLocalDpi xmlns:a14="http://schemas.microsoft.com/office/drawing/2010/main" val="0"/>
              </a:ext>
            </a:extLst>
          </a:blip>
          <a:srcRect t="851" b="20426"/>
          <a:stretch/>
        </p:blipFill>
        <p:spPr>
          <a:xfrm>
            <a:off x="1069974" y="1109785"/>
            <a:ext cx="7898499" cy="4040953"/>
          </a:xfrm>
          <a:prstGeom prst="rect">
            <a:avLst/>
          </a:prstGeom>
        </p:spPr>
      </p:pic>
      <p:sp>
        <p:nvSpPr>
          <p:cNvPr id="7" name="TextBox 6">
            <a:extLst>
              <a:ext uri="{FF2B5EF4-FFF2-40B4-BE49-F238E27FC236}">
                <a16:creationId xmlns:a16="http://schemas.microsoft.com/office/drawing/2014/main" id="{75879EF6-A65E-42B0-B244-01EC6CEDE6CC}"/>
              </a:ext>
            </a:extLst>
          </p:cNvPr>
          <p:cNvSpPr txBox="1"/>
          <p:nvPr/>
        </p:nvSpPr>
        <p:spPr>
          <a:xfrm>
            <a:off x="925055" y="5286764"/>
            <a:ext cx="9685020" cy="1323439"/>
          </a:xfrm>
          <a:prstGeom prst="rect">
            <a:avLst/>
          </a:prstGeom>
          <a:noFill/>
        </p:spPr>
        <p:txBody>
          <a:bodyPr wrap="square">
            <a:spAutoFit/>
          </a:bodyPr>
          <a:lstStyle/>
          <a:p>
            <a:r>
              <a:rPr lang="en-US" sz="2000" dirty="0">
                <a:latin typeface="Calibri Light" panose="020F0302020204030204" pitchFamily="34" charset="0"/>
                <a:cs typeface="Calibri Light" panose="020F0302020204030204" pitchFamily="34" charset="0"/>
              </a:rPr>
              <a:t>An airline will have a list of bought aircrafts with the maximum number of seats per class (first, business, economy) information. The maximum number of seats will be used to assign seat to each customer whenever they get their boarding pass during check-in and to make sure that the flight is not overbooked.</a:t>
            </a:r>
          </a:p>
        </p:txBody>
      </p:sp>
      <p:sp>
        <p:nvSpPr>
          <p:cNvPr id="8" name="Title 1">
            <a:extLst>
              <a:ext uri="{FF2B5EF4-FFF2-40B4-BE49-F238E27FC236}">
                <a16:creationId xmlns:a16="http://schemas.microsoft.com/office/drawing/2014/main" id="{70046862-D505-4FE6-B27B-2523B4993A8C}"/>
              </a:ext>
            </a:extLst>
          </p:cNvPr>
          <p:cNvSpPr>
            <a:spLocks noGrp="1"/>
          </p:cNvSpPr>
          <p:nvPr>
            <p:ph type="title"/>
          </p:nvPr>
        </p:nvSpPr>
        <p:spPr>
          <a:xfrm>
            <a:off x="1069975" y="0"/>
            <a:ext cx="9634538" cy="1325562"/>
          </a:xfrm>
        </p:spPr>
        <p:txBody>
          <a:bodyPr/>
          <a:lstStyle/>
          <a:p>
            <a:r>
              <a:rPr lang="en-US" dirty="0">
                <a:latin typeface="+mn-lt"/>
              </a:rPr>
              <a:t>Data Table Design Requirements</a:t>
            </a:r>
          </a:p>
        </p:txBody>
      </p:sp>
    </p:spTree>
    <p:extLst>
      <p:ext uri="{BB962C8B-B14F-4D97-AF65-F5344CB8AC3E}">
        <p14:creationId xmlns:p14="http://schemas.microsoft.com/office/powerpoint/2010/main" val="246014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83404503-DC1E-4489-95CB-AE383BAD8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408" y="1055370"/>
            <a:ext cx="6766560" cy="4747260"/>
          </a:xfrm>
          <a:prstGeom prst="rect">
            <a:avLst/>
          </a:prstGeom>
        </p:spPr>
      </p:pic>
      <p:sp>
        <p:nvSpPr>
          <p:cNvPr id="8" name="TextBox 7">
            <a:extLst>
              <a:ext uri="{FF2B5EF4-FFF2-40B4-BE49-F238E27FC236}">
                <a16:creationId xmlns:a16="http://schemas.microsoft.com/office/drawing/2014/main" id="{119CA5E9-3AA0-4451-A9A9-6E3C6A512BCA}"/>
              </a:ext>
            </a:extLst>
          </p:cNvPr>
          <p:cNvSpPr txBox="1"/>
          <p:nvPr/>
        </p:nvSpPr>
        <p:spPr>
          <a:xfrm>
            <a:off x="1315408" y="5913512"/>
            <a:ext cx="9634537" cy="707886"/>
          </a:xfrm>
          <a:prstGeom prst="rect">
            <a:avLst/>
          </a:prstGeom>
          <a:noFill/>
        </p:spPr>
        <p:txBody>
          <a:bodyPr wrap="square">
            <a:spAutoFit/>
          </a:bodyPr>
          <a:lstStyle/>
          <a:p>
            <a:r>
              <a:rPr lang="en-US" sz="2000" dirty="0">
                <a:latin typeface="Calibri Light" panose="020F0302020204030204" pitchFamily="34" charset="0"/>
                <a:cs typeface="Calibri Light" panose="020F0302020204030204" pitchFamily="34" charset="0"/>
              </a:rPr>
              <a:t>Each airport will have specific minimum boarding time. This time will be used to decide the boarding time of each flight based on the departure time </a:t>
            </a:r>
          </a:p>
        </p:txBody>
      </p:sp>
      <p:sp>
        <p:nvSpPr>
          <p:cNvPr id="11" name="Title 1">
            <a:extLst>
              <a:ext uri="{FF2B5EF4-FFF2-40B4-BE49-F238E27FC236}">
                <a16:creationId xmlns:a16="http://schemas.microsoft.com/office/drawing/2014/main" id="{1C6A8632-FFB2-4CA3-A9B1-22D775380E52}"/>
              </a:ext>
            </a:extLst>
          </p:cNvPr>
          <p:cNvSpPr txBox="1">
            <a:spLocks/>
          </p:cNvSpPr>
          <p:nvPr/>
        </p:nvSpPr>
        <p:spPr>
          <a:xfrm>
            <a:off x="1069975" y="0"/>
            <a:ext cx="9634538" cy="132556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dirty="0">
                <a:latin typeface="+mn-lt"/>
              </a:rPr>
              <a:t>Data Table Design Requirements</a:t>
            </a:r>
          </a:p>
        </p:txBody>
      </p:sp>
    </p:spTree>
    <p:extLst>
      <p:ext uri="{BB962C8B-B14F-4D97-AF65-F5344CB8AC3E}">
        <p14:creationId xmlns:p14="http://schemas.microsoft.com/office/powerpoint/2010/main" val="212652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7B7CEF-F3BE-42D8-92F5-64CB970E1D6B}"/>
              </a:ext>
            </a:extLst>
          </p:cNvPr>
          <p:cNvPicPr>
            <a:picLocks noChangeAspect="1"/>
          </p:cNvPicPr>
          <p:nvPr/>
        </p:nvPicPr>
        <p:blipFill>
          <a:blip r:embed="rId2"/>
          <a:stretch>
            <a:fillRect/>
          </a:stretch>
        </p:blipFill>
        <p:spPr>
          <a:xfrm>
            <a:off x="1069975" y="1098311"/>
            <a:ext cx="6381345" cy="4364575"/>
          </a:xfrm>
          <a:prstGeom prst="rect">
            <a:avLst/>
          </a:prstGeom>
        </p:spPr>
      </p:pic>
      <p:sp>
        <p:nvSpPr>
          <p:cNvPr id="7" name="Title 1">
            <a:extLst>
              <a:ext uri="{FF2B5EF4-FFF2-40B4-BE49-F238E27FC236}">
                <a16:creationId xmlns:a16="http://schemas.microsoft.com/office/drawing/2014/main" id="{E9EC2E76-93DA-4F46-AC44-1A552A035D29}"/>
              </a:ext>
            </a:extLst>
          </p:cNvPr>
          <p:cNvSpPr txBox="1">
            <a:spLocks/>
          </p:cNvSpPr>
          <p:nvPr/>
        </p:nvSpPr>
        <p:spPr>
          <a:xfrm>
            <a:off x="1069975" y="0"/>
            <a:ext cx="9634538" cy="132556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dirty="0">
                <a:latin typeface="+mn-lt"/>
              </a:rPr>
              <a:t>Data Table Design Requirements</a:t>
            </a:r>
          </a:p>
        </p:txBody>
      </p:sp>
      <p:sp>
        <p:nvSpPr>
          <p:cNvPr id="8" name="TextBox 7">
            <a:extLst>
              <a:ext uri="{FF2B5EF4-FFF2-40B4-BE49-F238E27FC236}">
                <a16:creationId xmlns:a16="http://schemas.microsoft.com/office/drawing/2014/main" id="{D316D7A9-28FE-493C-9B64-E0C36E5E8E4B}"/>
              </a:ext>
            </a:extLst>
          </p:cNvPr>
          <p:cNvSpPr txBox="1"/>
          <p:nvPr/>
        </p:nvSpPr>
        <p:spPr>
          <a:xfrm>
            <a:off x="922895" y="5462886"/>
            <a:ext cx="9634538" cy="1015663"/>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Customer’s information is saved only once when they made a first transaction with the airline. People over 65 will get 10% off. If a customer spend &gt;= $1000 in the past 6 months, they will become Elite member who can earn some mileages + benefits for the future flights.</a:t>
            </a:r>
          </a:p>
        </p:txBody>
      </p:sp>
    </p:spTree>
    <p:extLst>
      <p:ext uri="{BB962C8B-B14F-4D97-AF65-F5344CB8AC3E}">
        <p14:creationId xmlns:p14="http://schemas.microsoft.com/office/powerpoint/2010/main" val="159096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38A47FB-DC77-4A97-926F-61BA78AFC51D}"/>
              </a:ext>
            </a:extLst>
          </p:cNvPr>
          <p:cNvSpPr txBox="1">
            <a:spLocks/>
          </p:cNvSpPr>
          <p:nvPr/>
        </p:nvSpPr>
        <p:spPr>
          <a:xfrm>
            <a:off x="1069975" y="0"/>
            <a:ext cx="9634538" cy="132556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dirty="0">
                <a:latin typeface="+mn-lt"/>
              </a:rPr>
              <a:t>Data Table Design Requirements</a:t>
            </a:r>
          </a:p>
        </p:txBody>
      </p:sp>
      <p:pic>
        <p:nvPicPr>
          <p:cNvPr id="10" name="Picture 9" descr="Table&#10;&#10;Description automatically generated">
            <a:extLst>
              <a:ext uri="{FF2B5EF4-FFF2-40B4-BE49-F238E27FC236}">
                <a16:creationId xmlns:a16="http://schemas.microsoft.com/office/drawing/2014/main" id="{F71F001D-F162-48D9-8CB6-28EE629EE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621" y="1062316"/>
            <a:ext cx="3361348" cy="5471490"/>
          </a:xfrm>
          <a:prstGeom prst="rect">
            <a:avLst/>
          </a:prstGeom>
        </p:spPr>
      </p:pic>
      <p:sp>
        <p:nvSpPr>
          <p:cNvPr id="11" name="TextBox 10">
            <a:extLst>
              <a:ext uri="{FF2B5EF4-FFF2-40B4-BE49-F238E27FC236}">
                <a16:creationId xmlns:a16="http://schemas.microsoft.com/office/drawing/2014/main" id="{82100646-0D3C-43A3-9FAB-08FC024387F3}"/>
              </a:ext>
            </a:extLst>
          </p:cNvPr>
          <p:cNvSpPr txBox="1"/>
          <p:nvPr/>
        </p:nvSpPr>
        <p:spPr>
          <a:xfrm>
            <a:off x="5476672" y="2023352"/>
            <a:ext cx="5019473" cy="3477875"/>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The airline will have a list of available non-stop route with time it takes to travel each route. Time to go from A to B in the route list is used to decide arrival time for each flight.</a:t>
            </a:r>
          </a:p>
          <a:p>
            <a:endParaRPr lang="en-US" sz="20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In real life each route will have more specifications (for example, latitude, longitude, alternative airport - to get whenever the flight needs something urgent or cannot reach the arrival airport, </a:t>
            </a:r>
            <a:r>
              <a:rPr lang="en-US" sz="2000" dirty="0" err="1">
                <a:latin typeface="Calibri Light" panose="020F0302020204030204" pitchFamily="34" charset="0"/>
                <a:cs typeface="Calibri Light" panose="020F0302020204030204" pitchFamily="34" charset="0"/>
              </a:rPr>
              <a:t>etc</a:t>
            </a:r>
            <a:r>
              <a:rPr lang="en-US" sz="2000" dirty="0">
                <a:latin typeface="Calibri Light" panose="020F0302020204030204" pitchFamily="34" charset="0"/>
                <a:cs typeface="Calibri Light" panose="020F0302020204030204" pitchFamily="34" charset="0"/>
              </a:rPr>
              <a:t>). However we will not mention them here.</a:t>
            </a:r>
            <a:endParaRPr lang="en-US" dirty="0"/>
          </a:p>
        </p:txBody>
      </p:sp>
    </p:spTree>
    <p:extLst>
      <p:ext uri="{BB962C8B-B14F-4D97-AF65-F5344CB8AC3E}">
        <p14:creationId xmlns:p14="http://schemas.microsoft.com/office/powerpoint/2010/main" val="155491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9BA9A71-D2D7-4B67-8A56-BAF670242156}"/>
              </a:ext>
            </a:extLst>
          </p:cNvPr>
          <p:cNvSpPr txBox="1">
            <a:spLocks/>
          </p:cNvSpPr>
          <p:nvPr/>
        </p:nvSpPr>
        <p:spPr>
          <a:xfrm>
            <a:off x="1069975" y="0"/>
            <a:ext cx="9634538" cy="132556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dirty="0">
                <a:latin typeface="+mn-lt"/>
              </a:rPr>
              <a:t>Data Table Design Requirements</a:t>
            </a:r>
          </a:p>
        </p:txBody>
      </p:sp>
      <p:pic>
        <p:nvPicPr>
          <p:cNvPr id="7" name="Picture 6" descr="Graphical user interface, text, application, email&#10;&#10;Description automatically generated">
            <a:extLst>
              <a:ext uri="{FF2B5EF4-FFF2-40B4-BE49-F238E27FC236}">
                <a16:creationId xmlns:a16="http://schemas.microsoft.com/office/drawing/2014/main" id="{2A11C438-2761-4828-B083-00AD22556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917" y="1634455"/>
            <a:ext cx="9427384" cy="1428993"/>
          </a:xfrm>
          <a:prstGeom prst="rect">
            <a:avLst/>
          </a:prstGeom>
        </p:spPr>
      </p:pic>
      <p:sp>
        <p:nvSpPr>
          <p:cNvPr id="8" name="TextBox 7">
            <a:extLst>
              <a:ext uri="{FF2B5EF4-FFF2-40B4-BE49-F238E27FC236}">
                <a16:creationId xmlns:a16="http://schemas.microsoft.com/office/drawing/2014/main" id="{AF71647F-D13B-4D80-81A3-0658CC69A4B0}"/>
              </a:ext>
            </a:extLst>
          </p:cNvPr>
          <p:cNvSpPr txBox="1"/>
          <p:nvPr/>
        </p:nvSpPr>
        <p:spPr>
          <a:xfrm>
            <a:off x="1192449" y="3514141"/>
            <a:ext cx="8097466" cy="2831544"/>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3 fare types: first, business, economy class</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Customers are free to choose the class for each flight, no matter if they have transit or not.</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For example, customer A wants to go from A to D. Because there’s no direct route from A to D, she can take one flight from A to B with economy class, then transit to the second flight from C to D with business class.</a:t>
            </a:r>
          </a:p>
          <a:p>
            <a:endParaRPr lang="en-US" dirty="0"/>
          </a:p>
        </p:txBody>
      </p:sp>
    </p:spTree>
    <p:extLst>
      <p:ext uri="{BB962C8B-B14F-4D97-AF65-F5344CB8AC3E}">
        <p14:creationId xmlns:p14="http://schemas.microsoft.com/office/powerpoint/2010/main" val="310413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20678C-A3F8-4731-A414-DA962A2251CD}"/>
              </a:ext>
            </a:extLst>
          </p:cNvPr>
          <p:cNvSpPr txBox="1">
            <a:spLocks/>
          </p:cNvSpPr>
          <p:nvPr/>
        </p:nvSpPr>
        <p:spPr>
          <a:xfrm>
            <a:off x="1069975" y="0"/>
            <a:ext cx="9634538" cy="132556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dirty="0">
                <a:latin typeface="+mn-lt"/>
              </a:rPr>
              <a:t>Data Table Design Requirements</a:t>
            </a:r>
          </a:p>
        </p:txBody>
      </p:sp>
      <p:pic>
        <p:nvPicPr>
          <p:cNvPr id="10" name="Picture 9" descr="Graphical user interface, text&#10;&#10;Description automatically generated">
            <a:extLst>
              <a:ext uri="{FF2B5EF4-FFF2-40B4-BE49-F238E27FC236}">
                <a16:creationId xmlns:a16="http://schemas.microsoft.com/office/drawing/2014/main" id="{E682707B-29E5-4089-8045-D8C8554C2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 y="1720361"/>
            <a:ext cx="10485120" cy="2667000"/>
          </a:xfrm>
          <a:prstGeom prst="rect">
            <a:avLst/>
          </a:prstGeom>
        </p:spPr>
      </p:pic>
      <p:sp>
        <p:nvSpPr>
          <p:cNvPr id="11" name="TextBox 10">
            <a:extLst>
              <a:ext uri="{FF2B5EF4-FFF2-40B4-BE49-F238E27FC236}">
                <a16:creationId xmlns:a16="http://schemas.microsoft.com/office/drawing/2014/main" id="{B41AE552-EFA2-428E-9FE8-B55F284B1A1F}"/>
              </a:ext>
            </a:extLst>
          </p:cNvPr>
          <p:cNvSpPr txBox="1"/>
          <p:nvPr/>
        </p:nvSpPr>
        <p:spPr>
          <a:xfrm>
            <a:off x="569457" y="4708021"/>
            <a:ext cx="10635574" cy="1600438"/>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Black fields are for users to input. Brown fields are calculated based on the given information from the mentioned previous table(s):</a:t>
            </a: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Boarding Time = </a:t>
            </a:r>
            <a:r>
              <a:rPr lang="en-US" sz="2000" dirty="0" err="1">
                <a:latin typeface="Calibri Light" panose="020F0302020204030204" pitchFamily="34" charset="0"/>
                <a:cs typeface="Calibri Light" panose="020F0302020204030204" pitchFamily="34" charset="0"/>
              </a:rPr>
              <a:t>DepartureTime</a:t>
            </a:r>
            <a:r>
              <a:rPr lang="en-US" sz="2000" dirty="0">
                <a:latin typeface="Calibri Light" panose="020F0302020204030204" pitchFamily="34" charset="0"/>
                <a:cs typeface="Calibri Light" panose="020F0302020204030204" pitchFamily="34" charset="0"/>
              </a:rPr>
              <a:t> – minimum minutes the departure airport requires for boarding</a:t>
            </a: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Arrival Time = </a:t>
            </a:r>
            <a:r>
              <a:rPr lang="en-US" sz="2000" dirty="0" err="1">
                <a:latin typeface="Calibri Light" panose="020F0302020204030204" pitchFamily="34" charset="0"/>
                <a:cs typeface="Calibri Light" panose="020F0302020204030204" pitchFamily="34" charset="0"/>
              </a:rPr>
              <a:t>DepartureTime</a:t>
            </a:r>
            <a:r>
              <a:rPr lang="en-US" sz="2000" dirty="0">
                <a:latin typeface="Calibri Light" panose="020F0302020204030204" pitchFamily="34" charset="0"/>
                <a:cs typeface="Calibri Light" panose="020F0302020204030204" pitchFamily="34" charset="0"/>
              </a:rPr>
              <a:t> + time it takes to travel a specific route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631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7012F83-C6E1-4EFA-9D95-12E53ECB64F8}"/>
              </a:ext>
            </a:extLst>
          </p:cNvPr>
          <p:cNvSpPr txBox="1">
            <a:spLocks/>
          </p:cNvSpPr>
          <p:nvPr/>
        </p:nvSpPr>
        <p:spPr>
          <a:xfrm>
            <a:off x="1069976" y="-203200"/>
            <a:ext cx="9634538" cy="132556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dirty="0">
                <a:latin typeface="+mn-lt"/>
              </a:rPr>
              <a:t>Data Table Design Requirements</a:t>
            </a:r>
          </a:p>
        </p:txBody>
      </p:sp>
      <p:pic>
        <p:nvPicPr>
          <p:cNvPr id="10" name="Picture 9" descr="A picture containing table&#10;&#10;Description automatically generated">
            <a:extLst>
              <a:ext uri="{FF2B5EF4-FFF2-40B4-BE49-F238E27FC236}">
                <a16:creationId xmlns:a16="http://schemas.microsoft.com/office/drawing/2014/main" id="{7E3D1D05-7FDA-4313-81DD-CA523AE15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6275" y="370840"/>
            <a:ext cx="1805940" cy="6385560"/>
          </a:xfrm>
          <a:prstGeom prst="rect">
            <a:avLst/>
          </a:prstGeom>
        </p:spPr>
      </p:pic>
      <p:sp>
        <p:nvSpPr>
          <p:cNvPr id="11" name="TextBox 10">
            <a:extLst>
              <a:ext uri="{FF2B5EF4-FFF2-40B4-BE49-F238E27FC236}">
                <a16:creationId xmlns:a16="http://schemas.microsoft.com/office/drawing/2014/main" id="{AE066405-4107-4505-9AE7-39F110AD9DE8}"/>
              </a:ext>
            </a:extLst>
          </p:cNvPr>
          <p:cNvSpPr txBox="1"/>
          <p:nvPr/>
        </p:nvSpPr>
        <p:spPr>
          <a:xfrm>
            <a:off x="5887245" y="911152"/>
            <a:ext cx="4110893" cy="6186309"/>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_Each itinerary’s confirmation ID will have multiple flight IDs, since customer may have to transit, so they have to take multiple flights.</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_Each flight has multiple bookings, so it has multiple </a:t>
            </a:r>
            <a:r>
              <a:rPr lang="en-US" sz="2000" dirty="0" err="1">
                <a:latin typeface="Calibri Light" panose="020F0302020204030204" pitchFamily="34" charset="0"/>
                <a:cs typeface="Calibri Light" panose="020F0302020204030204" pitchFamily="34" charset="0"/>
              </a:rPr>
              <a:t>itinerary_IDs</a:t>
            </a:r>
            <a:r>
              <a:rPr lang="en-US" sz="2000" dirty="0">
                <a:latin typeface="Calibri Light" panose="020F0302020204030204" pitchFamily="34" charset="0"/>
                <a:cs typeface="Calibri Light" panose="020F0302020204030204" pitchFamily="34" charset="0"/>
              </a:rPr>
              <a:t>.</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_</a:t>
            </a:r>
            <a:r>
              <a:rPr lang="en-US" sz="2000" dirty="0" err="1">
                <a:latin typeface="Calibri Light" panose="020F0302020204030204" pitchFamily="34" charset="0"/>
                <a:cs typeface="Calibri Light" panose="020F0302020204030204" pitchFamily="34" charset="0"/>
              </a:rPr>
              <a:t>TotalHours</a:t>
            </a:r>
            <a:r>
              <a:rPr lang="en-US" sz="2000" dirty="0">
                <a:latin typeface="Calibri Light" panose="020F0302020204030204" pitchFamily="34" charset="0"/>
                <a:cs typeface="Calibri Light" panose="020F0302020204030204" pitchFamily="34" charset="0"/>
              </a:rPr>
              <a:t> = time it takes a customer to go from A to B (including layover time if there is any transit).</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_Book date, payment amount and booking status information will be used to calculate the total amount each customer has spent in the past 6 months (to decide if they qualify for being Elite member or not)</a:t>
            </a:r>
          </a:p>
          <a:p>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pic>
        <p:nvPicPr>
          <p:cNvPr id="13" name="Picture 12" descr="Table&#10;&#10;Description automatically generated">
            <a:extLst>
              <a:ext uri="{FF2B5EF4-FFF2-40B4-BE49-F238E27FC236}">
                <a16:creationId xmlns:a16="http://schemas.microsoft.com/office/drawing/2014/main" id="{9DEAF0DB-E1CC-4F23-B537-C371737737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633" y="911347"/>
            <a:ext cx="5527807" cy="5768340"/>
          </a:xfrm>
          <a:prstGeom prst="rect">
            <a:avLst/>
          </a:prstGeom>
        </p:spPr>
      </p:pic>
    </p:spTree>
    <p:extLst>
      <p:ext uri="{BB962C8B-B14F-4D97-AF65-F5344CB8AC3E}">
        <p14:creationId xmlns:p14="http://schemas.microsoft.com/office/powerpoint/2010/main" val="144185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C781E7-6F22-4F1E-A05E-E34CB5C4DB8B}"/>
              </a:ext>
            </a:extLst>
          </p:cNvPr>
          <p:cNvSpPr txBox="1">
            <a:spLocks/>
          </p:cNvSpPr>
          <p:nvPr/>
        </p:nvSpPr>
        <p:spPr>
          <a:xfrm>
            <a:off x="1069976" y="-203200"/>
            <a:ext cx="9634538" cy="132556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dirty="0">
                <a:latin typeface="+mn-lt"/>
              </a:rPr>
              <a:t>Data Table Design Requirements</a:t>
            </a:r>
          </a:p>
        </p:txBody>
      </p:sp>
      <p:pic>
        <p:nvPicPr>
          <p:cNvPr id="9" name="Picture 8" descr="Table&#10;&#10;Description automatically generated">
            <a:extLst>
              <a:ext uri="{FF2B5EF4-FFF2-40B4-BE49-F238E27FC236}">
                <a16:creationId xmlns:a16="http://schemas.microsoft.com/office/drawing/2014/main" id="{4F1CEA64-3552-4EBE-BA2B-80FE3843B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634" y="1562674"/>
            <a:ext cx="6812280" cy="1996440"/>
          </a:xfrm>
          <a:prstGeom prst="rect">
            <a:avLst/>
          </a:prstGeom>
        </p:spPr>
      </p:pic>
      <p:sp>
        <p:nvSpPr>
          <p:cNvPr id="10" name="TextBox 9">
            <a:extLst>
              <a:ext uri="{FF2B5EF4-FFF2-40B4-BE49-F238E27FC236}">
                <a16:creationId xmlns:a16="http://schemas.microsoft.com/office/drawing/2014/main" id="{22B5549B-10D4-4F71-873E-8A14EDD9D6D9}"/>
              </a:ext>
            </a:extLst>
          </p:cNvPr>
          <p:cNvSpPr txBox="1"/>
          <p:nvPr/>
        </p:nvSpPr>
        <p:spPr>
          <a:xfrm>
            <a:off x="864736" y="4125863"/>
            <a:ext cx="872841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Boarding pass will be issued whenever the customer checks in for each flight, so </a:t>
            </a:r>
            <a:r>
              <a:rPr lang="en-US" sz="2000" dirty="0" err="1">
                <a:latin typeface="Calibri Light" panose="020F0302020204030204" pitchFamily="34" charset="0"/>
                <a:cs typeface="Calibri Light" panose="020F0302020204030204" pitchFamily="34" charset="0"/>
              </a:rPr>
              <a:t>ticket_ID</a:t>
            </a:r>
            <a:r>
              <a:rPr lang="en-US" sz="2000" dirty="0">
                <a:latin typeface="Calibri Light" panose="020F0302020204030204" pitchFamily="34" charset="0"/>
                <a:cs typeface="Calibri Light" panose="020F0302020204030204" pitchFamily="34" charset="0"/>
              </a:rPr>
              <a:t>, number of carry-on and number of checked bags will be given on that day.</a:t>
            </a:r>
          </a:p>
          <a:p>
            <a:pPr marL="285750" indent="-28575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We set the trigger to check if the passenger really took the flight. If he did, we’ll automatically assign the seat to the customers, also using trigger.</a:t>
            </a:r>
          </a:p>
        </p:txBody>
      </p:sp>
    </p:spTree>
    <p:extLst>
      <p:ext uri="{BB962C8B-B14F-4D97-AF65-F5344CB8AC3E}">
        <p14:creationId xmlns:p14="http://schemas.microsoft.com/office/powerpoint/2010/main" val="107233404"/>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1741</TotalTime>
  <Words>853</Words>
  <Application>Microsoft Office PowerPoint</Application>
  <PresentationFormat>Widescreen</PresentationFormat>
  <Paragraphs>55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Calibri Light</vt:lpstr>
      <vt:lpstr>Modern Love</vt:lpstr>
      <vt:lpstr>BohemianVTI</vt:lpstr>
      <vt:lpstr>CS 5350 - Airline Database</vt:lpstr>
      <vt:lpstr>Data Table Design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Seat Trigger Design</vt:lpstr>
      <vt:lpstr>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5350 - Airline Database</dc:title>
  <dc:creator>Yen Pham</dc:creator>
  <cp:lastModifiedBy>Yen Pham</cp:lastModifiedBy>
  <cp:revision>6</cp:revision>
  <dcterms:created xsi:type="dcterms:W3CDTF">2020-11-17T16:28:59Z</dcterms:created>
  <dcterms:modified xsi:type="dcterms:W3CDTF">2020-11-22T09:01:27Z</dcterms:modified>
</cp:coreProperties>
</file>