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5" r:id="rId3"/>
    <p:sldId id="311" r:id="rId4"/>
    <p:sldId id="266" r:id="rId5"/>
    <p:sldId id="277" r:id="rId6"/>
    <p:sldId id="267" r:id="rId7"/>
    <p:sldId id="326" r:id="rId8"/>
    <p:sldId id="268" r:id="rId9"/>
    <p:sldId id="270" r:id="rId10"/>
    <p:sldId id="271" r:id="rId11"/>
    <p:sldId id="312" r:id="rId12"/>
    <p:sldId id="272" r:id="rId13"/>
    <p:sldId id="329" r:id="rId14"/>
    <p:sldId id="274" r:id="rId15"/>
    <p:sldId id="278" r:id="rId16"/>
    <p:sldId id="279" r:id="rId17"/>
    <p:sldId id="280" r:id="rId18"/>
    <p:sldId id="269" r:id="rId19"/>
    <p:sldId id="297" r:id="rId20"/>
    <p:sldId id="330" r:id="rId21"/>
    <p:sldId id="331" r:id="rId22"/>
    <p:sldId id="332" r:id="rId23"/>
    <p:sldId id="333" r:id="rId24"/>
    <p:sldId id="296" r:id="rId25"/>
    <p:sldId id="334" r:id="rId26"/>
    <p:sldId id="335" r:id="rId27"/>
    <p:sldId id="336" r:id="rId28"/>
    <p:sldId id="337" r:id="rId29"/>
    <p:sldId id="338" r:id="rId30"/>
    <p:sldId id="339" r:id="rId31"/>
    <p:sldId id="340" r:id="rId32"/>
    <p:sldId id="341" r:id="rId33"/>
    <p:sldId id="342" r:id="rId34"/>
    <p:sldId id="343" r:id="rId35"/>
    <p:sldId id="344" r:id="rId36"/>
    <p:sldId id="258" r:id="rId37"/>
    <p:sldId id="345" r:id="rId38"/>
    <p:sldId id="346" r:id="rId39"/>
    <p:sldId id="347" r:id="rId40"/>
    <p:sldId id="348" r:id="rId41"/>
    <p:sldId id="349" r:id="rId42"/>
    <p:sldId id="281" r:id="rId43"/>
    <p:sldId id="350" r:id="rId44"/>
    <p:sldId id="264" r:id="rId45"/>
    <p:sldId id="351" r:id="rId46"/>
    <p:sldId id="352" r:id="rId47"/>
    <p:sldId id="353" r:id="rId48"/>
    <p:sldId id="354" r:id="rId49"/>
    <p:sldId id="273" r:id="rId50"/>
    <p:sldId id="275" r:id="rId51"/>
    <p:sldId id="299" r:id="rId52"/>
    <p:sldId id="300" r:id="rId53"/>
    <p:sldId id="276" r:id="rId54"/>
    <p:sldId id="28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8" autoAdjust="0"/>
    <p:restoredTop sz="78193" autoAdjust="0"/>
  </p:normalViewPr>
  <p:slideViewPr>
    <p:cSldViewPr>
      <p:cViewPr varScale="1">
        <p:scale>
          <a:sx n="89" d="100"/>
          <a:sy n="89" d="100"/>
        </p:scale>
        <p:origin x="324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10E91-F366-4DC1-B7B7-7C1E8DAC99BF}" type="datetimeFigureOut">
              <a:rPr lang="en-US" smtClean="0"/>
              <a:t>1/18/2023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CCEEA-212A-445A-B5B9-3AEB50B92E92}" type="slidenum">
              <a:rPr lang="en-US" smtClean="0"/>
              <a:t>‹#›</a:t>
            </a:fld>
            <a:endParaRPr lang="en-US" dirty="0"/>
          </a:p>
        </p:txBody>
      </p:sp>
    </p:spTree>
    <p:extLst>
      <p:ext uri="{BB962C8B-B14F-4D97-AF65-F5344CB8AC3E}">
        <p14:creationId xmlns:p14="http://schemas.microsoft.com/office/powerpoint/2010/main" val="373938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CCEEA-212A-445A-B5B9-3AEB50B92E92}" type="slidenum">
              <a:rPr lang="en-US" smtClean="0"/>
              <a:t>2</a:t>
            </a:fld>
            <a:endParaRPr lang="en-US"/>
          </a:p>
        </p:txBody>
      </p:sp>
    </p:spTree>
    <p:extLst>
      <p:ext uri="{BB962C8B-B14F-4D97-AF65-F5344CB8AC3E}">
        <p14:creationId xmlns:p14="http://schemas.microsoft.com/office/powerpoint/2010/main" val="192248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192 = 110  00000</a:t>
            </a:r>
          </a:p>
          <a:p>
            <a:r>
              <a:rPr lang="en-US" dirty="0"/>
              <a:t>The first three bits are network ID. If we use binary to represent the third byte, the range is </a:t>
            </a:r>
          </a:p>
          <a:p>
            <a:r>
              <a:rPr lang="en-US" dirty="0"/>
              <a:t>192.168.(110 00000).0  to  192.168.(110 11111).FF, i.e., it is 192.168.192.0 to 192.168</a:t>
            </a:r>
            <a:r>
              <a:rPr lang="en-US" b="1" dirty="0"/>
              <a:t>.223</a:t>
            </a:r>
            <a:r>
              <a:rPr lang="en-US" dirty="0"/>
              <a:t>.255.</a:t>
            </a:r>
          </a:p>
          <a:p>
            <a:endParaRPr lang="en-US" dirty="0"/>
          </a:p>
          <a:p>
            <a:r>
              <a:rPr lang="en-US" b="1" dirty="0"/>
              <a:t>Note: </a:t>
            </a:r>
            <a:r>
              <a:rPr lang="en-US" dirty="0"/>
              <a:t>many students have trouble answering this question. Without a good understanding of the CIDR notation</a:t>
            </a:r>
          </a:p>
          <a:p>
            <a:r>
              <a:rPr lang="en-US" dirty="0"/>
              <a:t>of the network prefix, they often struggle in understanding the BGP attack (network prefix hijacking). </a:t>
            </a:r>
          </a:p>
        </p:txBody>
      </p:sp>
      <p:sp>
        <p:nvSpPr>
          <p:cNvPr id="4" name="Slide Number Placeholder 3"/>
          <p:cNvSpPr>
            <a:spLocks noGrp="1"/>
          </p:cNvSpPr>
          <p:nvPr>
            <p:ph type="sldNum" sz="quarter" idx="5"/>
          </p:nvPr>
        </p:nvSpPr>
        <p:spPr/>
        <p:txBody>
          <a:bodyPr/>
          <a:lstStyle/>
          <a:p>
            <a:fld id="{3E1CCEEA-212A-445A-B5B9-3AEB50B92E92}" type="slidenum">
              <a:rPr lang="en-US" smtClean="0"/>
              <a:t>5</a:t>
            </a:fld>
            <a:endParaRPr lang="en-US" dirty="0"/>
          </a:p>
        </p:txBody>
      </p:sp>
    </p:spTree>
    <p:extLst>
      <p:ext uri="{BB962C8B-B14F-4D97-AF65-F5344CB8AC3E}">
        <p14:creationId xmlns:p14="http://schemas.microsoft.com/office/powerpoint/2010/main" val="166762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illustrate how DHCP works</a:t>
            </a:r>
          </a:p>
        </p:txBody>
      </p:sp>
      <p:sp>
        <p:nvSpPr>
          <p:cNvPr id="4" name="Slide Number Placeholder 3"/>
          <p:cNvSpPr>
            <a:spLocks noGrp="1"/>
          </p:cNvSpPr>
          <p:nvPr>
            <p:ph type="sldNum" sz="quarter" idx="5"/>
          </p:nvPr>
        </p:nvSpPr>
        <p:spPr/>
        <p:txBody>
          <a:bodyPr/>
          <a:lstStyle/>
          <a:p>
            <a:fld id="{3E1CCEEA-212A-445A-B5B9-3AEB50B92E92}" type="slidenum">
              <a:rPr lang="en-US" smtClean="0"/>
              <a:t>9</a:t>
            </a:fld>
            <a:endParaRPr lang="en-US" dirty="0"/>
          </a:p>
        </p:txBody>
      </p:sp>
    </p:spTree>
    <p:extLst>
      <p:ext uri="{BB962C8B-B14F-4D97-AF65-F5344CB8AC3E}">
        <p14:creationId xmlns:p14="http://schemas.microsoft.com/office/powerpoint/2010/main" val="38830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diagram to illustrate how packet is sent from A to B, hop by hop.</a:t>
            </a:r>
          </a:p>
        </p:txBody>
      </p:sp>
      <p:sp>
        <p:nvSpPr>
          <p:cNvPr id="4" name="Slide Number Placeholder 3"/>
          <p:cNvSpPr>
            <a:spLocks noGrp="1"/>
          </p:cNvSpPr>
          <p:nvPr>
            <p:ph type="sldNum" sz="quarter" idx="5"/>
          </p:nvPr>
        </p:nvSpPr>
        <p:spPr/>
        <p:txBody>
          <a:bodyPr/>
          <a:lstStyle/>
          <a:p>
            <a:fld id="{3E1CCEEA-212A-445A-B5B9-3AEB50B92E92}" type="slidenum">
              <a:rPr lang="en-US" smtClean="0"/>
              <a:t>12</a:t>
            </a:fld>
            <a:endParaRPr lang="en-US" dirty="0"/>
          </a:p>
        </p:txBody>
      </p:sp>
    </p:spTree>
    <p:extLst>
      <p:ext uri="{BB962C8B-B14F-4D97-AF65-F5344CB8AC3E}">
        <p14:creationId xmlns:p14="http://schemas.microsoft.com/office/powerpoint/2010/main" val="291634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how </a:t>
            </a:r>
            <a:r>
              <a:rPr lang="en-US" dirty="0" err="1"/>
              <a:t>traveroute</a:t>
            </a:r>
            <a:r>
              <a:rPr lang="en-US" dirty="0"/>
              <a:t> works</a:t>
            </a:r>
          </a:p>
        </p:txBody>
      </p:sp>
      <p:sp>
        <p:nvSpPr>
          <p:cNvPr id="4" name="Slide Number Placeholder 3"/>
          <p:cNvSpPr>
            <a:spLocks noGrp="1"/>
          </p:cNvSpPr>
          <p:nvPr>
            <p:ph type="sldNum" sz="quarter" idx="5"/>
          </p:nvPr>
        </p:nvSpPr>
        <p:spPr/>
        <p:txBody>
          <a:bodyPr/>
          <a:lstStyle/>
          <a:p>
            <a:fld id="{3E1CCEEA-212A-445A-B5B9-3AEB50B92E92}" type="slidenum">
              <a:rPr lang="en-US" smtClean="0"/>
              <a:t>13</a:t>
            </a:fld>
            <a:endParaRPr lang="en-US" dirty="0"/>
          </a:p>
        </p:txBody>
      </p:sp>
    </p:spTree>
    <p:extLst>
      <p:ext uri="{BB962C8B-B14F-4D97-AF65-F5344CB8AC3E}">
        <p14:creationId xmlns:p14="http://schemas.microsoft.com/office/powerpoint/2010/main" val="391353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789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7443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a:t>
            </a:r>
            <a:r>
              <a:rPr lang="en-US" dirty="0" err="1"/>
              <a:t>netcat</a:t>
            </a:r>
            <a:r>
              <a:rPr lang="en-US" dirty="0"/>
              <a:t> tool, explain the meaning of “-luv”. </a:t>
            </a:r>
          </a:p>
        </p:txBody>
      </p:sp>
      <p:sp>
        <p:nvSpPr>
          <p:cNvPr id="4" name="Slide Number Placeholder 3"/>
          <p:cNvSpPr>
            <a:spLocks noGrp="1"/>
          </p:cNvSpPr>
          <p:nvPr>
            <p:ph type="sldNum" sz="quarter" idx="5"/>
          </p:nvPr>
        </p:nvSpPr>
        <p:spPr/>
        <p:txBody>
          <a:bodyPr/>
          <a:lstStyle/>
          <a:p>
            <a:fld id="{3E1CCEEA-212A-445A-B5B9-3AEB50B92E92}" type="slidenum">
              <a:rPr lang="en-US" smtClean="0"/>
              <a:t>50</a:t>
            </a:fld>
            <a:endParaRPr lang="en-US" dirty="0"/>
          </a:p>
        </p:txBody>
      </p:sp>
    </p:spTree>
    <p:extLst>
      <p:ext uri="{BB962C8B-B14F-4D97-AF65-F5344CB8AC3E}">
        <p14:creationId xmlns:p14="http://schemas.microsoft.com/office/powerpoint/2010/main" val="3057627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54</a:t>
            </a:fld>
            <a:endParaRPr lang="en-US" dirty="0"/>
          </a:p>
        </p:txBody>
      </p:sp>
    </p:spTree>
    <p:extLst>
      <p:ext uri="{BB962C8B-B14F-4D97-AF65-F5344CB8AC3E}">
        <p14:creationId xmlns:p14="http://schemas.microsoft.com/office/powerpoint/2010/main" val="373088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0996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9691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599603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3440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5747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74832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25732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33089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595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41267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51163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2118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F1021-B266-43B3-BDEC-DFA811CAEF20}" type="datetimeFigureOut">
              <a:rPr lang="en-US" smtClean="0"/>
              <a:t>1/18/2023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3F50-6C8B-4DF5-9707-78408FB2F531}" type="slidenum">
              <a:rPr lang="en-US" smtClean="0"/>
              <a:t>‹#›</a:t>
            </a:fld>
            <a:endParaRPr lang="en-US" dirty="0"/>
          </a:p>
        </p:txBody>
      </p:sp>
    </p:spTree>
    <p:extLst>
      <p:ext uri="{BB962C8B-B14F-4D97-AF65-F5344CB8AC3E}">
        <p14:creationId xmlns:p14="http://schemas.microsoft.com/office/powerpoint/2010/main" val="408594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www.example.com/"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tmp"/><Relationship Id="rId4" Type="http://schemas.openxmlformats.org/officeDocument/2006/relationships/image" Target="../media/image38.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743200"/>
            <a:ext cx="8915400" cy="1470025"/>
          </a:xfrm>
        </p:spPr>
        <p:txBody>
          <a:bodyPr>
            <a:noAutofit/>
          </a:bodyPr>
          <a:lstStyle/>
          <a:p>
            <a:r>
              <a:rPr lang="en-US" sz="5400" dirty="0"/>
              <a:t>Network Security Basics</a:t>
            </a:r>
          </a:p>
        </p:txBody>
      </p:sp>
    </p:spTree>
    <p:extLst>
      <p:ext uri="{BB962C8B-B14F-4D97-AF65-F5344CB8AC3E}">
        <p14:creationId xmlns:p14="http://schemas.microsoft.com/office/powerpoint/2010/main" val="52881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5AD0-CC38-AC3E-8B7C-65B541870B85}"/>
              </a:ext>
            </a:extLst>
          </p:cNvPr>
          <p:cNvSpPr>
            <a:spLocks noGrp="1"/>
          </p:cNvSpPr>
          <p:nvPr>
            <p:ph type="title"/>
          </p:nvPr>
        </p:nvSpPr>
        <p:spPr/>
        <p:txBody>
          <a:bodyPr>
            <a:normAutofit/>
          </a:bodyPr>
          <a:lstStyle/>
          <a:p>
            <a:r>
              <a:rPr lang="en-US" dirty="0"/>
              <a:t>Get IP Addresses for Host Names: DNS</a:t>
            </a:r>
          </a:p>
        </p:txBody>
      </p:sp>
      <p:pic>
        <p:nvPicPr>
          <p:cNvPr id="5" name="Picture 4">
            <a:extLst>
              <a:ext uri="{FF2B5EF4-FFF2-40B4-BE49-F238E27FC236}">
                <a16:creationId xmlns:a16="http://schemas.microsoft.com/office/drawing/2014/main" id="{78EE2BAA-F1FB-E9B1-5204-3A1D62E16F84}"/>
              </a:ext>
            </a:extLst>
          </p:cNvPr>
          <p:cNvPicPr>
            <a:picLocks noChangeAspect="1"/>
          </p:cNvPicPr>
          <p:nvPr/>
        </p:nvPicPr>
        <p:blipFill rotWithShape="1">
          <a:blip r:embed="rId2"/>
          <a:srcRect b="24161"/>
          <a:stretch/>
        </p:blipFill>
        <p:spPr>
          <a:xfrm>
            <a:off x="838200" y="1752600"/>
            <a:ext cx="8814318" cy="3962400"/>
          </a:xfrm>
          <a:prstGeom prst="rect">
            <a:avLst/>
          </a:prstGeom>
        </p:spPr>
      </p:pic>
    </p:spTree>
    <p:extLst>
      <p:ext uri="{BB962C8B-B14F-4D97-AF65-F5344CB8AC3E}">
        <p14:creationId xmlns:p14="http://schemas.microsoft.com/office/powerpoint/2010/main" val="284146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2627-AD50-DC1C-D3ED-C2EC52ED2ECB}"/>
              </a:ext>
            </a:extLst>
          </p:cNvPr>
          <p:cNvSpPr>
            <a:spLocks noGrp="1"/>
          </p:cNvSpPr>
          <p:nvPr>
            <p:ph type="title"/>
          </p:nvPr>
        </p:nvSpPr>
        <p:spPr/>
        <p:txBody>
          <a:bodyPr/>
          <a:lstStyle/>
          <a:p>
            <a:r>
              <a:rPr lang="en-US" dirty="0"/>
              <a:t>network Stack</a:t>
            </a:r>
          </a:p>
        </p:txBody>
      </p:sp>
      <p:sp>
        <p:nvSpPr>
          <p:cNvPr id="3" name="Text Placeholder 2">
            <a:extLst>
              <a:ext uri="{FF2B5EF4-FFF2-40B4-BE49-F238E27FC236}">
                <a16:creationId xmlns:a16="http://schemas.microsoft.com/office/drawing/2014/main" id="{8CD79758-A8C8-CCBD-9FC8-B6C19E353C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516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C0EE-514E-183E-CCDA-0F735C62DF8E}"/>
              </a:ext>
            </a:extLst>
          </p:cNvPr>
          <p:cNvSpPr>
            <a:spLocks noGrp="1"/>
          </p:cNvSpPr>
          <p:nvPr>
            <p:ph type="title"/>
          </p:nvPr>
        </p:nvSpPr>
        <p:spPr/>
        <p:txBody>
          <a:bodyPr/>
          <a:lstStyle/>
          <a:p>
            <a:r>
              <a:rPr lang="en-US" dirty="0"/>
              <a:t> Packet Journey at High Level</a:t>
            </a:r>
          </a:p>
        </p:txBody>
      </p:sp>
      <p:pic>
        <p:nvPicPr>
          <p:cNvPr id="5" name="Content Placeholder 4" descr="Chart, box and whisker chart&#10;&#10;Description automatically generated">
            <a:extLst>
              <a:ext uri="{FF2B5EF4-FFF2-40B4-BE49-F238E27FC236}">
                <a16:creationId xmlns:a16="http://schemas.microsoft.com/office/drawing/2014/main" id="{28951228-609F-37D9-15C7-28CFCE486C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2209800"/>
            <a:ext cx="8383170" cy="1971950"/>
          </a:xfrm>
        </p:spPr>
      </p:pic>
    </p:spTree>
    <p:extLst>
      <p:ext uri="{BB962C8B-B14F-4D97-AF65-F5344CB8AC3E}">
        <p14:creationId xmlns:p14="http://schemas.microsoft.com/office/powerpoint/2010/main" val="392614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636D-BA88-EAA8-09AD-016B8A206BC8}"/>
              </a:ext>
            </a:extLst>
          </p:cNvPr>
          <p:cNvSpPr>
            <a:spLocks noGrp="1"/>
          </p:cNvSpPr>
          <p:nvPr>
            <p:ph type="title"/>
          </p:nvPr>
        </p:nvSpPr>
        <p:spPr/>
        <p:txBody>
          <a:bodyPr>
            <a:normAutofit/>
          </a:bodyPr>
          <a:lstStyle/>
          <a:p>
            <a:r>
              <a:rPr lang="en-US" dirty="0"/>
              <a:t>TTL and How Traceroute Works</a:t>
            </a:r>
          </a:p>
        </p:txBody>
      </p:sp>
      <p:sp>
        <p:nvSpPr>
          <p:cNvPr id="3" name="Content Placeholder 2">
            <a:extLst>
              <a:ext uri="{FF2B5EF4-FFF2-40B4-BE49-F238E27FC236}">
                <a16:creationId xmlns:a16="http://schemas.microsoft.com/office/drawing/2014/main" id="{B53B50DF-595E-3FCE-EDF6-866B27C34368}"/>
              </a:ext>
            </a:extLst>
          </p:cNvPr>
          <p:cNvSpPr>
            <a:spLocks noGrp="1"/>
          </p:cNvSpPr>
          <p:nvPr>
            <p:ph idx="1"/>
          </p:nvPr>
        </p:nvSpPr>
        <p:spPr/>
        <p:txBody>
          <a:bodyPr/>
          <a:lstStyle/>
          <a:p>
            <a:r>
              <a:rPr lang="en-US" dirty="0"/>
              <a:t>TTL = 1, 2, 3, …</a:t>
            </a:r>
          </a:p>
          <a:p>
            <a:r>
              <a:rPr lang="en-US" dirty="0"/>
              <a:t>At each router: TTL --</a:t>
            </a:r>
          </a:p>
          <a:p>
            <a:r>
              <a:rPr lang="en-US" dirty="0"/>
              <a:t>Packet discarded and trigger ICMP when TTL=0</a:t>
            </a:r>
          </a:p>
          <a:p>
            <a:pPr marL="0" indent="0">
              <a:buNone/>
            </a:pPr>
            <a:endParaRPr lang="en-US" dirty="0"/>
          </a:p>
        </p:txBody>
      </p:sp>
      <p:sp>
        <p:nvSpPr>
          <p:cNvPr id="4" name="TextBox 3">
            <a:extLst>
              <a:ext uri="{FF2B5EF4-FFF2-40B4-BE49-F238E27FC236}">
                <a16:creationId xmlns:a16="http://schemas.microsoft.com/office/drawing/2014/main" id="{576BEE95-7597-55BE-E500-3E4E16DFA7EC}"/>
              </a:ext>
            </a:extLst>
          </p:cNvPr>
          <p:cNvSpPr txBox="1"/>
          <p:nvPr/>
        </p:nvSpPr>
        <p:spPr>
          <a:xfrm>
            <a:off x="1371600" y="5029200"/>
            <a:ext cx="4267200" cy="523220"/>
          </a:xfrm>
          <a:prstGeom prst="rect">
            <a:avLst/>
          </a:prstGeom>
          <a:noFill/>
        </p:spPr>
        <p:txBody>
          <a:bodyPr wrap="square" rtlCol="0">
            <a:spAutoFit/>
          </a:bodyPr>
          <a:lstStyle/>
          <a:p>
            <a:r>
              <a:rPr lang="th-TH" sz="2800" dirty="0"/>
              <a:t>ถ้าไม่มี </a:t>
            </a:r>
            <a:r>
              <a:rPr lang="en-US" sz="2800" dirty="0"/>
              <a:t>TTL </a:t>
            </a:r>
            <a:r>
              <a:rPr lang="th-TH" sz="2800" dirty="0"/>
              <a:t>จะเกิดอะไรขึ้น?</a:t>
            </a:r>
            <a:endParaRPr lang="en-US" sz="2800" dirty="0"/>
          </a:p>
        </p:txBody>
      </p:sp>
    </p:spTree>
    <p:extLst>
      <p:ext uri="{BB962C8B-B14F-4D97-AF65-F5344CB8AC3E}">
        <p14:creationId xmlns:p14="http://schemas.microsoft.com/office/powerpoint/2010/main" val="118044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ABC0-A89B-D364-C890-C2A526BB7861}"/>
              </a:ext>
            </a:extLst>
          </p:cNvPr>
          <p:cNvSpPr>
            <a:spLocks noGrp="1"/>
          </p:cNvSpPr>
          <p:nvPr>
            <p:ph type="title"/>
          </p:nvPr>
        </p:nvSpPr>
        <p:spPr/>
        <p:txBody>
          <a:bodyPr/>
          <a:lstStyle/>
          <a:p>
            <a:r>
              <a:rPr lang="en-US" dirty="0"/>
              <a:t> How Packets Are Constructed</a:t>
            </a:r>
          </a:p>
        </p:txBody>
      </p:sp>
      <p:pic>
        <p:nvPicPr>
          <p:cNvPr id="5" name="Content Placeholder 4" descr="Diagram&#10;&#10;Description automatically generated">
            <a:extLst>
              <a:ext uri="{FF2B5EF4-FFF2-40B4-BE49-F238E27FC236}">
                <a16:creationId xmlns:a16="http://schemas.microsoft.com/office/drawing/2014/main" id="{5092F4D0-CC23-264C-57CA-37EE015EC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5529360" cy="4525963"/>
          </a:xfrm>
        </p:spPr>
      </p:pic>
    </p:spTree>
    <p:extLst>
      <p:ext uri="{BB962C8B-B14F-4D97-AF65-F5344CB8AC3E}">
        <p14:creationId xmlns:p14="http://schemas.microsoft.com/office/powerpoint/2010/main" val="395687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E979-0F65-240F-1C3B-9F8AAC1DF608}"/>
              </a:ext>
            </a:extLst>
          </p:cNvPr>
          <p:cNvSpPr>
            <a:spLocks noGrp="1"/>
          </p:cNvSpPr>
          <p:nvPr>
            <p:ph type="title"/>
          </p:nvPr>
        </p:nvSpPr>
        <p:spPr/>
        <p:txBody>
          <a:bodyPr/>
          <a:lstStyle/>
          <a:p>
            <a:r>
              <a:rPr lang="en-US" dirty="0"/>
              <a:t>Layer 4: Transport Layer</a:t>
            </a:r>
          </a:p>
        </p:txBody>
      </p:sp>
      <p:pic>
        <p:nvPicPr>
          <p:cNvPr id="5" name="Content Placeholder 4" descr="Diagram&#10;&#10;Description automatically generated">
            <a:extLst>
              <a:ext uri="{FF2B5EF4-FFF2-40B4-BE49-F238E27FC236}">
                <a16:creationId xmlns:a16="http://schemas.microsoft.com/office/drawing/2014/main" id="{FC49DA50-AE49-7A8B-CE07-8DA063572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000" y="1990524"/>
            <a:ext cx="7535327" cy="2876951"/>
          </a:xfrm>
        </p:spPr>
      </p:pic>
    </p:spTree>
    <p:extLst>
      <p:ext uri="{BB962C8B-B14F-4D97-AF65-F5344CB8AC3E}">
        <p14:creationId xmlns:p14="http://schemas.microsoft.com/office/powerpoint/2010/main" val="245757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EDED-822C-85F7-FEE8-7C88CC221DFB}"/>
              </a:ext>
            </a:extLst>
          </p:cNvPr>
          <p:cNvSpPr>
            <a:spLocks noGrp="1"/>
          </p:cNvSpPr>
          <p:nvPr>
            <p:ph type="title"/>
          </p:nvPr>
        </p:nvSpPr>
        <p:spPr/>
        <p:txBody>
          <a:bodyPr>
            <a:normAutofit/>
          </a:bodyPr>
          <a:lstStyle/>
          <a:p>
            <a:r>
              <a:rPr lang="en-US" dirty="0"/>
              <a:t>Layer 3: Network Layer</a:t>
            </a:r>
          </a:p>
        </p:txBody>
      </p:sp>
      <p:pic>
        <p:nvPicPr>
          <p:cNvPr id="5" name="Content Placeholder 4" descr="Diagram&#10;&#10;Description automatically generated">
            <a:extLst>
              <a:ext uri="{FF2B5EF4-FFF2-40B4-BE49-F238E27FC236}">
                <a16:creationId xmlns:a16="http://schemas.microsoft.com/office/drawing/2014/main" id="{A992F6D3-EFFF-9685-1F54-9FB8EB27A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28800"/>
            <a:ext cx="7440063" cy="3629532"/>
          </a:xfrm>
        </p:spPr>
      </p:pic>
    </p:spTree>
    <p:extLst>
      <p:ext uri="{BB962C8B-B14F-4D97-AF65-F5344CB8AC3E}">
        <p14:creationId xmlns:p14="http://schemas.microsoft.com/office/powerpoint/2010/main" val="10247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C3A5-ED7F-7005-EE36-53FB42B8235F}"/>
              </a:ext>
            </a:extLst>
          </p:cNvPr>
          <p:cNvSpPr>
            <a:spLocks noGrp="1"/>
          </p:cNvSpPr>
          <p:nvPr>
            <p:ph type="title"/>
          </p:nvPr>
        </p:nvSpPr>
        <p:spPr/>
        <p:txBody>
          <a:bodyPr/>
          <a:lstStyle/>
          <a:p>
            <a:r>
              <a:rPr lang="en-US" dirty="0"/>
              <a:t>Layer 2: Data Link Layer (MAC Layer)</a:t>
            </a:r>
          </a:p>
        </p:txBody>
      </p:sp>
      <p:pic>
        <p:nvPicPr>
          <p:cNvPr id="5" name="Content Placeholder 4" descr="Diagram&#10;&#10;Description automatically generated">
            <a:extLst>
              <a:ext uri="{FF2B5EF4-FFF2-40B4-BE49-F238E27FC236}">
                <a16:creationId xmlns:a16="http://schemas.microsoft.com/office/drawing/2014/main" id="{3E27A32D-BB2A-68E1-7A44-FD639D8AD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1200"/>
            <a:ext cx="7382905" cy="3057952"/>
          </a:xfrm>
        </p:spPr>
      </p:pic>
    </p:spTree>
    <p:extLst>
      <p:ext uri="{BB962C8B-B14F-4D97-AF65-F5344CB8AC3E}">
        <p14:creationId xmlns:p14="http://schemas.microsoft.com/office/powerpoint/2010/main" val="258552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C548-C9B9-18A9-8AF4-9C7111F5E6B8}"/>
              </a:ext>
            </a:extLst>
          </p:cNvPr>
          <p:cNvSpPr>
            <a:spLocks noGrp="1"/>
          </p:cNvSpPr>
          <p:nvPr>
            <p:ph type="title"/>
          </p:nvPr>
        </p:nvSpPr>
        <p:spPr/>
        <p:txBody>
          <a:bodyPr>
            <a:normAutofit/>
          </a:bodyPr>
          <a:lstStyle/>
          <a:p>
            <a:r>
              <a:rPr lang="en-US" dirty="0"/>
              <a:t>The Need for Fragmentation</a:t>
            </a:r>
          </a:p>
        </p:txBody>
      </p:sp>
      <p:pic>
        <p:nvPicPr>
          <p:cNvPr id="5" name="Content Placeholder 4">
            <a:extLst>
              <a:ext uri="{FF2B5EF4-FFF2-40B4-BE49-F238E27FC236}">
                <a16:creationId xmlns:a16="http://schemas.microsoft.com/office/drawing/2014/main" id="{92833726-6DEF-95A8-B99A-00A6AE307698}"/>
              </a:ext>
            </a:extLst>
          </p:cNvPr>
          <p:cNvPicPr>
            <a:picLocks noGrp="1" noChangeAspect="1"/>
          </p:cNvPicPr>
          <p:nvPr>
            <p:ph idx="1"/>
          </p:nvPr>
        </p:nvPicPr>
        <p:blipFill>
          <a:blip r:embed="rId2"/>
          <a:stretch>
            <a:fillRect/>
          </a:stretch>
        </p:blipFill>
        <p:spPr>
          <a:xfrm>
            <a:off x="609600" y="3179738"/>
            <a:ext cx="10972800" cy="1366886"/>
          </a:xfrm>
        </p:spPr>
      </p:pic>
      <p:cxnSp>
        <p:nvCxnSpPr>
          <p:cNvPr id="4" name="Straight Arrow Connector 3">
            <a:extLst>
              <a:ext uri="{FF2B5EF4-FFF2-40B4-BE49-F238E27FC236}">
                <a16:creationId xmlns:a16="http://schemas.microsoft.com/office/drawing/2014/main" id="{2D2BB2D2-EABD-1B88-E352-74B3D34C2A83}"/>
              </a:ext>
            </a:extLst>
          </p:cNvPr>
          <p:cNvCxnSpPr>
            <a:cxnSpLocks/>
          </p:cNvCxnSpPr>
          <p:nvPr/>
        </p:nvCxnSpPr>
        <p:spPr>
          <a:xfrm flipH="1" flipV="1">
            <a:off x="8458200" y="4343400"/>
            <a:ext cx="76200" cy="533400"/>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4C9A5BA-179C-D65A-C023-708F0C014881}"/>
              </a:ext>
            </a:extLst>
          </p:cNvPr>
          <p:cNvSpPr txBox="1"/>
          <p:nvPr/>
        </p:nvSpPr>
        <p:spPr>
          <a:xfrm>
            <a:off x="7848600" y="4876800"/>
            <a:ext cx="1962973" cy="369332"/>
          </a:xfrm>
          <a:prstGeom prst="rect">
            <a:avLst/>
          </a:prstGeom>
          <a:noFill/>
        </p:spPr>
        <p:txBody>
          <a:bodyPr wrap="none" rtlCol="0">
            <a:spAutoFit/>
          </a:bodyPr>
          <a:lstStyle/>
          <a:p>
            <a:r>
              <a:rPr lang="en-US" dirty="0"/>
              <a:t>Limit of packet size</a:t>
            </a:r>
          </a:p>
        </p:txBody>
      </p:sp>
    </p:spTree>
    <p:extLst>
      <p:ext uri="{BB962C8B-B14F-4D97-AF65-F5344CB8AC3E}">
        <p14:creationId xmlns:p14="http://schemas.microsoft.com/office/powerpoint/2010/main" val="51332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B108-E2F2-CA54-36D7-BE467FFFE29C}"/>
              </a:ext>
            </a:extLst>
          </p:cNvPr>
          <p:cNvSpPr>
            <a:spLocks noGrp="1"/>
          </p:cNvSpPr>
          <p:nvPr>
            <p:ph type="title"/>
          </p:nvPr>
        </p:nvSpPr>
        <p:spPr/>
        <p:txBody>
          <a:bodyPr/>
          <a:lstStyle/>
          <a:p>
            <a:r>
              <a:rPr lang="en-US" dirty="0"/>
              <a:t>Network Interface and Ethernet</a:t>
            </a:r>
          </a:p>
        </p:txBody>
      </p:sp>
      <p:sp>
        <p:nvSpPr>
          <p:cNvPr id="3" name="Text Placeholder 2">
            <a:extLst>
              <a:ext uri="{FF2B5EF4-FFF2-40B4-BE49-F238E27FC236}">
                <a16:creationId xmlns:a16="http://schemas.microsoft.com/office/drawing/2014/main" id="{297DD619-C501-F250-98B6-371D5E1A6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73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54" y="304800"/>
            <a:ext cx="9549245" cy="914400"/>
          </a:xfrm>
        </p:spPr>
        <p:txBody>
          <a:bodyPr>
            <a:noAutofit/>
          </a:bodyPr>
          <a:lstStyle/>
          <a:p>
            <a:pPr algn="l"/>
            <a:r>
              <a:rPr lang="en-US" dirty="0"/>
              <a:t>Outline</a:t>
            </a:r>
          </a:p>
        </p:txBody>
      </p:sp>
      <p:sp>
        <p:nvSpPr>
          <p:cNvPr id="3" name="Content Placeholder 2"/>
          <p:cNvSpPr>
            <a:spLocks noGrp="1"/>
          </p:cNvSpPr>
          <p:nvPr>
            <p:ph idx="1"/>
          </p:nvPr>
        </p:nvSpPr>
        <p:spPr>
          <a:xfrm>
            <a:off x="685800" y="1524000"/>
            <a:ext cx="10972800" cy="4038600"/>
          </a:xfrm>
        </p:spPr>
        <p:txBody>
          <a:bodyPr>
            <a:normAutofit fontScale="92500" lnSpcReduction="10000"/>
          </a:bodyPr>
          <a:lstStyle/>
          <a:p>
            <a:r>
              <a:rPr lang="en-US" dirty="0"/>
              <a:t>IP Address and Network Interface</a:t>
            </a:r>
          </a:p>
          <a:p>
            <a:r>
              <a:rPr lang="en-US" dirty="0"/>
              <a:t>TCP/IP Protocols</a:t>
            </a:r>
          </a:p>
          <a:p>
            <a:r>
              <a:rPr lang="en-US" dirty="0"/>
              <a:t>MAC Protocols</a:t>
            </a:r>
            <a:endParaRPr lang="th-TH" dirty="0"/>
          </a:p>
          <a:p>
            <a:pPr lvl="1"/>
            <a:r>
              <a:rPr lang="en-US" dirty="0"/>
              <a:t>Network Interface</a:t>
            </a:r>
          </a:p>
          <a:p>
            <a:pPr lvl="1"/>
            <a:r>
              <a:rPr lang="en-US" dirty="0"/>
              <a:t>Ethernet frame and MAC header</a:t>
            </a:r>
          </a:p>
          <a:p>
            <a:pPr lvl="1"/>
            <a:r>
              <a:rPr lang="en-US" dirty="0"/>
              <a:t>ARP protocol</a:t>
            </a:r>
          </a:p>
          <a:p>
            <a:pPr lvl="1"/>
            <a:r>
              <a:rPr lang="en-US" dirty="0"/>
              <a:t>ARP cache poisoning attack</a:t>
            </a:r>
          </a:p>
          <a:p>
            <a:r>
              <a:rPr lang="en-US" dirty="0"/>
              <a:t>DNS</a:t>
            </a:r>
          </a:p>
          <a:p>
            <a:pPr marL="0" lvl="1" indent="0">
              <a:buNone/>
            </a:pPr>
            <a:endParaRPr lang="en-US" sz="2000" dirty="0"/>
          </a:p>
        </p:txBody>
      </p:sp>
    </p:spTree>
    <p:extLst>
      <p:ext uri="{BB962C8B-B14F-4D97-AF65-F5344CB8AC3E}">
        <p14:creationId xmlns:p14="http://schemas.microsoft.com/office/powerpoint/2010/main" val="8501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Interface Card (NIC)</a:t>
            </a:r>
          </a:p>
        </p:txBody>
      </p:sp>
      <p:sp>
        <p:nvSpPr>
          <p:cNvPr id="6" name="Content Placeholder 5">
            <a:extLst>
              <a:ext uri="{FF2B5EF4-FFF2-40B4-BE49-F238E27FC236}">
                <a16:creationId xmlns:a16="http://schemas.microsoft.com/office/drawing/2014/main" id="{F33502BB-2C7B-B925-7E4B-D2DF1FEB32C3}"/>
              </a:ext>
            </a:extLst>
          </p:cNvPr>
          <p:cNvSpPr>
            <a:spLocks noGrp="1"/>
          </p:cNvSpPr>
          <p:nvPr>
            <p:ph idx="1"/>
          </p:nvPr>
        </p:nvSpPr>
        <p:spPr/>
        <p:txBody>
          <a:bodyPr/>
          <a:lstStyle/>
          <a:p>
            <a:r>
              <a:rPr lang="en-US" dirty="0"/>
              <a:t>Physical or logical link between computer and network</a:t>
            </a:r>
          </a:p>
          <a:p>
            <a:r>
              <a:rPr lang="en-US" dirty="0"/>
              <a:t>Each NIC has a hardware address: MAC address</a:t>
            </a:r>
          </a:p>
          <a:p>
            <a:endParaRPr lang="en-US" dirty="0"/>
          </a:p>
        </p:txBody>
      </p:sp>
      <p:pic>
        <p:nvPicPr>
          <p:cNvPr id="7" name="Picture 6">
            <a:extLst>
              <a:ext uri="{FF2B5EF4-FFF2-40B4-BE49-F238E27FC236}">
                <a16:creationId xmlns:a16="http://schemas.microsoft.com/office/drawing/2014/main" id="{63AB010D-A9D8-EFC0-3EF5-0DBE2247D545}"/>
              </a:ext>
            </a:extLst>
          </p:cNvPr>
          <p:cNvPicPr>
            <a:picLocks noChangeAspect="1"/>
          </p:cNvPicPr>
          <p:nvPr/>
        </p:nvPicPr>
        <p:blipFill rotWithShape="1">
          <a:blip r:embed="rId2"/>
          <a:srcRect b="48850"/>
          <a:stretch/>
        </p:blipFill>
        <p:spPr>
          <a:xfrm>
            <a:off x="914400" y="3276600"/>
            <a:ext cx="9628909" cy="2438400"/>
          </a:xfrm>
          <a:prstGeom prst="rect">
            <a:avLst/>
          </a:prstGeom>
        </p:spPr>
      </p:pic>
      <p:sp>
        <p:nvSpPr>
          <p:cNvPr id="8" name="Rectangle 7">
            <a:extLst>
              <a:ext uri="{FF2B5EF4-FFF2-40B4-BE49-F238E27FC236}">
                <a16:creationId xmlns:a16="http://schemas.microsoft.com/office/drawing/2014/main" id="{7A609784-F475-5CCD-C5C6-3EF509FC15B2}"/>
              </a:ext>
            </a:extLst>
          </p:cNvPr>
          <p:cNvSpPr/>
          <p:nvPr/>
        </p:nvSpPr>
        <p:spPr>
          <a:xfrm>
            <a:off x="4876800" y="3429000"/>
            <a:ext cx="34290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233670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1737-8528-DD81-A243-F201C096D504}"/>
              </a:ext>
            </a:extLst>
          </p:cNvPr>
          <p:cNvSpPr>
            <a:spLocks noGrp="1"/>
          </p:cNvSpPr>
          <p:nvPr>
            <p:ph type="title"/>
          </p:nvPr>
        </p:nvSpPr>
        <p:spPr/>
        <p:txBody>
          <a:bodyPr/>
          <a:lstStyle/>
          <a:p>
            <a:r>
              <a:rPr lang="en-US" dirty="0"/>
              <a:t>Ethernet Frame &amp; MAC Header</a:t>
            </a:r>
          </a:p>
        </p:txBody>
      </p:sp>
      <p:pic>
        <p:nvPicPr>
          <p:cNvPr id="9" name="Content Placeholder 8" descr="Diagram&#10;&#10;Description automatically generated">
            <a:extLst>
              <a:ext uri="{FF2B5EF4-FFF2-40B4-BE49-F238E27FC236}">
                <a16:creationId xmlns:a16="http://schemas.microsoft.com/office/drawing/2014/main" id="{BECC91AA-A381-3013-1993-001789522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438400"/>
            <a:ext cx="9983593" cy="2410161"/>
          </a:xfrm>
        </p:spPr>
      </p:pic>
    </p:spTree>
    <p:extLst>
      <p:ext uri="{BB962C8B-B14F-4D97-AF65-F5344CB8AC3E}">
        <p14:creationId xmlns:p14="http://schemas.microsoft.com/office/powerpoint/2010/main" val="130747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BEF6-F691-7E0B-A613-673649D5A338}"/>
              </a:ext>
            </a:extLst>
          </p:cNvPr>
          <p:cNvSpPr>
            <a:spLocks noGrp="1"/>
          </p:cNvSpPr>
          <p:nvPr>
            <p:ph type="title"/>
          </p:nvPr>
        </p:nvSpPr>
        <p:spPr/>
        <p:txBody>
          <a:bodyPr/>
          <a:lstStyle/>
          <a:p>
            <a:r>
              <a:rPr lang="en-US" dirty="0"/>
              <a:t>Ethernet Frame Example</a:t>
            </a:r>
          </a:p>
        </p:txBody>
      </p:sp>
      <p:pic>
        <p:nvPicPr>
          <p:cNvPr id="5" name="Content Placeholder 4">
            <a:extLst>
              <a:ext uri="{FF2B5EF4-FFF2-40B4-BE49-F238E27FC236}">
                <a16:creationId xmlns:a16="http://schemas.microsoft.com/office/drawing/2014/main" id="{0A140B08-6B66-06A2-0684-40031F8B7633}"/>
              </a:ext>
            </a:extLst>
          </p:cNvPr>
          <p:cNvPicPr>
            <a:picLocks noGrp="1" noChangeAspect="1"/>
          </p:cNvPicPr>
          <p:nvPr>
            <p:ph idx="1"/>
          </p:nvPr>
        </p:nvPicPr>
        <p:blipFill>
          <a:blip r:embed="rId2"/>
          <a:stretch>
            <a:fillRect/>
          </a:stretch>
        </p:blipFill>
        <p:spPr>
          <a:xfrm>
            <a:off x="1447800" y="2362200"/>
            <a:ext cx="8249801" cy="2314898"/>
          </a:xfrm>
        </p:spPr>
      </p:pic>
    </p:spTree>
    <p:extLst>
      <p:ext uri="{BB962C8B-B14F-4D97-AF65-F5344CB8AC3E}">
        <p14:creationId xmlns:p14="http://schemas.microsoft.com/office/powerpoint/2010/main" val="376990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C0D6-724E-D52F-AA16-A664CE53CE56}"/>
              </a:ext>
            </a:extLst>
          </p:cNvPr>
          <p:cNvSpPr>
            <a:spLocks noGrp="1"/>
          </p:cNvSpPr>
          <p:nvPr>
            <p:ph type="title"/>
          </p:nvPr>
        </p:nvSpPr>
        <p:spPr/>
        <p:txBody>
          <a:bodyPr/>
          <a:lstStyle/>
          <a:p>
            <a:r>
              <a:rPr lang="en-US" dirty="0"/>
              <a:t>Promiscuous Mode</a:t>
            </a:r>
          </a:p>
        </p:txBody>
      </p:sp>
      <p:sp>
        <p:nvSpPr>
          <p:cNvPr id="3" name="Content Placeholder 2">
            <a:extLst>
              <a:ext uri="{FF2B5EF4-FFF2-40B4-BE49-F238E27FC236}">
                <a16:creationId xmlns:a16="http://schemas.microsoft.com/office/drawing/2014/main" id="{F627B518-2FC3-0650-D2F4-D0B86E642E57}"/>
              </a:ext>
            </a:extLst>
          </p:cNvPr>
          <p:cNvSpPr>
            <a:spLocks noGrp="1"/>
          </p:cNvSpPr>
          <p:nvPr>
            <p:ph idx="1"/>
          </p:nvPr>
        </p:nvSpPr>
        <p:spPr/>
        <p:txBody>
          <a:bodyPr/>
          <a:lstStyle/>
          <a:p>
            <a:r>
              <a:rPr lang="en-US" dirty="0"/>
              <a:t>Ethernet is a broadcast medium</a:t>
            </a:r>
          </a:p>
          <a:p>
            <a:r>
              <a:rPr lang="en-US" dirty="0"/>
              <a:t>NIC check destination MAC address</a:t>
            </a:r>
          </a:p>
          <a:p>
            <a:pPr lvl="1"/>
            <a:r>
              <a:rPr lang="en-US" dirty="0"/>
              <a:t>mine: accept the frame</a:t>
            </a:r>
          </a:p>
          <a:p>
            <a:pPr lvl="1"/>
            <a:r>
              <a:rPr lang="en-US" dirty="0"/>
              <a:t>not mine: discard it</a:t>
            </a:r>
          </a:p>
          <a:p>
            <a:r>
              <a:rPr lang="en-US" dirty="0"/>
              <a:t>Enable promiscuous mode </a:t>
            </a:r>
          </a:p>
          <a:p>
            <a:pPr lvl="1"/>
            <a:r>
              <a:rPr lang="en-US" dirty="0"/>
              <a:t>Will not check destination MAC</a:t>
            </a:r>
          </a:p>
          <a:p>
            <a:pPr lvl="1"/>
            <a:r>
              <a:rPr lang="en-US" dirty="0"/>
              <a:t>Take in all the packets on the local network</a:t>
            </a:r>
          </a:p>
          <a:p>
            <a:r>
              <a:rPr lang="en-US" dirty="0"/>
              <a:t>Useful for packet sniffing</a:t>
            </a:r>
          </a:p>
        </p:txBody>
      </p:sp>
    </p:spTree>
    <p:extLst>
      <p:ext uri="{BB962C8B-B14F-4D97-AF65-F5344CB8AC3E}">
        <p14:creationId xmlns:p14="http://schemas.microsoft.com/office/powerpoint/2010/main" val="92823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883-CB48-4001-B053-0592F0186C8F}"/>
              </a:ext>
            </a:extLst>
          </p:cNvPr>
          <p:cNvSpPr>
            <a:spLocks noGrp="1"/>
          </p:cNvSpPr>
          <p:nvPr>
            <p:ph type="title"/>
          </p:nvPr>
        </p:nvSpPr>
        <p:spPr/>
        <p:txBody>
          <a:bodyPr/>
          <a:lstStyle/>
          <a:p>
            <a:r>
              <a:rPr lang="en-US" dirty="0"/>
              <a:t>The ARP Protocol</a:t>
            </a:r>
          </a:p>
        </p:txBody>
      </p:sp>
      <p:sp>
        <p:nvSpPr>
          <p:cNvPr id="3" name="Text Placeholder 2">
            <a:extLst>
              <a:ext uri="{FF2B5EF4-FFF2-40B4-BE49-F238E27FC236}">
                <a16:creationId xmlns:a16="http://schemas.microsoft.com/office/drawing/2014/main" id="{176B2F14-9CD3-B7AA-2F51-FE40672C56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9133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F568-ED52-D25F-57A9-E350B5FC045E}"/>
              </a:ext>
            </a:extLst>
          </p:cNvPr>
          <p:cNvSpPr>
            <a:spLocks noGrp="1"/>
          </p:cNvSpPr>
          <p:nvPr>
            <p:ph type="title"/>
          </p:nvPr>
        </p:nvSpPr>
        <p:spPr/>
        <p:txBody>
          <a:bodyPr/>
          <a:lstStyle/>
          <a:p>
            <a:r>
              <a:rPr lang="en-US" dirty="0"/>
              <a:t>The ARP Protocol</a:t>
            </a:r>
          </a:p>
        </p:txBody>
      </p:sp>
      <p:sp>
        <p:nvSpPr>
          <p:cNvPr id="3" name="Content Placeholder 2">
            <a:extLst>
              <a:ext uri="{FF2B5EF4-FFF2-40B4-BE49-F238E27FC236}">
                <a16:creationId xmlns:a16="http://schemas.microsoft.com/office/drawing/2014/main" id="{254877BD-F5A5-AEFB-D1CC-F92DE0BD2A43}"/>
              </a:ext>
            </a:extLst>
          </p:cNvPr>
          <p:cNvSpPr>
            <a:spLocks noGrp="1"/>
          </p:cNvSpPr>
          <p:nvPr>
            <p:ph idx="1"/>
          </p:nvPr>
        </p:nvSpPr>
        <p:spPr/>
        <p:txBody>
          <a:bodyPr/>
          <a:lstStyle/>
          <a:p>
            <a:r>
              <a:rPr lang="en-US" dirty="0"/>
              <a:t>Communication on LAN</a:t>
            </a:r>
          </a:p>
          <a:p>
            <a:pPr lvl="1"/>
            <a:r>
              <a:rPr lang="en-US" dirty="0"/>
              <a:t>Need to use MAC address</a:t>
            </a:r>
          </a:p>
          <a:p>
            <a:pPr lvl="1"/>
            <a:r>
              <a:rPr lang="en-US" dirty="0"/>
              <a:t>But we only know the IP address</a:t>
            </a:r>
          </a:p>
          <a:p>
            <a:r>
              <a:rPr lang="en-US" dirty="0"/>
              <a:t>ARP: Address Resolution Protocol</a:t>
            </a:r>
          </a:p>
          <a:p>
            <a:pPr lvl="1"/>
            <a:r>
              <a:rPr lang="en-US" dirty="0"/>
              <a:t>Find MAC from IP</a:t>
            </a:r>
          </a:p>
        </p:txBody>
      </p:sp>
    </p:spTree>
    <p:extLst>
      <p:ext uri="{BB962C8B-B14F-4D97-AF65-F5344CB8AC3E}">
        <p14:creationId xmlns:p14="http://schemas.microsoft.com/office/powerpoint/2010/main" val="2864993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DAB-C0A0-0A0E-D8D5-E51CA716A772}"/>
              </a:ext>
            </a:extLst>
          </p:cNvPr>
          <p:cNvSpPr>
            <a:spLocks noGrp="1"/>
          </p:cNvSpPr>
          <p:nvPr>
            <p:ph type="title"/>
          </p:nvPr>
        </p:nvSpPr>
        <p:spPr/>
        <p:txBody>
          <a:bodyPr/>
          <a:lstStyle/>
          <a:p>
            <a:r>
              <a:rPr lang="en-US" dirty="0"/>
              <a:t>ARP Request/Reply</a:t>
            </a:r>
          </a:p>
        </p:txBody>
      </p:sp>
      <p:pic>
        <p:nvPicPr>
          <p:cNvPr id="5" name="Content Placeholder 4" descr="Diagram&#10;&#10;Description automatically generated">
            <a:extLst>
              <a:ext uri="{FF2B5EF4-FFF2-40B4-BE49-F238E27FC236}">
                <a16:creationId xmlns:a16="http://schemas.microsoft.com/office/drawing/2014/main" id="{1AB4D6AB-859E-5564-481C-8BBA1B238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2392"/>
            <a:ext cx="10021699" cy="3153215"/>
          </a:xfrm>
        </p:spPr>
      </p:pic>
    </p:spTree>
    <p:extLst>
      <p:ext uri="{BB962C8B-B14F-4D97-AF65-F5344CB8AC3E}">
        <p14:creationId xmlns:p14="http://schemas.microsoft.com/office/powerpoint/2010/main" val="1832751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C954-C020-7C0D-DFF2-AE49F26FEB9B}"/>
              </a:ext>
            </a:extLst>
          </p:cNvPr>
          <p:cNvSpPr>
            <a:spLocks noGrp="1"/>
          </p:cNvSpPr>
          <p:nvPr>
            <p:ph type="title"/>
          </p:nvPr>
        </p:nvSpPr>
        <p:spPr/>
        <p:txBody>
          <a:bodyPr/>
          <a:lstStyle/>
          <a:p>
            <a:r>
              <a:rPr lang="en-US" dirty="0"/>
              <a:t>Send ARP Request: Example 1 </a:t>
            </a:r>
          </a:p>
        </p:txBody>
      </p:sp>
      <p:pic>
        <p:nvPicPr>
          <p:cNvPr id="5" name="Content Placeholder 4" descr="A picture containing text&#10;&#10;Description automatically generated">
            <a:extLst>
              <a:ext uri="{FF2B5EF4-FFF2-40B4-BE49-F238E27FC236}">
                <a16:creationId xmlns:a16="http://schemas.microsoft.com/office/drawing/2014/main" id="{9F0CC904-5E22-E8BE-539E-9741C6C4F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667000"/>
            <a:ext cx="9783540" cy="1857634"/>
          </a:xfrm>
        </p:spPr>
      </p:pic>
      <p:sp>
        <p:nvSpPr>
          <p:cNvPr id="6" name="TextBox 5">
            <a:extLst>
              <a:ext uri="{FF2B5EF4-FFF2-40B4-BE49-F238E27FC236}">
                <a16:creationId xmlns:a16="http://schemas.microsoft.com/office/drawing/2014/main" id="{41CE3B25-7741-3764-498E-9DBE721CF453}"/>
              </a:ext>
            </a:extLst>
          </p:cNvPr>
          <p:cNvSpPr txBox="1"/>
          <p:nvPr/>
        </p:nvSpPr>
        <p:spPr>
          <a:xfrm>
            <a:off x="914400" y="1780709"/>
            <a:ext cx="5508239" cy="523220"/>
          </a:xfrm>
          <a:prstGeom prst="rect">
            <a:avLst/>
          </a:prstGeom>
          <a:noFill/>
        </p:spPr>
        <p:txBody>
          <a:bodyPr wrap="none" rtlCol="0">
            <a:spAutoFit/>
          </a:bodyPr>
          <a:lstStyle/>
          <a:p>
            <a:r>
              <a:rPr lang="en-US" sz="2800" dirty="0">
                <a:solidFill>
                  <a:srgbClr val="7030A0"/>
                </a:solidFill>
                <a:latin typeface="Consolas" panose="020B0609020204030204" pitchFamily="49" charset="0"/>
              </a:rPr>
              <a:t>ping 10.9.0.6 from 10.9.0.5</a:t>
            </a:r>
          </a:p>
        </p:txBody>
      </p:sp>
    </p:spTree>
    <p:extLst>
      <p:ext uri="{BB962C8B-B14F-4D97-AF65-F5344CB8AC3E}">
        <p14:creationId xmlns:p14="http://schemas.microsoft.com/office/powerpoint/2010/main" val="23066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C6BE-764F-56E7-39A0-E93BC2343EE3}"/>
              </a:ext>
            </a:extLst>
          </p:cNvPr>
          <p:cNvSpPr>
            <a:spLocks noGrp="1"/>
          </p:cNvSpPr>
          <p:nvPr>
            <p:ph type="title"/>
          </p:nvPr>
        </p:nvSpPr>
        <p:spPr/>
        <p:txBody>
          <a:bodyPr/>
          <a:lstStyle/>
          <a:p>
            <a:r>
              <a:rPr lang="en-US" dirty="0"/>
              <a:t>Send ARP Request: Example 2</a:t>
            </a:r>
          </a:p>
        </p:txBody>
      </p:sp>
      <p:pic>
        <p:nvPicPr>
          <p:cNvPr id="5" name="Content Placeholder 4">
            <a:extLst>
              <a:ext uri="{FF2B5EF4-FFF2-40B4-BE49-F238E27FC236}">
                <a16:creationId xmlns:a16="http://schemas.microsoft.com/office/drawing/2014/main" id="{C8D42169-3AD5-2AF4-4C25-806B563F5B36}"/>
              </a:ext>
            </a:extLst>
          </p:cNvPr>
          <p:cNvPicPr>
            <a:picLocks noGrp="1" noChangeAspect="1"/>
          </p:cNvPicPr>
          <p:nvPr>
            <p:ph idx="1"/>
          </p:nvPr>
        </p:nvPicPr>
        <p:blipFill>
          <a:blip r:embed="rId2"/>
          <a:stretch>
            <a:fillRect/>
          </a:stretch>
        </p:blipFill>
        <p:spPr>
          <a:xfrm>
            <a:off x="1219200" y="1981200"/>
            <a:ext cx="8477034" cy="4408336"/>
          </a:xfrm>
        </p:spPr>
      </p:pic>
      <p:sp>
        <p:nvSpPr>
          <p:cNvPr id="6" name="TextBox 5">
            <a:extLst>
              <a:ext uri="{FF2B5EF4-FFF2-40B4-BE49-F238E27FC236}">
                <a16:creationId xmlns:a16="http://schemas.microsoft.com/office/drawing/2014/main" id="{E78E6311-A32A-A1A5-FF39-CBC6BEE1245E}"/>
              </a:ext>
            </a:extLst>
          </p:cNvPr>
          <p:cNvSpPr txBox="1"/>
          <p:nvPr/>
        </p:nvSpPr>
        <p:spPr>
          <a:xfrm>
            <a:off x="609600" y="1417638"/>
            <a:ext cx="4942379" cy="461665"/>
          </a:xfrm>
          <a:prstGeom prst="rect">
            <a:avLst/>
          </a:prstGeom>
          <a:noFill/>
        </p:spPr>
        <p:txBody>
          <a:bodyPr wrap="none" rtlCol="0">
            <a:spAutoFit/>
          </a:bodyPr>
          <a:lstStyle/>
          <a:p>
            <a:r>
              <a:rPr lang="en-US" sz="2400" b="1" dirty="0">
                <a:solidFill>
                  <a:srgbClr val="7030A0"/>
                </a:solidFill>
                <a:effectLst/>
                <a:latin typeface="Consolas" panose="020B0609020204030204" pitchFamily="49" charset="0"/>
              </a:rPr>
              <a:t>ping 10.0.2.15 from 10.0.2.4</a:t>
            </a:r>
            <a:endParaRPr lang="en-US" sz="24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17948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282D-004E-97E1-7F3D-5E504FD1F07D}"/>
              </a:ext>
            </a:extLst>
          </p:cNvPr>
          <p:cNvSpPr>
            <a:spLocks noGrp="1"/>
          </p:cNvSpPr>
          <p:nvPr>
            <p:ph type="title"/>
          </p:nvPr>
        </p:nvSpPr>
        <p:spPr/>
        <p:txBody>
          <a:bodyPr/>
          <a:lstStyle/>
          <a:p>
            <a:r>
              <a:rPr lang="en-US" dirty="0"/>
              <a:t>ARP Cache</a:t>
            </a:r>
          </a:p>
        </p:txBody>
      </p:sp>
      <p:sp>
        <p:nvSpPr>
          <p:cNvPr id="3" name="Content Placeholder 2">
            <a:extLst>
              <a:ext uri="{FF2B5EF4-FFF2-40B4-BE49-F238E27FC236}">
                <a16:creationId xmlns:a16="http://schemas.microsoft.com/office/drawing/2014/main" id="{B7B03AC3-86C6-7628-9186-D535F88F9AB9}"/>
              </a:ext>
            </a:extLst>
          </p:cNvPr>
          <p:cNvSpPr>
            <a:spLocks noGrp="1"/>
          </p:cNvSpPr>
          <p:nvPr>
            <p:ph idx="1"/>
          </p:nvPr>
        </p:nvSpPr>
        <p:spPr/>
        <p:txBody>
          <a:bodyPr/>
          <a:lstStyle/>
          <a:p>
            <a:r>
              <a:rPr lang="en-US" dirty="0"/>
              <a:t>Avoid sending too many ARP requests</a:t>
            </a:r>
          </a:p>
          <a:p>
            <a:r>
              <a:rPr lang="en-US" dirty="0"/>
              <a:t>ARP caches received information</a:t>
            </a:r>
          </a:p>
          <a:p>
            <a:endParaRPr lang="en-US" dirty="0"/>
          </a:p>
        </p:txBody>
      </p:sp>
      <p:pic>
        <p:nvPicPr>
          <p:cNvPr id="5" name="Picture 4" descr="Text, letter&#10;&#10;Description automatically generated">
            <a:extLst>
              <a:ext uri="{FF2B5EF4-FFF2-40B4-BE49-F238E27FC236}">
                <a16:creationId xmlns:a16="http://schemas.microsoft.com/office/drawing/2014/main" id="{ABCFBC23-C7CD-093F-7D6D-B09A641E1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048000"/>
            <a:ext cx="8497486" cy="2743583"/>
          </a:xfrm>
          <a:prstGeom prst="rect">
            <a:avLst/>
          </a:prstGeom>
        </p:spPr>
      </p:pic>
      <p:sp>
        <p:nvSpPr>
          <p:cNvPr id="6" name="TextBox 5">
            <a:extLst>
              <a:ext uri="{FF2B5EF4-FFF2-40B4-BE49-F238E27FC236}">
                <a16:creationId xmlns:a16="http://schemas.microsoft.com/office/drawing/2014/main" id="{06508755-C4E5-3CEB-A80E-B36029497965}"/>
              </a:ext>
            </a:extLst>
          </p:cNvPr>
          <p:cNvSpPr txBox="1"/>
          <p:nvPr/>
        </p:nvSpPr>
        <p:spPr>
          <a:xfrm>
            <a:off x="3124200" y="3016190"/>
            <a:ext cx="1535100" cy="400110"/>
          </a:xfrm>
          <a:prstGeom prst="rect">
            <a:avLst/>
          </a:prstGeom>
          <a:noFill/>
        </p:spPr>
        <p:txBody>
          <a:bodyPr wrap="none" rtlCol="0">
            <a:spAutoFit/>
          </a:bodyPr>
          <a:lstStyle/>
          <a:p>
            <a:r>
              <a:rPr lang="en-US" sz="2000" b="1" dirty="0">
                <a:solidFill>
                  <a:srgbClr val="C00000"/>
                </a:solidFill>
              </a:rPr>
              <a:t>empty cache</a:t>
            </a:r>
          </a:p>
        </p:txBody>
      </p:sp>
    </p:spTree>
    <p:extLst>
      <p:ext uri="{BB962C8B-B14F-4D97-AF65-F5344CB8AC3E}">
        <p14:creationId xmlns:p14="http://schemas.microsoft.com/office/powerpoint/2010/main" val="230955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0B72-A4CF-90E6-FA31-F597E54C74BE}"/>
              </a:ext>
            </a:extLst>
          </p:cNvPr>
          <p:cNvSpPr>
            <a:spLocks noGrp="1"/>
          </p:cNvSpPr>
          <p:nvPr>
            <p:ph type="title"/>
          </p:nvPr>
        </p:nvSpPr>
        <p:spPr/>
        <p:txBody>
          <a:bodyPr/>
          <a:lstStyle/>
          <a:p>
            <a:r>
              <a:rPr lang="en-US" dirty="0" err="1"/>
              <a:t>ip</a:t>
            </a:r>
            <a:r>
              <a:rPr lang="en-US" dirty="0"/>
              <a:t> address</a:t>
            </a:r>
          </a:p>
        </p:txBody>
      </p:sp>
      <p:sp>
        <p:nvSpPr>
          <p:cNvPr id="3" name="Text Placeholder 2">
            <a:extLst>
              <a:ext uri="{FF2B5EF4-FFF2-40B4-BE49-F238E27FC236}">
                <a16:creationId xmlns:a16="http://schemas.microsoft.com/office/drawing/2014/main" id="{67D056BC-B101-046E-2D72-6B48C1A597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159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2FAC-326A-AEBC-6EE1-0CB21ED3DB23}"/>
              </a:ext>
            </a:extLst>
          </p:cNvPr>
          <p:cNvSpPr>
            <a:spLocks noGrp="1"/>
          </p:cNvSpPr>
          <p:nvPr>
            <p:ph type="title"/>
          </p:nvPr>
        </p:nvSpPr>
        <p:spPr/>
        <p:txBody>
          <a:bodyPr/>
          <a:lstStyle/>
          <a:p>
            <a:r>
              <a:rPr lang="en-US" dirty="0"/>
              <a:t>ARP Cache Poisoning</a:t>
            </a:r>
          </a:p>
        </p:txBody>
      </p:sp>
      <p:sp>
        <p:nvSpPr>
          <p:cNvPr id="3" name="Content Placeholder 2">
            <a:extLst>
              <a:ext uri="{FF2B5EF4-FFF2-40B4-BE49-F238E27FC236}">
                <a16:creationId xmlns:a16="http://schemas.microsoft.com/office/drawing/2014/main" id="{E278DA81-54D0-D461-4ACE-F900CF4E298F}"/>
              </a:ext>
            </a:extLst>
          </p:cNvPr>
          <p:cNvSpPr>
            <a:spLocks noGrp="1"/>
          </p:cNvSpPr>
          <p:nvPr>
            <p:ph idx="1"/>
          </p:nvPr>
        </p:nvSpPr>
        <p:spPr/>
        <p:txBody>
          <a:bodyPr/>
          <a:lstStyle/>
          <a:p>
            <a:r>
              <a:rPr lang="en-US" dirty="0"/>
              <a:t>Spoof ARP Messages</a:t>
            </a:r>
          </a:p>
          <a:p>
            <a:pPr lvl="1"/>
            <a:r>
              <a:rPr lang="en-US" dirty="0"/>
              <a:t>Request</a:t>
            </a:r>
          </a:p>
          <a:p>
            <a:pPr lvl="1"/>
            <a:r>
              <a:rPr lang="en-US" dirty="0"/>
              <a:t>Reply</a:t>
            </a:r>
          </a:p>
          <a:p>
            <a:pPr lvl="1"/>
            <a:r>
              <a:rPr lang="en-US" dirty="0"/>
              <a:t>Gratuitous message</a:t>
            </a:r>
          </a:p>
          <a:p>
            <a:r>
              <a:rPr lang="en-US" dirty="0"/>
              <a:t>Spoofed message might be cached by the victim</a:t>
            </a:r>
          </a:p>
          <a:p>
            <a:pPr lvl="1"/>
            <a:r>
              <a:rPr lang="en-US" dirty="0"/>
              <a:t>Which type of message will be cached depends on OS implementation</a:t>
            </a:r>
          </a:p>
        </p:txBody>
      </p:sp>
    </p:spTree>
    <p:extLst>
      <p:ext uri="{BB962C8B-B14F-4D97-AF65-F5344CB8AC3E}">
        <p14:creationId xmlns:p14="http://schemas.microsoft.com/office/powerpoint/2010/main" val="4137919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22DF-9A15-35FC-54F8-FECBE78EC482}"/>
              </a:ext>
            </a:extLst>
          </p:cNvPr>
          <p:cNvSpPr>
            <a:spLocks noGrp="1"/>
          </p:cNvSpPr>
          <p:nvPr>
            <p:ph type="title"/>
          </p:nvPr>
        </p:nvSpPr>
        <p:spPr/>
        <p:txBody>
          <a:bodyPr/>
          <a:lstStyle/>
          <a:p>
            <a:r>
              <a:rPr lang="en-US" dirty="0"/>
              <a:t>man-in-the-middle Attack</a:t>
            </a:r>
          </a:p>
        </p:txBody>
      </p:sp>
      <p:sp>
        <p:nvSpPr>
          <p:cNvPr id="3" name="Text Placeholder 2">
            <a:extLst>
              <a:ext uri="{FF2B5EF4-FFF2-40B4-BE49-F238E27FC236}">
                <a16:creationId xmlns:a16="http://schemas.microsoft.com/office/drawing/2014/main" id="{F5387E4B-83BE-BA61-1D4F-C5949199B2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4232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2BE2-820A-3DAD-92C8-059894F7D832}"/>
              </a:ext>
            </a:extLst>
          </p:cNvPr>
          <p:cNvSpPr>
            <a:spLocks noGrp="1"/>
          </p:cNvSpPr>
          <p:nvPr>
            <p:ph type="title"/>
          </p:nvPr>
        </p:nvSpPr>
        <p:spPr/>
        <p:txBody>
          <a:bodyPr/>
          <a:lstStyle/>
          <a:p>
            <a:r>
              <a:rPr lang="en-US" dirty="0"/>
              <a:t>Man-In-The-Middle Attack</a:t>
            </a:r>
          </a:p>
        </p:txBody>
      </p:sp>
      <p:pic>
        <p:nvPicPr>
          <p:cNvPr id="5" name="Content Placeholder 4" descr="Diagram, schematic&#10;&#10;Description automatically generated">
            <a:extLst>
              <a:ext uri="{FF2B5EF4-FFF2-40B4-BE49-F238E27FC236}">
                <a16:creationId xmlns:a16="http://schemas.microsoft.com/office/drawing/2014/main" id="{ED570F62-ECE8-6CA4-E0EE-7400A91F1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00200"/>
            <a:ext cx="8335315" cy="4525963"/>
          </a:xfrm>
        </p:spPr>
      </p:pic>
    </p:spTree>
    <p:extLst>
      <p:ext uri="{BB962C8B-B14F-4D97-AF65-F5344CB8AC3E}">
        <p14:creationId xmlns:p14="http://schemas.microsoft.com/office/powerpoint/2010/main" val="3413281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F4E3-998A-6BD2-DAC9-99D7EE73934C}"/>
              </a:ext>
            </a:extLst>
          </p:cNvPr>
          <p:cNvSpPr>
            <a:spLocks noGrp="1"/>
          </p:cNvSpPr>
          <p:nvPr>
            <p:ph type="title"/>
          </p:nvPr>
        </p:nvSpPr>
        <p:spPr/>
        <p:txBody>
          <a:bodyPr/>
          <a:lstStyle/>
          <a:p>
            <a:r>
              <a:rPr lang="en-US" dirty="0"/>
              <a:t>Use ARP Cache Poisoning to Redirect Packets</a:t>
            </a:r>
          </a:p>
        </p:txBody>
      </p:sp>
      <p:sp>
        <p:nvSpPr>
          <p:cNvPr id="3" name="Content Placeholder 2">
            <a:extLst>
              <a:ext uri="{FF2B5EF4-FFF2-40B4-BE49-F238E27FC236}">
                <a16:creationId xmlns:a16="http://schemas.microsoft.com/office/drawing/2014/main" id="{40B00837-F022-4AED-42F8-AF3998D293B0}"/>
              </a:ext>
            </a:extLst>
          </p:cNvPr>
          <p:cNvSpPr>
            <a:spLocks noGrp="1"/>
          </p:cNvSpPr>
          <p:nvPr>
            <p:ph idx="1"/>
          </p:nvPr>
        </p:nvSpPr>
        <p:spPr/>
        <p:txBody>
          <a:bodyPr/>
          <a:lstStyle/>
          <a:p>
            <a:r>
              <a:rPr lang="en-US" dirty="0"/>
              <a:t>Poison A’s ARP cache, so B’s IP is mapped to M’s MAC.</a:t>
            </a:r>
          </a:p>
          <a:p>
            <a:r>
              <a:rPr lang="en-US" dirty="0"/>
              <a:t>Poison B’s ARP cache, so A’s IP is mapped to M’s MAC.</a:t>
            </a:r>
          </a:p>
        </p:txBody>
      </p:sp>
      <p:grpSp>
        <p:nvGrpSpPr>
          <p:cNvPr id="8" name="Group 7">
            <a:extLst>
              <a:ext uri="{FF2B5EF4-FFF2-40B4-BE49-F238E27FC236}">
                <a16:creationId xmlns:a16="http://schemas.microsoft.com/office/drawing/2014/main" id="{8531C944-6C2B-F626-69F1-39D386A08192}"/>
              </a:ext>
            </a:extLst>
          </p:cNvPr>
          <p:cNvGrpSpPr/>
          <p:nvPr/>
        </p:nvGrpSpPr>
        <p:grpSpPr>
          <a:xfrm>
            <a:off x="990600" y="2846328"/>
            <a:ext cx="7883491" cy="3462399"/>
            <a:chOff x="990600" y="2846328"/>
            <a:chExt cx="7883491" cy="3462399"/>
          </a:xfrm>
        </p:grpSpPr>
        <p:pic>
          <p:nvPicPr>
            <p:cNvPr id="5" name="Picture 4" descr="Text, letter&#10;&#10;Description automatically generated">
              <a:extLst>
                <a:ext uri="{FF2B5EF4-FFF2-40B4-BE49-F238E27FC236}">
                  <a16:creationId xmlns:a16="http://schemas.microsoft.com/office/drawing/2014/main" id="{FA89C00D-9AEB-A45B-B6FE-40935BB14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895600"/>
              <a:ext cx="7883491" cy="3413127"/>
            </a:xfrm>
            <a:prstGeom prst="rect">
              <a:avLst/>
            </a:prstGeom>
          </p:spPr>
        </p:pic>
        <p:sp>
          <p:nvSpPr>
            <p:cNvPr id="6" name="TextBox 5">
              <a:extLst>
                <a:ext uri="{FF2B5EF4-FFF2-40B4-BE49-F238E27FC236}">
                  <a16:creationId xmlns:a16="http://schemas.microsoft.com/office/drawing/2014/main" id="{A1F3835C-8AC5-DF08-CAF9-162FEB94E329}"/>
                </a:ext>
              </a:extLst>
            </p:cNvPr>
            <p:cNvSpPr txBox="1"/>
            <p:nvPr/>
          </p:nvSpPr>
          <p:spPr>
            <a:xfrm>
              <a:off x="3124200" y="2846328"/>
              <a:ext cx="1324402" cy="400110"/>
            </a:xfrm>
            <a:prstGeom prst="rect">
              <a:avLst/>
            </a:prstGeom>
            <a:noFill/>
          </p:spPr>
          <p:txBody>
            <a:bodyPr wrap="none" rtlCol="0">
              <a:spAutoFit/>
            </a:bodyPr>
            <a:lstStyle/>
            <a:p>
              <a:r>
                <a:rPr lang="en-US" sz="2000" b="1" dirty="0">
                  <a:solidFill>
                    <a:srgbClr val="C00000"/>
                  </a:solidFill>
                </a:rPr>
                <a:t>Machine A</a:t>
              </a:r>
            </a:p>
          </p:txBody>
        </p:sp>
        <p:sp>
          <p:nvSpPr>
            <p:cNvPr id="7" name="TextBox 6">
              <a:extLst>
                <a:ext uri="{FF2B5EF4-FFF2-40B4-BE49-F238E27FC236}">
                  <a16:creationId xmlns:a16="http://schemas.microsoft.com/office/drawing/2014/main" id="{0328FD2C-0816-8984-D164-952F955B9630}"/>
                </a:ext>
              </a:extLst>
            </p:cNvPr>
            <p:cNvSpPr txBox="1"/>
            <p:nvPr/>
          </p:nvSpPr>
          <p:spPr>
            <a:xfrm>
              <a:off x="3087888" y="4724400"/>
              <a:ext cx="1313180" cy="400110"/>
            </a:xfrm>
            <a:prstGeom prst="rect">
              <a:avLst/>
            </a:prstGeom>
            <a:noFill/>
          </p:spPr>
          <p:txBody>
            <a:bodyPr wrap="none" rtlCol="0">
              <a:spAutoFit/>
            </a:bodyPr>
            <a:lstStyle/>
            <a:p>
              <a:r>
                <a:rPr lang="en-US" sz="2000" b="1" dirty="0">
                  <a:solidFill>
                    <a:srgbClr val="C00000"/>
                  </a:solidFill>
                </a:rPr>
                <a:t>Machine B</a:t>
              </a:r>
            </a:p>
          </p:txBody>
        </p:sp>
      </p:grpSp>
    </p:spTree>
    <p:extLst>
      <p:ext uri="{BB962C8B-B14F-4D97-AF65-F5344CB8AC3E}">
        <p14:creationId xmlns:p14="http://schemas.microsoft.com/office/powerpoint/2010/main" val="2407719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EDED-822C-85F7-FEE8-7C88CC221DFB}"/>
              </a:ext>
            </a:extLst>
          </p:cNvPr>
          <p:cNvSpPr>
            <a:spLocks noGrp="1"/>
          </p:cNvSpPr>
          <p:nvPr>
            <p:ph type="title"/>
          </p:nvPr>
        </p:nvSpPr>
        <p:spPr/>
        <p:txBody>
          <a:bodyPr>
            <a:normAutofit/>
          </a:bodyPr>
          <a:lstStyle/>
          <a:p>
            <a:r>
              <a:rPr lang="en-US" dirty="0"/>
              <a:t>Layer 3: Network Layer</a:t>
            </a:r>
          </a:p>
        </p:txBody>
      </p:sp>
      <p:pic>
        <p:nvPicPr>
          <p:cNvPr id="5" name="Content Placeholder 4" descr="Diagram&#10;&#10;Description automatically generated">
            <a:extLst>
              <a:ext uri="{FF2B5EF4-FFF2-40B4-BE49-F238E27FC236}">
                <a16:creationId xmlns:a16="http://schemas.microsoft.com/office/drawing/2014/main" id="{A992F6D3-EFFF-9685-1F54-9FB8EB27A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28800"/>
            <a:ext cx="7440063" cy="3629532"/>
          </a:xfrm>
        </p:spPr>
      </p:pic>
    </p:spTree>
    <p:extLst>
      <p:ext uri="{BB962C8B-B14F-4D97-AF65-F5344CB8AC3E}">
        <p14:creationId xmlns:p14="http://schemas.microsoft.com/office/powerpoint/2010/main" val="2765841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CFE5-0B2B-9A49-08C8-79063665C37F}"/>
              </a:ext>
            </a:extLst>
          </p:cNvPr>
          <p:cNvSpPr>
            <a:spLocks noGrp="1"/>
          </p:cNvSpPr>
          <p:nvPr>
            <p:ph type="title"/>
          </p:nvPr>
        </p:nvSpPr>
        <p:spPr/>
        <p:txBody>
          <a:bodyPr/>
          <a:lstStyle/>
          <a:p>
            <a:r>
              <a:rPr lang="en-US" dirty="0"/>
              <a:t>dns infrastructure</a:t>
            </a:r>
          </a:p>
        </p:txBody>
      </p:sp>
      <p:sp>
        <p:nvSpPr>
          <p:cNvPr id="3" name="Text Placeholder 2">
            <a:extLst>
              <a:ext uri="{FF2B5EF4-FFF2-40B4-BE49-F238E27FC236}">
                <a16:creationId xmlns:a16="http://schemas.microsoft.com/office/drawing/2014/main" id="{18A02291-77B9-DBFF-22FA-C8B5036F6E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0824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l"/>
            <a:r>
              <a:rPr lang="en-GB" dirty="0"/>
              <a:t>DNS Domain Hierarchy</a:t>
            </a:r>
          </a:p>
        </p:txBody>
      </p:sp>
      <p:sp>
        <p:nvSpPr>
          <p:cNvPr id="66" name="Shape 66"/>
          <p:cNvSpPr txBox="1">
            <a:spLocks noGrp="1"/>
          </p:cNvSpPr>
          <p:nvPr>
            <p:ph type="body" idx="1"/>
          </p:nvPr>
        </p:nvSpPr>
        <p:spPr>
          <a:xfrm>
            <a:off x="7614000" y="1588333"/>
            <a:ext cx="4162400" cy="4157200"/>
          </a:xfrm>
          <a:prstGeom prst="rect">
            <a:avLst/>
          </a:prstGeom>
        </p:spPr>
        <p:txBody>
          <a:bodyPr vert="horz" wrap="square" lIns="121900" tIns="121900" rIns="121900" bIns="121900" rtlCol="0" anchor="t" anchorCtr="0">
            <a:noAutofit/>
          </a:bodyPr>
          <a:lstStyle/>
          <a:p>
            <a:pPr marL="609585" indent="-457189">
              <a:buClr>
                <a:srgbClr val="000000"/>
              </a:buClr>
            </a:pPr>
            <a:r>
              <a:rPr lang="en-GB" dirty="0">
                <a:solidFill>
                  <a:srgbClr val="000000"/>
                </a:solidFill>
              </a:rPr>
              <a:t>Domain namespace is organized in a hierarchical tree-like structure.</a:t>
            </a:r>
          </a:p>
          <a:p>
            <a:pPr marL="609585" indent="-457189">
              <a:buClr>
                <a:srgbClr val="000000"/>
              </a:buClr>
            </a:pPr>
            <a:r>
              <a:rPr lang="en-GB" dirty="0">
                <a:solidFill>
                  <a:srgbClr val="000000"/>
                </a:solidFill>
              </a:rPr>
              <a:t>Each node is called a domain, or subdomain.</a:t>
            </a:r>
          </a:p>
          <a:p>
            <a:pPr marL="609585" indent="-457189">
              <a:buClr>
                <a:srgbClr val="000000"/>
              </a:buClr>
            </a:pPr>
            <a:r>
              <a:rPr lang="en-GB" dirty="0">
                <a:solidFill>
                  <a:srgbClr val="000000"/>
                </a:solidFill>
              </a:rPr>
              <a:t>The root of the domain is called ROOT, denoted as ‘ . ‘.</a:t>
            </a:r>
          </a:p>
          <a:p>
            <a:pPr marL="0" indent="0">
              <a:buNone/>
            </a:pPr>
            <a:endParaRPr dirty="0"/>
          </a:p>
          <a:p>
            <a:pPr marL="0" indent="0">
              <a:buNone/>
            </a:pPr>
            <a:endParaRPr dirty="0"/>
          </a:p>
        </p:txBody>
      </p:sp>
      <p:pic>
        <p:nvPicPr>
          <p:cNvPr id="67" name="Shape 67"/>
          <p:cNvPicPr preferRelativeResize="0"/>
          <p:nvPr/>
        </p:nvPicPr>
        <p:blipFill>
          <a:blip r:embed="rId3">
            <a:alphaModFix/>
          </a:blip>
          <a:stretch>
            <a:fillRect/>
          </a:stretch>
        </p:blipFill>
        <p:spPr>
          <a:xfrm>
            <a:off x="415601" y="1588333"/>
            <a:ext cx="6940167" cy="2266600"/>
          </a:xfrm>
          <a:prstGeom prst="rect">
            <a:avLst/>
          </a:prstGeom>
          <a:noFill/>
          <a:ln>
            <a:noFill/>
          </a:ln>
        </p:spPr>
      </p:pic>
      <p:sp>
        <p:nvSpPr>
          <p:cNvPr id="68" name="Shape 68"/>
          <p:cNvSpPr txBox="1"/>
          <p:nvPr/>
        </p:nvSpPr>
        <p:spPr>
          <a:xfrm>
            <a:off x="350267" y="4012800"/>
            <a:ext cx="7448000" cy="2654800"/>
          </a:xfrm>
          <a:prstGeom prst="rect">
            <a:avLst/>
          </a:prstGeom>
          <a:noFill/>
          <a:ln>
            <a:noFill/>
          </a:ln>
        </p:spPr>
        <p:txBody>
          <a:bodyPr wrap="square" lIns="121900" tIns="121900" rIns="121900" bIns="121900" anchor="t" anchorCtr="0">
            <a:noAutofit/>
          </a:bodyPr>
          <a:lstStyle/>
          <a:p>
            <a:pPr marL="609585" indent="-457189">
              <a:buSzPts val="1800"/>
              <a:buChar char="●"/>
            </a:pPr>
            <a:r>
              <a:rPr lang="en-GB" sz="2400" dirty="0"/>
              <a:t>Below ROOT, we have Top-Level Domain (TLD). Ex: In </a:t>
            </a:r>
            <a:r>
              <a:rPr lang="en-GB" sz="2400" u="sng" dirty="0">
                <a:solidFill>
                  <a:schemeClr val="hlink"/>
                </a:solidFill>
                <a:hlinkClick r:id="rId4"/>
              </a:rPr>
              <a:t>www.example.com</a:t>
            </a:r>
            <a:r>
              <a:rPr lang="en-GB" sz="2400" dirty="0"/>
              <a:t>, the TLD is .com.</a:t>
            </a:r>
          </a:p>
          <a:p>
            <a:endParaRPr sz="2400" dirty="0"/>
          </a:p>
          <a:p>
            <a:pPr marL="609585" indent="-457189">
              <a:buSzPts val="1800"/>
              <a:buChar char="●"/>
            </a:pPr>
            <a:r>
              <a:rPr lang="en-GB" sz="2400" dirty="0"/>
              <a:t>The next level of domain hierarchy is second-level domain which are usually assigned to specific entities such as companies, schools etc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F1DE-B247-9FF1-E5F5-678571615C4D}"/>
              </a:ext>
            </a:extLst>
          </p:cNvPr>
          <p:cNvSpPr>
            <a:spLocks noGrp="1"/>
          </p:cNvSpPr>
          <p:nvPr>
            <p:ph type="title"/>
          </p:nvPr>
        </p:nvSpPr>
        <p:spPr/>
        <p:txBody>
          <a:bodyPr/>
          <a:lstStyle/>
          <a:p>
            <a:r>
              <a:rPr lang="en-US" dirty="0"/>
              <a:t>DNS Zones</a:t>
            </a:r>
          </a:p>
        </p:txBody>
      </p:sp>
      <p:pic>
        <p:nvPicPr>
          <p:cNvPr id="5" name="Content Placeholder 4" descr="Diagram&#10;&#10;Description automatically generated">
            <a:extLst>
              <a:ext uri="{FF2B5EF4-FFF2-40B4-BE49-F238E27FC236}">
                <a16:creationId xmlns:a16="http://schemas.microsoft.com/office/drawing/2014/main" id="{F36336F2-4AAD-3EDA-E07E-9BCEAD3A0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19" y="1600200"/>
            <a:ext cx="10822162" cy="4525963"/>
          </a:xfrm>
        </p:spPr>
      </p:pic>
    </p:spTree>
    <p:extLst>
      <p:ext uri="{BB962C8B-B14F-4D97-AF65-F5344CB8AC3E}">
        <p14:creationId xmlns:p14="http://schemas.microsoft.com/office/powerpoint/2010/main" val="1846173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6CE8-2EBE-4A90-EA75-580880F940A1}"/>
              </a:ext>
            </a:extLst>
          </p:cNvPr>
          <p:cNvSpPr>
            <a:spLocks noGrp="1"/>
          </p:cNvSpPr>
          <p:nvPr>
            <p:ph type="title"/>
          </p:nvPr>
        </p:nvSpPr>
        <p:spPr/>
        <p:txBody>
          <a:bodyPr>
            <a:normAutofit/>
          </a:bodyPr>
          <a:lstStyle/>
          <a:p>
            <a:r>
              <a:rPr lang="en-US" dirty="0"/>
              <a:t>DNS Root Servers </a:t>
            </a:r>
          </a:p>
        </p:txBody>
      </p:sp>
      <p:pic>
        <p:nvPicPr>
          <p:cNvPr id="5" name="Content Placeholder 4">
            <a:extLst>
              <a:ext uri="{FF2B5EF4-FFF2-40B4-BE49-F238E27FC236}">
                <a16:creationId xmlns:a16="http://schemas.microsoft.com/office/drawing/2014/main" id="{4CFE2793-B77A-B390-9A10-F3A3D7E40E36}"/>
              </a:ext>
            </a:extLst>
          </p:cNvPr>
          <p:cNvPicPr>
            <a:picLocks noGrp="1" noChangeAspect="1"/>
          </p:cNvPicPr>
          <p:nvPr>
            <p:ph idx="1"/>
          </p:nvPr>
        </p:nvPicPr>
        <p:blipFill>
          <a:blip r:embed="rId2"/>
          <a:stretch>
            <a:fillRect/>
          </a:stretch>
        </p:blipFill>
        <p:spPr>
          <a:xfrm>
            <a:off x="622126" y="1417638"/>
            <a:ext cx="8006807" cy="4525963"/>
          </a:xfrm>
        </p:spPr>
      </p:pic>
    </p:spTree>
    <p:extLst>
      <p:ext uri="{BB962C8B-B14F-4D97-AF65-F5344CB8AC3E}">
        <p14:creationId xmlns:p14="http://schemas.microsoft.com/office/powerpoint/2010/main" val="562018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109F-5974-2399-2480-D3640A728346}"/>
              </a:ext>
            </a:extLst>
          </p:cNvPr>
          <p:cNvSpPr>
            <a:spLocks noGrp="1"/>
          </p:cNvSpPr>
          <p:nvPr>
            <p:ph type="title"/>
          </p:nvPr>
        </p:nvSpPr>
        <p:spPr/>
        <p:txBody>
          <a:bodyPr/>
          <a:lstStyle/>
          <a:p>
            <a:r>
              <a:rPr lang="en-US" dirty="0"/>
              <a:t>DNS Root Server</a:t>
            </a:r>
          </a:p>
        </p:txBody>
      </p:sp>
      <p:pic>
        <p:nvPicPr>
          <p:cNvPr id="5" name="Content Placeholder 4" descr="Map&#10;&#10;Description automatically generated">
            <a:extLst>
              <a:ext uri="{FF2B5EF4-FFF2-40B4-BE49-F238E27FC236}">
                <a16:creationId xmlns:a16="http://schemas.microsoft.com/office/drawing/2014/main" id="{1235C607-06E1-B319-DECE-2B6A315E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9741364" cy="4525963"/>
          </a:xfrm>
        </p:spPr>
      </p:pic>
      <p:sp>
        <p:nvSpPr>
          <p:cNvPr id="7" name="TextBox 6">
            <a:extLst>
              <a:ext uri="{FF2B5EF4-FFF2-40B4-BE49-F238E27FC236}">
                <a16:creationId xmlns:a16="http://schemas.microsoft.com/office/drawing/2014/main" id="{2AD5FADF-AEB3-B094-BBBA-01244361BD27}"/>
              </a:ext>
            </a:extLst>
          </p:cNvPr>
          <p:cNvSpPr txBox="1"/>
          <p:nvPr/>
        </p:nvSpPr>
        <p:spPr>
          <a:xfrm>
            <a:off x="609600" y="6158522"/>
            <a:ext cx="4800600" cy="369332"/>
          </a:xfrm>
          <a:prstGeom prst="rect">
            <a:avLst/>
          </a:prstGeom>
          <a:noFill/>
        </p:spPr>
        <p:txBody>
          <a:bodyPr wrap="square">
            <a:spAutoFit/>
          </a:bodyPr>
          <a:lstStyle/>
          <a:p>
            <a:r>
              <a:rPr lang="en-US" dirty="0"/>
              <a:t>source: https://root-servers.org/</a:t>
            </a:r>
          </a:p>
        </p:txBody>
      </p:sp>
    </p:spTree>
    <p:extLst>
      <p:ext uri="{BB962C8B-B14F-4D97-AF65-F5344CB8AC3E}">
        <p14:creationId xmlns:p14="http://schemas.microsoft.com/office/powerpoint/2010/main" val="208305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A634-ACFA-1722-465A-A53306F45596}"/>
              </a:ext>
            </a:extLst>
          </p:cNvPr>
          <p:cNvSpPr>
            <a:spLocks noGrp="1"/>
          </p:cNvSpPr>
          <p:nvPr>
            <p:ph type="title"/>
          </p:nvPr>
        </p:nvSpPr>
        <p:spPr/>
        <p:txBody>
          <a:bodyPr/>
          <a:lstStyle/>
          <a:p>
            <a:r>
              <a:rPr lang="en-US" dirty="0"/>
              <a:t>IP Address: the Original Scheme</a:t>
            </a:r>
          </a:p>
        </p:txBody>
      </p:sp>
      <p:pic>
        <p:nvPicPr>
          <p:cNvPr id="5" name="Content Placeholder 4" descr="Table, calendar&#10;&#10;Description automatically generated with medium confidence">
            <a:extLst>
              <a:ext uri="{FF2B5EF4-FFF2-40B4-BE49-F238E27FC236}">
                <a16:creationId xmlns:a16="http://schemas.microsoft.com/office/drawing/2014/main" id="{5FF16216-60D4-A4AF-89CC-992D81DE88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6130102" cy="4525963"/>
          </a:xfrm>
        </p:spPr>
      </p:pic>
    </p:spTree>
    <p:extLst>
      <p:ext uri="{BB962C8B-B14F-4D97-AF65-F5344CB8AC3E}">
        <p14:creationId xmlns:p14="http://schemas.microsoft.com/office/powerpoint/2010/main" val="2524911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C502-569C-F781-998C-D74A1B36C0BB}"/>
              </a:ext>
            </a:extLst>
          </p:cNvPr>
          <p:cNvSpPr>
            <a:spLocks noGrp="1"/>
          </p:cNvSpPr>
          <p:nvPr>
            <p:ph type="title"/>
          </p:nvPr>
        </p:nvSpPr>
        <p:spPr/>
        <p:txBody>
          <a:bodyPr/>
          <a:lstStyle/>
          <a:p>
            <a:r>
              <a:rPr lang="en-US" dirty="0"/>
              <a:t>DNS Root Server and Politics</a:t>
            </a:r>
          </a:p>
        </p:txBody>
      </p:sp>
      <p:pic>
        <p:nvPicPr>
          <p:cNvPr id="5" name="Content Placeholder 4">
            <a:extLst>
              <a:ext uri="{FF2B5EF4-FFF2-40B4-BE49-F238E27FC236}">
                <a16:creationId xmlns:a16="http://schemas.microsoft.com/office/drawing/2014/main" id="{39096D2C-18A1-B7C4-1A61-3E1619649355}"/>
              </a:ext>
            </a:extLst>
          </p:cNvPr>
          <p:cNvPicPr>
            <a:picLocks noGrp="1" noChangeAspect="1"/>
          </p:cNvPicPr>
          <p:nvPr>
            <p:ph idx="1"/>
          </p:nvPr>
        </p:nvPicPr>
        <p:blipFill>
          <a:blip r:embed="rId2"/>
          <a:stretch>
            <a:fillRect/>
          </a:stretch>
        </p:blipFill>
        <p:spPr>
          <a:xfrm>
            <a:off x="762000" y="1467688"/>
            <a:ext cx="7010400" cy="2277826"/>
          </a:xfrm>
        </p:spPr>
      </p:pic>
      <p:pic>
        <p:nvPicPr>
          <p:cNvPr id="7" name="Picture 6">
            <a:extLst>
              <a:ext uri="{FF2B5EF4-FFF2-40B4-BE49-F238E27FC236}">
                <a16:creationId xmlns:a16="http://schemas.microsoft.com/office/drawing/2014/main" id="{98B534A7-5451-C9E4-F3FA-B853A3B69181}"/>
              </a:ext>
            </a:extLst>
          </p:cNvPr>
          <p:cNvPicPr>
            <a:picLocks noChangeAspect="1"/>
          </p:cNvPicPr>
          <p:nvPr/>
        </p:nvPicPr>
        <p:blipFill>
          <a:blip r:embed="rId3"/>
          <a:stretch>
            <a:fillRect/>
          </a:stretch>
        </p:blipFill>
        <p:spPr>
          <a:xfrm>
            <a:off x="762000" y="3962400"/>
            <a:ext cx="7010400" cy="2287776"/>
          </a:xfrm>
          <a:prstGeom prst="rect">
            <a:avLst/>
          </a:prstGeom>
        </p:spPr>
      </p:pic>
    </p:spTree>
    <p:extLst>
      <p:ext uri="{BB962C8B-B14F-4D97-AF65-F5344CB8AC3E}">
        <p14:creationId xmlns:p14="http://schemas.microsoft.com/office/powerpoint/2010/main" val="997853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Top Level Domain (TLD)</a:t>
            </a:r>
          </a:p>
        </p:txBody>
      </p:sp>
      <p:sp>
        <p:nvSpPr>
          <p:cNvPr id="3" name="Text Placeholder 2"/>
          <p:cNvSpPr>
            <a:spLocks noGrp="1"/>
          </p:cNvSpPr>
          <p:nvPr>
            <p:ph type="body" idx="1"/>
          </p:nvPr>
        </p:nvSpPr>
        <p:spPr/>
        <p:txBody>
          <a:bodyPr/>
          <a:lstStyle/>
          <a:p>
            <a:pPr marL="383108" indent="-383108"/>
            <a:r>
              <a:rPr lang="en-US" dirty="0">
                <a:solidFill>
                  <a:schemeClr val="tx1"/>
                </a:solidFill>
              </a:rPr>
              <a:t>Infrastructure TLD:  .</a:t>
            </a:r>
            <a:r>
              <a:rPr lang="en-US" dirty="0" err="1">
                <a:solidFill>
                  <a:schemeClr val="tx1"/>
                </a:solidFill>
              </a:rPr>
              <a:t>arpa</a:t>
            </a:r>
            <a:endParaRPr lang="en-US" dirty="0">
              <a:solidFill>
                <a:schemeClr val="tx1"/>
              </a:solidFill>
            </a:endParaRPr>
          </a:p>
          <a:p>
            <a:pPr marL="383108" indent="-383108"/>
            <a:r>
              <a:rPr lang="en-US" dirty="0">
                <a:solidFill>
                  <a:schemeClr val="tx1"/>
                </a:solidFill>
              </a:rPr>
              <a:t>Generic TLD (</a:t>
            </a:r>
            <a:r>
              <a:rPr lang="en-US" dirty="0" err="1">
                <a:solidFill>
                  <a:schemeClr val="tx1"/>
                </a:solidFill>
              </a:rPr>
              <a:t>gTLD</a:t>
            </a:r>
            <a:r>
              <a:rPr lang="en-US" dirty="0">
                <a:solidFill>
                  <a:schemeClr val="tx1"/>
                </a:solidFill>
              </a:rPr>
              <a:t>): .com, </a:t>
            </a:r>
            <a:r>
              <a:rPr lang="en-US" dirty="0" err="1">
                <a:solidFill>
                  <a:schemeClr val="tx1"/>
                </a:solidFill>
              </a:rPr>
              <a:t>.net</a:t>
            </a:r>
            <a:r>
              <a:rPr lang="en-US" dirty="0">
                <a:solidFill>
                  <a:schemeClr val="tx1"/>
                </a:solidFill>
              </a:rPr>
              <a:t>, </a:t>
            </a:r>
          </a:p>
          <a:p>
            <a:pPr marL="383108" indent="-383108"/>
            <a:r>
              <a:rPr lang="en-US" dirty="0">
                <a:solidFill>
                  <a:schemeClr val="tx1"/>
                </a:solidFill>
              </a:rPr>
              <a:t>Sponsored TLD (</a:t>
            </a:r>
            <a:r>
              <a:rPr lang="en-US" dirty="0" err="1">
                <a:solidFill>
                  <a:schemeClr val="tx1"/>
                </a:solidFill>
              </a:rPr>
              <a:t>sTLD</a:t>
            </a:r>
            <a:r>
              <a:rPr lang="en-US" dirty="0">
                <a:solidFill>
                  <a:schemeClr val="tx1"/>
                </a:solidFill>
              </a:rPr>
              <a:t>): These domains are proposed and sponsored by private agencies or organizations that establish and enforce rules restricting the eligibility to use the TLD:  .</a:t>
            </a:r>
            <a:r>
              <a:rPr lang="en-US" dirty="0" err="1">
                <a:solidFill>
                  <a:schemeClr val="tx1"/>
                </a:solidFill>
              </a:rPr>
              <a:t>edu</a:t>
            </a:r>
            <a:r>
              <a:rPr lang="en-US" dirty="0">
                <a:solidFill>
                  <a:schemeClr val="tx1"/>
                </a:solidFill>
              </a:rPr>
              <a:t>, .</a:t>
            </a:r>
            <a:r>
              <a:rPr lang="en-US" dirty="0" err="1">
                <a:solidFill>
                  <a:schemeClr val="tx1"/>
                </a:solidFill>
              </a:rPr>
              <a:t>gov</a:t>
            </a:r>
            <a:r>
              <a:rPr lang="en-US" dirty="0">
                <a:solidFill>
                  <a:schemeClr val="tx1"/>
                </a:solidFill>
              </a:rPr>
              <a:t>, .mil, .travel, .jobs</a:t>
            </a:r>
          </a:p>
          <a:p>
            <a:pPr marL="383108" indent="-383108"/>
            <a:r>
              <a:rPr lang="en-US" dirty="0">
                <a:solidFill>
                  <a:schemeClr val="tx1"/>
                </a:solidFill>
              </a:rPr>
              <a:t>Country Code TLD (</a:t>
            </a:r>
            <a:r>
              <a:rPr lang="en-US" dirty="0" err="1">
                <a:solidFill>
                  <a:schemeClr val="tx1"/>
                </a:solidFill>
              </a:rPr>
              <a:t>ccTLD</a:t>
            </a:r>
            <a:r>
              <a:rPr lang="en-US" dirty="0">
                <a:solidFill>
                  <a:schemeClr val="tx1"/>
                </a:solidFill>
              </a:rPr>
              <a:t>): .au (Australia), .</a:t>
            </a:r>
            <a:r>
              <a:rPr lang="en-US" dirty="0" err="1">
                <a:solidFill>
                  <a:schemeClr val="tx1"/>
                </a:solidFill>
              </a:rPr>
              <a:t>cn</a:t>
            </a:r>
            <a:r>
              <a:rPr lang="en-US" dirty="0">
                <a:solidFill>
                  <a:schemeClr val="tx1"/>
                </a:solidFill>
              </a:rPr>
              <a:t> (China), .</a:t>
            </a:r>
            <a:r>
              <a:rPr lang="en-US" dirty="0" err="1">
                <a:solidFill>
                  <a:schemeClr val="tx1"/>
                </a:solidFill>
              </a:rPr>
              <a:t>fr</a:t>
            </a:r>
            <a:r>
              <a:rPr lang="en-US" dirty="0">
                <a:solidFill>
                  <a:schemeClr val="tx1"/>
                </a:solidFill>
              </a:rPr>
              <a:t> (France)</a:t>
            </a:r>
          </a:p>
          <a:p>
            <a:pPr marL="383108" indent="-383108"/>
            <a:r>
              <a:rPr lang="en-US" dirty="0">
                <a:solidFill>
                  <a:schemeClr val="tx1"/>
                </a:solidFill>
              </a:rPr>
              <a:t>Reserved TLD: .example, .test, .</a:t>
            </a:r>
            <a:r>
              <a:rPr lang="en-US" dirty="0" err="1">
                <a:solidFill>
                  <a:schemeClr val="tx1"/>
                </a:solidFill>
              </a:rPr>
              <a:t>localhost</a:t>
            </a:r>
            <a:r>
              <a:rPr lang="en-US" dirty="0">
                <a:solidFill>
                  <a:schemeClr val="tx1"/>
                </a:solidFill>
              </a:rPr>
              <a:t>, .invalid</a:t>
            </a:r>
          </a:p>
        </p:txBody>
      </p:sp>
    </p:spTree>
    <p:extLst>
      <p:ext uri="{BB962C8B-B14F-4D97-AF65-F5344CB8AC3E}">
        <p14:creationId xmlns:p14="http://schemas.microsoft.com/office/powerpoint/2010/main" val="533147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34CF-0526-8067-773C-E3A1DC91E5AE}"/>
              </a:ext>
            </a:extLst>
          </p:cNvPr>
          <p:cNvSpPr>
            <a:spLocks noGrp="1"/>
          </p:cNvSpPr>
          <p:nvPr>
            <p:ph type="title"/>
          </p:nvPr>
        </p:nvSpPr>
        <p:spPr/>
        <p:txBody>
          <a:bodyPr/>
          <a:lstStyle/>
          <a:p>
            <a:r>
              <a:rPr lang="en-US" dirty="0"/>
              <a:t>dns query process</a:t>
            </a:r>
          </a:p>
        </p:txBody>
      </p:sp>
      <p:sp>
        <p:nvSpPr>
          <p:cNvPr id="3" name="Text Placeholder 2">
            <a:extLst>
              <a:ext uri="{FF2B5EF4-FFF2-40B4-BE49-F238E27FC236}">
                <a16:creationId xmlns:a16="http://schemas.microsoft.com/office/drawing/2014/main" id="{BC7A61CB-0ED8-575A-460F-708614754DF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2056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F2E0-8125-8E39-42DD-2B6C28078797}"/>
              </a:ext>
            </a:extLst>
          </p:cNvPr>
          <p:cNvSpPr>
            <a:spLocks noGrp="1"/>
          </p:cNvSpPr>
          <p:nvPr>
            <p:ph type="title"/>
          </p:nvPr>
        </p:nvSpPr>
        <p:spPr/>
        <p:txBody>
          <a:bodyPr/>
          <a:lstStyle/>
          <a:p>
            <a:r>
              <a:rPr lang="en-US" dirty="0"/>
              <a:t>DNS Query Process and Cache</a:t>
            </a:r>
          </a:p>
        </p:txBody>
      </p:sp>
      <p:pic>
        <p:nvPicPr>
          <p:cNvPr id="5" name="Picture 4">
            <a:extLst>
              <a:ext uri="{FF2B5EF4-FFF2-40B4-BE49-F238E27FC236}">
                <a16:creationId xmlns:a16="http://schemas.microsoft.com/office/drawing/2014/main" id="{493A84A8-093A-7586-03B3-9C8E1D1D081B}"/>
              </a:ext>
            </a:extLst>
          </p:cNvPr>
          <p:cNvPicPr>
            <a:picLocks noChangeAspect="1"/>
          </p:cNvPicPr>
          <p:nvPr/>
        </p:nvPicPr>
        <p:blipFill>
          <a:blip r:embed="rId2"/>
          <a:stretch>
            <a:fillRect/>
          </a:stretch>
        </p:blipFill>
        <p:spPr>
          <a:xfrm>
            <a:off x="838200" y="1983782"/>
            <a:ext cx="9116697" cy="4105848"/>
          </a:xfrm>
          <a:prstGeom prst="rect">
            <a:avLst/>
          </a:prstGeom>
        </p:spPr>
      </p:pic>
    </p:spTree>
    <p:extLst>
      <p:ext uri="{BB962C8B-B14F-4D97-AF65-F5344CB8AC3E}">
        <p14:creationId xmlns:p14="http://schemas.microsoft.com/office/powerpoint/2010/main" val="1876819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l"/>
            <a:r>
              <a:rPr lang="en-GB" dirty="0"/>
              <a:t>Local DNS Files</a:t>
            </a:r>
          </a:p>
        </p:txBody>
      </p:sp>
      <p:sp>
        <p:nvSpPr>
          <p:cNvPr id="106" name="Shape 106"/>
          <p:cNvSpPr txBox="1">
            <a:spLocks noGrp="1"/>
          </p:cNvSpPr>
          <p:nvPr>
            <p:ph type="body" idx="1"/>
          </p:nvPr>
        </p:nvSpPr>
        <p:spPr>
          <a:xfrm>
            <a:off x="415600" y="1832798"/>
            <a:ext cx="11504133" cy="4447233"/>
          </a:xfrm>
          <a:prstGeom prst="rect">
            <a:avLst/>
          </a:prstGeom>
        </p:spPr>
        <p:txBody>
          <a:bodyPr vert="horz" wrap="square" lIns="121900" tIns="121900" rIns="121900" bIns="121900" rtlCol="0" anchor="t" anchorCtr="0">
            <a:noAutofit/>
          </a:bodyPr>
          <a:lstStyle/>
          <a:p>
            <a:pPr marL="533387" indent="-380990">
              <a:buClr>
                <a:srgbClr val="000000"/>
              </a:buClr>
            </a:pPr>
            <a:r>
              <a:rPr lang="en-GB" b="1" dirty="0">
                <a:solidFill>
                  <a:srgbClr val="0070C0"/>
                </a:solidFill>
                <a:latin typeface="Courier New" panose="02070309020205020404" pitchFamily="49" charset="0"/>
                <a:cs typeface="Courier New" panose="02070309020205020404" pitchFamily="49" charset="0"/>
              </a:rPr>
              <a:t>/etc/host</a:t>
            </a:r>
            <a:r>
              <a:rPr lang="en-GB" dirty="0">
                <a:solidFill>
                  <a:srgbClr val="000000"/>
                </a:solidFill>
              </a:rPr>
              <a:t>: stores IP addresses for some hostnames. Before machine contacts the local DNS servers, it first looks into this file for the IP address.</a:t>
            </a:r>
            <a:endParaRPr lang="en-GB" dirty="0">
              <a:solidFill>
                <a:srgbClr val="000000"/>
              </a:solidFill>
              <a:latin typeface="Courier New" panose="02070309020205020404" pitchFamily="49" charset="0"/>
              <a:cs typeface="Courier New" panose="02070309020205020404" pitchFamily="49" charset="0"/>
            </a:endParaRPr>
          </a:p>
          <a:p>
            <a:pPr marL="533387" indent="-380990">
              <a:buClr>
                <a:srgbClr val="000000"/>
              </a:buClr>
            </a:pPr>
            <a:endParaRPr lang="en-GB" dirty="0">
              <a:latin typeface="Courier New" panose="02070309020205020404" pitchFamily="49" charset="0"/>
              <a:cs typeface="Courier New" panose="02070309020205020404" pitchFamily="49" charset="0"/>
            </a:endParaRPr>
          </a:p>
          <a:p>
            <a:pPr marL="533387" indent="-380990">
              <a:buClr>
                <a:srgbClr val="000000"/>
              </a:buClr>
            </a:pPr>
            <a:r>
              <a:rPr lang="en-GB" b="1" dirty="0">
                <a:solidFill>
                  <a:srgbClr val="0070C0"/>
                </a:solidFill>
                <a:latin typeface="Courier New" panose="02070309020205020404" pitchFamily="49" charset="0"/>
                <a:cs typeface="Courier New" panose="02070309020205020404" pitchFamily="49" charset="0"/>
              </a:rPr>
              <a:t>/etc/</a:t>
            </a:r>
            <a:r>
              <a:rPr lang="en-GB" b="1" dirty="0" err="1">
                <a:solidFill>
                  <a:srgbClr val="0070C0"/>
                </a:solidFill>
                <a:latin typeface="Courier New" panose="02070309020205020404" pitchFamily="49" charset="0"/>
                <a:cs typeface="Courier New" panose="02070309020205020404" pitchFamily="49" charset="0"/>
              </a:rPr>
              <a:t>resolv.conf</a:t>
            </a:r>
            <a:r>
              <a:rPr lang="en-GB" dirty="0"/>
              <a:t>: provide information to the machine’s DNS resolver about the IP address of the local DNS server. The IP address of the local DNS server provided by DHCP is also stored here.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849F-9624-F66F-5696-8CD160B48919}"/>
              </a:ext>
            </a:extLst>
          </p:cNvPr>
          <p:cNvSpPr>
            <a:spLocks noGrp="1"/>
          </p:cNvSpPr>
          <p:nvPr>
            <p:ph type="title"/>
          </p:nvPr>
        </p:nvSpPr>
        <p:spPr/>
        <p:txBody>
          <a:bodyPr>
            <a:normAutofit/>
          </a:bodyPr>
          <a:lstStyle/>
          <a:p>
            <a:r>
              <a:rPr lang="en-US" dirty="0"/>
              <a:t>How Local DNS Server Get Root Server's IP </a:t>
            </a:r>
          </a:p>
        </p:txBody>
      </p:sp>
      <p:pic>
        <p:nvPicPr>
          <p:cNvPr id="5" name="Content Placeholder 4">
            <a:extLst>
              <a:ext uri="{FF2B5EF4-FFF2-40B4-BE49-F238E27FC236}">
                <a16:creationId xmlns:a16="http://schemas.microsoft.com/office/drawing/2014/main" id="{A8BF288A-1D91-AEB1-E4DB-B6EF9E9C980C}"/>
              </a:ext>
            </a:extLst>
          </p:cNvPr>
          <p:cNvPicPr>
            <a:picLocks noGrp="1" noChangeAspect="1"/>
          </p:cNvPicPr>
          <p:nvPr>
            <p:ph idx="1"/>
          </p:nvPr>
        </p:nvPicPr>
        <p:blipFill>
          <a:blip r:embed="rId2"/>
          <a:stretch>
            <a:fillRect/>
          </a:stretch>
        </p:blipFill>
        <p:spPr>
          <a:xfrm>
            <a:off x="609600" y="1600200"/>
            <a:ext cx="7649643" cy="1619476"/>
          </a:xfrm>
        </p:spPr>
      </p:pic>
      <p:pic>
        <p:nvPicPr>
          <p:cNvPr id="7" name="Picture 6">
            <a:extLst>
              <a:ext uri="{FF2B5EF4-FFF2-40B4-BE49-F238E27FC236}">
                <a16:creationId xmlns:a16="http://schemas.microsoft.com/office/drawing/2014/main" id="{F1541810-F149-4EF1-B33D-E0AA721D9048}"/>
              </a:ext>
            </a:extLst>
          </p:cNvPr>
          <p:cNvPicPr>
            <a:picLocks noChangeAspect="1"/>
          </p:cNvPicPr>
          <p:nvPr/>
        </p:nvPicPr>
        <p:blipFill>
          <a:blip r:embed="rId3"/>
          <a:stretch>
            <a:fillRect/>
          </a:stretch>
        </p:blipFill>
        <p:spPr>
          <a:xfrm>
            <a:off x="609600" y="3314001"/>
            <a:ext cx="6553200" cy="3108756"/>
          </a:xfrm>
          <a:prstGeom prst="rect">
            <a:avLst/>
          </a:prstGeom>
        </p:spPr>
      </p:pic>
    </p:spTree>
    <p:extLst>
      <p:ext uri="{BB962C8B-B14F-4D97-AF65-F5344CB8AC3E}">
        <p14:creationId xmlns:p14="http://schemas.microsoft.com/office/powerpoint/2010/main" val="3423230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3A3-8063-7166-9021-0EFB9AAF826D}"/>
              </a:ext>
            </a:extLst>
          </p:cNvPr>
          <p:cNvSpPr>
            <a:spLocks noGrp="1"/>
          </p:cNvSpPr>
          <p:nvPr>
            <p:ph type="title"/>
          </p:nvPr>
        </p:nvSpPr>
        <p:spPr/>
        <p:txBody>
          <a:bodyPr>
            <a:normAutofit/>
          </a:bodyPr>
          <a:lstStyle/>
          <a:p>
            <a:r>
              <a:rPr lang="en-US" dirty="0"/>
              <a:t>DNS Query Process: Query the Root Server</a:t>
            </a:r>
          </a:p>
        </p:txBody>
      </p:sp>
      <p:pic>
        <p:nvPicPr>
          <p:cNvPr id="7" name="Picture 6" descr="Table&#10;&#10;Description automatically generated">
            <a:extLst>
              <a:ext uri="{FF2B5EF4-FFF2-40B4-BE49-F238E27FC236}">
                <a16:creationId xmlns:a16="http://schemas.microsoft.com/office/drawing/2014/main" id="{B7EABB65-FDDB-3A73-2D8C-6F9AB58C5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0"/>
            <a:ext cx="9030960" cy="4963218"/>
          </a:xfrm>
          <a:prstGeom prst="rect">
            <a:avLst/>
          </a:prstGeom>
        </p:spPr>
      </p:pic>
    </p:spTree>
    <p:extLst>
      <p:ext uri="{BB962C8B-B14F-4D97-AF65-F5344CB8AC3E}">
        <p14:creationId xmlns:p14="http://schemas.microsoft.com/office/powerpoint/2010/main" val="1205559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3A3-8063-7166-9021-0EFB9AAF826D}"/>
              </a:ext>
            </a:extLst>
          </p:cNvPr>
          <p:cNvSpPr>
            <a:spLocks noGrp="1"/>
          </p:cNvSpPr>
          <p:nvPr>
            <p:ph type="title"/>
          </p:nvPr>
        </p:nvSpPr>
        <p:spPr/>
        <p:txBody>
          <a:bodyPr>
            <a:normAutofit/>
          </a:bodyPr>
          <a:lstStyle/>
          <a:p>
            <a:r>
              <a:rPr lang="en-US" dirty="0"/>
              <a:t>DNS Query Process: Query the net Server</a:t>
            </a:r>
          </a:p>
        </p:txBody>
      </p:sp>
      <p:pic>
        <p:nvPicPr>
          <p:cNvPr id="7" name="Picture 6" descr="Table&#10;&#10;Description automatically generated">
            <a:extLst>
              <a:ext uri="{FF2B5EF4-FFF2-40B4-BE49-F238E27FC236}">
                <a16:creationId xmlns:a16="http://schemas.microsoft.com/office/drawing/2014/main" id="{788017EF-DC31-F889-C021-96F86ED9F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52600"/>
            <a:ext cx="9116697" cy="3839111"/>
          </a:xfrm>
          <a:prstGeom prst="rect">
            <a:avLst/>
          </a:prstGeom>
        </p:spPr>
      </p:pic>
    </p:spTree>
    <p:extLst>
      <p:ext uri="{BB962C8B-B14F-4D97-AF65-F5344CB8AC3E}">
        <p14:creationId xmlns:p14="http://schemas.microsoft.com/office/powerpoint/2010/main" val="1467389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3A3-8063-7166-9021-0EFB9AAF826D}"/>
              </a:ext>
            </a:extLst>
          </p:cNvPr>
          <p:cNvSpPr>
            <a:spLocks noGrp="1"/>
          </p:cNvSpPr>
          <p:nvPr>
            <p:ph type="title"/>
          </p:nvPr>
        </p:nvSpPr>
        <p:spPr>
          <a:xfrm>
            <a:off x="609600" y="274638"/>
            <a:ext cx="11430000" cy="1143000"/>
          </a:xfrm>
        </p:spPr>
        <p:txBody>
          <a:bodyPr>
            <a:normAutofit fontScale="90000"/>
          </a:bodyPr>
          <a:lstStyle/>
          <a:p>
            <a:r>
              <a:rPr lang="en-US" dirty="0"/>
              <a:t>DNS Query Process: Query </a:t>
            </a:r>
            <a:r>
              <a:rPr lang="en-US" dirty="0" err="1"/>
              <a:t>example.net’s</a:t>
            </a:r>
            <a:r>
              <a:rPr lang="en-US" dirty="0"/>
              <a:t> nameserver</a:t>
            </a:r>
          </a:p>
        </p:txBody>
      </p:sp>
      <p:pic>
        <p:nvPicPr>
          <p:cNvPr id="4" name="Picture 3" descr="Table&#10;&#10;Description automatically generated">
            <a:extLst>
              <a:ext uri="{FF2B5EF4-FFF2-40B4-BE49-F238E27FC236}">
                <a16:creationId xmlns:a16="http://schemas.microsoft.com/office/drawing/2014/main" id="{E249DFBD-44E2-1FC9-A984-0477B453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1200"/>
            <a:ext cx="9297698" cy="3153215"/>
          </a:xfrm>
          <a:prstGeom prst="rect">
            <a:avLst/>
          </a:prstGeom>
        </p:spPr>
      </p:pic>
    </p:spTree>
    <p:extLst>
      <p:ext uri="{BB962C8B-B14F-4D97-AF65-F5344CB8AC3E}">
        <p14:creationId xmlns:p14="http://schemas.microsoft.com/office/powerpoint/2010/main" val="3855814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4433-4CD6-93F5-5A6D-B08DF36E5DE8}"/>
              </a:ext>
            </a:extLst>
          </p:cNvPr>
          <p:cNvSpPr>
            <a:spLocks noGrp="1"/>
          </p:cNvSpPr>
          <p:nvPr>
            <p:ph type="title"/>
          </p:nvPr>
        </p:nvSpPr>
        <p:spPr/>
        <p:txBody>
          <a:bodyPr/>
          <a:lstStyle/>
          <a:p>
            <a:r>
              <a:rPr lang="en-US" dirty="0"/>
              <a:t>Sending Packet in Python (1)</a:t>
            </a:r>
          </a:p>
        </p:txBody>
      </p:sp>
      <p:sp>
        <p:nvSpPr>
          <p:cNvPr id="3" name="Content Placeholder 2">
            <a:extLst>
              <a:ext uri="{FF2B5EF4-FFF2-40B4-BE49-F238E27FC236}">
                <a16:creationId xmlns:a16="http://schemas.microsoft.com/office/drawing/2014/main" id="{19089635-5F86-B4FE-8650-9ECDAA17953D}"/>
              </a:ext>
            </a:extLst>
          </p:cNvPr>
          <p:cNvSpPr>
            <a:spLocks noGrp="1"/>
          </p:cNvSpPr>
          <p:nvPr>
            <p:ph idx="1"/>
          </p:nvPr>
        </p:nvSpPr>
        <p:spPr/>
        <p:txBody>
          <a:bodyPr>
            <a:normAutofit/>
          </a:bodyPr>
          <a:lstStyle/>
          <a:p>
            <a:r>
              <a:rPr lang="en-US" dirty="0"/>
              <a:t>UDP Client</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963BC34-E3EE-9352-CE52-E970E63F4D12}"/>
              </a:ext>
            </a:extLst>
          </p:cNvPr>
          <p:cNvPicPr>
            <a:picLocks noChangeAspect="1"/>
          </p:cNvPicPr>
          <p:nvPr/>
        </p:nvPicPr>
        <p:blipFill>
          <a:blip r:embed="rId2"/>
          <a:stretch>
            <a:fillRect/>
          </a:stretch>
        </p:blipFill>
        <p:spPr>
          <a:xfrm>
            <a:off x="1066800" y="2286000"/>
            <a:ext cx="7649643" cy="2676899"/>
          </a:xfrm>
          <a:prstGeom prst="rect">
            <a:avLst/>
          </a:prstGeom>
        </p:spPr>
      </p:pic>
      <p:sp>
        <p:nvSpPr>
          <p:cNvPr id="4" name="TextBox 3">
            <a:extLst>
              <a:ext uri="{FF2B5EF4-FFF2-40B4-BE49-F238E27FC236}">
                <a16:creationId xmlns:a16="http://schemas.microsoft.com/office/drawing/2014/main" id="{CB0A9CA6-9F6A-BD85-D3EA-B3910360DFFB}"/>
              </a:ext>
            </a:extLst>
          </p:cNvPr>
          <p:cNvSpPr txBox="1"/>
          <p:nvPr/>
        </p:nvSpPr>
        <p:spPr>
          <a:xfrm>
            <a:off x="1066800" y="5648698"/>
            <a:ext cx="2362200" cy="923330"/>
          </a:xfrm>
          <a:prstGeom prst="rect">
            <a:avLst/>
          </a:prstGeom>
          <a:noFill/>
        </p:spPr>
        <p:txBody>
          <a:bodyPr wrap="square" rtlCol="0">
            <a:spAutoFit/>
          </a:bodyPr>
          <a:lstStyle/>
          <a:p>
            <a:r>
              <a:rPr lang="en-US" dirty="0"/>
              <a:t>AF =&gt; Address Family</a:t>
            </a:r>
          </a:p>
          <a:p>
            <a:r>
              <a:rPr lang="en-US" dirty="0"/>
              <a:t>INET =&gt; IPV4</a:t>
            </a:r>
          </a:p>
          <a:p>
            <a:r>
              <a:rPr lang="en-US" dirty="0"/>
              <a:t>INET6 =&gt; IPV6</a:t>
            </a:r>
          </a:p>
        </p:txBody>
      </p:sp>
      <p:sp>
        <p:nvSpPr>
          <p:cNvPr id="6" name="TextBox 5">
            <a:extLst>
              <a:ext uri="{FF2B5EF4-FFF2-40B4-BE49-F238E27FC236}">
                <a16:creationId xmlns:a16="http://schemas.microsoft.com/office/drawing/2014/main" id="{F68341CC-5117-D729-417B-8B82A983A004}"/>
              </a:ext>
            </a:extLst>
          </p:cNvPr>
          <p:cNvSpPr txBox="1"/>
          <p:nvPr/>
        </p:nvSpPr>
        <p:spPr>
          <a:xfrm>
            <a:off x="5143500" y="5648698"/>
            <a:ext cx="4152900" cy="646331"/>
          </a:xfrm>
          <a:prstGeom prst="rect">
            <a:avLst/>
          </a:prstGeom>
          <a:noFill/>
        </p:spPr>
        <p:txBody>
          <a:bodyPr wrap="square" rtlCol="0">
            <a:spAutoFit/>
          </a:bodyPr>
          <a:lstStyle/>
          <a:p>
            <a:r>
              <a:rPr lang="en-US" dirty="0"/>
              <a:t>SOCK_DGRAM =&gt; Data Gram =&gt; UDP</a:t>
            </a:r>
          </a:p>
          <a:p>
            <a:r>
              <a:rPr lang="en-US" dirty="0"/>
              <a:t>SOCK_STREAM =&gt; TCP</a:t>
            </a:r>
          </a:p>
        </p:txBody>
      </p:sp>
    </p:spTree>
    <p:extLst>
      <p:ext uri="{BB962C8B-B14F-4D97-AF65-F5344CB8AC3E}">
        <p14:creationId xmlns:p14="http://schemas.microsoft.com/office/powerpoint/2010/main" val="300187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FFF4-7D2B-9873-B2F8-40AE7D8C4016}"/>
              </a:ext>
            </a:extLst>
          </p:cNvPr>
          <p:cNvSpPr>
            <a:spLocks noGrp="1"/>
          </p:cNvSpPr>
          <p:nvPr>
            <p:ph type="title"/>
          </p:nvPr>
        </p:nvSpPr>
        <p:spPr/>
        <p:txBody>
          <a:bodyPr>
            <a:normAutofit/>
          </a:bodyPr>
          <a:lstStyle/>
          <a:p>
            <a:r>
              <a:rPr lang="en-US" dirty="0"/>
              <a:t>CIDR Scheme (Classless Inter-Domain Routing) </a:t>
            </a:r>
          </a:p>
        </p:txBody>
      </p:sp>
      <p:sp>
        <p:nvSpPr>
          <p:cNvPr id="5" name="TextBox 4">
            <a:extLst>
              <a:ext uri="{FF2B5EF4-FFF2-40B4-BE49-F238E27FC236}">
                <a16:creationId xmlns:a16="http://schemas.microsoft.com/office/drawing/2014/main" id="{1C766FB4-D1D6-7A57-E966-D1FE73E5B3A9}"/>
              </a:ext>
            </a:extLst>
          </p:cNvPr>
          <p:cNvSpPr txBox="1"/>
          <p:nvPr/>
        </p:nvSpPr>
        <p:spPr>
          <a:xfrm>
            <a:off x="5219700" y="3419257"/>
            <a:ext cx="2743199" cy="830997"/>
          </a:xfrm>
          <a:prstGeom prst="rect">
            <a:avLst/>
          </a:prstGeom>
          <a:noFill/>
        </p:spPr>
        <p:txBody>
          <a:bodyPr wrap="square" rtlCol="0">
            <a:spAutoFit/>
          </a:bodyPr>
          <a:lstStyle/>
          <a:p>
            <a:r>
              <a:rPr lang="en-US" sz="2400" dirty="0"/>
              <a:t>Indicate the first 24 bits are network ID</a:t>
            </a:r>
          </a:p>
        </p:txBody>
      </p:sp>
      <p:sp>
        <p:nvSpPr>
          <p:cNvPr id="9" name="TextBox 8">
            <a:extLst>
              <a:ext uri="{FF2B5EF4-FFF2-40B4-BE49-F238E27FC236}">
                <a16:creationId xmlns:a16="http://schemas.microsoft.com/office/drawing/2014/main" id="{73F2BDC2-BB2E-5A60-DDE6-5ED707775F80}"/>
              </a:ext>
            </a:extLst>
          </p:cNvPr>
          <p:cNvSpPr txBox="1"/>
          <p:nvPr/>
        </p:nvSpPr>
        <p:spPr>
          <a:xfrm>
            <a:off x="3200400" y="1828800"/>
            <a:ext cx="4038600" cy="646331"/>
          </a:xfrm>
          <a:prstGeom prst="rect">
            <a:avLst/>
          </a:prstGeom>
          <a:noFill/>
        </p:spPr>
        <p:txBody>
          <a:bodyPr wrap="square">
            <a:spAutoFit/>
          </a:bodyPr>
          <a:lstStyle/>
          <a:p>
            <a:r>
              <a:rPr lang="en-US" sz="3600" dirty="0">
                <a:solidFill>
                  <a:srgbClr val="0070C0"/>
                </a:solidFill>
              </a:rPr>
              <a:t>192.168.60</a:t>
            </a:r>
            <a:r>
              <a:rPr lang="en-US" sz="3600" dirty="0"/>
              <a:t>.5/</a:t>
            </a:r>
            <a:r>
              <a:rPr lang="en-US" sz="3600" b="1" dirty="0">
                <a:solidFill>
                  <a:srgbClr val="0070C0"/>
                </a:solidFill>
              </a:rPr>
              <a:t>24</a:t>
            </a:r>
          </a:p>
        </p:txBody>
      </p:sp>
      <p:cxnSp>
        <p:nvCxnSpPr>
          <p:cNvPr id="11" name="Straight Arrow Connector 10">
            <a:extLst>
              <a:ext uri="{FF2B5EF4-FFF2-40B4-BE49-F238E27FC236}">
                <a16:creationId xmlns:a16="http://schemas.microsoft.com/office/drawing/2014/main" id="{A867AECF-8C92-C3DA-6CD7-ED9B9CC2A7F1}"/>
              </a:ext>
            </a:extLst>
          </p:cNvPr>
          <p:cNvCxnSpPr>
            <a:cxnSpLocks/>
          </p:cNvCxnSpPr>
          <p:nvPr/>
        </p:nvCxnSpPr>
        <p:spPr>
          <a:xfrm flipV="1">
            <a:off x="6172200" y="2475131"/>
            <a:ext cx="0" cy="801905"/>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02652D-13D0-D25E-0D85-0F9C688030A4}"/>
              </a:ext>
            </a:extLst>
          </p:cNvPr>
          <p:cNvSpPr txBox="1"/>
          <p:nvPr/>
        </p:nvSpPr>
        <p:spPr>
          <a:xfrm>
            <a:off x="973508" y="5334000"/>
            <a:ext cx="9163342" cy="461665"/>
          </a:xfrm>
          <a:prstGeom prst="rect">
            <a:avLst/>
          </a:prstGeom>
          <a:noFill/>
        </p:spPr>
        <p:txBody>
          <a:bodyPr wrap="none" rtlCol="0">
            <a:spAutoFit/>
          </a:bodyPr>
          <a:lstStyle/>
          <a:p>
            <a:r>
              <a:rPr lang="en-US" sz="2400" dirty="0"/>
              <a:t>Question: What is the address range of the network </a:t>
            </a:r>
            <a:r>
              <a:rPr lang="en-US" sz="2400" b="1" dirty="0"/>
              <a:t>192.168.192.0/19 ?</a:t>
            </a:r>
          </a:p>
        </p:txBody>
      </p:sp>
    </p:spTree>
    <p:extLst>
      <p:ext uri="{BB962C8B-B14F-4D97-AF65-F5344CB8AC3E}">
        <p14:creationId xmlns:p14="http://schemas.microsoft.com/office/powerpoint/2010/main" val="596082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44A1-E14D-AF8C-D710-1E791E673E5E}"/>
              </a:ext>
            </a:extLst>
          </p:cNvPr>
          <p:cNvSpPr>
            <a:spLocks noGrp="1"/>
          </p:cNvSpPr>
          <p:nvPr>
            <p:ph type="title"/>
          </p:nvPr>
        </p:nvSpPr>
        <p:spPr/>
        <p:txBody>
          <a:bodyPr/>
          <a:lstStyle/>
          <a:p>
            <a:r>
              <a:rPr lang="en-US" dirty="0"/>
              <a:t>Sending Packet in Python (1)</a:t>
            </a:r>
          </a:p>
        </p:txBody>
      </p:sp>
      <p:sp>
        <p:nvSpPr>
          <p:cNvPr id="3" name="Content Placeholder 2">
            <a:extLst>
              <a:ext uri="{FF2B5EF4-FFF2-40B4-BE49-F238E27FC236}">
                <a16:creationId xmlns:a16="http://schemas.microsoft.com/office/drawing/2014/main" id="{3155D76D-89A0-75AB-7D9A-E334E3DA9917}"/>
              </a:ext>
            </a:extLst>
          </p:cNvPr>
          <p:cNvSpPr>
            <a:spLocks noGrp="1"/>
          </p:cNvSpPr>
          <p:nvPr>
            <p:ph idx="1"/>
          </p:nvPr>
        </p:nvSpPr>
        <p:spPr/>
        <p:txBody>
          <a:bodyPr/>
          <a:lstStyle/>
          <a:p>
            <a:r>
              <a:rPr lang="en-US" dirty="0"/>
              <a:t>Execution Results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418237D-3E24-B1DF-EDF3-98E1A6029D82}"/>
              </a:ext>
            </a:extLst>
          </p:cNvPr>
          <p:cNvPicPr>
            <a:picLocks noChangeAspect="1"/>
          </p:cNvPicPr>
          <p:nvPr/>
        </p:nvPicPr>
        <p:blipFill>
          <a:blip r:embed="rId3"/>
          <a:stretch>
            <a:fillRect/>
          </a:stretch>
        </p:blipFill>
        <p:spPr>
          <a:xfrm>
            <a:off x="1143000" y="2895600"/>
            <a:ext cx="5944430" cy="819264"/>
          </a:xfrm>
          <a:prstGeom prst="rect">
            <a:avLst/>
          </a:prstGeom>
        </p:spPr>
      </p:pic>
    </p:spTree>
    <p:extLst>
      <p:ext uri="{BB962C8B-B14F-4D97-AF65-F5344CB8AC3E}">
        <p14:creationId xmlns:p14="http://schemas.microsoft.com/office/powerpoint/2010/main" val="7529292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0709-E8C5-5DD0-CB99-D1847E4A0A48}"/>
              </a:ext>
            </a:extLst>
          </p:cNvPr>
          <p:cNvSpPr>
            <a:spLocks noGrp="1"/>
          </p:cNvSpPr>
          <p:nvPr>
            <p:ph type="title"/>
          </p:nvPr>
        </p:nvSpPr>
        <p:spPr/>
        <p:txBody>
          <a:bodyPr/>
          <a:lstStyle/>
          <a:p>
            <a:r>
              <a:rPr lang="en-US" dirty="0"/>
              <a:t>Receiving Packets in Python</a:t>
            </a:r>
          </a:p>
        </p:txBody>
      </p:sp>
      <p:sp>
        <p:nvSpPr>
          <p:cNvPr id="3" name="Content Placeholder 2">
            <a:extLst>
              <a:ext uri="{FF2B5EF4-FFF2-40B4-BE49-F238E27FC236}">
                <a16:creationId xmlns:a16="http://schemas.microsoft.com/office/drawing/2014/main" id="{EC5B0D28-91F4-97CF-4ECF-1C543CB3D1CA}"/>
              </a:ext>
            </a:extLst>
          </p:cNvPr>
          <p:cNvSpPr>
            <a:spLocks noGrp="1"/>
          </p:cNvSpPr>
          <p:nvPr>
            <p:ph idx="1"/>
          </p:nvPr>
        </p:nvSpPr>
        <p:spPr/>
        <p:txBody>
          <a:bodyPr/>
          <a:lstStyle/>
          <a:p>
            <a:r>
              <a:rPr lang="en-US" dirty="0"/>
              <a:t>UDP Server</a:t>
            </a:r>
          </a:p>
          <a:p>
            <a:endParaRPr lang="en-US" dirty="0"/>
          </a:p>
        </p:txBody>
      </p:sp>
      <p:pic>
        <p:nvPicPr>
          <p:cNvPr id="5" name="Picture 4">
            <a:extLst>
              <a:ext uri="{FF2B5EF4-FFF2-40B4-BE49-F238E27FC236}">
                <a16:creationId xmlns:a16="http://schemas.microsoft.com/office/drawing/2014/main" id="{CAA788D8-8452-96B1-053E-521C5E7F8849}"/>
              </a:ext>
            </a:extLst>
          </p:cNvPr>
          <p:cNvPicPr>
            <a:picLocks noChangeAspect="1"/>
          </p:cNvPicPr>
          <p:nvPr/>
        </p:nvPicPr>
        <p:blipFill>
          <a:blip r:embed="rId2"/>
          <a:stretch>
            <a:fillRect/>
          </a:stretch>
        </p:blipFill>
        <p:spPr>
          <a:xfrm>
            <a:off x="990600" y="2321985"/>
            <a:ext cx="7363853" cy="3791479"/>
          </a:xfrm>
          <a:prstGeom prst="rect">
            <a:avLst/>
          </a:prstGeom>
        </p:spPr>
      </p:pic>
    </p:spTree>
    <p:extLst>
      <p:ext uri="{BB962C8B-B14F-4D97-AF65-F5344CB8AC3E}">
        <p14:creationId xmlns:p14="http://schemas.microsoft.com/office/powerpoint/2010/main" val="53622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92E7-9DFF-93C3-452B-8A8AC60EFD7D}"/>
              </a:ext>
            </a:extLst>
          </p:cNvPr>
          <p:cNvSpPr>
            <a:spLocks noGrp="1"/>
          </p:cNvSpPr>
          <p:nvPr>
            <p:ph type="title"/>
          </p:nvPr>
        </p:nvSpPr>
        <p:spPr/>
        <p:txBody>
          <a:bodyPr/>
          <a:lstStyle/>
          <a:p>
            <a:r>
              <a:rPr lang="en-US" dirty="0"/>
              <a:t>UDP Server</a:t>
            </a:r>
          </a:p>
        </p:txBody>
      </p:sp>
      <p:pic>
        <p:nvPicPr>
          <p:cNvPr id="5" name="Content Placeholder 4">
            <a:extLst>
              <a:ext uri="{FF2B5EF4-FFF2-40B4-BE49-F238E27FC236}">
                <a16:creationId xmlns:a16="http://schemas.microsoft.com/office/drawing/2014/main" id="{811E1971-AD94-9AE5-15E9-A84AB9971AE5}"/>
              </a:ext>
            </a:extLst>
          </p:cNvPr>
          <p:cNvPicPr>
            <a:picLocks noGrp="1" noChangeAspect="1"/>
          </p:cNvPicPr>
          <p:nvPr>
            <p:ph idx="1"/>
          </p:nvPr>
        </p:nvPicPr>
        <p:blipFill>
          <a:blip r:embed="rId2"/>
          <a:stretch>
            <a:fillRect/>
          </a:stretch>
        </p:blipFill>
        <p:spPr>
          <a:xfrm>
            <a:off x="609600" y="2891680"/>
            <a:ext cx="10972800" cy="1943002"/>
          </a:xfrm>
        </p:spPr>
      </p:pic>
    </p:spTree>
    <p:extLst>
      <p:ext uri="{BB962C8B-B14F-4D97-AF65-F5344CB8AC3E}">
        <p14:creationId xmlns:p14="http://schemas.microsoft.com/office/powerpoint/2010/main" val="948364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2A0C-3AA3-F5D3-45E4-00F5F661B15C}"/>
              </a:ext>
            </a:extLst>
          </p:cNvPr>
          <p:cNvSpPr>
            <a:spLocks noGrp="1"/>
          </p:cNvSpPr>
          <p:nvPr>
            <p:ph type="title"/>
          </p:nvPr>
        </p:nvSpPr>
        <p:spPr/>
        <p:txBody>
          <a:bodyPr>
            <a:normAutofit/>
          </a:bodyPr>
          <a:lstStyle/>
          <a:p>
            <a:r>
              <a:rPr lang="en-US" dirty="0"/>
              <a:t>How Packets Are Received</a:t>
            </a:r>
          </a:p>
        </p:txBody>
      </p:sp>
      <p:pic>
        <p:nvPicPr>
          <p:cNvPr id="5" name="Content Placeholder 4" descr="Diagram&#10;&#10;Description automatically generated">
            <a:extLst>
              <a:ext uri="{FF2B5EF4-FFF2-40B4-BE49-F238E27FC236}">
                <a16:creationId xmlns:a16="http://schemas.microsoft.com/office/drawing/2014/main" id="{249C798C-63BC-783F-C471-0A65E078C1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7638"/>
            <a:ext cx="6601746" cy="4391638"/>
          </a:xfrm>
        </p:spPr>
      </p:pic>
    </p:spTree>
    <p:extLst>
      <p:ext uri="{BB962C8B-B14F-4D97-AF65-F5344CB8AC3E}">
        <p14:creationId xmlns:p14="http://schemas.microsoft.com/office/powerpoint/2010/main" val="4156857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142B-4B04-BBA4-A8A2-DD2827C1B730}"/>
              </a:ext>
            </a:extLst>
          </p:cNvPr>
          <p:cNvSpPr>
            <a:spLocks noGrp="1"/>
          </p:cNvSpPr>
          <p:nvPr>
            <p:ph type="title"/>
          </p:nvPr>
        </p:nvSpPr>
        <p:spPr/>
        <p:txBody>
          <a:bodyPr/>
          <a:lstStyle/>
          <a:p>
            <a:r>
              <a:rPr lang="en-US" dirty="0"/>
              <a:t>Packet Sending Tools</a:t>
            </a:r>
          </a:p>
        </p:txBody>
      </p:sp>
      <p:sp>
        <p:nvSpPr>
          <p:cNvPr id="3" name="Content Placeholder 2">
            <a:extLst>
              <a:ext uri="{FF2B5EF4-FFF2-40B4-BE49-F238E27FC236}">
                <a16:creationId xmlns:a16="http://schemas.microsoft.com/office/drawing/2014/main" id="{8CEEA564-EDB1-FE4A-BE8E-A4C4DF5D5F63}"/>
              </a:ext>
            </a:extLst>
          </p:cNvPr>
          <p:cNvSpPr>
            <a:spLocks noGrp="1"/>
          </p:cNvSpPr>
          <p:nvPr>
            <p:ph idx="1"/>
          </p:nvPr>
        </p:nvSpPr>
        <p:spPr>
          <a:xfrm>
            <a:off x="609600" y="1676400"/>
            <a:ext cx="10972800" cy="4525963"/>
          </a:xfrm>
        </p:spPr>
        <p:txBody>
          <a:bodyPr/>
          <a:lstStyle/>
          <a:p>
            <a:r>
              <a:rPr lang="en-US" dirty="0"/>
              <a:t>Using </a:t>
            </a:r>
            <a:r>
              <a:rPr lang="en-US" dirty="0" err="1"/>
              <a:t>netcat</a:t>
            </a:r>
            <a:endParaRPr lang="en-US" dirty="0"/>
          </a:p>
          <a:p>
            <a:endParaRPr lang="en-US" dirty="0"/>
          </a:p>
          <a:p>
            <a:endParaRPr lang="en-US" dirty="0"/>
          </a:p>
          <a:p>
            <a:r>
              <a:rPr lang="en-US" dirty="0"/>
              <a:t>Bash: /dev/</a:t>
            </a:r>
            <a:r>
              <a:rPr lang="en-US" dirty="0" err="1"/>
              <a:t>tcp</a:t>
            </a:r>
            <a:r>
              <a:rPr lang="en-US" dirty="0"/>
              <a:t> or /dev/</a:t>
            </a:r>
            <a:r>
              <a:rPr lang="en-US" dirty="0" err="1"/>
              <a:t>udp</a:t>
            </a:r>
            <a:r>
              <a:rPr lang="en-US" dirty="0"/>
              <a:t> pseudo device</a:t>
            </a:r>
          </a:p>
          <a:p>
            <a:pPr marL="0" indent="0">
              <a:buNone/>
            </a:pPr>
            <a:endParaRPr lang="en-US" dirty="0"/>
          </a:p>
          <a:p>
            <a:pPr marL="0" indent="0">
              <a:buNone/>
            </a:pPr>
            <a:endParaRPr lang="en-US" dirty="0"/>
          </a:p>
          <a:p>
            <a:r>
              <a:rPr lang="en-US" dirty="0"/>
              <a:t>Others: telnet, ping, etc.</a:t>
            </a:r>
          </a:p>
        </p:txBody>
      </p:sp>
      <p:pic>
        <p:nvPicPr>
          <p:cNvPr id="7" name="Picture 6">
            <a:extLst>
              <a:ext uri="{FF2B5EF4-FFF2-40B4-BE49-F238E27FC236}">
                <a16:creationId xmlns:a16="http://schemas.microsoft.com/office/drawing/2014/main" id="{4819C40D-F26C-C1BC-02CA-69891E019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438400"/>
            <a:ext cx="7306695" cy="666843"/>
          </a:xfrm>
          <a:prstGeom prst="rect">
            <a:avLst/>
          </a:prstGeom>
        </p:spPr>
      </p:pic>
      <p:grpSp>
        <p:nvGrpSpPr>
          <p:cNvPr id="14" name="Group 13">
            <a:extLst>
              <a:ext uri="{FF2B5EF4-FFF2-40B4-BE49-F238E27FC236}">
                <a16:creationId xmlns:a16="http://schemas.microsoft.com/office/drawing/2014/main" id="{CCF4545D-9735-3016-ACCA-C98C79C31EDE}"/>
              </a:ext>
            </a:extLst>
          </p:cNvPr>
          <p:cNvGrpSpPr/>
          <p:nvPr/>
        </p:nvGrpSpPr>
        <p:grpSpPr>
          <a:xfrm>
            <a:off x="914400" y="4341033"/>
            <a:ext cx="5925378" cy="600159"/>
            <a:chOff x="3133310" y="4467194"/>
            <a:chExt cx="5925378" cy="600159"/>
          </a:xfrm>
        </p:grpSpPr>
        <p:pic>
          <p:nvPicPr>
            <p:cNvPr id="11" name="Picture 10">
              <a:extLst>
                <a:ext uri="{FF2B5EF4-FFF2-40B4-BE49-F238E27FC236}">
                  <a16:creationId xmlns:a16="http://schemas.microsoft.com/office/drawing/2014/main" id="{319CEEC8-BBF1-3914-47CF-57952ED7A0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3311" y="4762510"/>
              <a:ext cx="5925377" cy="304843"/>
            </a:xfrm>
            <a:prstGeom prst="rect">
              <a:avLst/>
            </a:prstGeom>
          </p:spPr>
        </p:pic>
        <p:pic>
          <p:nvPicPr>
            <p:cNvPr id="13" name="Picture 12">
              <a:extLst>
                <a:ext uri="{FF2B5EF4-FFF2-40B4-BE49-F238E27FC236}">
                  <a16:creationId xmlns:a16="http://schemas.microsoft.com/office/drawing/2014/main" id="{F72BE205-FBD4-DDF5-2FA3-DB050C9424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3310" y="4467194"/>
              <a:ext cx="5925377" cy="295316"/>
            </a:xfrm>
            <a:prstGeom prst="rect">
              <a:avLst/>
            </a:prstGeom>
          </p:spPr>
        </p:pic>
      </p:grpSp>
    </p:spTree>
    <p:extLst>
      <p:ext uri="{BB962C8B-B14F-4D97-AF65-F5344CB8AC3E}">
        <p14:creationId xmlns:p14="http://schemas.microsoft.com/office/powerpoint/2010/main" val="164637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2C3B-6C6F-88E5-35E3-047F51D62BD4}"/>
              </a:ext>
            </a:extLst>
          </p:cNvPr>
          <p:cNvSpPr>
            <a:spLocks noGrp="1"/>
          </p:cNvSpPr>
          <p:nvPr>
            <p:ph type="title"/>
          </p:nvPr>
        </p:nvSpPr>
        <p:spPr/>
        <p:txBody>
          <a:bodyPr>
            <a:normAutofit/>
          </a:bodyPr>
          <a:lstStyle/>
          <a:p>
            <a:r>
              <a:rPr lang="en-US" dirty="0"/>
              <a:t>Special IP Addresses</a:t>
            </a:r>
          </a:p>
        </p:txBody>
      </p:sp>
      <p:sp>
        <p:nvSpPr>
          <p:cNvPr id="3" name="Content Placeholder 2">
            <a:extLst>
              <a:ext uri="{FF2B5EF4-FFF2-40B4-BE49-F238E27FC236}">
                <a16:creationId xmlns:a16="http://schemas.microsoft.com/office/drawing/2014/main" id="{C38F7FC3-2A17-7CB0-964A-CF76E6A8DAD4}"/>
              </a:ext>
            </a:extLst>
          </p:cNvPr>
          <p:cNvSpPr>
            <a:spLocks noGrp="1"/>
          </p:cNvSpPr>
          <p:nvPr>
            <p:ph idx="1"/>
          </p:nvPr>
        </p:nvSpPr>
        <p:spPr/>
        <p:txBody>
          <a:bodyPr>
            <a:normAutofit/>
          </a:bodyPr>
          <a:lstStyle/>
          <a:p>
            <a:r>
              <a:rPr lang="en-US" dirty="0"/>
              <a:t>Private IP Addresses</a:t>
            </a:r>
          </a:p>
          <a:p>
            <a:pPr lvl="1"/>
            <a:r>
              <a:rPr lang="en-US" dirty="0"/>
              <a:t>10.0.0.0/8</a:t>
            </a:r>
          </a:p>
          <a:p>
            <a:pPr lvl="1"/>
            <a:r>
              <a:rPr lang="en-US" dirty="0"/>
              <a:t>172.16.0.0/12</a:t>
            </a:r>
          </a:p>
          <a:p>
            <a:pPr lvl="1"/>
            <a:r>
              <a:rPr lang="en-US" dirty="0"/>
              <a:t>192.168.0.0/16</a:t>
            </a:r>
          </a:p>
          <a:p>
            <a:pPr marL="0" indent="0">
              <a:buNone/>
            </a:pPr>
            <a:endParaRPr lang="en-US" dirty="0"/>
          </a:p>
          <a:p>
            <a:r>
              <a:rPr lang="en-US" dirty="0"/>
              <a:t>Loopback Address</a:t>
            </a:r>
          </a:p>
          <a:p>
            <a:pPr lvl="1"/>
            <a:r>
              <a:rPr lang="en-US" dirty="0"/>
              <a:t>127.0.0.0/8</a:t>
            </a:r>
          </a:p>
          <a:p>
            <a:pPr lvl="1"/>
            <a:r>
              <a:rPr lang="en-US" dirty="0"/>
              <a:t>Commonly used:  127.0.0.1</a:t>
            </a:r>
          </a:p>
        </p:txBody>
      </p:sp>
    </p:spTree>
    <p:extLst>
      <p:ext uri="{BB962C8B-B14F-4D97-AF65-F5344CB8AC3E}">
        <p14:creationId xmlns:p14="http://schemas.microsoft.com/office/powerpoint/2010/main" val="191792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8B21-7691-E050-C071-D6D7C1ED35EB}"/>
              </a:ext>
            </a:extLst>
          </p:cNvPr>
          <p:cNvSpPr>
            <a:spLocks noGrp="1"/>
          </p:cNvSpPr>
          <p:nvPr>
            <p:ph type="title"/>
          </p:nvPr>
        </p:nvSpPr>
        <p:spPr/>
        <p:txBody>
          <a:bodyPr/>
          <a:lstStyle/>
          <a:p>
            <a:r>
              <a:rPr lang="en-US" dirty="0"/>
              <a:t>List IP Address on Network Interface</a:t>
            </a:r>
          </a:p>
        </p:txBody>
      </p:sp>
      <p:pic>
        <p:nvPicPr>
          <p:cNvPr id="5" name="Content Placeholder 4">
            <a:extLst>
              <a:ext uri="{FF2B5EF4-FFF2-40B4-BE49-F238E27FC236}">
                <a16:creationId xmlns:a16="http://schemas.microsoft.com/office/drawing/2014/main" id="{9FBD353D-6292-6320-CB4D-F4CE81A28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05000"/>
            <a:ext cx="9631119" cy="1076475"/>
          </a:xfrm>
        </p:spPr>
      </p:pic>
      <p:sp>
        <p:nvSpPr>
          <p:cNvPr id="3" name="TextBox 2">
            <a:extLst>
              <a:ext uri="{FF2B5EF4-FFF2-40B4-BE49-F238E27FC236}">
                <a16:creationId xmlns:a16="http://schemas.microsoft.com/office/drawing/2014/main" id="{F9874ED3-EF34-A237-AB27-A46322C9B1A9}"/>
              </a:ext>
            </a:extLst>
          </p:cNvPr>
          <p:cNvSpPr txBox="1"/>
          <p:nvPr/>
        </p:nvSpPr>
        <p:spPr>
          <a:xfrm>
            <a:off x="914400" y="5105400"/>
            <a:ext cx="1752600" cy="923330"/>
          </a:xfrm>
          <a:prstGeom prst="rect">
            <a:avLst/>
          </a:prstGeom>
          <a:noFill/>
        </p:spPr>
        <p:txBody>
          <a:bodyPr wrap="square" rtlCol="0">
            <a:spAutoFit/>
          </a:bodyPr>
          <a:lstStyle/>
          <a:p>
            <a:r>
              <a:rPr lang="en-US" dirty="0"/>
              <a:t>lo =&gt; </a:t>
            </a:r>
            <a:r>
              <a:rPr lang="en-US" b="1" dirty="0"/>
              <a:t>Lo</a:t>
            </a:r>
            <a:r>
              <a:rPr lang="en-US" dirty="0"/>
              <a:t>opback</a:t>
            </a:r>
          </a:p>
          <a:p>
            <a:r>
              <a:rPr lang="en-US" dirty="0" err="1"/>
              <a:t>en</a:t>
            </a:r>
            <a:r>
              <a:rPr lang="en-US" dirty="0"/>
              <a:t> =&gt; </a:t>
            </a:r>
            <a:r>
              <a:rPr lang="en-US" b="1" dirty="0"/>
              <a:t>E</a:t>
            </a:r>
            <a:r>
              <a:rPr lang="en-US" dirty="0"/>
              <a:t>ther</a:t>
            </a:r>
            <a:r>
              <a:rPr lang="en-US" b="1" dirty="0"/>
              <a:t>n</a:t>
            </a:r>
            <a:r>
              <a:rPr lang="en-US" dirty="0"/>
              <a:t>et</a:t>
            </a:r>
          </a:p>
          <a:p>
            <a:r>
              <a:rPr lang="en-US" dirty="0" err="1"/>
              <a:t>wl</a:t>
            </a:r>
            <a:r>
              <a:rPr lang="en-US" dirty="0"/>
              <a:t> =&gt; </a:t>
            </a:r>
            <a:r>
              <a:rPr lang="en-US" b="1" dirty="0"/>
              <a:t>W</a:t>
            </a:r>
            <a:r>
              <a:rPr lang="en-US" dirty="0"/>
              <a:t>ire</a:t>
            </a:r>
            <a:r>
              <a:rPr lang="en-US" b="1" dirty="0"/>
              <a:t>l</a:t>
            </a:r>
            <a:r>
              <a:rPr lang="en-US" dirty="0"/>
              <a:t>ess</a:t>
            </a:r>
          </a:p>
        </p:txBody>
      </p:sp>
      <p:sp>
        <p:nvSpPr>
          <p:cNvPr id="4" name="TextBox 3">
            <a:extLst>
              <a:ext uri="{FF2B5EF4-FFF2-40B4-BE49-F238E27FC236}">
                <a16:creationId xmlns:a16="http://schemas.microsoft.com/office/drawing/2014/main" id="{73C41B50-BF48-8ECB-C850-ADCE0A3DF279}"/>
              </a:ext>
            </a:extLst>
          </p:cNvPr>
          <p:cNvSpPr txBox="1"/>
          <p:nvPr/>
        </p:nvSpPr>
        <p:spPr>
          <a:xfrm>
            <a:off x="3200400" y="5243899"/>
            <a:ext cx="3048000" cy="646331"/>
          </a:xfrm>
          <a:prstGeom prst="rect">
            <a:avLst/>
          </a:prstGeom>
          <a:noFill/>
        </p:spPr>
        <p:txBody>
          <a:bodyPr wrap="square" rtlCol="0">
            <a:spAutoFit/>
          </a:bodyPr>
          <a:lstStyle/>
          <a:p>
            <a:r>
              <a:rPr lang="en-US" dirty="0"/>
              <a:t>p0 = Bus number</a:t>
            </a:r>
          </a:p>
          <a:p>
            <a:r>
              <a:rPr lang="en-US" dirty="0"/>
              <a:t>s3 = slot number</a:t>
            </a:r>
          </a:p>
        </p:txBody>
      </p:sp>
    </p:spTree>
    <p:extLst>
      <p:ext uri="{BB962C8B-B14F-4D97-AF65-F5344CB8AC3E}">
        <p14:creationId xmlns:p14="http://schemas.microsoft.com/office/powerpoint/2010/main" val="396016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9E4F-5B33-071D-7F11-15A6AEC38407}"/>
              </a:ext>
            </a:extLst>
          </p:cNvPr>
          <p:cNvSpPr>
            <a:spLocks noGrp="1"/>
          </p:cNvSpPr>
          <p:nvPr>
            <p:ph type="title"/>
          </p:nvPr>
        </p:nvSpPr>
        <p:spPr/>
        <p:txBody>
          <a:bodyPr>
            <a:normAutofit/>
          </a:bodyPr>
          <a:lstStyle/>
          <a:p>
            <a:r>
              <a:rPr lang="en-US" dirty="0"/>
              <a:t>Manually Assign IP Address</a:t>
            </a:r>
          </a:p>
        </p:txBody>
      </p:sp>
      <p:pic>
        <p:nvPicPr>
          <p:cNvPr id="5" name="Picture 4">
            <a:extLst>
              <a:ext uri="{FF2B5EF4-FFF2-40B4-BE49-F238E27FC236}">
                <a16:creationId xmlns:a16="http://schemas.microsoft.com/office/drawing/2014/main" id="{779737F0-66AF-56AF-C8A4-CA144EA0E829}"/>
              </a:ext>
            </a:extLst>
          </p:cNvPr>
          <p:cNvPicPr>
            <a:picLocks noChangeAspect="1"/>
          </p:cNvPicPr>
          <p:nvPr/>
        </p:nvPicPr>
        <p:blipFill>
          <a:blip r:embed="rId2"/>
          <a:stretch>
            <a:fillRect/>
          </a:stretch>
        </p:blipFill>
        <p:spPr>
          <a:xfrm>
            <a:off x="762000" y="1752600"/>
            <a:ext cx="8464982" cy="4020641"/>
          </a:xfrm>
          <a:prstGeom prst="rect">
            <a:avLst/>
          </a:prstGeom>
        </p:spPr>
      </p:pic>
    </p:spTree>
    <p:extLst>
      <p:ext uri="{BB962C8B-B14F-4D97-AF65-F5344CB8AC3E}">
        <p14:creationId xmlns:p14="http://schemas.microsoft.com/office/powerpoint/2010/main" val="115307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9397-020E-B486-516C-21F633E207ED}"/>
              </a:ext>
            </a:extLst>
          </p:cNvPr>
          <p:cNvSpPr>
            <a:spLocks noGrp="1"/>
          </p:cNvSpPr>
          <p:nvPr>
            <p:ph type="title"/>
          </p:nvPr>
        </p:nvSpPr>
        <p:spPr/>
        <p:txBody>
          <a:bodyPr>
            <a:normAutofit/>
          </a:bodyPr>
          <a:lstStyle/>
          <a:p>
            <a:r>
              <a:rPr lang="en-US" dirty="0"/>
              <a:t>Automatically Assign IP Address</a:t>
            </a:r>
          </a:p>
        </p:txBody>
      </p:sp>
      <p:sp>
        <p:nvSpPr>
          <p:cNvPr id="3" name="Content Placeholder 2">
            <a:extLst>
              <a:ext uri="{FF2B5EF4-FFF2-40B4-BE49-F238E27FC236}">
                <a16:creationId xmlns:a16="http://schemas.microsoft.com/office/drawing/2014/main" id="{3A232C8F-79AF-9F76-59FE-B762A46A4982}"/>
              </a:ext>
            </a:extLst>
          </p:cNvPr>
          <p:cNvSpPr>
            <a:spLocks noGrp="1"/>
          </p:cNvSpPr>
          <p:nvPr>
            <p:ph idx="1"/>
          </p:nvPr>
        </p:nvSpPr>
        <p:spPr/>
        <p:txBody>
          <a:bodyPr/>
          <a:lstStyle/>
          <a:p>
            <a:r>
              <a:rPr lang="en-US" dirty="0"/>
              <a:t>DHCP: Dynamic Host Configuration Protocol</a:t>
            </a:r>
          </a:p>
          <a:p>
            <a:pPr lvl="1"/>
            <a:r>
              <a:rPr lang="th-TH" dirty="0"/>
              <a:t>โดยปกติคือ </a:t>
            </a:r>
            <a:r>
              <a:rPr lang="en-US" dirty="0"/>
              <a:t>Router </a:t>
            </a:r>
            <a:r>
              <a:rPr lang="th-TH" dirty="0"/>
              <a:t>ทำหน้าที่ </a:t>
            </a:r>
            <a:r>
              <a:rPr lang="en-US" dirty="0"/>
              <a:t>DHCP </a:t>
            </a:r>
            <a:r>
              <a:rPr lang="th-TH" dirty="0"/>
              <a:t>ให้</a:t>
            </a:r>
          </a:p>
          <a:p>
            <a:pPr lvl="1"/>
            <a:r>
              <a:rPr lang="th-TH" dirty="0"/>
              <a:t>แจกจ่าย </a:t>
            </a:r>
          </a:p>
          <a:p>
            <a:pPr lvl="2"/>
            <a:r>
              <a:rPr lang="en-US" dirty="0"/>
              <a:t>IP</a:t>
            </a:r>
            <a:endParaRPr lang="th-TH" dirty="0"/>
          </a:p>
          <a:p>
            <a:pPr lvl="2"/>
            <a:r>
              <a:rPr lang="en-US" dirty="0"/>
              <a:t>Subnet mask</a:t>
            </a:r>
            <a:r>
              <a:rPr lang="th-TH" dirty="0"/>
              <a:t> บอกว่า </a:t>
            </a:r>
            <a:r>
              <a:rPr lang="en-US" dirty="0"/>
              <a:t>IP </a:t>
            </a:r>
            <a:r>
              <a:rPr lang="th-TH" dirty="0"/>
              <a:t>วงในเราครอบคลุม </a:t>
            </a:r>
            <a:r>
              <a:rPr lang="en-US" dirty="0"/>
              <a:t>IP </a:t>
            </a:r>
            <a:r>
              <a:rPr lang="th-TH" dirty="0"/>
              <a:t>อะไรบ้าง</a:t>
            </a:r>
          </a:p>
          <a:p>
            <a:pPr lvl="2"/>
            <a:r>
              <a:rPr lang="en-US" dirty="0"/>
              <a:t>Gateway</a:t>
            </a:r>
            <a:r>
              <a:rPr lang="th-TH" dirty="0"/>
              <a:t> สำหรับเชื่อมต่อ </a:t>
            </a:r>
            <a:r>
              <a:rPr lang="en-US" dirty="0"/>
              <a:t>Internet</a:t>
            </a:r>
            <a:endParaRPr lang="th-TH" dirty="0"/>
          </a:p>
          <a:p>
            <a:pPr lvl="2"/>
            <a:r>
              <a:rPr lang="th-TH" dirty="0"/>
              <a:t>ที่อยู่ </a:t>
            </a:r>
            <a:r>
              <a:rPr lang="en-US" dirty="0"/>
              <a:t>DNS server </a:t>
            </a:r>
          </a:p>
          <a:p>
            <a:pPr marL="0" indent="0">
              <a:buNone/>
            </a:pPr>
            <a:endParaRPr lang="en-US" dirty="0"/>
          </a:p>
        </p:txBody>
      </p:sp>
    </p:spTree>
    <p:extLst>
      <p:ext uri="{BB962C8B-B14F-4D97-AF65-F5344CB8AC3E}">
        <p14:creationId xmlns:p14="http://schemas.microsoft.com/office/powerpoint/2010/main" val="1410374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1451</TotalTime>
  <Words>990</Words>
  <Application>Microsoft Office PowerPoint</Application>
  <PresentationFormat>Widescreen</PresentationFormat>
  <Paragraphs>170</Paragraphs>
  <Slides>54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Consolas</vt:lpstr>
      <vt:lpstr>Courier New</vt:lpstr>
      <vt:lpstr>Office Theme</vt:lpstr>
      <vt:lpstr>Network Security Basics</vt:lpstr>
      <vt:lpstr>Outline</vt:lpstr>
      <vt:lpstr>ip address</vt:lpstr>
      <vt:lpstr>IP Address: the Original Scheme</vt:lpstr>
      <vt:lpstr>CIDR Scheme (Classless Inter-Domain Routing) </vt:lpstr>
      <vt:lpstr>Special IP Addresses</vt:lpstr>
      <vt:lpstr>List IP Address on Network Interface</vt:lpstr>
      <vt:lpstr>Manually Assign IP Address</vt:lpstr>
      <vt:lpstr>Automatically Assign IP Address</vt:lpstr>
      <vt:lpstr>Get IP Addresses for Host Names: DNS</vt:lpstr>
      <vt:lpstr>network Stack</vt:lpstr>
      <vt:lpstr> Packet Journey at High Level</vt:lpstr>
      <vt:lpstr>TTL and How Traceroute Works</vt:lpstr>
      <vt:lpstr> How Packets Are Constructed</vt:lpstr>
      <vt:lpstr>Layer 4: Transport Layer</vt:lpstr>
      <vt:lpstr>Layer 3: Network Layer</vt:lpstr>
      <vt:lpstr>Layer 2: Data Link Layer (MAC Layer)</vt:lpstr>
      <vt:lpstr>The Need for Fragmentation</vt:lpstr>
      <vt:lpstr>Network Interface and Ethernet</vt:lpstr>
      <vt:lpstr>Network Interface Card (NIC)</vt:lpstr>
      <vt:lpstr>Ethernet Frame &amp; MAC Header</vt:lpstr>
      <vt:lpstr>Ethernet Frame Example</vt:lpstr>
      <vt:lpstr>Promiscuous Mode</vt:lpstr>
      <vt:lpstr>The ARP Protocol</vt:lpstr>
      <vt:lpstr>The ARP Protocol</vt:lpstr>
      <vt:lpstr>ARP Request/Reply</vt:lpstr>
      <vt:lpstr>Send ARP Request: Example 1 </vt:lpstr>
      <vt:lpstr>Send ARP Request: Example 2</vt:lpstr>
      <vt:lpstr>ARP Cache</vt:lpstr>
      <vt:lpstr>ARP Cache Poisoning</vt:lpstr>
      <vt:lpstr>man-in-the-middle Attack</vt:lpstr>
      <vt:lpstr>Man-In-The-Middle Attack</vt:lpstr>
      <vt:lpstr>Use ARP Cache Poisoning to Redirect Packets</vt:lpstr>
      <vt:lpstr>Layer 3: Network Layer</vt:lpstr>
      <vt:lpstr>dns infrastructure</vt:lpstr>
      <vt:lpstr>DNS Domain Hierarchy</vt:lpstr>
      <vt:lpstr>DNS Zones</vt:lpstr>
      <vt:lpstr>DNS Root Servers </vt:lpstr>
      <vt:lpstr>DNS Root Server</vt:lpstr>
      <vt:lpstr>DNS Root Server and Politics</vt:lpstr>
      <vt:lpstr>Top Level Domain (TLD)</vt:lpstr>
      <vt:lpstr>dns query process</vt:lpstr>
      <vt:lpstr>DNS Query Process and Cache</vt:lpstr>
      <vt:lpstr>Local DNS Files</vt:lpstr>
      <vt:lpstr>How Local DNS Server Get Root Server's IP </vt:lpstr>
      <vt:lpstr>DNS Query Process: Query the Root Server</vt:lpstr>
      <vt:lpstr>DNS Query Process: Query the net Server</vt:lpstr>
      <vt:lpstr>DNS Query Process: Query example.net’s nameserver</vt:lpstr>
      <vt:lpstr>Sending Packet in Python (1)</vt:lpstr>
      <vt:lpstr>Sending Packet in Python (1)</vt:lpstr>
      <vt:lpstr>Receiving Packets in Python</vt:lpstr>
      <vt:lpstr>UDP Server</vt:lpstr>
      <vt:lpstr>How Packets Are Received</vt:lpstr>
      <vt:lpstr>Packet Sending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Heartbleed Bug and Attack</dc:title>
  <dc:creator>3shna</dc:creator>
  <cp:lastModifiedBy>Phakpoom Chinprutthiwong</cp:lastModifiedBy>
  <cp:revision>68</cp:revision>
  <dcterms:created xsi:type="dcterms:W3CDTF">2017-11-22T15:54:43Z</dcterms:created>
  <dcterms:modified xsi:type="dcterms:W3CDTF">2023-01-18T18:17:02Z</dcterms:modified>
</cp:coreProperties>
</file>