
<file path=[Content_Types].xml><?xml version="1.0" encoding="utf-8"?>
<Types xmlns="http://schemas.openxmlformats.org/package/2006/content-types">
  <Default Extension="png" ContentType="image/png"/>
  <Default Extension="jfif"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1" d="100"/>
          <a:sy n="61" d="100"/>
        </p:scale>
        <p:origin x="61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1005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5.jfif"/></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gamma.app"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gamma.app"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404110"/>
            <a:ext cx="7477601" cy="1666399"/>
          </a:xfrm>
          <a:prstGeom prst="rect">
            <a:avLst/>
          </a:prstGeom>
          <a:noFill/>
          <a:ln/>
        </p:spPr>
        <p:txBody>
          <a:bodyPr wrap="square" rtlCol="0" anchor="t"/>
          <a:lstStyle/>
          <a:p>
            <a:pPr marL="0" indent="0">
              <a:lnSpc>
                <a:spcPts val="6561"/>
              </a:lnSpc>
              <a:buNone/>
            </a:pPr>
            <a:r>
              <a:rPr lang="en-US" sz="5249" b="1" dirty="0">
                <a:solidFill>
                  <a:srgbClr val="FFFFFF"/>
                </a:solidFill>
                <a:latin typeface="Nunito" pitchFamily="34" charset="0"/>
                <a:ea typeface="Nunito" pitchFamily="34" charset="-122"/>
                <a:cs typeface="Nunito" pitchFamily="34" charset="-120"/>
              </a:rPr>
              <a:t>Introduction to Neemo Solutions</a:t>
            </a:r>
            <a:endParaRPr lang="en-US" sz="5249" dirty="0"/>
          </a:p>
        </p:txBody>
      </p:sp>
      <p:sp>
        <p:nvSpPr>
          <p:cNvPr id="6" name="Text 2"/>
          <p:cNvSpPr/>
          <p:nvPr/>
        </p:nvSpPr>
        <p:spPr>
          <a:xfrm>
            <a:off x="833199" y="4403765"/>
            <a:ext cx="7477601"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Neemo Solutions is a dynamic and innovative organization that specializes in insurance industry. Our goal is to revolutionize the industry and set new standards for excellence and quality, delivering unparalleled value to our customers and stakeholders.</a:t>
            </a:r>
            <a:endParaRPr lang="en-US" sz="1750" dirty="0"/>
          </a:p>
        </p:txBody>
      </p:sp>
      <p:pic>
        <p:nvPicPr>
          <p:cNvPr id="7"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2039064"/>
            <a:ext cx="7394496"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The Problem We Are Solving</a:t>
            </a:r>
            <a:endParaRPr lang="en-US" sz="4374" dirty="0"/>
          </a:p>
        </p:txBody>
      </p:sp>
      <p:sp>
        <p:nvSpPr>
          <p:cNvPr id="5" name="Text 2"/>
          <p:cNvSpPr/>
          <p:nvPr/>
        </p:nvSpPr>
        <p:spPr>
          <a:xfrm>
            <a:off x="2348389" y="3288863"/>
            <a:ext cx="2777490" cy="347186"/>
          </a:xfrm>
          <a:prstGeom prst="rect">
            <a:avLst/>
          </a:prstGeom>
          <a:noFill/>
          <a:ln/>
        </p:spPr>
        <p:txBody>
          <a:bodyPr wrap="none" rtlCol="0" anchor="t"/>
          <a:lstStyle/>
          <a:p>
            <a:pPr marL="0" indent="0">
              <a:lnSpc>
                <a:spcPts val="2734"/>
              </a:lnSpc>
              <a:buNone/>
            </a:pPr>
            <a:r>
              <a:rPr lang="en-US" sz="2187" b="1" dirty="0">
                <a:solidFill>
                  <a:srgbClr val="FFFFFF"/>
                </a:solidFill>
                <a:latin typeface="Nunito" pitchFamily="34" charset="0"/>
                <a:ea typeface="Nunito" pitchFamily="34" charset="-122"/>
                <a:cs typeface="Nunito" pitchFamily="34" charset="-120"/>
              </a:rPr>
              <a:t>Market Analysis</a:t>
            </a:r>
            <a:endParaRPr lang="en-US" sz="2187" dirty="0"/>
          </a:p>
        </p:txBody>
      </p:sp>
      <p:sp>
        <p:nvSpPr>
          <p:cNvPr id="6" name="Text 3"/>
          <p:cNvSpPr/>
          <p:nvPr/>
        </p:nvSpPr>
        <p:spPr>
          <a:xfrm>
            <a:off x="2348389" y="3858220"/>
            <a:ext cx="2949416"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We have identified a crucial gap in the market, specifically the lack of dynamic customer self-service portals.</a:t>
            </a:r>
            <a:endParaRPr lang="en-US" sz="1750" dirty="0"/>
          </a:p>
        </p:txBody>
      </p:sp>
      <p:sp>
        <p:nvSpPr>
          <p:cNvPr id="7" name="Text 4"/>
          <p:cNvSpPr/>
          <p:nvPr/>
        </p:nvSpPr>
        <p:spPr>
          <a:xfrm>
            <a:off x="5847398" y="3288863"/>
            <a:ext cx="2777490" cy="347186"/>
          </a:xfrm>
          <a:prstGeom prst="rect">
            <a:avLst/>
          </a:prstGeom>
          <a:noFill/>
          <a:ln/>
        </p:spPr>
        <p:txBody>
          <a:bodyPr wrap="none" rtlCol="0" anchor="t"/>
          <a:lstStyle/>
          <a:p>
            <a:pPr marL="0" indent="0">
              <a:lnSpc>
                <a:spcPts val="2734"/>
              </a:lnSpc>
              <a:buNone/>
            </a:pPr>
            <a:r>
              <a:rPr lang="en-US" sz="2187" b="1" dirty="0">
                <a:solidFill>
                  <a:srgbClr val="FFFFFF"/>
                </a:solidFill>
                <a:latin typeface="Nunito" pitchFamily="34" charset="0"/>
                <a:ea typeface="Nunito" pitchFamily="34" charset="-122"/>
                <a:cs typeface="Nunito" pitchFamily="34" charset="-120"/>
              </a:rPr>
              <a:t>User Pain Points</a:t>
            </a:r>
            <a:endParaRPr lang="en-US" sz="2187" dirty="0"/>
          </a:p>
        </p:txBody>
      </p:sp>
      <p:sp>
        <p:nvSpPr>
          <p:cNvPr id="8" name="Text 5"/>
          <p:cNvSpPr/>
          <p:nvPr/>
        </p:nvSpPr>
        <p:spPr>
          <a:xfrm>
            <a:off x="5847398" y="3858220"/>
            <a:ext cx="2949416"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Many policyholders struggle to access their insurance policies 24/7. Our solution is tailored to address this effectively.</a:t>
            </a:r>
            <a:endParaRPr lang="en-US" sz="1750" dirty="0"/>
          </a:p>
        </p:txBody>
      </p:sp>
      <p:sp>
        <p:nvSpPr>
          <p:cNvPr id="9" name="Text 6"/>
          <p:cNvSpPr/>
          <p:nvPr/>
        </p:nvSpPr>
        <p:spPr>
          <a:xfrm>
            <a:off x="9346406" y="3288863"/>
            <a:ext cx="2844879" cy="347186"/>
          </a:xfrm>
          <a:prstGeom prst="rect">
            <a:avLst/>
          </a:prstGeom>
          <a:noFill/>
          <a:ln/>
        </p:spPr>
        <p:txBody>
          <a:bodyPr wrap="none" rtlCol="0" anchor="t"/>
          <a:lstStyle/>
          <a:p>
            <a:pPr marL="0" indent="0">
              <a:lnSpc>
                <a:spcPts val="2734"/>
              </a:lnSpc>
              <a:buNone/>
            </a:pPr>
            <a:r>
              <a:rPr lang="en-US" sz="2187" b="1" dirty="0">
                <a:solidFill>
                  <a:srgbClr val="FFFFFF"/>
                </a:solidFill>
                <a:latin typeface="Nunito" pitchFamily="34" charset="0"/>
                <a:ea typeface="Nunito" pitchFamily="34" charset="-122"/>
                <a:cs typeface="Nunito" pitchFamily="34" charset="-120"/>
              </a:rPr>
              <a:t>Competitor Landscape</a:t>
            </a:r>
            <a:endParaRPr lang="en-US" sz="2187" dirty="0"/>
          </a:p>
        </p:txBody>
      </p:sp>
      <p:sp>
        <p:nvSpPr>
          <p:cNvPr id="10" name="Text 7"/>
          <p:cNvSpPr/>
          <p:nvPr/>
        </p:nvSpPr>
        <p:spPr>
          <a:xfrm>
            <a:off x="9346406" y="3858220"/>
            <a:ext cx="2949416" cy="2132409"/>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Existing solutions fall short in providing access to insurance policy information at anytime from anywhere. Our offering presents a compelling alternative.</a:t>
            </a:r>
            <a:endParaRPr lang="en-US" sz="1750" dirty="0"/>
          </a:p>
        </p:txBody>
      </p:sp>
      <p:pic>
        <p:nvPicPr>
          <p:cNvPr id="1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718441"/>
            <a:ext cx="4490799" cy="5376042"/>
          </a:xfrm>
          <a:prstGeom prst="rect">
            <a:avLst/>
          </a:prstGeom>
        </p:spPr>
      </p:pic>
      <p:sp>
        <p:nvSpPr>
          <p:cNvPr id="5" name="Text 1"/>
          <p:cNvSpPr/>
          <p:nvPr/>
        </p:nvSpPr>
        <p:spPr>
          <a:xfrm>
            <a:off x="4490799" y="1515666"/>
            <a:ext cx="555498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Our Solution</a:t>
            </a:r>
            <a:endParaRPr lang="en-US" sz="4374" dirty="0"/>
          </a:p>
        </p:txBody>
      </p:sp>
      <p:sp>
        <p:nvSpPr>
          <p:cNvPr id="6" name="Shape 2"/>
          <p:cNvSpPr/>
          <p:nvPr/>
        </p:nvSpPr>
        <p:spPr>
          <a:xfrm>
            <a:off x="4490799" y="2716887"/>
            <a:ext cx="499943" cy="499943"/>
          </a:xfrm>
          <a:prstGeom prst="roundRect">
            <a:avLst>
              <a:gd name="adj" fmla="val 80001"/>
            </a:avLst>
          </a:prstGeom>
          <a:solidFill>
            <a:srgbClr val="00002E"/>
          </a:solidFill>
          <a:ln w="22860">
            <a:solidFill>
              <a:srgbClr val="F2B42D"/>
            </a:solidFill>
            <a:prstDash val="solid"/>
          </a:ln>
        </p:spPr>
      </p:sp>
      <p:sp>
        <p:nvSpPr>
          <p:cNvPr id="7" name="Text 3"/>
          <p:cNvSpPr/>
          <p:nvPr/>
        </p:nvSpPr>
        <p:spPr>
          <a:xfrm>
            <a:off x="4640699" y="2758559"/>
            <a:ext cx="200025" cy="416481"/>
          </a:xfrm>
          <a:prstGeom prst="rect">
            <a:avLst/>
          </a:prstGeom>
          <a:noFill/>
          <a:ln/>
        </p:spPr>
        <p:txBody>
          <a:bodyPr wrap="none" rtlCol="0" anchor="t"/>
          <a:lstStyle/>
          <a:p>
            <a:pPr marL="0" indent="0" algn="ctr">
              <a:lnSpc>
                <a:spcPts val="3281"/>
              </a:lnSpc>
              <a:buNone/>
            </a:pPr>
            <a:r>
              <a:rPr lang="en-US" sz="2624" b="1" dirty="0">
                <a:solidFill>
                  <a:srgbClr val="F2B42D"/>
                </a:solidFill>
                <a:latin typeface="Nunito" pitchFamily="34" charset="0"/>
                <a:ea typeface="Nunito" pitchFamily="34" charset="-122"/>
                <a:cs typeface="Nunito" pitchFamily="34" charset="-120"/>
              </a:rPr>
              <a:t>1</a:t>
            </a:r>
            <a:endParaRPr lang="en-US" sz="2624" dirty="0"/>
          </a:p>
        </p:txBody>
      </p:sp>
      <p:sp>
        <p:nvSpPr>
          <p:cNvPr id="8" name="Text 4"/>
          <p:cNvSpPr/>
          <p:nvPr/>
        </p:nvSpPr>
        <p:spPr>
          <a:xfrm>
            <a:off x="5212913" y="2793206"/>
            <a:ext cx="2777490" cy="347186"/>
          </a:xfrm>
          <a:prstGeom prst="rect">
            <a:avLst/>
          </a:prstGeom>
          <a:noFill/>
          <a:ln/>
        </p:spPr>
        <p:txBody>
          <a:bodyPr wrap="none" rtlCol="0" anchor="t"/>
          <a:lstStyle/>
          <a:p>
            <a:pPr marL="0" indent="0">
              <a:lnSpc>
                <a:spcPts val="2734"/>
              </a:lnSpc>
              <a:buNone/>
            </a:pPr>
            <a:r>
              <a:rPr lang="en-US" sz="2187" b="1" dirty="0">
                <a:solidFill>
                  <a:srgbClr val="F2B42D"/>
                </a:solidFill>
                <a:latin typeface="Nunito" pitchFamily="34" charset="0"/>
                <a:ea typeface="Nunito" pitchFamily="34" charset="-122"/>
                <a:cs typeface="Nunito" pitchFamily="34" charset="-120"/>
              </a:rPr>
              <a:t>Key Features</a:t>
            </a:r>
            <a:endParaRPr lang="en-US" sz="2187" dirty="0"/>
          </a:p>
        </p:txBody>
      </p:sp>
      <p:sp>
        <p:nvSpPr>
          <p:cNvPr id="9" name="Text 5"/>
          <p:cNvSpPr/>
          <p:nvPr/>
        </p:nvSpPr>
        <p:spPr>
          <a:xfrm>
            <a:off x="5212913" y="3273623"/>
            <a:ext cx="3820001" cy="1777008"/>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Our solution offers claims reporting, payment arrangement and policy amendments, providing an all-encompassing answer to the problem at hand.</a:t>
            </a:r>
            <a:endParaRPr lang="en-US" sz="1750" dirty="0"/>
          </a:p>
        </p:txBody>
      </p:sp>
      <p:sp>
        <p:nvSpPr>
          <p:cNvPr id="10" name="Shape 6"/>
          <p:cNvSpPr/>
          <p:nvPr/>
        </p:nvSpPr>
        <p:spPr>
          <a:xfrm>
            <a:off x="9255085" y="2716887"/>
            <a:ext cx="499943" cy="499943"/>
          </a:xfrm>
          <a:prstGeom prst="roundRect">
            <a:avLst>
              <a:gd name="adj" fmla="val 80001"/>
            </a:avLst>
          </a:prstGeom>
          <a:solidFill>
            <a:srgbClr val="00002E"/>
          </a:solidFill>
          <a:ln w="22860">
            <a:solidFill>
              <a:srgbClr val="D7425E"/>
            </a:solidFill>
            <a:prstDash val="solid"/>
          </a:ln>
        </p:spPr>
      </p:sp>
      <p:sp>
        <p:nvSpPr>
          <p:cNvPr id="11" name="Text 7"/>
          <p:cNvSpPr/>
          <p:nvPr/>
        </p:nvSpPr>
        <p:spPr>
          <a:xfrm>
            <a:off x="9404985" y="2758559"/>
            <a:ext cx="200025" cy="416481"/>
          </a:xfrm>
          <a:prstGeom prst="rect">
            <a:avLst/>
          </a:prstGeom>
          <a:noFill/>
          <a:ln/>
        </p:spPr>
        <p:txBody>
          <a:bodyPr wrap="none" rtlCol="0" anchor="t"/>
          <a:lstStyle/>
          <a:p>
            <a:pPr marL="0" indent="0" algn="ctr">
              <a:lnSpc>
                <a:spcPts val="3281"/>
              </a:lnSpc>
              <a:buNone/>
            </a:pPr>
            <a:r>
              <a:rPr lang="en-US" sz="2624" b="1" dirty="0">
                <a:solidFill>
                  <a:srgbClr val="D7425E"/>
                </a:solidFill>
                <a:latin typeface="Nunito" pitchFamily="34" charset="0"/>
                <a:ea typeface="Nunito" pitchFamily="34" charset="-122"/>
                <a:cs typeface="Nunito" pitchFamily="34" charset="-120"/>
              </a:rPr>
              <a:t>2</a:t>
            </a:r>
            <a:endParaRPr lang="en-US" sz="2624" dirty="0"/>
          </a:p>
        </p:txBody>
      </p:sp>
      <p:sp>
        <p:nvSpPr>
          <p:cNvPr id="12" name="Text 8"/>
          <p:cNvSpPr/>
          <p:nvPr/>
        </p:nvSpPr>
        <p:spPr>
          <a:xfrm>
            <a:off x="9977199" y="2793206"/>
            <a:ext cx="3212783" cy="347186"/>
          </a:xfrm>
          <a:prstGeom prst="rect">
            <a:avLst/>
          </a:prstGeom>
          <a:noFill/>
          <a:ln/>
        </p:spPr>
        <p:txBody>
          <a:bodyPr wrap="none" rtlCol="0" anchor="t"/>
          <a:lstStyle/>
          <a:p>
            <a:pPr marL="0" indent="0">
              <a:lnSpc>
                <a:spcPts val="2734"/>
              </a:lnSpc>
              <a:buNone/>
            </a:pPr>
            <a:r>
              <a:rPr lang="en-US" sz="2187" b="1" dirty="0">
                <a:solidFill>
                  <a:srgbClr val="D7425E"/>
                </a:solidFill>
                <a:latin typeface="Nunito" pitchFamily="34" charset="0"/>
                <a:ea typeface="Nunito" pitchFamily="34" charset="-122"/>
                <a:cs typeface="Nunito" pitchFamily="34" charset="-120"/>
              </a:rPr>
              <a:t>Unique Value Proposition</a:t>
            </a:r>
            <a:endParaRPr lang="en-US" sz="2187" dirty="0"/>
          </a:p>
        </p:txBody>
      </p:sp>
      <p:sp>
        <p:nvSpPr>
          <p:cNvPr id="13" name="Text 9"/>
          <p:cNvSpPr/>
          <p:nvPr/>
        </p:nvSpPr>
        <p:spPr>
          <a:xfrm>
            <a:off x="9977199" y="3273623"/>
            <a:ext cx="3820001"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By leveraging technology and AI, we differentiate ourselves from competitors, creating unparalleled value for our customers.</a:t>
            </a:r>
            <a:endParaRPr lang="en-US" sz="1750" dirty="0"/>
          </a:p>
        </p:txBody>
      </p:sp>
      <p:sp>
        <p:nvSpPr>
          <p:cNvPr id="14" name="Shape 10"/>
          <p:cNvSpPr/>
          <p:nvPr/>
        </p:nvSpPr>
        <p:spPr>
          <a:xfrm>
            <a:off x="4490799" y="5446395"/>
            <a:ext cx="499943" cy="499943"/>
          </a:xfrm>
          <a:prstGeom prst="roundRect">
            <a:avLst>
              <a:gd name="adj" fmla="val 80001"/>
            </a:avLst>
          </a:prstGeom>
          <a:solidFill>
            <a:srgbClr val="00002E"/>
          </a:solidFill>
          <a:ln w="22860">
            <a:solidFill>
              <a:srgbClr val="DD785E"/>
            </a:solidFill>
            <a:prstDash val="solid"/>
          </a:ln>
        </p:spPr>
      </p:sp>
      <p:sp>
        <p:nvSpPr>
          <p:cNvPr id="15" name="Text 11"/>
          <p:cNvSpPr/>
          <p:nvPr/>
        </p:nvSpPr>
        <p:spPr>
          <a:xfrm>
            <a:off x="4640699" y="5488067"/>
            <a:ext cx="200025" cy="416481"/>
          </a:xfrm>
          <a:prstGeom prst="rect">
            <a:avLst/>
          </a:prstGeom>
          <a:noFill/>
          <a:ln/>
        </p:spPr>
        <p:txBody>
          <a:bodyPr wrap="none" rtlCol="0" anchor="t"/>
          <a:lstStyle/>
          <a:p>
            <a:pPr marL="0" indent="0" algn="ctr">
              <a:lnSpc>
                <a:spcPts val="3281"/>
              </a:lnSpc>
              <a:buNone/>
            </a:pPr>
            <a:r>
              <a:rPr lang="en-US" sz="2624" b="1" dirty="0">
                <a:solidFill>
                  <a:srgbClr val="DD785E"/>
                </a:solidFill>
                <a:latin typeface="Nunito" pitchFamily="34" charset="0"/>
                <a:ea typeface="Nunito" pitchFamily="34" charset="-122"/>
                <a:cs typeface="Nunito" pitchFamily="34" charset="-120"/>
              </a:rPr>
              <a:t>3</a:t>
            </a:r>
            <a:endParaRPr lang="en-US" sz="2624" dirty="0"/>
          </a:p>
        </p:txBody>
      </p:sp>
      <p:sp>
        <p:nvSpPr>
          <p:cNvPr id="16" name="Text 12"/>
          <p:cNvSpPr/>
          <p:nvPr/>
        </p:nvSpPr>
        <p:spPr>
          <a:xfrm>
            <a:off x="5212913" y="5522714"/>
            <a:ext cx="2777490" cy="347186"/>
          </a:xfrm>
          <a:prstGeom prst="rect">
            <a:avLst/>
          </a:prstGeom>
          <a:noFill/>
          <a:ln/>
        </p:spPr>
        <p:txBody>
          <a:bodyPr wrap="none" rtlCol="0" anchor="t"/>
          <a:lstStyle/>
          <a:p>
            <a:pPr marL="0" indent="0">
              <a:lnSpc>
                <a:spcPts val="2734"/>
              </a:lnSpc>
              <a:buNone/>
            </a:pPr>
            <a:r>
              <a:rPr lang="en-US" sz="2187" b="1" dirty="0">
                <a:solidFill>
                  <a:srgbClr val="DD785E"/>
                </a:solidFill>
                <a:latin typeface="Nunito" pitchFamily="34" charset="0"/>
                <a:ea typeface="Nunito" pitchFamily="34" charset="-122"/>
                <a:cs typeface="Nunito" pitchFamily="34" charset="-120"/>
              </a:rPr>
              <a:t>Scalability</a:t>
            </a:r>
            <a:endParaRPr lang="en-US" sz="2187" dirty="0"/>
          </a:p>
        </p:txBody>
      </p:sp>
      <p:sp>
        <p:nvSpPr>
          <p:cNvPr id="17" name="Text 13"/>
          <p:cNvSpPr/>
          <p:nvPr/>
        </p:nvSpPr>
        <p:spPr>
          <a:xfrm>
            <a:off x="5212913" y="6003131"/>
            <a:ext cx="8584287"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We have designed our solution to seamlessly scale and adapt to the evolving needs of the market and our clients.</a:t>
            </a:r>
            <a:endParaRPr lang="en-US" sz="1750" dirty="0"/>
          </a:p>
        </p:txBody>
      </p:sp>
      <p:pic>
        <p:nvPicPr>
          <p:cNvPr id="18"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2244447"/>
            <a:ext cx="555498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Market Opportunity</a:t>
            </a:r>
            <a:endParaRPr lang="en-US" sz="4374" dirty="0"/>
          </a:p>
        </p:txBody>
      </p:sp>
      <p:sp>
        <p:nvSpPr>
          <p:cNvPr id="5" name="Text 2"/>
          <p:cNvSpPr/>
          <p:nvPr/>
        </p:nvSpPr>
        <p:spPr>
          <a:xfrm>
            <a:off x="2348389" y="3494246"/>
            <a:ext cx="4800124" cy="666512"/>
          </a:xfrm>
          <a:prstGeom prst="rect">
            <a:avLst/>
          </a:prstGeom>
          <a:noFill/>
          <a:ln/>
        </p:spPr>
        <p:txBody>
          <a:bodyPr wrap="none" rtlCol="0" anchor="t"/>
          <a:lstStyle/>
          <a:p>
            <a:pPr marL="0" indent="0" algn="ctr">
              <a:lnSpc>
                <a:spcPts val="5249"/>
              </a:lnSpc>
              <a:buNone/>
            </a:pPr>
            <a:r>
              <a:rPr lang="en-US" sz="5249" b="1" dirty="0">
                <a:solidFill>
                  <a:srgbClr val="F2B42D"/>
                </a:solidFill>
                <a:latin typeface="Nunito" pitchFamily="34" charset="0"/>
                <a:ea typeface="Nunito" pitchFamily="34" charset="-122"/>
                <a:cs typeface="Nunito" pitchFamily="34" charset="-120"/>
              </a:rPr>
              <a:t>150M</a:t>
            </a:r>
            <a:endParaRPr lang="en-US" sz="5249" dirty="0"/>
          </a:p>
        </p:txBody>
      </p:sp>
      <p:sp>
        <p:nvSpPr>
          <p:cNvPr id="6" name="Text 3"/>
          <p:cNvSpPr/>
          <p:nvPr/>
        </p:nvSpPr>
        <p:spPr>
          <a:xfrm>
            <a:off x="3116223" y="4438412"/>
            <a:ext cx="3264456" cy="347186"/>
          </a:xfrm>
          <a:prstGeom prst="rect">
            <a:avLst/>
          </a:prstGeom>
          <a:noFill/>
          <a:ln/>
        </p:spPr>
        <p:txBody>
          <a:bodyPr wrap="none" rtlCol="0" anchor="t"/>
          <a:lstStyle/>
          <a:p>
            <a:pPr marL="0" indent="0" algn="ctr">
              <a:lnSpc>
                <a:spcPts val="2734"/>
              </a:lnSpc>
              <a:buNone/>
            </a:pPr>
            <a:r>
              <a:rPr lang="en-US" sz="2187" b="1" dirty="0">
                <a:solidFill>
                  <a:srgbClr val="F2B42D"/>
                </a:solidFill>
                <a:latin typeface="Nunito" pitchFamily="34" charset="0"/>
                <a:ea typeface="Nunito" pitchFamily="34" charset="-122"/>
                <a:cs typeface="Nunito" pitchFamily="34" charset="-120"/>
              </a:rPr>
              <a:t>Total Addressable Market</a:t>
            </a:r>
            <a:endParaRPr lang="en-US" sz="2187" dirty="0"/>
          </a:p>
        </p:txBody>
      </p:sp>
      <p:sp>
        <p:nvSpPr>
          <p:cNvPr id="7" name="Text 4"/>
          <p:cNvSpPr/>
          <p:nvPr/>
        </p:nvSpPr>
        <p:spPr>
          <a:xfrm>
            <a:off x="2348389" y="4918829"/>
            <a:ext cx="4800124" cy="1066205"/>
          </a:xfrm>
          <a:prstGeom prst="rect">
            <a:avLst/>
          </a:prstGeom>
          <a:noFill/>
          <a:ln/>
        </p:spPr>
        <p:txBody>
          <a:bodyPr wrap="square" rtlCol="0" anchor="t"/>
          <a:lstStyle/>
          <a:p>
            <a:pPr marL="0" indent="0" algn="ctr">
              <a:lnSpc>
                <a:spcPts val="2799"/>
              </a:lnSpc>
              <a:buNone/>
            </a:pPr>
            <a:r>
              <a:rPr lang="en-US" sz="1750" dirty="0">
                <a:solidFill>
                  <a:srgbClr val="FFFFFF"/>
                </a:solidFill>
                <a:latin typeface="PT Sans" pitchFamily="34" charset="0"/>
                <a:ea typeface="PT Sans" pitchFamily="34" charset="-122"/>
                <a:cs typeface="PT Sans" pitchFamily="34" charset="-120"/>
              </a:rPr>
              <a:t>An in-depth analysis reveals an expansive total addressable market of 300 000 thousands insurance brokers.</a:t>
            </a:r>
            <a:endParaRPr lang="en-US" sz="1750" dirty="0"/>
          </a:p>
        </p:txBody>
      </p:sp>
      <p:sp>
        <p:nvSpPr>
          <p:cNvPr id="8" name="Text 5"/>
          <p:cNvSpPr/>
          <p:nvPr/>
        </p:nvSpPr>
        <p:spPr>
          <a:xfrm>
            <a:off x="7481768" y="3494246"/>
            <a:ext cx="4800124" cy="666512"/>
          </a:xfrm>
          <a:prstGeom prst="rect">
            <a:avLst/>
          </a:prstGeom>
          <a:noFill/>
          <a:ln/>
        </p:spPr>
        <p:txBody>
          <a:bodyPr wrap="none" rtlCol="0" anchor="t"/>
          <a:lstStyle/>
          <a:p>
            <a:pPr marL="0" indent="0" algn="ctr">
              <a:lnSpc>
                <a:spcPts val="5249"/>
              </a:lnSpc>
              <a:buNone/>
            </a:pPr>
            <a:r>
              <a:rPr lang="en-US" sz="5249" b="1" dirty="0">
                <a:solidFill>
                  <a:srgbClr val="D7425E"/>
                </a:solidFill>
                <a:latin typeface="Nunito" pitchFamily="34" charset="0"/>
                <a:ea typeface="Nunito" pitchFamily="34" charset="-122"/>
                <a:cs typeface="Nunito" pitchFamily="34" charset="-120"/>
              </a:rPr>
              <a:t>30%</a:t>
            </a:r>
            <a:endParaRPr lang="en-US" sz="5249" dirty="0"/>
          </a:p>
        </p:txBody>
      </p:sp>
      <p:sp>
        <p:nvSpPr>
          <p:cNvPr id="9" name="Text 6"/>
          <p:cNvSpPr/>
          <p:nvPr/>
        </p:nvSpPr>
        <p:spPr>
          <a:xfrm>
            <a:off x="8302943" y="4438412"/>
            <a:ext cx="3157776" cy="347186"/>
          </a:xfrm>
          <a:prstGeom prst="rect">
            <a:avLst/>
          </a:prstGeom>
          <a:noFill/>
          <a:ln/>
        </p:spPr>
        <p:txBody>
          <a:bodyPr wrap="none" rtlCol="0" anchor="t"/>
          <a:lstStyle/>
          <a:p>
            <a:pPr marL="0" indent="0" algn="ctr">
              <a:lnSpc>
                <a:spcPts val="2734"/>
              </a:lnSpc>
              <a:buNone/>
            </a:pPr>
            <a:r>
              <a:rPr lang="en-US" sz="2187" b="1" dirty="0">
                <a:solidFill>
                  <a:srgbClr val="D7425E"/>
                </a:solidFill>
                <a:latin typeface="Nunito" pitchFamily="34" charset="0"/>
                <a:ea typeface="Nunito" pitchFamily="34" charset="-122"/>
                <a:cs typeface="Nunito" pitchFamily="34" charset="-120"/>
              </a:rPr>
              <a:t>Expected Market Growth</a:t>
            </a:r>
            <a:endParaRPr lang="en-US" sz="2187" dirty="0"/>
          </a:p>
        </p:txBody>
      </p:sp>
      <p:sp>
        <p:nvSpPr>
          <p:cNvPr id="10" name="Text 7"/>
          <p:cNvSpPr/>
          <p:nvPr/>
        </p:nvSpPr>
        <p:spPr>
          <a:xfrm>
            <a:off x="7481768" y="4918829"/>
            <a:ext cx="4800124" cy="1066205"/>
          </a:xfrm>
          <a:prstGeom prst="rect">
            <a:avLst/>
          </a:prstGeom>
          <a:noFill/>
          <a:ln/>
        </p:spPr>
        <p:txBody>
          <a:bodyPr wrap="square" rtlCol="0" anchor="t"/>
          <a:lstStyle/>
          <a:p>
            <a:pPr marL="0" indent="0" algn="ctr">
              <a:lnSpc>
                <a:spcPts val="2799"/>
              </a:lnSpc>
              <a:buNone/>
            </a:pPr>
            <a:r>
              <a:rPr lang="en-US" sz="1750" dirty="0">
                <a:solidFill>
                  <a:srgbClr val="FFFFFF"/>
                </a:solidFill>
                <a:latin typeface="PT Sans" pitchFamily="34" charset="0"/>
                <a:ea typeface="PT Sans" pitchFamily="34" charset="-122"/>
                <a:cs typeface="PT Sans" pitchFamily="34" charset="-120"/>
              </a:rPr>
              <a:t>The anticipated market growth of 30% poses promising opportunities for our penetration and expansion.</a:t>
            </a:r>
            <a:endParaRPr lang="en-US" sz="1750" dirty="0"/>
          </a:p>
        </p:txBody>
      </p:sp>
      <p:pic>
        <p:nvPicPr>
          <p:cNvPr id="1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1647944"/>
            <a:ext cx="555498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Business Model</a:t>
            </a:r>
            <a:endParaRPr lang="en-US" sz="4374" dirty="0"/>
          </a:p>
        </p:txBody>
      </p:sp>
      <p:sp>
        <p:nvSpPr>
          <p:cNvPr id="5" name="Shape 2"/>
          <p:cNvSpPr/>
          <p:nvPr/>
        </p:nvSpPr>
        <p:spPr>
          <a:xfrm>
            <a:off x="2348389" y="2786657"/>
            <a:ext cx="9933503" cy="4165935"/>
          </a:xfrm>
          <a:prstGeom prst="roundRect">
            <a:avLst>
              <a:gd name="adj" fmla="val 10539"/>
            </a:avLst>
          </a:prstGeom>
          <a:solidFill>
            <a:srgbClr val="00002E"/>
          </a:solidFill>
          <a:ln w="53340">
            <a:solidFill>
              <a:srgbClr val="262654"/>
            </a:solidFill>
            <a:prstDash val="solid"/>
          </a:ln>
        </p:spPr>
      </p:sp>
      <p:sp>
        <p:nvSpPr>
          <p:cNvPr id="6" name="Text 3"/>
          <p:cNvSpPr/>
          <p:nvPr/>
        </p:nvSpPr>
        <p:spPr>
          <a:xfrm>
            <a:off x="2624018" y="2980849"/>
            <a:ext cx="4465201"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Revenue Streams</a:t>
            </a:r>
            <a:endParaRPr lang="en-US" sz="1750" dirty="0"/>
          </a:p>
        </p:txBody>
      </p:sp>
      <p:sp>
        <p:nvSpPr>
          <p:cNvPr id="7" name="Text 4"/>
          <p:cNvSpPr/>
          <p:nvPr/>
        </p:nvSpPr>
        <p:spPr>
          <a:xfrm>
            <a:off x="7541181" y="2980849"/>
            <a:ext cx="4465201"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We have diversified revenue streams, including subscription-based services and strategic partnerships.</a:t>
            </a:r>
            <a:endParaRPr lang="en-US" sz="1750" dirty="0"/>
          </a:p>
        </p:txBody>
      </p:sp>
      <p:sp>
        <p:nvSpPr>
          <p:cNvPr id="8" name="Text 5"/>
          <p:cNvSpPr/>
          <p:nvPr/>
        </p:nvSpPr>
        <p:spPr>
          <a:xfrm>
            <a:off x="2624018" y="4328755"/>
            <a:ext cx="4465201"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Cost Structure</a:t>
            </a:r>
            <a:endParaRPr lang="en-US" sz="1750" dirty="0"/>
          </a:p>
        </p:txBody>
      </p:sp>
      <p:sp>
        <p:nvSpPr>
          <p:cNvPr id="9" name="Text 6"/>
          <p:cNvSpPr/>
          <p:nvPr/>
        </p:nvSpPr>
        <p:spPr>
          <a:xfrm>
            <a:off x="7541181" y="4328755"/>
            <a:ext cx="4465201"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Our lean cost structure allows for optimal resource allocation and sustainable scalability.</a:t>
            </a:r>
            <a:endParaRPr lang="en-US" sz="1750" dirty="0"/>
          </a:p>
        </p:txBody>
      </p:sp>
      <p:sp>
        <p:nvSpPr>
          <p:cNvPr id="10" name="Text 7"/>
          <p:cNvSpPr/>
          <p:nvPr/>
        </p:nvSpPr>
        <p:spPr>
          <a:xfrm>
            <a:off x="2624018" y="5321260"/>
            <a:ext cx="4465201"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Value Proposition</a:t>
            </a:r>
            <a:endParaRPr lang="en-US" sz="1750" dirty="0"/>
          </a:p>
        </p:txBody>
      </p:sp>
      <p:sp>
        <p:nvSpPr>
          <p:cNvPr id="11" name="Text 8"/>
          <p:cNvSpPr/>
          <p:nvPr/>
        </p:nvSpPr>
        <p:spPr>
          <a:xfrm>
            <a:off x="7541181" y="5321260"/>
            <a:ext cx="4465201"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Our business model encompasses delivering maximum value to our customers while ensuring healthy margins and costs reduction.</a:t>
            </a:r>
            <a:endParaRPr lang="en-US" sz="1750" dirty="0"/>
          </a:p>
        </p:txBody>
      </p:sp>
      <p:pic>
        <p:nvPicPr>
          <p:cNvPr id="12"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39601" y="1923615"/>
            <a:ext cx="4490799" cy="4619080"/>
          </a:xfrm>
          <a:prstGeom prst="rect">
            <a:avLst/>
          </a:prstGeom>
        </p:spPr>
      </p:pic>
      <p:sp>
        <p:nvSpPr>
          <p:cNvPr id="5" name="Text 1"/>
          <p:cNvSpPr/>
          <p:nvPr/>
        </p:nvSpPr>
        <p:spPr>
          <a:xfrm>
            <a:off x="833199" y="1103114"/>
            <a:ext cx="6020872"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Traction and Milestones</a:t>
            </a:r>
            <a:endParaRPr lang="en-US" sz="4374" dirty="0"/>
          </a:p>
        </p:txBody>
      </p:sp>
      <p:sp>
        <p:nvSpPr>
          <p:cNvPr id="6" name="Shape 2"/>
          <p:cNvSpPr/>
          <p:nvPr/>
        </p:nvSpPr>
        <p:spPr>
          <a:xfrm>
            <a:off x="1152644" y="2130743"/>
            <a:ext cx="27742" cy="4995624"/>
          </a:xfrm>
          <a:prstGeom prst="rect">
            <a:avLst/>
          </a:prstGeom>
          <a:solidFill>
            <a:srgbClr val="262654"/>
          </a:solidFill>
          <a:ln/>
        </p:spPr>
      </p:sp>
      <p:sp>
        <p:nvSpPr>
          <p:cNvPr id="7" name="Shape 3"/>
          <p:cNvSpPr/>
          <p:nvPr/>
        </p:nvSpPr>
        <p:spPr>
          <a:xfrm>
            <a:off x="1416427" y="2540377"/>
            <a:ext cx="777597" cy="27742"/>
          </a:xfrm>
          <a:prstGeom prst="rect">
            <a:avLst/>
          </a:prstGeom>
          <a:solidFill>
            <a:srgbClr val="F2B42D"/>
          </a:solidFill>
          <a:ln/>
        </p:spPr>
      </p:sp>
      <p:sp>
        <p:nvSpPr>
          <p:cNvPr id="8" name="Shape 4"/>
          <p:cNvSpPr/>
          <p:nvPr/>
        </p:nvSpPr>
        <p:spPr>
          <a:xfrm>
            <a:off x="916484" y="2304336"/>
            <a:ext cx="499943" cy="499943"/>
          </a:xfrm>
          <a:prstGeom prst="roundRect">
            <a:avLst>
              <a:gd name="adj" fmla="val 80001"/>
            </a:avLst>
          </a:prstGeom>
          <a:solidFill>
            <a:srgbClr val="00002E"/>
          </a:solidFill>
          <a:ln w="22860">
            <a:solidFill>
              <a:srgbClr val="F2B42D"/>
            </a:solidFill>
            <a:prstDash val="solid"/>
          </a:ln>
        </p:spPr>
      </p:sp>
      <p:sp>
        <p:nvSpPr>
          <p:cNvPr id="9" name="Text 5"/>
          <p:cNvSpPr/>
          <p:nvPr/>
        </p:nvSpPr>
        <p:spPr>
          <a:xfrm>
            <a:off x="1066383" y="2346008"/>
            <a:ext cx="200025" cy="416481"/>
          </a:xfrm>
          <a:prstGeom prst="rect">
            <a:avLst/>
          </a:prstGeom>
          <a:noFill/>
          <a:ln/>
        </p:spPr>
        <p:txBody>
          <a:bodyPr wrap="none" rtlCol="0" anchor="t"/>
          <a:lstStyle/>
          <a:p>
            <a:pPr marL="0" indent="0" algn="ctr">
              <a:lnSpc>
                <a:spcPts val="3281"/>
              </a:lnSpc>
              <a:buNone/>
            </a:pPr>
            <a:r>
              <a:rPr lang="en-US" sz="2624" b="1" dirty="0">
                <a:solidFill>
                  <a:srgbClr val="F2B42D"/>
                </a:solidFill>
                <a:latin typeface="Nunito" pitchFamily="34" charset="0"/>
                <a:ea typeface="Nunito" pitchFamily="34" charset="-122"/>
                <a:cs typeface="Nunito" pitchFamily="34" charset="-120"/>
              </a:rPr>
              <a:t>1</a:t>
            </a:r>
            <a:endParaRPr lang="en-US" sz="2624" dirty="0"/>
          </a:p>
        </p:txBody>
      </p:sp>
      <p:sp>
        <p:nvSpPr>
          <p:cNvPr id="10" name="Text 6"/>
          <p:cNvSpPr/>
          <p:nvPr/>
        </p:nvSpPr>
        <p:spPr>
          <a:xfrm>
            <a:off x="2388513" y="2352913"/>
            <a:ext cx="2777490" cy="347186"/>
          </a:xfrm>
          <a:prstGeom prst="rect">
            <a:avLst/>
          </a:prstGeom>
          <a:noFill/>
          <a:ln/>
        </p:spPr>
        <p:txBody>
          <a:bodyPr wrap="none" rtlCol="0" anchor="t"/>
          <a:lstStyle/>
          <a:p>
            <a:pPr marL="0" indent="0" algn="l">
              <a:lnSpc>
                <a:spcPts val="2734"/>
              </a:lnSpc>
              <a:buNone/>
            </a:pPr>
            <a:r>
              <a:rPr lang="en-US" sz="2187" b="1" dirty="0">
                <a:solidFill>
                  <a:srgbClr val="F2B42D"/>
                </a:solidFill>
                <a:latin typeface="Nunito" pitchFamily="34" charset="0"/>
                <a:ea typeface="Nunito" pitchFamily="34" charset="-122"/>
                <a:cs typeface="Nunito" pitchFamily="34" charset="-120"/>
              </a:rPr>
              <a:t>Initial Traction</a:t>
            </a:r>
            <a:endParaRPr lang="en-US" sz="2187" dirty="0"/>
          </a:p>
        </p:txBody>
      </p:sp>
      <p:sp>
        <p:nvSpPr>
          <p:cNvPr id="11" name="Text 7"/>
          <p:cNvSpPr/>
          <p:nvPr/>
        </p:nvSpPr>
        <p:spPr>
          <a:xfrm>
            <a:off x="2388513" y="2833330"/>
            <a:ext cx="7751088" cy="355402"/>
          </a:xfrm>
          <a:prstGeom prst="rect">
            <a:avLst/>
          </a:prstGeom>
          <a:noFill/>
          <a:ln/>
        </p:spPr>
        <p:txBody>
          <a:bodyPr wrap="non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More than 100 customers have shown initial interest in this idea.</a:t>
            </a:r>
            <a:endParaRPr lang="en-US" sz="1750" dirty="0"/>
          </a:p>
        </p:txBody>
      </p:sp>
      <p:sp>
        <p:nvSpPr>
          <p:cNvPr id="12" name="Shape 8"/>
          <p:cNvSpPr/>
          <p:nvPr/>
        </p:nvSpPr>
        <p:spPr>
          <a:xfrm>
            <a:off x="1416427" y="4042708"/>
            <a:ext cx="777597" cy="27742"/>
          </a:xfrm>
          <a:prstGeom prst="rect">
            <a:avLst/>
          </a:prstGeom>
          <a:solidFill>
            <a:srgbClr val="D7425E"/>
          </a:solidFill>
          <a:ln/>
        </p:spPr>
      </p:sp>
      <p:sp>
        <p:nvSpPr>
          <p:cNvPr id="13" name="Shape 9"/>
          <p:cNvSpPr/>
          <p:nvPr/>
        </p:nvSpPr>
        <p:spPr>
          <a:xfrm>
            <a:off x="916484" y="3806666"/>
            <a:ext cx="499943" cy="499943"/>
          </a:xfrm>
          <a:prstGeom prst="roundRect">
            <a:avLst>
              <a:gd name="adj" fmla="val 80001"/>
            </a:avLst>
          </a:prstGeom>
          <a:solidFill>
            <a:srgbClr val="00002E"/>
          </a:solidFill>
          <a:ln w="22860">
            <a:solidFill>
              <a:srgbClr val="D7425E"/>
            </a:solidFill>
            <a:prstDash val="solid"/>
          </a:ln>
        </p:spPr>
      </p:sp>
      <p:sp>
        <p:nvSpPr>
          <p:cNvPr id="14" name="Text 10"/>
          <p:cNvSpPr/>
          <p:nvPr/>
        </p:nvSpPr>
        <p:spPr>
          <a:xfrm>
            <a:off x="1066383" y="3848338"/>
            <a:ext cx="200025" cy="416481"/>
          </a:xfrm>
          <a:prstGeom prst="rect">
            <a:avLst/>
          </a:prstGeom>
          <a:noFill/>
          <a:ln/>
        </p:spPr>
        <p:txBody>
          <a:bodyPr wrap="none" rtlCol="0" anchor="t"/>
          <a:lstStyle/>
          <a:p>
            <a:pPr marL="0" indent="0" algn="ctr">
              <a:lnSpc>
                <a:spcPts val="3281"/>
              </a:lnSpc>
              <a:buNone/>
            </a:pPr>
            <a:r>
              <a:rPr lang="en-US" sz="2624" b="1" dirty="0">
                <a:solidFill>
                  <a:srgbClr val="D7425E"/>
                </a:solidFill>
                <a:latin typeface="Nunito" pitchFamily="34" charset="0"/>
                <a:ea typeface="Nunito" pitchFamily="34" charset="-122"/>
                <a:cs typeface="Nunito" pitchFamily="34" charset="-120"/>
              </a:rPr>
              <a:t>2</a:t>
            </a:r>
            <a:endParaRPr lang="en-US" sz="2624" dirty="0"/>
          </a:p>
        </p:txBody>
      </p:sp>
      <p:sp>
        <p:nvSpPr>
          <p:cNvPr id="15" name="Text 11"/>
          <p:cNvSpPr/>
          <p:nvPr/>
        </p:nvSpPr>
        <p:spPr>
          <a:xfrm>
            <a:off x="2388513" y="3855244"/>
            <a:ext cx="2777490" cy="347186"/>
          </a:xfrm>
          <a:prstGeom prst="rect">
            <a:avLst/>
          </a:prstGeom>
          <a:noFill/>
          <a:ln/>
        </p:spPr>
        <p:txBody>
          <a:bodyPr wrap="none" rtlCol="0" anchor="t"/>
          <a:lstStyle/>
          <a:p>
            <a:pPr marL="0" indent="0" algn="l">
              <a:lnSpc>
                <a:spcPts val="2734"/>
              </a:lnSpc>
              <a:buNone/>
            </a:pPr>
            <a:r>
              <a:rPr lang="en-US" sz="2187" b="1" dirty="0">
                <a:solidFill>
                  <a:srgbClr val="D7425E"/>
                </a:solidFill>
                <a:latin typeface="Nunito" pitchFamily="34" charset="0"/>
                <a:ea typeface="Nunito" pitchFamily="34" charset="-122"/>
                <a:cs typeface="Nunito" pitchFamily="34" charset="-120"/>
              </a:rPr>
              <a:t>Major Milestones</a:t>
            </a:r>
            <a:endParaRPr lang="en-US" sz="2187" dirty="0"/>
          </a:p>
        </p:txBody>
      </p:sp>
      <p:sp>
        <p:nvSpPr>
          <p:cNvPr id="16" name="Text 12"/>
          <p:cNvSpPr/>
          <p:nvPr/>
        </p:nvSpPr>
        <p:spPr>
          <a:xfrm>
            <a:off x="2388513" y="4335661"/>
            <a:ext cx="7751088" cy="710803"/>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Our first achievement will be to launch the product and acquire more than 1000 users within 3 months. This will position us for exponential growth.</a:t>
            </a:r>
            <a:endParaRPr lang="en-US" sz="1750" dirty="0"/>
          </a:p>
        </p:txBody>
      </p:sp>
      <p:sp>
        <p:nvSpPr>
          <p:cNvPr id="17" name="Shape 13"/>
          <p:cNvSpPr/>
          <p:nvPr/>
        </p:nvSpPr>
        <p:spPr>
          <a:xfrm>
            <a:off x="1416427" y="5900440"/>
            <a:ext cx="777597" cy="27742"/>
          </a:xfrm>
          <a:prstGeom prst="rect">
            <a:avLst/>
          </a:prstGeom>
          <a:solidFill>
            <a:srgbClr val="DD785E"/>
          </a:solidFill>
          <a:ln/>
        </p:spPr>
      </p:sp>
      <p:sp>
        <p:nvSpPr>
          <p:cNvPr id="18" name="Shape 14"/>
          <p:cNvSpPr/>
          <p:nvPr/>
        </p:nvSpPr>
        <p:spPr>
          <a:xfrm>
            <a:off x="916484" y="5664398"/>
            <a:ext cx="499943" cy="499943"/>
          </a:xfrm>
          <a:prstGeom prst="roundRect">
            <a:avLst>
              <a:gd name="adj" fmla="val 80001"/>
            </a:avLst>
          </a:prstGeom>
          <a:solidFill>
            <a:srgbClr val="00002E"/>
          </a:solidFill>
          <a:ln w="22860">
            <a:solidFill>
              <a:srgbClr val="DD785E"/>
            </a:solidFill>
            <a:prstDash val="solid"/>
          </a:ln>
        </p:spPr>
      </p:sp>
      <p:sp>
        <p:nvSpPr>
          <p:cNvPr id="19" name="Text 15"/>
          <p:cNvSpPr/>
          <p:nvPr/>
        </p:nvSpPr>
        <p:spPr>
          <a:xfrm>
            <a:off x="1066383" y="5706070"/>
            <a:ext cx="200025" cy="416481"/>
          </a:xfrm>
          <a:prstGeom prst="rect">
            <a:avLst/>
          </a:prstGeom>
          <a:noFill/>
          <a:ln/>
        </p:spPr>
        <p:txBody>
          <a:bodyPr wrap="none" rtlCol="0" anchor="t"/>
          <a:lstStyle/>
          <a:p>
            <a:pPr marL="0" indent="0" algn="ctr">
              <a:lnSpc>
                <a:spcPts val="3281"/>
              </a:lnSpc>
              <a:buNone/>
            </a:pPr>
            <a:r>
              <a:rPr lang="en-US" sz="2624" b="1" dirty="0">
                <a:solidFill>
                  <a:srgbClr val="DD785E"/>
                </a:solidFill>
                <a:latin typeface="Nunito" pitchFamily="34" charset="0"/>
                <a:ea typeface="Nunito" pitchFamily="34" charset="-122"/>
                <a:cs typeface="Nunito" pitchFamily="34" charset="-120"/>
              </a:rPr>
              <a:t>3</a:t>
            </a:r>
            <a:endParaRPr lang="en-US" sz="2624" dirty="0"/>
          </a:p>
        </p:txBody>
      </p:sp>
      <p:sp>
        <p:nvSpPr>
          <p:cNvPr id="20" name="Text 16"/>
          <p:cNvSpPr/>
          <p:nvPr/>
        </p:nvSpPr>
        <p:spPr>
          <a:xfrm>
            <a:off x="2388513" y="5712976"/>
            <a:ext cx="2777490" cy="347186"/>
          </a:xfrm>
          <a:prstGeom prst="rect">
            <a:avLst/>
          </a:prstGeom>
          <a:noFill/>
          <a:ln/>
        </p:spPr>
        <p:txBody>
          <a:bodyPr wrap="none" rtlCol="0" anchor="t"/>
          <a:lstStyle/>
          <a:p>
            <a:pPr marL="0" indent="0" algn="l">
              <a:lnSpc>
                <a:spcPts val="2734"/>
              </a:lnSpc>
              <a:buNone/>
            </a:pPr>
            <a:r>
              <a:rPr lang="en-US" sz="2187" b="1" dirty="0">
                <a:solidFill>
                  <a:srgbClr val="DD785E"/>
                </a:solidFill>
                <a:latin typeface="Nunito" pitchFamily="34" charset="0"/>
                <a:ea typeface="Nunito" pitchFamily="34" charset="-122"/>
                <a:cs typeface="Nunito" pitchFamily="34" charset="-120"/>
              </a:rPr>
              <a:t>Future Roadmap</a:t>
            </a:r>
            <a:endParaRPr lang="en-US" sz="2187" dirty="0"/>
          </a:p>
        </p:txBody>
      </p:sp>
      <p:sp>
        <p:nvSpPr>
          <p:cNvPr id="21" name="Text 17"/>
          <p:cNvSpPr/>
          <p:nvPr/>
        </p:nvSpPr>
        <p:spPr>
          <a:xfrm>
            <a:off x="2388513" y="6193393"/>
            <a:ext cx="7751088" cy="710803"/>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Our roadmap includes initiatives such as Product Development and Product launch and marketing, to drive our trajectory forward.</a:t>
            </a:r>
            <a:endParaRPr lang="en-US" sz="1750" dirty="0"/>
          </a:p>
        </p:txBody>
      </p:sp>
      <p:pic>
        <p:nvPicPr>
          <p:cNvPr id="22"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2261116"/>
            <a:ext cx="555498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Team and Advisors</a:t>
            </a:r>
            <a:endParaRPr lang="en-US" sz="4374" dirty="0"/>
          </a:p>
        </p:txBody>
      </p:sp>
      <p:pic>
        <p:nvPicPr>
          <p:cNvPr id="5" name="Image 1" descr="preencoded.png"/>
          <p:cNvPicPr>
            <a:picLocks noChangeAspect="1"/>
          </p:cNvPicPr>
          <p:nvPr/>
        </p:nvPicPr>
        <p:blipFill>
          <a:blip r:embed="rId4"/>
          <a:stretch>
            <a:fillRect/>
          </a:stretch>
        </p:blipFill>
        <p:spPr>
          <a:xfrm>
            <a:off x="2348389" y="3399830"/>
            <a:ext cx="444341" cy="444341"/>
          </a:xfrm>
          <a:prstGeom prst="rect">
            <a:avLst/>
          </a:prstGeom>
        </p:spPr>
      </p:pic>
      <p:sp>
        <p:nvSpPr>
          <p:cNvPr id="6" name="Text 2"/>
          <p:cNvSpPr/>
          <p:nvPr/>
        </p:nvSpPr>
        <p:spPr>
          <a:xfrm>
            <a:off x="2348389" y="4066342"/>
            <a:ext cx="2777490" cy="347186"/>
          </a:xfrm>
          <a:prstGeom prst="rect">
            <a:avLst/>
          </a:prstGeom>
          <a:noFill/>
          <a:ln/>
        </p:spPr>
        <p:txBody>
          <a:bodyPr wrap="none" rtlCol="0" anchor="t"/>
          <a:lstStyle/>
          <a:p>
            <a:pPr marL="0" indent="0" algn="l">
              <a:lnSpc>
                <a:spcPts val="2734"/>
              </a:lnSpc>
              <a:buNone/>
            </a:pPr>
            <a:r>
              <a:rPr lang="en-US" sz="2187" b="1" dirty="0">
                <a:solidFill>
                  <a:srgbClr val="FFFFFF"/>
                </a:solidFill>
                <a:latin typeface="Nunito" pitchFamily="34" charset="0"/>
                <a:ea typeface="Nunito" pitchFamily="34" charset="-122"/>
                <a:cs typeface="Nunito" pitchFamily="34" charset="-120"/>
              </a:rPr>
              <a:t>Leadership</a:t>
            </a:r>
            <a:endParaRPr lang="en-US" sz="2187" dirty="0"/>
          </a:p>
        </p:txBody>
      </p:sp>
      <p:sp>
        <p:nvSpPr>
          <p:cNvPr id="7" name="Text 3"/>
          <p:cNvSpPr/>
          <p:nvPr/>
        </p:nvSpPr>
        <p:spPr>
          <a:xfrm>
            <a:off x="2348389" y="4546759"/>
            <a:ext cx="3088958" cy="1421606"/>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Our team comprises seasoned leaders with diverse expertise and a shared commitment to excellence.</a:t>
            </a:r>
            <a:endParaRPr lang="en-US" sz="1750" dirty="0"/>
          </a:p>
        </p:txBody>
      </p:sp>
      <p:pic>
        <p:nvPicPr>
          <p:cNvPr id="8" name="Image 2" descr="preencoded.png"/>
          <p:cNvPicPr>
            <a:picLocks noChangeAspect="1"/>
          </p:cNvPicPr>
          <p:nvPr/>
        </p:nvPicPr>
        <p:blipFill>
          <a:blip r:embed="rId5"/>
          <a:stretch>
            <a:fillRect/>
          </a:stretch>
        </p:blipFill>
        <p:spPr>
          <a:xfrm>
            <a:off x="5770602" y="3399830"/>
            <a:ext cx="444341" cy="444341"/>
          </a:xfrm>
          <a:prstGeom prst="rect">
            <a:avLst/>
          </a:prstGeom>
        </p:spPr>
      </p:pic>
      <p:sp>
        <p:nvSpPr>
          <p:cNvPr id="9" name="Text 4"/>
          <p:cNvSpPr/>
          <p:nvPr/>
        </p:nvSpPr>
        <p:spPr>
          <a:xfrm>
            <a:off x="5770602" y="4066342"/>
            <a:ext cx="2777490" cy="347186"/>
          </a:xfrm>
          <a:prstGeom prst="rect">
            <a:avLst/>
          </a:prstGeom>
          <a:noFill/>
          <a:ln/>
        </p:spPr>
        <p:txBody>
          <a:bodyPr wrap="none" rtlCol="0" anchor="t"/>
          <a:lstStyle/>
          <a:p>
            <a:pPr marL="0" indent="0" algn="l">
              <a:lnSpc>
                <a:spcPts val="2734"/>
              </a:lnSpc>
              <a:buNone/>
            </a:pPr>
            <a:r>
              <a:rPr lang="en-US" sz="2187" b="1" dirty="0">
                <a:solidFill>
                  <a:srgbClr val="FFFFFF"/>
                </a:solidFill>
                <a:latin typeface="Nunito" pitchFamily="34" charset="0"/>
                <a:ea typeface="Nunito" pitchFamily="34" charset="-122"/>
                <a:cs typeface="Nunito" pitchFamily="34" charset="-120"/>
              </a:rPr>
              <a:t>Collaboration</a:t>
            </a:r>
            <a:endParaRPr lang="en-US" sz="2187" dirty="0"/>
          </a:p>
        </p:txBody>
      </p:sp>
      <p:sp>
        <p:nvSpPr>
          <p:cNvPr id="10" name="Text 5"/>
          <p:cNvSpPr/>
          <p:nvPr/>
        </p:nvSpPr>
        <p:spPr>
          <a:xfrm>
            <a:off x="5770602" y="4546759"/>
            <a:ext cx="3088958" cy="1421606"/>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We foster a culture of collaboration, leveraging the collective wisdom of our advisors and team members.</a:t>
            </a:r>
            <a:endParaRPr lang="en-US" sz="1750" dirty="0"/>
          </a:p>
        </p:txBody>
      </p:sp>
      <p:pic>
        <p:nvPicPr>
          <p:cNvPr id="11" name="Image 3" descr="preencoded.png"/>
          <p:cNvPicPr>
            <a:picLocks noChangeAspect="1"/>
          </p:cNvPicPr>
          <p:nvPr/>
        </p:nvPicPr>
        <p:blipFill>
          <a:blip r:embed="rId6"/>
          <a:stretch>
            <a:fillRect/>
          </a:stretch>
        </p:blipFill>
        <p:spPr>
          <a:xfrm>
            <a:off x="9192816" y="3399830"/>
            <a:ext cx="444341" cy="444341"/>
          </a:xfrm>
          <a:prstGeom prst="rect">
            <a:avLst/>
          </a:prstGeom>
        </p:spPr>
      </p:pic>
      <p:sp>
        <p:nvSpPr>
          <p:cNvPr id="12" name="Text 6"/>
          <p:cNvSpPr/>
          <p:nvPr/>
        </p:nvSpPr>
        <p:spPr>
          <a:xfrm>
            <a:off x="9192816" y="4066342"/>
            <a:ext cx="2777490" cy="347186"/>
          </a:xfrm>
          <a:prstGeom prst="rect">
            <a:avLst/>
          </a:prstGeom>
          <a:noFill/>
          <a:ln/>
        </p:spPr>
        <p:txBody>
          <a:bodyPr wrap="none" rtlCol="0" anchor="t"/>
          <a:lstStyle/>
          <a:p>
            <a:pPr marL="0" indent="0" algn="l">
              <a:lnSpc>
                <a:spcPts val="2734"/>
              </a:lnSpc>
              <a:buNone/>
            </a:pPr>
            <a:r>
              <a:rPr lang="en-US" sz="2187" b="1" dirty="0">
                <a:solidFill>
                  <a:srgbClr val="FFFFFF"/>
                </a:solidFill>
                <a:latin typeface="Nunito" pitchFamily="34" charset="0"/>
                <a:ea typeface="Nunito" pitchFamily="34" charset="-122"/>
                <a:cs typeface="Nunito" pitchFamily="34" charset="-120"/>
              </a:rPr>
              <a:t>Expert Advisors</a:t>
            </a:r>
            <a:endParaRPr lang="en-US" sz="2187" dirty="0"/>
          </a:p>
        </p:txBody>
      </p:sp>
      <p:sp>
        <p:nvSpPr>
          <p:cNvPr id="13" name="Text 7"/>
          <p:cNvSpPr/>
          <p:nvPr/>
        </p:nvSpPr>
        <p:spPr>
          <a:xfrm>
            <a:off x="9192816" y="4546759"/>
            <a:ext cx="3089077" cy="1066205"/>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We benefit from a network of esteemed advisors, offering strategic guidance and insight.</a:t>
            </a:r>
            <a:endParaRPr lang="en-US" sz="1750" dirty="0"/>
          </a:p>
        </p:txBody>
      </p:sp>
      <p:pic>
        <p:nvPicPr>
          <p:cNvPr id="14"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0002E">
              <a:alpha val="80000"/>
            </a:srgbClr>
          </a:solidFill>
          <a:ln/>
        </p:spPr>
      </p:sp>
      <p:sp>
        <p:nvSpPr>
          <p:cNvPr id="6" name="Text 2"/>
          <p:cNvSpPr/>
          <p:nvPr/>
        </p:nvSpPr>
        <p:spPr>
          <a:xfrm>
            <a:off x="2348389" y="2105620"/>
            <a:ext cx="555498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Ask and Next Steps</a:t>
            </a:r>
            <a:endParaRPr lang="en-US" sz="4374" dirty="0"/>
          </a:p>
        </p:txBody>
      </p:sp>
      <p:pic>
        <p:nvPicPr>
          <p:cNvPr id="7" name="Image 2" descr="preencoded.png"/>
          <p:cNvPicPr>
            <a:picLocks noChangeAspect="1"/>
          </p:cNvPicPr>
          <p:nvPr/>
        </p:nvPicPr>
        <p:blipFill>
          <a:blip r:embed="rId5"/>
          <a:stretch>
            <a:fillRect/>
          </a:stretch>
        </p:blipFill>
        <p:spPr>
          <a:xfrm>
            <a:off x="2348389" y="3133249"/>
            <a:ext cx="4966692" cy="888682"/>
          </a:xfrm>
          <a:prstGeom prst="rect">
            <a:avLst/>
          </a:prstGeom>
        </p:spPr>
      </p:pic>
      <p:sp>
        <p:nvSpPr>
          <p:cNvPr id="8" name="Text 3"/>
          <p:cNvSpPr/>
          <p:nvPr/>
        </p:nvSpPr>
        <p:spPr>
          <a:xfrm>
            <a:off x="2570559" y="4355187"/>
            <a:ext cx="2777490" cy="347186"/>
          </a:xfrm>
          <a:prstGeom prst="rect">
            <a:avLst/>
          </a:prstGeom>
          <a:noFill/>
          <a:ln/>
        </p:spPr>
        <p:txBody>
          <a:bodyPr wrap="none" rtlCol="0" anchor="t"/>
          <a:lstStyle/>
          <a:p>
            <a:pPr marL="0" indent="0" algn="l">
              <a:lnSpc>
                <a:spcPts val="2734"/>
              </a:lnSpc>
              <a:buNone/>
            </a:pPr>
            <a:r>
              <a:rPr lang="en-US" sz="2187" b="1" dirty="0">
                <a:solidFill>
                  <a:srgbClr val="F2B42D"/>
                </a:solidFill>
                <a:latin typeface="Nunito" pitchFamily="34" charset="0"/>
                <a:ea typeface="Nunito" pitchFamily="34" charset="-122"/>
                <a:cs typeface="Nunito" pitchFamily="34" charset="-120"/>
              </a:rPr>
              <a:t>Opportunities</a:t>
            </a:r>
            <a:endParaRPr lang="en-US" sz="2187" dirty="0"/>
          </a:p>
        </p:txBody>
      </p:sp>
      <p:sp>
        <p:nvSpPr>
          <p:cNvPr id="9" name="Text 4"/>
          <p:cNvSpPr/>
          <p:nvPr/>
        </p:nvSpPr>
        <p:spPr>
          <a:xfrm>
            <a:off x="2570559" y="4835604"/>
            <a:ext cx="4522351" cy="1066205"/>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We are seeking strategic partnerships, investment opportunities, and key industry collaborations.</a:t>
            </a:r>
            <a:endParaRPr lang="en-US" sz="1750" dirty="0"/>
          </a:p>
        </p:txBody>
      </p:sp>
      <p:pic>
        <p:nvPicPr>
          <p:cNvPr id="10" name="Image 3" descr="preencoded.png"/>
          <p:cNvPicPr>
            <a:picLocks noChangeAspect="1"/>
          </p:cNvPicPr>
          <p:nvPr/>
        </p:nvPicPr>
        <p:blipFill>
          <a:blip r:embed="rId6"/>
          <a:stretch>
            <a:fillRect/>
          </a:stretch>
        </p:blipFill>
        <p:spPr>
          <a:xfrm>
            <a:off x="7315081" y="3133249"/>
            <a:ext cx="4966811" cy="888682"/>
          </a:xfrm>
          <a:prstGeom prst="rect">
            <a:avLst/>
          </a:prstGeom>
        </p:spPr>
      </p:pic>
      <p:sp>
        <p:nvSpPr>
          <p:cNvPr id="11" name="Text 5"/>
          <p:cNvSpPr/>
          <p:nvPr/>
        </p:nvSpPr>
        <p:spPr>
          <a:xfrm>
            <a:off x="7537252" y="4355187"/>
            <a:ext cx="2777490" cy="347186"/>
          </a:xfrm>
          <a:prstGeom prst="rect">
            <a:avLst/>
          </a:prstGeom>
          <a:noFill/>
          <a:ln/>
        </p:spPr>
        <p:txBody>
          <a:bodyPr wrap="none" rtlCol="0" anchor="t"/>
          <a:lstStyle/>
          <a:p>
            <a:pPr marL="0" indent="0" algn="l">
              <a:lnSpc>
                <a:spcPts val="2734"/>
              </a:lnSpc>
              <a:buNone/>
            </a:pPr>
            <a:r>
              <a:rPr lang="en-US" sz="2187" b="1" dirty="0">
                <a:solidFill>
                  <a:srgbClr val="D7425E"/>
                </a:solidFill>
                <a:latin typeface="Nunito" pitchFamily="34" charset="0"/>
                <a:ea typeface="Nunito" pitchFamily="34" charset="-122"/>
                <a:cs typeface="Nunito" pitchFamily="34" charset="-120"/>
              </a:rPr>
              <a:t>Next Steps</a:t>
            </a:r>
            <a:endParaRPr lang="en-US" sz="2187" dirty="0"/>
          </a:p>
        </p:txBody>
      </p:sp>
      <p:sp>
        <p:nvSpPr>
          <p:cNvPr id="12" name="Text 6"/>
          <p:cNvSpPr/>
          <p:nvPr/>
        </p:nvSpPr>
        <p:spPr>
          <a:xfrm>
            <a:off x="7537252" y="4835604"/>
            <a:ext cx="4522470" cy="1066205"/>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Our immediate focus lies in expanding our market reach, enhancing product development, and solidifying our brand presence.</a:t>
            </a:r>
            <a:endParaRPr lang="en-US" sz="1750" dirty="0"/>
          </a:p>
        </p:txBody>
      </p:sp>
      <p:pic>
        <p:nvPicPr>
          <p:cNvPr id="13"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459</Words>
  <Application>Microsoft Office PowerPoint</Application>
  <PresentationFormat>Custom</PresentationFormat>
  <Paragraphs>63</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Nunito</vt:lpstr>
      <vt:lpstr>PT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Phala</cp:lastModifiedBy>
  <cp:revision>2</cp:revision>
  <dcterms:created xsi:type="dcterms:W3CDTF">2024-02-26T04:41:56Z</dcterms:created>
  <dcterms:modified xsi:type="dcterms:W3CDTF">2024-02-26T04:49:20Z</dcterms:modified>
</cp:coreProperties>
</file>