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426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5" name="Text 1"/>
          <p:cNvSpPr/>
          <p:nvPr/>
        </p:nvSpPr>
        <p:spPr>
          <a:xfrm>
            <a:off x="833199" y="2226945"/>
            <a:ext cx="7477601" cy="1803797"/>
          </a:xfrm>
          <a:prstGeom prst="rect">
            <a:avLst/>
          </a:prstGeom>
          <a:noFill/>
          <a:ln/>
        </p:spPr>
        <p:txBody>
          <a:bodyPr wrap="square" rtlCol="0" anchor="t"/>
          <a:lstStyle/>
          <a:p>
            <a:pPr marL="0" indent="0">
              <a:lnSpc>
                <a:spcPts val="7101"/>
              </a:lnSpc>
              <a:buNone/>
            </a:pPr>
            <a:r>
              <a:rPr lang="en-US" sz="5681" b="1" kern="0" spc="-114" dirty="0">
                <a:solidFill>
                  <a:srgbClr val="000000"/>
                </a:solidFill>
                <a:latin typeface="adonis-web" pitchFamily="34" charset="0"/>
                <a:ea typeface="adonis-web" pitchFamily="34" charset="-122"/>
                <a:cs typeface="adonis-web" pitchFamily="34" charset="-120"/>
              </a:rPr>
              <a:t>Introduction to Our Data Extraction Solution</a:t>
            </a:r>
            <a:endParaRPr lang="en-US" sz="5681" dirty="0"/>
          </a:p>
        </p:txBody>
      </p:sp>
      <p:sp>
        <p:nvSpPr>
          <p:cNvPr id="6" name="Text 2"/>
          <p:cNvSpPr/>
          <p:nvPr/>
        </p:nvSpPr>
        <p:spPr>
          <a:xfrm>
            <a:off x="833199" y="5130463"/>
            <a:ext cx="7477601"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Streamline your financial reporting with our powerful data extraction tool. Effortlessly extract key details from invoices, statements, and other documents, and seamlessly export them to Excel for comprehensive analysis.</a:t>
            </a:r>
            <a:endParaRPr lang="en-US" sz="1750" dirty="0"/>
          </a:p>
        </p:txBody>
      </p:sp>
      <p:sp>
        <p:nvSpPr>
          <p:cNvPr id="7" name="Shape 3"/>
          <p:cNvSpPr/>
          <p:nvPr/>
        </p:nvSpPr>
        <p:spPr>
          <a:xfrm>
            <a:off x="833199" y="5630347"/>
            <a:ext cx="355402" cy="355402"/>
          </a:xfrm>
          <a:prstGeom prst="roundRect">
            <a:avLst>
              <a:gd name="adj" fmla="val 25726039"/>
            </a:avLst>
          </a:prstGeom>
          <a:noFill/>
          <a:ln w="7620">
            <a:solidFill>
              <a:srgbClr val="FFFFFF"/>
            </a:solidFill>
            <a:prstDash val="solid"/>
          </a:ln>
        </p:spPr>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214" y="31531"/>
            <a:ext cx="4761186" cy="81980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982278" y="534591"/>
            <a:ext cx="4560927" cy="570071"/>
          </a:xfrm>
          <a:prstGeom prst="rect">
            <a:avLst/>
          </a:prstGeom>
          <a:noFill/>
          <a:ln/>
        </p:spPr>
        <p:txBody>
          <a:bodyPr wrap="none" rtlCol="0" anchor="t"/>
          <a:lstStyle/>
          <a:p>
            <a:pPr marL="0" indent="0">
              <a:lnSpc>
                <a:spcPts val="4489"/>
              </a:lnSpc>
              <a:buNone/>
            </a:pPr>
            <a:r>
              <a:rPr lang="en-US" sz="3591" b="1" kern="0" spc="-72" dirty="0">
                <a:solidFill>
                  <a:srgbClr val="000000"/>
                </a:solidFill>
                <a:latin typeface="adonis-web" pitchFamily="34" charset="0"/>
                <a:ea typeface="adonis-web" pitchFamily="34" charset="-122"/>
                <a:cs typeface="adonis-web" pitchFamily="34" charset="-120"/>
              </a:rPr>
              <a:t>Go to Market Strategy</a:t>
            </a:r>
            <a:endParaRPr lang="en-US" sz="3591" dirty="0"/>
          </a:p>
        </p:txBody>
      </p:sp>
      <p:pic>
        <p:nvPicPr>
          <p:cNvPr id="5" name="Image 1" descr="preencoded.png"/>
          <p:cNvPicPr>
            <a:picLocks noChangeAspect="1"/>
          </p:cNvPicPr>
          <p:nvPr/>
        </p:nvPicPr>
        <p:blipFill>
          <a:blip r:embed="rId4"/>
          <a:stretch>
            <a:fillRect/>
          </a:stretch>
        </p:blipFill>
        <p:spPr>
          <a:xfrm>
            <a:off x="2982278" y="1492329"/>
            <a:ext cx="969169" cy="1550670"/>
          </a:xfrm>
          <a:prstGeom prst="rect">
            <a:avLst/>
          </a:prstGeom>
        </p:spPr>
      </p:pic>
      <p:sp>
        <p:nvSpPr>
          <p:cNvPr id="6" name="Text 2"/>
          <p:cNvSpPr/>
          <p:nvPr/>
        </p:nvSpPr>
        <p:spPr>
          <a:xfrm>
            <a:off x="4242197" y="1686163"/>
            <a:ext cx="2387798" cy="284917"/>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Identify Target Segments</a:t>
            </a:r>
            <a:endParaRPr lang="en-US" sz="1796" dirty="0"/>
          </a:p>
        </p:txBody>
      </p:sp>
      <p:sp>
        <p:nvSpPr>
          <p:cNvPr id="7" name="Text 3"/>
          <p:cNvSpPr/>
          <p:nvPr/>
        </p:nvSpPr>
        <p:spPr>
          <a:xfrm>
            <a:off x="4242197" y="2087285"/>
            <a:ext cx="7405807" cy="581501"/>
          </a:xfrm>
          <a:prstGeom prst="rect">
            <a:avLst/>
          </a:prstGeom>
          <a:noFill/>
          <a:ln/>
        </p:spPr>
        <p:txBody>
          <a:bodyPr wrap="square" rtlCol="0" anchor="t"/>
          <a:lstStyle/>
          <a:p>
            <a:pPr marL="0" indent="0" algn="l">
              <a:lnSpc>
                <a:spcPts val="2289"/>
              </a:lnSpc>
              <a:buNone/>
            </a:pPr>
            <a:r>
              <a:rPr lang="en-US" sz="1526" kern="0" spc="-31" dirty="0">
                <a:solidFill>
                  <a:srgbClr val="272525"/>
                </a:solidFill>
                <a:latin typeface="Source Sans Pro" pitchFamily="34" charset="0"/>
                <a:ea typeface="Source Sans Pro" pitchFamily="34" charset="-122"/>
                <a:cs typeface="Source Sans Pro" pitchFamily="34" charset="-120"/>
              </a:rPr>
              <a:t>Pinpoint the key industries and business types that can benefit most from our automated data extraction solution.</a:t>
            </a:r>
            <a:endParaRPr lang="en-US" sz="1526" dirty="0"/>
          </a:p>
        </p:txBody>
      </p:sp>
      <p:pic>
        <p:nvPicPr>
          <p:cNvPr id="8" name="Image 2" descr="preencoded.png"/>
          <p:cNvPicPr>
            <a:picLocks noChangeAspect="1"/>
          </p:cNvPicPr>
          <p:nvPr/>
        </p:nvPicPr>
        <p:blipFill>
          <a:blip r:embed="rId5"/>
          <a:stretch>
            <a:fillRect/>
          </a:stretch>
        </p:blipFill>
        <p:spPr>
          <a:xfrm>
            <a:off x="2982278" y="3042999"/>
            <a:ext cx="969169" cy="1550670"/>
          </a:xfrm>
          <a:prstGeom prst="rect">
            <a:avLst/>
          </a:prstGeom>
        </p:spPr>
      </p:pic>
      <p:sp>
        <p:nvSpPr>
          <p:cNvPr id="9" name="Text 4"/>
          <p:cNvSpPr/>
          <p:nvPr/>
        </p:nvSpPr>
        <p:spPr>
          <a:xfrm>
            <a:off x="4242197" y="3236833"/>
            <a:ext cx="2280404" cy="284917"/>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Targeted Outreach</a:t>
            </a:r>
            <a:endParaRPr lang="en-US" sz="1796" dirty="0"/>
          </a:p>
        </p:txBody>
      </p:sp>
      <p:sp>
        <p:nvSpPr>
          <p:cNvPr id="10" name="Text 5"/>
          <p:cNvSpPr/>
          <p:nvPr/>
        </p:nvSpPr>
        <p:spPr>
          <a:xfrm>
            <a:off x="4242197" y="3637955"/>
            <a:ext cx="7405807" cy="581501"/>
          </a:xfrm>
          <a:prstGeom prst="rect">
            <a:avLst/>
          </a:prstGeom>
          <a:noFill/>
          <a:ln/>
        </p:spPr>
        <p:txBody>
          <a:bodyPr wrap="square" rtlCol="0" anchor="t"/>
          <a:lstStyle/>
          <a:p>
            <a:pPr marL="0" indent="0" algn="l">
              <a:lnSpc>
                <a:spcPts val="2289"/>
              </a:lnSpc>
              <a:buNone/>
            </a:pPr>
            <a:r>
              <a:rPr lang="en-US" sz="1526" kern="0" spc="-31" dirty="0">
                <a:solidFill>
                  <a:srgbClr val="272525"/>
                </a:solidFill>
                <a:latin typeface="Source Sans Pro" pitchFamily="34" charset="0"/>
                <a:ea typeface="Source Sans Pro" pitchFamily="34" charset="-122"/>
                <a:cs typeface="Source Sans Pro" pitchFamily="34" charset="-120"/>
              </a:rPr>
              <a:t>Leverage strategic partnerships and digital marketing to connect with decision-makers in our target segments.</a:t>
            </a:r>
            <a:endParaRPr lang="en-US" sz="1526" dirty="0"/>
          </a:p>
        </p:txBody>
      </p:sp>
      <p:pic>
        <p:nvPicPr>
          <p:cNvPr id="11" name="Image 3" descr="preencoded.png"/>
          <p:cNvPicPr>
            <a:picLocks noChangeAspect="1"/>
          </p:cNvPicPr>
          <p:nvPr/>
        </p:nvPicPr>
        <p:blipFill>
          <a:blip r:embed="rId6"/>
          <a:stretch>
            <a:fillRect/>
          </a:stretch>
        </p:blipFill>
        <p:spPr>
          <a:xfrm>
            <a:off x="2982278" y="4593669"/>
            <a:ext cx="969169" cy="1550670"/>
          </a:xfrm>
          <a:prstGeom prst="rect">
            <a:avLst/>
          </a:prstGeom>
        </p:spPr>
      </p:pic>
      <p:sp>
        <p:nvSpPr>
          <p:cNvPr id="12" name="Text 6"/>
          <p:cNvSpPr/>
          <p:nvPr/>
        </p:nvSpPr>
        <p:spPr>
          <a:xfrm>
            <a:off x="4242197" y="4787503"/>
            <a:ext cx="2325291" cy="284917"/>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Streamlined Onboarding</a:t>
            </a:r>
            <a:endParaRPr lang="en-US" sz="1796" dirty="0"/>
          </a:p>
        </p:txBody>
      </p:sp>
      <p:sp>
        <p:nvSpPr>
          <p:cNvPr id="13" name="Text 7"/>
          <p:cNvSpPr/>
          <p:nvPr/>
        </p:nvSpPr>
        <p:spPr>
          <a:xfrm>
            <a:off x="4242197" y="5188625"/>
            <a:ext cx="7405807" cy="581501"/>
          </a:xfrm>
          <a:prstGeom prst="rect">
            <a:avLst/>
          </a:prstGeom>
          <a:noFill/>
          <a:ln/>
        </p:spPr>
        <p:txBody>
          <a:bodyPr wrap="square" rtlCol="0" anchor="t"/>
          <a:lstStyle/>
          <a:p>
            <a:pPr marL="0" indent="0" algn="l">
              <a:lnSpc>
                <a:spcPts val="2289"/>
              </a:lnSpc>
              <a:buNone/>
            </a:pPr>
            <a:r>
              <a:rPr lang="en-US" sz="1526" kern="0" spc="-31" dirty="0">
                <a:solidFill>
                  <a:srgbClr val="272525"/>
                </a:solidFill>
                <a:latin typeface="Source Sans Pro" pitchFamily="34" charset="0"/>
                <a:ea typeface="Source Sans Pro" pitchFamily="34" charset="-122"/>
                <a:cs typeface="Source Sans Pro" pitchFamily="34" charset="-120"/>
              </a:rPr>
              <a:t>Provide a seamless onboarding process that gets customers up and running with our solution quickly.</a:t>
            </a:r>
            <a:endParaRPr lang="en-US" sz="1526" dirty="0"/>
          </a:p>
        </p:txBody>
      </p:sp>
      <p:pic>
        <p:nvPicPr>
          <p:cNvPr id="14" name="Image 4" descr="preencoded.png"/>
          <p:cNvPicPr>
            <a:picLocks noChangeAspect="1"/>
          </p:cNvPicPr>
          <p:nvPr/>
        </p:nvPicPr>
        <p:blipFill>
          <a:blip r:embed="rId7"/>
          <a:stretch>
            <a:fillRect/>
          </a:stretch>
        </p:blipFill>
        <p:spPr>
          <a:xfrm>
            <a:off x="2982278" y="6144339"/>
            <a:ext cx="969169" cy="1550670"/>
          </a:xfrm>
          <a:prstGeom prst="rect">
            <a:avLst/>
          </a:prstGeom>
        </p:spPr>
      </p:pic>
      <p:sp>
        <p:nvSpPr>
          <p:cNvPr id="15" name="Text 8"/>
          <p:cNvSpPr/>
          <p:nvPr/>
        </p:nvSpPr>
        <p:spPr>
          <a:xfrm>
            <a:off x="4242197" y="6338173"/>
            <a:ext cx="2280404" cy="284917"/>
          </a:xfrm>
          <a:prstGeom prst="rect">
            <a:avLst/>
          </a:prstGeom>
          <a:noFill/>
          <a:ln/>
        </p:spPr>
        <p:txBody>
          <a:bodyPr wrap="none" rtlCol="0" anchor="t"/>
          <a:lstStyle/>
          <a:p>
            <a:pPr marL="0" indent="0" algn="l">
              <a:lnSpc>
                <a:spcPts val="2245"/>
              </a:lnSpc>
              <a:buNone/>
            </a:pPr>
            <a:r>
              <a:rPr lang="en-US" sz="1796" b="1" kern="0" spc="-36" dirty="0">
                <a:solidFill>
                  <a:srgbClr val="272525"/>
                </a:solidFill>
                <a:latin typeface="adonis-web" pitchFamily="34" charset="0"/>
                <a:ea typeface="adonis-web" pitchFamily="34" charset="-122"/>
                <a:cs typeface="adonis-web" pitchFamily="34" charset="-120"/>
              </a:rPr>
              <a:t>Ongoing Support</a:t>
            </a:r>
            <a:endParaRPr lang="en-US" sz="1796" dirty="0"/>
          </a:p>
        </p:txBody>
      </p:sp>
      <p:sp>
        <p:nvSpPr>
          <p:cNvPr id="16" name="Text 9"/>
          <p:cNvSpPr/>
          <p:nvPr/>
        </p:nvSpPr>
        <p:spPr>
          <a:xfrm>
            <a:off x="4242197" y="6739295"/>
            <a:ext cx="7405807" cy="581501"/>
          </a:xfrm>
          <a:prstGeom prst="rect">
            <a:avLst/>
          </a:prstGeom>
          <a:noFill/>
          <a:ln/>
        </p:spPr>
        <p:txBody>
          <a:bodyPr wrap="square" rtlCol="0" anchor="t"/>
          <a:lstStyle/>
          <a:p>
            <a:pPr marL="0" indent="0" algn="l">
              <a:lnSpc>
                <a:spcPts val="2289"/>
              </a:lnSpc>
              <a:buNone/>
            </a:pPr>
            <a:r>
              <a:rPr lang="en-US" sz="1526" kern="0" spc="-31" dirty="0">
                <a:solidFill>
                  <a:srgbClr val="272525"/>
                </a:solidFill>
                <a:latin typeface="Source Sans Pro" pitchFamily="34" charset="0"/>
                <a:ea typeface="Source Sans Pro" pitchFamily="34" charset="-122"/>
                <a:cs typeface="Source Sans Pro" pitchFamily="34" charset="-120"/>
              </a:rPr>
              <a:t>Offer dedicated customer support to ensure a positive long-term experience and drive continued usage.</a:t>
            </a:r>
            <a:endParaRPr lang="en-US" sz="152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003346"/>
            <a:ext cx="7477601" cy="1306830"/>
          </a:xfrm>
          <a:prstGeom prst="rect">
            <a:avLst/>
          </a:prstGeom>
          <a:noFill/>
          <a:ln/>
        </p:spPr>
        <p:txBody>
          <a:bodyPr wrap="squar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The problem we solve: manual data entry is time-consuming</a:t>
            </a:r>
            <a:endParaRPr lang="en-US" sz="4117" dirty="0"/>
          </a:p>
        </p:txBody>
      </p:sp>
      <p:sp>
        <p:nvSpPr>
          <p:cNvPr id="6" name="Text 2"/>
          <p:cNvSpPr/>
          <p:nvPr/>
        </p:nvSpPr>
        <p:spPr>
          <a:xfrm>
            <a:off x="833199" y="3903662"/>
            <a:ext cx="7477601"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Manually entering financial data, such as invoices and statements, into spreadsheets is a tedious and error-prone task. It can take hours or even days to extract and organize the necessary information, distracting businesses from their core operations.</a:t>
            </a:r>
            <a:endParaRPr lang="en-US" sz="1750" dirty="0"/>
          </a:p>
        </p:txBody>
      </p:sp>
      <p:sp>
        <p:nvSpPr>
          <p:cNvPr id="7" name="Text 3"/>
          <p:cNvSpPr/>
          <p:nvPr/>
        </p:nvSpPr>
        <p:spPr>
          <a:xfrm>
            <a:off x="833199" y="5557444"/>
            <a:ext cx="7477601"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This time-consuming process can lead to delays in reporting, missed deadlines, and potentially inaccurate data, which can have serious consequences for a company's financial management and decision-making.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577"/>
          </a:xfrm>
          <a:prstGeom prst="rect">
            <a:avLst/>
          </a:prstGeom>
          <a:solidFill>
            <a:srgbClr val="FFFFFF">
              <a:alpha val="75000"/>
            </a:srgbClr>
          </a:solidFill>
          <a:ln/>
        </p:spPr>
      </p:sp>
      <p:sp>
        <p:nvSpPr>
          <p:cNvPr id="4" name="Text 1"/>
          <p:cNvSpPr/>
          <p:nvPr/>
        </p:nvSpPr>
        <p:spPr>
          <a:xfrm>
            <a:off x="2568178" y="584002"/>
            <a:ext cx="9494044" cy="1249204"/>
          </a:xfrm>
          <a:prstGeom prst="rect">
            <a:avLst/>
          </a:prstGeom>
          <a:noFill/>
          <a:ln/>
        </p:spPr>
        <p:txBody>
          <a:bodyPr wrap="square" rtlCol="0" anchor="t"/>
          <a:lstStyle/>
          <a:p>
            <a:pPr marL="0" indent="0">
              <a:lnSpc>
                <a:spcPts val="4918"/>
              </a:lnSpc>
              <a:buNone/>
            </a:pPr>
            <a:r>
              <a:rPr lang="en-US" sz="3935" b="1" kern="0" spc="-79" dirty="0">
                <a:solidFill>
                  <a:srgbClr val="000000"/>
                </a:solidFill>
                <a:latin typeface="adonis-web" pitchFamily="34" charset="0"/>
                <a:ea typeface="adonis-web" pitchFamily="34" charset="-122"/>
                <a:cs typeface="adonis-web" pitchFamily="34" charset="-120"/>
              </a:rPr>
              <a:t>Our Unique Approach: Automated Extraction from Financial Documents</a:t>
            </a:r>
            <a:endParaRPr lang="en-US" sz="3935" dirty="0"/>
          </a:p>
        </p:txBody>
      </p:sp>
      <p:pic>
        <p:nvPicPr>
          <p:cNvPr id="5" name="Image 1" descr="preencoded.png"/>
          <p:cNvPicPr>
            <a:picLocks noChangeAspect="1"/>
          </p:cNvPicPr>
          <p:nvPr/>
        </p:nvPicPr>
        <p:blipFill>
          <a:blip r:embed="rId4"/>
          <a:stretch>
            <a:fillRect/>
          </a:stretch>
        </p:blipFill>
        <p:spPr>
          <a:xfrm>
            <a:off x="2568178" y="2257901"/>
            <a:ext cx="2952274" cy="1824633"/>
          </a:xfrm>
          <a:prstGeom prst="rect">
            <a:avLst/>
          </a:prstGeom>
        </p:spPr>
      </p:pic>
      <p:sp>
        <p:nvSpPr>
          <p:cNvPr id="6" name="Text 2"/>
          <p:cNvSpPr/>
          <p:nvPr/>
        </p:nvSpPr>
        <p:spPr>
          <a:xfrm>
            <a:off x="2568178" y="4347924"/>
            <a:ext cx="2952274" cy="624364"/>
          </a:xfrm>
          <a:prstGeom prst="rect">
            <a:avLst/>
          </a:prstGeom>
          <a:noFill/>
          <a:ln/>
        </p:spPr>
        <p:txBody>
          <a:bodyPr wrap="square" rtlCol="0" anchor="t"/>
          <a:lstStyle/>
          <a:p>
            <a:pPr marL="0" indent="0" algn="l">
              <a:lnSpc>
                <a:spcPts val="2459"/>
              </a:lnSpc>
              <a:buNone/>
            </a:pPr>
            <a:r>
              <a:rPr lang="en-US" sz="1967" b="1" kern="0" spc="-39" dirty="0">
                <a:solidFill>
                  <a:srgbClr val="272525"/>
                </a:solidFill>
                <a:latin typeface="adonis-web" pitchFamily="34" charset="0"/>
                <a:ea typeface="adonis-web" pitchFamily="34" charset="-122"/>
                <a:cs typeface="adonis-web" pitchFamily="34" charset="-120"/>
              </a:rPr>
              <a:t>Automated Document Extraction</a:t>
            </a:r>
            <a:endParaRPr lang="en-US" sz="1967" dirty="0"/>
          </a:p>
        </p:txBody>
      </p:sp>
      <p:sp>
        <p:nvSpPr>
          <p:cNvPr id="7" name="Text 3"/>
          <p:cNvSpPr/>
          <p:nvPr/>
        </p:nvSpPr>
        <p:spPr>
          <a:xfrm>
            <a:off x="2568178" y="5099685"/>
            <a:ext cx="2952274" cy="2230279"/>
          </a:xfrm>
          <a:prstGeom prst="rect">
            <a:avLst/>
          </a:prstGeom>
          <a:noFill/>
          <a:ln/>
        </p:spPr>
        <p:txBody>
          <a:bodyPr wrap="square" rtlCol="0" anchor="t"/>
          <a:lstStyle/>
          <a:p>
            <a:pPr marL="0" indent="0" algn="l">
              <a:lnSpc>
                <a:spcPts val="2508"/>
              </a:lnSpc>
              <a:buNone/>
            </a:pPr>
            <a:r>
              <a:rPr lang="en-US" sz="1672" kern="0" spc="-33" dirty="0">
                <a:solidFill>
                  <a:srgbClr val="272525"/>
                </a:solidFill>
                <a:latin typeface="Source Sans Pro" pitchFamily="34" charset="0"/>
                <a:ea typeface="Source Sans Pro" pitchFamily="34" charset="-122"/>
                <a:cs typeface="Source Sans Pro" pitchFamily="34" charset="-120"/>
              </a:rPr>
              <a:t>Our cutting-edge technology automatically extracts key data from a variety of financial documents, including invoices, statements, and receipts, eliminating the need for manual data entry.</a:t>
            </a:r>
            <a:endParaRPr lang="en-US" sz="1672" dirty="0"/>
          </a:p>
        </p:txBody>
      </p:sp>
      <p:pic>
        <p:nvPicPr>
          <p:cNvPr id="8" name="Image 2" descr="preencoded.png"/>
          <p:cNvPicPr>
            <a:picLocks noChangeAspect="1"/>
          </p:cNvPicPr>
          <p:nvPr/>
        </p:nvPicPr>
        <p:blipFill>
          <a:blip r:embed="rId5"/>
          <a:stretch>
            <a:fillRect/>
          </a:stretch>
        </p:blipFill>
        <p:spPr>
          <a:xfrm>
            <a:off x="5838944" y="2257901"/>
            <a:ext cx="2952393" cy="1824633"/>
          </a:xfrm>
          <a:prstGeom prst="rect">
            <a:avLst/>
          </a:prstGeom>
        </p:spPr>
      </p:pic>
      <p:sp>
        <p:nvSpPr>
          <p:cNvPr id="9" name="Text 4"/>
          <p:cNvSpPr/>
          <p:nvPr/>
        </p:nvSpPr>
        <p:spPr>
          <a:xfrm>
            <a:off x="5838944" y="4347924"/>
            <a:ext cx="2952393" cy="624364"/>
          </a:xfrm>
          <a:prstGeom prst="rect">
            <a:avLst/>
          </a:prstGeom>
          <a:noFill/>
          <a:ln/>
        </p:spPr>
        <p:txBody>
          <a:bodyPr wrap="square" rtlCol="0" anchor="t"/>
          <a:lstStyle/>
          <a:p>
            <a:pPr marL="0" indent="0" algn="l">
              <a:lnSpc>
                <a:spcPts val="2459"/>
              </a:lnSpc>
              <a:buNone/>
            </a:pPr>
            <a:r>
              <a:rPr lang="en-US" sz="1967" b="1" kern="0" spc="-39" dirty="0">
                <a:solidFill>
                  <a:srgbClr val="272525"/>
                </a:solidFill>
                <a:latin typeface="adonis-web" pitchFamily="34" charset="0"/>
                <a:ea typeface="adonis-web" pitchFamily="34" charset="-122"/>
                <a:cs typeface="adonis-web" pitchFamily="34" charset="-120"/>
              </a:rPr>
              <a:t>Advanced AI-Powered Algorithms</a:t>
            </a:r>
            <a:endParaRPr lang="en-US" sz="1967" dirty="0"/>
          </a:p>
        </p:txBody>
      </p:sp>
      <p:sp>
        <p:nvSpPr>
          <p:cNvPr id="10" name="Text 5"/>
          <p:cNvSpPr/>
          <p:nvPr/>
        </p:nvSpPr>
        <p:spPr>
          <a:xfrm>
            <a:off x="5838944" y="5099685"/>
            <a:ext cx="2952393" cy="2548890"/>
          </a:xfrm>
          <a:prstGeom prst="rect">
            <a:avLst/>
          </a:prstGeom>
          <a:noFill/>
          <a:ln/>
        </p:spPr>
        <p:txBody>
          <a:bodyPr wrap="square" rtlCol="0" anchor="t"/>
          <a:lstStyle/>
          <a:p>
            <a:pPr marL="0" indent="0" algn="l">
              <a:lnSpc>
                <a:spcPts val="2508"/>
              </a:lnSpc>
              <a:buNone/>
            </a:pPr>
            <a:r>
              <a:rPr lang="en-US" sz="1672" kern="0" spc="-33" dirty="0">
                <a:solidFill>
                  <a:srgbClr val="272525"/>
                </a:solidFill>
                <a:latin typeface="Source Sans Pro" pitchFamily="34" charset="0"/>
                <a:ea typeface="Source Sans Pro" pitchFamily="34" charset="-122"/>
                <a:cs typeface="Source Sans Pro" pitchFamily="34" charset="-120"/>
              </a:rPr>
              <a:t>Leveraging the latest advancements in machine learning and natural language processing, our solution intelligently parses and structures the extracted data for seamless integration into your spreadsheets and accounting systems.</a:t>
            </a:r>
            <a:endParaRPr lang="en-US" sz="1672" dirty="0"/>
          </a:p>
        </p:txBody>
      </p:sp>
      <p:pic>
        <p:nvPicPr>
          <p:cNvPr id="11" name="Image 3" descr="preencoded.png"/>
          <p:cNvPicPr>
            <a:picLocks noChangeAspect="1"/>
          </p:cNvPicPr>
          <p:nvPr/>
        </p:nvPicPr>
        <p:blipFill>
          <a:blip r:embed="rId6"/>
          <a:stretch>
            <a:fillRect/>
          </a:stretch>
        </p:blipFill>
        <p:spPr>
          <a:xfrm>
            <a:off x="9109829" y="2257901"/>
            <a:ext cx="2952393" cy="1824633"/>
          </a:xfrm>
          <a:prstGeom prst="rect">
            <a:avLst/>
          </a:prstGeom>
        </p:spPr>
      </p:pic>
      <p:sp>
        <p:nvSpPr>
          <p:cNvPr id="12" name="Text 6"/>
          <p:cNvSpPr/>
          <p:nvPr/>
        </p:nvSpPr>
        <p:spPr>
          <a:xfrm>
            <a:off x="9109829" y="4347924"/>
            <a:ext cx="2498408" cy="312182"/>
          </a:xfrm>
          <a:prstGeom prst="rect">
            <a:avLst/>
          </a:prstGeom>
          <a:noFill/>
          <a:ln/>
        </p:spPr>
        <p:txBody>
          <a:bodyPr wrap="none" rtlCol="0" anchor="t"/>
          <a:lstStyle/>
          <a:p>
            <a:pPr marL="0" indent="0" algn="l">
              <a:lnSpc>
                <a:spcPts val="2459"/>
              </a:lnSpc>
              <a:buNone/>
            </a:pPr>
            <a:r>
              <a:rPr lang="en-US" sz="1967" b="1" kern="0" spc="-39" dirty="0">
                <a:solidFill>
                  <a:srgbClr val="272525"/>
                </a:solidFill>
                <a:latin typeface="adonis-web" pitchFamily="34" charset="0"/>
                <a:ea typeface="adonis-web" pitchFamily="34" charset="-122"/>
                <a:cs typeface="adonis-web" pitchFamily="34" charset="-120"/>
              </a:rPr>
              <a:t>Seamless Integration</a:t>
            </a:r>
            <a:endParaRPr lang="en-US" sz="1967" dirty="0"/>
          </a:p>
        </p:txBody>
      </p:sp>
      <p:sp>
        <p:nvSpPr>
          <p:cNvPr id="13" name="Text 7"/>
          <p:cNvSpPr/>
          <p:nvPr/>
        </p:nvSpPr>
        <p:spPr>
          <a:xfrm>
            <a:off x="9109829" y="4787503"/>
            <a:ext cx="2952393" cy="2230279"/>
          </a:xfrm>
          <a:prstGeom prst="rect">
            <a:avLst/>
          </a:prstGeom>
          <a:noFill/>
          <a:ln/>
        </p:spPr>
        <p:txBody>
          <a:bodyPr wrap="square" rtlCol="0" anchor="t"/>
          <a:lstStyle/>
          <a:p>
            <a:pPr marL="0" indent="0" algn="l">
              <a:lnSpc>
                <a:spcPts val="2508"/>
              </a:lnSpc>
              <a:buNone/>
            </a:pPr>
            <a:r>
              <a:rPr lang="en-US" sz="1672" kern="0" spc="-33" dirty="0">
                <a:solidFill>
                  <a:srgbClr val="272525"/>
                </a:solidFill>
                <a:latin typeface="Source Sans Pro" pitchFamily="34" charset="0"/>
                <a:ea typeface="Source Sans Pro" pitchFamily="34" charset="-122"/>
                <a:cs typeface="Source Sans Pro" pitchFamily="34" charset="-120"/>
              </a:rPr>
              <a:t>With our simple API and intuitive user interface, you can easily connect your financial documents and have the extracted data automatically synced to your preferred tools, saving you time and improving data accuracy.</a:t>
            </a:r>
            <a:endParaRPr lang="en-US" sz="167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1639491"/>
            <a:ext cx="6246495"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Key Features of Our Solution</a:t>
            </a:r>
            <a:endParaRPr lang="en-US" sz="4117" dirty="0"/>
          </a:p>
        </p:txBody>
      </p:sp>
      <p:sp>
        <p:nvSpPr>
          <p:cNvPr id="5" name="Text 2"/>
          <p:cNvSpPr/>
          <p:nvPr/>
        </p:nvSpPr>
        <p:spPr>
          <a:xfrm>
            <a:off x="2348389" y="2848332"/>
            <a:ext cx="2076807" cy="653653"/>
          </a:xfrm>
          <a:prstGeom prst="rect">
            <a:avLst/>
          </a:prstGeom>
          <a:noFill/>
          <a:ln/>
        </p:spPr>
        <p:txBody>
          <a:bodyPr wrap="square" rtlCol="0" anchor="t"/>
          <a:lstStyle/>
          <a:p>
            <a:pPr marL="0" indent="0">
              <a:lnSpc>
                <a:spcPts val="2573"/>
              </a:lnSpc>
              <a:buNone/>
            </a:pPr>
            <a:r>
              <a:rPr lang="en-US" sz="2058" b="1" kern="0" spc="-41" dirty="0">
                <a:solidFill>
                  <a:srgbClr val="000000"/>
                </a:solidFill>
                <a:latin typeface="adonis-web" pitchFamily="34" charset="0"/>
                <a:ea typeface="adonis-web" pitchFamily="34" charset="-122"/>
                <a:cs typeface="adonis-web" pitchFamily="34" charset="-120"/>
              </a:rPr>
              <a:t>Automated Data Extraction</a:t>
            </a:r>
            <a:endParaRPr lang="en-US" sz="2058" dirty="0"/>
          </a:p>
        </p:txBody>
      </p:sp>
      <p:sp>
        <p:nvSpPr>
          <p:cNvPr id="6" name="Text 3"/>
          <p:cNvSpPr/>
          <p:nvPr/>
        </p:nvSpPr>
        <p:spPr>
          <a:xfrm>
            <a:off x="2348389" y="3724156"/>
            <a:ext cx="2076807" cy="266604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cutting-edge OCR technology accurately extracts key financial data from invoices, statements, and other documents, eliminating the need for manual data entry.</a:t>
            </a:r>
            <a:endParaRPr lang="en-US" sz="1750" dirty="0"/>
          </a:p>
        </p:txBody>
      </p:sp>
      <p:sp>
        <p:nvSpPr>
          <p:cNvPr id="7" name="Text 4"/>
          <p:cNvSpPr/>
          <p:nvPr/>
        </p:nvSpPr>
        <p:spPr>
          <a:xfrm>
            <a:off x="4974788" y="2848332"/>
            <a:ext cx="2076807" cy="653653"/>
          </a:xfrm>
          <a:prstGeom prst="rect">
            <a:avLst/>
          </a:prstGeom>
          <a:noFill/>
          <a:ln/>
        </p:spPr>
        <p:txBody>
          <a:bodyPr wrap="square" rtlCol="0" anchor="t"/>
          <a:lstStyle/>
          <a:p>
            <a:pPr marL="0" indent="0">
              <a:lnSpc>
                <a:spcPts val="2573"/>
              </a:lnSpc>
              <a:buNone/>
            </a:pPr>
            <a:r>
              <a:rPr lang="en-US" sz="2058" b="1" kern="0" spc="-41" dirty="0">
                <a:solidFill>
                  <a:srgbClr val="000000"/>
                </a:solidFill>
                <a:latin typeface="adonis-web" pitchFamily="34" charset="0"/>
                <a:ea typeface="adonis-web" pitchFamily="34" charset="-122"/>
                <a:cs typeface="adonis-web" pitchFamily="34" charset="-120"/>
              </a:rPr>
              <a:t>Seamless Integration</a:t>
            </a:r>
            <a:endParaRPr lang="en-US" sz="2058" dirty="0"/>
          </a:p>
        </p:txBody>
      </p:sp>
      <p:sp>
        <p:nvSpPr>
          <p:cNvPr id="8" name="Text 5"/>
          <p:cNvSpPr/>
          <p:nvPr/>
        </p:nvSpPr>
        <p:spPr>
          <a:xfrm>
            <a:off x="4974788" y="3724156"/>
            <a:ext cx="2076807" cy="23327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solution seamlessly integrates with your existing accounting or ERP software, ensuring a smooth and efficient data transfer process.</a:t>
            </a:r>
            <a:endParaRPr lang="en-US" sz="1750" dirty="0"/>
          </a:p>
        </p:txBody>
      </p:sp>
      <p:sp>
        <p:nvSpPr>
          <p:cNvPr id="9" name="Text 6"/>
          <p:cNvSpPr/>
          <p:nvPr/>
        </p:nvSpPr>
        <p:spPr>
          <a:xfrm>
            <a:off x="7601188" y="2848332"/>
            <a:ext cx="2076807" cy="653653"/>
          </a:xfrm>
          <a:prstGeom prst="rect">
            <a:avLst/>
          </a:prstGeom>
          <a:noFill/>
          <a:ln/>
        </p:spPr>
        <p:txBody>
          <a:bodyPr wrap="square" rtlCol="0" anchor="t"/>
          <a:lstStyle/>
          <a:p>
            <a:pPr marL="0" indent="0">
              <a:lnSpc>
                <a:spcPts val="2573"/>
              </a:lnSpc>
              <a:buNone/>
            </a:pPr>
            <a:r>
              <a:rPr lang="en-US" sz="2058" b="1" kern="0" spc="-41" dirty="0">
                <a:solidFill>
                  <a:srgbClr val="000000"/>
                </a:solidFill>
                <a:latin typeface="adonis-web" pitchFamily="34" charset="0"/>
                <a:ea typeface="adonis-web" pitchFamily="34" charset="-122"/>
                <a:cs typeface="adonis-web" pitchFamily="34" charset="-120"/>
              </a:rPr>
              <a:t>Flexible Customization</a:t>
            </a:r>
            <a:endParaRPr lang="en-US" sz="2058" dirty="0"/>
          </a:p>
        </p:txBody>
      </p:sp>
      <p:sp>
        <p:nvSpPr>
          <p:cNvPr id="10" name="Text 7"/>
          <p:cNvSpPr/>
          <p:nvPr/>
        </p:nvSpPr>
        <p:spPr>
          <a:xfrm>
            <a:off x="7601188" y="3724156"/>
            <a:ext cx="2076807" cy="23327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platform can be tailored to your specific business needs, allowing you to define custom data fields and templates for your financial documents.</a:t>
            </a:r>
            <a:endParaRPr lang="en-US" sz="1750" dirty="0"/>
          </a:p>
        </p:txBody>
      </p:sp>
      <p:sp>
        <p:nvSpPr>
          <p:cNvPr id="11" name="Text 8"/>
          <p:cNvSpPr/>
          <p:nvPr/>
        </p:nvSpPr>
        <p:spPr>
          <a:xfrm>
            <a:off x="10227588" y="2848332"/>
            <a:ext cx="2076807" cy="653653"/>
          </a:xfrm>
          <a:prstGeom prst="rect">
            <a:avLst/>
          </a:prstGeom>
          <a:noFill/>
          <a:ln/>
        </p:spPr>
        <p:txBody>
          <a:bodyPr wrap="square" rtlCol="0" anchor="t"/>
          <a:lstStyle/>
          <a:p>
            <a:pPr marL="0" indent="0">
              <a:lnSpc>
                <a:spcPts val="2573"/>
              </a:lnSpc>
              <a:buNone/>
            </a:pPr>
            <a:r>
              <a:rPr lang="en-US" sz="2058" b="1" kern="0" spc="-41" dirty="0">
                <a:solidFill>
                  <a:srgbClr val="000000"/>
                </a:solidFill>
                <a:latin typeface="adonis-web" pitchFamily="34" charset="0"/>
                <a:ea typeface="adonis-web" pitchFamily="34" charset="-122"/>
                <a:cs typeface="adonis-web" pitchFamily="34" charset="-120"/>
              </a:rPr>
              <a:t>Secure and Compliant</a:t>
            </a:r>
            <a:endParaRPr lang="en-US" sz="2058" dirty="0"/>
          </a:p>
        </p:txBody>
      </p:sp>
      <p:sp>
        <p:nvSpPr>
          <p:cNvPr id="12" name="Text 9"/>
          <p:cNvSpPr/>
          <p:nvPr/>
        </p:nvSpPr>
        <p:spPr>
          <a:xfrm>
            <a:off x="10227588" y="3724156"/>
            <a:ext cx="2076807" cy="233279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Your data is safeguarded with industry-leading security measures and stored in compliance with all relevant financial regulations.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800582"/>
            <a:ext cx="6161246"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Benefits of using our service</a:t>
            </a:r>
            <a:endParaRPr lang="en-US" sz="4117" dirty="0"/>
          </a:p>
        </p:txBody>
      </p:sp>
      <p:sp>
        <p:nvSpPr>
          <p:cNvPr id="6" name="Shape 2"/>
          <p:cNvSpPr/>
          <p:nvPr/>
        </p:nvSpPr>
        <p:spPr>
          <a:xfrm>
            <a:off x="4490799" y="3037165"/>
            <a:ext cx="388739" cy="388739"/>
          </a:xfrm>
          <a:prstGeom prst="roundRect">
            <a:avLst>
              <a:gd name="adj" fmla="val 25722"/>
            </a:avLst>
          </a:prstGeom>
          <a:solidFill>
            <a:srgbClr val="F0D4F7"/>
          </a:solidFill>
          <a:ln w="7620">
            <a:solidFill>
              <a:srgbClr val="D6BADD"/>
            </a:solidFill>
            <a:prstDash val="solid"/>
          </a:ln>
        </p:spPr>
      </p:sp>
      <p:sp>
        <p:nvSpPr>
          <p:cNvPr id="7" name="Text 3"/>
          <p:cNvSpPr/>
          <p:nvPr/>
        </p:nvSpPr>
        <p:spPr>
          <a:xfrm>
            <a:off x="5101709" y="3037165"/>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Time Savings</a:t>
            </a:r>
            <a:endParaRPr lang="en-US" sz="2058" dirty="0"/>
          </a:p>
        </p:txBody>
      </p:sp>
      <p:sp>
        <p:nvSpPr>
          <p:cNvPr id="8" name="Text 4"/>
          <p:cNvSpPr/>
          <p:nvPr/>
        </p:nvSpPr>
        <p:spPr>
          <a:xfrm>
            <a:off x="5101709" y="3497223"/>
            <a:ext cx="3931206"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Automate financial data entry and eliminate the tedious manual work, allowing your team to focus on higher-value tasks.</a:t>
            </a:r>
            <a:endParaRPr lang="en-US" sz="1750" dirty="0"/>
          </a:p>
        </p:txBody>
      </p:sp>
      <p:sp>
        <p:nvSpPr>
          <p:cNvPr id="9" name="Shape 5"/>
          <p:cNvSpPr/>
          <p:nvPr/>
        </p:nvSpPr>
        <p:spPr>
          <a:xfrm>
            <a:off x="9255085" y="3037165"/>
            <a:ext cx="388739" cy="388739"/>
          </a:xfrm>
          <a:prstGeom prst="roundRect">
            <a:avLst>
              <a:gd name="adj" fmla="val 25722"/>
            </a:avLst>
          </a:prstGeom>
          <a:solidFill>
            <a:srgbClr val="F0D4F7"/>
          </a:solidFill>
          <a:ln w="7620">
            <a:solidFill>
              <a:srgbClr val="D6BADD"/>
            </a:solidFill>
            <a:prstDash val="solid"/>
          </a:ln>
        </p:spPr>
      </p:sp>
      <p:sp>
        <p:nvSpPr>
          <p:cNvPr id="10" name="Text 6"/>
          <p:cNvSpPr/>
          <p:nvPr/>
        </p:nvSpPr>
        <p:spPr>
          <a:xfrm>
            <a:off x="9865995" y="3037165"/>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Improved Accuracy</a:t>
            </a:r>
            <a:endParaRPr lang="en-US" sz="2058" dirty="0"/>
          </a:p>
        </p:txBody>
      </p:sp>
      <p:sp>
        <p:nvSpPr>
          <p:cNvPr id="11" name="Text 7"/>
          <p:cNvSpPr/>
          <p:nvPr/>
        </p:nvSpPr>
        <p:spPr>
          <a:xfrm>
            <a:off x="9865995" y="3497223"/>
            <a:ext cx="3931206"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advanced AI-powered extraction ensures data is precisely transferred from invoices, statements, and other documents into your spreadsheets.</a:t>
            </a:r>
            <a:endParaRPr lang="en-US" sz="1750" dirty="0"/>
          </a:p>
        </p:txBody>
      </p:sp>
      <p:sp>
        <p:nvSpPr>
          <p:cNvPr id="12" name="Shape 8"/>
          <p:cNvSpPr/>
          <p:nvPr/>
        </p:nvSpPr>
        <p:spPr>
          <a:xfrm>
            <a:off x="4490799" y="5302329"/>
            <a:ext cx="388739" cy="388739"/>
          </a:xfrm>
          <a:prstGeom prst="roundRect">
            <a:avLst>
              <a:gd name="adj" fmla="val 25722"/>
            </a:avLst>
          </a:prstGeom>
          <a:solidFill>
            <a:srgbClr val="F0D4F7"/>
          </a:solidFill>
          <a:ln w="7620">
            <a:solidFill>
              <a:srgbClr val="D6BADD"/>
            </a:solidFill>
            <a:prstDash val="solid"/>
          </a:ln>
        </p:spPr>
      </p:sp>
      <p:sp>
        <p:nvSpPr>
          <p:cNvPr id="13" name="Text 9"/>
          <p:cNvSpPr/>
          <p:nvPr/>
        </p:nvSpPr>
        <p:spPr>
          <a:xfrm>
            <a:off x="5101709" y="5302329"/>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Increased Productivity</a:t>
            </a:r>
            <a:endParaRPr lang="en-US" sz="2058" dirty="0"/>
          </a:p>
        </p:txBody>
      </p:sp>
      <p:sp>
        <p:nvSpPr>
          <p:cNvPr id="14" name="Text 10"/>
          <p:cNvSpPr/>
          <p:nvPr/>
        </p:nvSpPr>
        <p:spPr>
          <a:xfrm>
            <a:off x="5101709" y="5762387"/>
            <a:ext cx="8695492" cy="66651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Streamline your financial workflows and boost your team's efficiency by automating repetitive data processing tasks.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2003346"/>
            <a:ext cx="7477601" cy="1306830"/>
          </a:xfrm>
          <a:prstGeom prst="rect">
            <a:avLst/>
          </a:prstGeom>
          <a:noFill/>
          <a:ln/>
        </p:spPr>
        <p:txBody>
          <a:bodyPr wrap="squar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Accuracy and reliability of our data extraction</a:t>
            </a:r>
            <a:endParaRPr lang="en-US" sz="4117" dirty="0"/>
          </a:p>
        </p:txBody>
      </p:sp>
      <p:sp>
        <p:nvSpPr>
          <p:cNvPr id="6" name="Text 2"/>
          <p:cNvSpPr/>
          <p:nvPr/>
        </p:nvSpPr>
        <p:spPr>
          <a:xfrm>
            <a:off x="6319599" y="3643432"/>
            <a:ext cx="7477601"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proprietary data extraction algorithms have been fine-tuned over years of development to deliver unparalleled accuracy. We leverage advanced optical character recognition (OCR) and machine learning techniques to ensure that even the most complex financial documents are processed with 99.9% precision.</a:t>
            </a:r>
            <a:endParaRPr lang="en-US" sz="1750" dirty="0"/>
          </a:p>
        </p:txBody>
      </p:sp>
      <p:sp>
        <p:nvSpPr>
          <p:cNvPr id="7" name="Text 3"/>
          <p:cNvSpPr/>
          <p:nvPr/>
        </p:nvSpPr>
        <p:spPr>
          <a:xfrm>
            <a:off x="6319599" y="5603260"/>
            <a:ext cx="7477601" cy="999768"/>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Reliability is at the core of our solution. Our platform is built on a robust and fault-tolerant infrastructure, guaranteeing 99.99% uptime. Your data is securely stored and backed up, safeguarding it from any potential loss or corruption.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1590913"/>
            <a:ext cx="5228153"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Target Market</a:t>
            </a:r>
            <a:endParaRPr lang="en-US" sz="4117" dirty="0"/>
          </a:p>
        </p:txBody>
      </p:sp>
      <p:sp>
        <p:nvSpPr>
          <p:cNvPr id="6" name="Shape 2"/>
          <p:cNvSpPr/>
          <p:nvPr/>
        </p:nvSpPr>
        <p:spPr>
          <a:xfrm>
            <a:off x="833199" y="2577584"/>
            <a:ext cx="4542115" cy="2341603"/>
          </a:xfrm>
          <a:prstGeom prst="roundRect">
            <a:avLst>
              <a:gd name="adj" fmla="val 4439"/>
            </a:avLst>
          </a:prstGeom>
          <a:solidFill>
            <a:srgbClr val="F0D4F7"/>
          </a:solidFill>
          <a:ln w="7620">
            <a:solidFill>
              <a:srgbClr val="D6BADD"/>
            </a:solidFill>
            <a:prstDash val="solid"/>
          </a:ln>
        </p:spPr>
      </p:sp>
      <p:sp>
        <p:nvSpPr>
          <p:cNvPr id="7" name="Text 3"/>
          <p:cNvSpPr/>
          <p:nvPr/>
        </p:nvSpPr>
        <p:spPr>
          <a:xfrm>
            <a:off x="1062990" y="2807375"/>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Small Businesses</a:t>
            </a:r>
            <a:endParaRPr lang="en-US" sz="2058" dirty="0"/>
          </a:p>
        </p:txBody>
      </p:sp>
      <p:sp>
        <p:nvSpPr>
          <p:cNvPr id="8" name="Text 4"/>
          <p:cNvSpPr/>
          <p:nvPr/>
        </p:nvSpPr>
        <p:spPr>
          <a:xfrm>
            <a:off x="1062990" y="3267432"/>
            <a:ext cx="4082534"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data extraction solution is ideal for small businesses that struggle with manual data entry from invoices, statements, and other financial documents.</a:t>
            </a:r>
            <a:endParaRPr lang="en-US" sz="1750" dirty="0"/>
          </a:p>
        </p:txBody>
      </p:sp>
      <p:sp>
        <p:nvSpPr>
          <p:cNvPr id="9" name="Shape 5"/>
          <p:cNvSpPr/>
          <p:nvPr/>
        </p:nvSpPr>
        <p:spPr>
          <a:xfrm>
            <a:off x="5597485" y="2577584"/>
            <a:ext cx="4542115" cy="2341603"/>
          </a:xfrm>
          <a:prstGeom prst="roundRect">
            <a:avLst>
              <a:gd name="adj" fmla="val 4439"/>
            </a:avLst>
          </a:prstGeom>
          <a:solidFill>
            <a:srgbClr val="F0D4F7"/>
          </a:solidFill>
          <a:ln w="7620">
            <a:solidFill>
              <a:srgbClr val="D6BADD"/>
            </a:solidFill>
            <a:prstDash val="solid"/>
          </a:ln>
        </p:spPr>
      </p:sp>
      <p:sp>
        <p:nvSpPr>
          <p:cNvPr id="10" name="Text 6"/>
          <p:cNvSpPr/>
          <p:nvPr/>
        </p:nvSpPr>
        <p:spPr>
          <a:xfrm>
            <a:off x="5827276" y="2807375"/>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Accounting Firms</a:t>
            </a:r>
            <a:endParaRPr lang="en-US" sz="2058" dirty="0"/>
          </a:p>
        </p:txBody>
      </p:sp>
      <p:sp>
        <p:nvSpPr>
          <p:cNvPr id="11" name="Text 7"/>
          <p:cNvSpPr/>
          <p:nvPr/>
        </p:nvSpPr>
        <p:spPr>
          <a:xfrm>
            <a:off x="5827276" y="3267432"/>
            <a:ext cx="4082534" cy="1333024"/>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Accounting firms can leverage our automated data extraction to streamline their client bookkeeping and reporting processes, saving time and reducing errors.</a:t>
            </a:r>
            <a:endParaRPr lang="en-US" sz="1750" dirty="0"/>
          </a:p>
        </p:txBody>
      </p:sp>
      <p:sp>
        <p:nvSpPr>
          <p:cNvPr id="12" name="Shape 8"/>
          <p:cNvSpPr/>
          <p:nvPr/>
        </p:nvSpPr>
        <p:spPr>
          <a:xfrm>
            <a:off x="833199" y="5052417"/>
            <a:ext cx="9306401" cy="1586151"/>
          </a:xfrm>
          <a:prstGeom prst="roundRect">
            <a:avLst>
              <a:gd name="adj" fmla="val 6304"/>
            </a:avLst>
          </a:prstGeom>
          <a:solidFill>
            <a:srgbClr val="F0D4F7"/>
          </a:solidFill>
          <a:ln w="7620">
            <a:solidFill>
              <a:srgbClr val="D6BADD"/>
            </a:solidFill>
            <a:prstDash val="solid"/>
          </a:ln>
        </p:spPr>
      </p:sp>
      <p:sp>
        <p:nvSpPr>
          <p:cNvPr id="13" name="Text 9"/>
          <p:cNvSpPr/>
          <p:nvPr/>
        </p:nvSpPr>
        <p:spPr>
          <a:xfrm>
            <a:off x="1062990" y="5282208"/>
            <a:ext cx="2614017" cy="326827"/>
          </a:xfrm>
          <a:prstGeom prst="rect">
            <a:avLst/>
          </a:prstGeom>
          <a:noFill/>
          <a:ln/>
        </p:spPr>
        <p:txBody>
          <a:bodyPr wrap="none" rtlCol="0" anchor="t"/>
          <a:lstStyle/>
          <a:p>
            <a:pPr marL="0" indent="0">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Enterprises</a:t>
            </a:r>
            <a:endParaRPr lang="en-US" sz="2058" dirty="0"/>
          </a:p>
        </p:txBody>
      </p:sp>
      <p:sp>
        <p:nvSpPr>
          <p:cNvPr id="14" name="Text 10"/>
          <p:cNvSpPr/>
          <p:nvPr/>
        </p:nvSpPr>
        <p:spPr>
          <a:xfrm>
            <a:off x="1062990" y="5742265"/>
            <a:ext cx="8846820" cy="666512"/>
          </a:xfrm>
          <a:prstGeom prst="rect">
            <a:avLst/>
          </a:prstGeom>
          <a:noFill/>
          <a:ln/>
        </p:spPr>
        <p:txBody>
          <a:bodyPr wrap="square" rtlCol="0" anchor="t"/>
          <a:lstStyle/>
          <a:p>
            <a:pPr marL="0" indent="0">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Large enterprises with high volumes of financial documents can benefit from our scalable solution to extract data efficiently and feed it into their systems.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FFFFFF">
              <a:alpha val="75000"/>
            </a:srgbClr>
          </a:solidFill>
          <a:ln/>
        </p:spPr>
      </p:sp>
      <p:sp>
        <p:nvSpPr>
          <p:cNvPr id="4" name="Text 1"/>
          <p:cNvSpPr/>
          <p:nvPr/>
        </p:nvSpPr>
        <p:spPr>
          <a:xfrm>
            <a:off x="3376732" y="484465"/>
            <a:ext cx="4145637" cy="518160"/>
          </a:xfrm>
          <a:prstGeom prst="rect">
            <a:avLst/>
          </a:prstGeom>
          <a:noFill/>
          <a:ln/>
        </p:spPr>
        <p:txBody>
          <a:bodyPr wrap="none" rtlCol="0" anchor="t"/>
          <a:lstStyle/>
          <a:p>
            <a:pPr marL="0" indent="0">
              <a:lnSpc>
                <a:spcPts val="4080"/>
              </a:lnSpc>
              <a:buNone/>
            </a:pPr>
            <a:r>
              <a:rPr lang="en-US" sz="3264" b="1" kern="0" spc="-65" dirty="0">
                <a:solidFill>
                  <a:srgbClr val="000000"/>
                </a:solidFill>
                <a:latin typeface="adonis-web" pitchFamily="34" charset="0"/>
                <a:ea typeface="adonis-web" pitchFamily="34" charset="-122"/>
                <a:cs typeface="adonis-web" pitchFamily="34" charset="-120"/>
              </a:rPr>
              <a:t>Market Size</a:t>
            </a:r>
            <a:endParaRPr lang="en-US" sz="3264" dirty="0"/>
          </a:p>
        </p:txBody>
      </p:sp>
      <p:sp>
        <p:nvSpPr>
          <p:cNvPr id="5" name="Text 2"/>
          <p:cNvSpPr/>
          <p:nvPr/>
        </p:nvSpPr>
        <p:spPr>
          <a:xfrm>
            <a:off x="3376732" y="1354931"/>
            <a:ext cx="7876818" cy="792956"/>
          </a:xfrm>
          <a:prstGeom prst="rect">
            <a:avLst/>
          </a:prstGeom>
          <a:noFill/>
          <a:ln/>
        </p:spPr>
        <p:txBody>
          <a:bodyPr wrap="square" rtlCol="0" anchor="t"/>
          <a:lstStyle/>
          <a:p>
            <a:pPr marL="0" indent="0">
              <a:lnSpc>
                <a:spcPts val="2081"/>
              </a:lnSpc>
              <a:buNone/>
            </a:pPr>
            <a:r>
              <a:rPr lang="en-US" sz="1387" kern="0" spc="-28" dirty="0">
                <a:solidFill>
                  <a:srgbClr val="272525"/>
                </a:solidFill>
                <a:latin typeface="Source Sans Pro" pitchFamily="34" charset="0"/>
                <a:ea typeface="Source Sans Pro" pitchFamily="34" charset="-122"/>
                <a:cs typeface="Source Sans Pro" pitchFamily="34" charset="-120"/>
              </a:rPr>
              <a:t>The market opportunity for our automated data extraction solution is significant. The global market for financial document management and invoice processing software is estimated to reach $12.9 billion by 2027, growing at a CAGR of 12.4% from 2020 to 2027.</a:t>
            </a:r>
            <a:endParaRPr lang="en-US" sz="1387" dirty="0"/>
          </a:p>
        </p:txBody>
      </p:sp>
      <p:sp>
        <p:nvSpPr>
          <p:cNvPr id="6" name="Text 3"/>
          <p:cNvSpPr/>
          <p:nvPr/>
        </p:nvSpPr>
        <p:spPr>
          <a:xfrm>
            <a:off x="3376732" y="2346008"/>
            <a:ext cx="7876818" cy="792956"/>
          </a:xfrm>
          <a:prstGeom prst="rect">
            <a:avLst/>
          </a:prstGeom>
          <a:noFill/>
          <a:ln/>
        </p:spPr>
        <p:txBody>
          <a:bodyPr wrap="square" rtlCol="0" anchor="t"/>
          <a:lstStyle/>
          <a:p>
            <a:pPr marL="0" indent="0">
              <a:lnSpc>
                <a:spcPts val="2081"/>
              </a:lnSpc>
              <a:buNone/>
            </a:pPr>
            <a:r>
              <a:rPr lang="en-US" sz="1387" kern="0" spc="-28" dirty="0">
                <a:solidFill>
                  <a:srgbClr val="272525"/>
                </a:solidFill>
                <a:latin typeface="Source Sans Pro" pitchFamily="34" charset="0"/>
                <a:ea typeface="Source Sans Pro" pitchFamily="34" charset="-122"/>
                <a:cs typeface="Source Sans Pro" pitchFamily="34" charset="-120"/>
              </a:rPr>
              <a:t>Small and medium-sized businesses, particularly in industries like accounting, finance, and logistics, are the primary target customers. These businesses often struggle with the time-consuming manual data entry required for invoices, statements, and other financial documents.</a:t>
            </a:r>
            <a:endParaRPr lang="en-US" sz="1387" dirty="0"/>
          </a:p>
        </p:txBody>
      </p:sp>
      <p:pic>
        <p:nvPicPr>
          <p:cNvPr id="7" name="Image 1" descr="preencoded.png"/>
          <p:cNvPicPr>
            <a:picLocks noChangeAspect="1"/>
          </p:cNvPicPr>
          <p:nvPr/>
        </p:nvPicPr>
        <p:blipFill>
          <a:blip r:embed="rId4"/>
          <a:stretch>
            <a:fillRect/>
          </a:stretch>
        </p:blipFill>
        <p:spPr>
          <a:xfrm>
            <a:off x="3376732" y="3337084"/>
            <a:ext cx="7876818" cy="3882271"/>
          </a:xfrm>
          <a:prstGeom prst="rect">
            <a:avLst/>
          </a:prstGeom>
        </p:spPr>
      </p:pic>
      <p:sp>
        <p:nvSpPr>
          <p:cNvPr id="8" name="Shape 4"/>
          <p:cNvSpPr/>
          <p:nvPr/>
        </p:nvSpPr>
        <p:spPr>
          <a:xfrm>
            <a:off x="4665464" y="7395686"/>
            <a:ext cx="176093" cy="176093"/>
          </a:xfrm>
          <a:prstGeom prst="roundRect">
            <a:avLst>
              <a:gd name="adj" fmla="val 10385"/>
            </a:avLst>
          </a:prstGeom>
          <a:solidFill>
            <a:srgbClr val="350B41"/>
          </a:solidFill>
          <a:ln/>
        </p:spPr>
      </p:sp>
      <p:sp>
        <p:nvSpPr>
          <p:cNvPr id="9" name="Text 5"/>
          <p:cNvSpPr/>
          <p:nvPr/>
        </p:nvSpPr>
        <p:spPr>
          <a:xfrm>
            <a:off x="4929545" y="7395686"/>
            <a:ext cx="1206222" cy="176093"/>
          </a:xfrm>
          <a:prstGeom prst="rect">
            <a:avLst/>
          </a:prstGeom>
          <a:noFill/>
          <a:ln/>
        </p:spPr>
        <p:txBody>
          <a:bodyPr wrap="none" rtlCol="0" anchor="t"/>
          <a:lstStyle/>
          <a:p>
            <a:pPr marL="0" indent="0">
              <a:lnSpc>
                <a:spcPts val="1387"/>
              </a:lnSpc>
              <a:buNone/>
            </a:pPr>
            <a:r>
              <a:rPr lang="en-US" sz="1387" kern="0" spc="-28" dirty="0">
                <a:solidFill>
                  <a:srgbClr val="272525"/>
                </a:solidFill>
                <a:latin typeface="Source Sans Pro" pitchFamily="34" charset="0"/>
                <a:ea typeface="Source Sans Pro" pitchFamily="34" charset="-122"/>
                <a:cs typeface="Source Sans Pro" pitchFamily="34" charset="-120"/>
              </a:rPr>
              <a:t>Small Businesses</a:t>
            </a:r>
            <a:endParaRPr lang="en-US" sz="1387" dirty="0"/>
          </a:p>
        </p:txBody>
      </p:sp>
      <p:sp>
        <p:nvSpPr>
          <p:cNvPr id="10" name="Shape 6"/>
          <p:cNvSpPr/>
          <p:nvPr/>
        </p:nvSpPr>
        <p:spPr>
          <a:xfrm>
            <a:off x="6399848" y="7395686"/>
            <a:ext cx="176093" cy="176093"/>
          </a:xfrm>
          <a:prstGeom prst="roundRect">
            <a:avLst>
              <a:gd name="adj" fmla="val 10385"/>
            </a:avLst>
          </a:prstGeom>
          <a:solidFill>
            <a:srgbClr val="8D1EAC"/>
          </a:solidFill>
          <a:ln/>
        </p:spPr>
      </p:sp>
      <p:sp>
        <p:nvSpPr>
          <p:cNvPr id="11" name="Text 7"/>
          <p:cNvSpPr/>
          <p:nvPr/>
        </p:nvSpPr>
        <p:spPr>
          <a:xfrm>
            <a:off x="6663928" y="7395686"/>
            <a:ext cx="1382316" cy="176093"/>
          </a:xfrm>
          <a:prstGeom prst="rect">
            <a:avLst/>
          </a:prstGeom>
          <a:noFill/>
          <a:ln/>
        </p:spPr>
        <p:txBody>
          <a:bodyPr wrap="none" rtlCol="0" anchor="t"/>
          <a:lstStyle/>
          <a:p>
            <a:pPr marL="0" indent="0">
              <a:lnSpc>
                <a:spcPts val="1387"/>
              </a:lnSpc>
              <a:buNone/>
            </a:pPr>
            <a:r>
              <a:rPr lang="en-US" sz="1387" kern="0" spc="-28" dirty="0">
                <a:solidFill>
                  <a:srgbClr val="272525"/>
                </a:solidFill>
                <a:latin typeface="Source Sans Pro" pitchFamily="34" charset="0"/>
                <a:ea typeface="Source Sans Pro" pitchFamily="34" charset="-122"/>
                <a:cs typeface="Source Sans Pro" pitchFamily="34" charset="-120"/>
              </a:rPr>
              <a:t>Medium Businesses</a:t>
            </a:r>
            <a:endParaRPr lang="en-US" sz="1387" dirty="0"/>
          </a:p>
        </p:txBody>
      </p:sp>
      <p:sp>
        <p:nvSpPr>
          <p:cNvPr id="12" name="Shape 8"/>
          <p:cNvSpPr/>
          <p:nvPr/>
        </p:nvSpPr>
        <p:spPr>
          <a:xfrm>
            <a:off x="8310324" y="7395686"/>
            <a:ext cx="176093" cy="176093"/>
          </a:xfrm>
          <a:prstGeom prst="roundRect">
            <a:avLst>
              <a:gd name="adj" fmla="val 10385"/>
            </a:avLst>
          </a:prstGeom>
          <a:solidFill>
            <a:srgbClr val="C864E4"/>
          </a:solidFill>
          <a:ln/>
        </p:spPr>
      </p:sp>
      <p:sp>
        <p:nvSpPr>
          <p:cNvPr id="13" name="Text 9"/>
          <p:cNvSpPr/>
          <p:nvPr/>
        </p:nvSpPr>
        <p:spPr>
          <a:xfrm>
            <a:off x="8574405" y="7395686"/>
            <a:ext cx="1214318" cy="176093"/>
          </a:xfrm>
          <a:prstGeom prst="rect">
            <a:avLst/>
          </a:prstGeom>
          <a:noFill/>
          <a:ln/>
        </p:spPr>
        <p:txBody>
          <a:bodyPr wrap="none" rtlCol="0" anchor="t"/>
          <a:lstStyle/>
          <a:p>
            <a:pPr marL="0" indent="0">
              <a:lnSpc>
                <a:spcPts val="1387"/>
              </a:lnSpc>
              <a:buNone/>
            </a:pPr>
            <a:r>
              <a:rPr lang="en-US" sz="1387" kern="0" spc="-28" dirty="0">
                <a:solidFill>
                  <a:srgbClr val="272525"/>
                </a:solidFill>
                <a:latin typeface="Source Sans Pro" pitchFamily="34" charset="0"/>
                <a:ea typeface="Source Sans Pro" pitchFamily="34" charset="-122"/>
                <a:cs typeface="Source Sans Pro" pitchFamily="34" charset="-120"/>
              </a:rPr>
              <a:t>Large Enterprises</a:t>
            </a:r>
            <a:endParaRPr lang="en-US" sz="138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280523"/>
            <a:ext cx="7199590" cy="653415"/>
          </a:xfrm>
          <a:prstGeom prst="rect">
            <a:avLst/>
          </a:prstGeom>
          <a:noFill/>
          <a:ln/>
        </p:spPr>
        <p:txBody>
          <a:bodyPr wrap="none" rtlCol="0" anchor="t"/>
          <a:lstStyle/>
          <a:p>
            <a:pPr marL="0" indent="0">
              <a:lnSpc>
                <a:spcPts val="5146"/>
              </a:lnSpc>
              <a:buNone/>
            </a:pPr>
            <a:r>
              <a:rPr lang="en-US" sz="4117" b="1" kern="0" spc="-82" dirty="0">
                <a:solidFill>
                  <a:srgbClr val="000000"/>
                </a:solidFill>
                <a:latin typeface="adonis-web" pitchFamily="34" charset="0"/>
                <a:ea typeface="adonis-web" pitchFamily="34" charset="-122"/>
                <a:cs typeface="adonis-web" pitchFamily="34" charset="-120"/>
              </a:rPr>
              <a:t>Pricing and Subscription Options</a:t>
            </a:r>
            <a:endParaRPr lang="en-US" sz="4117" dirty="0"/>
          </a:p>
        </p:txBody>
      </p:sp>
      <p:pic>
        <p:nvPicPr>
          <p:cNvPr id="5" name="Image 1" descr="preencoded.png"/>
          <p:cNvPicPr>
            <a:picLocks noChangeAspect="1"/>
          </p:cNvPicPr>
          <p:nvPr/>
        </p:nvPicPr>
        <p:blipFill>
          <a:blip r:embed="rId4"/>
          <a:stretch>
            <a:fillRect/>
          </a:stretch>
        </p:blipFill>
        <p:spPr>
          <a:xfrm>
            <a:off x="2348389" y="3378279"/>
            <a:ext cx="555427" cy="555427"/>
          </a:xfrm>
          <a:prstGeom prst="rect">
            <a:avLst/>
          </a:prstGeom>
        </p:spPr>
      </p:pic>
      <p:sp>
        <p:nvSpPr>
          <p:cNvPr id="6" name="Text 2"/>
          <p:cNvSpPr/>
          <p:nvPr/>
        </p:nvSpPr>
        <p:spPr>
          <a:xfrm>
            <a:off x="2348389" y="4155877"/>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Flexible Pricing</a:t>
            </a:r>
            <a:endParaRPr lang="en-US" sz="2058" dirty="0"/>
          </a:p>
        </p:txBody>
      </p:sp>
      <p:sp>
        <p:nvSpPr>
          <p:cNvPr id="7" name="Text 3"/>
          <p:cNvSpPr/>
          <p:nvPr/>
        </p:nvSpPr>
        <p:spPr>
          <a:xfrm>
            <a:off x="2348389" y="4615934"/>
            <a:ext cx="3088958"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Our pricing is tailored to your needs, with options for one-time projects or recurring subscriptions.</a:t>
            </a:r>
            <a:endParaRPr lang="en-US" sz="1750" dirty="0"/>
          </a:p>
        </p:txBody>
      </p:sp>
      <p:pic>
        <p:nvPicPr>
          <p:cNvPr id="8" name="Image 2" descr="preencoded.png"/>
          <p:cNvPicPr>
            <a:picLocks noChangeAspect="1"/>
          </p:cNvPicPr>
          <p:nvPr/>
        </p:nvPicPr>
        <p:blipFill>
          <a:blip r:embed="rId5"/>
          <a:stretch>
            <a:fillRect/>
          </a:stretch>
        </p:blipFill>
        <p:spPr>
          <a:xfrm>
            <a:off x="5770602" y="3378279"/>
            <a:ext cx="555427" cy="555427"/>
          </a:xfrm>
          <a:prstGeom prst="rect">
            <a:avLst/>
          </a:prstGeom>
        </p:spPr>
      </p:pic>
      <p:sp>
        <p:nvSpPr>
          <p:cNvPr id="9" name="Text 4"/>
          <p:cNvSpPr/>
          <p:nvPr/>
        </p:nvSpPr>
        <p:spPr>
          <a:xfrm>
            <a:off x="5770602" y="4155877"/>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Subscription Plans</a:t>
            </a:r>
            <a:endParaRPr lang="en-US" sz="2058" dirty="0"/>
          </a:p>
        </p:txBody>
      </p:sp>
      <p:sp>
        <p:nvSpPr>
          <p:cNvPr id="10" name="Text 5"/>
          <p:cNvSpPr/>
          <p:nvPr/>
        </p:nvSpPr>
        <p:spPr>
          <a:xfrm>
            <a:off x="5770602" y="4615934"/>
            <a:ext cx="3088958" cy="1333024"/>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Choose from monthly or annual subscription plans to fit your business requirements and budget.</a:t>
            </a:r>
            <a:endParaRPr lang="en-US" sz="1750" dirty="0"/>
          </a:p>
        </p:txBody>
      </p:sp>
      <p:pic>
        <p:nvPicPr>
          <p:cNvPr id="11" name="Image 3" descr="preencoded.png"/>
          <p:cNvPicPr>
            <a:picLocks noChangeAspect="1"/>
          </p:cNvPicPr>
          <p:nvPr/>
        </p:nvPicPr>
        <p:blipFill>
          <a:blip r:embed="rId6"/>
          <a:stretch>
            <a:fillRect/>
          </a:stretch>
        </p:blipFill>
        <p:spPr>
          <a:xfrm>
            <a:off x="9192816" y="3378279"/>
            <a:ext cx="555427" cy="555427"/>
          </a:xfrm>
          <a:prstGeom prst="rect">
            <a:avLst/>
          </a:prstGeom>
        </p:spPr>
      </p:pic>
      <p:sp>
        <p:nvSpPr>
          <p:cNvPr id="12" name="Text 6"/>
          <p:cNvSpPr/>
          <p:nvPr/>
        </p:nvSpPr>
        <p:spPr>
          <a:xfrm>
            <a:off x="9192816" y="4155877"/>
            <a:ext cx="2614017" cy="326827"/>
          </a:xfrm>
          <a:prstGeom prst="rect">
            <a:avLst/>
          </a:prstGeom>
          <a:noFill/>
          <a:ln/>
        </p:spPr>
        <p:txBody>
          <a:bodyPr wrap="none" rtlCol="0" anchor="t"/>
          <a:lstStyle/>
          <a:p>
            <a:pPr marL="0" indent="0" algn="l">
              <a:lnSpc>
                <a:spcPts val="2573"/>
              </a:lnSpc>
              <a:buNone/>
            </a:pPr>
            <a:r>
              <a:rPr lang="en-US" sz="2058" b="1" kern="0" spc="-41" dirty="0">
                <a:solidFill>
                  <a:srgbClr val="272525"/>
                </a:solidFill>
                <a:latin typeface="adonis-web" pitchFamily="34" charset="0"/>
                <a:ea typeface="adonis-web" pitchFamily="34" charset="-122"/>
                <a:cs typeface="adonis-web" pitchFamily="34" charset="-120"/>
              </a:rPr>
              <a:t>Special Discounts</a:t>
            </a:r>
            <a:endParaRPr lang="en-US" sz="2058" dirty="0"/>
          </a:p>
        </p:txBody>
      </p:sp>
      <p:sp>
        <p:nvSpPr>
          <p:cNvPr id="13" name="Text 7"/>
          <p:cNvSpPr/>
          <p:nvPr/>
        </p:nvSpPr>
        <p:spPr>
          <a:xfrm>
            <a:off x="9192816" y="4615934"/>
            <a:ext cx="3089077" cy="999768"/>
          </a:xfrm>
          <a:prstGeom prst="rect">
            <a:avLst/>
          </a:prstGeom>
          <a:noFill/>
          <a:ln/>
        </p:spPr>
        <p:txBody>
          <a:bodyPr wrap="square" rtlCol="0" anchor="t"/>
          <a:lstStyle/>
          <a:p>
            <a:pPr marL="0" indent="0" algn="l">
              <a:lnSpc>
                <a:spcPts val="2624"/>
              </a:lnSpc>
              <a:buNone/>
            </a:pPr>
            <a:r>
              <a:rPr lang="en-US" sz="1750" kern="0" spc="-35" dirty="0">
                <a:solidFill>
                  <a:srgbClr val="272525"/>
                </a:solidFill>
                <a:latin typeface="Source Sans Pro" pitchFamily="34" charset="0"/>
                <a:ea typeface="Source Sans Pro" pitchFamily="34" charset="-122"/>
                <a:cs typeface="Source Sans Pro" pitchFamily="34" charset="-120"/>
              </a:rPr>
              <a:t>Qualify for discounts when you sign up for an annual plan or refer new customers to our service.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830</Words>
  <Application>Microsoft Office PowerPoint</Application>
  <PresentationFormat>Custom</PresentationFormat>
  <Paragraphs>70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Phala</cp:lastModifiedBy>
  <cp:revision>6</cp:revision>
  <dcterms:created xsi:type="dcterms:W3CDTF">2024-06-06T12:26:19Z</dcterms:created>
  <dcterms:modified xsi:type="dcterms:W3CDTF">2024-06-18T10:15:38Z</dcterms:modified>
</cp:coreProperties>
</file>