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21"/>
  </p:normalViewPr>
  <p:slideViewPr>
    <p:cSldViewPr snapToGrid="0" snapToObjects="1">
      <p:cViewPr varScale="1">
        <p:scale>
          <a:sx n="74" d="100"/>
          <a:sy n="74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igehalas/ph-future-phd/ph-future-phd/BCC_MTT_Ass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MTT</a:t>
            </a:r>
            <a:r>
              <a:rPr lang="en-US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Assay with BCC Cells Treated with MAP2K1/MEK1  Inhibitor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0 nM 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'!$C$6:$F$6</c:f>
              <c:numCache>
                <c:formatCode>General</c:formatCode>
                <c:ptCount val="4"/>
                <c:pt idx="0">
                  <c:v>9.9199999999999997E-2</c:v>
                </c:pt>
                <c:pt idx="1">
                  <c:v>0.187</c:v>
                </c:pt>
                <c:pt idx="2">
                  <c:v>0.19766666666666666</c:v>
                </c:pt>
                <c:pt idx="3">
                  <c:v>0.23840000000000003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1B-B143-96F2-67739410D63F}"/>
            </c:ext>
          </c:extLst>
        </c:ser>
        <c:ser>
          <c:idx val="0"/>
          <c:order val="1"/>
          <c:tx>
            <c:v>4.2 nM 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'!$C$5:$F$5</c:f>
              <c:numCache>
                <c:formatCode>General</c:formatCode>
                <c:ptCount val="4"/>
                <c:pt idx="0">
                  <c:v>8.8333333333333319E-2</c:v>
                </c:pt>
                <c:pt idx="1">
                  <c:v>0.17050000000000001</c:v>
                </c:pt>
                <c:pt idx="2">
                  <c:v>0.20940000000000003</c:v>
                </c:pt>
                <c:pt idx="3">
                  <c:v>0.22679999999999997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1B-B143-96F2-67739410D63F}"/>
            </c:ext>
          </c:extLst>
        </c:ser>
        <c:ser>
          <c:idx val="3"/>
          <c:order val="2"/>
          <c:tx>
            <c:v>12.08 nM 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'!$C$4:$F$4</c:f>
              <c:numCache>
                <c:formatCode>General</c:formatCode>
                <c:ptCount val="4"/>
                <c:pt idx="0">
                  <c:v>8.950000000000001E-2</c:v>
                </c:pt>
                <c:pt idx="1">
                  <c:v>0.1222</c:v>
                </c:pt>
                <c:pt idx="2">
                  <c:v>0.16500000000000001</c:v>
                </c:pt>
                <c:pt idx="3">
                  <c:v>0.27240000000000003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1B-B143-96F2-67739410D63F}"/>
            </c:ext>
          </c:extLst>
        </c:ser>
        <c:ser>
          <c:idx val="2"/>
          <c:order val="3"/>
          <c:tx>
            <c:v>34.78 nM 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'!$C$3:$F$3</c:f>
              <c:numCache>
                <c:formatCode>General</c:formatCode>
                <c:ptCount val="4"/>
                <c:pt idx="0">
                  <c:v>9.4499999999999987E-2</c:v>
                </c:pt>
                <c:pt idx="1">
                  <c:v>0.1245</c:v>
                </c:pt>
                <c:pt idx="2">
                  <c:v>0.18566666666666667</c:v>
                </c:pt>
                <c:pt idx="3">
                  <c:v>0.28425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1B-B143-96F2-67739410D63F}"/>
            </c:ext>
          </c:extLst>
        </c:ser>
        <c:ser>
          <c:idx val="1"/>
          <c:order val="4"/>
          <c:tx>
            <c:v>100 nM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'!$C$2:$F$2</c:f>
              <c:numCache>
                <c:formatCode>General</c:formatCode>
                <c:ptCount val="4"/>
                <c:pt idx="0">
                  <c:v>7.7333333333333351E-2</c:v>
                </c:pt>
                <c:pt idx="1">
                  <c:v>0.26466666666666666</c:v>
                </c:pt>
                <c:pt idx="2">
                  <c:v>0.2414</c:v>
                </c:pt>
                <c:pt idx="3">
                  <c:v>0.17150000000000001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1B-B143-96F2-67739410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6792783"/>
        <c:axId val="986724367"/>
      </c:lineChart>
      <c:catAx>
        <c:axId val="98679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86724367"/>
        <c:crosses val="autoZero"/>
        <c:auto val="1"/>
        <c:lblAlgn val="ctr"/>
        <c:lblOffset val="100"/>
        <c:noMultiLvlLbl val="0"/>
      </c:catAx>
      <c:valAx>
        <c:axId val="9867243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Absorbance</a:t>
                </a:r>
                <a:r>
                  <a:rPr lang="en-US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570 nM</a:t>
                </a:r>
              </a:p>
              <a:p>
                <a:pPr>
                  <a:defRPr/>
                </a:pPr>
                <a:r>
                  <a:rPr lang="en-US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98679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3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261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74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9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14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9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1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59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3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4FFC5-39E8-0144-8C1A-838B9F7A1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Atwood Lab Figures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1513E-F76C-4645-9DAE-EB03ECD5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F29BB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49B37-EBB6-4C10-B8D0-53C40B39E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240" r="-1" b="1131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Zinc (Absorbance)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6B174-E8E9-EC47-8EDB-9811C39C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32" y="1866900"/>
            <a:ext cx="6982688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Zinc (Percent Viability)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F0612-C68A-BD40-B9C0-C4EA88B9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88" y="1866900"/>
            <a:ext cx="6972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</a:t>
            </a:r>
            <a:r>
              <a:rPr lang="en-US" dirty="0" err="1"/>
              <a:t>Cobimetinib</a:t>
            </a:r>
            <a:r>
              <a:rPr lang="en-US" dirty="0"/>
              <a:t> (Absorbance)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642543-BA1D-CB4F-BC6A-34B16731A90B}"/>
              </a:ext>
            </a:extLst>
          </p:cNvPr>
          <p:cNvGraphicFramePr>
            <a:graphicFrameLocks/>
          </p:cNvGraphicFramePr>
          <p:nvPr/>
        </p:nvGraphicFramePr>
        <p:xfrm>
          <a:off x="3492500" y="2057400"/>
          <a:ext cx="5207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6E9747F-084A-5B40-A0B5-BB9CAACC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73" y="1866900"/>
            <a:ext cx="829860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8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</a:t>
            </a:r>
            <a:r>
              <a:rPr lang="en-US" dirty="0" err="1"/>
              <a:t>Cobimetinib</a:t>
            </a:r>
            <a:r>
              <a:rPr lang="en-US" dirty="0"/>
              <a:t> (Percent Viability)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CF272-BD7E-EF44-A170-01FD8A7B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10" y="1866900"/>
            <a:ext cx="829860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3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DCAA (Absorbance)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8FB62-34DF-AF4D-AB50-7833B5C1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60" y="1717437"/>
            <a:ext cx="7976432" cy="47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DCAA (Percent Viability)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B4281-A843-A144-A1F8-F4345655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64" y="1866900"/>
            <a:ext cx="7600471" cy="45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37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DA9B2"/>
      </a:accent1>
      <a:accent2>
        <a:srgbClr val="7F97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Goudy Old Style</vt:lpstr>
      <vt:lpstr>Times New Roman</vt:lpstr>
      <vt:lpstr>Wingdings 2</vt:lpstr>
      <vt:lpstr>SlateVTI</vt:lpstr>
      <vt:lpstr>Atwood Lab Figures </vt:lpstr>
      <vt:lpstr>MTT Assay Zinc (Absorbance)</vt:lpstr>
      <vt:lpstr>MTT Assay Zinc (Percent Viability) </vt:lpstr>
      <vt:lpstr>MTT Assay Cobimetinib (Absorbance)</vt:lpstr>
      <vt:lpstr>MTT Assay Cobimetinib (Percent Viability) </vt:lpstr>
      <vt:lpstr>MTT Assay DCAA (Absorbance)</vt:lpstr>
      <vt:lpstr>MTT Assay DCAA (Percent Viability)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Atwood Lab Figures </dc:title>
  <dc:creator>Paige Halas</dc:creator>
  <cp:lastModifiedBy>Paige Halas</cp:lastModifiedBy>
  <cp:revision>1</cp:revision>
  <dcterms:created xsi:type="dcterms:W3CDTF">2019-11-28T18:21:32Z</dcterms:created>
  <dcterms:modified xsi:type="dcterms:W3CDTF">2019-11-28T18:30:40Z</dcterms:modified>
</cp:coreProperties>
</file>