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1"/>
  </p:notesMasterIdLst>
  <p:sldIdLst>
    <p:sldId id="256" r:id="rId2"/>
    <p:sldId id="267" r:id="rId3"/>
    <p:sldId id="268" r:id="rId4"/>
    <p:sldId id="257" r:id="rId5"/>
    <p:sldId id="258" r:id="rId6"/>
    <p:sldId id="263" r:id="rId7"/>
    <p:sldId id="264" r:id="rId8"/>
    <p:sldId id="259" r:id="rId9"/>
    <p:sldId id="260" r:id="rId10"/>
    <p:sldId id="265" r:id="rId11"/>
    <p:sldId id="266" r:id="rId12"/>
    <p:sldId id="261" r:id="rId13"/>
    <p:sldId id="262" r:id="rId14"/>
    <p:sldId id="269" r:id="rId15"/>
    <p:sldId id="270" r:id="rId16"/>
    <p:sldId id="272" r:id="rId17"/>
    <p:sldId id="273"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19"/>
    <p:restoredTop sz="94608"/>
  </p:normalViewPr>
  <p:slideViewPr>
    <p:cSldViewPr snapToGrid="0" snapToObjects="1">
      <p:cViewPr varScale="1">
        <p:scale>
          <a:sx n="46" d="100"/>
          <a:sy n="46" d="100"/>
        </p:scale>
        <p:origin x="168"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igehalas/ph-future-phd/ph-future-phd/BCC_MTT_Assa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a:solidFill>
                  <a:schemeClr val="tx1"/>
                </a:solidFill>
                <a:latin typeface="Times New Roman" panose="02020603050405020304" pitchFamily="18" charset="0"/>
                <a:cs typeface="Times New Roman" panose="02020603050405020304" pitchFamily="18" charset="0"/>
              </a:rPr>
              <a:t>MTT</a:t>
            </a:r>
            <a:r>
              <a:rPr lang="en-US" baseline="0">
                <a:solidFill>
                  <a:schemeClr val="tx1"/>
                </a:solidFill>
                <a:latin typeface="Times New Roman" panose="02020603050405020304" pitchFamily="18" charset="0"/>
                <a:cs typeface="Times New Roman" panose="02020603050405020304" pitchFamily="18" charset="0"/>
              </a:rPr>
              <a:t> Assay with BCC Cells Treated with MAP2K1/MEK1  Inhibitor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4"/>
          <c:order val="0"/>
          <c:tx>
            <c:v>0 nM </c:v>
          </c:tx>
          <c:spPr>
            <a:ln w="28575" cap="rnd">
              <a:solidFill>
                <a:schemeClr val="accent5"/>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'!$C$6:$F$6</c:f>
              <c:numCache>
                <c:formatCode>General</c:formatCode>
                <c:ptCount val="4"/>
                <c:pt idx="0">
                  <c:v>9.9199999999999997E-2</c:v>
                </c:pt>
                <c:pt idx="1">
                  <c:v>0.187</c:v>
                </c:pt>
                <c:pt idx="2">
                  <c:v>0.19766666666666666</c:v>
                </c:pt>
                <c:pt idx="3">
                  <c:v>0.23840000000000003</c:v>
                </c:pt>
              </c:numCache>
            </c:numRef>
          </c:val>
          <c:smooth val="0"/>
          <c:extLst>
            <c:ext xmlns:c16="http://schemas.microsoft.com/office/drawing/2014/chart" uri="{C3380CC4-5D6E-409C-BE32-E72D297353CC}">
              <c16:uniqueId val="{00000000-5F1B-B143-96F2-67739410D63F}"/>
            </c:ext>
          </c:extLst>
        </c:ser>
        <c:ser>
          <c:idx val="0"/>
          <c:order val="1"/>
          <c:tx>
            <c:v>4.2 nM </c:v>
          </c:tx>
          <c:spPr>
            <a:ln w="28575" cap="rnd">
              <a:solidFill>
                <a:schemeClr val="accent6"/>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'!$C$5:$F$5</c:f>
              <c:numCache>
                <c:formatCode>General</c:formatCode>
                <c:ptCount val="4"/>
                <c:pt idx="0">
                  <c:v>8.8333333333333319E-2</c:v>
                </c:pt>
                <c:pt idx="1">
                  <c:v>0.17050000000000001</c:v>
                </c:pt>
                <c:pt idx="2">
                  <c:v>0.20940000000000003</c:v>
                </c:pt>
                <c:pt idx="3">
                  <c:v>0.22679999999999997</c:v>
                </c:pt>
              </c:numCache>
            </c:numRef>
          </c:val>
          <c:smooth val="0"/>
          <c:extLst>
            <c:ext xmlns:c16="http://schemas.microsoft.com/office/drawing/2014/chart" uri="{C3380CC4-5D6E-409C-BE32-E72D297353CC}">
              <c16:uniqueId val="{00000001-5F1B-B143-96F2-67739410D63F}"/>
            </c:ext>
          </c:extLst>
        </c:ser>
        <c:ser>
          <c:idx val="3"/>
          <c:order val="2"/>
          <c:tx>
            <c:v>12.08 nM </c:v>
          </c:tx>
          <c:spPr>
            <a:ln w="28575" cap="rnd">
              <a:solidFill>
                <a:schemeClr val="accent4"/>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'!$C$4:$F$4</c:f>
              <c:numCache>
                <c:formatCode>General</c:formatCode>
                <c:ptCount val="4"/>
                <c:pt idx="0">
                  <c:v>8.950000000000001E-2</c:v>
                </c:pt>
                <c:pt idx="1">
                  <c:v>0.1222</c:v>
                </c:pt>
                <c:pt idx="2">
                  <c:v>0.16500000000000001</c:v>
                </c:pt>
                <c:pt idx="3">
                  <c:v>0.27240000000000003</c:v>
                </c:pt>
              </c:numCache>
            </c:numRef>
          </c:val>
          <c:smooth val="0"/>
          <c:extLst>
            <c:ext xmlns:c16="http://schemas.microsoft.com/office/drawing/2014/chart" uri="{C3380CC4-5D6E-409C-BE32-E72D297353CC}">
              <c16:uniqueId val="{00000002-5F1B-B143-96F2-67739410D63F}"/>
            </c:ext>
          </c:extLst>
        </c:ser>
        <c:ser>
          <c:idx val="2"/>
          <c:order val="3"/>
          <c:tx>
            <c:v>34.78 nM </c:v>
          </c:tx>
          <c:spPr>
            <a:ln w="28575" cap="rnd">
              <a:solidFill>
                <a:schemeClr val="accent3"/>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'!$C$3:$F$3</c:f>
              <c:numCache>
                <c:formatCode>General</c:formatCode>
                <c:ptCount val="4"/>
                <c:pt idx="0">
                  <c:v>9.4499999999999987E-2</c:v>
                </c:pt>
                <c:pt idx="1">
                  <c:v>0.1245</c:v>
                </c:pt>
                <c:pt idx="2">
                  <c:v>0.18566666666666667</c:v>
                </c:pt>
                <c:pt idx="3">
                  <c:v>0.28425</c:v>
                </c:pt>
              </c:numCache>
            </c:numRef>
          </c:val>
          <c:smooth val="0"/>
          <c:extLst>
            <c:ext xmlns:c16="http://schemas.microsoft.com/office/drawing/2014/chart" uri="{C3380CC4-5D6E-409C-BE32-E72D297353CC}">
              <c16:uniqueId val="{00000003-5F1B-B143-96F2-67739410D63F}"/>
            </c:ext>
          </c:extLst>
        </c:ser>
        <c:ser>
          <c:idx val="1"/>
          <c:order val="4"/>
          <c:tx>
            <c:v>100 nM</c:v>
          </c:tx>
          <c:spPr>
            <a:ln w="28575" cap="rnd">
              <a:solidFill>
                <a:schemeClr val="accent2"/>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'!$C$2:$F$2</c:f>
              <c:numCache>
                <c:formatCode>General</c:formatCode>
                <c:ptCount val="4"/>
                <c:pt idx="0">
                  <c:v>7.7333333333333351E-2</c:v>
                </c:pt>
                <c:pt idx="1">
                  <c:v>0.26466666666666666</c:v>
                </c:pt>
                <c:pt idx="2">
                  <c:v>0.2414</c:v>
                </c:pt>
                <c:pt idx="3">
                  <c:v>0.17150000000000001</c:v>
                </c:pt>
              </c:numCache>
            </c:numRef>
          </c:val>
          <c:smooth val="0"/>
          <c:extLst>
            <c:ext xmlns:c16="http://schemas.microsoft.com/office/drawing/2014/chart" uri="{C3380CC4-5D6E-409C-BE32-E72D297353CC}">
              <c16:uniqueId val="{00000004-5F1B-B143-96F2-67739410D63F}"/>
            </c:ext>
          </c:extLst>
        </c:ser>
        <c:dLbls>
          <c:showLegendKey val="0"/>
          <c:showVal val="0"/>
          <c:showCatName val="0"/>
          <c:showSerName val="0"/>
          <c:showPercent val="0"/>
          <c:showBubbleSize val="0"/>
        </c:dLbls>
        <c:smooth val="0"/>
        <c:axId val="986792783"/>
        <c:axId val="986724367"/>
      </c:lineChart>
      <c:catAx>
        <c:axId val="986792783"/>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986724367"/>
        <c:crosses val="autoZero"/>
        <c:auto val="1"/>
        <c:lblAlgn val="ctr"/>
        <c:lblOffset val="100"/>
        <c:noMultiLvlLbl val="0"/>
      </c:catAx>
      <c:valAx>
        <c:axId val="98672436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chemeClr val="tx1"/>
                    </a:solidFill>
                    <a:latin typeface="Times New Roman" panose="02020603050405020304" pitchFamily="18" charset="0"/>
                    <a:cs typeface="Times New Roman" panose="02020603050405020304" pitchFamily="18" charset="0"/>
                  </a:rPr>
                  <a:t>Absorbance</a:t>
                </a:r>
                <a:r>
                  <a:rPr lang="en-US" baseline="0" dirty="0">
                    <a:solidFill>
                      <a:schemeClr val="tx1"/>
                    </a:solidFill>
                    <a:latin typeface="Times New Roman" panose="02020603050405020304" pitchFamily="18" charset="0"/>
                    <a:cs typeface="Times New Roman" panose="02020603050405020304" pitchFamily="18" charset="0"/>
                  </a:rPr>
                  <a:t> 570 nM</a:t>
                </a:r>
              </a:p>
              <a:p>
                <a:pPr>
                  <a:defRPr/>
                </a:pPr>
                <a:r>
                  <a:rPr lang="en-US" baseline="0"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Times" pitchFamily="2" charset="0"/>
                <a:ea typeface="+mn-ea"/>
                <a:cs typeface="+mn-cs"/>
              </a:defRPr>
            </a:pPr>
            <a:endParaRPr lang="en-US"/>
          </a:p>
        </c:txPr>
        <c:crossAx val="986792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18D8B-DC9B-9240-827D-050205FA2A6B}"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0AA1C-266C-1141-A43B-9C354C8AA8E2}" type="slidenum">
              <a:rPr lang="en-US" smtClean="0"/>
              <a:t>‹#›</a:t>
            </a:fld>
            <a:endParaRPr lang="en-US"/>
          </a:p>
        </p:txBody>
      </p:sp>
    </p:spTree>
    <p:extLst>
      <p:ext uri="{BB962C8B-B14F-4D97-AF65-F5344CB8AC3E}">
        <p14:creationId xmlns:p14="http://schemas.microsoft.com/office/powerpoint/2010/main" val="262302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this be cell type or </a:t>
            </a:r>
            <a:r>
              <a:rPr lang="en-US" dirty="0" err="1"/>
              <a:t>mediacondition</a:t>
            </a:r>
            <a:r>
              <a:rPr lang="en-US" dirty="0"/>
              <a:t>? </a:t>
            </a:r>
          </a:p>
          <a:p>
            <a:endParaRPr lang="en-US" dirty="0"/>
          </a:p>
        </p:txBody>
      </p:sp>
      <p:sp>
        <p:nvSpPr>
          <p:cNvPr id="4" name="Slide Number Placeholder 3"/>
          <p:cNvSpPr>
            <a:spLocks noGrp="1"/>
          </p:cNvSpPr>
          <p:nvPr>
            <p:ph type="sldNum" sz="quarter" idx="5"/>
          </p:nvPr>
        </p:nvSpPr>
        <p:spPr/>
        <p:txBody>
          <a:bodyPr/>
          <a:lstStyle/>
          <a:p>
            <a:fld id="{7620AA1C-266C-1141-A43B-9C354C8AA8E2}" type="slidenum">
              <a:rPr lang="en-US" smtClean="0"/>
              <a:t>6</a:t>
            </a:fld>
            <a:endParaRPr lang="en-US"/>
          </a:p>
        </p:txBody>
      </p:sp>
    </p:spTree>
    <p:extLst>
      <p:ext uri="{BB962C8B-B14F-4D97-AF65-F5344CB8AC3E}">
        <p14:creationId xmlns:p14="http://schemas.microsoft.com/office/powerpoint/2010/main" val="288529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48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18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553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2618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1074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4897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642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1814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99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651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8781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426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50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633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977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4981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12/3/19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72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12/3/19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67359189"/>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20" r:id="rId4"/>
    <p:sldLayoutId id="2147483721" r:id="rId5"/>
    <p:sldLayoutId id="2147483722" r:id="rId6"/>
    <p:sldLayoutId id="2147483723" r:id="rId7"/>
    <p:sldLayoutId id="2147483724" r:id="rId8"/>
    <p:sldLayoutId id="2147483725" r:id="rId9"/>
    <p:sldLayoutId id="2147483726" r:id="rId10"/>
    <p:sldLayoutId id="2147483733" r:id="rId11"/>
    <p:sldLayoutId id="2147483727" r:id="rId12"/>
    <p:sldLayoutId id="2147483728" r:id="rId13"/>
    <p:sldLayoutId id="2147483729" r:id="rId14"/>
    <p:sldLayoutId id="2147483730" r:id="rId15"/>
    <p:sldLayoutId id="2147483731" r:id="rId16"/>
    <p:sldLayoutId id="2147483732"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4FFC5-39E8-0144-8C1A-838B9F7A1629}"/>
              </a:ext>
            </a:extLst>
          </p:cNvPr>
          <p:cNvSpPr>
            <a:spLocks noGrp="1"/>
          </p:cNvSpPr>
          <p:nvPr>
            <p:ph type="ctrTitle"/>
          </p:nvPr>
        </p:nvSpPr>
        <p:spPr>
          <a:xfrm>
            <a:off x="1370693" y="4406537"/>
            <a:ext cx="9440034" cy="1088336"/>
          </a:xfrm>
        </p:spPr>
        <p:txBody>
          <a:bodyPr>
            <a:normAutofit/>
          </a:bodyPr>
          <a:lstStyle/>
          <a:p>
            <a:r>
              <a:rPr lang="en-US" sz="4800" dirty="0"/>
              <a:t>Atwood Lab Figures </a:t>
            </a:r>
          </a:p>
        </p:txBody>
      </p:sp>
      <p:sp>
        <p:nvSpPr>
          <p:cNvPr id="3" name="Subtitle 2">
            <a:extLst>
              <a:ext uri="{FF2B5EF4-FFF2-40B4-BE49-F238E27FC236}">
                <a16:creationId xmlns:a16="http://schemas.microsoft.com/office/drawing/2014/main" id="{1521513E-F76C-4645-9DAE-EB03ECD583B9}"/>
              </a:ext>
            </a:extLst>
          </p:cNvPr>
          <p:cNvSpPr>
            <a:spLocks noGrp="1"/>
          </p:cNvSpPr>
          <p:nvPr>
            <p:ph type="subTitle" idx="1"/>
          </p:nvPr>
        </p:nvSpPr>
        <p:spPr>
          <a:xfrm>
            <a:off x="1370693" y="5494872"/>
            <a:ext cx="9440034" cy="621614"/>
          </a:xfrm>
        </p:spPr>
        <p:txBody>
          <a:bodyPr>
            <a:normAutofit/>
          </a:bodyPr>
          <a:lstStyle/>
          <a:p>
            <a:endParaRPr lang="en-US">
              <a:solidFill>
                <a:srgbClr val="F29BB6"/>
              </a:solidFill>
            </a:endParaRPr>
          </a:p>
        </p:txBody>
      </p:sp>
      <p:pic>
        <p:nvPicPr>
          <p:cNvPr id="11" name="Picture 10">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4" name="Picture 3">
            <a:extLst>
              <a:ext uri="{FF2B5EF4-FFF2-40B4-BE49-F238E27FC236}">
                <a16:creationId xmlns:a16="http://schemas.microsoft.com/office/drawing/2014/main" id="{AE649B37-EBB6-4C10-B8D0-53C40B39E07F}"/>
              </a:ext>
            </a:extLst>
          </p:cNvPr>
          <p:cNvPicPr>
            <a:picLocks noChangeAspect="1"/>
          </p:cNvPicPr>
          <p:nvPr/>
        </p:nvPicPr>
        <p:blipFill rotWithShape="1">
          <a:blip r:embed="rId4"/>
          <a:srcRect t="42240" r="-1" b="11319"/>
          <a:stretch/>
        </p:blipFill>
        <p:spPr>
          <a:xfrm>
            <a:off x="-1" y="-1"/>
            <a:ext cx="12198915" cy="4220682"/>
          </a:xfrm>
          <a:prstGeom prst="rect">
            <a:avLst/>
          </a:prstGeom>
        </p:spPr>
      </p:pic>
    </p:spTree>
    <p:extLst>
      <p:ext uri="{BB962C8B-B14F-4D97-AF65-F5344CB8AC3E}">
        <p14:creationId xmlns:p14="http://schemas.microsoft.com/office/powerpoint/2010/main" val="21720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1145-EC40-534C-A527-FC9FD5949D40}"/>
              </a:ext>
            </a:extLst>
          </p:cNvPr>
          <p:cNvSpPr>
            <a:spLocks noGrp="1"/>
          </p:cNvSpPr>
          <p:nvPr>
            <p:ph type="title"/>
          </p:nvPr>
        </p:nvSpPr>
        <p:spPr/>
        <p:txBody>
          <a:bodyPr/>
          <a:lstStyle/>
          <a:p>
            <a:r>
              <a:rPr lang="en-US" dirty="0"/>
              <a:t>GLI Expression 3T3 PDHK Inhibitor DCAA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a:picLocks noChangeAspect="1"/>
          </p:cNvPicPr>
          <p:nvPr/>
        </p:nvPicPr>
        <p:blipFill>
          <a:blip r:embed="rId2"/>
          <a:stretch>
            <a:fillRect/>
          </a:stretch>
        </p:blipFill>
        <p:spPr>
          <a:xfrm>
            <a:off x="3143235" y="1715290"/>
            <a:ext cx="5894882" cy="4971260"/>
          </a:xfrm>
          <a:prstGeom prst="rect">
            <a:avLst/>
          </a:prstGeom>
        </p:spPr>
      </p:pic>
    </p:spTree>
    <p:extLst>
      <p:ext uri="{BB962C8B-B14F-4D97-AF65-F5344CB8AC3E}">
        <p14:creationId xmlns:p14="http://schemas.microsoft.com/office/powerpoint/2010/main" val="241522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ABE3-3FB1-1346-AEA7-22C25FA742BE}"/>
              </a:ext>
            </a:extLst>
          </p:cNvPr>
          <p:cNvSpPr>
            <a:spLocks noGrp="1"/>
          </p:cNvSpPr>
          <p:nvPr>
            <p:ph type="title"/>
          </p:nvPr>
        </p:nvSpPr>
        <p:spPr/>
        <p:txBody>
          <a:bodyPr>
            <a:normAutofit fontScale="90000"/>
          </a:bodyPr>
          <a:lstStyle/>
          <a:p>
            <a:r>
              <a:rPr lang="en-US" dirty="0"/>
              <a:t>GLI Expression BCC PDHK Inhibitor DCAA </a:t>
            </a:r>
          </a:p>
        </p:txBody>
      </p:sp>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a:picLocks noChangeAspect="1"/>
          </p:cNvPicPr>
          <p:nvPr/>
        </p:nvPicPr>
        <p:blipFill>
          <a:blip r:embed="rId2"/>
          <a:stretch>
            <a:fillRect/>
          </a:stretch>
        </p:blipFill>
        <p:spPr>
          <a:xfrm>
            <a:off x="3389581" y="1680352"/>
            <a:ext cx="5892441" cy="4969201"/>
          </a:xfrm>
          <a:prstGeom prst="rect">
            <a:avLst/>
          </a:prstGeom>
        </p:spPr>
      </p:pic>
    </p:spTree>
    <p:extLst>
      <p:ext uri="{BB962C8B-B14F-4D97-AF65-F5344CB8AC3E}">
        <p14:creationId xmlns:p14="http://schemas.microsoft.com/office/powerpoint/2010/main" val="40768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DCAA (Absorbance)</a:t>
            </a:r>
          </a:p>
        </p:txBody>
      </p:sp>
      <p:pic>
        <p:nvPicPr>
          <p:cNvPr id="6" name="Picture 5">
            <a:extLst>
              <a:ext uri="{FF2B5EF4-FFF2-40B4-BE49-F238E27FC236}">
                <a16:creationId xmlns:a16="http://schemas.microsoft.com/office/drawing/2014/main" id="{2F68FB62-34DF-AF4D-AB50-7833B5C19371}"/>
              </a:ext>
            </a:extLst>
          </p:cNvPr>
          <p:cNvPicPr>
            <a:picLocks noChangeAspect="1"/>
          </p:cNvPicPr>
          <p:nvPr/>
        </p:nvPicPr>
        <p:blipFill>
          <a:blip r:embed="rId2"/>
          <a:stretch>
            <a:fillRect/>
          </a:stretch>
        </p:blipFill>
        <p:spPr>
          <a:xfrm>
            <a:off x="2102460" y="1717437"/>
            <a:ext cx="7976432" cy="4794697"/>
          </a:xfrm>
          <a:prstGeom prst="rect">
            <a:avLst/>
          </a:prstGeom>
        </p:spPr>
      </p:pic>
    </p:spTree>
    <p:extLst>
      <p:ext uri="{BB962C8B-B14F-4D97-AF65-F5344CB8AC3E}">
        <p14:creationId xmlns:p14="http://schemas.microsoft.com/office/powerpoint/2010/main" val="297967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DCAA (Percent Viability) </a:t>
            </a:r>
          </a:p>
        </p:txBody>
      </p:sp>
      <p:pic>
        <p:nvPicPr>
          <p:cNvPr id="4" name="Picture 3">
            <a:extLst>
              <a:ext uri="{FF2B5EF4-FFF2-40B4-BE49-F238E27FC236}">
                <a16:creationId xmlns:a16="http://schemas.microsoft.com/office/drawing/2014/main" id="{2D8B4281-A843-A144-A1F8-F43456554B76}"/>
              </a:ext>
            </a:extLst>
          </p:cNvPr>
          <p:cNvPicPr>
            <a:picLocks noChangeAspect="1"/>
          </p:cNvPicPr>
          <p:nvPr/>
        </p:nvPicPr>
        <p:blipFill>
          <a:blip r:embed="rId2"/>
          <a:stretch>
            <a:fillRect/>
          </a:stretch>
        </p:blipFill>
        <p:spPr>
          <a:xfrm>
            <a:off x="2295764" y="1866900"/>
            <a:ext cx="7600471" cy="4568704"/>
          </a:xfrm>
          <a:prstGeom prst="rect">
            <a:avLst/>
          </a:prstGeom>
        </p:spPr>
      </p:pic>
    </p:spTree>
    <p:extLst>
      <p:ext uri="{BB962C8B-B14F-4D97-AF65-F5344CB8AC3E}">
        <p14:creationId xmlns:p14="http://schemas.microsoft.com/office/powerpoint/2010/main" val="235823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2">
            <a:extLst>
              <a:ext uri="{28A0092B-C50C-407E-A947-70E740481C1C}">
                <a14:useLocalDpi xmlns:a14="http://schemas.microsoft.com/office/drawing/2010/main" val="0"/>
              </a:ext>
            </a:extLst>
          </a:blip>
          <a:srcRect t="7137"/>
          <a:stretch/>
        </p:blipFill>
        <p:spPr bwMode="auto">
          <a:xfrm>
            <a:off x="890020" y="825536"/>
            <a:ext cx="5315907" cy="3566582"/>
          </a:xfrm>
          <a:prstGeom prst="rect">
            <a:avLst/>
          </a:prstGeom>
          <a:ln>
            <a:noFill/>
          </a:ln>
          <a:extLst>
            <a:ext uri="{53640926-AAD7-44D8-BBD7-CCE9431645EC}">
              <a14:shadowObscured xmlns:a14="http://schemas.microsoft.com/office/drawing/2010/main"/>
            </a:ext>
          </a:extLst>
        </p:spPr>
      </p:pic>
      <p:pic>
        <p:nvPicPr>
          <p:cNvPr id="5" name="Picture 4" descr="A screenshot of a video game&#10;&#10;Description automatically generated">
            <a:extLst>
              <a:ext uri="{FF2B5EF4-FFF2-40B4-BE49-F238E27FC236}">
                <a16:creationId xmlns:a16="http://schemas.microsoft.com/office/drawing/2014/main" id="{F79168F6-87E0-7045-B7AE-2A6CFE63ED95}"/>
              </a:ext>
            </a:extLst>
          </p:cNvPr>
          <p:cNvPicPr/>
          <p:nvPr/>
        </p:nvPicPr>
        <p:blipFill rotWithShape="1">
          <a:blip r:embed="rId3">
            <a:extLst>
              <a:ext uri="{28A0092B-C50C-407E-A947-70E740481C1C}">
                <a14:useLocalDpi xmlns:a14="http://schemas.microsoft.com/office/drawing/2010/main" val="0"/>
              </a:ext>
            </a:extLst>
          </a:blip>
          <a:srcRect t="6963"/>
          <a:stretch/>
        </p:blipFill>
        <p:spPr>
          <a:xfrm>
            <a:off x="6349168" y="910676"/>
            <a:ext cx="5103318" cy="3396303"/>
          </a:xfrm>
          <a:prstGeom prst="rect">
            <a:avLst/>
          </a:prstGeom>
        </p:spPr>
      </p:pic>
      <p:sp>
        <p:nvSpPr>
          <p:cNvPr id="6" name="Text Box 1">
            <a:extLst>
              <a:ext uri="{FF2B5EF4-FFF2-40B4-BE49-F238E27FC236}">
                <a16:creationId xmlns:a16="http://schemas.microsoft.com/office/drawing/2014/main" id="{66BBFC9B-C112-6B49-9710-FF6E616FA966}"/>
              </a:ext>
            </a:extLst>
          </p:cNvPr>
          <p:cNvSpPr txBox="1"/>
          <p:nvPr/>
        </p:nvSpPr>
        <p:spPr>
          <a:xfrm>
            <a:off x="929390" y="4542020"/>
            <a:ext cx="10553074" cy="149044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1: Inhibition of MAP2K1/MEK1 by Cobimetinib does not impact Hedgehog Signaling. </a:t>
            </a:r>
            <a:endParaRPr lang="en-US" sz="1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A. </a:t>
            </a:r>
            <a:r>
              <a:rPr lang="en-US" sz="1400" dirty="0">
                <a:solidFill>
                  <a:srgbClr val="000000"/>
                </a:solidFill>
                <a:effectLst/>
                <a:latin typeface="Times New Roman" panose="02020603050405020304" pitchFamily="18" charset="0"/>
                <a:ea typeface="Times New Roman" panose="02020603050405020304" pitchFamily="18" charset="0"/>
              </a:rPr>
              <a:t>GLI1 expression of Wild Type 3T3 Cells grown in serum starved media (SS) or serum starved with Hedgehog conditioned media (HH SS) in the presence of Cobimetinib at varying concentrations. Expression of GLI1 is normalized based on expression of housekeeping gene GAPDH. Standard error bar corresponds to technical replicates. </a:t>
            </a:r>
          </a:p>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B.</a:t>
            </a:r>
            <a:r>
              <a:rPr lang="en-US" sz="1400" dirty="0">
                <a:solidFill>
                  <a:srgbClr val="000000"/>
                </a:solidFill>
                <a:effectLst/>
                <a:latin typeface="Times New Roman" panose="02020603050405020304" pitchFamily="18" charset="0"/>
                <a:ea typeface="Times New Roman" panose="02020603050405020304" pitchFamily="18" charset="0"/>
              </a:rPr>
              <a:t> GLI1 expression of Basal Cell Carcinoma (BCC) cells grown in serum starved media (SS) in the presence of Cobimetinib at varying concentrations. Expression of GLI1 is normalized based on expression of housekeeping gene GAPDH. Standard error bar corresponds to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p>
        </p:txBody>
      </p:sp>
      <p:sp>
        <p:nvSpPr>
          <p:cNvPr id="7" name="TextBox 6">
            <a:extLst>
              <a:ext uri="{FF2B5EF4-FFF2-40B4-BE49-F238E27FC236}">
                <a16:creationId xmlns:a16="http://schemas.microsoft.com/office/drawing/2014/main" id="{F739DD67-14AE-9546-B864-CBF43484F18A}"/>
              </a:ext>
            </a:extLst>
          </p:cNvPr>
          <p:cNvSpPr txBox="1"/>
          <p:nvPr/>
        </p:nvSpPr>
        <p:spPr>
          <a:xfrm>
            <a:off x="464695" y="562971"/>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a:t>
            </a:r>
            <a:r>
              <a:rPr lang="en-US" dirty="0"/>
              <a:t>. </a:t>
            </a:r>
          </a:p>
        </p:txBody>
      </p:sp>
      <p:sp>
        <p:nvSpPr>
          <p:cNvPr id="8" name="TextBox 7">
            <a:extLst>
              <a:ext uri="{FF2B5EF4-FFF2-40B4-BE49-F238E27FC236}">
                <a16:creationId xmlns:a16="http://schemas.microsoft.com/office/drawing/2014/main" id="{D4DBD88E-EE60-3E47-8AF6-2294B97B6C81}"/>
              </a:ext>
            </a:extLst>
          </p:cNvPr>
          <p:cNvSpPr txBox="1"/>
          <p:nvPr/>
        </p:nvSpPr>
        <p:spPr>
          <a:xfrm>
            <a:off x="6349168" y="562971"/>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a:t>
            </a:r>
            <a:r>
              <a:rPr lang="en-US" dirty="0"/>
              <a:t>. </a:t>
            </a:r>
          </a:p>
        </p:txBody>
      </p:sp>
    </p:spTree>
    <p:extLst>
      <p:ext uri="{BB962C8B-B14F-4D97-AF65-F5344CB8AC3E}">
        <p14:creationId xmlns:p14="http://schemas.microsoft.com/office/powerpoint/2010/main" val="158032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E9747F-084A-5B40-A0B5-BB9CAACCE065}"/>
              </a:ext>
            </a:extLst>
          </p:cNvPr>
          <p:cNvPicPr/>
          <p:nvPr/>
        </p:nvPicPr>
        <p:blipFill rotWithShape="1">
          <a:blip r:embed="rId2"/>
          <a:srcRect l="2591" t="18160" r="2542" b="3265"/>
          <a:stretch/>
        </p:blipFill>
        <p:spPr bwMode="auto">
          <a:xfrm>
            <a:off x="2001520" y="952182"/>
            <a:ext cx="7923530" cy="4038918"/>
          </a:xfrm>
          <a:prstGeom prst="rect">
            <a:avLst/>
          </a:prstGeom>
          <a:ln>
            <a:noFill/>
          </a:ln>
          <a:extLst>
            <a:ext uri="{53640926-AAD7-44D8-BBD7-CCE9431645EC}">
              <a14:shadowObscured xmlns:a14="http://schemas.microsoft.com/office/drawing/2010/main"/>
            </a:ext>
          </a:extLst>
        </p:spPr>
      </p:pic>
      <p:sp>
        <p:nvSpPr>
          <p:cNvPr id="5" name="Text Box 13">
            <a:extLst>
              <a:ext uri="{FF2B5EF4-FFF2-40B4-BE49-F238E27FC236}">
                <a16:creationId xmlns:a16="http://schemas.microsoft.com/office/drawing/2014/main" id="{40D93C64-4D0E-2446-B998-4C13271B0ABA}"/>
              </a:ext>
            </a:extLst>
          </p:cNvPr>
          <p:cNvSpPr txBox="1"/>
          <p:nvPr/>
        </p:nvSpPr>
        <p:spPr>
          <a:xfrm>
            <a:off x="2266950" y="4991100"/>
            <a:ext cx="8188960" cy="91471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2: Treatment of BCC cells with MAP2K1/MEK1 inhibitor Cobimetinib only affects cell proliferation at high concentrations. </a:t>
            </a:r>
            <a:r>
              <a:rPr lang="en-US" sz="1400" dirty="0">
                <a:solidFill>
                  <a:srgbClr val="000000"/>
                </a:solidFill>
                <a:effectLst/>
                <a:latin typeface="Times New Roman" panose="02020603050405020304" pitchFamily="18" charset="0"/>
                <a:ea typeface="Times New Roman" panose="02020603050405020304" pitchFamily="18" charset="0"/>
              </a:rPr>
              <a:t>Measurement of the absorbance at 570 nM as a means of determining cell viability through an MTT assay. BCC cells were treated with increasing concentrations of inhibitor drug over the course of 6 days.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93592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2">
            <a:extLst>
              <a:ext uri="{28A0092B-C50C-407E-A947-70E740481C1C}">
                <a14:useLocalDpi xmlns:a14="http://schemas.microsoft.com/office/drawing/2010/main" val="0"/>
              </a:ext>
            </a:extLst>
          </a:blip>
          <a:srcRect t="7232"/>
          <a:stretch/>
        </p:blipFill>
        <p:spPr bwMode="auto">
          <a:xfrm>
            <a:off x="858520" y="648652"/>
            <a:ext cx="5599430" cy="4323398"/>
          </a:xfrm>
          <a:prstGeom prst="rect">
            <a:avLst/>
          </a:prstGeom>
          <a:ln>
            <a:noFill/>
          </a:ln>
          <a:extLst>
            <a:ext uri="{53640926-AAD7-44D8-BBD7-CCE9431645EC}">
              <a14:shadowObscured xmlns:a14="http://schemas.microsoft.com/office/drawing/2010/main"/>
            </a:ext>
          </a:extLst>
        </p:spPr>
      </p:pic>
      <p:pic>
        <p:nvPicPr>
          <p:cNvPr id="3" name="Picture 2"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3">
            <a:extLst>
              <a:ext uri="{28A0092B-C50C-407E-A947-70E740481C1C}">
                <a14:useLocalDpi xmlns:a14="http://schemas.microsoft.com/office/drawing/2010/main" val="0"/>
              </a:ext>
            </a:extLst>
          </a:blip>
          <a:srcRect t="6008"/>
          <a:stretch/>
        </p:blipFill>
        <p:spPr bwMode="auto">
          <a:xfrm>
            <a:off x="6858000" y="896302"/>
            <a:ext cx="4953000" cy="3828098"/>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13960199-3AEC-634F-8145-B323273F1C5B}"/>
              </a:ext>
            </a:extLst>
          </p:cNvPr>
          <p:cNvSpPr txBox="1"/>
          <p:nvPr/>
        </p:nvSpPr>
        <p:spPr>
          <a:xfrm>
            <a:off x="464695"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a:t>
            </a:r>
            <a:r>
              <a:rPr lang="en-US" dirty="0"/>
              <a:t>. </a:t>
            </a:r>
          </a:p>
        </p:txBody>
      </p:sp>
      <p:sp>
        <p:nvSpPr>
          <p:cNvPr id="5" name="TextBox 4">
            <a:extLst>
              <a:ext uri="{FF2B5EF4-FFF2-40B4-BE49-F238E27FC236}">
                <a16:creationId xmlns:a16="http://schemas.microsoft.com/office/drawing/2014/main" id="{4DAFA5FC-9E0F-2644-85EB-CB1DCEB23F7B}"/>
              </a:ext>
            </a:extLst>
          </p:cNvPr>
          <p:cNvSpPr txBox="1"/>
          <p:nvPr/>
        </p:nvSpPr>
        <p:spPr>
          <a:xfrm>
            <a:off x="6851775"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a:t>
            </a:r>
            <a:r>
              <a:rPr lang="en-US" dirty="0"/>
              <a:t>. </a:t>
            </a:r>
          </a:p>
        </p:txBody>
      </p:sp>
      <p:sp>
        <p:nvSpPr>
          <p:cNvPr id="6" name="Text Box 14">
            <a:extLst>
              <a:ext uri="{FF2B5EF4-FFF2-40B4-BE49-F238E27FC236}">
                <a16:creationId xmlns:a16="http://schemas.microsoft.com/office/drawing/2014/main" id="{C923DD2B-2BA7-A248-9F55-659A8C07531F}"/>
              </a:ext>
            </a:extLst>
          </p:cNvPr>
          <p:cNvSpPr txBox="1"/>
          <p:nvPr/>
        </p:nvSpPr>
        <p:spPr>
          <a:xfrm>
            <a:off x="824459" y="5062040"/>
            <a:ext cx="11100840" cy="159545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3: Inhibition of PDHK by Dichloroacetic Acid does not impact Hedgehog Signaling.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A. </a:t>
            </a:r>
            <a:r>
              <a:rPr lang="en-US" sz="1400" dirty="0">
                <a:solidFill>
                  <a:srgbClr val="000000"/>
                </a:solidFill>
                <a:effectLst/>
                <a:latin typeface="Times New Roman" panose="02020603050405020304" pitchFamily="18" charset="0"/>
                <a:ea typeface="Times New Roman" panose="02020603050405020304" pitchFamily="18" charset="0"/>
              </a:rPr>
              <a:t>GLI1 expression of Wild Type 3T3 Cells grown in serum starved media (SS) or serum starved with Hedgehog conditioned media (HH SS) in the presence of Dichloroacetic acid at varying concentrations. Expression of GLI1 is normalized based on expression of housekeeping gene GAPDH. Standard error bar corresponds to technical replicates. </a:t>
            </a: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B.</a:t>
            </a:r>
            <a:r>
              <a:rPr lang="en-US" sz="1400" dirty="0">
                <a:solidFill>
                  <a:srgbClr val="000000"/>
                </a:solidFill>
                <a:effectLst/>
                <a:latin typeface="Times New Roman" panose="02020603050405020304" pitchFamily="18" charset="0"/>
                <a:ea typeface="Times New Roman" panose="02020603050405020304" pitchFamily="18" charset="0"/>
              </a:rPr>
              <a:t> GLI1 expression of Basal Cell Carcinoma (BCC) cells grown in serum starved media (SS) in the presence of Dichloroacetic acid at varying concentrations. Expression of GLI1 is normalized based on expression of housekeeping gene GAPDH. Standard error bar corresponds to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380561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68FB62-34DF-AF4D-AB50-7833B5C19371}"/>
              </a:ext>
            </a:extLst>
          </p:cNvPr>
          <p:cNvPicPr/>
          <p:nvPr/>
        </p:nvPicPr>
        <p:blipFill rotWithShape="1">
          <a:blip r:embed="rId2"/>
          <a:srcRect l="2454" t="22962" r="4262" b="3025"/>
          <a:stretch/>
        </p:blipFill>
        <p:spPr bwMode="auto">
          <a:xfrm>
            <a:off x="1638300" y="666750"/>
            <a:ext cx="8267700" cy="4648200"/>
          </a:xfrm>
          <a:prstGeom prst="rect">
            <a:avLst/>
          </a:prstGeom>
          <a:ln>
            <a:noFill/>
          </a:ln>
          <a:extLst>
            <a:ext uri="{53640926-AAD7-44D8-BBD7-CCE9431645EC}">
              <a14:shadowObscured xmlns:a14="http://schemas.microsoft.com/office/drawing/2010/main"/>
            </a:ext>
          </a:extLst>
        </p:spPr>
      </p:pic>
      <p:sp>
        <p:nvSpPr>
          <p:cNvPr id="3" name="Text Box 15">
            <a:extLst>
              <a:ext uri="{FF2B5EF4-FFF2-40B4-BE49-F238E27FC236}">
                <a16:creationId xmlns:a16="http://schemas.microsoft.com/office/drawing/2014/main" id="{795F7E58-5C34-BA49-8A9A-CBF121621EEF}"/>
              </a:ext>
            </a:extLst>
          </p:cNvPr>
          <p:cNvSpPr txBox="1"/>
          <p:nvPr/>
        </p:nvSpPr>
        <p:spPr>
          <a:xfrm>
            <a:off x="1905000" y="5314950"/>
            <a:ext cx="8915400" cy="1009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4: Treatment of BCC cells with PDHK inhibitor Dichloroacetic Acid does not affect cell survival. </a:t>
            </a:r>
            <a:r>
              <a:rPr lang="en-US" sz="1400" dirty="0">
                <a:solidFill>
                  <a:srgbClr val="000000"/>
                </a:solidFill>
                <a:effectLst/>
                <a:latin typeface="Times New Roman" panose="02020603050405020304" pitchFamily="18" charset="0"/>
                <a:ea typeface="Times New Roman" panose="02020603050405020304" pitchFamily="18" charset="0"/>
              </a:rPr>
              <a:t>Measurement of the absorbance at 570 nM as a means of determining cell viability through an MTT assay. BCC cells were treated with increasing concentrations of inhibitor drug Dichloroacetic Acid  over the course of 6 days.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72742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10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36B174-E8E9-EC47-8EDB-9811C39CFDD0}"/>
              </a:ext>
            </a:extLst>
          </p:cNvPr>
          <p:cNvPicPr/>
          <p:nvPr/>
        </p:nvPicPr>
        <p:blipFill rotWithShape="1">
          <a:blip r:embed="rId2"/>
          <a:srcRect l="2654" t="21381" r="2025" b="3247"/>
          <a:stretch/>
        </p:blipFill>
        <p:spPr bwMode="auto">
          <a:xfrm>
            <a:off x="2105890" y="609600"/>
            <a:ext cx="7980219" cy="4571999"/>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89A4CB6C-965A-634F-A5F0-9DCAA06A5BFA}"/>
              </a:ext>
            </a:extLst>
          </p:cNvPr>
          <p:cNvSpPr txBox="1"/>
          <p:nvPr/>
        </p:nvSpPr>
        <p:spPr>
          <a:xfrm>
            <a:off x="2105890" y="5442227"/>
            <a:ext cx="8728364" cy="1415772"/>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Figure 6: Treatment of BCC cells with NEK1 Inhibitor Zinc05007751does not affect cell survival. </a:t>
            </a:r>
            <a:r>
              <a:rPr lang="en-US" sz="1600" dirty="0">
                <a:solidFill>
                  <a:schemeClr val="bg1"/>
                </a:solidFill>
                <a:latin typeface="Times New Roman" panose="02020603050405020304" pitchFamily="18" charset="0"/>
                <a:cs typeface="Times New Roman" panose="02020603050405020304" pitchFamily="18" charset="0"/>
              </a:rPr>
              <a:t>Measurement of the absorbance at 570 nM as a means of determining cell viability through an MTT assay. BCC cells were treated with increasing concentrations of inhibitor </a:t>
            </a:r>
            <a:r>
              <a:rPr lang="en-US" dirty="0"/>
              <a:t>drug over the course of 6 days. </a:t>
            </a:r>
          </a:p>
          <a:p>
            <a:endParaRPr lang="en-US" dirty="0"/>
          </a:p>
        </p:txBody>
      </p:sp>
    </p:spTree>
    <p:extLst>
      <p:ext uri="{BB962C8B-B14F-4D97-AF65-F5344CB8AC3E}">
        <p14:creationId xmlns:p14="http://schemas.microsoft.com/office/powerpoint/2010/main" val="54169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89BB-AB58-844A-AD65-18E97403247E}"/>
              </a:ext>
            </a:extLst>
          </p:cNvPr>
          <p:cNvSpPr>
            <a:spLocks noGrp="1"/>
          </p:cNvSpPr>
          <p:nvPr>
            <p:ph type="title"/>
          </p:nvPr>
        </p:nvSpPr>
        <p:spPr/>
        <p:txBody>
          <a:bodyPr/>
          <a:lstStyle/>
          <a:p>
            <a:r>
              <a:rPr lang="en-US" dirty="0" err="1"/>
              <a:t>Gli</a:t>
            </a:r>
            <a:r>
              <a:rPr lang="en-US" dirty="0"/>
              <a:t> Expression 3T3 NEK1 Inhibitor</a:t>
            </a:r>
          </a:p>
        </p:txBody>
      </p:sp>
      <p:pic>
        <p:nvPicPr>
          <p:cNvPr id="5" name="Picture 4" descr="A screenshot of a cell phone&#10;&#10;Description automatically generated">
            <a:extLst>
              <a:ext uri="{FF2B5EF4-FFF2-40B4-BE49-F238E27FC236}">
                <a16:creationId xmlns:a16="http://schemas.microsoft.com/office/drawing/2014/main" id="{77C37490-A7AF-9D43-8650-45B3F68E7F9D}"/>
              </a:ext>
            </a:extLst>
          </p:cNvPr>
          <p:cNvPicPr>
            <a:picLocks noChangeAspect="1"/>
          </p:cNvPicPr>
          <p:nvPr/>
        </p:nvPicPr>
        <p:blipFill>
          <a:blip r:embed="rId2"/>
          <a:stretch>
            <a:fillRect/>
          </a:stretch>
        </p:blipFill>
        <p:spPr>
          <a:xfrm>
            <a:off x="3682879" y="1772657"/>
            <a:ext cx="5495627" cy="4634561"/>
          </a:xfrm>
          <a:prstGeom prst="rect">
            <a:avLst/>
          </a:prstGeom>
        </p:spPr>
      </p:pic>
      <p:sp>
        <p:nvSpPr>
          <p:cNvPr id="6" name="TextBox 5">
            <a:extLst>
              <a:ext uri="{FF2B5EF4-FFF2-40B4-BE49-F238E27FC236}">
                <a16:creationId xmlns:a16="http://schemas.microsoft.com/office/drawing/2014/main" id="{5C81026F-8C4B-E148-B822-805C621561DF}"/>
              </a:ext>
            </a:extLst>
          </p:cNvPr>
          <p:cNvSpPr txBox="1"/>
          <p:nvPr/>
        </p:nvSpPr>
        <p:spPr>
          <a:xfrm>
            <a:off x="448574" y="2087592"/>
            <a:ext cx="2242868" cy="1200329"/>
          </a:xfrm>
          <a:prstGeom prst="rect">
            <a:avLst/>
          </a:prstGeom>
          <a:noFill/>
        </p:spPr>
        <p:txBody>
          <a:bodyPr wrap="square" rtlCol="0">
            <a:spAutoFit/>
          </a:bodyPr>
          <a:lstStyle/>
          <a:p>
            <a:r>
              <a:rPr lang="en-US" dirty="0"/>
              <a:t>NEEDS TO BE RERUN Because normalization for SE is odd! </a:t>
            </a:r>
          </a:p>
        </p:txBody>
      </p:sp>
    </p:spTree>
    <p:extLst>
      <p:ext uri="{BB962C8B-B14F-4D97-AF65-F5344CB8AC3E}">
        <p14:creationId xmlns:p14="http://schemas.microsoft.com/office/powerpoint/2010/main" val="182052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E4DA-1392-624D-9498-8E61C6D4C601}"/>
              </a:ext>
            </a:extLst>
          </p:cNvPr>
          <p:cNvSpPr>
            <a:spLocks noGrp="1"/>
          </p:cNvSpPr>
          <p:nvPr>
            <p:ph type="title"/>
          </p:nvPr>
        </p:nvSpPr>
        <p:spPr/>
        <p:txBody>
          <a:bodyPr/>
          <a:lstStyle/>
          <a:p>
            <a:r>
              <a:rPr lang="en-US" dirty="0"/>
              <a:t>GLI Expression BCC NEK1 Inhibitor</a:t>
            </a:r>
          </a:p>
        </p:txBody>
      </p:sp>
      <p:pic>
        <p:nvPicPr>
          <p:cNvPr id="5" name="Picture 4" descr="A picture containing screenshot&#10;&#10;Description automatically generated">
            <a:extLst>
              <a:ext uri="{FF2B5EF4-FFF2-40B4-BE49-F238E27FC236}">
                <a16:creationId xmlns:a16="http://schemas.microsoft.com/office/drawing/2014/main" id="{6F6B1B97-73DB-3B4C-9451-471F83FD1E59}"/>
              </a:ext>
            </a:extLst>
          </p:cNvPr>
          <p:cNvPicPr>
            <a:picLocks noChangeAspect="1"/>
          </p:cNvPicPr>
          <p:nvPr/>
        </p:nvPicPr>
        <p:blipFill>
          <a:blip r:embed="rId2"/>
          <a:stretch>
            <a:fillRect/>
          </a:stretch>
        </p:blipFill>
        <p:spPr>
          <a:xfrm>
            <a:off x="3115274" y="1682419"/>
            <a:ext cx="5961452" cy="5027400"/>
          </a:xfrm>
          <a:prstGeom prst="rect">
            <a:avLst/>
          </a:prstGeom>
        </p:spPr>
      </p:pic>
      <p:sp>
        <p:nvSpPr>
          <p:cNvPr id="6" name="TextBox 5">
            <a:extLst>
              <a:ext uri="{FF2B5EF4-FFF2-40B4-BE49-F238E27FC236}">
                <a16:creationId xmlns:a16="http://schemas.microsoft.com/office/drawing/2014/main" id="{7C6DFCC4-894F-494E-BAC2-C66142FF05B9}"/>
              </a:ext>
            </a:extLst>
          </p:cNvPr>
          <p:cNvSpPr txBox="1"/>
          <p:nvPr/>
        </p:nvSpPr>
        <p:spPr>
          <a:xfrm>
            <a:off x="448574" y="2087592"/>
            <a:ext cx="2242868" cy="923330"/>
          </a:xfrm>
          <a:prstGeom prst="rect">
            <a:avLst/>
          </a:prstGeom>
          <a:noFill/>
        </p:spPr>
        <p:txBody>
          <a:bodyPr wrap="square" rtlCol="0">
            <a:spAutoFit/>
          </a:bodyPr>
          <a:lstStyle/>
          <a:p>
            <a:r>
              <a:rPr lang="en-US" dirty="0"/>
              <a:t>NEEDS TO BE RERUN BECAUSE OF SD OF 0uM </a:t>
            </a:r>
          </a:p>
        </p:txBody>
      </p:sp>
    </p:spTree>
    <p:extLst>
      <p:ext uri="{BB962C8B-B14F-4D97-AF65-F5344CB8AC3E}">
        <p14:creationId xmlns:p14="http://schemas.microsoft.com/office/powerpoint/2010/main" val="250940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Zinc (Absorbance)</a:t>
            </a:r>
          </a:p>
        </p:txBody>
      </p:sp>
      <p:pic>
        <p:nvPicPr>
          <p:cNvPr id="5" name="Picture 4">
            <a:extLst>
              <a:ext uri="{FF2B5EF4-FFF2-40B4-BE49-F238E27FC236}">
                <a16:creationId xmlns:a16="http://schemas.microsoft.com/office/drawing/2014/main" id="{AB36B174-E8E9-EC47-8EDB-9811C39CFDD0}"/>
              </a:ext>
            </a:extLst>
          </p:cNvPr>
          <p:cNvPicPr>
            <a:picLocks noChangeAspect="1"/>
          </p:cNvPicPr>
          <p:nvPr/>
        </p:nvPicPr>
        <p:blipFill>
          <a:blip r:embed="rId2"/>
          <a:stretch>
            <a:fillRect/>
          </a:stretch>
        </p:blipFill>
        <p:spPr>
          <a:xfrm>
            <a:off x="2599332" y="1866900"/>
            <a:ext cx="6982688" cy="4197350"/>
          </a:xfrm>
          <a:prstGeom prst="rect">
            <a:avLst/>
          </a:prstGeom>
        </p:spPr>
      </p:pic>
    </p:spTree>
    <p:extLst>
      <p:ext uri="{BB962C8B-B14F-4D97-AF65-F5344CB8AC3E}">
        <p14:creationId xmlns:p14="http://schemas.microsoft.com/office/powerpoint/2010/main" val="334700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Zinc (Percent Viability) </a:t>
            </a:r>
          </a:p>
        </p:txBody>
      </p:sp>
      <p:pic>
        <p:nvPicPr>
          <p:cNvPr id="6" name="Picture 5">
            <a:extLst>
              <a:ext uri="{FF2B5EF4-FFF2-40B4-BE49-F238E27FC236}">
                <a16:creationId xmlns:a16="http://schemas.microsoft.com/office/drawing/2014/main" id="{EE2F0612-C68A-BD40-B9C0-C4EA88B9B26C}"/>
              </a:ext>
            </a:extLst>
          </p:cNvPr>
          <p:cNvPicPr>
            <a:picLocks noChangeAspect="1"/>
          </p:cNvPicPr>
          <p:nvPr/>
        </p:nvPicPr>
        <p:blipFill>
          <a:blip r:embed="rId2"/>
          <a:stretch>
            <a:fillRect/>
          </a:stretch>
        </p:blipFill>
        <p:spPr>
          <a:xfrm>
            <a:off x="2862588" y="1866900"/>
            <a:ext cx="6972125" cy="4191000"/>
          </a:xfrm>
          <a:prstGeom prst="rect">
            <a:avLst/>
          </a:prstGeom>
        </p:spPr>
      </p:pic>
    </p:spTree>
    <p:extLst>
      <p:ext uri="{BB962C8B-B14F-4D97-AF65-F5344CB8AC3E}">
        <p14:creationId xmlns:p14="http://schemas.microsoft.com/office/powerpoint/2010/main" val="275048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04E2-1F7A-5A4C-97EE-43ED653FCA04}"/>
              </a:ext>
            </a:extLst>
          </p:cNvPr>
          <p:cNvSpPr>
            <a:spLocks noGrp="1"/>
          </p:cNvSpPr>
          <p:nvPr>
            <p:ph type="title"/>
          </p:nvPr>
        </p:nvSpPr>
        <p:spPr/>
        <p:txBody>
          <a:bodyPr/>
          <a:lstStyle/>
          <a:p>
            <a:r>
              <a:rPr lang="en-US" dirty="0"/>
              <a:t>GLI Expression 3T3 MEK Inhibitor Cobi</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a:picLocks noChangeAspect="1"/>
          </p:cNvPicPr>
          <p:nvPr/>
        </p:nvPicPr>
        <p:blipFill>
          <a:blip r:embed="rId3"/>
          <a:stretch>
            <a:fillRect/>
          </a:stretch>
        </p:blipFill>
        <p:spPr>
          <a:xfrm>
            <a:off x="2997200" y="1866900"/>
            <a:ext cx="7080250" cy="4711584"/>
          </a:xfrm>
          <a:prstGeom prst="rect">
            <a:avLst/>
          </a:prstGeom>
        </p:spPr>
      </p:pic>
    </p:spTree>
    <p:extLst>
      <p:ext uri="{BB962C8B-B14F-4D97-AF65-F5344CB8AC3E}">
        <p14:creationId xmlns:p14="http://schemas.microsoft.com/office/powerpoint/2010/main" val="296502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3975-4409-BB47-AE05-E54204A99008}"/>
              </a:ext>
            </a:extLst>
          </p:cNvPr>
          <p:cNvSpPr>
            <a:spLocks noGrp="1"/>
          </p:cNvSpPr>
          <p:nvPr>
            <p:ph type="title"/>
          </p:nvPr>
        </p:nvSpPr>
        <p:spPr/>
        <p:txBody>
          <a:bodyPr/>
          <a:lstStyle/>
          <a:p>
            <a:r>
              <a:rPr lang="en-US" dirty="0"/>
              <a:t>GLI Expression BCC MEK Inhibitor Cobi</a:t>
            </a:r>
          </a:p>
        </p:txBody>
      </p:sp>
      <p:pic>
        <p:nvPicPr>
          <p:cNvPr id="5" name="Picture 4" descr="A screenshot of a cell phone&#10;&#10;Description automatically generated">
            <a:extLst>
              <a:ext uri="{FF2B5EF4-FFF2-40B4-BE49-F238E27FC236}">
                <a16:creationId xmlns:a16="http://schemas.microsoft.com/office/drawing/2014/main" id="{006EFD22-AD60-9241-9DA5-665191C78265}"/>
              </a:ext>
            </a:extLst>
          </p:cNvPr>
          <p:cNvPicPr>
            <a:picLocks noChangeAspect="1"/>
          </p:cNvPicPr>
          <p:nvPr/>
        </p:nvPicPr>
        <p:blipFill>
          <a:blip r:embed="rId2"/>
          <a:stretch>
            <a:fillRect/>
          </a:stretch>
        </p:blipFill>
        <p:spPr>
          <a:xfrm>
            <a:off x="2972007" y="1914345"/>
            <a:ext cx="6237338" cy="4565731"/>
          </a:xfrm>
          <a:prstGeom prst="rect">
            <a:avLst/>
          </a:prstGeom>
        </p:spPr>
      </p:pic>
    </p:spTree>
    <p:extLst>
      <p:ext uri="{BB962C8B-B14F-4D97-AF65-F5344CB8AC3E}">
        <p14:creationId xmlns:p14="http://schemas.microsoft.com/office/powerpoint/2010/main" val="102271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a:t>
            </a:r>
            <a:r>
              <a:rPr lang="en-US" dirty="0" err="1"/>
              <a:t>Cobimetinib</a:t>
            </a:r>
            <a:r>
              <a:rPr lang="en-US" dirty="0"/>
              <a:t> (Absorbance)</a:t>
            </a:r>
          </a:p>
        </p:txBody>
      </p:sp>
      <p:graphicFrame>
        <p:nvGraphicFramePr>
          <p:cNvPr id="4" name="Chart 3">
            <a:extLst>
              <a:ext uri="{FF2B5EF4-FFF2-40B4-BE49-F238E27FC236}">
                <a16:creationId xmlns:a16="http://schemas.microsoft.com/office/drawing/2014/main" id="{D4642543-BA1D-CB4F-BC6A-34B16731A90B}"/>
              </a:ext>
            </a:extLst>
          </p:cNvPr>
          <p:cNvGraphicFramePr>
            <a:graphicFrameLocks/>
          </p:cNvGraphicFramePr>
          <p:nvPr/>
        </p:nvGraphicFramePr>
        <p:xfrm>
          <a:off x="3492500" y="2057400"/>
          <a:ext cx="5207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16E9747F-084A-5B40-A0B5-BB9CAACCE065}"/>
              </a:ext>
            </a:extLst>
          </p:cNvPr>
          <p:cNvPicPr>
            <a:picLocks noChangeAspect="1"/>
          </p:cNvPicPr>
          <p:nvPr/>
        </p:nvPicPr>
        <p:blipFill>
          <a:blip r:embed="rId3"/>
          <a:stretch>
            <a:fillRect/>
          </a:stretch>
        </p:blipFill>
        <p:spPr>
          <a:xfrm>
            <a:off x="2012373" y="1866900"/>
            <a:ext cx="8298602" cy="4381500"/>
          </a:xfrm>
          <a:prstGeom prst="rect">
            <a:avLst/>
          </a:prstGeom>
        </p:spPr>
      </p:pic>
    </p:spTree>
    <p:extLst>
      <p:ext uri="{BB962C8B-B14F-4D97-AF65-F5344CB8AC3E}">
        <p14:creationId xmlns:p14="http://schemas.microsoft.com/office/powerpoint/2010/main" val="269398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a:t>
            </a:r>
            <a:r>
              <a:rPr lang="en-US" dirty="0" err="1"/>
              <a:t>Cobimetinib</a:t>
            </a:r>
            <a:r>
              <a:rPr lang="en-US" dirty="0"/>
              <a:t> (Percent Viability) </a:t>
            </a:r>
          </a:p>
        </p:txBody>
      </p:sp>
      <p:pic>
        <p:nvPicPr>
          <p:cNvPr id="3" name="Picture 2">
            <a:extLst>
              <a:ext uri="{FF2B5EF4-FFF2-40B4-BE49-F238E27FC236}">
                <a16:creationId xmlns:a16="http://schemas.microsoft.com/office/drawing/2014/main" id="{B37CF272-BD7E-EF44-A170-01FD8A7B0C27}"/>
              </a:ext>
            </a:extLst>
          </p:cNvPr>
          <p:cNvPicPr>
            <a:picLocks noChangeAspect="1"/>
          </p:cNvPicPr>
          <p:nvPr/>
        </p:nvPicPr>
        <p:blipFill>
          <a:blip r:embed="rId2"/>
          <a:stretch>
            <a:fillRect/>
          </a:stretch>
        </p:blipFill>
        <p:spPr>
          <a:xfrm>
            <a:off x="2153510" y="1866900"/>
            <a:ext cx="8298602" cy="4381500"/>
          </a:xfrm>
          <a:prstGeom prst="rect">
            <a:avLst/>
          </a:prstGeom>
        </p:spPr>
      </p:pic>
    </p:spTree>
    <p:extLst>
      <p:ext uri="{BB962C8B-B14F-4D97-AF65-F5344CB8AC3E}">
        <p14:creationId xmlns:p14="http://schemas.microsoft.com/office/powerpoint/2010/main" val="3890438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243841"/>
      </a:dk2>
      <a:lt2>
        <a:srgbClr val="E8E3E2"/>
      </a:lt2>
      <a:accent1>
        <a:srgbClr val="7DA9B2"/>
      </a:accent1>
      <a:accent2>
        <a:srgbClr val="7F97BA"/>
      </a:accent2>
      <a:accent3>
        <a:srgbClr val="9696C6"/>
      </a:accent3>
      <a:accent4>
        <a:srgbClr val="977FBA"/>
      </a:accent4>
      <a:accent5>
        <a:srgbClr val="BD94C5"/>
      </a:accent5>
      <a:accent6>
        <a:srgbClr val="BA7FAB"/>
      </a:accent6>
      <a:hlink>
        <a:srgbClr val="AC7165"/>
      </a:hlink>
      <a:folHlink>
        <a:srgbClr val="7F7F7F"/>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546</Words>
  <Application>Microsoft Macintosh PowerPoint</Application>
  <PresentationFormat>Widescreen</PresentationFormat>
  <Paragraphs>37</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Goudy Old Style</vt:lpstr>
      <vt:lpstr>Times New Roman</vt:lpstr>
      <vt:lpstr>Wingdings 2</vt:lpstr>
      <vt:lpstr>SlateVTI</vt:lpstr>
      <vt:lpstr>Atwood Lab Figures </vt:lpstr>
      <vt:lpstr>Gli Expression 3T3 NEK1 Inhibitor</vt:lpstr>
      <vt:lpstr>GLI Expression BCC NEK1 Inhibitor</vt:lpstr>
      <vt:lpstr>MTT Assay Zinc (Absorbance)</vt:lpstr>
      <vt:lpstr>MTT Assay Zinc (Percent Viability) </vt:lpstr>
      <vt:lpstr>GLI Expression 3T3 MEK Inhibitor Cobi</vt:lpstr>
      <vt:lpstr>GLI Expression BCC MEK Inhibitor Cobi</vt:lpstr>
      <vt:lpstr>MTT Assay Cobimetinib (Absorbance)</vt:lpstr>
      <vt:lpstr>MTT Assay Cobimetinib (Percent Viability) </vt:lpstr>
      <vt:lpstr>GLI Expression 3T3 PDHK Inhibitor DCAA </vt:lpstr>
      <vt:lpstr>GLI Expression BCC PDHK Inhibitor DCAA </vt:lpstr>
      <vt:lpstr>MTT Assay DCAA (Absorbance)</vt:lpstr>
      <vt:lpstr>MTT Assay DCAA (Percent Viability)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Atwood Lab Figures </dc:title>
  <dc:creator>Paige Halas</dc:creator>
  <cp:lastModifiedBy>Paige Halas</cp:lastModifiedBy>
  <cp:revision>15</cp:revision>
  <dcterms:created xsi:type="dcterms:W3CDTF">2019-11-28T18:21:32Z</dcterms:created>
  <dcterms:modified xsi:type="dcterms:W3CDTF">2019-12-03T23:22:09Z</dcterms:modified>
</cp:coreProperties>
</file>