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0" r:id="rId3"/>
    <p:sldId id="257" r:id="rId4"/>
    <p:sldId id="259" r:id="rId5"/>
    <p:sldId id="261" r:id="rId6"/>
    <p:sldId id="271" r:id="rId7"/>
    <p:sldId id="262" r:id="rId8"/>
    <p:sldId id="263" r:id="rId9"/>
    <p:sldId id="264" r:id="rId10"/>
    <p:sldId id="272" r:id="rId11"/>
    <p:sldId id="265" r:id="rId12"/>
    <p:sldId id="266" r:id="rId13"/>
    <p:sldId id="273" r:id="rId14"/>
    <p:sldId id="267" r:id="rId15"/>
    <p:sldId id="268" r:id="rId16"/>
    <p:sldId id="27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41"/>
    <p:restoredTop sz="74649"/>
  </p:normalViewPr>
  <p:slideViewPr>
    <p:cSldViewPr snapToGrid="0" snapToObjects="1">
      <p:cViewPr varScale="1">
        <p:scale>
          <a:sx n="57" d="100"/>
          <a:sy n="57" d="100"/>
        </p:scale>
        <p:origin x="1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Cancer in the US</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E0-7740-BA8B-E04BA01918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E0-7740-BA8B-E04BA019188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E0-7740-BA8B-E04BA019188A}"/>
              </c:ext>
            </c:extLst>
          </c:dPt>
          <c:dLbls>
            <c:dLbl>
              <c:idx val="0"/>
              <c:layout>
                <c:manualLayout>
                  <c:x val="-0.20196059583878165"/>
                  <c:y val="-0.2800889752994016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E0-7740-BA8B-E04BA019188A}"/>
                </c:ext>
              </c:extLst>
            </c:dLbl>
            <c:dLbl>
              <c:idx val="2"/>
              <c:layout>
                <c:manualLayout>
                  <c:x val="0.26231791392840725"/>
                  <c:y val="8.319743693642791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E0-7740-BA8B-E04BA019188A}"/>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Basal Cell Carcinoma</c:v>
                </c:pt>
                <c:pt idx="1">
                  <c:v>Squamous Cell Carcinoma</c:v>
                </c:pt>
                <c:pt idx="2">
                  <c:v>Melanoma</c:v>
                </c:pt>
              </c:strCache>
            </c:strRef>
          </c:cat>
          <c:val>
            <c:numRef>
              <c:f>Sheet1!$A$1:$A$3</c:f>
              <c:numCache>
                <c:formatCode>#,##0</c:formatCode>
                <c:ptCount val="3"/>
                <c:pt idx="0">
                  <c:v>4000000</c:v>
                </c:pt>
                <c:pt idx="1">
                  <c:v>1000000</c:v>
                </c:pt>
                <c:pt idx="2">
                  <c:v>92000</c:v>
                </c:pt>
              </c:numCache>
            </c:numRef>
          </c:val>
          <c:extLst>
            <c:ext xmlns:c16="http://schemas.microsoft.com/office/drawing/2014/chart" uri="{C3380CC4-5D6E-409C-BE32-E72D297353CC}">
              <c16:uniqueId val="{00000006-20E0-7740-BA8B-E04BA019188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C47A-10DE-424C-9565-E3232329B42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5CE2-C150-674A-BE68-EDFD3723B347}" type="slidenum">
              <a:rPr lang="en-US" smtClean="0"/>
              <a:t>‹#›</a:t>
            </a:fld>
            <a:endParaRPr lang="en-US"/>
          </a:p>
        </p:txBody>
      </p:sp>
    </p:spTree>
    <p:extLst>
      <p:ext uri="{BB962C8B-B14F-4D97-AF65-F5344CB8AC3E}">
        <p14:creationId xmlns:p14="http://schemas.microsoft.com/office/powerpoint/2010/main" val="28456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Basal Cell Carcinoma is the most prevalent skin cancer in the US with 4 million diagnosis a year. This cancer occurs in the basal layer which is the lowest layer of the epidermis and is most common on sun-exposed areas of the body. Evidence supports that BCC caused by uncontrolled activation of the hedgehog signaling pathway which is critical in development in the primary cilia of a cell. </a:t>
            </a:r>
          </a:p>
        </p:txBody>
      </p:sp>
      <p:sp>
        <p:nvSpPr>
          <p:cNvPr id="4" name="Slide Number Placeholder 3"/>
          <p:cNvSpPr>
            <a:spLocks noGrp="1"/>
          </p:cNvSpPr>
          <p:nvPr>
            <p:ph type="sldNum" sz="quarter" idx="5"/>
          </p:nvPr>
        </p:nvSpPr>
        <p:spPr/>
        <p:txBody>
          <a:bodyPr/>
          <a:lstStyle/>
          <a:p>
            <a:fld id="{C9C05CE2-C150-674A-BE68-EDFD3723B347}" type="slidenum">
              <a:rPr lang="en-US" smtClean="0"/>
              <a:t>2</a:t>
            </a:fld>
            <a:endParaRPr lang="en-US"/>
          </a:p>
        </p:txBody>
      </p:sp>
    </p:spTree>
    <p:extLst>
      <p:ext uri="{BB962C8B-B14F-4D97-AF65-F5344CB8AC3E}">
        <p14:creationId xmlns:p14="http://schemas.microsoft.com/office/powerpoint/2010/main" val="9192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17</a:t>
            </a:fld>
            <a:endParaRPr lang="en-US"/>
          </a:p>
        </p:txBody>
      </p:sp>
    </p:spTree>
    <p:extLst>
      <p:ext uri="{BB962C8B-B14F-4D97-AF65-F5344CB8AC3E}">
        <p14:creationId xmlns:p14="http://schemas.microsoft.com/office/powerpoint/2010/main" val="4011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Inactive </a:t>
            </a:r>
            <a:r>
              <a:rPr lang="en-US" dirty="0" err="1"/>
              <a:t>Hh</a:t>
            </a:r>
            <a:r>
              <a:rPr lang="en-US" dirty="0"/>
              <a:t> pathway and B. active </a:t>
            </a:r>
            <a:r>
              <a:rPr lang="en-US" dirty="0" err="1"/>
              <a:t>Hh</a:t>
            </a:r>
            <a:r>
              <a:rPr lang="en-US" dirty="0"/>
              <a:t> pathway </a:t>
            </a:r>
          </a:p>
          <a:p>
            <a:pPr marL="685800" lvl="1" indent="-228600">
              <a:buAutoNum type="alphaUcPeriod"/>
            </a:pPr>
            <a:r>
              <a:rPr lang="en-US" dirty="0"/>
              <a:t>Inactive HH pathway, Patched receptor inhibits smoothened and </a:t>
            </a:r>
            <a:r>
              <a:rPr lang="en-US" dirty="0" err="1"/>
              <a:t>Sufu</a:t>
            </a:r>
            <a:r>
              <a:rPr lang="en-US" dirty="0"/>
              <a:t> inhibits </a:t>
            </a:r>
            <a:r>
              <a:rPr lang="en-US" dirty="0" err="1"/>
              <a:t>Gli</a:t>
            </a:r>
            <a:r>
              <a:rPr lang="en-US" dirty="0"/>
              <a:t> transcription pathway </a:t>
            </a:r>
          </a:p>
          <a:p>
            <a:pPr marL="685800" lvl="1" indent="-228600">
              <a:buAutoNum type="alphaUcPeriod"/>
            </a:pPr>
            <a:r>
              <a:rPr lang="en-US" dirty="0"/>
              <a:t>When HH ligand binds to patched receptor </a:t>
            </a:r>
            <a:r>
              <a:rPr lang="en-US" sz="1200" kern="1200" dirty="0">
                <a:solidFill>
                  <a:schemeClr val="tx1"/>
                </a:solidFill>
                <a:effectLst/>
                <a:latin typeface="+mn-lt"/>
                <a:ea typeface="+mn-ea"/>
                <a:cs typeface="+mn-cs"/>
              </a:rPr>
              <a:t>activating the signal transducer Smoothened (SMO). SMO then moves to the cilium where it binds and inhibits Suppressor of Fused (SUFU), resulting in transcription factor activation of Glioma-Associated Oncogene (GLI)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3</a:t>
            </a:fld>
            <a:endParaRPr lang="en-US"/>
          </a:p>
        </p:txBody>
      </p:sp>
    </p:spTree>
    <p:extLst>
      <p:ext uri="{BB962C8B-B14F-4D97-AF65-F5344CB8AC3E}">
        <p14:creationId xmlns:p14="http://schemas.microsoft.com/office/powerpoint/2010/main" val="346635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method for treating BCC, small molecule drugs such as </a:t>
            </a:r>
            <a:r>
              <a:rPr lang="en-US" dirty="0" err="1"/>
              <a:t>vismodegib</a:t>
            </a:r>
            <a:r>
              <a:rPr lang="en-US" dirty="0"/>
              <a:t> have been designed to inhibit smoothened. When smoothened is inhibited, the release of GLI transcription factors cannot occur and thus Hedgehog target genes cannot be transcribed. However, it has been found that BCC can acquire resistance to SMO inhibitors thus causing a loss of SMO inhibitor </a:t>
            </a:r>
            <a:r>
              <a:rPr lang="en-US" dirty="0" err="1"/>
              <a:t>Sufu</a:t>
            </a:r>
            <a:r>
              <a:rPr lang="en-US" dirty="0"/>
              <a:t> or the gain of more transcription factors in the system. Additionally, mutations in SMO have caused the drug to be ineffective in suppressing SMO and thus allowing the pathway to proceed as normal. Both BCC resistance and SMO mutations have directed the attention in drug development to the GLI transcription factors. These transcription factors have been proposed to be activated by kinases. </a:t>
            </a:r>
          </a:p>
        </p:txBody>
      </p:sp>
      <p:sp>
        <p:nvSpPr>
          <p:cNvPr id="4" name="Slide Number Placeholder 3"/>
          <p:cNvSpPr>
            <a:spLocks noGrp="1"/>
          </p:cNvSpPr>
          <p:nvPr>
            <p:ph type="sldNum" sz="quarter" idx="5"/>
          </p:nvPr>
        </p:nvSpPr>
        <p:spPr/>
        <p:txBody>
          <a:bodyPr/>
          <a:lstStyle/>
          <a:p>
            <a:fld id="{C9C05CE2-C150-674A-BE68-EDFD3723B347}" type="slidenum">
              <a:rPr lang="en-US" smtClean="0"/>
              <a:t>5</a:t>
            </a:fld>
            <a:endParaRPr lang="en-US"/>
          </a:p>
        </p:txBody>
      </p:sp>
    </p:spTree>
    <p:extLst>
      <p:ext uri="{BB962C8B-B14F-4D97-AF65-F5344CB8AC3E}">
        <p14:creationId xmlns:p14="http://schemas.microsoft.com/office/powerpoint/2010/main" val="21887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9</a:t>
            </a:fld>
            <a:endParaRPr lang="en-US"/>
          </a:p>
        </p:txBody>
      </p:sp>
    </p:spTree>
    <p:extLst>
      <p:ext uri="{BB962C8B-B14F-4D97-AF65-F5344CB8AC3E}">
        <p14:creationId xmlns:p14="http://schemas.microsoft.com/office/powerpoint/2010/main" val="33884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10</a:t>
            </a:fld>
            <a:endParaRPr lang="en-US"/>
          </a:p>
        </p:txBody>
      </p:sp>
    </p:spTree>
    <p:extLst>
      <p:ext uri="{BB962C8B-B14F-4D97-AF65-F5344CB8AC3E}">
        <p14:creationId xmlns:p14="http://schemas.microsoft.com/office/powerpoint/2010/main" val="69819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with the exception of the 100 </a:t>
            </a:r>
            <a:r>
              <a:rPr lang="en-US" dirty="0" err="1"/>
              <a:t>nM</a:t>
            </a:r>
            <a:r>
              <a:rPr lang="en-US" dirty="0"/>
              <a:t> concentration during the last day of incubation. Overall, do not see a significant effect on the cell viability for BCC cells when treated with inhibitor </a:t>
            </a:r>
          </a:p>
          <a:p>
            <a:endParaRPr lang="en-US" dirty="0"/>
          </a:p>
          <a:p>
            <a:r>
              <a:rPr lang="en-US" dirty="0"/>
              <a:t>BCC not the best to do this with because they have developed resistance over time, but if we wanted to look at general cytotoxicity would use a mouse Keratinocyte line but because no real effect in BCCs, no need to look at the general cytotoxicity. </a:t>
            </a:r>
          </a:p>
        </p:txBody>
      </p:sp>
      <p:sp>
        <p:nvSpPr>
          <p:cNvPr id="4" name="Slide Number Placeholder 3"/>
          <p:cNvSpPr>
            <a:spLocks noGrp="1"/>
          </p:cNvSpPr>
          <p:nvPr>
            <p:ph type="sldNum" sz="quarter" idx="5"/>
          </p:nvPr>
        </p:nvSpPr>
        <p:spPr/>
        <p:txBody>
          <a:bodyPr/>
          <a:lstStyle/>
          <a:p>
            <a:fld id="{C9C05CE2-C150-674A-BE68-EDFD3723B347}" type="slidenum">
              <a:rPr lang="en-US" smtClean="0"/>
              <a:t>11</a:t>
            </a:fld>
            <a:endParaRPr lang="en-US"/>
          </a:p>
        </p:txBody>
      </p:sp>
    </p:spTree>
    <p:extLst>
      <p:ext uri="{BB962C8B-B14F-4D97-AF65-F5344CB8AC3E}">
        <p14:creationId xmlns:p14="http://schemas.microsoft.com/office/powerpoint/2010/main" val="387637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12</a:t>
            </a:fld>
            <a:endParaRPr lang="en-US"/>
          </a:p>
        </p:txBody>
      </p:sp>
    </p:spTree>
    <p:extLst>
      <p:ext uri="{BB962C8B-B14F-4D97-AF65-F5344CB8AC3E}">
        <p14:creationId xmlns:p14="http://schemas.microsoft.com/office/powerpoint/2010/main" val="80699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13</a:t>
            </a:fld>
            <a:endParaRPr lang="en-US"/>
          </a:p>
        </p:txBody>
      </p:sp>
    </p:spTree>
    <p:extLst>
      <p:ext uri="{BB962C8B-B14F-4D97-AF65-F5344CB8AC3E}">
        <p14:creationId xmlns:p14="http://schemas.microsoft.com/office/powerpoint/2010/main" val="17086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14</a:t>
            </a:fld>
            <a:endParaRPr lang="en-US"/>
          </a:p>
        </p:txBody>
      </p:sp>
    </p:spTree>
    <p:extLst>
      <p:ext uri="{BB962C8B-B14F-4D97-AF65-F5344CB8AC3E}">
        <p14:creationId xmlns:p14="http://schemas.microsoft.com/office/powerpoint/2010/main" val="317935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2307-912D-0341-B8F9-A21CF8E2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8C0A8-C38E-C541-9D72-B6EA444A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9EEC8-6CF1-E047-BB0A-88899C64CBC5}"/>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44CB122-7ED5-B948-9BB4-AEF92CBD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4739D-685C-A14F-9989-28BAC8F194C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636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8BE-2694-2F40-96D6-EDC3A9843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691C2-1BC6-7B4F-B9CC-279C234DD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7F14-C99E-9C4F-B2F2-B3B384576D1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69FA03A-71A8-0449-8E44-536D08E1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2013-0D1F-5E44-AFF1-F0B0D19E1BF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5100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77F4-57ED-9041-9C4E-D8040EB8C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494F-DEF1-AF43-BB08-938AA8A0C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A3ED-2094-0A48-99BC-B4F06084E9C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1A9EDA8F-005F-5641-9C95-9CF8CE3B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6AD-819C-0341-9BFB-56FE1071FB1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1768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66A-C2F4-D440-838D-604EF67B4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E2A7-9F54-ED42-8444-3EF1A66A6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0DD4-6C26-284E-A5F0-0F7A9C2B5A32}"/>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A1F1093F-09CB-3E4B-9424-A01F2E65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FB0D-8513-4148-B0CC-CC6FBC25AD55}"/>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23023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6A5-0840-3247-B25E-98F8AFEA7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5EBB-0C83-244B-A08D-2560CFDA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A413E-3CD0-AD4B-BE41-8DBC4510FE0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3D75CAA2-FDCB-1A4E-A59A-A48BC213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5EE4-9C6C-6944-A3E1-F3D31FBE0511}"/>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889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6B9-B4D4-4543-A7BD-70A70B3E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9017-0342-4F49-AB41-5EA430266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8D1A-4992-BF4E-BE1F-DA1AD3262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8DFB2-C156-7848-A4B7-F75CCEC526BF}"/>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A9CFF3DB-0967-264C-81BC-6735049B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7AD3C-7AF2-ED40-A533-5B3C881491F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3333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4F32-5D93-2B43-889A-868401BA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B12BF-2B51-9248-B299-D14449F6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EB789-71D4-554C-BDD1-B4148E2D3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4D7B4-E93C-704B-A7B6-42E36C14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EA115-3A18-8A40-88CA-B2A44D46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816C4-E34D-E949-BA91-2A1B642B318C}"/>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8" name="Footer Placeholder 7">
            <a:extLst>
              <a:ext uri="{FF2B5EF4-FFF2-40B4-BE49-F238E27FC236}">
                <a16:creationId xmlns:a16="http://schemas.microsoft.com/office/drawing/2014/main" id="{83971702-52E1-3641-9503-3380B2435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DE79E-AAA6-9A4A-BEC3-5847D116919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1647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1DB-D2B4-7949-873C-CF3583A6C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5AC41-92C5-5049-A932-C90B443FA134}"/>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4" name="Footer Placeholder 3">
            <a:extLst>
              <a:ext uri="{FF2B5EF4-FFF2-40B4-BE49-F238E27FC236}">
                <a16:creationId xmlns:a16="http://schemas.microsoft.com/office/drawing/2014/main" id="{53E3DC21-4085-F444-B642-2D5FE482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71C8-B53B-D04C-8794-C2C40948D91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561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29A5-D138-7545-B50E-043CD6C2A89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3" name="Footer Placeholder 2">
            <a:extLst>
              <a:ext uri="{FF2B5EF4-FFF2-40B4-BE49-F238E27FC236}">
                <a16:creationId xmlns:a16="http://schemas.microsoft.com/office/drawing/2014/main" id="{074D0926-A10B-AF43-8727-A214E1562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8F96B-E91D-6043-BDF0-931279402D54}"/>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7736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0C73-6496-9D4C-8406-FFC846840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F4ECC-BD7A-A940-9D21-1DC0E2CA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67A2F-EE97-2F4D-9524-317CCD74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9511-E09A-6448-8280-B9AFD540A9D8}"/>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279C0666-13E6-E840-8C01-39D9671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57D00-0D73-AE46-8525-DE3D8A313D4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1163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54F5-374E-1342-81A5-92004BAD2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AEC94-F2DA-4044-9291-4A1C8970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D13C6-B5F3-084B-9A8C-7AF9E2A1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7BD11-EC88-2649-98AF-965207810E7B}"/>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7331C63C-6A88-8743-AAEC-469C8DC2D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B4D3C-A0BE-074E-95D2-24A8EE73AE39}"/>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5859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E897A-9066-1246-84A1-99A43EEDC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D11B-A399-914E-8CEA-75006B6CB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A366-A808-8B4D-B35B-526D8253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CF250604-2001-CD42-AD1C-3D9AF75D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37955-39D8-2648-B311-4964F7361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2D3B-78E5-6D48-9386-D5A7C64B71E8}" type="slidenum">
              <a:rPr lang="en-US" smtClean="0"/>
              <a:t>‹#›</a:t>
            </a:fld>
            <a:endParaRPr lang="en-US"/>
          </a:p>
        </p:txBody>
      </p:sp>
    </p:spTree>
    <p:extLst>
      <p:ext uri="{BB962C8B-B14F-4D97-AF65-F5344CB8AC3E}">
        <p14:creationId xmlns:p14="http://schemas.microsoft.com/office/powerpoint/2010/main" val="82551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2">
            <a:alphaModFix amt="50000"/>
          </a:blip>
          <a:srcRect t="24496"/>
          <a:stretch/>
        </p:blipFill>
        <p:spPr>
          <a:xfrm>
            <a:off x="20" y="1"/>
            <a:ext cx="12191980" cy="6857999"/>
          </a:xfrm>
          <a:prstGeom prst="rect">
            <a:avLst/>
          </a:prstGeom>
        </p:spPr>
      </p:pic>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281659" y="1108945"/>
            <a:ext cx="9628682" cy="2900518"/>
          </a:xfrm>
        </p:spPr>
        <p:txBody>
          <a:bodyPr>
            <a:normAutofit fontScale="90000"/>
          </a:bodyPr>
          <a:lstStyle/>
          <a:p>
            <a:r>
              <a:rPr lang="en-US" b="1" dirty="0">
                <a:latin typeface="Cambria" panose="02040503050406030204" pitchFamily="18" charset="0"/>
              </a:rPr>
              <a:t>Role of kinases MAP2K1, PDHK and NEK1 on Hedgehog Signaling Activation</a:t>
            </a:r>
            <a:endParaRPr lang="en-US" dirty="0">
              <a:latin typeface="Cambria" panose="02040503050406030204" pitchFamily="18" charset="0"/>
            </a:endParaRP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latin typeface="Cambria" panose="02040503050406030204" pitchFamily="18" charset="0"/>
              </a:rPr>
              <a:t>Paige Halas</a:t>
            </a:r>
          </a:p>
          <a:p>
            <a:r>
              <a:rPr lang="en-US" dirty="0">
                <a:solidFill>
                  <a:srgbClr val="FFFFFF"/>
                </a:solidFill>
                <a:latin typeface="Cambria" panose="02040503050406030204" pitchFamily="18" charset="0"/>
              </a:rPr>
              <a:t>Atwood Lab Rotation Wrap Up</a:t>
            </a:r>
          </a:p>
          <a:p>
            <a:r>
              <a:rPr lang="en-US" dirty="0">
                <a:solidFill>
                  <a:srgbClr val="FFFFFF"/>
                </a:solidFill>
                <a:latin typeface="Cambria" panose="02040503050406030204" pitchFamily="18" charset="0"/>
              </a:rPr>
              <a:t>December 6, 2019</a:t>
            </a:r>
          </a:p>
        </p:txBody>
      </p:sp>
    </p:spTree>
    <p:extLst>
      <p:ext uri="{BB962C8B-B14F-4D97-AF65-F5344CB8AC3E}">
        <p14:creationId xmlns:p14="http://schemas.microsoft.com/office/powerpoint/2010/main" val="2031362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237035" y="1962095"/>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12574" y="1731262"/>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563335" y="1731261"/>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
        <p:nvSpPr>
          <p:cNvPr id="7" name="TextBox 6">
            <a:extLst>
              <a:ext uri="{FF2B5EF4-FFF2-40B4-BE49-F238E27FC236}">
                <a16:creationId xmlns:a16="http://schemas.microsoft.com/office/drawing/2014/main" id="{0429D7A1-62BC-2348-85C4-8A225C7E2DDA}"/>
              </a:ext>
            </a:extLst>
          </p:cNvPr>
          <p:cNvSpPr txBox="1"/>
          <p:nvPr/>
        </p:nvSpPr>
        <p:spPr>
          <a:xfrm>
            <a:off x="24504" y="6262042"/>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pic>
        <p:nvPicPr>
          <p:cNvPr id="8" name="Picture 7">
            <a:extLst>
              <a:ext uri="{FF2B5EF4-FFF2-40B4-BE49-F238E27FC236}">
                <a16:creationId xmlns:a16="http://schemas.microsoft.com/office/drawing/2014/main" id="{18C94250-5EBA-8542-94B3-55E4C4118C49}"/>
              </a:ext>
            </a:extLst>
          </p:cNvPr>
          <p:cNvPicPr>
            <a:picLocks noChangeAspect="1"/>
          </p:cNvPicPr>
          <p:nvPr/>
        </p:nvPicPr>
        <p:blipFill rotWithShape="1">
          <a:blip r:embed="rId4"/>
          <a:srcRect t="6963"/>
          <a:stretch/>
        </p:blipFill>
        <p:spPr>
          <a:xfrm>
            <a:off x="6289288" y="2305630"/>
            <a:ext cx="5665677" cy="3858497"/>
          </a:xfrm>
          <a:prstGeom prst="rect">
            <a:avLst/>
          </a:prstGeom>
        </p:spPr>
      </p:pic>
    </p:spTree>
    <p:extLst>
      <p:ext uri="{BB962C8B-B14F-4D97-AF65-F5344CB8AC3E}">
        <p14:creationId xmlns:p14="http://schemas.microsoft.com/office/powerpoint/2010/main" val="26767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734-C89B-4E47-B24E-B2E1FC3C0F4B}"/>
              </a:ext>
            </a:extLst>
          </p:cNvPr>
          <p:cNvSpPr>
            <a:spLocks noGrp="1"/>
          </p:cNvSpPr>
          <p:nvPr>
            <p:ph type="title"/>
          </p:nvPr>
        </p:nvSpPr>
        <p:spPr/>
        <p:txBody>
          <a:bodyPr>
            <a:normAutofit/>
          </a:bodyPr>
          <a:lstStyle/>
          <a:p>
            <a:r>
              <a:rPr lang="en-US" sz="4000" dirty="0">
                <a:latin typeface="Cambria" panose="02040503050406030204" pitchFamily="18" charset="0"/>
              </a:rPr>
              <a:t>MAP2K1/MEK1 Affects Cell Proliferation at High Concentrations of Cobimetinib Inhibitor</a:t>
            </a:r>
          </a:p>
        </p:txBody>
      </p:sp>
      <p:pic>
        <p:nvPicPr>
          <p:cNvPr id="4" name="Picture 3">
            <a:extLst>
              <a:ext uri="{FF2B5EF4-FFF2-40B4-BE49-F238E27FC236}">
                <a16:creationId xmlns:a16="http://schemas.microsoft.com/office/drawing/2014/main" id="{16E9747F-084A-5B40-A0B5-BB9CAACCE065}"/>
              </a:ext>
            </a:extLst>
          </p:cNvPr>
          <p:cNvPicPr/>
          <p:nvPr/>
        </p:nvPicPr>
        <p:blipFill rotWithShape="1">
          <a:blip r:embed="rId3"/>
          <a:srcRect l="2591" t="18160" r="2542" b="3265"/>
          <a:stretch/>
        </p:blipFill>
        <p:spPr bwMode="auto">
          <a:xfrm>
            <a:off x="1737660" y="1974803"/>
            <a:ext cx="8300862" cy="4310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41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372374" y="2093501"/>
            <a:ext cx="5884654" cy="467560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257028" y="2748474"/>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92697" y="1878305"/>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24877" y="1884589"/>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5237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412130" y="2007584"/>
            <a:ext cx="5683870" cy="4338192"/>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527041" y="2344995"/>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52940" y="1664278"/>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65288" y="1652496"/>
            <a:ext cx="3220278" cy="461665"/>
          </a:xfrm>
          <a:prstGeom prst="rect">
            <a:avLst/>
          </a:prstGeom>
          <a:noFill/>
        </p:spPr>
        <p:txBody>
          <a:bodyPr wrap="square" rtlCol="0">
            <a:spAutoFit/>
          </a:bodyPr>
          <a:lstStyle/>
          <a:p>
            <a:pPr algn="ctr"/>
            <a:r>
              <a:rPr lang="en-US" sz="2400" b="1" dirty="0">
                <a:latin typeface="Cambria" panose="02040503050406030204" pitchFamily="18" charset="0"/>
              </a:rPr>
              <a:t>BCC</a:t>
            </a:r>
          </a:p>
        </p:txBody>
      </p:sp>
      <p:sp>
        <p:nvSpPr>
          <p:cNvPr id="8" name="TextBox 7">
            <a:extLst>
              <a:ext uri="{FF2B5EF4-FFF2-40B4-BE49-F238E27FC236}">
                <a16:creationId xmlns:a16="http://schemas.microsoft.com/office/drawing/2014/main" id="{57AA8472-E667-FD4C-A056-95ED216584F4}"/>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4215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35EC-E493-BB4C-996F-D8C5E7120CD2}"/>
              </a:ext>
            </a:extLst>
          </p:cNvPr>
          <p:cNvSpPr>
            <a:spLocks noGrp="1"/>
          </p:cNvSpPr>
          <p:nvPr>
            <p:ph type="title"/>
          </p:nvPr>
        </p:nvSpPr>
        <p:spPr/>
        <p:txBody>
          <a:bodyPr>
            <a:normAutofit fontScale="90000"/>
          </a:bodyPr>
          <a:lstStyle/>
          <a:p>
            <a:r>
              <a:rPr lang="en-US" dirty="0">
                <a:latin typeface="Cambria" panose="02040503050406030204" pitchFamily="18" charset="0"/>
              </a:rPr>
              <a:t>Treatment of BCC cells with PDHK inhibitor Dichloroacetic Acid does not affect cell survival</a:t>
            </a:r>
          </a:p>
        </p:txBody>
      </p:sp>
      <p:pic>
        <p:nvPicPr>
          <p:cNvPr id="4" name="Picture 3">
            <a:extLst>
              <a:ext uri="{FF2B5EF4-FFF2-40B4-BE49-F238E27FC236}">
                <a16:creationId xmlns:a16="http://schemas.microsoft.com/office/drawing/2014/main" id="{2F68FB62-34DF-AF4D-AB50-7833B5C19371}"/>
              </a:ext>
            </a:extLst>
          </p:cNvPr>
          <p:cNvPicPr/>
          <p:nvPr/>
        </p:nvPicPr>
        <p:blipFill rotWithShape="1">
          <a:blip r:embed="rId3"/>
          <a:srcRect l="2454" t="22962" r="4262" b="3025"/>
          <a:stretch/>
        </p:blipFill>
        <p:spPr bwMode="auto">
          <a:xfrm>
            <a:off x="1880558" y="2173856"/>
            <a:ext cx="7504981" cy="377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44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0" y="2364059"/>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301896" y="2065281"/>
            <a:ext cx="5606802" cy="4427594"/>
          </a:xfrm>
          <a:prstGeom prst="rect">
            <a:avLst/>
          </a:prstGeom>
        </p:spPr>
      </p:pic>
    </p:spTree>
    <p:extLst>
      <p:ext uri="{BB962C8B-B14F-4D97-AF65-F5344CB8AC3E}">
        <p14:creationId xmlns:p14="http://schemas.microsoft.com/office/powerpoint/2010/main" val="33019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1" y="2060224"/>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145780" y="1918182"/>
            <a:ext cx="5606801" cy="4427593"/>
          </a:xfrm>
          <a:prstGeom prst="rect">
            <a:avLst/>
          </a:prstGeom>
        </p:spPr>
      </p:pic>
      <p:sp>
        <p:nvSpPr>
          <p:cNvPr id="8" name="TextBox 7">
            <a:extLst>
              <a:ext uri="{FF2B5EF4-FFF2-40B4-BE49-F238E27FC236}">
                <a16:creationId xmlns:a16="http://schemas.microsoft.com/office/drawing/2014/main" id="{235F9036-9AED-364B-8A87-B4E1400FCA66}"/>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37577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D2D-24DC-D943-A234-E8D44ABF4571}"/>
              </a:ext>
            </a:extLst>
          </p:cNvPr>
          <p:cNvSpPr>
            <a:spLocks noGrp="1"/>
          </p:cNvSpPr>
          <p:nvPr>
            <p:ph type="title"/>
          </p:nvPr>
        </p:nvSpPr>
        <p:spPr>
          <a:xfrm>
            <a:off x="838200" y="206099"/>
            <a:ext cx="10515600" cy="1325563"/>
          </a:xfrm>
        </p:spPr>
        <p:txBody>
          <a:bodyPr>
            <a:normAutofit/>
          </a:bodyPr>
          <a:lstStyle/>
          <a:p>
            <a:r>
              <a:rPr lang="en-US" dirty="0">
                <a:latin typeface="Cambria" panose="02040503050406030204" pitchFamily="18" charset="0"/>
              </a:rPr>
              <a:t>Treatment of BCC cells with NEK1 inhibitor </a:t>
            </a:r>
            <a:r>
              <a:rPr lang="en-US" dirty="0">
                <a:solidFill>
                  <a:prstClr val="black"/>
                </a:solidFill>
                <a:latin typeface="Cambria" panose="02040503050406030204" pitchFamily="18" charset="0"/>
              </a:rPr>
              <a:t>Zinc05007751 </a:t>
            </a:r>
            <a:r>
              <a:rPr lang="en-US" dirty="0">
                <a:latin typeface="Cambria" panose="02040503050406030204" pitchFamily="18" charset="0"/>
              </a:rPr>
              <a:t>does not affect cell survival</a:t>
            </a:r>
          </a:p>
        </p:txBody>
      </p:sp>
      <p:pic>
        <p:nvPicPr>
          <p:cNvPr id="4" name="Picture 3">
            <a:extLst>
              <a:ext uri="{FF2B5EF4-FFF2-40B4-BE49-F238E27FC236}">
                <a16:creationId xmlns:a16="http://schemas.microsoft.com/office/drawing/2014/main" id="{EFEE5C25-8ED5-C94E-95EA-C8971F364A13}"/>
              </a:ext>
            </a:extLst>
          </p:cNvPr>
          <p:cNvPicPr>
            <a:picLocks noChangeAspect="1"/>
          </p:cNvPicPr>
          <p:nvPr/>
        </p:nvPicPr>
        <p:blipFill rotWithShape="1">
          <a:blip r:embed="rId3"/>
          <a:srcRect l="1996" t="21041" r="2447" b="2259"/>
          <a:stretch/>
        </p:blipFill>
        <p:spPr>
          <a:xfrm>
            <a:off x="993914" y="1531662"/>
            <a:ext cx="9839738" cy="4747454"/>
          </a:xfrm>
          <a:prstGeom prst="rect">
            <a:avLst/>
          </a:prstGeom>
        </p:spPr>
      </p:pic>
    </p:spTree>
    <p:extLst>
      <p:ext uri="{BB962C8B-B14F-4D97-AF65-F5344CB8AC3E}">
        <p14:creationId xmlns:p14="http://schemas.microsoft.com/office/powerpoint/2010/main" val="33555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634D-A64D-A809-CCBE4632AACB}"/>
              </a:ext>
            </a:extLst>
          </p:cNvPr>
          <p:cNvSpPr>
            <a:spLocks noGrp="1"/>
          </p:cNvSpPr>
          <p:nvPr>
            <p:ph type="title"/>
          </p:nvPr>
        </p:nvSpPr>
        <p:spPr/>
        <p:txBody>
          <a:bodyPr/>
          <a:lstStyle/>
          <a:p>
            <a:r>
              <a:rPr lang="en-US" dirty="0">
                <a:latin typeface="Cambria" panose="02040503050406030204" pitchFamily="18" charset="0"/>
              </a:rPr>
              <a:t>Future Directions </a:t>
            </a:r>
          </a:p>
        </p:txBody>
      </p:sp>
      <p:sp>
        <p:nvSpPr>
          <p:cNvPr id="3" name="Content Placeholder 2">
            <a:extLst>
              <a:ext uri="{FF2B5EF4-FFF2-40B4-BE49-F238E27FC236}">
                <a16:creationId xmlns:a16="http://schemas.microsoft.com/office/drawing/2014/main" id="{84624C6F-A92E-B04D-B966-77C826379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626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46E-0D3E-0149-B05A-172BA9D5CA46}"/>
              </a:ext>
            </a:extLst>
          </p:cNvPr>
          <p:cNvSpPr>
            <a:spLocks noGrp="1"/>
          </p:cNvSpPr>
          <p:nvPr>
            <p:ph type="title"/>
          </p:nvPr>
        </p:nvSpPr>
        <p:spPr/>
        <p:txBody>
          <a:bodyPr/>
          <a:lstStyle/>
          <a:p>
            <a:r>
              <a:rPr lang="en-US" dirty="0">
                <a:latin typeface="Cambria" panose="02040503050406030204" pitchFamily="18" charset="0"/>
              </a:rPr>
              <a:t>Basal Cell Carcinoma </a:t>
            </a:r>
          </a:p>
        </p:txBody>
      </p:sp>
      <p:pic>
        <p:nvPicPr>
          <p:cNvPr id="4" name="Picture 3">
            <a:extLst>
              <a:ext uri="{FF2B5EF4-FFF2-40B4-BE49-F238E27FC236}">
                <a16:creationId xmlns:a16="http://schemas.microsoft.com/office/drawing/2014/main" id="{1B110E58-5977-AA4B-9D20-F41BBD1D16BD}"/>
              </a:ext>
            </a:extLst>
          </p:cNvPr>
          <p:cNvPicPr>
            <a:picLocks noChangeAspect="1"/>
          </p:cNvPicPr>
          <p:nvPr/>
        </p:nvPicPr>
        <p:blipFill rotWithShape="1">
          <a:blip r:embed="rId3"/>
          <a:srcRect l="3248" r="6534"/>
          <a:stretch/>
        </p:blipFill>
        <p:spPr>
          <a:xfrm>
            <a:off x="5634486" y="1749665"/>
            <a:ext cx="6114691" cy="4229938"/>
          </a:xfrm>
          <a:prstGeom prst="rect">
            <a:avLst/>
          </a:prstGeom>
        </p:spPr>
      </p:pic>
      <p:sp>
        <p:nvSpPr>
          <p:cNvPr id="5" name="Rectangle 4">
            <a:extLst>
              <a:ext uri="{FF2B5EF4-FFF2-40B4-BE49-F238E27FC236}">
                <a16:creationId xmlns:a16="http://schemas.microsoft.com/office/drawing/2014/main" id="{414F8736-DA69-1A41-BEC5-263126205DC4}"/>
              </a:ext>
            </a:extLst>
          </p:cNvPr>
          <p:cNvSpPr/>
          <p:nvPr/>
        </p:nvSpPr>
        <p:spPr>
          <a:xfrm>
            <a:off x="10818962" y="3881887"/>
            <a:ext cx="534838"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0E53E-A106-A94F-97DE-8D2A9A6BC5F6}"/>
              </a:ext>
            </a:extLst>
          </p:cNvPr>
          <p:cNvSpPr/>
          <p:nvPr/>
        </p:nvSpPr>
        <p:spPr>
          <a:xfrm>
            <a:off x="5759571" y="3049438"/>
            <a:ext cx="923026"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20A029-9D47-6F41-802D-3835662C9B0F}"/>
              </a:ext>
            </a:extLst>
          </p:cNvPr>
          <p:cNvSpPr txBox="1"/>
          <p:nvPr/>
        </p:nvSpPr>
        <p:spPr>
          <a:xfrm>
            <a:off x="9661584" y="6438301"/>
            <a:ext cx="2708695" cy="369332"/>
          </a:xfrm>
          <a:prstGeom prst="rect">
            <a:avLst/>
          </a:prstGeom>
          <a:noFill/>
        </p:spPr>
        <p:txBody>
          <a:bodyPr wrap="square" rtlCol="0">
            <a:spAutoFit/>
          </a:bodyPr>
          <a:lstStyle/>
          <a:p>
            <a:r>
              <a:rPr lang="en-US" dirty="0">
                <a:latin typeface="Cambria" panose="02040503050406030204" pitchFamily="18" charset="0"/>
              </a:rPr>
              <a:t>American Cancer Society</a:t>
            </a:r>
          </a:p>
        </p:txBody>
      </p:sp>
      <p:graphicFrame>
        <p:nvGraphicFramePr>
          <p:cNvPr id="13" name="Chart 12">
            <a:extLst>
              <a:ext uri="{FF2B5EF4-FFF2-40B4-BE49-F238E27FC236}">
                <a16:creationId xmlns:a16="http://schemas.microsoft.com/office/drawing/2014/main" id="{C1E07F73-4FF2-E74D-A5A4-AD1A95C02CA5}"/>
              </a:ext>
            </a:extLst>
          </p:cNvPr>
          <p:cNvGraphicFramePr>
            <a:graphicFrameLocks/>
          </p:cNvGraphicFramePr>
          <p:nvPr>
            <p:extLst>
              <p:ext uri="{D42A27DB-BD31-4B8C-83A1-F6EECF244321}">
                <p14:modId xmlns:p14="http://schemas.microsoft.com/office/powerpoint/2010/main" val="1550616243"/>
              </p:ext>
            </p:extLst>
          </p:nvPr>
        </p:nvGraphicFramePr>
        <p:xfrm>
          <a:off x="158871" y="2198239"/>
          <a:ext cx="5378569" cy="422993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151A662-C182-3F46-8431-9BFB3495E01E}"/>
              </a:ext>
            </a:extLst>
          </p:cNvPr>
          <p:cNvSpPr txBox="1"/>
          <p:nvPr/>
        </p:nvSpPr>
        <p:spPr>
          <a:xfrm>
            <a:off x="255918" y="1834508"/>
            <a:ext cx="53785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Annual Skin Cancer Diagnosis in the US </a:t>
            </a:r>
          </a:p>
        </p:txBody>
      </p:sp>
    </p:spTree>
    <p:extLst>
      <p:ext uri="{BB962C8B-B14F-4D97-AF65-F5344CB8AC3E}">
        <p14:creationId xmlns:p14="http://schemas.microsoft.com/office/powerpoint/2010/main" val="23781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B6C-FAE4-B44C-A95A-33FD43B66583}"/>
              </a:ext>
            </a:extLst>
          </p:cNvPr>
          <p:cNvSpPr>
            <a:spLocks noGrp="1"/>
          </p:cNvSpPr>
          <p:nvPr>
            <p:ph type="title"/>
          </p:nvPr>
        </p:nvSpPr>
        <p:spPr/>
        <p:txBody>
          <a:bodyPr/>
          <a:lstStyle/>
          <a:p>
            <a:r>
              <a:rPr lang="en-US" dirty="0">
                <a:latin typeface="Cambria" panose="02040503050406030204" pitchFamily="18" charset="0"/>
              </a:rPr>
              <a:t>Hedgehog Signaling Pathway</a:t>
            </a:r>
          </a:p>
        </p:txBody>
      </p:sp>
      <p:pic>
        <p:nvPicPr>
          <p:cNvPr id="5" name="Picture 4" descr="A close up of a logo&#10;&#10;Description automatically generated">
            <a:extLst>
              <a:ext uri="{FF2B5EF4-FFF2-40B4-BE49-F238E27FC236}">
                <a16:creationId xmlns:a16="http://schemas.microsoft.com/office/drawing/2014/main" id="{A32B7467-EA84-7E44-988C-49ED30BC86C1}"/>
              </a:ext>
            </a:extLst>
          </p:cNvPr>
          <p:cNvPicPr>
            <a:picLocks noChangeAspect="1"/>
          </p:cNvPicPr>
          <p:nvPr/>
        </p:nvPicPr>
        <p:blipFill>
          <a:blip r:embed="rId3"/>
          <a:stretch>
            <a:fillRect/>
          </a:stretch>
        </p:blipFill>
        <p:spPr>
          <a:xfrm>
            <a:off x="2398425" y="1367360"/>
            <a:ext cx="6678667" cy="5270628"/>
          </a:xfrm>
          <a:prstGeom prst="rect">
            <a:avLst/>
          </a:prstGeom>
        </p:spPr>
      </p:pic>
      <p:sp>
        <p:nvSpPr>
          <p:cNvPr id="6" name="TextBox 5">
            <a:extLst>
              <a:ext uri="{FF2B5EF4-FFF2-40B4-BE49-F238E27FC236}">
                <a16:creationId xmlns:a16="http://schemas.microsoft.com/office/drawing/2014/main" id="{E38699DE-0CB2-8240-8E20-F1343A927E2C}"/>
              </a:ext>
            </a:extLst>
          </p:cNvPr>
          <p:cNvSpPr txBox="1"/>
          <p:nvPr/>
        </p:nvSpPr>
        <p:spPr>
          <a:xfrm>
            <a:off x="9295697" y="6453322"/>
            <a:ext cx="2683239" cy="369332"/>
          </a:xfrm>
          <a:prstGeom prst="rect">
            <a:avLst/>
          </a:prstGeom>
          <a:noFill/>
        </p:spPr>
        <p:txBody>
          <a:bodyPr wrap="square" rtlCol="0">
            <a:spAutoFit/>
          </a:bodyPr>
          <a:lstStyle/>
          <a:p>
            <a:pPr algn="r"/>
            <a:r>
              <a:rPr lang="en-US" dirty="0">
                <a:latin typeface="Cambria" panose="02040503050406030204" pitchFamily="18" charset="0"/>
              </a:rPr>
              <a:t>Atwood </a:t>
            </a:r>
            <a:r>
              <a:rPr lang="en-US" i="1" dirty="0">
                <a:latin typeface="Cambria" panose="02040503050406030204" pitchFamily="18" charset="0"/>
              </a:rPr>
              <a:t>et al</a:t>
            </a:r>
            <a:r>
              <a:rPr lang="en-US" dirty="0">
                <a:latin typeface="Cambria" panose="02040503050406030204" pitchFamily="18" charset="0"/>
              </a:rPr>
              <a:t>., 2012</a:t>
            </a:r>
          </a:p>
        </p:txBody>
      </p:sp>
      <p:sp>
        <p:nvSpPr>
          <p:cNvPr id="7" name="Rectangle 6">
            <a:extLst>
              <a:ext uri="{FF2B5EF4-FFF2-40B4-BE49-F238E27FC236}">
                <a16:creationId xmlns:a16="http://schemas.microsoft.com/office/drawing/2014/main" id="{592CE4D1-3496-1C43-9458-594DA489537F}"/>
              </a:ext>
            </a:extLst>
          </p:cNvPr>
          <p:cNvSpPr/>
          <p:nvPr/>
        </p:nvSpPr>
        <p:spPr>
          <a:xfrm>
            <a:off x="5831174" y="1690688"/>
            <a:ext cx="3245918" cy="4800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8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Tree>
    <p:extLst>
      <p:ext uri="{BB962C8B-B14F-4D97-AF65-F5344CB8AC3E}">
        <p14:creationId xmlns:p14="http://schemas.microsoft.com/office/powerpoint/2010/main" val="17980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DD-4737-2445-9759-89EE2B881357}"/>
              </a:ext>
            </a:extLst>
          </p:cNvPr>
          <p:cNvSpPr>
            <a:spLocks noGrp="1"/>
          </p:cNvSpPr>
          <p:nvPr>
            <p:ph type="title"/>
          </p:nvPr>
        </p:nvSpPr>
        <p:spPr/>
        <p:txBody>
          <a:bodyPr/>
          <a:lstStyle/>
          <a:p>
            <a:r>
              <a:rPr lang="en-US" dirty="0">
                <a:latin typeface="Cambria" panose="02040503050406030204" pitchFamily="18" charset="0"/>
              </a:rPr>
              <a:t>Inhibition of SMO to treat BCC </a:t>
            </a:r>
          </a:p>
        </p:txBody>
      </p:sp>
      <p:pic>
        <p:nvPicPr>
          <p:cNvPr id="4" name="Picture 3">
            <a:extLst>
              <a:ext uri="{FF2B5EF4-FFF2-40B4-BE49-F238E27FC236}">
                <a16:creationId xmlns:a16="http://schemas.microsoft.com/office/drawing/2014/main" id="{5DCC1334-A70D-8546-A41D-EB8E19F6A898}"/>
              </a:ext>
            </a:extLst>
          </p:cNvPr>
          <p:cNvPicPr>
            <a:picLocks noChangeAspect="1"/>
          </p:cNvPicPr>
          <p:nvPr/>
        </p:nvPicPr>
        <p:blipFill>
          <a:blip r:embed="rId3"/>
          <a:stretch>
            <a:fillRect/>
          </a:stretch>
        </p:blipFill>
        <p:spPr>
          <a:xfrm>
            <a:off x="1863305" y="1304564"/>
            <a:ext cx="7722959" cy="5553436"/>
          </a:xfrm>
          <a:prstGeom prst="rect">
            <a:avLst/>
          </a:prstGeom>
        </p:spPr>
      </p:pic>
      <p:sp>
        <p:nvSpPr>
          <p:cNvPr id="5" name="TextBox 4">
            <a:extLst>
              <a:ext uri="{FF2B5EF4-FFF2-40B4-BE49-F238E27FC236}">
                <a16:creationId xmlns:a16="http://schemas.microsoft.com/office/drawing/2014/main" id="{07CC47A7-24F8-984D-9918-B0B494CFB587}"/>
              </a:ext>
            </a:extLst>
          </p:cNvPr>
          <p:cNvSpPr txBox="1"/>
          <p:nvPr/>
        </p:nvSpPr>
        <p:spPr>
          <a:xfrm>
            <a:off x="9323882" y="6428979"/>
            <a:ext cx="2683239" cy="369332"/>
          </a:xfrm>
          <a:prstGeom prst="rect">
            <a:avLst/>
          </a:prstGeom>
          <a:noFill/>
        </p:spPr>
        <p:txBody>
          <a:bodyPr wrap="square" rtlCol="0">
            <a:spAutoFit/>
          </a:bodyPr>
          <a:lstStyle/>
          <a:p>
            <a:pPr algn="r"/>
            <a:r>
              <a:rPr lang="en-US" dirty="0">
                <a:latin typeface="Cambria" panose="02040503050406030204" pitchFamily="18" charset="0"/>
              </a:rPr>
              <a:t>Sharpe </a:t>
            </a:r>
            <a:r>
              <a:rPr lang="en-US" i="1" dirty="0">
                <a:latin typeface="Cambria" panose="02040503050406030204" pitchFamily="18" charset="0"/>
              </a:rPr>
              <a:t>et al</a:t>
            </a:r>
            <a:r>
              <a:rPr lang="en-US" dirty="0">
                <a:latin typeface="Cambria" panose="02040503050406030204" pitchFamily="18" charset="0"/>
              </a:rPr>
              <a:t>., 2015</a:t>
            </a:r>
          </a:p>
        </p:txBody>
      </p:sp>
    </p:spTree>
    <p:extLst>
      <p:ext uri="{BB962C8B-B14F-4D97-AF65-F5344CB8AC3E}">
        <p14:creationId xmlns:p14="http://schemas.microsoft.com/office/powerpoint/2010/main" val="39773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C5B7-314C-314F-8342-D39E0D1139A9}"/>
              </a:ext>
            </a:extLst>
          </p:cNvPr>
          <p:cNvSpPr>
            <a:spLocks noGrp="1"/>
          </p:cNvSpPr>
          <p:nvPr>
            <p:ph type="title"/>
          </p:nvPr>
        </p:nvSpPr>
        <p:spPr/>
        <p:txBody>
          <a:bodyPr/>
          <a:lstStyle/>
          <a:p>
            <a:r>
              <a:rPr lang="en-US" dirty="0"/>
              <a:t>Specific Aims and Hypothesis  </a:t>
            </a:r>
          </a:p>
        </p:txBody>
      </p:sp>
      <p:sp>
        <p:nvSpPr>
          <p:cNvPr id="3" name="Content Placeholder 2">
            <a:extLst>
              <a:ext uri="{FF2B5EF4-FFF2-40B4-BE49-F238E27FC236}">
                <a16:creationId xmlns:a16="http://schemas.microsoft.com/office/drawing/2014/main" id="{B3327548-7650-4F46-85BB-A8A74826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97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
        <p:nvSpPr>
          <p:cNvPr id="7" name="Rectangle 6">
            <a:extLst>
              <a:ext uri="{FF2B5EF4-FFF2-40B4-BE49-F238E27FC236}">
                <a16:creationId xmlns:a16="http://schemas.microsoft.com/office/drawing/2014/main" id="{77B87227-CCCD-4B4F-A532-C3DA50A8E743}"/>
              </a:ext>
            </a:extLst>
          </p:cNvPr>
          <p:cNvSpPr/>
          <p:nvPr/>
        </p:nvSpPr>
        <p:spPr>
          <a:xfrm>
            <a:off x="5348376" y="4848045"/>
            <a:ext cx="1017917" cy="539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4B029-3E21-514A-92BF-C2D980B6E0C2}"/>
              </a:ext>
            </a:extLst>
          </p:cNvPr>
          <p:cNvSpPr txBox="1"/>
          <p:nvPr/>
        </p:nvSpPr>
        <p:spPr>
          <a:xfrm>
            <a:off x="2471300" y="5393175"/>
            <a:ext cx="1742536" cy="830997"/>
          </a:xfrm>
          <a:prstGeom prst="rect">
            <a:avLst/>
          </a:prstGeom>
          <a:noFill/>
        </p:spPr>
        <p:txBody>
          <a:bodyPr wrap="square" rtlCol="0">
            <a:spAutoFit/>
          </a:bodyPr>
          <a:lstStyle/>
          <a:p>
            <a:pPr algn="ctr"/>
            <a:r>
              <a:rPr lang="en-US" sz="2400" b="1" dirty="0"/>
              <a:t>Kinase</a:t>
            </a:r>
          </a:p>
          <a:p>
            <a:pPr algn="ctr"/>
            <a:r>
              <a:rPr lang="en-US" sz="2400" b="1" dirty="0"/>
              <a:t>Regulated</a:t>
            </a:r>
          </a:p>
        </p:txBody>
      </p:sp>
    </p:spTree>
    <p:extLst>
      <p:ext uri="{BB962C8B-B14F-4D97-AF65-F5344CB8AC3E}">
        <p14:creationId xmlns:p14="http://schemas.microsoft.com/office/powerpoint/2010/main" val="39218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B6A1-D840-1949-B45E-0A210F01B1F6}"/>
              </a:ext>
            </a:extLst>
          </p:cNvPr>
          <p:cNvSpPr>
            <a:spLocks noGrp="1"/>
          </p:cNvSpPr>
          <p:nvPr>
            <p:ph type="title"/>
          </p:nvPr>
        </p:nvSpPr>
        <p:spPr/>
        <p:txBody>
          <a:bodyPr/>
          <a:lstStyle/>
          <a:p>
            <a:r>
              <a:rPr lang="en-US" dirty="0">
                <a:latin typeface="Cambria" panose="02040503050406030204" pitchFamily="18" charset="0"/>
              </a:rPr>
              <a:t>Kinases Active at Re-current GLI Mutations</a:t>
            </a:r>
          </a:p>
        </p:txBody>
      </p:sp>
      <p:graphicFrame>
        <p:nvGraphicFramePr>
          <p:cNvPr id="4" name="Table 3">
            <a:extLst>
              <a:ext uri="{FF2B5EF4-FFF2-40B4-BE49-F238E27FC236}">
                <a16:creationId xmlns:a16="http://schemas.microsoft.com/office/drawing/2014/main" id="{F2F8DE95-894E-4144-A9A3-A436AC3FEB4F}"/>
              </a:ext>
            </a:extLst>
          </p:cNvPr>
          <p:cNvGraphicFramePr>
            <a:graphicFrameLocks noGrp="1"/>
          </p:cNvGraphicFramePr>
          <p:nvPr>
            <p:extLst>
              <p:ext uri="{D42A27DB-BD31-4B8C-83A1-F6EECF244321}">
                <p14:modId xmlns:p14="http://schemas.microsoft.com/office/powerpoint/2010/main" val="4004936114"/>
              </p:ext>
            </p:extLst>
          </p:nvPr>
        </p:nvGraphicFramePr>
        <p:xfrm>
          <a:off x="1618891" y="1830637"/>
          <a:ext cx="8954217" cy="4765010"/>
        </p:xfrm>
        <a:graphic>
          <a:graphicData uri="http://schemas.openxmlformats.org/drawingml/2006/table">
            <a:tbl>
              <a:tblPr firstRow="1" bandRow="1">
                <a:tableStyleId>{21E4AEA4-8DFA-4A89-87EB-49C32662AFE0}</a:tableStyleId>
              </a:tblPr>
              <a:tblGrid>
                <a:gridCol w="2984739">
                  <a:extLst>
                    <a:ext uri="{9D8B030D-6E8A-4147-A177-3AD203B41FA5}">
                      <a16:colId xmlns:a16="http://schemas.microsoft.com/office/drawing/2014/main" val="838097735"/>
                    </a:ext>
                  </a:extLst>
                </a:gridCol>
                <a:gridCol w="2984739">
                  <a:extLst>
                    <a:ext uri="{9D8B030D-6E8A-4147-A177-3AD203B41FA5}">
                      <a16:colId xmlns:a16="http://schemas.microsoft.com/office/drawing/2014/main" val="525503173"/>
                    </a:ext>
                  </a:extLst>
                </a:gridCol>
                <a:gridCol w="2984739">
                  <a:extLst>
                    <a:ext uri="{9D8B030D-6E8A-4147-A177-3AD203B41FA5}">
                      <a16:colId xmlns:a16="http://schemas.microsoft.com/office/drawing/2014/main" val="1192194351"/>
                    </a:ext>
                  </a:extLst>
                </a:gridCol>
              </a:tblGrid>
              <a:tr h="1056625">
                <a:tc>
                  <a:txBody>
                    <a:bodyPr/>
                    <a:lstStyle/>
                    <a:p>
                      <a:pPr algn="ctr"/>
                      <a:r>
                        <a:rPr lang="en-US" sz="3200" dirty="0">
                          <a:latin typeface="Cambria" panose="02040503050406030204" pitchFamily="18" charset="0"/>
                        </a:rPr>
                        <a:t>Kinase</a:t>
                      </a:r>
                    </a:p>
                  </a:txBody>
                  <a:tcPr anchor="ctr"/>
                </a:tc>
                <a:tc>
                  <a:txBody>
                    <a:bodyPr/>
                    <a:lstStyle/>
                    <a:p>
                      <a:pPr algn="ctr"/>
                      <a:r>
                        <a:rPr lang="en-US" sz="3200" dirty="0">
                          <a:latin typeface="Cambria" panose="02040503050406030204" pitchFamily="18" charset="0"/>
                        </a:rPr>
                        <a:t>Significance</a:t>
                      </a:r>
                    </a:p>
                  </a:txBody>
                  <a:tcPr anchor="ctr"/>
                </a:tc>
                <a:tc>
                  <a:txBody>
                    <a:bodyPr/>
                    <a:lstStyle/>
                    <a:p>
                      <a:pPr algn="ctr"/>
                      <a:r>
                        <a:rPr lang="en-US" sz="3200" dirty="0">
                          <a:latin typeface="Cambria" panose="02040503050406030204" pitchFamily="18" charset="0"/>
                        </a:rPr>
                        <a:t>Inhibitor </a:t>
                      </a:r>
                    </a:p>
                  </a:txBody>
                  <a:tcPr anchor="ctr"/>
                </a:tc>
                <a:extLst>
                  <a:ext uri="{0D108BD9-81ED-4DB2-BD59-A6C34878D82A}">
                    <a16:rowId xmlns:a16="http://schemas.microsoft.com/office/drawing/2014/main" val="782211274"/>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Mitogen-Activated Protein Kinase 2  </a:t>
                      </a:r>
                      <a:br>
                        <a:rPr lang="en-US" sz="2400" kern="1200" dirty="0">
                          <a:solidFill>
                            <a:schemeClr val="dk1"/>
                          </a:solidFill>
                          <a:effectLst/>
                          <a:latin typeface="Cambria" panose="02040503050406030204" pitchFamily="18" charset="0"/>
                          <a:ea typeface="+mn-ea"/>
                          <a:cs typeface="+mn-cs"/>
                        </a:rPr>
                      </a:br>
                      <a:r>
                        <a:rPr lang="en-US" sz="2400" kern="1200" dirty="0">
                          <a:solidFill>
                            <a:schemeClr val="dk1"/>
                          </a:solidFill>
                          <a:effectLst/>
                          <a:latin typeface="Cambria" panose="02040503050406030204" pitchFamily="18" charset="0"/>
                          <a:ea typeface="+mn-ea"/>
                          <a:cs typeface="+mn-cs"/>
                        </a:rPr>
                        <a:t>(MAP2K1/MEK1)</a:t>
                      </a:r>
                      <a:endParaRPr lang="en-US" sz="2400" dirty="0">
                        <a:latin typeface="Cambria" panose="02040503050406030204" pitchFamily="18" charset="0"/>
                      </a:endParaRPr>
                    </a:p>
                  </a:txBody>
                  <a:tcPr/>
                </a:tc>
                <a:tc>
                  <a:txBody>
                    <a:bodyPr/>
                    <a:lstStyle/>
                    <a:p>
                      <a:pPr marL="285750" indent="-285750" algn="l">
                        <a:buFont typeface="Arial" panose="020B0604020202020204" pitchFamily="34" charset="0"/>
                        <a:buChar char="•"/>
                      </a:pPr>
                      <a:r>
                        <a:rPr lang="en-US" dirty="0">
                          <a:latin typeface="Cambria" panose="02040503050406030204" pitchFamily="18" charset="0"/>
                        </a:rPr>
                        <a:t>Melanoma and metastasis </a:t>
                      </a:r>
                    </a:p>
                    <a:p>
                      <a:pPr marL="285750" indent="-285750" algn="l">
                        <a:buFont typeface="Arial" panose="020B0604020202020204" pitchFamily="34" charset="0"/>
                        <a:buChar char="•"/>
                      </a:pPr>
                      <a:r>
                        <a:rPr lang="en-US" dirty="0">
                          <a:latin typeface="Cambria" panose="02040503050406030204" pitchFamily="18" charset="0"/>
                        </a:rPr>
                        <a:t>Stabilizes GLI and activates Hedgehog Signaling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Cobimetinib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4.2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nM</a:t>
                      </a: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p>
                  </a:txBody>
                  <a:tcPr/>
                </a:tc>
                <a:extLst>
                  <a:ext uri="{0D108BD9-81ED-4DB2-BD59-A6C34878D82A}">
                    <a16:rowId xmlns:a16="http://schemas.microsoft.com/office/drawing/2014/main" val="1953247589"/>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Pyruvate Dehydrogenase Kinase (PDHK)</a:t>
                      </a:r>
                      <a:r>
                        <a:rPr lang="en-US" sz="2400" dirty="0">
                          <a:effectLst/>
                          <a:latin typeface="Cambria" panose="02040503050406030204" pitchFamily="18" charset="0"/>
                        </a:rPr>
                        <a:t>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Regulates glycolysis</a:t>
                      </a:r>
                    </a:p>
                    <a:p>
                      <a:pPr marL="285750" indent="-285750" algn="l">
                        <a:buFont typeface="Arial" panose="020B0604020202020204" pitchFamily="34" charset="0"/>
                        <a:buChar char="•"/>
                      </a:pPr>
                      <a:r>
                        <a:rPr lang="en-US" dirty="0">
                          <a:latin typeface="Cambria" panose="02040503050406030204" pitchFamily="18" charset="0"/>
                        </a:rPr>
                        <a:t>Inhibition upregulates apoptosis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Dichloroacetic Acid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81.03 mM </a:t>
                      </a:r>
                    </a:p>
                  </a:txBody>
                  <a:tcPr/>
                </a:tc>
                <a:extLst>
                  <a:ext uri="{0D108BD9-81ED-4DB2-BD59-A6C34878D82A}">
                    <a16:rowId xmlns:a16="http://schemas.microsoft.com/office/drawing/2014/main" val="802232639"/>
                  </a:ext>
                </a:extLst>
              </a:tr>
              <a:tr h="1056625">
                <a:tc>
                  <a:txBody>
                    <a:bodyPr/>
                    <a:lstStyle/>
                    <a:p>
                      <a:pPr algn="ctr"/>
                      <a:r>
                        <a:rPr lang="en-US" sz="2400" kern="1200" dirty="0">
                          <a:solidFill>
                            <a:schemeClr val="dk1"/>
                          </a:solidFill>
                          <a:effectLst/>
                          <a:latin typeface="Cambria" panose="02040503050406030204" pitchFamily="18" charset="0"/>
                          <a:ea typeface="+mn-ea"/>
                          <a:cs typeface="+mn-cs"/>
                        </a:rPr>
                        <a:t>NIMA Related Kinase (NEK1)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Role in </a:t>
                      </a:r>
                      <a:r>
                        <a:rPr lang="en-US" dirty="0" err="1">
                          <a:latin typeface="Cambria" panose="02040503050406030204" pitchFamily="18" charset="0"/>
                        </a:rPr>
                        <a:t>ciliogenesis</a:t>
                      </a:r>
                      <a:endParaRPr lang="en-US" dirty="0">
                        <a:latin typeface="Cambria" panose="02040503050406030204" pitchFamily="18" charset="0"/>
                      </a:endParaRPr>
                    </a:p>
                    <a:p>
                      <a:pPr marL="285750" indent="-285750" algn="l">
                        <a:buFont typeface="Arial" panose="020B0604020202020204" pitchFamily="34" charset="0"/>
                        <a:buChar char="•"/>
                      </a:pPr>
                      <a:r>
                        <a:rPr lang="en-US" dirty="0">
                          <a:latin typeface="Cambria" panose="02040503050406030204" pitchFamily="18" charset="0"/>
                        </a:rPr>
                        <a:t>Activates GLI  and Hedgehog Signaling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Zinc05007751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3.4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μM</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txBody>
                  <a:tcPr/>
                </a:tc>
                <a:extLst>
                  <a:ext uri="{0D108BD9-81ED-4DB2-BD59-A6C34878D82A}">
                    <a16:rowId xmlns:a16="http://schemas.microsoft.com/office/drawing/2014/main" val="2401330673"/>
                  </a:ext>
                </a:extLst>
              </a:tr>
            </a:tbl>
          </a:graphicData>
        </a:graphic>
      </p:graphicFrame>
      <p:sp>
        <p:nvSpPr>
          <p:cNvPr id="5" name="Rectangle 4">
            <a:extLst>
              <a:ext uri="{FF2B5EF4-FFF2-40B4-BE49-F238E27FC236}">
                <a16:creationId xmlns:a16="http://schemas.microsoft.com/office/drawing/2014/main" id="{8690EDFE-EB06-4A4F-93E6-02919978AB38}"/>
              </a:ext>
            </a:extLst>
          </p:cNvPr>
          <p:cNvSpPr/>
          <p:nvPr/>
        </p:nvSpPr>
        <p:spPr>
          <a:xfrm>
            <a:off x="1618890" y="4391171"/>
            <a:ext cx="8954217" cy="1242204"/>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0768EC-CEEA-5C41-AD4E-3BA3D045F4D2}"/>
              </a:ext>
            </a:extLst>
          </p:cNvPr>
          <p:cNvSpPr/>
          <p:nvPr/>
        </p:nvSpPr>
        <p:spPr>
          <a:xfrm>
            <a:off x="1618890" y="5486400"/>
            <a:ext cx="8954217" cy="1086929"/>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2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389626" y="2364243"/>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5233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71939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8" name="Picture 7">
            <a:extLst>
              <a:ext uri="{FF2B5EF4-FFF2-40B4-BE49-F238E27FC236}">
                <a16:creationId xmlns:a16="http://schemas.microsoft.com/office/drawing/2014/main" id="{F79168F6-87E0-7045-B7AE-2A6CFE63ED95}"/>
              </a:ext>
            </a:extLst>
          </p:cNvPr>
          <p:cNvPicPr>
            <a:picLocks noChangeAspect="1"/>
          </p:cNvPicPr>
          <p:nvPr/>
        </p:nvPicPr>
        <p:blipFill rotWithShape="1">
          <a:blip r:embed="rId4"/>
          <a:srcRect t="6963"/>
          <a:stretch/>
        </p:blipFill>
        <p:spPr>
          <a:xfrm>
            <a:off x="6248591" y="2575516"/>
            <a:ext cx="5706374" cy="3886213"/>
          </a:xfrm>
          <a:prstGeom prst="rect">
            <a:avLst/>
          </a:prstGeom>
        </p:spPr>
      </p:pic>
    </p:spTree>
    <p:extLst>
      <p:ext uri="{BB962C8B-B14F-4D97-AF65-F5344CB8AC3E}">
        <p14:creationId xmlns:p14="http://schemas.microsoft.com/office/powerpoint/2010/main" val="93969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943</Words>
  <Application>Microsoft Macintosh PowerPoint</Application>
  <PresentationFormat>Widescreen</PresentationFormat>
  <Paragraphs>95</Paragraphs>
  <Slides>18</Slides>
  <Notes>10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Role of kinases MAP2K1, PDHK and NEK1 on Hedgehog Signaling Activation</vt:lpstr>
      <vt:lpstr>Basal Cell Carcinoma </vt:lpstr>
      <vt:lpstr>Hedgehog Signaling Pathway</vt:lpstr>
      <vt:lpstr>Inhibition of SMO to treat BCC</vt:lpstr>
      <vt:lpstr>Inhibition of SMO to treat BCC </vt:lpstr>
      <vt:lpstr>Specific Aims and Hypothesis  </vt:lpstr>
      <vt:lpstr>Inhibition of SMO to treat BCC</vt:lpstr>
      <vt:lpstr>Kinases Active at Re-current GLI Mutations</vt:lpstr>
      <vt:lpstr>MAP2K1/MEK1 inhibition does not impact Hedgehog Signaling Activation </vt:lpstr>
      <vt:lpstr>MAP2K1/MEK1 inhibition does not impact Hedgehog Signaling Activation </vt:lpstr>
      <vt:lpstr>MAP2K1/MEK1 Affects Cell Proliferation at High Concentrations of Cobimetinib Inhibitor</vt:lpstr>
      <vt:lpstr>PDHK Inhibition by Dichloroacetic Acid does not activate Hedgehog Signaling </vt:lpstr>
      <vt:lpstr>PDHK Inhibition by Dichloroacetic Acid does not activate Hedgehog Signaling </vt:lpstr>
      <vt:lpstr>Treatment of BCC cells with PDHK inhibitor Dichloroacetic Acid does not affect cell survival</vt:lpstr>
      <vt:lpstr>Zinc qPCR</vt:lpstr>
      <vt:lpstr>Zinc qPCR</vt:lpstr>
      <vt:lpstr>Treatment of BCC cells with NEK1 inhibitor Zinc05007751 does not affect cell survival</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kinases MAP2K1, PDHK and NEK1 on Hedgehog Signaling Activation</dc:title>
  <dc:creator>Paige Halas</dc:creator>
  <cp:lastModifiedBy>Paige Halas</cp:lastModifiedBy>
  <cp:revision>22</cp:revision>
  <dcterms:created xsi:type="dcterms:W3CDTF">2019-11-30T21:49:25Z</dcterms:created>
  <dcterms:modified xsi:type="dcterms:W3CDTF">2019-12-03T21:00:04Z</dcterms:modified>
</cp:coreProperties>
</file>