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60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583"/>
  </p:normalViewPr>
  <p:slideViewPr>
    <p:cSldViewPr snapToGrid="0" snapToObjects="1">
      <p:cViewPr varScale="1">
        <p:scale>
          <a:sx n="74" d="100"/>
          <a:sy n="74" d="100"/>
        </p:scale>
        <p:origin x="17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v>Cancer in the US</c:v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0E0-7740-BA8B-E04BA019188A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0E0-7740-BA8B-E04BA019188A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0E0-7740-BA8B-E04BA019188A}"/>
              </c:ext>
            </c:extLst>
          </c:dPt>
          <c:dLbls>
            <c:dLbl>
              <c:idx val="0"/>
              <c:layout>
                <c:manualLayout>
                  <c:x val="-0.20196059583878165"/>
                  <c:y val="-0.2800889752994016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E0-7740-BA8B-E04BA019188A}"/>
                </c:ext>
              </c:extLst>
            </c:dLbl>
            <c:dLbl>
              <c:idx val="2"/>
              <c:layout>
                <c:manualLayout>
                  <c:x val="0.26231791392840725"/>
                  <c:y val="8.3197436936427917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E0-7740-BA8B-E04BA01918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Sheet1!$B$1:$B$3</c:f>
              <c:strCache>
                <c:ptCount val="3"/>
                <c:pt idx="0">
                  <c:v>Basal Cell Carcinoma</c:v>
                </c:pt>
                <c:pt idx="1">
                  <c:v>Squamous Cell Carcinoma</c:v>
                </c:pt>
                <c:pt idx="2">
                  <c:v>Melanoma</c:v>
                </c:pt>
              </c:strCache>
            </c:strRef>
          </c:cat>
          <c:val>
            <c:numRef>
              <c:f>Sheet1!$A$1:$A$3</c:f>
              <c:numCache>
                <c:formatCode>#,##0</c:formatCode>
                <c:ptCount val="3"/>
                <c:pt idx="0">
                  <c:v>4000000</c:v>
                </c:pt>
                <c:pt idx="1">
                  <c:v>1000000</c:v>
                </c:pt>
                <c:pt idx="2">
                  <c:v>92000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E0-7740-BA8B-E04BA019188A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FC47A-10DE-424C-9565-E3232329B427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05CE2-C150-674A-BE68-EDFD3723B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1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Basal Cell Carcinoma is the most prevalent skin cancer in the US with 4 million diagnosis a year. This cancer occurs in the basal layer which is the lowest layer of the epidermis.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05CE2-C150-674A-BE68-EDFD3723B3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33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BCC has been correlated with uncontrolled activation of the hedgehog signaling pathway which is critical in development in the primary cilia of a cell. </a:t>
            </a:r>
          </a:p>
          <a:p>
            <a:endParaRPr lang="en-US" dirty="0"/>
          </a:p>
          <a:p>
            <a:r>
              <a:rPr lang="en-US" dirty="0"/>
              <a:t>A. Inactive </a:t>
            </a:r>
            <a:r>
              <a:rPr lang="en-US" dirty="0" err="1"/>
              <a:t>Hh</a:t>
            </a:r>
            <a:r>
              <a:rPr lang="en-US" dirty="0"/>
              <a:t> pathway and B. active </a:t>
            </a:r>
            <a:r>
              <a:rPr lang="en-US" dirty="0" err="1"/>
              <a:t>Hh</a:t>
            </a:r>
            <a:r>
              <a:rPr lang="en-US" dirty="0"/>
              <a:t> pathway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05CE2-C150-674A-BE68-EDFD3723B3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5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72307-912D-0341-B8F9-A21CF8E2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8C0A8-C38E-C541-9D72-B6EA444AF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9EEC8-6CF1-E047-BB0A-88899C64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5FFD-9880-264A-8F5A-C32ED2B95863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CB122-7ED5-B948-9BB4-AEF92CBD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4739D-685C-A14F-9989-28BAC8F1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2D3B-78E5-6D48-9386-D5A7C64B7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6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68BE-2694-2F40-96D6-EDC3A984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691C2-1BC6-7B4F-B9CC-279C234DD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A7F14-C99E-9C4F-B2F2-B3B38457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5FFD-9880-264A-8F5A-C32ED2B95863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FA03A-71A8-0449-8E44-536D08E1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82013-0D1F-5E44-AFF1-F0B0D19E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2D3B-78E5-6D48-9386-D5A7C64B7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4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A477F4-57ED-9041-9C4E-D8040EB8C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9494F-DEF1-AF43-BB08-938AA8A0C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FA3ED-2094-0A48-99BC-B4F06084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5FFD-9880-264A-8F5A-C32ED2B95863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EDA8F-005F-5641-9C95-9CF8CE3B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346AD-819C-0341-9BFB-56FE1071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2D3B-78E5-6D48-9386-D5A7C64B7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5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466A-C2F4-D440-838D-604EF67B4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AE2A7-9F54-ED42-8444-3EF1A66A6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20DD4-6C26-284E-A5F0-0F7A9C2B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5FFD-9880-264A-8F5A-C32ED2B95863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1093F-09CB-3E4B-9424-A01F2E65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1FB0D-8513-4148-B0CC-CC6FBC25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2D3B-78E5-6D48-9386-D5A7C64B7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3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66A5-0840-3247-B25E-98F8AFEA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95EBB-0C83-244B-A08D-2560CFDA4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A413E-3CD0-AD4B-BE41-8DBC4510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5FFD-9880-264A-8F5A-C32ED2B95863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5CAA2-FDCB-1A4E-A59A-A48BC213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D5EE4-9C6C-6944-A3E1-F3D31FBE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2D3B-78E5-6D48-9386-D5A7C64B7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6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06B9-B4D4-4543-A7BD-70A70B3E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9017-0342-4F49-AB41-5EA430266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A8D1A-4992-BF4E-BE1F-DA1AD3262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8DFB2-C156-7848-A4B7-F75CCEC5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5FFD-9880-264A-8F5A-C32ED2B95863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FF3DB-0967-264C-81BC-6735049B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7AD3C-7AF2-ED40-A533-5B3C8814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2D3B-78E5-6D48-9386-D5A7C64B7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7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4F32-5D93-2B43-889A-868401BA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B12BF-2B51-9248-B299-D14449F69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EB789-71D4-554C-BDD1-B4148E2D3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4D7B4-E93C-704B-A7B6-42E36C14C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EA115-3A18-8A40-88CA-B2A44D468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5816C4-E34D-E949-BA91-2A1B642B3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5FFD-9880-264A-8F5A-C32ED2B95863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71702-52E1-3641-9503-3380B243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EDE79E-AAA6-9A4A-BEC3-5847D116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2D3B-78E5-6D48-9386-D5A7C64B7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3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E1DB-D2B4-7949-873C-CF3583A6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15AC41-92C5-5049-A932-C90B443F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5FFD-9880-264A-8F5A-C32ED2B95863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3DC21-4085-F444-B642-2D5FE482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971C8-B53B-D04C-8794-C2C40948D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2D3B-78E5-6D48-9386-D5A7C64B7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1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829A5-D138-7545-B50E-043CD6C2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5FFD-9880-264A-8F5A-C32ED2B95863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D0926-A10B-AF43-8727-A214E156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8F96B-E91D-6043-BDF0-93127940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2D3B-78E5-6D48-9386-D5A7C64B7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3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0C73-6496-9D4C-8406-FFC84684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4ECC-BD7A-A940-9D21-1DC0E2CA6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67A2F-EE97-2F4D-9524-317CCD74D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A9511-E09A-6448-8280-B9AFD540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5FFD-9880-264A-8F5A-C32ED2B95863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C0666-13E6-E840-8C01-39D9671F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57D00-0D73-AE46-8525-DE3D8A31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2D3B-78E5-6D48-9386-D5A7C64B7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9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54F5-374E-1342-81A5-92004BAD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AEC94-F2DA-4044-9291-4A1C8970C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D13C6-B5F3-084B-9A8C-7AF9E2A12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7BD11-EC88-2649-98AF-96520781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5FFD-9880-264A-8F5A-C32ED2B95863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1C63C-6A88-8743-AAEC-469C8DC2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B4D3C-A0BE-074E-95D2-24A8EE73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2D3B-78E5-6D48-9386-D5A7C64B7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6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E897A-9066-1246-84A1-99A43EED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0D11B-A399-914E-8CEA-75006B6CB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0A366-A808-8B4D-B35B-526D82538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A5FFD-9880-264A-8F5A-C32ED2B95863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50604-2001-CD42-AD1C-3D9AF75D1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37955-39D8-2648-B311-4964F7361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2D3B-78E5-6D48-9386-D5A7C64B7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1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49B37-EBB6-4C10-B8D0-53C40B39E0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449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A4FFC5-39E8-0144-8C1A-838B9F7A1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1659" y="1108945"/>
            <a:ext cx="9628682" cy="2900518"/>
          </a:xfrm>
        </p:spPr>
        <p:txBody>
          <a:bodyPr>
            <a:normAutofit/>
          </a:bodyPr>
          <a:lstStyle/>
          <a:p>
            <a:r>
              <a:rPr lang="en-US" b="1" dirty="0"/>
              <a:t>Role of kinases MAP2K1, PDHK and NEK1 on Hedgehog Signaling Activation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1513E-F76C-4645-9DAE-EB03ECD58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Paige Halas</a:t>
            </a:r>
          </a:p>
          <a:p>
            <a:r>
              <a:rPr lang="en-US" dirty="0">
                <a:solidFill>
                  <a:srgbClr val="FFFFFF"/>
                </a:solidFill>
              </a:rPr>
              <a:t>Atwood Lab Rotation Wrap Up</a:t>
            </a:r>
          </a:p>
          <a:p>
            <a:r>
              <a:rPr lang="en-US" dirty="0">
                <a:solidFill>
                  <a:srgbClr val="FFFFFF"/>
                </a:solidFill>
              </a:rPr>
              <a:t>December 6, 2019</a:t>
            </a:r>
          </a:p>
        </p:txBody>
      </p:sp>
    </p:spTree>
    <p:extLst>
      <p:ext uri="{BB962C8B-B14F-4D97-AF65-F5344CB8AC3E}">
        <p14:creationId xmlns:p14="http://schemas.microsoft.com/office/powerpoint/2010/main" val="2031362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BC13-666D-AA4C-8DDF-B74F97B9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PDHK Inhibition by Dichloroacetic Acid does not activate Hedgehog Signaling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D42F0C-6837-B14F-95F0-ED2150FB5E3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2"/>
          <a:stretch/>
        </p:blipFill>
        <p:spPr bwMode="auto">
          <a:xfrm>
            <a:off x="372374" y="1932316"/>
            <a:ext cx="5562600" cy="44339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EC163E-9129-7349-8BA9-C088EAD0136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8"/>
          <a:stretch/>
        </p:blipFill>
        <p:spPr bwMode="auto">
          <a:xfrm>
            <a:off x="5934974" y="2252258"/>
            <a:ext cx="5418826" cy="41140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2372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35EC-E493-BB4C-996F-D8C5E7120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Treatment of BCC cells with PDHK inhibitor Dichloroacetic Acid does not affect cell survival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68FB62-34DF-AF4D-AB50-7833B5C19371}"/>
              </a:ext>
            </a:extLst>
          </p:cNvPr>
          <p:cNvPicPr/>
          <p:nvPr/>
        </p:nvPicPr>
        <p:blipFill rotWithShape="1">
          <a:blip r:embed="rId2"/>
          <a:srcRect l="2454" t="22962" r="4262" b="3025"/>
          <a:stretch/>
        </p:blipFill>
        <p:spPr bwMode="auto">
          <a:xfrm>
            <a:off x="1880558" y="2173856"/>
            <a:ext cx="7504981" cy="37783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84438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CFF1-8C36-C945-9800-E8B4E9D5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Zinc qPCR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206D6-E7C2-BE4C-8AE1-F8B295B31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17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0D2D-24DC-D943-A234-E8D44ABF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Zinc Viability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A8680-3188-5449-906E-72B3E1034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4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D533-634D-A64D-A809-CCBE4632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24C6F-A92E-B04D-B966-77C826379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6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646E-0D3E-0149-B05A-172BA9D5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Basal Cell Carcinoma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10E58-5977-AA4B-9D20-F41BBD1D16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" r="6534"/>
          <a:stretch/>
        </p:blipFill>
        <p:spPr>
          <a:xfrm>
            <a:off x="5634486" y="1749665"/>
            <a:ext cx="6114691" cy="42299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4F8736-DA69-1A41-BEC5-263126205DC4}"/>
              </a:ext>
            </a:extLst>
          </p:cNvPr>
          <p:cNvSpPr/>
          <p:nvPr/>
        </p:nvSpPr>
        <p:spPr>
          <a:xfrm>
            <a:off x="10818962" y="3881887"/>
            <a:ext cx="534838" cy="431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50E53E-A106-A94F-97DE-8D2A9A6BC5F6}"/>
              </a:ext>
            </a:extLst>
          </p:cNvPr>
          <p:cNvSpPr/>
          <p:nvPr/>
        </p:nvSpPr>
        <p:spPr>
          <a:xfrm>
            <a:off x="5759571" y="3049438"/>
            <a:ext cx="923026" cy="431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20A029-9D47-6F41-802D-3835662C9B0F}"/>
              </a:ext>
            </a:extLst>
          </p:cNvPr>
          <p:cNvSpPr txBox="1"/>
          <p:nvPr/>
        </p:nvSpPr>
        <p:spPr>
          <a:xfrm>
            <a:off x="9661584" y="6438301"/>
            <a:ext cx="270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American Cancer Society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C1E07F73-4FF2-E74D-A5A4-AD1A95C02C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0616243"/>
              </p:ext>
            </p:extLst>
          </p:nvPr>
        </p:nvGraphicFramePr>
        <p:xfrm>
          <a:off x="158871" y="2198239"/>
          <a:ext cx="5378569" cy="4229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151A662-C182-3F46-8431-9BFB3495E01E}"/>
              </a:ext>
            </a:extLst>
          </p:cNvPr>
          <p:cNvSpPr txBox="1"/>
          <p:nvPr/>
        </p:nvSpPr>
        <p:spPr>
          <a:xfrm>
            <a:off x="255918" y="1834508"/>
            <a:ext cx="537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Annual Skin Cancer Diagnosis in the US </a:t>
            </a:r>
          </a:p>
        </p:txBody>
      </p:sp>
    </p:spTree>
    <p:extLst>
      <p:ext uri="{BB962C8B-B14F-4D97-AF65-F5344CB8AC3E}">
        <p14:creationId xmlns:p14="http://schemas.microsoft.com/office/powerpoint/2010/main" val="237811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DB6C-FAE4-B44C-A95A-33FD43B6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Hedgehog Signaling Pathway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32B7467-EA84-7E44-988C-49ED30BC8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425" y="1367360"/>
            <a:ext cx="6678667" cy="5270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8699DE-0CB2-8240-8E20-F1343A927E2C}"/>
              </a:ext>
            </a:extLst>
          </p:cNvPr>
          <p:cNvSpPr txBox="1"/>
          <p:nvPr/>
        </p:nvSpPr>
        <p:spPr>
          <a:xfrm>
            <a:off x="9295697" y="6453322"/>
            <a:ext cx="268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Atwood </a:t>
            </a:r>
            <a:r>
              <a:rPr lang="en-US" i="1" dirty="0"/>
              <a:t>et al</a:t>
            </a:r>
            <a:r>
              <a:rPr lang="en-US" dirty="0"/>
              <a:t>., 2012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CE4D1-3496-1C43-9458-594DA489537F}"/>
              </a:ext>
            </a:extLst>
          </p:cNvPr>
          <p:cNvSpPr/>
          <p:nvPr/>
        </p:nvSpPr>
        <p:spPr>
          <a:xfrm>
            <a:off x="5831174" y="1690688"/>
            <a:ext cx="3245918" cy="4800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3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2508-FF40-4449-98C2-13E21C2E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Inhibition of SMO to treat BCC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80579C6-0F00-354D-8B8C-4B9E0B536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5574" y="1469971"/>
            <a:ext cx="4080851" cy="49590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DA11F3-5670-C949-8FBB-38E71BA080D2}"/>
              </a:ext>
            </a:extLst>
          </p:cNvPr>
          <p:cNvSpPr txBox="1"/>
          <p:nvPr/>
        </p:nvSpPr>
        <p:spPr>
          <a:xfrm>
            <a:off x="9323882" y="6428979"/>
            <a:ext cx="268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Sharpe </a:t>
            </a:r>
            <a:r>
              <a:rPr lang="en-US" i="1" dirty="0"/>
              <a:t>et al</a:t>
            </a:r>
            <a:r>
              <a:rPr lang="en-US" dirty="0"/>
              <a:t>., 2015</a:t>
            </a:r>
          </a:p>
        </p:txBody>
      </p:sp>
    </p:spTree>
    <p:extLst>
      <p:ext uri="{BB962C8B-B14F-4D97-AF65-F5344CB8AC3E}">
        <p14:creationId xmlns:p14="http://schemas.microsoft.com/office/powerpoint/2010/main" val="179802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16DD-4737-2445-9759-89EE2B88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Inhibition of SMO to treat BCC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C1334-A70D-8546-A41D-EB8E19F6A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305" y="1304564"/>
            <a:ext cx="7722959" cy="55534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CC47A7-24F8-984D-9918-B0B494CFB587}"/>
              </a:ext>
            </a:extLst>
          </p:cNvPr>
          <p:cNvSpPr txBox="1"/>
          <p:nvPr/>
        </p:nvSpPr>
        <p:spPr>
          <a:xfrm>
            <a:off x="9323882" y="6428979"/>
            <a:ext cx="268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Sharpe </a:t>
            </a:r>
            <a:r>
              <a:rPr lang="en-US" i="1" dirty="0"/>
              <a:t>et al</a:t>
            </a:r>
            <a:r>
              <a:rPr lang="en-US" dirty="0"/>
              <a:t>., 2015</a:t>
            </a:r>
          </a:p>
        </p:txBody>
      </p:sp>
    </p:spTree>
    <p:extLst>
      <p:ext uri="{BB962C8B-B14F-4D97-AF65-F5344CB8AC3E}">
        <p14:creationId xmlns:p14="http://schemas.microsoft.com/office/powerpoint/2010/main" val="397734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2508-FF40-4449-98C2-13E21C2E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Inhibition of SMO to treat BCC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80579C6-0F00-354D-8B8C-4B9E0B536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5574" y="1469971"/>
            <a:ext cx="4080851" cy="49590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DA11F3-5670-C949-8FBB-38E71BA080D2}"/>
              </a:ext>
            </a:extLst>
          </p:cNvPr>
          <p:cNvSpPr txBox="1"/>
          <p:nvPr/>
        </p:nvSpPr>
        <p:spPr>
          <a:xfrm>
            <a:off x="9323882" y="6428979"/>
            <a:ext cx="268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Sharpe </a:t>
            </a:r>
            <a:r>
              <a:rPr lang="en-US" i="1" dirty="0"/>
              <a:t>et al</a:t>
            </a:r>
            <a:r>
              <a:rPr lang="en-US" dirty="0"/>
              <a:t>., 2015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B87227-CCCD-4B4F-A532-C3DA50A8E743}"/>
              </a:ext>
            </a:extLst>
          </p:cNvPr>
          <p:cNvSpPr/>
          <p:nvPr/>
        </p:nvSpPr>
        <p:spPr>
          <a:xfrm>
            <a:off x="5348376" y="4848045"/>
            <a:ext cx="1017917" cy="539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B4B029-3E21-514A-92BF-C2D980B6E0C2}"/>
              </a:ext>
            </a:extLst>
          </p:cNvPr>
          <p:cNvSpPr txBox="1"/>
          <p:nvPr/>
        </p:nvSpPr>
        <p:spPr>
          <a:xfrm>
            <a:off x="2471300" y="5393175"/>
            <a:ext cx="1742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Kinase</a:t>
            </a:r>
          </a:p>
          <a:p>
            <a:pPr algn="ctr"/>
            <a:r>
              <a:rPr lang="en-US" sz="2400" b="1" dirty="0"/>
              <a:t>Regulated</a:t>
            </a:r>
          </a:p>
        </p:txBody>
      </p:sp>
    </p:spTree>
    <p:extLst>
      <p:ext uri="{BB962C8B-B14F-4D97-AF65-F5344CB8AC3E}">
        <p14:creationId xmlns:p14="http://schemas.microsoft.com/office/powerpoint/2010/main" val="392188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B6A1-D840-1949-B45E-0A210F01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Kinases Active at Re-current GLI Mutations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F8DE95-894E-4144-A9A3-A436AC3FE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447844"/>
              </p:ext>
            </p:extLst>
          </p:nvPr>
        </p:nvGraphicFramePr>
        <p:xfrm>
          <a:off x="1618891" y="1830637"/>
          <a:ext cx="8954217" cy="46227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84739">
                  <a:extLst>
                    <a:ext uri="{9D8B030D-6E8A-4147-A177-3AD203B41FA5}">
                      <a16:colId xmlns:a16="http://schemas.microsoft.com/office/drawing/2014/main" val="838097735"/>
                    </a:ext>
                  </a:extLst>
                </a:gridCol>
                <a:gridCol w="2984739">
                  <a:extLst>
                    <a:ext uri="{9D8B030D-6E8A-4147-A177-3AD203B41FA5}">
                      <a16:colId xmlns:a16="http://schemas.microsoft.com/office/drawing/2014/main" val="525503173"/>
                    </a:ext>
                  </a:extLst>
                </a:gridCol>
                <a:gridCol w="2984739">
                  <a:extLst>
                    <a:ext uri="{9D8B030D-6E8A-4147-A177-3AD203B41FA5}">
                      <a16:colId xmlns:a16="http://schemas.microsoft.com/office/drawing/2014/main" val="1192194351"/>
                    </a:ext>
                  </a:extLst>
                </a:gridCol>
              </a:tblGrid>
              <a:tr h="105662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Kinase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Significance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Inhibitor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211274"/>
                  </a:ext>
                </a:extLst>
              </a:tr>
              <a:tr h="1133566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Mitogen-Activated Protein Kinase 2  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(MAP2K1/MEK1)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Melanoma and metastasis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Stabilizes GLI and activates Hedgehog Signaling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Cobimetinib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IC50 4.2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nM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247589"/>
                  </a:ext>
                </a:extLst>
              </a:tr>
              <a:tr h="1133566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Pyruvate Dehydrogenase Kinase (PDHK)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Regulates glycolysis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Inhibition upregulates apoptosis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Dichloroacetic Acid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IC50 81.03 mM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32639"/>
                  </a:ext>
                </a:extLst>
              </a:tr>
              <a:tr h="1056625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NIMA Related Kinase (NEK1)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Role in </a:t>
                      </a:r>
                      <a:r>
                        <a:rPr lang="en-US" dirty="0" err="1"/>
                        <a:t>ciliogenesis</a:t>
                      </a:r>
                      <a:endParaRPr lang="en-US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Inhibition reduces GLI activation and Hedgehog Signaling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Zinc05007751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IC50 3.4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μM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33067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690EDFE-EB06-4A4F-93E6-02919978AB38}"/>
              </a:ext>
            </a:extLst>
          </p:cNvPr>
          <p:cNvSpPr/>
          <p:nvPr/>
        </p:nvSpPr>
        <p:spPr>
          <a:xfrm>
            <a:off x="1618891" y="4088921"/>
            <a:ext cx="8954217" cy="1242204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768EC-CEEA-5C41-AD4E-3BA3D045F4D2}"/>
              </a:ext>
            </a:extLst>
          </p:cNvPr>
          <p:cNvSpPr/>
          <p:nvPr/>
        </p:nvSpPr>
        <p:spPr>
          <a:xfrm>
            <a:off x="1618890" y="5177144"/>
            <a:ext cx="8954217" cy="1242204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F0E3-814B-0E42-84E5-7BD73666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MAP2K1/MEK1 inhibition does not impact Hedgehog Signaling Activation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4755CC-ED4E-3748-AA21-018AD2C6EAE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7"/>
          <a:stretch/>
        </p:blipFill>
        <p:spPr bwMode="auto">
          <a:xfrm>
            <a:off x="237035" y="1962095"/>
            <a:ext cx="5858965" cy="39901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6EFD22-AD60-9241-9DA5-665191C7826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1"/>
          <a:stretch/>
        </p:blipFill>
        <p:spPr bwMode="auto">
          <a:xfrm>
            <a:off x="6544574" y="2329133"/>
            <a:ext cx="5257800" cy="36230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3969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9734-C89B-4E47-B24E-B2E1FC3C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MAP2K1/MEK1 Affects Cell Proliferation at High Concentrations of Inhibitor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9747F-084A-5B40-A0B5-BB9CAACCE065}"/>
              </a:ext>
            </a:extLst>
          </p:cNvPr>
          <p:cNvPicPr/>
          <p:nvPr/>
        </p:nvPicPr>
        <p:blipFill rotWithShape="1">
          <a:blip r:embed="rId2"/>
          <a:srcRect l="2591" t="18160" r="2542" b="3265"/>
          <a:stretch/>
        </p:blipFill>
        <p:spPr bwMode="auto">
          <a:xfrm>
            <a:off x="2035834" y="2074194"/>
            <a:ext cx="7838536" cy="43108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84143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277</Words>
  <Application>Microsoft Macintosh PowerPoint</Application>
  <PresentationFormat>Widescreen</PresentationFormat>
  <Paragraphs>51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Role of kinases MAP2K1, PDHK and NEK1 on Hedgehog Signaling Activation</vt:lpstr>
      <vt:lpstr>Basal Cell Carcinoma </vt:lpstr>
      <vt:lpstr>Hedgehog Signaling Pathway</vt:lpstr>
      <vt:lpstr>Inhibition of SMO to treat BCC</vt:lpstr>
      <vt:lpstr>Inhibition of SMO to treat BCC </vt:lpstr>
      <vt:lpstr>Inhibition of SMO to treat BCC</vt:lpstr>
      <vt:lpstr>Kinases Active at Re-current GLI Mutations</vt:lpstr>
      <vt:lpstr>MAP2K1/MEK1 inhibition does not impact Hedgehog Signaling Activation </vt:lpstr>
      <vt:lpstr>MAP2K1/MEK1 Affects Cell Proliferation at High Concentrations of Inhibitor</vt:lpstr>
      <vt:lpstr>PDHK Inhibition by Dichloroacetic Acid does not activate Hedgehog Signaling </vt:lpstr>
      <vt:lpstr>Treatment of BCC cells with PDHK inhibitor Dichloroacetic Acid does not affect cell survival</vt:lpstr>
      <vt:lpstr>Zinc qPCR</vt:lpstr>
      <vt:lpstr>Zinc Viability </vt:lpstr>
      <vt:lpstr>Future Directions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of kinases MAP2K1, PDHK and NEK1 on Hedgehog Signaling Activation</dc:title>
  <dc:creator>Paige Halas</dc:creator>
  <cp:lastModifiedBy>Paige Halas</cp:lastModifiedBy>
  <cp:revision>11</cp:revision>
  <dcterms:created xsi:type="dcterms:W3CDTF">2019-11-30T21:49:25Z</dcterms:created>
  <dcterms:modified xsi:type="dcterms:W3CDTF">2019-12-01T00:50:59Z</dcterms:modified>
</cp:coreProperties>
</file>