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1"/>
  </p:notesMasterIdLst>
  <p:sldIdLst>
    <p:sldId id="256" r:id="rId2"/>
    <p:sldId id="267" r:id="rId3"/>
    <p:sldId id="268" r:id="rId4"/>
    <p:sldId id="257" r:id="rId5"/>
    <p:sldId id="258" r:id="rId6"/>
    <p:sldId id="263" r:id="rId7"/>
    <p:sldId id="264" r:id="rId8"/>
    <p:sldId id="259" r:id="rId9"/>
    <p:sldId id="260" r:id="rId10"/>
    <p:sldId id="265" r:id="rId11"/>
    <p:sldId id="266" r:id="rId12"/>
    <p:sldId id="261" r:id="rId13"/>
    <p:sldId id="262"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80"/>
    <p:restoredTop sz="94504"/>
  </p:normalViewPr>
  <p:slideViewPr>
    <p:cSldViewPr snapToGrid="0" snapToObjects="1">
      <p:cViewPr varScale="1">
        <p:scale>
          <a:sx n="85" d="100"/>
          <a:sy n="85"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igehalas/ph-future-phd/ph-future-phd/BCC_MTT_Assa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latin typeface="Times New Roman" panose="02020603050405020304" pitchFamily="18" charset="0"/>
                <a:cs typeface="Times New Roman" panose="02020603050405020304" pitchFamily="18" charset="0"/>
              </a:rPr>
              <a:t>MTT</a:t>
            </a:r>
            <a:r>
              <a:rPr lang="en-US" baseline="0">
                <a:solidFill>
                  <a:schemeClr val="tx1"/>
                </a:solidFill>
                <a:latin typeface="Times New Roman" panose="02020603050405020304" pitchFamily="18" charset="0"/>
                <a:cs typeface="Times New Roman" panose="02020603050405020304" pitchFamily="18" charset="0"/>
              </a:rPr>
              <a:t> Assay with BCC Cells Treated with MAP2K1/MEK1  Inhibitor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4"/>
          <c:order val="0"/>
          <c:tx>
            <c:v>0 nM </c:v>
          </c:tx>
          <c:spPr>
            <a:ln w="28575" cap="rnd">
              <a:solidFill>
                <a:schemeClr val="accent5"/>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'!$C$6:$F$6</c:f>
              <c:numCache>
                <c:formatCode>General</c:formatCode>
                <c:ptCount val="4"/>
                <c:pt idx="0">
                  <c:v>9.9199999999999997E-2</c:v>
                </c:pt>
                <c:pt idx="1">
                  <c:v>0.187</c:v>
                </c:pt>
                <c:pt idx="2">
                  <c:v>0.19766666666666666</c:v>
                </c:pt>
                <c:pt idx="3">
                  <c:v>0.23840000000000003</c:v>
                </c:pt>
              </c:numCache>
            </c:numRef>
          </c:val>
          <c:smooth val="0"/>
          <c:extLst>
            <c:ext xmlns:c16="http://schemas.microsoft.com/office/drawing/2014/chart" uri="{C3380CC4-5D6E-409C-BE32-E72D297353CC}">
              <c16:uniqueId val="{00000000-5F1B-B143-96F2-67739410D63F}"/>
            </c:ext>
          </c:extLst>
        </c:ser>
        <c:ser>
          <c:idx val="0"/>
          <c:order val="1"/>
          <c:tx>
            <c:v>4.2 nM </c:v>
          </c:tx>
          <c:spPr>
            <a:ln w="28575" cap="rnd">
              <a:solidFill>
                <a:schemeClr val="accent6"/>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'!$C$5:$F$5</c:f>
              <c:numCache>
                <c:formatCode>General</c:formatCode>
                <c:ptCount val="4"/>
                <c:pt idx="0">
                  <c:v>8.8333333333333319E-2</c:v>
                </c:pt>
                <c:pt idx="1">
                  <c:v>0.17050000000000001</c:v>
                </c:pt>
                <c:pt idx="2">
                  <c:v>0.20940000000000003</c:v>
                </c:pt>
                <c:pt idx="3">
                  <c:v>0.22679999999999997</c:v>
                </c:pt>
              </c:numCache>
            </c:numRef>
          </c:val>
          <c:smooth val="0"/>
          <c:extLst>
            <c:ext xmlns:c16="http://schemas.microsoft.com/office/drawing/2014/chart" uri="{C3380CC4-5D6E-409C-BE32-E72D297353CC}">
              <c16:uniqueId val="{00000001-5F1B-B143-96F2-67739410D63F}"/>
            </c:ext>
          </c:extLst>
        </c:ser>
        <c:ser>
          <c:idx val="3"/>
          <c:order val="2"/>
          <c:tx>
            <c:v>12.08 nM </c:v>
          </c:tx>
          <c:spPr>
            <a:ln w="28575" cap="rnd">
              <a:solidFill>
                <a:schemeClr val="accent4"/>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'!$C$4:$F$4</c:f>
              <c:numCache>
                <c:formatCode>General</c:formatCode>
                <c:ptCount val="4"/>
                <c:pt idx="0">
                  <c:v>8.950000000000001E-2</c:v>
                </c:pt>
                <c:pt idx="1">
                  <c:v>0.1222</c:v>
                </c:pt>
                <c:pt idx="2">
                  <c:v>0.16500000000000001</c:v>
                </c:pt>
                <c:pt idx="3">
                  <c:v>0.27240000000000003</c:v>
                </c:pt>
              </c:numCache>
            </c:numRef>
          </c:val>
          <c:smooth val="0"/>
          <c:extLst>
            <c:ext xmlns:c16="http://schemas.microsoft.com/office/drawing/2014/chart" uri="{C3380CC4-5D6E-409C-BE32-E72D297353CC}">
              <c16:uniqueId val="{00000002-5F1B-B143-96F2-67739410D63F}"/>
            </c:ext>
          </c:extLst>
        </c:ser>
        <c:ser>
          <c:idx val="2"/>
          <c:order val="3"/>
          <c:tx>
            <c:v>34.78 nM </c:v>
          </c:tx>
          <c:spPr>
            <a:ln w="28575" cap="rnd">
              <a:solidFill>
                <a:schemeClr val="accent3"/>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'!$C$3:$F$3</c:f>
              <c:numCache>
                <c:formatCode>General</c:formatCode>
                <c:ptCount val="4"/>
                <c:pt idx="0">
                  <c:v>9.4499999999999987E-2</c:v>
                </c:pt>
                <c:pt idx="1">
                  <c:v>0.1245</c:v>
                </c:pt>
                <c:pt idx="2">
                  <c:v>0.18566666666666667</c:v>
                </c:pt>
                <c:pt idx="3">
                  <c:v>0.28425</c:v>
                </c:pt>
              </c:numCache>
            </c:numRef>
          </c:val>
          <c:smooth val="0"/>
          <c:extLst>
            <c:ext xmlns:c16="http://schemas.microsoft.com/office/drawing/2014/chart" uri="{C3380CC4-5D6E-409C-BE32-E72D297353CC}">
              <c16:uniqueId val="{00000003-5F1B-B143-96F2-67739410D63F}"/>
            </c:ext>
          </c:extLst>
        </c:ser>
        <c:ser>
          <c:idx val="1"/>
          <c:order val="4"/>
          <c:tx>
            <c:v>100 nM</c:v>
          </c:tx>
          <c:spPr>
            <a:ln w="28575" cap="rnd">
              <a:solidFill>
                <a:schemeClr val="accent2"/>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'!$C$2:$F$2</c:f>
              <c:numCache>
                <c:formatCode>General</c:formatCode>
                <c:ptCount val="4"/>
                <c:pt idx="0">
                  <c:v>7.7333333333333351E-2</c:v>
                </c:pt>
                <c:pt idx="1">
                  <c:v>0.26466666666666666</c:v>
                </c:pt>
                <c:pt idx="2">
                  <c:v>0.2414</c:v>
                </c:pt>
                <c:pt idx="3">
                  <c:v>0.17150000000000001</c:v>
                </c:pt>
              </c:numCache>
            </c:numRef>
          </c:val>
          <c:smooth val="0"/>
          <c:extLst>
            <c:ext xmlns:c16="http://schemas.microsoft.com/office/drawing/2014/chart" uri="{C3380CC4-5D6E-409C-BE32-E72D297353CC}">
              <c16:uniqueId val="{00000004-5F1B-B143-96F2-67739410D63F}"/>
            </c:ext>
          </c:extLst>
        </c:ser>
        <c:dLbls>
          <c:showLegendKey val="0"/>
          <c:showVal val="0"/>
          <c:showCatName val="0"/>
          <c:showSerName val="0"/>
          <c:showPercent val="0"/>
          <c:showBubbleSize val="0"/>
        </c:dLbls>
        <c:smooth val="0"/>
        <c:axId val="986792783"/>
        <c:axId val="986724367"/>
      </c:lineChart>
      <c:catAx>
        <c:axId val="9867927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86724367"/>
        <c:crosses val="autoZero"/>
        <c:auto val="1"/>
        <c:lblAlgn val="ctr"/>
        <c:lblOffset val="100"/>
        <c:noMultiLvlLbl val="0"/>
      </c:catAx>
      <c:valAx>
        <c:axId val="9867243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Absorbance</a:t>
                </a:r>
                <a:r>
                  <a:rPr lang="en-US" baseline="0" dirty="0">
                    <a:solidFill>
                      <a:schemeClr val="tx1"/>
                    </a:solidFill>
                    <a:latin typeface="Times New Roman" panose="02020603050405020304" pitchFamily="18" charset="0"/>
                    <a:cs typeface="Times New Roman" panose="02020603050405020304" pitchFamily="18" charset="0"/>
                  </a:rPr>
                  <a:t> 570 nM</a:t>
                </a:r>
              </a:p>
              <a:p>
                <a:pPr>
                  <a:defRPr/>
                </a:pPr>
                <a:r>
                  <a:rPr lang="en-U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pitchFamily="2" charset="0"/>
                <a:ea typeface="+mn-ea"/>
                <a:cs typeface="+mn-cs"/>
              </a:defRPr>
            </a:pPr>
            <a:endParaRPr lang="en-US"/>
          </a:p>
        </c:txPr>
        <c:crossAx val="986792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18D8B-DC9B-9240-827D-050205FA2A6B}" type="datetimeFigureOut">
              <a:rPr lang="en-US" smtClean="0"/>
              <a:t>12/10/19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0AA1C-266C-1141-A43B-9C354C8AA8E2}" type="slidenum">
              <a:rPr lang="en-US" smtClean="0"/>
              <a:t>‹#›</a:t>
            </a:fld>
            <a:endParaRPr lang="en-US"/>
          </a:p>
        </p:txBody>
      </p:sp>
    </p:spTree>
    <p:extLst>
      <p:ext uri="{BB962C8B-B14F-4D97-AF65-F5344CB8AC3E}">
        <p14:creationId xmlns:p14="http://schemas.microsoft.com/office/powerpoint/2010/main" val="262302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be cell type or </a:t>
            </a:r>
            <a:r>
              <a:rPr lang="en-US" dirty="0" err="1"/>
              <a:t>mediacondition</a:t>
            </a:r>
            <a:r>
              <a:rPr lang="en-US" dirty="0"/>
              <a:t>? </a:t>
            </a:r>
          </a:p>
          <a:p>
            <a:endParaRPr lang="en-US" dirty="0"/>
          </a:p>
        </p:txBody>
      </p:sp>
      <p:sp>
        <p:nvSpPr>
          <p:cNvPr id="4" name="Slide Number Placeholder 3"/>
          <p:cNvSpPr>
            <a:spLocks noGrp="1"/>
          </p:cNvSpPr>
          <p:nvPr>
            <p:ph type="sldNum" sz="quarter" idx="5"/>
          </p:nvPr>
        </p:nvSpPr>
        <p:spPr/>
        <p:txBody>
          <a:bodyPr/>
          <a:lstStyle/>
          <a:p>
            <a:fld id="{7620AA1C-266C-1141-A43B-9C354C8AA8E2}" type="slidenum">
              <a:rPr lang="en-US" smtClean="0"/>
              <a:t>6</a:t>
            </a:fld>
            <a:endParaRPr lang="en-US"/>
          </a:p>
        </p:txBody>
      </p:sp>
    </p:spTree>
    <p:extLst>
      <p:ext uri="{BB962C8B-B14F-4D97-AF65-F5344CB8AC3E}">
        <p14:creationId xmlns:p14="http://schemas.microsoft.com/office/powerpoint/2010/main" val="288529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48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1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53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261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074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489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64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81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9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651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781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2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0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33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97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4981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72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7359189"/>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20" r:id="rId4"/>
    <p:sldLayoutId id="2147483721" r:id="rId5"/>
    <p:sldLayoutId id="2147483722" r:id="rId6"/>
    <p:sldLayoutId id="2147483723" r:id="rId7"/>
    <p:sldLayoutId id="2147483724" r:id="rId8"/>
    <p:sldLayoutId id="2147483725" r:id="rId9"/>
    <p:sldLayoutId id="2147483726" r:id="rId10"/>
    <p:sldLayoutId id="2147483733"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370693" y="4406537"/>
            <a:ext cx="9440034" cy="1088336"/>
          </a:xfrm>
        </p:spPr>
        <p:txBody>
          <a:bodyPr>
            <a:normAutofit/>
          </a:bodyPr>
          <a:lstStyle/>
          <a:p>
            <a:r>
              <a:rPr lang="en-US" sz="4800" dirty="0"/>
              <a:t>Atwood Lab Figures </a:t>
            </a: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370693" y="5494872"/>
            <a:ext cx="9440034" cy="621614"/>
          </a:xfrm>
        </p:spPr>
        <p:txBody>
          <a:bodyPr>
            <a:normAutofit/>
          </a:bodyPr>
          <a:lstStyle/>
          <a:p>
            <a:endParaRPr lang="en-US">
              <a:solidFill>
                <a:srgbClr val="F29BB6"/>
              </a:solidFill>
            </a:endParaRPr>
          </a:p>
        </p:txBody>
      </p:sp>
      <p:pic>
        <p:nvPicPr>
          <p:cNvPr id="11" name="Picture 1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4"/>
          <a:srcRect t="42240" r="-1" b="11319"/>
          <a:stretch/>
        </p:blipFill>
        <p:spPr>
          <a:xfrm>
            <a:off x="-1" y="-1"/>
            <a:ext cx="12198915" cy="4220682"/>
          </a:xfrm>
          <a:prstGeom prst="rect">
            <a:avLst/>
          </a:prstGeom>
        </p:spPr>
      </p:pic>
    </p:spTree>
    <p:extLst>
      <p:ext uri="{BB962C8B-B14F-4D97-AF65-F5344CB8AC3E}">
        <p14:creationId xmlns:p14="http://schemas.microsoft.com/office/powerpoint/2010/main" val="21720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1145-EC40-534C-A527-FC9FD5949D40}"/>
              </a:ext>
            </a:extLst>
          </p:cNvPr>
          <p:cNvSpPr>
            <a:spLocks noGrp="1"/>
          </p:cNvSpPr>
          <p:nvPr>
            <p:ph type="title"/>
          </p:nvPr>
        </p:nvSpPr>
        <p:spPr/>
        <p:txBody>
          <a:bodyPr/>
          <a:lstStyle/>
          <a:p>
            <a:r>
              <a:rPr lang="en-US" dirty="0"/>
              <a:t>GLI Expression 3T3 PDHK Inhibitor DCAA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a:picLocks noChangeAspect="1"/>
          </p:cNvPicPr>
          <p:nvPr/>
        </p:nvPicPr>
        <p:blipFill>
          <a:blip r:embed="rId2"/>
          <a:stretch>
            <a:fillRect/>
          </a:stretch>
        </p:blipFill>
        <p:spPr>
          <a:xfrm>
            <a:off x="3143235" y="1715290"/>
            <a:ext cx="5894882" cy="4971260"/>
          </a:xfrm>
          <a:prstGeom prst="rect">
            <a:avLst/>
          </a:prstGeom>
        </p:spPr>
      </p:pic>
    </p:spTree>
    <p:extLst>
      <p:ext uri="{BB962C8B-B14F-4D97-AF65-F5344CB8AC3E}">
        <p14:creationId xmlns:p14="http://schemas.microsoft.com/office/powerpoint/2010/main" val="241522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ABE3-3FB1-1346-AEA7-22C25FA742BE}"/>
              </a:ext>
            </a:extLst>
          </p:cNvPr>
          <p:cNvSpPr>
            <a:spLocks noGrp="1"/>
          </p:cNvSpPr>
          <p:nvPr>
            <p:ph type="title"/>
          </p:nvPr>
        </p:nvSpPr>
        <p:spPr/>
        <p:txBody>
          <a:bodyPr>
            <a:normAutofit fontScale="90000"/>
          </a:bodyPr>
          <a:lstStyle/>
          <a:p>
            <a:r>
              <a:rPr lang="en-US" dirty="0"/>
              <a:t>GLI Expression BCC PDHK Inhibitor DCAA </a:t>
            </a:r>
          </a:p>
        </p:txBody>
      </p:sp>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a:picLocks noChangeAspect="1"/>
          </p:cNvPicPr>
          <p:nvPr/>
        </p:nvPicPr>
        <p:blipFill>
          <a:blip r:embed="rId2"/>
          <a:stretch>
            <a:fillRect/>
          </a:stretch>
        </p:blipFill>
        <p:spPr>
          <a:xfrm>
            <a:off x="3389581" y="1680352"/>
            <a:ext cx="5892441" cy="4969201"/>
          </a:xfrm>
          <a:prstGeom prst="rect">
            <a:avLst/>
          </a:prstGeom>
        </p:spPr>
      </p:pic>
    </p:spTree>
    <p:extLst>
      <p:ext uri="{BB962C8B-B14F-4D97-AF65-F5344CB8AC3E}">
        <p14:creationId xmlns:p14="http://schemas.microsoft.com/office/powerpoint/2010/main" val="40768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DCAA (Absorbance)</a:t>
            </a:r>
          </a:p>
        </p:txBody>
      </p:sp>
      <p:pic>
        <p:nvPicPr>
          <p:cNvPr id="6" name="Picture 5">
            <a:extLst>
              <a:ext uri="{FF2B5EF4-FFF2-40B4-BE49-F238E27FC236}">
                <a16:creationId xmlns:a16="http://schemas.microsoft.com/office/drawing/2014/main" id="{2F68FB62-34DF-AF4D-AB50-7833B5C19371}"/>
              </a:ext>
            </a:extLst>
          </p:cNvPr>
          <p:cNvPicPr>
            <a:picLocks noChangeAspect="1"/>
          </p:cNvPicPr>
          <p:nvPr/>
        </p:nvPicPr>
        <p:blipFill>
          <a:blip r:embed="rId2"/>
          <a:stretch>
            <a:fillRect/>
          </a:stretch>
        </p:blipFill>
        <p:spPr>
          <a:xfrm>
            <a:off x="2102460" y="1717437"/>
            <a:ext cx="7976432" cy="4794697"/>
          </a:xfrm>
          <a:prstGeom prst="rect">
            <a:avLst/>
          </a:prstGeom>
        </p:spPr>
      </p:pic>
    </p:spTree>
    <p:extLst>
      <p:ext uri="{BB962C8B-B14F-4D97-AF65-F5344CB8AC3E}">
        <p14:creationId xmlns:p14="http://schemas.microsoft.com/office/powerpoint/2010/main" val="297967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DCAA (Percent Viability) </a:t>
            </a:r>
          </a:p>
        </p:txBody>
      </p:sp>
      <p:pic>
        <p:nvPicPr>
          <p:cNvPr id="4" name="Picture 3">
            <a:extLst>
              <a:ext uri="{FF2B5EF4-FFF2-40B4-BE49-F238E27FC236}">
                <a16:creationId xmlns:a16="http://schemas.microsoft.com/office/drawing/2014/main" id="{2D8B4281-A843-A144-A1F8-F43456554B76}"/>
              </a:ext>
            </a:extLst>
          </p:cNvPr>
          <p:cNvPicPr>
            <a:picLocks noChangeAspect="1"/>
          </p:cNvPicPr>
          <p:nvPr/>
        </p:nvPicPr>
        <p:blipFill>
          <a:blip r:embed="rId2"/>
          <a:stretch>
            <a:fillRect/>
          </a:stretch>
        </p:blipFill>
        <p:spPr>
          <a:xfrm>
            <a:off x="2295764" y="1866900"/>
            <a:ext cx="7600471" cy="4568704"/>
          </a:xfrm>
          <a:prstGeom prst="rect">
            <a:avLst/>
          </a:prstGeom>
        </p:spPr>
      </p:pic>
    </p:spTree>
    <p:extLst>
      <p:ext uri="{BB962C8B-B14F-4D97-AF65-F5344CB8AC3E}">
        <p14:creationId xmlns:p14="http://schemas.microsoft.com/office/powerpoint/2010/main" val="235823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2">
            <a:extLst>
              <a:ext uri="{28A0092B-C50C-407E-A947-70E740481C1C}">
                <a14:useLocalDpi xmlns:a14="http://schemas.microsoft.com/office/drawing/2010/main" val="0"/>
              </a:ext>
            </a:extLst>
          </a:blip>
          <a:srcRect t="7137"/>
          <a:stretch/>
        </p:blipFill>
        <p:spPr bwMode="auto">
          <a:xfrm>
            <a:off x="890020" y="825536"/>
            <a:ext cx="5315907" cy="3566582"/>
          </a:xfrm>
          <a:prstGeom prst="rect">
            <a:avLst/>
          </a:prstGeom>
          <a:ln>
            <a:noFill/>
          </a:ln>
          <a:extLst>
            <a:ext uri="{53640926-AAD7-44D8-BBD7-CCE9431645EC}">
              <a14:shadowObscured xmlns:a14="http://schemas.microsoft.com/office/drawing/2010/main"/>
            </a:ext>
          </a:extLst>
        </p:spPr>
      </p:pic>
      <p:pic>
        <p:nvPicPr>
          <p:cNvPr id="5" name="Picture 4" descr="A screenshot of a video game&#10;&#10;Description automatically generated">
            <a:extLst>
              <a:ext uri="{FF2B5EF4-FFF2-40B4-BE49-F238E27FC236}">
                <a16:creationId xmlns:a16="http://schemas.microsoft.com/office/drawing/2014/main" id="{F79168F6-87E0-7045-B7AE-2A6CFE63ED95}"/>
              </a:ext>
            </a:extLst>
          </p:cNvPr>
          <p:cNvPicPr/>
          <p:nvPr/>
        </p:nvPicPr>
        <p:blipFill rotWithShape="1">
          <a:blip r:embed="rId3">
            <a:extLst>
              <a:ext uri="{28A0092B-C50C-407E-A947-70E740481C1C}">
                <a14:useLocalDpi xmlns:a14="http://schemas.microsoft.com/office/drawing/2010/main" val="0"/>
              </a:ext>
            </a:extLst>
          </a:blip>
          <a:srcRect t="6963"/>
          <a:stretch/>
        </p:blipFill>
        <p:spPr>
          <a:xfrm>
            <a:off x="6349168" y="910676"/>
            <a:ext cx="5103318" cy="3396303"/>
          </a:xfrm>
          <a:prstGeom prst="rect">
            <a:avLst/>
          </a:prstGeom>
        </p:spPr>
      </p:pic>
      <p:sp>
        <p:nvSpPr>
          <p:cNvPr id="6" name="Text Box 1">
            <a:extLst>
              <a:ext uri="{FF2B5EF4-FFF2-40B4-BE49-F238E27FC236}">
                <a16:creationId xmlns:a16="http://schemas.microsoft.com/office/drawing/2014/main" id="{66BBFC9B-C112-6B49-9710-FF6E616FA966}"/>
              </a:ext>
            </a:extLst>
          </p:cNvPr>
          <p:cNvSpPr txBox="1"/>
          <p:nvPr/>
        </p:nvSpPr>
        <p:spPr>
          <a:xfrm>
            <a:off x="929390" y="4542020"/>
            <a:ext cx="10553074" cy="149044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1: Inhibition of MAP2K1/MEK1 by Cobimetinib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Cobimetinib at varying concentrations. Expression of GLI1 is normalized based on expression of housekeeping gene GAPDH. Standard error bar corresponds to technical replicates. </a:t>
            </a: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Cobimetinib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
        <p:nvSpPr>
          <p:cNvPr id="7" name="TextBox 6">
            <a:extLst>
              <a:ext uri="{FF2B5EF4-FFF2-40B4-BE49-F238E27FC236}">
                <a16:creationId xmlns:a16="http://schemas.microsoft.com/office/drawing/2014/main" id="{F739DD67-14AE-9546-B864-CBF43484F18A}"/>
              </a:ext>
            </a:extLst>
          </p:cNvPr>
          <p:cNvSpPr txBox="1"/>
          <p:nvPr/>
        </p:nvSpPr>
        <p:spPr>
          <a:xfrm>
            <a:off x="464695"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8" name="TextBox 7">
            <a:extLst>
              <a:ext uri="{FF2B5EF4-FFF2-40B4-BE49-F238E27FC236}">
                <a16:creationId xmlns:a16="http://schemas.microsoft.com/office/drawing/2014/main" id="{D4DBD88E-EE60-3E47-8AF6-2294B97B6C81}"/>
              </a:ext>
            </a:extLst>
          </p:cNvPr>
          <p:cNvSpPr txBox="1"/>
          <p:nvPr/>
        </p:nvSpPr>
        <p:spPr>
          <a:xfrm>
            <a:off x="6349168"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Tree>
    <p:extLst>
      <p:ext uri="{BB962C8B-B14F-4D97-AF65-F5344CB8AC3E}">
        <p14:creationId xmlns:p14="http://schemas.microsoft.com/office/powerpoint/2010/main" val="158032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Box 13">
            <a:extLst>
              <a:ext uri="{FF2B5EF4-FFF2-40B4-BE49-F238E27FC236}">
                <a16:creationId xmlns:a16="http://schemas.microsoft.com/office/drawing/2014/main" id="{40D93C64-4D0E-2446-B998-4C13271B0ABA}"/>
              </a:ext>
            </a:extLst>
          </p:cNvPr>
          <p:cNvSpPr txBox="1"/>
          <p:nvPr/>
        </p:nvSpPr>
        <p:spPr>
          <a:xfrm>
            <a:off x="2521782" y="4991100"/>
            <a:ext cx="8188960" cy="91471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2: Treatment of BCC cells with MAP2K1/MEK1 inhibitor Cobimetinib </a:t>
            </a:r>
            <a:r>
              <a:rPr lang="en-US" sz="1400" b="1" dirty="0">
                <a:solidFill>
                  <a:srgbClr val="000000"/>
                </a:solidFill>
                <a:latin typeface="Times New Roman" panose="02020603050405020304" pitchFamily="18" charset="0"/>
                <a:ea typeface="Times New Roman" panose="02020603050405020304" pitchFamily="18" charset="0"/>
              </a:rPr>
              <a:t>does not impact cell viability</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over the course of 6 days. Error bars represent the standard deviation of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10C7226D-6656-8243-BABA-5DF7F729F504}"/>
              </a:ext>
            </a:extLst>
          </p:cNvPr>
          <p:cNvPicPr>
            <a:picLocks noChangeAspect="1"/>
          </p:cNvPicPr>
          <p:nvPr/>
        </p:nvPicPr>
        <p:blipFill rotWithShape="1">
          <a:blip r:embed="rId2"/>
          <a:srcRect l="1838" t="15134" r="2612" b="1327"/>
          <a:stretch/>
        </p:blipFill>
        <p:spPr>
          <a:xfrm>
            <a:off x="2134714" y="638026"/>
            <a:ext cx="7922572" cy="4353074"/>
          </a:xfrm>
          <a:prstGeom prst="rect">
            <a:avLst/>
          </a:prstGeom>
        </p:spPr>
      </p:pic>
    </p:spTree>
    <p:extLst>
      <p:ext uri="{BB962C8B-B14F-4D97-AF65-F5344CB8AC3E}">
        <p14:creationId xmlns:p14="http://schemas.microsoft.com/office/powerpoint/2010/main" val="19359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2">
            <a:extLst>
              <a:ext uri="{28A0092B-C50C-407E-A947-70E740481C1C}">
                <a14:useLocalDpi xmlns:a14="http://schemas.microsoft.com/office/drawing/2010/main" val="0"/>
              </a:ext>
            </a:extLst>
          </a:blip>
          <a:srcRect t="7232"/>
          <a:stretch/>
        </p:blipFill>
        <p:spPr bwMode="auto">
          <a:xfrm>
            <a:off x="858520" y="648652"/>
            <a:ext cx="5599430" cy="4323398"/>
          </a:xfrm>
          <a:prstGeom prst="rect">
            <a:avLst/>
          </a:prstGeom>
          <a:ln>
            <a:noFill/>
          </a:ln>
          <a:extLst>
            <a:ext uri="{53640926-AAD7-44D8-BBD7-CCE9431645EC}">
              <a14:shadowObscured xmlns:a14="http://schemas.microsoft.com/office/drawing/2010/main"/>
            </a:ext>
          </a:extLst>
        </p:spPr>
      </p:pic>
      <p:pic>
        <p:nvPicPr>
          <p:cNvPr id="3" name="Picture 2"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3">
            <a:extLst>
              <a:ext uri="{28A0092B-C50C-407E-A947-70E740481C1C}">
                <a14:useLocalDpi xmlns:a14="http://schemas.microsoft.com/office/drawing/2010/main" val="0"/>
              </a:ext>
            </a:extLst>
          </a:blip>
          <a:srcRect t="6008"/>
          <a:stretch/>
        </p:blipFill>
        <p:spPr bwMode="auto">
          <a:xfrm>
            <a:off x="6858000" y="896302"/>
            <a:ext cx="4953000" cy="382809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13960199-3AEC-634F-8145-B323273F1C5B}"/>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5" name="TextBox 4">
            <a:extLst>
              <a:ext uri="{FF2B5EF4-FFF2-40B4-BE49-F238E27FC236}">
                <a16:creationId xmlns:a16="http://schemas.microsoft.com/office/drawing/2014/main" id="{4DAFA5FC-9E0F-2644-85EB-CB1DCEB23F7B}"/>
              </a:ext>
            </a:extLst>
          </p:cNvPr>
          <p:cNvSpPr txBox="1"/>
          <p:nvPr/>
        </p:nvSpPr>
        <p:spPr>
          <a:xfrm>
            <a:off x="685177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6" name="Text Box 14">
            <a:extLst>
              <a:ext uri="{FF2B5EF4-FFF2-40B4-BE49-F238E27FC236}">
                <a16:creationId xmlns:a16="http://schemas.microsoft.com/office/drawing/2014/main" id="{C923DD2B-2BA7-A248-9F55-659A8C07531F}"/>
              </a:ext>
            </a:extLst>
          </p:cNvPr>
          <p:cNvSpPr txBox="1"/>
          <p:nvPr/>
        </p:nvSpPr>
        <p:spPr>
          <a:xfrm>
            <a:off x="824459" y="5062040"/>
            <a:ext cx="11100840" cy="159545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3: Inhibition of PDHK by Dichloroacetic Acid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Dichloroacetic acid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Dichloroacetic acid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8056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795F7E58-5C34-BA49-8A9A-CBF121621EEF}"/>
              </a:ext>
            </a:extLst>
          </p:cNvPr>
          <p:cNvSpPr txBox="1"/>
          <p:nvPr/>
        </p:nvSpPr>
        <p:spPr>
          <a:xfrm>
            <a:off x="1905000" y="5314950"/>
            <a:ext cx="8915400" cy="1009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Figure 4: Treatment of BCC cells with PDHK inhibitor Dichloroacetic Acid does not affect cell survival.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Dichloroacetic Acid over the course of 6 days. </a:t>
            </a:r>
            <a:r>
              <a:rPr lang="en-US" sz="1400" dirty="0">
                <a:solidFill>
                  <a:srgbClr val="000000"/>
                </a:solidFill>
                <a:latin typeface="Times New Roman" panose="02020603050405020304" pitchFamily="18" charset="0"/>
                <a:ea typeface="Times New Roman" panose="02020603050405020304" pitchFamily="18" charset="0"/>
              </a:rPr>
              <a:t>Error bars represent the standard deviation of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2BA74F8A-7D70-F44A-B6D0-72CD6CC1AF41}"/>
              </a:ext>
            </a:extLst>
          </p:cNvPr>
          <p:cNvPicPr>
            <a:picLocks noChangeAspect="1"/>
          </p:cNvPicPr>
          <p:nvPr/>
        </p:nvPicPr>
        <p:blipFill rotWithShape="1">
          <a:blip r:embed="rId2"/>
          <a:srcRect l="3116" t="25170" r="1983" b="3197"/>
          <a:stretch/>
        </p:blipFill>
        <p:spPr>
          <a:xfrm>
            <a:off x="1886989" y="1503602"/>
            <a:ext cx="8400011" cy="3811348"/>
          </a:xfrm>
          <a:prstGeom prst="rect">
            <a:avLst/>
          </a:prstGeom>
        </p:spPr>
      </p:pic>
    </p:spTree>
    <p:extLst>
      <p:ext uri="{BB962C8B-B14F-4D97-AF65-F5344CB8AC3E}">
        <p14:creationId xmlns:p14="http://schemas.microsoft.com/office/powerpoint/2010/main" val="27274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8FBC524-B522-A147-B67A-F627FCD92FD3}"/>
              </a:ext>
            </a:extLst>
          </p:cNvPr>
          <p:cNvPicPr>
            <a:picLocks noChangeAspect="1"/>
          </p:cNvPicPr>
          <p:nvPr/>
        </p:nvPicPr>
        <p:blipFill rotWithShape="1">
          <a:blip r:embed="rId2"/>
          <a:srcRect t="6360"/>
          <a:stretch/>
        </p:blipFill>
        <p:spPr>
          <a:xfrm>
            <a:off x="523270" y="1155842"/>
            <a:ext cx="5195885" cy="4103100"/>
          </a:xfrm>
          <a:prstGeom prst="rect">
            <a:avLst/>
          </a:prstGeom>
        </p:spPr>
      </p:pic>
      <p:pic>
        <p:nvPicPr>
          <p:cNvPr id="9" name="Picture 8">
            <a:extLst>
              <a:ext uri="{FF2B5EF4-FFF2-40B4-BE49-F238E27FC236}">
                <a16:creationId xmlns:a16="http://schemas.microsoft.com/office/drawing/2014/main" id="{ADCFB6AA-E013-2543-9D00-DB6FF79AA0D5}"/>
              </a:ext>
            </a:extLst>
          </p:cNvPr>
          <p:cNvPicPr>
            <a:picLocks noChangeAspect="1"/>
          </p:cNvPicPr>
          <p:nvPr/>
        </p:nvPicPr>
        <p:blipFill rotWithShape="1">
          <a:blip r:embed="rId3"/>
          <a:srcRect t="6497"/>
          <a:stretch/>
        </p:blipFill>
        <p:spPr>
          <a:xfrm>
            <a:off x="6096000" y="1205988"/>
            <a:ext cx="5076304" cy="4002809"/>
          </a:xfrm>
          <a:prstGeom prst="rect">
            <a:avLst/>
          </a:prstGeom>
        </p:spPr>
      </p:pic>
      <p:sp>
        <p:nvSpPr>
          <p:cNvPr id="10" name="TextBox 9">
            <a:extLst>
              <a:ext uri="{FF2B5EF4-FFF2-40B4-BE49-F238E27FC236}">
                <a16:creationId xmlns:a16="http://schemas.microsoft.com/office/drawing/2014/main" id="{2EBB1573-6071-414A-A177-CE1669D8B6E6}"/>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11" name="TextBox 10">
            <a:extLst>
              <a:ext uri="{FF2B5EF4-FFF2-40B4-BE49-F238E27FC236}">
                <a16:creationId xmlns:a16="http://schemas.microsoft.com/office/drawing/2014/main" id="{53A1515C-245E-6A4E-8518-79A5A600E2E7}"/>
              </a:ext>
            </a:extLst>
          </p:cNvPr>
          <p:cNvSpPr txBox="1"/>
          <p:nvPr/>
        </p:nvSpPr>
        <p:spPr>
          <a:xfrm>
            <a:off x="6096000"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12" name="Text Box 14">
            <a:extLst>
              <a:ext uri="{FF2B5EF4-FFF2-40B4-BE49-F238E27FC236}">
                <a16:creationId xmlns:a16="http://schemas.microsoft.com/office/drawing/2014/main" id="{B4677466-763C-9642-BAD4-D05B526C76F1}"/>
              </a:ext>
            </a:extLst>
          </p:cNvPr>
          <p:cNvSpPr txBox="1"/>
          <p:nvPr/>
        </p:nvSpPr>
        <p:spPr>
          <a:xfrm>
            <a:off x="523270" y="5397702"/>
            <a:ext cx="11430432" cy="144870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5: Inhibition of </a:t>
            </a:r>
            <a:r>
              <a:rPr lang="en-US" sz="1400" b="1" dirty="0">
                <a:solidFill>
                  <a:srgbClr val="000000"/>
                </a:solidFill>
                <a:latin typeface="Times New Roman" panose="02020603050405020304" pitchFamily="18" charset="0"/>
                <a:ea typeface="Times New Roman" panose="02020603050405020304" pitchFamily="18" charset="0"/>
              </a:rPr>
              <a:t>NEK1 </a:t>
            </a:r>
            <a:r>
              <a:rPr lang="en-US" sz="1400" b="1" dirty="0">
                <a:solidFill>
                  <a:srgbClr val="000000"/>
                </a:solidFill>
                <a:effectLst/>
                <a:latin typeface="Times New Roman" panose="02020603050405020304" pitchFamily="18" charset="0"/>
                <a:ea typeface="Times New Roman" panose="02020603050405020304" pitchFamily="18" charset="0"/>
              </a:rPr>
              <a:t>by </a:t>
            </a:r>
            <a:r>
              <a:rPr lang="en-US" sz="1400" b="1" dirty="0">
                <a:solidFill>
                  <a:srgbClr val="000000"/>
                </a:solidFill>
                <a:latin typeface="Times New Roman" panose="02020603050405020304" pitchFamily="18" charset="0"/>
                <a:ea typeface="Times New Roman" panose="02020603050405020304" pitchFamily="18" charset="0"/>
              </a:rPr>
              <a:t>Zinc05007751 reduces </a:t>
            </a:r>
            <a:r>
              <a:rPr lang="en-US" sz="1400" b="1" dirty="0">
                <a:solidFill>
                  <a:srgbClr val="000000"/>
                </a:solidFill>
                <a:effectLst/>
                <a:latin typeface="Times New Roman" panose="02020603050405020304" pitchFamily="18" charset="0"/>
                <a:ea typeface="Times New Roman" panose="02020603050405020304" pitchFamily="18" charset="0"/>
              </a:rPr>
              <a:t>Hedgehog Signaling activation.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a:t>
            </a:r>
            <a:r>
              <a:rPr lang="en-US" sz="1400" dirty="0">
                <a:solidFill>
                  <a:srgbClr val="000000"/>
                </a:solidFill>
                <a:latin typeface="Times New Roman" panose="02020603050405020304" pitchFamily="18" charset="0"/>
                <a:ea typeface="Times New Roman" panose="02020603050405020304" pitchFamily="18" charset="0"/>
              </a:rPr>
              <a:t>Zinc05007751</a:t>
            </a:r>
            <a:r>
              <a:rPr lang="en-US" sz="1400" dirty="0">
                <a:solidFill>
                  <a:srgbClr val="000000"/>
                </a:solidFill>
                <a:effectLst/>
                <a:latin typeface="Times New Roman" panose="02020603050405020304" pitchFamily="18" charset="0"/>
                <a:ea typeface="Times New Roman" panose="02020603050405020304" pitchFamily="18" charset="0"/>
              </a:rPr>
              <a:t>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Zinc05007751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461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A4CB6C-965A-634F-A5F0-9DCAA06A5BFA}"/>
              </a:ext>
            </a:extLst>
          </p:cNvPr>
          <p:cNvSpPr txBox="1"/>
          <p:nvPr/>
        </p:nvSpPr>
        <p:spPr>
          <a:xfrm>
            <a:off x="2105890" y="5442227"/>
            <a:ext cx="8728364" cy="1384995"/>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Figure 6: Treatment of BCC cells with NEK1 Inhibitor Zinc05007751does not affect cell survival. </a:t>
            </a:r>
            <a:r>
              <a:rPr lang="en-US" sz="1600" dirty="0">
                <a:solidFill>
                  <a:schemeClr val="bg1"/>
                </a:solidFill>
                <a:latin typeface="Times New Roman" panose="02020603050405020304" pitchFamily="18" charset="0"/>
                <a:cs typeface="Times New Roman" panose="02020603050405020304" pitchFamily="18" charset="0"/>
              </a:rPr>
              <a:t>Measurement of the absorbance at 570 nM as a means of determining cell viability through an MTT assay. BCC cells were treated with increasing concentrations of inhibitor drug Zinc05007751 for 6 days. Error bars represent the standard deviation of technical replicates. </a:t>
            </a:r>
            <a:r>
              <a:rPr lang="en-US" dirty="0"/>
              <a:t>over the course of 6 days. </a:t>
            </a:r>
          </a:p>
          <a:p>
            <a:endParaRPr lang="en-US" dirty="0"/>
          </a:p>
        </p:txBody>
      </p:sp>
      <p:pic>
        <p:nvPicPr>
          <p:cNvPr id="5" name="Picture 4">
            <a:extLst>
              <a:ext uri="{FF2B5EF4-FFF2-40B4-BE49-F238E27FC236}">
                <a16:creationId xmlns:a16="http://schemas.microsoft.com/office/drawing/2014/main" id="{665C51B4-6CAC-3641-9E09-1CF530DFF4C4}"/>
              </a:ext>
            </a:extLst>
          </p:cNvPr>
          <p:cNvPicPr>
            <a:picLocks noChangeAspect="1"/>
          </p:cNvPicPr>
          <p:nvPr/>
        </p:nvPicPr>
        <p:blipFill rotWithShape="1">
          <a:blip r:embed="rId2"/>
          <a:srcRect l="2116" t="24812" r="4233" b="3011"/>
          <a:stretch/>
        </p:blipFill>
        <p:spPr>
          <a:xfrm>
            <a:off x="1357746" y="965590"/>
            <a:ext cx="9662984" cy="4476637"/>
          </a:xfrm>
          <a:prstGeom prst="rect">
            <a:avLst/>
          </a:prstGeom>
        </p:spPr>
      </p:pic>
    </p:spTree>
    <p:extLst>
      <p:ext uri="{BB962C8B-B14F-4D97-AF65-F5344CB8AC3E}">
        <p14:creationId xmlns:p14="http://schemas.microsoft.com/office/powerpoint/2010/main" val="5416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89BB-AB58-844A-AD65-18E97403247E}"/>
              </a:ext>
            </a:extLst>
          </p:cNvPr>
          <p:cNvSpPr>
            <a:spLocks noGrp="1"/>
          </p:cNvSpPr>
          <p:nvPr>
            <p:ph type="title"/>
          </p:nvPr>
        </p:nvSpPr>
        <p:spPr/>
        <p:txBody>
          <a:bodyPr/>
          <a:lstStyle/>
          <a:p>
            <a:r>
              <a:rPr lang="en-US" dirty="0" err="1"/>
              <a:t>Gli</a:t>
            </a:r>
            <a:r>
              <a:rPr lang="en-US" dirty="0"/>
              <a:t> Expression 3T3 NEK1 Inhibitor</a:t>
            </a:r>
          </a:p>
        </p:txBody>
      </p:sp>
      <p:pic>
        <p:nvPicPr>
          <p:cNvPr id="5" name="Picture 4" descr="A screenshot of a cell phone&#10;&#10;Description automatically generated">
            <a:extLst>
              <a:ext uri="{FF2B5EF4-FFF2-40B4-BE49-F238E27FC236}">
                <a16:creationId xmlns:a16="http://schemas.microsoft.com/office/drawing/2014/main" id="{77C37490-A7AF-9D43-8650-45B3F68E7F9D}"/>
              </a:ext>
            </a:extLst>
          </p:cNvPr>
          <p:cNvPicPr>
            <a:picLocks noChangeAspect="1"/>
          </p:cNvPicPr>
          <p:nvPr/>
        </p:nvPicPr>
        <p:blipFill>
          <a:blip r:embed="rId2"/>
          <a:stretch>
            <a:fillRect/>
          </a:stretch>
        </p:blipFill>
        <p:spPr>
          <a:xfrm>
            <a:off x="3682879" y="1772657"/>
            <a:ext cx="5495627" cy="4634561"/>
          </a:xfrm>
          <a:prstGeom prst="rect">
            <a:avLst/>
          </a:prstGeom>
        </p:spPr>
      </p:pic>
      <p:sp>
        <p:nvSpPr>
          <p:cNvPr id="6" name="TextBox 5">
            <a:extLst>
              <a:ext uri="{FF2B5EF4-FFF2-40B4-BE49-F238E27FC236}">
                <a16:creationId xmlns:a16="http://schemas.microsoft.com/office/drawing/2014/main" id="{5C81026F-8C4B-E148-B822-805C621561DF}"/>
              </a:ext>
            </a:extLst>
          </p:cNvPr>
          <p:cNvSpPr txBox="1"/>
          <p:nvPr/>
        </p:nvSpPr>
        <p:spPr>
          <a:xfrm>
            <a:off x="448574" y="2087592"/>
            <a:ext cx="2242868" cy="1200329"/>
          </a:xfrm>
          <a:prstGeom prst="rect">
            <a:avLst/>
          </a:prstGeom>
          <a:noFill/>
        </p:spPr>
        <p:txBody>
          <a:bodyPr wrap="square" rtlCol="0">
            <a:spAutoFit/>
          </a:bodyPr>
          <a:lstStyle/>
          <a:p>
            <a:r>
              <a:rPr lang="en-US" dirty="0"/>
              <a:t>NEEDS TO BE RERUN Because normalization for SE is odd! </a:t>
            </a:r>
          </a:p>
        </p:txBody>
      </p:sp>
    </p:spTree>
    <p:extLst>
      <p:ext uri="{BB962C8B-B14F-4D97-AF65-F5344CB8AC3E}">
        <p14:creationId xmlns:p14="http://schemas.microsoft.com/office/powerpoint/2010/main" val="18205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E4DA-1392-624D-9498-8E61C6D4C601}"/>
              </a:ext>
            </a:extLst>
          </p:cNvPr>
          <p:cNvSpPr>
            <a:spLocks noGrp="1"/>
          </p:cNvSpPr>
          <p:nvPr>
            <p:ph type="title"/>
          </p:nvPr>
        </p:nvSpPr>
        <p:spPr/>
        <p:txBody>
          <a:bodyPr/>
          <a:lstStyle/>
          <a:p>
            <a:r>
              <a:rPr lang="en-US" dirty="0"/>
              <a:t>GLI Expression BCC NEK1 Inhibitor</a:t>
            </a:r>
          </a:p>
        </p:txBody>
      </p:sp>
      <p:pic>
        <p:nvPicPr>
          <p:cNvPr id="5" name="Picture 4" descr="A picture containing screenshot&#10;&#10;Description automatically generated">
            <a:extLst>
              <a:ext uri="{FF2B5EF4-FFF2-40B4-BE49-F238E27FC236}">
                <a16:creationId xmlns:a16="http://schemas.microsoft.com/office/drawing/2014/main" id="{6F6B1B97-73DB-3B4C-9451-471F83FD1E59}"/>
              </a:ext>
            </a:extLst>
          </p:cNvPr>
          <p:cNvPicPr>
            <a:picLocks noChangeAspect="1"/>
          </p:cNvPicPr>
          <p:nvPr/>
        </p:nvPicPr>
        <p:blipFill>
          <a:blip r:embed="rId2"/>
          <a:stretch>
            <a:fillRect/>
          </a:stretch>
        </p:blipFill>
        <p:spPr>
          <a:xfrm>
            <a:off x="3115274" y="1682419"/>
            <a:ext cx="5961452" cy="5027400"/>
          </a:xfrm>
          <a:prstGeom prst="rect">
            <a:avLst/>
          </a:prstGeom>
        </p:spPr>
      </p:pic>
      <p:sp>
        <p:nvSpPr>
          <p:cNvPr id="6" name="TextBox 5">
            <a:extLst>
              <a:ext uri="{FF2B5EF4-FFF2-40B4-BE49-F238E27FC236}">
                <a16:creationId xmlns:a16="http://schemas.microsoft.com/office/drawing/2014/main" id="{7C6DFCC4-894F-494E-BAC2-C66142FF05B9}"/>
              </a:ext>
            </a:extLst>
          </p:cNvPr>
          <p:cNvSpPr txBox="1"/>
          <p:nvPr/>
        </p:nvSpPr>
        <p:spPr>
          <a:xfrm>
            <a:off x="448574" y="2087592"/>
            <a:ext cx="2242868" cy="923330"/>
          </a:xfrm>
          <a:prstGeom prst="rect">
            <a:avLst/>
          </a:prstGeom>
          <a:noFill/>
        </p:spPr>
        <p:txBody>
          <a:bodyPr wrap="square" rtlCol="0">
            <a:spAutoFit/>
          </a:bodyPr>
          <a:lstStyle/>
          <a:p>
            <a:r>
              <a:rPr lang="en-US" dirty="0"/>
              <a:t>NEEDS TO BE RERUN BECAUSE OF SD OF 0uM </a:t>
            </a:r>
          </a:p>
        </p:txBody>
      </p:sp>
    </p:spTree>
    <p:extLst>
      <p:ext uri="{BB962C8B-B14F-4D97-AF65-F5344CB8AC3E}">
        <p14:creationId xmlns:p14="http://schemas.microsoft.com/office/powerpoint/2010/main" val="250940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Zinc (Absorbance)</a:t>
            </a:r>
          </a:p>
        </p:txBody>
      </p:sp>
      <p:pic>
        <p:nvPicPr>
          <p:cNvPr id="5" name="Picture 4">
            <a:extLst>
              <a:ext uri="{FF2B5EF4-FFF2-40B4-BE49-F238E27FC236}">
                <a16:creationId xmlns:a16="http://schemas.microsoft.com/office/drawing/2014/main" id="{AB36B174-E8E9-EC47-8EDB-9811C39CFDD0}"/>
              </a:ext>
            </a:extLst>
          </p:cNvPr>
          <p:cNvPicPr>
            <a:picLocks noChangeAspect="1"/>
          </p:cNvPicPr>
          <p:nvPr/>
        </p:nvPicPr>
        <p:blipFill>
          <a:blip r:embed="rId2"/>
          <a:stretch>
            <a:fillRect/>
          </a:stretch>
        </p:blipFill>
        <p:spPr>
          <a:xfrm>
            <a:off x="2599332" y="1866900"/>
            <a:ext cx="6982688" cy="4197350"/>
          </a:xfrm>
          <a:prstGeom prst="rect">
            <a:avLst/>
          </a:prstGeom>
        </p:spPr>
      </p:pic>
    </p:spTree>
    <p:extLst>
      <p:ext uri="{BB962C8B-B14F-4D97-AF65-F5344CB8AC3E}">
        <p14:creationId xmlns:p14="http://schemas.microsoft.com/office/powerpoint/2010/main" val="334700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Zinc (Percent Viability) </a:t>
            </a:r>
          </a:p>
        </p:txBody>
      </p:sp>
      <p:pic>
        <p:nvPicPr>
          <p:cNvPr id="6" name="Picture 5">
            <a:extLst>
              <a:ext uri="{FF2B5EF4-FFF2-40B4-BE49-F238E27FC236}">
                <a16:creationId xmlns:a16="http://schemas.microsoft.com/office/drawing/2014/main" id="{EE2F0612-C68A-BD40-B9C0-C4EA88B9B26C}"/>
              </a:ext>
            </a:extLst>
          </p:cNvPr>
          <p:cNvPicPr>
            <a:picLocks noChangeAspect="1"/>
          </p:cNvPicPr>
          <p:nvPr/>
        </p:nvPicPr>
        <p:blipFill>
          <a:blip r:embed="rId2"/>
          <a:stretch>
            <a:fillRect/>
          </a:stretch>
        </p:blipFill>
        <p:spPr>
          <a:xfrm>
            <a:off x="2862588" y="1866900"/>
            <a:ext cx="6972125" cy="4191000"/>
          </a:xfrm>
          <a:prstGeom prst="rect">
            <a:avLst/>
          </a:prstGeom>
        </p:spPr>
      </p:pic>
    </p:spTree>
    <p:extLst>
      <p:ext uri="{BB962C8B-B14F-4D97-AF65-F5344CB8AC3E}">
        <p14:creationId xmlns:p14="http://schemas.microsoft.com/office/powerpoint/2010/main" val="275048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04E2-1F7A-5A4C-97EE-43ED653FCA04}"/>
              </a:ext>
            </a:extLst>
          </p:cNvPr>
          <p:cNvSpPr>
            <a:spLocks noGrp="1"/>
          </p:cNvSpPr>
          <p:nvPr>
            <p:ph type="title"/>
          </p:nvPr>
        </p:nvSpPr>
        <p:spPr/>
        <p:txBody>
          <a:bodyPr/>
          <a:lstStyle/>
          <a:p>
            <a:r>
              <a:rPr lang="en-US" dirty="0"/>
              <a:t>GLI Expression 3T3 MEK Inhibitor Cobi</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a:picLocks noChangeAspect="1"/>
          </p:cNvPicPr>
          <p:nvPr/>
        </p:nvPicPr>
        <p:blipFill>
          <a:blip r:embed="rId3"/>
          <a:stretch>
            <a:fillRect/>
          </a:stretch>
        </p:blipFill>
        <p:spPr>
          <a:xfrm>
            <a:off x="2997200" y="1866900"/>
            <a:ext cx="7080250" cy="4711584"/>
          </a:xfrm>
          <a:prstGeom prst="rect">
            <a:avLst/>
          </a:prstGeom>
        </p:spPr>
      </p:pic>
    </p:spTree>
    <p:extLst>
      <p:ext uri="{BB962C8B-B14F-4D97-AF65-F5344CB8AC3E}">
        <p14:creationId xmlns:p14="http://schemas.microsoft.com/office/powerpoint/2010/main" val="29650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975-4409-BB47-AE05-E54204A99008}"/>
              </a:ext>
            </a:extLst>
          </p:cNvPr>
          <p:cNvSpPr>
            <a:spLocks noGrp="1"/>
          </p:cNvSpPr>
          <p:nvPr>
            <p:ph type="title"/>
          </p:nvPr>
        </p:nvSpPr>
        <p:spPr/>
        <p:txBody>
          <a:bodyPr/>
          <a:lstStyle/>
          <a:p>
            <a:r>
              <a:rPr lang="en-US" dirty="0"/>
              <a:t>GLI Expression BCC MEK Inhibitor Cobi</a:t>
            </a:r>
          </a:p>
        </p:txBody>
      </p:sp>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a:picLocks noChangeAspect="1"/>
          </p:cNvPicPr>
          <p:nvPr/>
        </p:nvPicPr>
        <p:blipFill>
          <a:blip r:embed="rId2"/>
          <a:stretch>
            <a:fillRect/>
          </a:stretch>
        </p:blipFill>
        <p:spPr>
          <a:xfrm>
            <a:off x="2972007" y="1914345"/>
            <a:ext cx="6237338" cy="4565731"/>
          </a:xfrm>
          <a:prstGeom prst="rect">
            <a:avLst/>
          </a:prstGeom>
        </p:spPr>
      </p:pic>
    </p:spTree>
    <p:extLst>
      <p:ext uri="{BB962C8B-B14F-4D97-AF65-F5344CB8AC3E}">
        <p14:creationId xmlns:p14="http://schemas.microsoft.com/office/powerpoint/2010/main" val="102271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a:t>
            </a:r>
            <a:r>
              <a:rPr lang="en-US" dirty="0" err="1"/>
              <a:t>Cobimetinib</a:t>
            </a:r>
            <a:r>
              <a:rPr lang="en-US" dirty="0"/>
              <a:t> (Absorbance)</a:t>
            </a:r>
          </a:p>
        </p:txBody>
      </p:sp>
      <p:graphicFrame>
        <p:nvGraphicFramePr>
          <p:cNvPr id="4" name="Chart 3">
            <a:extLst>
              <a:ext uri="{FF2B5EF4-FFF2-40B4-BE49-F238E27FC236}">
                <a16:creationId xmlns:a16="http://schemas.microsoft.com/office/drawing/2014/main" id="{D4642543-BA1D-CB4F-BC6A-34B16731A90B}"/>
              </a:ext>
            </a:extLst>
          </p:cNvPr>
          <p:cNvGraphicFramePr>
            <a:graphicFrameLocks/>
          </p:cNvGraphicFramePr>
          <p:nvPr/>
        </p:nvGraphicFramePr>
        <p:xfrm>
          <a:off x="3492500" y="2057400"/>
          <a:ext cx="5207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16E9747F-084A-5B40-A0B5-BB9CAACCE065}"/>
              </a:ext>
            </a:extLst>
          </p:cNvPr>
          <p:cNvPicPr>
            <a:picLocks noChangeAspect="1"/>
          </p:cNvPicPr>
          <p:nvPr/>
        </p:nvPicPr>
        <p:blipFill>
          <a:blip r:embed="rId3"/>
          <a:stretch>
            <a:fillRect/>
          </a:stretch>
        </p:blipFill>
        <p:spPr>
          <a:xfrm>
            <a:off x="2012373" y="1866900"/>
            <a:ext cx="8298602" cy="4381500"/>
          </a:xfrm>
          <a:prstGeom prst="rect">
            <a:avLst/>
          </a:prstGeom>
        </p:spPr>
      </p:pic>
    </p:spTree>
    <p:extLst>
      <p:ext uri="{BB962C8B-B14F-4D97-AF65-F5344CB8AC3E}">
        <p14:creationId xmlns:p14="http://schemas.microsoft.com/office/powerpoint/2010/main" val="269398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a:t>
            </a:r>
            <a:r>
              <a:rPr lang="en-US" dirty="0" err="1"/>
              <a:t>Cobimetinib</a:t>
            </a:r>
            <a:r>
              <a:rPr lang="en-US" dirty="0"/>
              <a:t> (Percent Viability) </a:t>
            </a:r>
          </a:p>
        </p:txBody>
      </p:sp>
      <p:pic>
        <p:nvPicPr>
          <p:cNvPr id="3" name="Picture 2">
            <a:extLst>
              <a:ext uri="{FF2B5EF4-FFF2-40B4-BE49-F238E27FC236}">
                <a16:creationId xmlns:a16="http://schemas.microsoft.com/office/drawing/2014/main" id="{B37CF272-BD7E-EF44-A170-01FD8A7B0C27}"/>
              </a:ext>
            </a:extLst>
          </p:cNvPr>
          <p:cNvPicPr>
            <a:picLocks noChangeAspect="1"/>
          </p:cNvPicPr>
          <p:nvPr/>
        </p:nvPicPr>
        <p:blipFill>
          <a:blip r:embed="rId2"/>
          <a:stretch>
            <a:fillRect/>
          </a:stretch>
        </p:blipFill>
        <p:spPr>
          <a:xfrm>
            <a:off x="2153510" y="1866900"/>
            <a:ext cx="8298602" cy="4381500"/>
          </a:xfrm>
          <a:prstGeom prst="rect">
            <a:avLst/>
          </a:prstGeom>
        </p:spPr>
      </p:pic>
    </p:spTree>
    <p:extLst>
      <p:ext uri="{BB962C8B-B14F-4D97-AF65-F5344CB8AC3E}">
        <p14:creationId xmlns:p14="http://schemas.microsoft.com/office/powerpoint/2010/main" val="3890438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841"/>
      </a:dk2>
      <a:lt2>
        <a:srgbClr val="E8E3E2"/>
      </a:lt2>
      <a:accent1>
        <a:srgbClr val="7DA9B2"/>
      </a:accent1>
      <a:accent2>
        <a:srgbClr val="7F97BA"/>
      </a:accent2>
      <a:accent3>
        <a:srgbClr val="9696C6"/>
      </a:accent3>
      <a:accent4>
        <a:srgbClr val="977FBA"/>
      </a:accent4>
      <a:accent5>
        <a:srgbClr val="BD94C5"/>
      </a:accent5>
      <a:accent6>
        <a:srgbClr val="BA7FAB"/>
      </a:accent6>
      <a:hlink>
        <a:srgbClr val="AC7165"/>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705</Words>
  <Application>Microsoft Macintosh PowerPoint</Application>
  <PresentationFormat>Widescreen</PresentationFormat>
  <Paragraphs>43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Goudy Old Style</vt:lpstr>
      <vt:lpstr>Times New Roman</vt:lpstr>
      <vt:lpstr>Wingdings 2</vt:lpstr>
      <vt:lpstr>SlateVTI</vt:lpstr>
      <vt:lpstr>Atwood Lab Figures </vt:lpstr>
      <vt:lpstr>Gli Expression 3T3 NEK1 Inhibitor</vt:lpstr>
      <vt:lpstr>GLI Expression BCC NEK1 Inhibitor</vt:lpstr>
      <vt:lpstr>MTT Assay Zinc (Absorbance)</vt:lpstr>
      <vt:lpstr>MTT Assay Zinc (Percent Viability) </vt:lpstr>
      <vt:lpstr>GLI Expression 3T3 MEK Inhibitor Cobi</vt:lpstr>
      <vt:lpstr>GLI Expression BCC MEK Inhibitor Cobi</vt:lpstr>
      <vt:lpstr>MTT Assay Cobimetinib (Absorbance)</vt:lpstr>
      <vt:lpstr>MTT Assay Cobimetinib (Percent Viability) </vt:lpstr>
      <vt:lpstr>GLI Expression 3T3 PDHK Inhibitor DCAA </vt:lpstr>
      <vt:lpstr>GLI Expression BCC PDHK Inhibitor DCAA </vt:lpstr>
      <vt:lpstr>MTT Assay DCAA (Absorbance)</vt:lpstr>
      <vt:lpstr>MTT Assay DCAA (Percent Viability)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Atwood Lab Figures </dc:title>
  <dc:creator>Paige Halas</dc:creator>
  <cp:lastModifiedBy>Paige Halas</cp:lastModifiedBy>
  <cp:revision>3</cp:revision>
  <dcterms:created xsi:type="dcterms:W3CDTF">2019-12-04T23:07:09Z</dcterms:created>
  <dcterms:modified xsi:type="dcterms:W3CDTF">2019-12-10T22:33:05Z</dcterms:modified>
</cp:coreProperties>
</file>