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317" r:id="rId3"/>
    <p:sldId id="318" r:id="rId4"/>
    <p:sldId id="308" r:id="rId5"/>
    <p:sldId id="319" r:id="rId6"/>
    <p:sldId id="312" r:id="rId7"/>
    <p:sldId id="314" r:id="rId8"/>
    <p:sldId id="315" r:id="rId9"/>
    <p:sldId id="316" r:id="rId10"/>
    <p:sldId id="286" r:id="rId11"/>
    <p:sldId id="283" r:id="rId12"/>
    <p:sldId id="282" r:id="rId13"/>
    <p:sldId id="281" r:id="rId14"/>
    <p:sldId id="264" r:id="rId15"/>
    <p:sldId id="280" r:id="rId16"/>
    <p:sldId id="270" r:id="rId17"/>
    <p:sldId id="279" r:id="rId18"/>
    <p:sldId id="278" r:id="rId19"/>
    <p:sldId id="2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11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9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4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4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9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8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1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3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8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7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757DC-C3A8-4A64-A361-FBF144231D7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8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772C67-08F8-4239-93A4-D7408D13646D}"/>
              </a:ext>
            </a:extLst>
          </p:cNvPr>
          <p:cNvSpPr txBox="1"/>
          <p:nvPr/>
        </p:nvSpPr>
        <p:spPr>
          <a:xfrm>
            <a:off x="4280690" y="2761578"/>
            <a:ext cx="3255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BOOLEAN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0DB1E4-55AA-4DA7-948A-F2CC2F41B831}"/>
              </a:ext>
            </a:extLst>
          </p:cNvPr>
          <p:cNvSpPr/>
          <p:nvPr/>
        </p:nvSpPr>
        <p:spPr>
          <a:xfrm>
            <a:off x="3237942" y="1767182"/>
            <a:ext cx="5341257" cy="300445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72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BA84DC-D010-4416-A4F3-C1556475B1B6}"/>
              </a:ext>
            </a:extLst>
          </p:cNvPr>
          <p:cNvSpPr txBox="1"/>
          <p:nvPr/>
        </p:nvSpPr>
        <p:spPr>
          <a:xfrm>
            <a:off x="3471845" y="2761578"/>
            <a:ext cx="48734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IF – ELIF – ELSE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011EE4-B105-4626-A351-7A60C1804F10}"/>
              </a:ext>
            </a:extLst>
          </p:cNvPr>
          <p:cNvSpPr/>
          <p:nvPr/>
        </p:nvSpPr>
        <p:spPr>
          <a:xfrm>
            <a:off x="3237942" y="1767182"/>
            <a:ext cx="5341257" cy="300445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38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12661" y="1741197"/>
            <a:ext cx="1528353" cy="15339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19226" y="4716721"/>
            <a:ext cx="1841862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1259" y="1232359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58395" y="1692568"/>
            <a:ext cx="4532534" cy="16312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sz="2500" dirty="0">
                <a:latin typeface="Consolas" panose="020B0609020204030204" pitchFamily="49" charset="0"/>
              </a:rPr>
              <a:t> x &gt; 4: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	print</a:t>
            </a:r>
            <a:r>
              <a:rPr lang="en-US" sz="2500" dirty="0" smtClean="0">
                <a:latin typeface="Consolas" panose="020B0609020204030204" pitchFamily="49" charset="0"/>
              </a:rPr>
              <a:t>("red")</a:t>
            </a:r>
            <a:endParaRPr lang="en-US" sz="2500" dirty="0">
              <a:latin typeface="Consolas" panose="020B0609020204030204" pitchFamily="49" charset="0"/>
            </a:endParaRPr>
          </a:p>
          <a:p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sz="2500" dirty="0">
                <a:latin typeface="Consolas" panose="020B0609020204030204" pitchFamily="49" charset="0"/>
              </a:rPr>
              <a:t> x &lt; 7: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	print("blue")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7485" y="1248218"/>
            <a:ext cx="4437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What will be the result if x is equal to 5 ?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91259" y="3996075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Q2 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358395" y="4586913"/>
            <a:ext cx="4532534" cy="16312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sz="2500" dirty="0">
                <a:latin typeface="Consolas" panose="020B0609020204030204" pitchFamily="49" charset="0"/>
              </a:rPr>
              <a:t> x &gt; 4: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	print("red")</a:t>
            </a:r>
          </a:p>
          <a:p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elif</a:t>
            </a:r>
            <a:r>
              <a:rPr lang="en-US" sz="2500" dirty="0">
                <a:latin typeface="Consolas" panose="020B0609020204030204" pitchFamily="49" charset="0"/>
              </a:rPr>
              <a:t> x &lt; 7: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	print("blue")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7485" y="4011934"/>
            <a:ext cx="4437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What will be the result if X is equal to 5 ?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8894548" y="2110529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894549" y="2508176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blue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57868" y="5217855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red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856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12923" y="5003074"/>
            <a:ext cx="1201783" cy="848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259" y="2947668"/>
            <a:ext cx="7085594" cy="16312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Consolas" panose="020B0609020204030204" pitchFamily="49" charset="0"/>
              </a:defRPr>
            </a:lvl1pPr>
          </a:lstStyle>
          <a:p>
            <a:r>
              <a:rPr lang="en-US" sz="2500" dirty="0"/>
              <a:t>if x &gt; 7:</a:t>
            </a:r>
          </a:p>
          <a:p>
            <a:r>
              <a:rPr lang="en-US" sz="2500" dirty="0"/>
              <a:t>	print("one")</a:t>
            </a:r>
          </a:p>
          <a:p>
            <a:r>
              <a:rPr lang="en-US" sz="2500" dirty="0"/>
              <a:t>elif x &gt; 2:</a:t>
            </a:r>
          </a:p>
          <a:p>
            <a:r>
              <a:rPr lang="en-US" sz="2500" dirty="0"/>
              <a:t>	print("two")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785" y="1274413"/>
            <a:ext cx="4836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r>
              <a:rPr lang="en-GB" sz="2000" dirty="0"/>
              <a:t> What will be the result if x is equal to 8 ?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02785" y="1977310"/>
            <a:ext cx="4836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Q2 </a:t>
            </a:r>
            <a:r>
              <a:rPr lang="en-GB" sz="2000" dirty="0"/>
              <a:t> What will be the result if x is equal to 1 ?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C62317-0926-4718-8EE6-95E7BD83C14D}"/>
              </a:ext>
            </a:extLst>
          </p:cNvPr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2</a:t>
            </a:r>
          </a:p>
        </p:txBody>
      </p:sp>
      <p:sp>
        <p:nvSpPr>
          <p:cNvPr id="2" name="Rectangle 1"/>
          <p:cNvSpPr/>
          <p:nvPr/>
        </p:nvSpPr>
        <p:spPr>
          <a:xfrm>
            <a:off x="1941946" y="5149132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one</a:t>
            </a:r>
          </a:p>
        </p:txBody>
      </p:sp>
    </p:spTree>
    <p:extLst>
      <p:ext uri="{BB962C8B-B14F-4D97-AF65-F5344CB8AC3E}">
        <p14:creationId xmlns:p14="http://schemas.microsoft.com/office/powerpoint/2010/main" val="1163601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9533" y="3659887"/>
            <a:ext cx="2012668" cy="11103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258" y="2229210"/>
            <a:ext cx="7085594" cy="124649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Consolas" panose="020B0609020204030204" pitchFamily="49" charset="0"/>
              </a:defRPr>
            </a:lvl1pPr>
          </a:lstStyle>
          <a:p>
            <a:r>
              <a:rPr lang="en-US" sz="2500" dirty="0"/>
              <a:t>x  = 8</a:t>
            </a:r>
          </a:p>
          <a:p>
            <a:r>
              <a:rPr lang="en-US" sz="2500" dirty="0"/>
              <a:t>print ( x &gt; 8 or (x &gt; 5 and x &lt; 7))</a:t>
            </a:r>
          </a:p>
          <a:p>
            <a:endParaRPr lang="en-US" sz="2500" dirty="0"/>
          </a:p>
        </p:txBody>
      </p:sp>
      <p:sp>
        <p:nvSpPr>
          <p:cNvPr id="6" name="TextBox 5"/>
          <p:cNvSpPr txBox="1"/>
          <p:nvPr/>
        </p:nvSpPr>
        <p:spPr>
          <a:xfrm>
            <a:off x="502785" y="1274413"/>
            <a:ext cx="3152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r>
              <a:rPr lang="en-GB" sz="2000" dirty="0"/>
              <a:t> What will be the result ?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D8A5F-D81B-492D-86DB-B566EFAD9840}"/>
              </a:ext>
            </a:extLst>
          </p:cNvPr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22093" y="4030392"/>
            <a:ext cx="80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False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21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5211" y="3653355"/>
            <a:ext cx="2024743" cy="11234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258" y="2229210"/>
            <a:ext cx="7085594" cy="124649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Consolas" panose="020B0609020204030204" pitchFamily="49" charset="0"/>
              </a:defRPr>
            </a:lvl1pPr>
          </a:lstStyle>
          <a:p>
            <a:r>
              <a:rPr lang="en-GB" sz="2500" dirty="0"/>
              <a:t>x  = 4</a:t>
            </a:r>
          </a:p>
          <a:p>
            <a:r>
              <a:rPr lang="en-GB" sz="2500" dirty="0"/>
              <a:t>print ( (x &lt; 3 or x &gt; 1) and x &lt; 9)</a:t>
            </a:r>
            <a:endParaRPr lang="en-US" sz="2500" dirty="0"/>
          </a:p>
          <a:p>
            <a:endParaRPr lang="en-US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502785" y="1274413"/>
            <a:ext cx="3152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r>
              <a:rPr lang="en-GB" sz="2000" dirty="0"/>
              <a:t> What will be the result ?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43CC7-B832-41D5-9EF1-65C249654C6B}"/>
              </a:ext>
            </a:extLst>
          </p:cNvPr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29524" y="4030392"/>
            <a:ext cx="89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True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80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1228" y="4972203"/>
            <a:ext cx="1985554" cy="1188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6954" y="1101624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496954" y="3106786"/>
            <a:ext cx="7627715" cy="16312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500" dirty="0">
                <a:latin typeface="Consolas" panose="020B0609020204030204" pitchFamily="49" charset="0"/>
              </a:rPr>
              <a:t>if value &gt; 10: </a:t>
            </a:r>
          </a:p>
          <a:p>
            <a:r>
              <a:rPr lang="en-GB" sz="2500" dirty="0">
                <a:latin typeface="Consolas" panose="020B0609020204030204" pitchFamily="49" charset="0"/>
              </a:rPr>
              <a:t>  print("</a:t>
            </a:r>
            <a:r>
              <a:rPr lang="en-GB" sz="2500" dirty="0">
                <a:solidFill>
                  <a:schemeClr val="accent1"/>
                </a:solidFill>
                <a:latin typeface="Consolas" panose="020B0609020204030204" pitchFamily="49" charset="0"/>
              </a:rPr>
              <a:t>blue</a:t>
            </a:r>
            <a:r>
              <a:rPr lang="en-GB" sz="2500" dirty="0">
                <a:latin typeface="Consolas" panose="020B0609020204030204" pitchFamily="49" charset="0"/>
              </a:rPr>
              <a:t>")</a:t>
            </a:r>
          </a:p>
          <a:p>
            <a:r>
              <a:rPr lang="en-GB" sz="2500" dirty="0">
                <a:latin typeface="Consolas" panose="020B0609020204030204" pitchFamily="49" charset="0"/>
              </a:rPr>
              <a:t>else:</a:t>
            </a:r>
          </a:p>
          <a:p>
            <a:r>
              <a:rPr lang="en-GB" sz="2500" dirty="0">
                <a:latin typeface="Consolas" panose="020B0609020204030204" pitchFamily="49" charset="0"/>
              </a:rPr>
              <a:t>  print("</a:t>
            </a:r>
            <a:r>
              <a:rPr lang="en-GB" sz="2500" dirty="0">
                <a:solidFill>
                  <a:srgbClr val="FF0000"/>
                </a:solidFill>
                <a:latin typeface="Consolas" panose="020B0609020204030204" pitchFamily="49" charset="0"/>
              </a:rPr>
              <a:t>red</a:t>
            </a:r>
            <a:r>
              <a:rPr lang="en-GB" sz="2500" dirty="0">
                <a:latin typeface="Consolas" panose="020B0609020204030204" pitchFamily="49" charset="0"/>
              </a:rPr>
              <a:t>")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3796" y="1744008"/>
            <a:ext cx="5383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What shall be the range of value  to display ‘</a:t>
            </a:r>
            <a:r>
              <a:rPr lang="en-GB" sz="2000" b="1" dirty="0">
                <a:solidFill>
                  <a:srgbClr val="FF0000"/>
                </a:solidFill>
              </a:rPr>
              <a:t>red</a:t>
            </a:r>
            <a:r>
              <a:rPr lang="en-GB" sz="2000" dirty="0"/>
              <a:t>’ ?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16215" y="2228557"/>
            <a:ext cx="7321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i="1" u="sng" dirty="0"/>
              <a:t>Example</a:t>
            </a:r>
            <a:r>
              <a:rPr lang="en-GB" sz="2000" i="1" dirty="0"/>
              <a:t> : To display ‘</a:t>
            </a:r>
            <a:r>
              <a:rPr lang="en-GB" sz="2000" b="1" i="1" dirty="0">
                <a:solidFill>
                  <a:schemeClr val="accent1"/>
                </a:solidFill>
              </a:rPr>
              <a:t>blue</a:t>
            </a:r>
            <a:r>
              <a:rPr lang="en-GB" sz="2000" i="1" dirty="0"/>
              <a:t>’,  value must be in the range  [11, +infinity[</a:t>
            </a:r>
            <a:endParaRPr lang="en-US" sz="20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1F79E9-53B7-43F8-B1DF-35AB9066184E}"/>
              </a:ext>
            </a:extLst>
          </p:cNvPr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5502" y="5381897"/>
            <a:ext cx="139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[9, - infinity[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9897" y="4757938"/>
            <a:ext cx="1632857" cy="9405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1258" y="369602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784" y="1209434"/>
            <a:ext cx="3152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r>
              <a:rPr lang="en-GB" sz="2000" dirty="0"/>
              <a:t> What will be the result ?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02784" y="2218544"/>
            <a:ext cx="6467641" cy="240065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500" dirty="0">
                <a:latin typeface="Consolas" panose="020B0609020204030204" pitchFamily="49" charset="0"/>
              </a:rPr>
              <a:t>a = 8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b = 12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if a == 12: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  print("beautiful")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  if b &gt;= 12: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      print("cute")</a:t>
            </a:r>
            <a:endParaRPr lang="en-US" sz="2500" dirty="0"/>
          </a:p>
        </p:txBody>
      </p:sp>
      <p:sp>
        <p:nvSpPr>
          <p:cNvPr id="2" name="Rectangle 1"/>
          <p:cNvSpPr/>
          <p:nvPr/>
        </p:nvSpPr>
        <p:spPr>
          <a:xfrm>
            <a:off x="1251983" y="5043535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cute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712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4563" y="1924275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7380772" y="973261"/>
            <a:ext cx="4532534" cy="43242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500" dirty="0">
                <a:latin typeface="Consolas" panose="020B0609020204030204" pitchFamily="49" charset="0"/>
              </a:rPr>
              <a:t>if x&lt;=6: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  print(“</a:t>
            </a:r>
            <a:r>
              <a:rPr lang="en-GB" sz="2500" dirty="0">
                <a:solidFill>
                  <a:srgbClr val="FF0000"/>
                </a:solidFill>
                <a:latin typeface="Consolas" panose="020B0609020204030204" pitchFamily="49" charset="0"/>
              </a:rPr>
              <a:t>red</a:t>
            </a:r>
            <a:r>
              <a:rPr lang="en-GB" sz="2500" dirty="0">
                <a:latin typeface="Consolas" panose="020B0609020204030204" pitchFamily="49" charset="0"/>
              </a:rPr>
              <a:t>")</a:t>
            </a:r>
          </a:p>
          <a:p>
            <a:r>
              <a:rPr lang="en-GB" sz="2500" dirty="0">
                <a:latin typeface="Consolas" panose="020B0609020204030204" pitchFamily="49" charset="0"/>
              </a:rPr>
              <a:t/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elif x&lt;10: 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  print(“</a:t>
            </a:r>
            <a:r>
              <a:rPr lang="en-GB" sz="2500" dirty="0">
                <a:solidFill>
                  <a:schemeClr val="accent6"/>
                </a:solidFill>
                <a:latin typeface="Consolas" panose="020B0609020204030204" pitchFamily="49" charset="0"/>
              </a:rPr>
              <a:t>green</a:t>
            </a:r>
            <a:r>
              <a:rPr lang="en-GB" sz="2500" dirty="0">
                <a:latin typeface="Consolas" panose="020B0609020204030204" pitchFamily="49" charset="0"/>
              </a:rPr>
              <a:t>")</a:t>
            </a:r>
          </a:p>
          <a:p>
            <a:r>
              <a:rPr lang="en-GB" sz="2500" dirty="0">
                <a:latin typeface="Consolas" panose="020B0609020204030204" pitchFamily="49" charset="0"/>
              </a:rPr>
              <a:t/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elif x&lt;=23: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  print(“</a:t>
            </a:r>
            <a:r>
              <a:rPr lang="en-GB" sz="2500" dirty="0">
                <a:solidFill>
                  <a:schemeClr val="accent1"/>
                </a:solidFill>
                <a:latin typeface="Consolas" panose="020B0609020204030204" pitchFamily="49" charset="0"/>
              </a:rPr>
              <a:t>blue</a:t>
            </a:r>
            <a:r>
              <a:rPr lang="en-GB" sz="2500" dirty="0">
                <a:latin typeface="Consolas" panose="020B0609020204030204" pitchFamily="49" charset="0"/>
              </a:rPr>
              <a:t>")</a:t>
            </a:r>
          </a:p>
          <a:p>
            <a:r>
              <a:rPr lang="en-GB" sz="2500" dirty="0">
                <a:latin typeface="Consolas" panose="020B0609020204030204" pitchFamily="49" charset="0"/>
              </a:rPr>
              <a:t/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else: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  print(“</a:t>
            </a:r>
            <a:r>
              <a:rPr lang="en-GB" sz="2500" b="1" dirty="0">
                <a:solidFill>
                  <a:srgbClr val="E311A7"/>
                </a:solidFill>
                <a:latin typeface="Consolas" panose="020B0609020204030204" pitchFamily="49" charset="0"/>
              </a:rPr>
              <a:t>pink</a:t>
            </a:r>
            <a:r>
              <a:rPr lang="en-GB" sz="2500" dirty="0">
                <a:latin typeface="Consolas" panose="020B0609020204030204" pitchFamily="49" charset="0"/>
              </a:rPr>
              <a:t>")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4563" y="1139691"/>
            <a:ext cx="6405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i="1" u="sng" dirty="0"/>
              <a:t>Example</a:t>
            </a:r>
            <a:r>
              <a:rPr lang="en-GB" sz="2000" i="1" dirty="0"/>
              <a:t> : To display ‘</a:t>
            </a:r>
            <a:r>
              <a:rPr lang="en-GB" sz="2000" b="1" i="1" dirty="0">
                <a:solidFill>
                  <a:srgbClr val="FF0000"/>
                </a:solidFill>
              </a:rPr>
              <a:t>red</a:t>
            </a:r>
            <a:r>
              <a:rPr lang="en-GB" sz="2000" i="1" dirty="0"/>
              <a:t>’ X must be in the range ]-infinity, 6]</a:t>
            </a:r>
            <a:endParaRPr lang="en-US" sz="2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57721" y="2351364"/>
            <a:ext cx="5179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What must be the range of X to display ‘</a:t>
            </a:r>
            <a:r>
              <a:rPr lang="en-GB" sz="2000" b="1" dirty="0">
                <a:solidFill>
                  <a:schemeClr val="accent6"/>
                </a:solidFill>
              </a:rPr>
              <a:t>green</a:t>
            </a:r>
            <a:r>
              <a:rPr lang="en-GB" sz="2000" dirty="0"/>
              <a:t>’ ?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88926" y="3307239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Q2 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62084" y="3734328"/>
            <a:ext cx="5049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What must be the range of X to display ‘</a:t>
            </a:r>
            <a:r>
              <a:rPr lang="en-GB" sz="2000" b="1" dirty="0">
                <a:solidFill>
                  <a:schemeClr val="accent1"/>
                </a:solidFill>
              </a:rPr>
              <a:t>blue</a:t>
            </a:r>
            <a:r>
              <a:rPr lang="en-GB" sz="2000" dirty="0"/>
              <a:t>’ ?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84563" y="4363258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Q3 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57721" y="4790347"/>
            <a:ext cx="5037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What must be the range of X to display ‘</a:t>
            </a:r>
            <a:r>
              <a:rPr lang="en-GB" sz="2000" b="1" dirty="0">
                <a:solidFill>
                  <a:srgbClr val="E311A7"/>
                </a:solidFill>
              </a:rPr>
              <a:t>pink</a:t>
            </a:r>
            <a:r>
              <a:rPr lang="en-GB" sz="2000" dirty="0"/>
              <a:t>’ ?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119906-72B5-4BB9-BBD4-C7CEBF402108}"/>
              </a:ext>
            </a:extLst>
          </p:cNvPr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367" y="2805625"/>
            <a:ext cx="187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en-US" dirty="0" smtClean="0">
                <a:solidFill>
                  <a:srgbClr val="FF0000"/>
                </a:solidFill>
              </a:rPr>
              <a:t>-infinity, 10]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8492" y="4092051"/>
            <a:ext cx="167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]-infinity,23]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0489" y="5297522"/>
            <a:ext cx="1733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[24, +infinity[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717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8456" y="4453737"/>
            <a:ext cx="1240973" cy="12416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784" y="1209434"/>
            <a:ext cx="3152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r>
              <a:rPr lang="en-GB" sz="2000" dirty="0"/>
              <a:t> What will be the result ?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502784" y="2023672"/>
            <a:ext cx="8071590" cy="201593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500" dirty="0">
                <a:latin typeface="Consolas" panose="020B0609020204030204" pitchFamily="49" charset="0"/>
              </a:rPr>
              <a:t>isGreater = 4 &gt; 9</a:t>
            </a:r>
          </a:p>
          <a:p>
            <a:r>
              <a:rPr lang="en-GB" sz="2500" dirty="0">
                <a:latin typeface="Consolas" panose="020B0609020204030204" pitchFamily="49" charset="0"/>
              </a:rPr>
              <a:t>if isGreater :</a:t>
            </a:r>
          </a:p>
          <a:p>
            <a:r>
              <a:rPr lang="en-GB" sz="2500" dirty="0">
                <a:latin typeface="Consolas" panose="020B0609020204030204" pitchFamily="49" charset="0"/>
              </a:rPr>
              <a:t>    print("A")</a:t>
            </a:r>
          </a:p>
          <a:p>
            <a:r>
              <a:rPr lang="en-GB" sz="2500" dirty="0">
                <a:latin typeface="Consolas" panose="020B0609020204030204" pitchFamily="49" charset="0"/>
              </a:rPr>
              <a:t>else:</a:t>
            </a:r>
          </a:p>
          <a:p>
            <a:r>
              <a:rPr lang="en-GB" sz="2500" dirty="0">
                <a:latin typeface="Consolas" panose="020B0609020204030204" pitchFamily="49" charset="0"/>
              </a:rPr>
              <a:t>    print("B")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21FA3-DF50-40AC-8ABE-7CA9EF21E165}"/>
              </a:ext>
            </a:extLst>
          </p:cNvPr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8</a:t>
            </a:r>
          </a:p>
        </p:txBody>
      </p:sp>
      <p:sp>
        <p:nvSpPr>
          <p:cNvPr id="3" name="Rectangle 2"/>
          <p:cNvSpPr/>
          <p:nvPr/>
        </p:nvSpPr>
        <p:spPr>
          <a:xfrm>
            <a:off x="1286288" y="481187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394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4582" y="3937931"/>
            <a:ext cx="1528355" cy="9867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99607" y="2173573"/>
            <a:ext cx="5282215" cy="12003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isGreater = 4 &gt; 9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value = 50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print(</a:t>
            </a:r>
            <a:r>
              <a:rPr lang="en-GB" sz="2400" dirty="0">
                <a:latin typeface="Consolas" panose="020B0609020204030204" pitchFamily="49" charset="0"/>
              </a:rPr>
              <a:t>isGreater </a:t>
            </a:r>
            <a:r>
              <a:rPr lang="en-US" sz="2400" dirty="0">
                <a:latin typeface="Consolas" panose="020B0609020204030204" pitchFamily="49" charset="0"/>
              </a:rPr>
              <a:t>or value &gt; 20)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784" y="1209434"/>
            <a:ext cx="3152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r>
              <a:rPr lang="en-GB" sz="2000" dirty="0"/>
              <a:t> What will be the result ?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6C7F1-F0C4-47AC-B9BD-81F5E519DEC4}"/>
              </a:ext>
            </a:extLst>
          </p:cNvPr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92643" y="4219416"/>
            <a:ext cx="80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True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69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3180" y="3396343"/>
            <a:ext cx="3803593" cy="32265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2164977" y="1721224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847161" y="1701514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58609" y="161903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6651" y="176156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61963" y="1114413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 = 3 ?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07745" y="2834170"/>
            <a:ext cx="3192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 this tree in Python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10622" y="2649504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print(0)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95479" y="2649504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762AA9-BF0A-410C-B1F9-FB142C7F26CB}"/>
              </a:ext>
            </a:extLst>
          </p:cNvPr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#1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15397" y="4088674"/>
            <a:ext cx="3618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 =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(input())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If x ==3: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print(3)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Else: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print(0)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02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68906" y="1300775"/>
            <a:ext cx="4948477" cy="5204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2164977" y="1721224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847161" y="1701514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58609" y="161903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6651" y="176156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61963" y="1114413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 = 3 ?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182307" y="3024663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23602" y="3024662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73672" y="300495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3981" y="306500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63076" y="246081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 &gt; 3 ?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826731" y="4406063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78405" y="444640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065521" y="3024662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15591" y="300495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04995" y="246081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 &gt; 3 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7930" y="3759677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print(1)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4181" y="5141077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print(5)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74249" y="3708665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print(4)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2913794" y="4406063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63864" y="438635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4207785" y="3065003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59459" y="310534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30260" y="639055"/>
            <a:ext cx="3192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 this tree in Python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701" y="3718254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print(2)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87142" y="3732175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print(3)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55121" y="5086684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print(6)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41511" y="4021320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 &lt; 10 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C27E5C-7BBB-464E-A886-3A3676B24126}"/>
              </a:ext>
            </a:extLst>
          </p:cNvPr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#2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44278" y="1477865"/>
            <a:ext cx="453281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 = 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Y = 0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Z = 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if   X == 3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           If  y &gt;3 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          print(4)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  else 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	     print(3)</a:t>
            </a:r>
          </a:p>
          <a:p>
            <a:r>
              <a:rPr lang="en-US" dirty="0" err="1">
                <a:solidFill>
                  <a:srgbClr val="FF0000"/>
                </a:solidFill>
              </a:rPr>
              <a:t>e</a:t>
            </a:r>
            <a:r>
              <a:rPr lang="en-US" dirty="0" err="1" smtClean="0">
                <a:solidFill>
                  <a:srgbClr val="FF0000"/>
                </a:solidFill>
              </a:rPr>
              <a:t>les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endParaRPr lang="km-KH" dirty="0" smtClean="0">
              <a:solidFill>
                <a:srgbClr val="FF0000"/>
              </a:solidFill>
            </a:endParaRPr>
          </a:p>
          <a:p>
            <a:r>
              <a:rPr lang="km-KH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if y &gt;3: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print(2)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if z&lt;10: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print(6)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else: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print(5)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else: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print(1)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76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23314" y="1114413"/>
            <a:ext cx="4859383" cy="54562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2164977" y="1721224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847161" y="1701514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58609" y="161903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6651" y="176156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61963" y="1114413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 = 3 ?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182307" y="3024663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23602" y="3024662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73672" y="300495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3981" y="306500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63076" y="246081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 &gt; 3 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07500" y="3734634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 &lt; 10 ?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065521" y="3024662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15591" y="300495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04995" y="246081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 &gt; 3 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7504" y="3685310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print(1)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74249" y="3641430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print(3)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25310" y="408222"/>
            <a:ext cx="3192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 this tree in Python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3064897" y="4226733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14967" y="420702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73625" y="4843501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print(4)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18C399-6391-4824-8AED-BEC5DBC7B5A9}"/>
              </a:ext>
            </a:extLst>
          </p:cNvPr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#3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46914" y="1352814"/>
            <a:ext cx="376210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X = 0 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Y = 0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Z = 0 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If x == 3 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if y &gt;3: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	print(3)</a:t>
            </a:r>
          </a:p>
          <a:p>
            <a:r>
              <a:rPr lang="en-US" sz="2800" dirty="0" err="1">
                <a:solidFill>
                  <a:srgbClr val="FF0000"/>
                </a:solidFill>
              </a:rPr>
              <a:t>e</a:t>
            </a:r>
            <a:r>
              <a:rPr lang="en-US" sz="2800" dirty="0" err="1" smtClean="0">
                <a:solidFill>
                  <a:srgbClr val="FF0000"/>
                </a:solidFill>
              </a:rPr>
              <a:t>lif</a:t>
            </a:r>
            <a:r>
              <a:rPr lang="en-US" sz="2800" dirty="0" smtClean="0">
                <a:solidFill>
                  <a:srgbClr val="FF0000"/>
                </a:solidFill>
              </a:rPr>
              <a:t>  y &gt;3 and z &lt;10 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print(4)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e</a:t>
            </a:r>
            <a:r>
              <a:rPr lang="en-US" sz="2800" dirty="0" smtClean="0">
                <a:solidFill>
                  <a:srgbClr val="FF0000"/>
                </a:solidFill>
              </a:rPr>
              <a:t>lse: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print(1)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50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18366" y="966651"/>
            <a:ext cx="5199017" cy="5538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2164977" y="1721224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847161" y="1701514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58609" y="161903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6651" y="176156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61963" y="1114413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 = 3 ?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182307" y="3024663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23602" y="3024662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73672" y="300495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3981" y="306500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63076" y="246081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 &gt; 3 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07500" y="3734634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 &lt; 10 ?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065521" y="3024662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15591" y="300495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04995" y="246081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 &gt; 3 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7952" y="3780800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print(1)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74249" y="3749006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print(3)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64054" y="408222"/>
            <a:ext cx="3192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 this tree in Python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3064897" y="4226733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14967" y="420702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73625" y="4951077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print(4)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B5CC4A-ACD5-419C-9A53-B32F3A7943D3}"/>
              </a:ext>
            </a:extLst>
          </p:cNvPr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#4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93131" y="1300775"/>
            <a:ext cx="485938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X = 0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Y = 0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Z = 0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If x == 3: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if y &gt;3: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	print(3)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e</a:t>
            </a:r>
            <a:r>
              <a:rPr lang="en-US" sz="2400" dirty="0" err="1" smtClean="0">
                <a:solidFill>
                  <a:srgbClr val="FF0000"/>
                </a:solidFill>
              </a:rPr>
              <a:t>lif</a:t>
            </a:r>
            <a:r>
              <a:rPr lang="en-US" sz="2400" dirty="0" smtClean="0">
                <a:solidFill>
                  <a:srgbClr val="FF0000"/>
                </a:solidFill>
              </a:rPr>
              <a:t>: y&gt;3 and !(z &lt; 10):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	print(4)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e</a:t>
            </a:r>
            <a:r>
              <a:rPr lang="en-US" sz="2400" dirty="0" smtClean="0">
                <a:solidFill>
                  <a:srgbClr val="FF0000"/>
                </a:solidFill>
              </a:rPr>
              <a:t>lse: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	</a:t>
            </a:r>
            <a:r>
              <a:rPr lang="en-US" sz="2400" dirty="0" smtClean="0">
                <a:solidFill>
                  <a:srgbClr val="FF0000"/>
                </a:solidFill>
              </a:rPr>
              <a:t>print(1)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87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210697" y="1149531"/>
            <a:ext cx="4859383" cy="457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430664" y="118410"/>
            <a:ext cx="491993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if x &gt; 4: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if y == 5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print(«</a:t>
            </a:r>
            <a:r>
              <a:rPr lang="fr-FR" sz="2400" dirty="0" err="1">
                <a:latin typeface="Consolas" panose="020B0609020204030204" pitchFamily="49" charset="0"/>
              </a:rPr>
              <a:t>ronan</a:t>
            </a:r>
            <a:r>
              <a:rPr lang="fr-FR" sz="2400" dirty="0">
                <a:latin typeface="Consolas" panose="020B0609020204030204" pitchFamily="49" charset="0"/>
              </a:rPr>
              <a:t>»)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</a:t>
            </a:r>
            <a:r>
              <a:rPr lang="fr-FR" sz="2400" dirty="0" err="1">
                <a:latin typeface="Consolas" panose="020B0609020204030204" pitchFamily="49" charset="0"/>
              </a:rPr>
              <a:t>else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print(«</a:t>
            </a:r>
            <a:r>
              <a:rPr lang="fr-FR" sz="2400" dirty="0" err="1">
                <a:latin typeface="Consolas" panose="020B0609020204030204" pitchFamily="49" charset="0"/>
              </a:rPr>
              <a:t>channak</a:t>
            </a:r>
            <a:r>
              <a:rPr lang="fr-FR" sz="2400" dirty="0">
                <a:latin typeface="Consolas" panose="020B0609020204030204" pitchFamily="49" charset="0"/>
              </a:rPr>
              <a:t>»)</a:t>
            </a:r>
          </a:p>
          <a:p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 err="1">
                <a:latin typeface="Consolas" panose="020B0609020204030204" pitchFamily="49" charset="0"/>
              </a:rPr>
              <a:t>else</a:t>
            </a:r>
            <a:r>
              <a:rPr lang="fr-FR" sz="2400" dirty="0">
                <a:latin typeface="Consolas" panose="020B0609020204030204" pitchFamily="49" charset="0"/>
              </a:rPr>
              <a:t>: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if x == 3 or y == 4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print(«</a:t>
            </a:r>
            <a:r>
              <a:rPr lang="fr-FR" sz="2400" dirty="0" err="1">
                <a:latin typeface="Consolas" panose="020B0609020204030204" pitchFamily="49" charset="0"/>
              </a:rPr>
              <a:t>seiha</a:t>
            </a:r>
            <a:r>
              <a:rPr lang="fr-FR" sz="2400" dirty="0">
                <a:latin typeface="Consolas" panose="020B0609020204030204" pitchFamily="49" charset="0"/>
              </a:rPr>
              <a:t>»)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80688" y="223556"/>
            <a:ext cx="4432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Draw the tree of condition of this</a:t>
            </a:r>
          </a:p>
          <a:p>
            <a:pPr algn="ctr"/>
            <a:r>
              <a:rPr lang="fr-FR" sz="2400" b="1" dirty="0"/>
              <a:t>code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C1F78-9BED-4A00-B255-892D170E54D0}"/>
              </a:ext>
            </a:extLst>
          </p:cNvPr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#5</a:t>
            </a:r>
          </a:p>
        </p:txBody>
      </p:sp>
      <p:sp>
        <p:nvSpPr>
          <p:cNvPr id="2" name="Rectangle 1"/>
          <p:cNvSpPr/>
          <p:nvPr/>
        </p:nvSpPr>
        <p:spPr>
          <a:xfrm>
            <a:off x="9251544" y="1370269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x &gt;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 rot="20272990">
            <a:off x="10133824" y="1843978"/>
            <a:ext cx="45719" cy="645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20272990">
            <a:off x="10627133" y="2908631"/>
            <a:ext cx="45719" cy="645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50697" y="2441053"/>
            <a:ext cx="1400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y == 5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514312" y="3642452"/>
            <a:ext cx="12618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print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(«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ronan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»)</a:t>
            </a:r>
          </a:p>
        </p:txBody>
      </p:sp>
      <p:sp>
        <p:nvSpPr>
          <p:cNvPr id="14" name="Rectangle 13"/>
          <p:cNvSpPr/>
          <p:nvPr/>
        </p:nvSpPr>
        <p:spPr>
          <a:xfrm rot="1165850" flipH="1">
            <a:off x="10120209" y="2912967"/>
            <a:ext cx="45719" cy="645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234221" y="3642452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print</a:t>
            </a:r>
            <a:r>
              <a:rPr lang="fr-FR" sz="1050" dirty="0">
                <a:solidFill>
                  <a:srgbClr val="FF0000"/>
                </a:solidFill>
                <a:latin typeface="Consolas" panose="020B0609020204030204" pitchFamily="49" charset="0"/>
              </a:rPr>
              <a:t>(«</a:t>
            </a:r>
            <a:r>
              <a:rPr lang="fr-FR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channak</a:t>
            </a:r>
            <a:r>
              <a:rPr lang="fr-FR" sz="1050" dirty="0">
                <a:solidFill>
                  <a:srgbClr val="FF0000"/>
                </a:solidFill>
                <a:latin typeface="Consolas" panose="020B0609020204030204" pitchFamily="49" charset="0"/>
              </a:rPr>
              <a:t>»)</a:t>
            </a:r>
          </a:p>
        </p:txBody>
      </p:sp>
      <p:sp>
        <p:nvSpPr>
          <p:cNvPr id="15" name="Rectangle 14"/>
          <p:cNvSpPr/>
          <p:nvPr/>
        </p:nvSpPr>
        <p:spPr>
          <a:xfrm rot="1165850" flipH="1">
            <a:off x="9399757" y="1810556"/>
            <a:ext cx="45719" cy="645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34113" y="2516065"/>
            <a:ext cx="14927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x == 3 or y == 4</a:t>
            </a:r>
          </a:p>
        </p:txBody>
      </p:sp>
      <p:sp>
        <p:nvSpPr>
          <p:cNvPr id="17" name="Rectangle 16"/>
          <p:cNvSpPr/>
          <p:nvPr/>
        </p:nvSpPr>
        <p:spPr>
          <a:xfrm rot="1165850" flipH="1">
            <a:off x="8957611" y="2798720"/>
            <a:ext cx="45719" cy="645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33703" y="3642452"/>
            <a:ext cx="12618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print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(«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seiha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»)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13866" y="1801317"/>
            <a:ext cx="60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02243" y="2930101"/>
            <a:ext cx="526869" cy="383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91104" y="2848033"/>
            <a:ext cx="48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91508" y="1826570"/>
            <a:ext cx="48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93191" y="2985379"/>
            <a:ext cx="48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67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41196" y="180853"/>
            <a:ext cx="5015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Write python !!!	</a:t>
            </a:r>
            <a:endParaRPr lang="fr-FR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424195" y="1287599"/>
            <a:ext cx="4208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Store in  variable “</a:t>
            </a:r>
            <a:r>
              <a:rPr lang="en-US" sz="2400" dirty="0">
                <a:solidFill>
                  <a:srgbClr val="C00000"/>
                </a:solidFill>
              </a:rPr>
              <a:t>value1</a:t>
            </a:r>
            <a:r>
              <a:rPr lang="en-US" sz="2400" dirty="0"/>
              <a:t>” this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59215" y="1300775"/>
            <a:ext cx="57919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x greater than 5 and y equal to 9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4194" y="2025013"/>
            <a:ext cx="4208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Store in  variable “</a:t>
            </a:r>
            <a:r>
              <a:rPr lang="en-US" sz="2400" dirty="0">
                <a:solidFill>
                  <a:srgbClr val="C00000"/>
                </a:solidFill>
              </a:rPr>
              <a:t>value2</a:t>
            </a:r>
            <a:r>
              <a:rPr lang="en-US" sz="2400" dirty="0"/>
              <a:t>” this 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59215" y="2025012"/>
            <a:ext cx="358303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Y is equal to 1 or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4194" y="2749251"/>
            <a:ext cx="4171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Store in  variable “</a:t>
            </a:r>
            <a:r>
              <a:rPr lang="en-US" sz="2400" dirty="0">
                <a:solidFill>
                  <a:srgbClr val="C00000"/>
                </a:solidFill>
              </a:rPr>
              <a:t>value3</a:t>
            </a:r>
            <a:r>
              <a:rPr lang="en-US" sz="2400" dirty="0"/>
              <a:t>” this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9215" y="2776292"/>
            <a:ext cx="57919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Z is one of the following 5, 7, 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#6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9692" y="4088674"/>
            <a:ext cx="1724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&gt; 5 and y =9</a:t>
            </a:r>
          </a:p>
          <a:p>
            <a:r>
              <a:rPr lang="en-US" dirty="0" smtClean="0"/>
              <a:t>Y  = 1,2</a:t>
            </a:r>
          </a:p>
          <a:p>
            <a:r>
              <a:rPr lang="en-US" dirty="0" smtClean="0"/>
              <a:t>Z =  5,7,9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1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41196" y="180853"/>
            <a:ext cx="5015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Write python !!!	</a:t>
            </a:r>
            <a:endParaRPr lang="fr-FR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1680882" y="1300775"/>
            <a:ext cx="8412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 Write a program that say "valid" if a number </a:t>
            </a:r>
            <a:r>
              <a:rPr lang="en-US" sz="2400" u="sng" dirty="0"/>
              <a:t>entered by keyboard</a:t>
            </a:r>
          </a:p>
          <a:p>
            <a:pPr algn="ctr"/>
            <a:r>
              <a:rPr lang="en-US" sz="2400" dirty="0"/>
              <a:t>if </a:t>
            </a:r>
            <a:r>
              <a:rPr lang="en-US" sz="2400" b="1" dirty="0"/>
              <a:t>lower than 0 or between 10 and 15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41196" y="2451010"/>
            <a:ext cx="52519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must use 2 variable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one to store if number of lower than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one to store if between 10 and 15</a:t>
            </a:r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4392"/>
          <a:stretch/>
        </p:blipFill>
        <p:spPr>
          <a:xfrm>
            <a:off x="2479107" y="2451010"/>
            <a:ext cx="1192972" cy="11144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09989" y="2289646"/>
            <a:ext cx="7436224" cy="1892389"/>
          </a:xfrm>
          <a:prstGeom prst="rect">
            <a:avLst/>
          </a:prstGeom>
          <a:noFill/>
          <a:ln>
            <a:solidFill>
              <a:srgbClr val="FE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#7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75593" y="4443291"/>
            <a:ext cx="39391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x = </a:t>
            </a:r>
            <a:r>
              <a:rPr lang="en-US" dirty="0" err="1" smtClean="0"/>
              <a:t>int</a:t>
            </a:r>
            <a:r>
              <a:rPr lang="en-US" dirty="0" smtClean="0"/>
              <a:t> (print())</a:t>
            </a:r>
          </a:p>
          <a:p>
            <a:r>
              <a:rPr lang="en-US" dirty="0" smtClean="0"/>
              <a:t>if   X &lt; 0:</a:t>
            </a:r>
          </a:p>
          <a:p>
            <a:r>
              <a:rPr lang="en-US" dirty="0"/>
              <a:t>	print(“</a:t>
            </a:r>
            <a:r>
              <a:rPr lang="en-US" dirty="0" smtClean="0"/>
              <a:t>valid”)</a:t>
            </a:r>
          </a:p>
          <a:p>
            <a:r>
              <a:rPr lang="en-US" dirty="0" err="1" smtClean="0"/>
              <a:t>Eles</a:t>
            </a:r>
            <a:r>
              <a:rPr lang="en-US" dirty="0"/>
              <a:t> </a:t>
            </a:r>
            <a:r>
              <a:rPr lang="en-US" dirty="0" smtClean="0"/>
              <a:t>x &gt;10 and x&lt;15 :</a:t>
            </a:r>
          </a:p>
          <a:p>
            <a:r>
              <a:rPr lang="en-US" dirty="0"/>
              <a:t>	print(“</a:t>
            </a:r>
            <a:r>
              <a:rPr lang="en-US" dirty="0" smtClean="0"/>
              <a:t>valid”)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98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41196" y="180853"/>
            <a:ext cx="5015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Write python !!!	</a:t>
            </a:r>
            <a:endParaRPr lang="fr-FR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1900034" y="1276759"/>
            <a:ext cx="2520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1 - Enter a number</a:t>
            </a:r>
          </a:p>
          <a:p>
            <a:endParaRPr lang="en-US" sz="2400" dirty="0"/>
          </a:p>
          <a:p>
            <a:r>
              <a:rPr lang="en-US" sz="2400" dirty="0"/>
              <a:t>2 - Display: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57645" y="2762630"/>
            <a:ext cx="618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</a:t>
            </a:r>
            <a:r>
              <a:rPr lang="en-US" sz="2400" b="1" dirty="0"/>
              <a:t>to low</a:t>
            </a:r>
            <a:r>
              <a:rPr lang="en-US" sz="2400" dirty="0"/>
              <a:t>” if the number displayed is lower than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57645" y="3408961"/>
            <a:ext cx="5099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</a:t>
            </a:r>
            <a:r>
              <a:rPr lang="en-US" sz="2400" b="1" dirty="0"/>
              <a:t>Good job</a:t>
            </a:r>
            <a:r>
              <a:rPr lang="en-US" sz="2400" dirty="0"/>
              <a:t>” if the number is equal to 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57645" y="4156168"/>
            <a:ext cx="5418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</a:t>
            </a:r>
            <a:r>
              <a:rPr lang="en-US" sz="2400" b="1" dirty="0"/>
              <a:t>To high</a:t>
            </a:r>
            <a:r>
              <a:rPr lang="en-US" sz="2400" dirty="0"/>
              <a:t>” is the number is greater than 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82570" y="5564070"/>
            <a:ext cx="4401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must use 3 boolean variables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918" y="5191482"/>
            <a:ext cx="1247775" cy="11144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333041" y="4802499"/>
            <a:ext cx="7436224" cy="1892389"/>
          </a:xfrm>
          <a:prstGeom prst="rect">
            <a:avLst/>
          </a:prstGeom>
          <a:noFill/>
          <a:ln>
            <a:solidFill>
              <a:srgbClr val="FE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#8</a:t>
            </a:r>
          </a:p>
        </p:txBody>
      </p:sp>
    </p:spTree>
    <p:extLst>
      <p:ext uri="{BB962C8B-B14F-4D97-AF65-F5344CB8AC3E}">
        <p14:creationId xmlns:p14="http://schemas.microsoft.com/office/powerpoint/2010/main" val="180196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1055</Words>
  <Application>Microsoft Office PowerPoint</Application>
  <PresentationFormat>Widescreen</PresentationFormat>
  <Paragraphs>237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DaunPenh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the possible values of X to print “hello" ?</dc:title>
  <dc:creator>Hugo Pelletier</dc:creator>
  <cp:lastModifiedBy>PHAL.HIM</cp:lastModifiedBy>
  <cp:revision>48</cp:revision>
  <dcterms:created xsi:type="dcterms:W3CDTF">2020-09-04T02:25:21Z</dcterms:created>
  <dcterms:modified xsi:type="dcterms:W3CDTF">2023-06-30T13:49:25Z</dcterms:modified>
</cp:coreProperties>
</file>