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572" r:id="rId2"/>
    <p:sldId id="597" r:id="rId3"/>
    <p:sldId id="596" r:id="rId4"/>
    <p:sldId id="604" r:id="rId5"/>
    <p:sldId id="605" r:id="rId6"/>
    <p:sldId id="609" r:id="rId7"/>
    <p:sldId id="613" r:id="rId8"/>
    <p:sldId id="626" r:id="rId9"/>
    <p:sldId id="627" r:id="rId10"/>
    <p:sldId id="573" r:id="rId11"/>
    <p:sldId id="257" r:id="rId12"/>
    <p:sldId id="587" r:id="rId13"/>
    <p:sldId id="588" r:id="rId14"/>
    <p:sldId id="589" r:id="rId15"/>
    <p:sldId id="590" r:id="rId16"/>
    <p:sldId id="591" r:id="rId17"/>
    <p:sldId id="592" r:id="rId18"/>
    <p:sldId id="593" r:id="rId19"/>
    <p:sldId id="594" r:id="rId20"/>
    <p:sldId id="584" r:id="rId21"/>
    <p:sldId id="561" r:id="rId22"/>
    <p:sldId id="562" r:id="rId23"/>
    <p:sldId id="574" r:id="rId24"/>
    <p:sldId id="623" r:id="rId25"/>
    <p:sldId id="625" r:id="rId26"/>
    <p:sldId id="624" r:id="rId27"/>
    <p:sldId id="576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884" autoAdjust="0"/>
  </p:normalViewPr>
  <p:slideViewPr>
    <p:cSldViewPr snapToGrid="0" snapToObjects="1">
      <p:cViewPr varScale="1">
        <p:scale>
          <a:sx n="69" d="100"/>
          <a:sy n="69" d="100"/>
        </p:scale>
        <p:origin x="876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162D4-E200-7A4D-B8E8-9A2A8FC24F35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EE7D2-5794-474A-AFDE-7FB63209EA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79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382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b44d3f6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gdb44d3f6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53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Complete the tables with examples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0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courses follow </a:t>
            </a:r>
            <a:r>
              <a:rPr lang="en-GB" dirty="0" err="1"/>
              <a:t>Lyhour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552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follows JavaScript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36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4F61A-904C-4097-8507-38B60486C0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71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9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key is a column whose values are used to identify a row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EE7D2-5794-474A-AFDE-7FB63209EA3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62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62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2B2268-CC97-CB44-A9EA-F015787AC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5462-D9AB-0B48-B39F-583E359BB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16C2A-094A-814A-B1C2-715E7D9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B3964B-83C4-2C47-9342-90B5E1D2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43961-67DE-7A48-B1DD-F2BF483C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7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5488D-09C5-1F4C-9584-DF823A85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9E1EB-4620-1544-8F0B-0983D15B2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01BEF-45FB-5E43-B4EB-8C414AAB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06B76-473F-954C-BD47-CCD8EAE3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5ECE-37F0-2640-9F25-1E2453A6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2CC217-9577-1A46-9B44-40E8433C6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BE98DB-6CDF-7D49-A9D3-C1EAE7D1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C77FD-E89B-B748-A5A5-C594D5ED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1C83A-269C-7349-89A7-385A5C3F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AAC5A-FDF2-0642-B8E9-E8FC670B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544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9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8B2D9-933C-2C4D-9D2B-FF158106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4C18B1-4C6B-284E-8521-62573415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16909-EC25-E24D-A63C-7D5AC78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07A86B-E5FD-E543-A8DE-F36C689B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88E579-A98B-8541-B6E9-CD3B2F4C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8A502-24C9-FB46-B930-F34BAD90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0A2A17-2764-2E40-9770-90192C5A4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95D11E-1954-6343-B6A8-AD97CA86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6A2FC-68FC-DB4D-B283-6A3BB08F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73CB5-7CE0-E249-A44E-359DCEA0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294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4C8A9-67F6-614E-9139-D31558C5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FC104E-AC9D-0540-B4CB-33F91243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77ACF7-B5ED-CF4C-9F74-C30C7CF5D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C42C3-491E-B34B-BEA1-82E5A324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4D18C3-6396-414D-AA12-3AD0307F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1921FE-383A-DD45-B727-56B69ACC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1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57354B-02BA-A743-8669-2DE7B821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3C7040-D2E3-FE4C-96EF-BB997F5C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7B936-5886-AB49-8BBA-C0D888E4F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C0F3C9-F953-AA47-95B8-0026E549C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D4BE54-F512-3348-978D-74F95AE9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BE471B-C5DB-B346-92CC-EC25CB4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009431-54DD-914A-B4B8-442502A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7AD9A-5B52-EF41-B2B3-98A9F7C2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7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C7C80-4C53-4642-B091-13E004635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9A24A1-87E9-B148-80C1-D51F4D9E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6534CC-F7BD-EF47-A89A-81DB260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3A590A-5EA6-7349-8E28-81AF124E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2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EF5FBE9-3751-EB49-9FBB-660EEE35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A0FF23-7B6F-774E-8550-7583FBBFD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6E5FA6-B2FF-9847-9294-50B82C47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2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12685-D4F5-184C-BA31-4B9F0551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96E56-75C5-9441-8ED1-8866CB03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FA1C1-5E5A-D84B-8187-3BA41C86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9F8132-FC3E-8E45-AA52-1DCB8FE3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73A4DB-3B05-F04A-A3A5-762D1BA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F4509E-3E0C-6244-8517-781E5B4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0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0B9E8-B104-D54F-9275-406F8255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5B180-EC04-4740-A202-40104C8A5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5B275-D050-4041-98E2-171BAB8A5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517AF2-7DB1-854F-BCE9-84564D9D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D092E-B7E4-3649-BC0F-4B16DA89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6A606C-399C-5642-B152-C01B4297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3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0FCA9B-B44F-984E-8721-AB9B15B5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49ABFB-2443-A64E-A5CC-9847D121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8A6B74-ACC5-2C4D-AB19-4130E25FB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1F7A-3698-A649-AA7C-119CAC6E3123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DEC344-A47A-5145-8204-C5DAA4F9B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66C0EB-C137-A74C-9D86-1B8D87CAF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0A658-8F8A-B74E-8A5E-1C6DDFC6CA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9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63" y="762000"/>
            <a:ext cx="6883400" cy="3441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20800" y="4210903"/>
            <a:ext cx="957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00B050"/>
                </a:solidFill>
              </a:rPr>
              <a:t>Take a paper put your name. </a:t>
            </a:r>
          </a:p>
          <a:p>
            <a:pPr algn="ctr"/>
            <a:r>
              <a:rPr lang="en-US" sz="2400" i="1" dirty="0">
                <a:solidFill>
                  <a:srgbClr val="00B050"/>
                </a:solidFill>
              </a:rPr>
              <a:t>All of your answers need to write on to this paper.</a:t>
            </a:r>
          </a:p>
        </p:txBody>
      </p:sp>
    </p:spTree>
    <p:extLst>
      <p:ext uri="{BB962C8B-B14F-4D97-AF65-F5344CB8AC3E}">
        <p14:creationId xmlns:p14="http://schemas.microsoft.com/office/powerpoint/2010/main" val="25985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3200294" y="868402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5536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4277" y="774352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2461467"/>
            <a:ext cx="10991019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35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7" y="3661145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35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3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02995" y="4860823"/>
            <a:ext cx="5684925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35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35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5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  <a:endParaRPr lang="en-US" sz="3500" b="1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6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TO MANY RELATION</a:t>
            </a:r>
            <a:endParaRPr sz="4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EC2811-89E0-9F40-B133-7EC7093B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11</a:t>
            </a:fld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926966-43EB-C945-B22D-92D1EA79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C61C1-3E54-EA42-AABD-BBF12AE70BB0}" type="slidenum">
              <a:rPr lang="fr-FR" smtClean="0"/>
              <a:t>12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D4EC6C-4268-964D-896F-D4587D92065E}"/>
              </a:ext>
            </a:extLst>
          </p:cNvPr>
          <p:cNvSpPr txBox="1"/>
          <p:nvPr/>
        </p:nvSpPr>
        <p:spPr>
          <a:xfrm>
            <a:off x="1819521" y="443419"/>
            <a:ext cx="9876830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Relation</a:t>
            </a:r>
            <a:r>
              <a:rPr lang="en-GB" sz="4000" b="1" dirty="0">
                <a:solidFill>
                  <a:srgbClr val="000DFF"/>
                </a:solidFill>
              </a:rPr>
              <a:t> between Student and Course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5481" y="5602033"/>
            <a:ext cx="628511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courses can follow a student?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/>
              <a:t>How many students can follow one course?</a:t>
            </a:r>
          </a:p>
        </p:txBody>
      </p:sp>
      <p:graphicFrame>
        <p:nvGraphicFramePr>
          <p:cNvPr id="10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7075244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51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2218183" y="1921563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5164429" y="3230491"/>
            <a:ext cx="2338926" cy="177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248364" y="2738606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957681" y="224753"/>
            <a:ext cx="5190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7503355" y="193931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14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855996" y="5286847"/>
            <a:ext cx="90729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student has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courses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000" dirty="0"/>
              <a:t>A course can welcome </a:t>
            </a:r>
            <a:r>
              <a:rPr lang="en-GB" sz="3000" b="1" dirty="0">
                <a:solidFill>
                  <a:srgbClr val="FF0000"/>
                </a:solidFill>
              </a:rPr>
              <a:t>many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students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6647133" y="2734012"/>
            <a:ext cx="856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</p:spTree>
    <p:extLst>
      <p:ext uri="{BB962C8B-B14F-4D97-AF65-F5344CB8AC3E}">
        <p14:creationId xmlns:p14="http://schemas.microsoft.com/office/powerpoint/2010/main" val="17105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47BDF61-595B-8141-B206-CEEF4212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06096"/>
              </p:ext>
            </p:extLst>
          </p:nvPr>
        </p:nvGraphicFramePr>
        <p:xfrm>
          <a:off x="119151" y="2052440"/>
          <a:ext cx="4388842" cy="24116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099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29185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18344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0355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65101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xxx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Tim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7897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3064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0318B06-8B7E-3C41-BF75-C44E929B7BD3}"/>
              </a:ext>
            </a:extLst>
          </p:cNvPr>
          <p:cNvGraphicFramePr>
            <a:graphicFrameLocks noGrp="1"/>
          </p:cNvGraphicFramePr>
          <p:nvPr/>
        </p:nvGraphicFramePr>
        <p:xfrm>
          <a:off x="8111550" y="2068615"/>
          <a:ext cx="4080450" cy="180453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667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8659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25369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09747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0138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Department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923251-0F6C-CE46-90D2-2F041AE77554}"/>
              </a:ext>
            </a:extLst>
          </p:cNvPr>
          <p:cNvGraphicFramePr>
            <a:graphicFrameLocks noGrp="1"/>
          </p:cNvGraphicFramePr>
          <p:nvPr/>
        </p:nvGraphicFramePr>
        <p:xfrm>
          <a:off x="4629451" y="2044623"/>
          <a:ext cx="3239183" cy="30574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52635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E479983-3E5D-B04E-88D7-36E2324A5A9B}"/>
              </a:ext>
            </a:extLst>
          </p:cNvPr>
          <p:cNvSpPr txBox="1"/>
          <p:nvPr/>
        </p:nvSpPr>
        <p:spPr>
          <a:xfrm>
            <a:off x="-518034" y="140657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4BDB108-31DC-1043-8211-4E5280E4A404}"/>
              </a:ext>
            </a:extLst>
          </p:cNvPr>
          <p:cNvSpPr txBox="1"/>
          <p:nvPr/>
        </p:nvSpPr>
        <p:spPr>
          <a:xfrm>
            <a:off x="8810459" y="1469027"/>
            <a:ext cx="2682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81DDE8-5EFD-2F48-9E3A-AE98E419A32A}"/>
              </a:ext>
            </a:extLst>
          </p:cNvPr>
          <p:cNvSpPr txBox="1"/>
          <p:nvPr/>
        </p:nvSpPr>
        <p:spPr>
          <a:xfrm>
            <a:off x="5460548" y="1435144"/>
            <a:ext cx="2251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898593" y="5409380"/>
            <a:ext cx="8338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What courses follows </a:t>
            </a:r>
            <a:r>
              <a:rPr lang="en-US" sz="2400" dirty="0" err="1">
                <a:cs typeface="Calibri"/>
                <a:sym typeface="Calibri"/>
              </a:rPr>
              <a:t>Mengyi</a:t>
            </a:r>
            <a:r>
              <a:rPr lang="en-US" sz="2400" dirty="0">
                <a:cs typeface="Calibri"/>
                <a:sym typeface="Calibri"/>
              </a:rPr>
              <a:t>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Who are the students that follow the </a:t>
            </a:r>
            <a:r>
              <a:rPr lang="en-US" sz="2400" dirty="0" err="1">
                <a:cs typeface="Calibri"/>
                <a:sym typeface="Calibri"/>
              </a:rPr>
              <a:t>Javascript</a:t>
            </a:r>
            <a:r>
              <a:rPr lang="en-US" sz="2400" dirty="0">
                <a:cs typeface="Calibri"/>
                <a:sym typeface="Calibri"/>
              </a:rPr>
              <a:t> course?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2400" dirty="0">
                <a:cs typeface="Calibri"/>
                <a:sym typeface="Calibri"/>
              </a:rPr>
              <a:t>How many students follow the Drawing course?</a:t>
            </a:r>
          </a:p>
        </p:txBody>
      </p:sp>
      <p:sp>
        <p:nvSpPr>
          <p:cNvPr id="11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56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6787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397842" y="1909825"/>
            <a:ext cx="4492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86075" y="2406512"/>
            <a:ext cx="2547162" cy="47739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>
            <a:off x="2886075" y="2916611"/>
            <a:ext cx="2547162" cy="13839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>
            <a:off x="6952679" y="2419924"/>
            <a:ext cx="913547" cy="94995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107467" y="4014788"/>
            <a:ext cx="758759" cy="25184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rc 25">
            <a:extLst>
              <a:ext uri="{FF2B5EF4-FFF2-40B4-BE49-F238E27FC236}">
                <a16:creationId xmlns:a16="http://schemas.microsoft.com/office/drawing/2014/main" id="{37F624DB-E0F7-B94B-BA40-5F8F119FEDF0}"/>
              </a:ext>
            </a:extLst>
          </p:cNvPr>
          <p:cNvCxnSpPr>
            <a:endCxn id="7" idx="0"/>
          </p:cNvCxnSpPr>
          <p:nvPr/>
        </p:nvCxnSpPr>
        <p:spPr>
          <a:xfrm flipV="1">
            <a:off x="1222744" y="1902625"/>
            <a:ext cx="4308497" cy="371258"/>
          </a:xfrm>
          <a:prstGeom prst="curvedConnector4">
            <a:avLst>
              <a:gd name="adj1" fmla="val -8527"/>
              <a:gd name="adj2" fmla="val 161574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10E1EB0-0028-A049-B5A0-CEDBC97FBB6C}"/>
              </a:ext>
            </a:extLst>
          </p:cNvPr>
          <p:cNvCxnSpPr>
            <a:cxnSpLocks/>
          </p:cNvCxnSpPr>
          <p:nvPr/>
        </p:nvCxnSpPr>
        <p:spPr>
          <a:xfrm>
            <a:off x="6882064" y="2108618"/>
            <a:ext cx="1240079" cy="536591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26315" y="439740"/>
            <a:ext cx="4147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What courses follows </a:t>
            </a:r>
            <a:r>
              <a:rPr lang="en-US" sz="2500" dirty="0" err="1">
                <a:cs typeface="Calibri"/>
                <a:sym typeface="Calibri"/>
              </a:rPr>
              <a:t>Mengyi</a:t>
            </a:r>
            <a:r>
              <a:rPr lang="en-US" sz="2500" dirty="0">
                <a:cs typeface="Calibri"/>
                <a:sym typeface="Calibri"/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32850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88866CF-3FF7-B64B-ADF8-D1EE7230FC21}"/>
              </a:ext>
            </a:extLst>
          </p:cNvPr>
          <p:cNvGraphicFramePr>
            <a:graphicFrameLocks noGrp="1"/>
          </p:cNvGraphicFramePr>
          <p:nvPr/>
        </p:nvGraphicFramePr>
        <p:xfrm>
          <a:off x="3911650" y="1902625"/>
          <a:ext cx="3239183" cy="2894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7085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108887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873211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Enrolment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Student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2282902864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33658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671355643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D24D619-5A97-8041-ACFD-6D1C9ACD23C9}"/>
              </a:ext>
            </a:extLst>
          </p:cNvPr>
          <p:cNvGraphicFramePr>
            <a:graphicFrameLocks noGrp="1"/>
          </p:cNvGraphicFramePr>
          <p:nvPr/>
        </p:nvGraphicFramePr>
        <p:xfrm>
          <a:off x="7678195" y="2575789"/>
          <a:ext cx="4215115" cy="154827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1923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403498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749308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1043071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Course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Course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Teacher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/>
                        <a:t>Department</a:t>
                      </a:r>
                      <a:endParaRPr lang="fr-FR" sz="140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Clément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Oral </a:t>
                      </a:r>
                      <a:r>
                        <a:rPr lang="fr-FR" sz="1100" dirty="0" err="1"/>
                        <a:t>comprehension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Sokhom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English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Algorithm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Ronan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WEP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Drawing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Him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Art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68999286-B2D5-5B47-94CA-77753BF85147}"/>
              </a:ext>
            </a:extLst>
          </p:cNvPr>
          <p:cNvSpPr txBox="1"/>
          <p:nvPr/>
        </p:nvSpPr>
        <p:spPr>
          <a:xfrm>
            <a:off x="-834986" y="190262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STUDENT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5EFA543-1051-CF46-B341-26C2F661B6C9}"/>
              </a:ext>
            </a:extLst>
          </p:cNvPr>
          <p:cNvSpPr txBox="1"/>
          <p:nvPr/>
        </p:nvSpPr>
        <p:spPr>
          <a:xfrm>
            <a:off x="2738218" y="1531367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ENROLMENT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2D312F-89B7-634E-9758-9B8756F84CAE}"/>
              </a:ext>
            </a:extLst>
          </p:cNvPr>
          <p:cNvSpPr txBox="1"/>
          <p:nvPr/>
        </p:nvSpPr>
        <p:spPr>
          <a:xfrm>
            <a:off x="7150833" y="2237235"/>
            <a:ext cx="5586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1"/>
                </a:solidFill>
              </a:rPr>
              <a:t>COURSE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66B8BE2-1D8E-9F43-8A41-6F83B1BAAA8A}"/>
              </a:ext>
            </a:extLst>
          </p:cNvPr>
          <p:cNvCxnSpPr>
            <a:cxnSpLocks/>
          </p:cNvCxnSpPr>
          <p:nvPr/>
        </p:nvCxnSpPr>
        <p:spPr>
          <a:xfrm flipV="1">
            <a:off x="2820649" y="3349925"/>
            <a:ext cx="2463732" cy="2586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3B5A8F6-A4F8-724F-8DF9-0B76DCFF2B62}"/>
              </a:ext>
            </a:extLst>
          </p:cNvPr>
          <p:cNvCxnSpPr>
            <a:cxnSpLocks/>
          </p:cNvCxnSpPr>
          <p:nvPr/>
        </p:nvCxnSpPr>
        <p:spPr>
          <a:xfrm flipV="1">
            <a:off x="2820649" y="3608574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E4EFF43-8D9E-6C4C-BDEC-AD01062E0425}"/>
              </a:ext>
            </a:extLst>
          </p:cNvPr>
          <p:cNvCxnSpPr>
            <a:cxnSpLocks/>
          </p:cNvCxnSpPr>
          <p:nvPr/>
        </p:nvCxnSpPr>
        <p:spPr>
          <a:xfrm flipV="1">
            <a:off x="7006856" y="3051544"/>
            <a:ext cx="859370" cy="24454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05E9F7E-DFF9-9E4B-8189-CE8BACF051E8}"/>
              </a:ext>
            </a:extLst>
          </p:cNvPr>
          <p:cNvCxnSpPr>
            <a:cxnSpLocks/>
          </p:cNvCxnSpPr>
          <p:nvPr/>
        </p:nvCxnSpPr>
        <p:spPr>
          <a:xfrm flipV="1">
            <a:off x="7006856" y="3129917"/>
            <a:ext cx="859370" cy="47865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5AF5080-0CC2-9040-9485-32EEEF24C8AC}"/>
              </a:ext>
            </a:extLst>
          </p:cNvPr>
          <p:cNvCxnSpPr>
            <a:cxnSpLocks/>
          </p:cNvCxnSpPr>
          <p:nvPr/>
        </p:nvCxnSpPr>
        <p:spPr>
          <a:xfrm flipV="1">
            <a:off x="6984829" y="3129917"/>
            <a:ext cx="881397" cy="81721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A6B1D2C-7479-E542-BD65-6E1A5A893D57}"/>
              </a:ext>
            </a:extLst>
          </p:cNvPr>
          <p:cNvCxnSpPr>
            <a:cxnSpLocks/>
          </p:cNvCxnSpPr>
          <p:nvPr/>
        </p:nvCxnSpPr>
        <p:spPr>
          <a:xfrm flipV="1">
            <a:off x="2820649" y="3992316"/>
            <a:ext cx="2537303" cy="42116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026315" y="439740"/>
            <a:ext cx="741619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Who are the students that follow the </a:t>
            </a:r>
            <a:r>
              <a:rPr lang="en-US" sz="2500" dirty="0" err="1">
                <a:cs typeface="Calibri"/>
                <a:sym typeface="Calibri"/>
              </a:rPr>
              <a:t>Javascript</a:t>
            </a:r>
            <a:r>
              <a:rPr lang="en-US" sz="2500" dirty="0">
                <a:cs typeface="Calibri"/>
                <a:sym typeface="Calibri"/>
              </a:rPr>
              <a:t> course?</a:t>
            </a:r>
          </a:p>
        </p:txBody>
      </p:sp>
      <p:sp>
        <p:nvSpPr>
          <p:cNvPr id="17" name="Rectangle 16"/>
          <p:cNvSpPr/>
          <p:nvPr/>
        </p:nvSpPr>
        <p:spPr>
          <a:xfrm rot="20983180">
            <a:off x="579330" y="443768"/>
            <a:ext cx="1894814" cy="4770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/>
            <a:r>
              <a:rPr lang="en-US" sz="2500" dirty="0">
                <a:cs typeface="Calibri"/>
                <a:sym typeface="Calibri"/>
              </a:rPr>
              <a:t>CORRECTION</a:t>
            </a:r>
          </a:p>
        </p:txBody>
      </p:sp>
      <p:graphicFrame>
        <p:nvGraphicFramePr>
          <p:cNvPr id="18" name="Tableau 4">
            <a:extLst>
              <a:ext uri="{FF2B5EF4-FFF2-40B4-BE49-F238E27FC236}">
                <a16:creationId xmlns:a16="http://schemas.microsoft.com/office/drawing/2014/main" id="{A6A51218-31DB-3F49-8A1C-84C920D0D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64980"/>
              </p:ext>
            </p:extLst>
          </p:nvPr>
        </p:nvGraphicFramePr>
        <p:xfrm>
          <a:off x="755071" y="2273883"/>
          <a:ext cx="2405933" cy="231023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Mengyi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Tiim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Narong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Nork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Sophim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761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64117" y="3577946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5081"/>
              </p:ext>
            </p:extLst>
          </p:nvPr>
        </p:nvGraphicFramePr>
        <p:xfrm>
          <a:off x="4830985" y="3577946"/>
          <a:ext cx="2743200" cy="27235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Enrolment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Date </a:t>
                      </a:r>
                    </a:p>
                    <a:p>
                      <a:pPr algn="l"/>
                      <a:endParaRPr lang="en-GB" sz="2200" dirty="0"/>
                    </a:p>
                    <a:p>
                      <a:pPr algn="l"/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10363" y="4886874"/>
            <a:ext cx="1720622" cy="52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61612" y="4366205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194298" y="439498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961258" y="2046980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students and enrolments</a:t>
            </a:r>
          </a:p>
        </p:txBody>
      </p:sp>
      <p:sp>
        <p:nvSpPr>
          <p:cNvPr id="6" name="Down Arrow 5"/>
          <p:cNvSpPr/>
          <p:nvPr/>
        </p:nvSpPr>
        <p:spPr>
          <a:xfrm>
            <a:off x="3581788" y="2700876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382373" y="3577944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2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08575" y="4886874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46337" y="4394989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2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41707" y="4351409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6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77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98191" y="1819608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FF0000"/>
                </a:solidFill>
              </a:rPr>
              <a:t>one to many </a:t>
            </a:r>
            <a:r>
              <a:rPr lang="en-GB" sz="3000" dirty="0"/>
              <a:t>relation between course and enrolments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7989694" y="2794715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3253723" y="278420"/>
            <a:ext cx="5587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b="1" dirty="0">
                <a:solidFill>
                  <a:srgbClr val="FF0000"/>
                </a:solidFill>
              </a:rPr>
              <a:t>Many to many </a:t>
            </a:r>
            <a:r>
              <a:rPr lang="en-GB" sz="4000" dirty="0"/>
              <a:t>relation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39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/>
        </p:nvGraphicFramePr>
        <p:xfrm>
          <a:off x="196200" y="367178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/>
        </p:nvGraphicFramePr>
        <p:xfrm>
          <a:off x="4863068" y="367178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42446" y="498071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93695" y="446004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6381" y="448882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/>
        </p:nvGraphicFramePr>
        <p:xfrm>
          <a:off x="9281095" y="367178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40658" y="498071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8420" y="448882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73790" y="444524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825378" y="212823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669323" y="1119827"/>
            <a:ext cx="962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Enrolment is an </a:t>
            </a:r>
            <a:r>
              <a:rPr lang="en-GB" sz="4000" b="1" dirty="0">
                <a:solidFill>
                  <a:srgbClr val="FF0000"/>
                </a:solidFill>
              </a:rPr>
              <a:t>intersection </a:t>
            </a:r>
            <a:r>
              <a:rPr lang="en-GB" sz="4000" b="1" dirty="0"/>
              <a:t>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475181" y="342900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2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56727"/>
              </p:ext>
            </p:extLst>
          </p:nvPr>
        </p:nvGraphicFramePr>
        <p:xfrm>
          <a:off x="5582273" y="957075"/>
          <a:ext cx="2635024" cy="344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502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74651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69509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  <a:p>
                      <a:pPr algn="l"/>
                      <a:r>
                        <a:rPr lang="en-GB" sz="2400" dirty="0"/>
                        <a:t>Student ID</a:t>
                      </a:r>
                    </a:p>
                    <a:p>
                      <a:pPr algn="l"/>
                      <a:r>
                        <a:rPr lang="en-GB" sz="2400" dirty="0"/>
                        <a:t>Student Name </a:t>
                      </a:r>
                    </a:p>
                    <a:p>
                      <a:pPr algn="l"/>
                      <a:r>
                        <a:rPr lang="en-GB" sz="2400" dirty="0"/>
                        <a:t>Date of birth</a:t>
                      </a:r>
                    </a:p>
                    <a:p>
                      <a:pPr algn="l"/>
                      <a:r>
                        <a:rPr lang="en-GB" sz="2400" dirty="0"/>
                        <a:t>Province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 flipH="1">
            <a:off x="7685094" y="2997064"/>
            <a:ext cx="1615116" cy="2704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flipH="1">
            <a:off x="7685094" y="1340871"/>
            <a:ext cx="1721796" cy="2473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4944425" y="982474"/>
            <a:ext cx="436849" cy="3441607"/>
          </a:xfrm>
          <a:prstGeom prst="leftBrace">
            <a:avLst>
              <a:gd name="adj1" fmla="val 801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3249656" y="2643121"/>
            <a:ext cx="1493770" cy="24731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525113" y="241283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34482" y="1110585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34482" y="2766777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8578" y="5424144"/>
            <a:ext cx="366215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 Table model or schema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pic>
        <p:nvPicPr>
          <p:cNvPr id="14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2681652" y="478221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2647310" y="4858966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381274" y="5448552"/>
            <a:ext cx="182601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Entity</a:t>
            </a:r>
          </a:p>
          <a:p>
            <a:r>
              <a:rPr lang="en-US" sz="2500" dirty="0"/>
              <a:t>3 = 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34452" y="479858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Oval 18"/>
          <p:cNvSpPr/>
          <p:nvPr/>
        </p:nvSpPr>
        <p:spPr>
          <a:xfrm>
            <a:off x="6000110" y="4875337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641261" y="5452817"/>
            <a:ext cx="195104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1= Table</a:t>
            </a:r>
          </a:p>
          <a:p>
            <a:r>
              <a:rPr lang="en-US" sz="2500" dirty="0"/>
              <a:t>2 = Attributes</a:t>
            </a:r>
          </a:p>
          <a:p>
            <a:r>
              <a:rPr lang="en-US" sz="2500" dirty="0"/>
              <a:t>3 = Entity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94439" y="480285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2" name="Oval 21"/>
          <p:cNvSpPr/>
          <p:nvPr/>
        </p:nvSpPr>
        <p:spPr>
          <a:xfrm>
            <a:off x="9260097" y="4879602"/>
            <a:ext cx="508024" cy="508024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97041" y="218809"/>
            <a:ext cx="419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 Which answer is correct?</a:t>
            </a:r>
          </a:p>
        </p:txBody>
      </p:sp>
    </p:spTree>
    <p:extLst>
      <p:ext uri="{BB962C8B-B14F-4D97-AF65-F5344CB8AC3E}">
        <p14:creationId xmlns:p14="http://schemas.microsoft.com/office/powerpoint/2010/main" val="280807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63627"/>
              </p:ext>
            </p:extLst>
          </p:nvPr>
        </p:nvGraphicFramePr>
        <p:xfrm>
          <a:off x="329561" y="3433315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Student Name </a:t>
                      </a:r>
                    </a:p>
                    <a:p>
                      <a:pPr algn="l"/>
                      <a:r>
                        <a:rPr lang="en-GB" sz="2200" dirty="0"/>
                        <a:t>Date of birth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5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58734"/>
              </p:ext>
            </p:extLst>
          </p:nvPr>
        </p:nvGraphicFramePr>
        <p:xfrm>
          <a:off x="4996429" y="3433315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ENROLMENT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Enrollment</a:t>
                      </a:r>
                      <a:r>
                        <a:rPr lang="en-GB" sz="2200" dirty="0"/>
                        <a:t> ID</a:t>
                      </a:r>
                    </a:p>
                    <a:p>
                      <a:pPr algn="l"/>
                      <a:r>
                        <a:rPr lang="en-GB" sz="2200" dirty="0"/>
                        <a:t>Student ID</a:t>
                      </a:r>
                    </a:p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b="1" dirty="0">
                          <a:solidFill>
                            <a:srgbClr val="FF0000"/>
                          </a:solidFill>
                        </a:rPr>
                        <a:t>Date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275807" y="4742243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327056" y="422157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359742" y="425035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97600"/>
              </p:ext>
            </p:extLst>
          </p:nvPr>
        </p:nvGraphicFramePr>
        <p:xfrm>
          <a:off x="9414456" y="3433313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/>
                        <a:t>Course ID</a:t>
                      </a:r>
                    </a:p>
                    <a:p>
                      <a:pPr algn="l"/>
                      <a:r>
                        <a:rPr lang="en-GB" sz="2200" dirty="0"/>
                        <a:t>Course Name </a:t>
                      </a:r>
                    </a:p>
                    <a:p>
                      <a:pPr algn="l"/>
                      <a:r>
                        <a:rPr lang="en-GB" sz="2200" dirty="0"/>
                        <a:t>Teacher</a:t>
                      </a:r>
                    </a:p>
                    <a:p>
                      <a:pPr algn="l"/>
                      <a:r>
                        <a:rPr lang="en-GB" sz="2200" dirty="0"/>
                        <a:t>Department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4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674019" y="4742243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711781" y="4250358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9007151" y="4206778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6" name="Down Arrow 5"/>
          <p:cNvSpPr/>
          <p:nvPr/>
        </p:nvSpPr>
        <p:spPr>
          <a:xfrm>
            <a:off x="5958739" y="1889764"/>
            <a:ext cx="818580" cy="13007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2953531" y="551028"/>
            <a:ext cx="6119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If there is an additional attribute, it is called a </a:t>
            </a:r>
            <a:r>
              <a:rPr lang="en-GB" sz="2800" b="1" dirty="0">
                <a:solidFill>
                  <a:srgbClr val="FF0000"/>
                </a:solidFill>
              </a:rPr>
              <a:t>ASSOCIATIVE TABLE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1F361B-1BC7-F34F-8787-29D52DFB32E2}"/>
              </a:ext>
            </a:extLst>
          </p:cNvPr>
          <p:cNvSpPr/>
          <p:nvPr/>
        </p:nvSpPr>
        <p:spPr>
          <a:xfrm>
            <a:off x="4608542" y="3190530"/>
            <a:ext cx="3420932" cy="31008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own Arrow 5">
            <a:extLst>
              <a:ext uri="{FF2B5EF4-FFF2-40B4-BE49-F238E27FC236}">
                <a16:creationId xmlns:a16="http://schemas.microsoft.com/office/drawing/2014/main" id="{21DD6F57-161F-3141-8652-42C3BBDE9BFD}"/>
              </a:ext>
            </a:extLst>
          </p:cNvPr>
          <p:cNvSpPr/>
          <p:nvPr/>
        </p:nvSpPr>
        <p:spPr>
          <a:xfrm rot="16200000">
            <a:off x="4409606" y="4754768"/>
            <a:ext cx="400109" cy="11240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8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99D6EBF-03A7-3345-9EC1-8260AEE21998}"/>
              </a:ext>
            </a:extLst>
          </p:cNvPr>
          <p:cNvSpPr txBox="1"/>
          <p:nvPr/>
        </p:nvSpPr>
        <p:spPr>
          <a:xfrm>
            <a:off x="211965" y="5119958"/>
            <a:ext cx="10837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	What is the relation between Students and Parents?</a:t>
            </a:r>
          </a:p>
          <a:p>
            <a:endParaRPr lang="en-GB" dirty="0"/>
          </a:p>
          <a:p>
            <a:r>
              <a:rPr lang="en-GB" dirty="0"/>
              <a:t>2	The table </a:t>
            </a:r>
            <a:r>
              <a:rPr lang="en-GB" dirty="0" err="1"/>
              <a:t>Student_Parents</a:t>
            </a:r>
            <a:r>
              <a:rPr lang="en-GB" dirty="0"/>
              <a:t> is called an Intersection table or an Associative table or is it just a normal 	table? Explain why.</a:t>
            </a:r>
            <a:br>
              <a:rPr lang="en-GB" dirty="0"/>
            </a:br>
            <a:r>
              <a:rPr lang="en-GB" dirty="0"/>
              <a:t> </a:t>
            </a:r>
          </a:p>
        </p:txBody>
      </p:sp>
      <p:graphicFrame>
        <p:nvGraphicFramePr>
          <p:cNvPr id="7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86376"/>
              </p:ext>
            </p:extLst>
          </p:nvPr>
        </p:nvGraphicFramePr>
        <p:xfrm>
          <a:off x="192150" y="1985558"/>
          <a:ext cx="2946246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job_name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8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95153"/>
              </p:ext>
            </p:extLst>
          </p:nvPr>
        </p:nvGraphicFramePr>
        <p:xfrm>
          <a:off x="4859018" y="1985558"/>
          <a:ext cx="2743200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4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STUDENT_PARENT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parent_id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1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138396" y="3294486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4189645" y="2773817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3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3222331" y="280260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0DFF"/>
                </a:solidFill>
              </a:rPr>
              <a:t>1</a:t>
            </a:r>
          </a:p>
        </p:txBody>
      </p:sp>
      <p:graphicFrame>
        <p:nvGraphicFramePr>
          <p:cNvPr id="14" name="Tableau 10">
            <a:extLst>
              <a:ext uri="{FF2B5EF4-FFF2-40B4-BE49-F238E27FC236}">
                <a16:creationId xmlns:a16="http://schemas.microsoft.com/office/drawing/2014/main" id="{16F9F466-53A6-4345-BF26-8B56E98ED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79998"/>
              </p:ext>
            </p:extLst>
          </p:nvPr>
        </p:nvGraphicFramePr>
        <p:xfrm>
          <a:off x="9277045" y="1985556"/>
          <a:ext cx="2777544" cy="261785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7754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648805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969052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last_name</a:t>
                      </a:r>
                    </a:p>
                    <a:p>
                      <a:pPr algn="l"/>
                      <a:r>
                        <a:rPr lang="en-GB" sz="2200" dirty="0" err="1"/>
                        <a:t>shool_name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5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</p:cNvCxnSpPr>
          <p:nvPr/>
        </p:nvCxnSpPr>
        <p:spPr>
          <a:xfrm>
            <a:off x="7536608" y="3294486"/>
            <a:ext cx="172062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7574370" y="2802601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8869740" y="2759021"/>
            <a:ext cx="3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744142" y="203427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39371" y="132317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186;p9">
            <a:extLst>
              <a:ext uri="{FF2B5EF4-FFF2-40B4-BE49-F238E27FC236}">
                <a16:creationId xmlns:a16="http://schemas.microsoft.com/office/drawing/2014/main" id="{8F7A8256-9B5B-2D47-980F-46C8A968BB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490" y="209261"/>
            <a:ext cx="373501" cy="3884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6064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50879"/>
              </p:ext>
            </p:extLst>
          </p:nvPr>
        </p:nvGraphicFramePr>
        <p:xfrm>
          <a:off x="4098521" y="3249249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4098521" y="3968775"/>
            <a:ext cx="1032583" cy="4383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261252" y="335631"/>
            <a:ext cx="9072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FF0000"/>
                </a:solidFill>
              </a:rPr>
              <a:t>primary key </a:t>
            </a:r>
            <a:r>
              <a:rPr lang="en-GB" sz="3000" dirty="0"/>
              <a:t>is a unique </a:t>
            </a:r>
            <a:r>
              <a:rPr lang="en-GB" sz="3000" u="sng" dirty="0"/>
              <a:t>identifier</a:t>
            </a:r>
            <a:r>
              <a:rPr lang="en-GB" sz="3000" dirty="0"/>
              <a:t> of an </a:t>
            </a:r>
            <a:r>
              <a:rPr lang="en-GB" sz="3000" b="1" dirty="0">
                <a:solidFill>
                  <a:schemeClr val="accent6"/>
                </a:solidFill>
              </a:rPr>
              <a:t>entity</a:t>
            </a:r>
            <a:r>
              <a:rPr lang="en-GB" sz="3000" dirty="0">
                <a:solidFill>
                  <a:schemeClr val="accent6"/>
                </a:solidFill>
              </a:rPr>
              <a:t> </a:t>
            </a:r>
            <a:r>
              <a:rPr lang="en-GB" sz="3000" b="1" dirty="0">
                <a:solidFill>
                  <a:schemeClr val="accent6"/>
                </a:solidFill>
              </a:rPr>
              <a:t>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4286399" y="2612119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939819" y="4019654"/>
            <a:ext cx="708338" cy="437881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735797" y="4000329"/>
            <a:ext cx="220402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800" b="1" dirty="0">
                <a:solidFill>
                  <a:schemeClr val="accent6"/>
                </a:solidFill>
              </a:rPr>
              <a:t>Entity</a:t>
            </a:r>
            <a:r>
              <a:rPr lang="en-GB" sz="2800" dirty="0">
                <a:solidFill>
                  <a:schemeClr val="accent6"/>
                </a:solidFill>
              </a:rPr>
              <a:t> </a:t>
            </a:r>
            <a:r>
              <a:rPr lang="en-GB" sz="2800" b="1" dirty="0">
                <a:solidFill>
                  <a:schemeClr val="accent6"/>
                </a:solidFill>
              </a:rPr>
              <a:t>record</a:t>
            </a:r>
            <a:endParaRPr sz="25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3315222" y="1880693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3770107" y="3875451"/>
            <a:ext cx="6564099" cy="64805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9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au 4">
            <a:extLst>
              <a:ext uri="{FF2B5EF4-FFF2-40B4-BE49-F238E27FC236}">
                <a16:creationId xmlns:a16="http://schemas.microsoft.com/office/drawing/2014/main" id="{37BFE895-CCA0-CD4D-A337-9BFD773A9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239674"/>
              </p:ext>
            </p:extLst>
          </p:nvPr>
        </p:nvGraphicFramePr>
        <p:xfrm>
          <a:off x="1166109" y="2845991"/>
          <a:ext cx="5925720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  <a:gridCol w="1338407">
                  <a:extLst>
                    <a:ext uri="{9D8B030D-6E8A-4147-A177-3AD203B41FA5}">
                      <a16:colId xmlns:a16="http://schemas.microsoft.com/office/drawing/2014/main" val="2732813357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Student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Student</a:t>
                      </a:r>
                      <a:r>
                        <a:rPr lang="fr-FR" sz="1400" dirty="0"/>
                        <a:t> Name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Date of </a:t>
                      </a:r>
                      <a:r>
                        <a:rPr lang="fr-FR" sz="1400" dirty="0" err="1"/>
                        <a:t>birth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Province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Classroom</a:t>
                      </a:r>
                      <a:r>
                        <a:rPr lang="fr-FR" sz="1400" dirty="0"/>
                        <a:t> ID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Lyhour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/>
                        <a:t>Srey</a:t>
                      </a:r>
                      <a:r>
                        <a:rPr lang="fr-FR" sz="1200" dirty="0"/>
                        <a:t> </a:t>
                      </a:r>
                      <a:r>
                        <a:rPr lang="fr-FR" sz="1200" dirty="0" err="1"/>
                        <a:t>Haem</a:t>
                      </a:r>
                      <a:endParaRPr lang="fr-FR" sz="12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1004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1005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1006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</a:tbl>
          </a:graphicData>
        </a:graphic>
      </p:graphicFrame>
      <p:sp>
        <p:nvSpPr>
          <p:cNvPr id="18" name="ZoneTexte 21">
            <a:extLst>
              <a:ext uri="{FF2B5EF4-FFF2-40B4-BE49-F238E27FC236}">
                <a16:creationId xmlns:a16="http://schemas.microsoft.com/office/drawing/2014/main" id="{99B5D36E-6144-404C-8EC4-D3E4606E83D5}"/>
              </a:ext>
            </a:extLst>
          </p:cNvPr>
          <p:cNvSpPr txBox="1"/>
          <p:nvPr/>
        </p:nvSpPr>
        <p:spPr>
          <a:xfrm>
            <a:off x="1184661" y="217544"/>
            <a:ext cx="94203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A </a:t>
            </a:r>
            <a:r>
              <a:rPr lang="en-GB" sz="3000" b="1" dirty="0">
                <a:solidFill>
                  <a:srgbClr val="7030A0"/>
                </a:solidFill>
              </a:rPr>
              <a:t>foreign key </a:t>
            </a:r>
            <a:r>
              <a:rPr lang="en-GB" sz="3000" dirty="0"/>
              <a:t>is a </a:t>
            </a:r>
            <a:r>
              <a:rPr lang="en-GB" sz="3000" u="sng" dirty="0"/>
              <a:t>reference</a:t>
            </a:r>
            <a:r>
              <a:rPr lang="en-GB" sz="3000" dirty="0"/>
              <a:t> to another </a:t>
            </a:r>
            <a:r>
              <a:rPr lang="en-GB" sz="3000" b="1" dirty="0">
                <a:solidFill>
                  <a:schemeClr val="accent6"/>
                </a:solidFill>
              </a:rPr>
              <a:t>entity record</a:t>
            </a:r>
          </a:p>
        </p:txBody>
      </p:sp>
      <p:sp>
        <p:nvSpPr>
          <p:cNvPr id="3" name="Down Arrow 2"/>
          <p:cNvSpPr/>
          <p:nvPr/>
        </p:nvSpPr>
        <p:spPr>
          <a:xfrm>
            <a:off x="6117465" y="2047741"/>
            <a:ext cx="656823" cy="79825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5679583" y="3541691"/>
            <a:ext cx="1519707" cy="476518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123" y="217816"/>
            <a:ext cx="554026" cy="5969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09389" y="6078772"/>
            <a:ext cx="3805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i="1" dirty="0">
                <a:sym typeface="Wingdings" pitchFamily="2" charset="2"/>
              </a:rPr>
              <a:t>It is a primary key in  another table</a:t>
            </a:r>
            <a:endParaRPr lang="en-GB" sz="20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7461"/>
              </p:ext>
            </p:extLst>
          </p:nvPr>
        </p:nvGraphicFramePr>
        <p:xfrm>
          <a:off x="10314914" y="3238202"/>
          <a:ext cx="1236966" cy="27227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Classromm</a:t>
                      </a:r>
                      <a:r>
                        <a:rPr lang="fr-FR" sz="1400" baseline="0" dirty="0"/>
                        <a:t> ID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6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5260942" y="1303501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7030A0"/>
                </a:solidFill>
              </a:rPr>
              <a:t>foreign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0604986" y="1934302"/>
            <a:ext cx="656823" cy="12742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9633809" y="1202876"/>
            <a:ext cx="255819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GB" sz="2800" b="1" dirty="0">
                <a:solidFill>
                  <a:srgbClr val="FF0000"/>
                </a:solidFill>
              </a:rPr>
              <a:t>Primary key</a:t>
            </a:r>
            <a:endParaRPr sz="2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Arrow Connector 7"/>
          <p:cNvCxnSpPr>
            <a:stCxn id="9" idx="3"/>
          </p:cNvCxnSpPr>
          <p:nvPr/>
        </p:nvCxnSpPr>
        <p:spPr>
          <a:xfrm>
            <a:off x="7199290" y="3779950"/>
            <a:ext cx="2923504" cy="1243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FBFB0-14D5-8A49-A457-1646951A2969}"/>
              </a:ext>
            </a:extLst>
          </p:cNvPr>
          <p:cNvSpPr/>
          <p:nvPr/>
        </p:nvSpPr>
        <p:spPr>
          <a:xfrm>
            <a:off x="10122794" y="3583338"/>
            <a:ext cx="1589970" cy="4765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3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92299"/>
              </p:ext>
            </p:extLst>
          </p:nvPr>
        </p:nvGraphicFramePr>
        <p:xfrm>
          <a:off x="1519535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7BFB5D6-06BD-DA47-AE11-66FD8155883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19178" y="4042396"/>
            <a:ext cx="141436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D2F89F1-B45C-AD46-A2E7-FC842463034C}"/>
              </a:ext>
            </a:extLst>
          </p:cNvPr>
          <p:cNvSpPr txBox="1"/>
          <p:nvPr/>
        </p:nvSpPr>
        <p:spPr>
          <a:xfrm>
            <a:off x="5838384" y="3627894"/>
            <a:ext cx="822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many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BB37AEC-6EBA-FB4A-A397-F43DE9418E9B}"/>
              </a:ext>
            </a:extLst>
          </p:cNvPr>
          <p:cNvSpPr txBox="1"/>
          <p:nvPr/>
        </p:nvSpPr>
        <p:spPr>
          <a:xfrm>
            <a:off x="5055024" y="3648023"/>
            <a:ext cx="38749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</a:rPr>
              <a:t>1</a:t>
            </a:r>
          </a:p>
        </p:txBody>
      </p:sp>
      <p:graphicFrame>
        <p:nvGraphicFramePr>
          <p:cNvPr id="17" name="Tableau 10">
            <a:extLst>
              <a:ext uri="{FF2B5EF4-FFF2-40B4-BE49-F238E27FC236}">
                <a16:creationId xmlns:a16="http://schemas.microsoft.com/office/drawing/2014/main" id="{478836B6-7DB8-9F4F-B446-510A5DE0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177963"/>
              </p:ext>
            </p:extLst>
          </p:nvPr>
        </p:nvGraphicFramePr>
        <p:xfrm>
          <a:off x="6660933" y="3020225"/>
          <a:ext cx="3499643" cy="20443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3755">
                  <a:extLst>
                    <a:ext uri="{9D8B030D-6E8A-4147-A177-3AD203B41FA5}">
                      <a16:colId xmlns:a16="http://schemas.microsoft.com/office/drawing/2014/main" val="1467282385"/>
                    </a:ext>
                  </a:extLst>
                </a:gridCol>
                <a:gridCol w="158083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  <a:gridCol w="1185052">
                  <a:extLst>
                    <a:ext uri="{9D8B030D-6E8A-4147-A177-3AD203B41FA5}">
                      <a16:colId xmlns:a16="http://schemas.microsoft.com/office/drawing/2014/main" val="2099694293"/>
                    </a:ext>
                  </a:extLst>
                </a:gridCol>
              </a:tblGrid>
              <a:tr h="506666">
                <a:tc gridSpan="3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ENTITY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537677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PK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FK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Key ID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r>
                        <a:rPr lang="en-GB" sz="1600" dirty="0"/>
                        <a:t>Property</a:t>
                      </a:r>
                    </a:p>
                    <a:p>
                      <a:pPr algn="l"/>
                      <a:endParaRPr lang="en-GB" sz="1600" dirty="0"/>
                    </a:p>
                    <a:p>
                      <a:pPr algn="l"/>
                      <a:r>
                        <a:rPr lang="en-GB" sz="1600" dirty="0"/>
                        <a:t>Foreign ID</a:t>
                      </a:r>
                    </a:p>
                  </a:txBody>
                  <a:tcPr marL="248279" marR="63063" marT="31531" marB="3153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Numeric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Data/time</a:t>
                      </a:r>
                    </a:p>
                    <a:p>
                      <a:pPr algn="l"/>
                      <a:r>
                        <a:rPr lang="en-GB" sz="1600" dirty="0"/>
                        <a:t>String</a:t>
                      </a:r>
                    </a:p>
                    <a:p>
                      <a:pPr algn="l"/>
                      <a:r>
                        <a:rPr lang="en-GB" sz="1600" dirty="0"/>
                        <a:t>Numeric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64352" y="348002"/>
            <a:ext cx="4479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/>
              <a:t>What is </a:t>
            </a:r>
            <a:r>
              <a:rPr lang="en-US" sz="3000" b="1"/>
              <a:t>a ERD?</a:t>
            </a:r>
            <a:endParaRPr lang="en-US" sz="3000" b="1" dirty="0"/>
          </a:p>
          <a:p>
            <a:pPr algn="ctr"/>
            <a:r>
              <a:rPr lang="en-US" sz="3000" dirty="0"/>
              <a:t> </a:t>
            </a:r>
            <a:r>
              <a:rPr lang="en-US" sz="3000" dirty="0">
                <a:solidFill>
                  <a:srgbClr val="FF0000"/>
                </a:solidFill>
              </a:rPr>
              <a:t>E</a:t>
            </a:r>
            <a:r>
              <a:rPr lang="en-US" sz="3000" dirty="0"/>
              <a:t>ntity </a:t>
            </a:r>
            <a:r>
              <a:rPr lang="en-US" sz="3000" dirty="0">
                <a:solidFill>
                  <a:srgbClr val="FF0000"/>
                </a:solidFill>
              </a:rPr>
              <a:t>R</a:t>
            </a:r>
            <a:r>
              <a:rPr lang="en-US" sz="3000" dirty="0"/>
              <a:t>elational </a:t>
            </a:r>
            <a:r>
              <a:rPr lang="en-US" sz="3000" dirty="0">
                <a:solidFill>
                  <a:srgbClr val="FF0000"/>
                </a:solidFill>
              </a:rPr>
              <a:t>D</a:t>
            </a:r>
            <a:r>
              <a:rPr lang="en-US" sz="3000" dirty="0"/>
              <a:t>iagram ?</a:t>
            </a:r>
          </a:p>
        </p:txBody>
      </p:sp>
      <p:sp>
        <p:nvSpPr>
          <p:cNvPr id="3" name="Down Arrow 2"/>
          <p:cNvSpPr/>
          <p:nvPr/>
        </p:nvSpPr>
        <p:spPr>
          <a:xfrm rot="2780718">
            <a:off x="8931749" y="2377331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9582483">
            <a:off x="6551514" y="276221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3007287">
            <a:off x="7557676" y="4621668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3007287">
            <a:off x="8972163" y="4683579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3007287">
            <a:off x="6005248" y="4004994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8695398">
            <a:off x="5258751" y="4004995"/>
            <a:ext cx="267669" cy="885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320281" y="211523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ENTITY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1271" y="5499415"/>
            <a:ext cx="120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2116" y="566713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5180" y="239288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 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48769" y="5242535"/>
            <a:ext cx="115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RELATION </a:t>
            </a: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63910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604912"/>
            <a:ext cx="129033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model to precise for each id if they are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(PK) or a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 (FK)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6" y="1205272"/>
            <a:ext cx="7304817" cy="60483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28422" y="1416991"/>
            <a:ext cx="170815" cy="3549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270"/>
              </a:lnSpc>
              <a:spcBef>
                <a:spcPts val="180"/>
              </a:spcBef>
            </a:pPr>
            <a:r>
              <a:rPr sz="900" b="1" spc="-25" dirty="0">
                <a:solidFill>
                  <a:srgbClr val="FF0000"/>
                </a:solidFill>
                <a:latin typeface="Calibri"/>
                <a:cs typeface="Calibri"/>
              </a:rPr>
              <a:t>PK  </a:t>
            </a:r>
            <a:r>
              <a:rPr sz="900" b="1" spc="-20" dirty="0">
                <a:solidFill>
                  <a:srgbClr val="0070C0"/>
                </a:solidFill>
                <a:latin typeface="Calibri"/>
                <a:cs typeface="Calibri"/>
              </a:rPr>
              <a:t>FK</a:t>
            </a:r>
            <a:endParaRPr sz="9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 rot="9562260">
            <a:off x="6864349" y="1408748"/>
            <a:ext cx="609600" cy="186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767058">
            <a:off x="7423151" y="1050931"/>
            <a:ext cx="1075936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51381" y="1460007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10396" y="2150687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10395" y="2285572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82071" y="2285572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82070" y="2150687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38526" y="3043902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6321" y="3769937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96321" y="3892786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29541" y="3078377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18566" y="3193793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1058" y="4855787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10823" y="4971203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60678" y="5202035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89761" y="5354435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10396" y="5999903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33561" y="6112400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3051" y="6036887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72596" y="6123310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03974" y="4500214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85969" y="5996984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85957" y="6130739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681369" y="4613867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681369" y="4750165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638506" y="3031117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81369" y="3174762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24232" y="3290178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 smtClean="0">
                <a:solidFill>
                  <a:srgbClr val="FF0000"/>
                </a:solidFill>
              </a:rPr>
              <a:t>PK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28969" y="1771956"/>
            <a:ext cx="390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I" sz="900" dirty="0">
                <a:solidFill>
                  <a:srgbClr val="FF0000"/>
                </a:solidFill>
              </a:rPr>
              <a:t>F</a:t>
            </a:r>
            <a:r>
              <a:rPr lang="en-VI" sz="900" dirty="0" smtClean="0">
                <a:solidFill>
                  <a:srgbClr val="FF0000"/>
                </a:solidFill>
              </a:rPr>
              <a:t>K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86;p9">
            <a:extLst>
              <a:ext uri="{FF2B5EF4-FFF2-40B4-BE49-F238E27FC236}">
                <a16:creationId xmlns:a16="http://schemas.microsoft.com/office/drawing/2014/main" id="{01619043-F9B6-4ABF-A143-ED6CEADC102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8269" y="155016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87;p9">
            <a:extLst>
              <a:ext uri="{FF2B5EF4-FFF2-40B4-BE49-F238E27FC236}">
                <a16:creationId xmlns:a16="http://schemas.microsoft.com/office/drawing/2014/main" id="{51907FB3-A5DE-43E3-BDB7-9CDA94F9ADC1}"/>
              </a:ext>
            </a:extLst>
          </p:cNvPr>
          <p:cNvSpPr txBox="1"/>
          <p:nvPr/>
        </p:nvSpPr>
        <p:spPr>
          <a:xfrm>
            <a:off x="2959921" y="149182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268399" y="722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dirty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9" y="4632038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table to manage the MANY to MANY relation ship 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DCF8E494-BED7-5847-9613-D8DA249D8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19071"/>
              </p:ext>
            </p:extLst>
          </p:nvPr>
        </p:nvGraphicFramePr>
        <p:xfrm>
          <a:off x="2775695" y="1176982"/>
          <a:ext cx="2946246" cy="225159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946246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5803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STUDENT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93561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student_id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/>
                        <a:t>gender</a:t>
                      </a:r>
                    </a:p>
                    <a:p>
                      <a:pPr algn="l"/>
                      <a:r>
                        <a:rPr lang="en-GB" sz="2200" dirty="0"/>
                        <a:t>name</a:t>
                      </a:r>
                    </a:p>
                    <a:p>
                      <a:pPr algn="l"/>
                      <a:r>
                        <a:rPr lang="en-GB" sz="2200" dirty="0"/>
                        <a:t>province</a:t>
                      </a:r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graphicFrame>
        <p:nvGraphicFramePr>
          <p:cNvPr id="12" name="Tableau 10">
            <a:extLst>
              <a:ext uri="{FF2B5EF4-FFF2-40B4-BE49-F238E27FC236}">
                <a16:creationId xmlns:a16="http://schemas.microsoft.com/office/drawing/2014/main" id="{A1522C00-CE88-E84B-8460-4850CE30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44835"/>
              </p:ext>
            </p:extLst>
          </p:nvPr>
        </p:nvGraphicFramePr>
        <p:xfrm>
          <a:off x="7442563" y="1176982"/>
          <a:ext cx="2743200" cy="216143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535686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COURSE</a:t>
                      </a:r>
                    </a:p>
                  </a:txBody>
                  <a:tcPr marL="63063" marR="63063" marT="31531" marB="31531"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1625753">
                <a:tc>
                  <a:txBody>
                    <a:bodyPr/>
                    <a:lstStyle/>
                    <a:p>
                      <a:pPr algn="l"/>
                      <a:r>
                        <a:rPr lang="en-GB" sz="2200" dirty="0" err="1"/>
                        <a:t>coure_id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course_name</a:t>
                      </a:r>
                      <a:endParaRPr lang="en-GB" sz="2200" dirty="0"/>
                    </a:p>
                    <a:p>
                      <a:pPr algn="l"/>
                      <a:r>
                        <a:rPr lang="en-GB" sz="2200" dirty="0" err="1"/>
                        <a:t>departement</a:t>
                      </a:r>
                      <a:endParaRPr lang="en-GB" sz="2200" dirty="0"/>
                    </a:p>
                  </a:txBody>
                  <a:tcPr marL="248279" marR="63063" marT="31531" marB="31531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cxnSp>
        <p:nvCxnSpPr>
          <p:cNvPr id="13" name="Connecteur droit 15">
            <a:extLst>
              <a:ext uri="{FF2B5EF4-FFF2-40B4-BE49-F238E27FC236}">
                <a16:creationId xmlns:a16="http://schemas.microsoft.com/office/drawing/2014/main" id="{9210E4D7-9609-0247-A9D5-6C8A008E5EA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21941" y="2257701"/>
            <a:ext cx="17206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6">
            <a:extLst>
              <a:ext uri="{FF2B5EF4-FFF2-40B4-BE49-F238E27FC236}">
                <a16:creationId xmlns:a16="http://schemas.microsoft.com/office/drawing/2014/main" id="{5DE518E3-3F42-B347-B737-A22C76884537}"/>
              </a:ext>
            </a:extLst>
          </p:cNvPr>
          <p:cNvSpPr txBox="1"/>
          <p:nvPr/>
        </p:nvSpPr>
        <p:spPr>
          <a:xfrm>
            <a:off x="6754006" y="1732374"/>
            <a:ext cx="7533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5" name="ZoneTexte 17">
            <a:extLst>
              <a:ext uri="{FF2B5EF4-FFF2-40B4-BE49-F238E27FC236}">
                <a16:creationId xmlns:a16="http://schemas.microsoft.com/office/drawing/2014/main" id="{A9B80924-55DF-1543-8538-222A2CB1F2DB}"/>
              </a:ext>
            </a:extLst>
          </p:cNvPr>
          <p:cNvSpPr txBox="1"/>
          <p:nvPr/>
        </p:nvSpPr>
        <p:spPr>
          <a:xfrm>
            <a:off x="5772016" y="1759816"/>
            <a:ext cx="6664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rgbClr val="000DFF"/>
                </a:solidFill>
              </a:rPr>
              <a:t>many</a:t>
            </a:r>
          </a:p>
        </p:txBody>
      </p:sp>
      <p:sp>
        <p:nvSpPr>
          <p:cNvPr id="19" name="Google Shape;188;p9">
            <a:extLst>
              <a:ext uri="{FF2B5EF4-FFF2-40B4-BE49-F238E27FC236}">
                <a16:creationId xmlns:a16="http://schemas.microsoft.com/office/drawing/2014/main" id="{3C72B33E-2648-4071-A5A5-B68EB3CC2245}"/>
              </a:ext>
            </a:extLst>
          </p:cNvPr>
          <p:cNvSpPr txBox="1"/>
          <p:nvPr/>
        </p:nvSpPr>
        <p:spPr>
          <a:xfrm>
            <a:off x="820658" y="5371680"/>
            <a:ext cx="787258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attribute, write the TYPE and for the keys, specify PK or FK</a:t>
            </a:r>
          </a:p>
        </p:txBody>
      </p:sp>
    </p:spTree>
    <p:extLst>
      <p:ext uri="{BB962C8B-B14F-4D97-AF65-F5344CB8AC3E}">
        <p14:creationId xmlns:p14="http://schemas.microsoft.com/office/powerpoint/2010/main" val="334427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/>
        </p:nvSpPr>
        <p:spPr>
          <a:xfrm>
            <a:off x="2163649" y="670053"/>
            <a:ext cx="811369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answer to those questions ?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7" y="2375965"/>
            <a:ext cx="109910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</a:t>
            </a:r>
            <a:r>
              <a:rPr lang="en-US" sz="2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relation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to many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entities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5" y="3374031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US" sz="280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?</a:t>
            </a:r>
            <a:endParaRPr sz="2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4158600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foreign</a:t>
            </a:r>
            <a:r>
              <a:rPr lang="en-US" sz="28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key 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05" y="449010"/>
            <a:ext cx="868683" cy="928889"/>
          </a:xfrm>
          <a:prstGeom prst="rect">
            <a:avLst/>
          </a:prstGeom>
        </p:spPr>
      </p:pic>
      <p:sp>
        <p:nvSpPr>
          <p:cNvPr id="7" name="Google Shape;297;p10">
            <a:extLst>
              <a:ext uri="{FF2B5EF4-FFF2-40B4-BE49-F238E27FC236}">
                <a16:creationId xmlns:a16="http://schemas.microsoft.com/office/drawing/2014/main" id="{23E3FFCA-CF0A-C246-ACDE-D8391631AD53}"/>
              </a:ext>
            </a:extLst>
          </p:cNvPr>
          <p:cNvSpPr txBox="1"/>
          <p:nvPr/>
        </p:nvSpPr>
        <p:spPr>
          <a:xfrm>
            <a:off x="724983" y="5480905"/>
            <a:ext cx="56849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What is a </a:t>
            </a:r>
            <a:r>
              <a:rPr lang="en-US" sz="2800" b="1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ERD</a:t>
            </a:r>
            <a:r>
              <a:rPr lang="en-US" sz="2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285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10">
            <a:extLst>
              <a:ext uri="{FF2B5EF4-FFF2-40B4-BE49-F238E27FC236}">
                <a16:creationId xmlns:a16="http://schemas.microsoft.com/office/drawing/2014/main" id="{D340E720-67A5-8C49-844E-18FF15740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57466"/>
              </p:ext>
            </p:extLst>
          </p:nvPr>
        </p:nvGraphicFramePr>
        <p:xfrm>
          <a:off x="8375293" y="255704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2637797633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38959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company</a:t>
                      </a:r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202074135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22961" y="609204"/>
            <a:ext cx="7960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2. What is the  type of  :   </a:t>
            </a:r>
            <a:r>
              <a:rPr lang="en-US" sz="3200" dirty="0">
                <a:solidFill>
                  <a:srgbClr val="FF0000"/>
                </a:solidFill>
              </a:rPr>
              <a:t>departure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9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16888" y="707363"/>
            <a:ext cx="6880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3. What is the  type of  :   </a:t>
            </a:r>
            <a:r>
              <a:rPr lang="en-US" sz="3200" dirty="0">
                <a:solidFill>
                  <a:srgbClr val="FF0000"/>
                </a:solidFill>
              </a:rPr>
              <a:t>age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61056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67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661" y="609204"/>
            <a:ext cx="7811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4. What is the  type of  :   </a:t>
            </a:r>
            <a:r>
              <a:rPr lang="en-US" sz="3200" dirty="0">
                <a:solidFill>
                  <a:srgbClr val="FF0000"/>
                </a:solidFill>
              </a:rPr>
              <a:t>company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58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4710" y="2845087"/>
            <a:ext cx="1632178" cy="5847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80260" y="2845087"/>
            <a:ext cx="18233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BOOLEAN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4710" y="4153762"/>
            <a:ext cx="1632178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80261" y="4153761"/>
            <a:ext cx="1823320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FLOAT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4709" y="5462436"/>
            <a:ext cx="163217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6761" y="631771"/>
            <a:ext cx="8528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5. What is the  type of  :   </a:t>
            </a:r>
            <a:r>
              <a:rPr lang="en-US" sz="3200" dirty="0" err="1">
                <a:solidFill>
                  <a:srgbClr val="FF0000"/>
                </a:solidFill>
              </a:rPr>
              <a:t>canHaveDogs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attribute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197" y="2822003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848" y="4153761"/>
            <a:ext cx="44435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8200" y="2798920"/>
            <a:ext cx="4603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8851" y="4130678"/>
            <a:ext cx="40427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0197" y="5439352"/>
            <a:ext cx="42351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C</a:t>
            </a:r>
          </a:p>
        </p:txBody>
      </p:sp>
      <p:pic>
        <p:nvPicPr>
          <p:cNvPr id="19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1410" y="138571"/>
            <a:ext cx="871931" cy="98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33278"/>
              </p:ext>
            </p:extLst>
          </p:nvPr>
        </p:nvGraphicFramePr>
        <p:xfrm>
          <a:off x="7750629" y="2152196"/>
          <a:ext cx="3263184" cy="349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184">
                  <a:extLst>
                    <a:ext uri="{9D8B030D-6E8A-4147-A177-3AD203B41FA5}">
                      <a16:colId xmlns:a16="http://schemas.microsoft.com/office/drawing/2014/main" val="1677730016"/>
                    </a:ext>
                  </a:extLst>
                </a:gridCol>
              </a:tblGrid>
              <a:tr h="986276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 err="1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FlightBook</a:t>
                      </a:r>
                      <a:endParaRPr lang="en-GB" sz="2600" dirty="0">
                        <a:solidFill>
                          <a:schemeClr val="bg1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anchor="ctr">
                    <a:solidFill>
                      <a:srgbClr val="000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164030"/>
                  </a:ext>
                </a:extLst>
              </a:tr>
              <a:tr h="2503889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departureDate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canHaveDogs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lastName</a:t>
                      </a:r>
                      <a:endParaRPr lang="en-GB" sz="24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/>
                        <a:t>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GB" sz="2400" dirty="0" err="1"/>
                        <a:t>compagny</a:t>
                      </a:r>
                      <a:endParaRPr lang="en-GB" sz="2400" dirty="0"/>
                    </a:p>
                  </a:txBody>
                  <a:tcPr marL="360000"/>
                </a:tc>
                <a:extLst>
                  <a:ext uri="{0D108BD9-81ED-4DB2-BD59-A6C34878D82A}">
                    <a16:rowId xmlns:a16="http://schemas.microsoft.com/office/drawing/2014/main" val="395809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6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0"/>
    </mc:Choice>
    <mc:Fallback xmlns="">
      <p:transition advClick="0" advTm="1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86441"/>
              </p:ext>
            </p:extLst>
          </p:nvPr>
        </p:nvGraphicFramePr>
        <p:xfrm>
          <a:off x="6144223" y="25106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55591" y="19380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65165"/>
              </p:ext>
            </p:extLst>
          </p:nvPr>
        </p:nvGraphicFramePr>
        <p:xfrm>
          <a:off x="1405194" y="24612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18492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28203"/>
              </p:ext>
            </p:extLst>
          </p:nvPr>
        </p:nvGraphicFramePr>
        <p:xfrm>
          <a:off x="1405194" y="47853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21256" y="41733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2273" y="528430"/>
            <a:ext cx="7846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6.   </a:t>
            </a:r>
            <a:r>
              <a:rPr lang="en-US" sz="2800" b="1" dirty="0"/>
              <a:t>how many </a:t>
            </a:r>
            <a:r>
              <a:rPr lang="en-US" sz="2800" dirty="0">
                <a:solidFill>
                  <a:srgbClr val="FF0000"/>
                </a:solidFill>
              </a:rPr>
              <a:t>PYTHON</a:t>
            </a:r>
            <a:r>
              <a:rPr lang="en-US" sz="2800" dirty="0"/>
              <a:t> contests Cham performed ?  </a:t>
            </a:r>
          </a:p>
        </p:txBody>
      </p:sp>
    </p:spTree>
    <p:extLst>
      <p:ext uri="{BB962C8B-B14F-4D97-AF65-F5344CB8AC3E}">
        <p14:creationId xmlns:p14="http://schemas.microsoft.com/office/powerpoint/2010/main" val="97219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79204"/>
              </p:ext>
            </p:extLst>
          </p:nvPr>
        </p:nvGraphicFramePr>
        <p:xfrm>
          <a:off x="6182323" y="2332858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093691" y="1760212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52179"/>
              </p:ext>
            </p:extLst>
          </p:nvPr>
        </p:nvGraphicFramePr>
        <p:xfrm>
          <a:off x="1443294" y="22834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16714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69423"/>
              </p:ext>
            </p:extLst>
          </p:nvPr>
        </p:nvGraphicFramePr>
        <p:xfrm>
          <a:off x="1443294" y="4607531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259356" y="3995569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73460" y="547867"/>
            <a:ext cx="824046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7. </a:t>
            </a:r>
            <a:r>
              <a:rPr lang="en-US" sz="2500" dirty="0">
                <a:solidFill>
                  <a:srgbClr val="FF0000"/>
                </a:solidFill>
              </a:rPr>
              <a:t>how much time in total </a:t>
            </a:r>
            <a:r>
              <a:rPr lang="en-US" sz="2500" dirty="0" err="1"/>
              <a:t>Soklim</a:t>
            </a:r>
            <a:r>
              <a:rPr lang="en-US" sz="2500" dirty="0"/>
              <a:t>  competed on HackerRank ?  </a:t>
            </a:r>
          </a:p>
        </p:txBody>
      </p:sp>
    </p:spTree>
    <p:extLst>
      <p:ext uri="{BB962C8B-B14F-4D97-AF65-F5344CB8AC3E}">
        <p14:creationId xmlns:p14="http://schemas.microsoft.com/office/powerpoint/2010/main" val="257102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1718EF3-E503-844E-98C1-9A499283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36850"/>
              </p:ext>
            </p:extLst>
          </p:nvPr>
        </p:nvGraphicFramePr>
        <p:xfrm>
          <a:off x="6260639" y="2603743"/>
          <a:ext cx="4587313" cy="313531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5658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350275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236966">
                  <a:extLst>
                    <a:ext uri="{9D8B030D-6E8A-4147-A177-3AD203B41FA5}">
                      <a16:colId xmlns:a16="http://schemas.microsoft.com/office/drawing/2014/main" val="2931956971"/>
                    </a:ext>
                  </a:extLst>
                </a:gridCol>
                <a:gridCol w="944414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44554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Contest </a:t>
                      </a:r>
                      <a:r>
                        <a:rPr lang="fr-FR" sz="1400" dirty="0"/>
                        <a:t>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Result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Time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  <a:tr h="36303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498064065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60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40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61677101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70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27225917"/>
                  </a:ext>
                </a:extLst>
              </a:tr>
              <a:tr h="412541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100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30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93658201"/>
                  </a:ext>
                </a:extLst>
              </a:tr>
            </a:tbl>
          </a:graphicData>
        </a:graphic>
      </p:graphicFrame>
      <p:sp>
        <p:nvSpPr>
          <p:cNvPr id="5" name="ZoneTexte 6">
            <a:extLst>
              <a:ext uri="{FF2B5EF4-FFF2-40B4-BE49-F238E27FC236}">
                <a16:creationId xmlns:a16="http://schemas.microsoft.com/office/drawing/2014/main" id="{DC544128-7ED7-384E-A9DA-4D355D28ADBA}"/>
              </a:ext>
            </a:extLst>
          </p:cNvPr>
          <p:cNvSpPr txBox="1"/>
          <p:nvPr/>
        </p:nvSpPr>
        <p:spPr>
          <a:xfrm>
            <a:off x="6172007" y="2031097"/>
            <a:ext cx="558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RESULTS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59341"/>
              </p:ext>
            </p:extLst>
          </p:nvPr>
        </p:nvGraphicFramePr>
        <p:xfrm>
          <a:off x="1521610" y="25543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Contest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Contest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Language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basics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 Advanced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PYTHON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Javascript</a:t>
                      </a:r>
                      <a:r>
                        <a:rPr lang="fr-FR" sz="1100" dirty="0"/>
                        <a:t> DOM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JAVASCRIPT</a:t>
                      </a:r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7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61225" y="1893373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CONTEST</a:t>
            </a:r>
          </a:p>
        </p:txBody>
      </p:sp>
      <p:pic>
        <p:nvPicPr>
          <p:cNvPr id="8" name="Google Shape;148;p6">
            <a:extLst>
              <a:ext uri="{FF2B5EF4-FFF2-40B4-BE49-F238E27FC236}">
                <a16:creationId xmlns:a16="http://schemas.microsoft.com/office/drawing/2014/main" id="{2FCCBF98-A173-49C7-A52E-2392213155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5464" y="13241"/>
            <a:ext cx="636445" cy="8624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au 4">
            <a:extLst>
              <a:ext uri="{FF2B5EF4-FFF2-40B4-BE49-F238E27FC236}">
                <a16:creationId xmlns:a16="http://schemas.microsoft.com/office/drawing/2014/main" id="{F72B5740-795F-154F-BD06-96912427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385559"/>
              </p:ext>
            </p:extLst>
          </p:nvPr>
        </p:nvGraphicFramePr>
        <p:xfrm>
          <a:off x="1521610" y="4878416"/>
          <a:ext cx="4191081" cy="12520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2441">
                  <a:extLst>
                    <a:ext uri="{9D8B030D-6E8A-4147-A177-3AD203B41FA5}">
                      <a16:colId xmlns:a16="http://schemas.microsoft.com/office/drawing/2014/main" val="3435862536"/>
                    </a:ext>
                  </a:extLst>
                </a:gridCol>
                <a:gridCol w="1596241">
                  <a:extLst>
                    <a:ext uri="{9D8B030D-6E8A-4147-A177-3AD203B41FA5}">
                      <a16:colId xmlns:a16="http://schemas.microsoft.com/office/drawing/2014/main" val="2199284232"/>
                    </a:ext>
                  </a:extLst>
                </a:gridCol>
                <a:gridCol w="1492399">
                  <a:extLst>
                    <a:ext uri="{9D8B030D-6E8A-4147-A177-3AD203B41FA5}">
                      <a16:colId xmlns:a16="http://schemas.microsoft.com/office/drawing/2014/main" val="3002781198"/>
                    </a:ext>
                  </a:extLst>
                </a:gridCol>
              </a:tblGrid>
              <a:tr h="363508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ID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Member</a:t>
                      </a:r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1400" dirty="0" err="1"/>
                        <a:t>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Nickname</a:t>
                      </a:r>
                      <a:endParaRPr lang="fr-FR" sz="14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576748789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1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Cham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warrior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1822533614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2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Soklim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crazy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4079860542"/>
                  </a:ext>
                </a:extLst>
              </a:tr>
              <a:tr h="296191">
                <a:tc>
                  <a:txBody>
                    <a:bodyPr/>
                    <a:lstStyle/>
                    <a:p>
                      <a:pPr algn="ctr"/>
                      <a:r>
                        <a:rPr lang="fr-FR" sz="1100"/>
                        <a:t>3</a:t>
                      </a:r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err="1"/>
                        <a:t>Sreymoa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The </a:t>
                      </a:r>
                      <a:r>
                        <a:rPr lang="fr-FR" sz="1100" dirty="0" err="1"/>
                        <a:t>amazing</a:t>
                      </a:r>
                      <a:endParaRPr lang="fr-FR" sz="1100" dirty="0"/>
                    </a:p>
                  </a:txBody>
                  <a:tcPr marL="69600" marR="69600" marT="34800" marB="34800"/>
                </a:tc>
                <a:extLst>
                  <a:ext uri="{0D108BD9-81ED-4DB2-BD59-A6C34878D82A}">
                    <a16:rowId xmlns:a16="http://schemas.microsoft.com/office/drawing/2014/main" val="3076058372"/>
                  </a:ext>
                </a:extLst>
              </a:tr>
            </a:tbl>
          </a:graphicData>
        </a:graphic>
      </p:graphicFrame>
      <p:sp>
        <p:nvSpPr>
          <p:cNvPr id="10" name="ZoneTexte 8">
            <a:extLst>
              <a:ext uri="{FF2B5EF4-FFF2-40B4-BE49-F238E27FC236}">
                <a16:creationId xmlns:a16="http://schemas.microsoft.com/office/drawing/2014/main" id="{D4D5512C-A7D4-D144-B4E8-5A03D2F54817}"/>
              </a:ext>
            </a:extLst>
          </p:cNvPr>
          <p:cNvSpPr txBox="1"/>
          <p:nvPr/>
        </p:nvSpPr>
        <p:spPr>
          <a:xfrm>
            <a:off x="1337672" y="4266454"/>
            <a:ext cx="4167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HACKER RANK MEMBERS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81652" y="614102"/>
            <a:ext cx="5783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8. Which contest is the most popular ?</a:t>
            </a:r>
          </a:p>
        </p:txBody>
      </p:sp>
    </p:spTree>
    <p:extLst>
      <p:ext uri="{BB962C8B-B14F-4D97-AF65-F5344CB8AC3E}">
        <p14:creationId xmlns:p14="http://schemas.microsoft.com/office/powerpoint/2010/main" val="304689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80000"/>
    </mc:Choice>
    <mc:Fallback xmlns="">
      <p:transition advClick="0" advTm="180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1382</Words>
  <Application>Microsoft Office PowerPoint</Application>
  <PresentationFormat>Widescreen</PresentationFormat>
  <Paragraphs>812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Noto Sans Symbols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3420</dc:creator>
  <cp:lastModifiedBy>PHAL.HIM</cp:lastModifiedBy>
  <cp:revision>137</cp:revision>
  <dcterms:created xsi:type="dcterms:W3CDTF">2021-05-26T01:09:59Z</dcterms:created>
  <dcterms:modified xsi:type="dcterms:W3CDTF">2023-12-28T01:49:36Z</dcterms:modified>
</cp:coreProperties>
</file>