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4" r:id="rId2"/>
    <p:sldId id="443" r:id="rId3"/>
    <p:sldId id="574" r:id="rId4"/>
    <p:sldId id="569" r:id="rId5"/>
    <p:sldId id="573" r:id="rId6"/>
    <p:sldId id="575" r:id="rId7"/>
    <p:sldId id="572" r:id="rId8"/>
    <p:sldId id="577" r:id="rId9"/>
    <p:sldId id="593" r:id="rId10"/>
    <p:sldId id="594" r:id="rId11"/>
    <p:sldId id="578" r:id="rId12"/>
    <p:sldId id="579" r:id="rId13"/>
    <p:sldId id="580" r:id="rId14"/>
    <p:sldId id="581" r:id="rId15"/>
    <p:sldId id="582" r:id="rId16"/>
    <p:sldId id="576" r:id="rId17"/>
    <p:sldId id="584" r:id="rId18"/>
    <p:sldId id="585" r:id="rId19"/>
    <p:sldId id="586" r:id="rId20"/>
    <p:sldId id="587" r:id="rId21"/>
    <p:sldId id="589" r:id="rId22"/>
    <p:sldId id="590" r:id="rId23"/>
    <p:sldId id="59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0308DB"/>
    <a:srgbClr val="F40000"/>
    <a:srgbClr val="1A5FAC"/>
    <a:srgbClr val="F15522"/>
    <a:srgbClr val="FC0C67"/>
    <a:srgbClr val="EA2227"/>
    <a:srgbClr val="7BB142"/>
    <a:srgbClr val="1EBAEA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34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55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it yourself after 5 min while presenting. </a:t>
            </a:r>
            <a:br>
              <a:rPr lang="en-US"/>
            </a:br>
            <a:r>
              <a:rPr lang="en-US"/>
              <a:t>Then explain again node allows execution of javascript server side (on your computer, without browser).</a:t>
            </a:r>
            <a:endParaRPr/>
          </a:p>
        </p:txBody>
      </p:sp>
      <p:sp>
        <p:nvSpPr>
          <p:cNvPr id="530" name="Google Shape;53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31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41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725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it yourself after 5 min while presenting. </a:t>
            </a:r>
            <a:br>
              <a:rPr lang="en-US"/>
            </a:br>
            <a:r>
              <a:rPr lang="en-US"/>
              <a:t>Then explain again node allows execution of javascript server side (on your computer, without browser).</a:t>
            </a:r>
            <a:endParaRPr/>
          </a:p>
        </p:txBody>
      </p:sp>
      <p:sp>
        <p:nvSpPr>
          <p:cNvPr id="602" name="Google Shape;60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6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1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1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21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68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58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01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54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32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01/04/2022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OBOTqTP3cHLh_IWgNDepTsCuv-xYp3Pl-ls957vMWus/edit#gid=0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9313" y="1410038"/>
            <a:ext cx="482375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 smtClean="0">
                <a:solidFill>
                  <a:schemeClr val="bg1"/>
                </a:solidFill>
              </a:rPr>
              <a:t>NODE</a:t>
            </a:r>
            <a:endParaRPr lang="en-US" sz="1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FBD6F51D-D6C4-40E1-9F6B-00ACDED73530}"/>
              </a:ext>
            </a:extLst>
          </p:cNvPr>
          <p:cNvSpPr txBox="1"/>
          <p:nvPr/>
        </p:nvSpPr>
        <p:spPr>
          <a:xfrm>
            <a:off x="3800790" y="3559395"/>
            <a:ext cx="4580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NODE SERVER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7313" y="362857"/>
            <a:ext cx="605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Drawbacks </a:t>
            </a:r>
            <a:r>
              <a:rPr lang="en-US" sz="3600" dirty="0"/>
              <a:t>of PHP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869942" y="2908219"/>
            <a:ext cx="11045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PHP file can mix </a:t>
            </a:r>
            <a:r>
              <a:rPr lang="en-US" sz="2400" b="1" dirty="0"/>
              <a:t>HTML</a:t>
            </a:r>
            <a:r>
              <a:rPr lang="en-US" sz="2400" dirty="0"/>
              <a:t>, </a:t>
            </a:r>
            <a:r>
              <a:rPr lang="en-US" sz="2400" b="1" dirty="0"/>
              <a:t>JavaScript</a:t>
            </a:r>
            <a:r>
              <a:rPr lang="en-US" sz="2400" dirty="0"/>
              <a:t>, </a:t>
            </a:r>
            <a:r>
              <a:rPr lang="en-US" sz="2400" b="1" dirty="0"/>
              <a:t>CSS</a:t>
            </a:r>
            <a:r>
              <a:rPr lang="en-US" sz="2400" dirty="0"/>
              <a:t> and </a:t>
            </a:r>
            <a:r>
              <a:rPr lang="en-US" sz="2400" b="1" dirty="0"/>
              <a:t>PHP</a:t>
            </a:r>
            <a:r>
              <a:rPr lang="en-US" sz="2400" dirty="0"/>
              <a:t> </a:t>
            </a:r>
            <a:r>
              <a:rPr lang="en-US" sz="2400" dirty="0" smtClean="0"/>
              <a:t>, SQL in </a:t>
            </a:r>
            <a:r>
              <a:rPr lang="en-US" sz="2400" dirty="0"/>
              <a:t>the same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69942" y="2261888"/>
            <a:ext cx="5369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5 languages in the same </a:t>
            </a:r>
            <a:r>
              <a:rPr lang="en-US" sz="3600" dirty="0" smtClean="0">
                <a:solidFill>
                  <a:srgbClr val="FF0000"/>
                </a:solidFill>
              </a:rPr>
              <a:t>file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9942" y="4807250"/>
            <a:ext cx="11045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view is generated on the server so it’s difficult to adapt the application to different supports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9942" y="4160919"/>
            <a:ext cx="568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Not portable to many devises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6689" y="4105698"/>
            <a:ext cx="47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cs typeface="Calibri" panose="020F0502020204030204" pitchFamily="34" charset="0"/>
              </a:rPr>
              <a:t>WEP SERVERS WITH 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889" y="4863096"/>
            <a:ext cx="599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  <a:cs typeface="Calibri" panose="020F0502020204030204" pitchFamily="34" charset="0"/>
              </a:rPr>
              <a:t>HOW DOES IT WORK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5103" y="1669143"/>
            <a:ext cx="4664908" cy="2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student?id=4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3772458" y="2863124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88581" y="868986"/>
            <a:ext cx="478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  <a:cs typeface="Calibri" panose="020F0502020204030204" pitchFamily="34" charset="0"/>
              </a:rPr>
              <a:t>Send the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HTTP request </a:t>
            </a:r>
            <a:r>
              <a:rPr lang="en-US" sz="2400" dirty="0" smtClean="0">
                <a:latin typeface="+mj-l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67346" y="512614"/>
            <a:ext cx="15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client: 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student?id=4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 rot="13660829">
            <a:off x="6246130" y="4574105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SERVER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5202" y="922550"/>
            <a:ext cx="566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+mj-lt"/>
                <a:cs typeface="Calibri" panose="020F0502020204030204" pitchFamily="34" charset="0"/>
              </a:rPr>
              <a:t>receives</a:t>
            </a:r>
            <a:r>
              <a:rPr lang="en-US" sz="2400" dirty="0" smtClean="0">
                <a:latin typeface="+mj-lt"/>
                <a:cs typeface="Calibri" panose="020F0502020204030204" pitchFamily="34" charset="0"/>
              </a:rPr>
              <a:t> the request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+mj-lt"/>
                <a:cs typeface="Calibri" panose="020F0502020204030204" pitchFamily="34" charset="0"/>
              </a:rPr>
              <a:t>Call the right function to get the data </a:t>
            </a:r>
            <a:endParaRPr lang="en-US" sz="2400" dirty="0" smtClean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4067" y="277590"/>
            <a:ext cx="256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NODE server 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1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 rot="13660829">
            <a:off x="7860378" y="4585041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773" y="389149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API server :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0660" y="828322"/>
            <a:ext cx="656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>
                <a:cs typeface="Calibri" panose="020F0502020204030204" pitchFamily="34" charset="0"/>
              </a:rPr>
              <a:t>Communicate with the database</a:t>
            </a:r>
            <a:endParaRPr lang="en-US" sz="2400" dirty="0" smtClean="0">
              <a:cs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 smtClean="0"/>
              <a:t>Read </a:t>
            </a:r>
            <a:r>
              <a:rPr lang="en-US" sz="2400" dirty="0"/>
              <a:t>or create </a:t>
            </a:r>
            <a:r>
              <a:rPr lang="en-US" sz="2400" b="1" dirty="0" smtClean="0"/>
              <a:t>sessions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/>
              <a:t>Return the JSON data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092" y="4918554"/>
            <a:ext cx="657225" cy="77152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2386445" y="5787571"/>
            <a:ext cx="5037175" cy="48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4850" y="5356751"/>
            <a:ext cx="208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= {  name =“ronan” }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34706" y="407877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18" name="Down Arrow 17"/>
          <p:cNvSpPr/>
          <p:nvPr/>
        </p:nvSpPr>
        <p:spPr>
          <a:xfrm rot="13660829">
            <a:off x="7860378" y="4585041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076" y="3387296"/>
            <a:ext cx="1095080" cy="4875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0538" y="4078776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773" y="389149"/>
            <a:ext cx="174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CLIENT: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0660" y="828322"/>
            <a:ext cx="6562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>
                <a:cs typeface="Calibri" panose="020F0502020204030204" pitchFamily="34" charset="0"/>
              </a:rPr>
              <a:t>Get the data</a:t>
            </a:r>
            <a:endParaRPr lang="en-US" sz="2400" dirty="0" smtClean="0">
              <a:cs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 smtClean="0"/>
              <a:t>Create the </a:t>
            </a:r>
            <a:r>
              <a:rPr lang="en-US" sz="2400" b="1" dirty="0" smtClean="0"/>
              <a:t>DOM</a:t>
            </a:r>
            <a:r>
              <a:rPr lang="en-US" sz="2400" dirty="0" smtClean="0"/>
              <a:t> from the data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092" y="4918554"/>
            <a:ext cx="657225" cy="77152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2386445" y="5787571"/>
            <a:ext cx="5037175" cy="48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4850" y="5356751"/>
            <a:ext cx="208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= {  name =“ronan” }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458" y="5709173"/>
            <a:ext cx="599679" cy="6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6910" y="386435"/>
            <a:ext cx="200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PHP SERVER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59133" y="437882"/>
            <a:ext cx="51515" cy="589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80897" y="347799"/>
            <a:ext cx="2277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NODE SERVER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58" y="1629178"/>
            <a:ext cx="20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HTTP server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0804" y="2192660"/>
            <a:ext cx="54080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Synchronous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Handle the HTTP request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Complete PHP super global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Call the </a:t>
            </a:r>
            <a:r>
              <a:rPr lang="en-US" sz="2000" b="1" dirty="0" smtClean="0"/>
              <a:t>PHP interpreter to produce HTML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2818" y="4312493"/>
            <a:ext cx="2454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PHP interpreter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558" y="4916238"/>
            <a:ext cx="5014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Read or create </a:t>
            </a:r>
            <a:r>
              <a:rPr lang="en-US" sz="2000" b="1" dirty="0" smtClean="0"/>
              <a:t>sessions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Communicate with </a:t>
            </a:r>
            <a:r>
              <a:rPr lang="en-US" sz="2000" b="1" dirty="0" smtClean="0"/>
              <a:t>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C000"/>
                </a:solidFill>
              </a:rPr>
              <a:t>Templating</a:t>
            </a:r>
            <a:r>
              <a:rPr lang="en-US" sz="2000" b="1" dirty="0" smtClean="0"/>
              <a:t> :  create the </a:t>
            </a:r>
            <a:r>
              <a:rPr lang="en-US" sz="2000" b="1" dirty="0"/>
              <a:t>HTML </a:t>
            </a:r>
            <a:r>
              <a:rPr lang="en-US" sz="2000" dirty="0"/>
              <a:t>content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Return an HTML </a:t>
            </a:r>
            <a:r>
              <a:rPr lang="en-US" sz="2000" dirty="0" smtClean="0"/>
              <a:t>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0775" y="3151114"/>
            <a:ext cx="166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_FILES, _POST, _GET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3471" y="1661375"/>
            <a:ext cx="20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HTTP server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5321" y="2184595"/>
            <a:ext cx="4485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/>
                </a:solidFill>
              </a:rPr>
              <a:t>Asynchronous</a:t>
            </a:r>
            <a:r>
              <a:rPr lang="en-US" sz="2000" dirty="0" smtClean="0"/>
              <a:t> 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Handle the HTTP request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Call  functions to process the request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45535" y="4312493"/>
            <a:ext cx="1659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API server</a:t>
            </a:r>
            <a:endParaRPr lang="en-US" sz="2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1609406">
            <a:off x="3317830" y="4180102"/>
            <a:ext cx="942615" cy="5697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15321" y="4848859"/>
            <a:ext cx="5870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Read or create </a:t>
            </a:r>
            <a:r>
              <a:rPr lang="en-US" sz="2000" b="1" dirty="0" smtClean="0"/>
              <a:t>sessions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Communicate with </a:t>
            </a:r>
            <a:r>
              <a:rPr lang="en-US" sz="2000" b="1" dirty="0" smtClean="0"/>
              <a:t>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Return a JSON content</a:t>
            </a:r>
          </a:p>
          <a:p>
            <a:pPr lvl="1"/>
            <a:r>
              <a:rPr lang="en-US" sz="2000" i="1" dirty="0" smtClean="0"/>
              <a:t>  (The data required by the request)</a:t>
            </a:r>
            <a:endParaRPr lang="en-US" sz="2000" i="1" dirty="0"/>
          </a:p>
        </p:txBody>
      </p:sp>
      <p:pic>
        <p:nvPicPr>
          <p:cNvPr id="20" name="Picture 4" descr="What is Apache Web Server - X5 Servers">
            <a:extLst>
              <a:ext uri="{FF2B5EF4-FFF2-40B4-BE49-F238E27FC236}">
                <a16:creationId xmlns="" xmlns:a16="http://schemas.microsoft.com/office/drawing/2014/main" id="{CCFC4710-A023-4272-A6FC-7C8E0B03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4835">
            <a:off x="3237895" y="1769315"/>
            <a:ext cx="1501700" cy="6178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791870">
            <a:off x="9995905" y="1618948"/>
            <a:ext cx="963718" cy="4291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791870">
            <a:off x="9856204" y="4299939"/>
            <a:ext cx="963718" cy="4291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87972">
            <a:off x="5278613" y="5414659"/>
            <a:ext cx="599679" cy="634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30161">
            <a:off x="11031782" y="5280679"/>
            <a:ext cx="657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0802" y="3643896"/>
            <a:ext cx="7317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+mj-lt"/>
                <a:cs typeface="Calibri" panose="020F0502020204030204" pitchFamily="34" charset="0"/>
              </a:rPr>
              <a:t>CREATE YOUR WEB SERVER WITH NODE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7445" y="1433933"/>
            <a:ext cx="3204710" cy="14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"/>
          <p:cNvSpPr/>
          <p:nvPr/>
        </p:nvSpPr>
        <p:spPr>
          <a:xfrm rot="10800000" flipH="1">
            <a:off x="6319572" y="4529314"/>
            <a:ext cx="425003" cy="77273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5514007" y="4893679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502" name="Google Shape;502;p21"/>
          <p:cNvSpPr txBox="1"/>
          <p:nvPr/>
        </p:nvSpPr>
        <p:spPr>
          <a:xfrm>
            <a:off x="6162835" y="6016448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/>
          </a:p>
        </p:txBody>
      </p:sp>
      <p:pic>
        <p:nvPicPr>
          <p:cNvPr id="503" name="Google Shape;5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0532" y="5408641"/>
            <a:ext cx="658128" cy="6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1"/>
          <p:cNvPicPr preferRelativeResize="0"/>
          <p:nvPr/>
        </p:nvPicPr>
        <p:blipFill rotWithShape="1">
          <a:blip r:embed="rId4">
            <a:alphaModFix/>
          </a:blip>
          <a:srcRect t="28608" b="28967"/>
          <a:stretch/>
        </p:blipFill>
        <p:spPr>
          <a:xfrm>
            <a:off x="5039867" y="5818455"/>
            <a:ext cx="829433" cy="3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3010" y="3650959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1"/>
          <p:cNvSpPr txBox="1"/>
          <p:nvPr/>
        </p:nvSpPr>
        <p:spPr>
          <a:xfrm>
            <a:off x="6076935" y="4288905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1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 rot="10800000" flipH="1">
            <a:off x="6311485" y="2780174"/>
            <a:ext cx="425003" cy="77273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1"/>
          <p:cNvSpPr txBox="1"/>
          <p:nvPr/>
        </p:nvSpPr>
        <p:spPr>
          <a:xfrm>
            <a:off x="5454584" y="3130398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1"/>
          <p:cNvSpPr txBox="1"/>
          <p:nvPr/>
        </p:nvSpPr>
        <p:spPr>
          <a:xfrm>
            <a:off x="537596" y="523249"/>
            <a:ext cx="762424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 Install </a:t>
            </a:r>
            <a:r>
              <a:rPr lang="en-US" sz="3000" b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r>
              <a:rPr lang="en-US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repository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388432" y="1795961"/>
            <a:ext cx="3862278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0850" y="1840238"/>
            <a:ext cx="1095080" cy="4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/>
          <p:nvPr/>
        </p:nvSpPr>
        <p:spPr>
          <a:xfrm>
            <a:off x="3182099" y="1709310"/>
            <a:ext cx="8163877" cy="452431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express = require("express");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app = express();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1- the app is listening on PORT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app.listen(3000, () =&gt;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console.log(" listening on port  3000 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app.get(“bobo", (</a:t>
            </a:r>
            <a:r>
              <a:rPr lang="en-US" sz="18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=&gt;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res.send("Hello it’s ronan”);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2644044" y="3398258"/>
            <a:ext cx="553791" cy="38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1226835" y="3129432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2- Start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listening port 3000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2628308" y="1954187"/>
            <a:ext cx="553791" cy="38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1211099" y="1685361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1- Create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2732506" y="5280389"/>
            <a:ext cx="939608" cy="38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1315297" y="5011563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3- Send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client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22"/>
          <p:cNvPicPr preferRelativeResize="0"/>
          <p:nvPr/>
        </p:nvPicPr>
        <p:blipFill rotWithShape="1">
          <a:blip r:embed="rId3">
            <a:alphaModFix/>
          </a:blip>
          <a:srcRect l="14055" t="8064" r="15517" b="13905"/>
          <a:stretch/>
        </p:blipFill>
        <p:spPr>
          <a:xfrm>
            <a:off x="442613" y="3189160"/>
            <a:ext cx="775769" cy="9132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2"/>
          <p:cNvSpPr txBox="1"/>
          <p:nvPr/>
        </p:nvSpPr>
        <p:spPr>
          <a:xfrm rot="-2124675">
            <a:off x="6177875" y="4400466"/>
            <a:ext cx="14636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INFO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 rot="-2124675">
            <a:off x="5301911" y="4408947"/>
            <a:ext cx="16082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REQUEST INFO</a:t>
            </a:r>
            <a:endParaRPr sz="14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511;p21"/>
          <p:cNvSpPr txBox="1"/>
          <p:nvPr/>
        </p:nvSpPr>
        <p:spPr>
          <a:xfrm>
            <a:off x="537596" y="523249"/>
            <a:ext cx="762424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 Use EXPRESS to start the web 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1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1618409" y="2713407"/>
            <a:ext cx="10217276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difference between </a:t>
            </a:r>
            <a:r>
              <a:rPr lang="en-US" sz="35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lang="en-US" sz="35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How to create a web server with </a:t>
            </a:r>
            <a:r>
              <a:rPr lang="en-US" sz="35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6063" y="22617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3"/>
          <p:cNvSpPr txBox="1"/>
          <p:nvPr/>
        </p:nvSpPr>
        <p:spPr>
          <a:xfrm>
            <a:off x="7230710" y="21450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4664660" y="12354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721080" y="1705303"/>
            <a:ext cx="357302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Open activityy1/server.js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"/>
          <p:cNvSpPr txBox="1"/>
          <p:nvPr/>
        </p:nvSpPr>
        <p:spPr>
          <a:xfrm>
            <a:off x="721080" y="2362122"/>
            <a:ext cx="490102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 launch npm install to install express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3"/>
          <p:cNvSpPr txBox="1"/>
          <p:nvPr/>
        </p:nvSpPr>
        <p:spPr>
          <a:xfrm>
            <a:off x="720894" y="3636697"/>
            <a:ext cx="4817088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 Change the answer with </a:t>
            </a:r>
            <a:r>
              <a:rPr lang="en-US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your name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3"/>
          <p:cNvSpPr txBox="1"/>
          <p:nvPr/>
        </p:nvSpPr>
        <p:spPr>
          <a:xfrm>
            <a:off x="720894" y="4321407"/>
            <a:ext cx="4908780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 </a:t>
            </a:r>
            <a:r>
              <a:rPr lang="en-US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server.js to start your server</a:t>
            </a:r>
            <a:endParaRPr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643" y="908450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3"/>
          <p:cNvSpPr txBox="1"/>
          <p:nvPr/>
        </p:nvSpPr>
        <p:spPr>
          <a:xfrm>
            <a:off x="2369526" y="922966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8835" y="900151"/>
            <a:ext cx="424429" cy="424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23"/>
          <p:cNvCxnSpPr/>
          <p:nvPr/>
        </p:nvCxnSpPr>
        <p:spPr>
          <a:xfrm flipH="1">
            <a:off x="6057851" y="1293481"/>
            <a:ext cx="9094" cy="50671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23"/>
          <p:cNvSpPr txBox="1"/>
          <p:nvPr/>
        </p:nvSpPr>
        <p:spPr>
          <a:xfrm>
            <a:off x="7590382" y="878304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6287214" y="1652916"/>
            <a:ext cx="528869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 From browser, connect to YOUR sever: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7419659" y="2170883"/>
            <a:ext cx="2159566" cy="40011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localhost: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23"/>
          <p:cNvSpPr txBox="1"/>
          <p:nvPr/>
        </p:nvSpPr>
        <p:spPr>
          <a:xfrm>
            <a:off x="720894" y="2973659"/>
            <a:ext cx="4141775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Set the PORT to listen to </a:t>
            </a: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6160443" y="4299656"/>
            <a:ext cx="6042167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Try to connect first to OTHER server (friends):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7419659" y="4891559"/>
            <a:ext cx="2300630" cy="40011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&lt;friendIp&gt;: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6308838" y="2858243"/>
            <a:ext cx="3325013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2–  See what ‘s happen 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server console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browser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992389" y="5760661"/>
            <a:ext cx="48862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sent the request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to do this, compare: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IP of the req :  req.ip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of IPS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 rot="-1208049">
            <a:off x="220765" y="5536439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BONUS 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2358916" y="229916"/>
            <a:ext cx="2220686" cy="36929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OF STUDENTS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15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/>
          <p:nvPr/>
        </p:nvSpPr>
        <p:spPr>
          <a:xfrm>
            <a:off x="1656701" y="4286329"/>
            <a:ext cx="43519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/weather?</a:t>
            </a: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address=pnc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5"/>
          <p:cNvSpPr/>
          <p:nvPr/>
        </p:nvSpPr>
        <p:spPr>
          <a:xfrm rot="-5400000" flipH="1">
            <a:off x="2205168" y="1839110"/>
            <a:ext cx="264020" cy="120417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5"/>
          <p:cNvSpPr/>
          <p:nvPr/>
        </p:nvSpPr>
        <p:spPr>
          <a:xfrm rot="-5400000" flipH="1">
            <a:off x="3201942" y="2137155"/>
            <a:ext cx="264019" cy="6080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5"/>
          <p:cNvSpPr/>
          <p:nvPr/>
        </p:nvSpPr>
        <p:spPr>
          <a:xfrm rot="-5400000" flipH="1">
            <a:off x="3931708" y="2137156"/>
            <a:ext cx="264019" cy="6080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5"/>
          <p:cNvSpPr txBox="1"/>
          <p:nvPr/>
        </p:nvSpPr>
        <p:spPr>
          <a:xfrm>
            <a:off x="1572170" y="1719015"/>
            <a:ext cx="1310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2967604" y="1719015"/>
            <a:ext cx="7050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3739759" y="1719015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406207" y="1719015"/>
            <a:ext cx="926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5"/>
          <p:cNvSpPr/>
          <p:nvPr/>
        </p:nvSpPr>
        <p:spPr>
          <a:xfrm rot="-5400000" flipH="1">
            <a:off x="737786" y="2140154"/>
            <a:ext cx="264020" cy="60209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5"/>
          <p:cNvSpPr txBox="1"/>
          <p:nvPr/>
        </p:nvSpPr>
        <p:spPr>
          <a:xfrm>
            <a:off x="406207" y="709591"/>
            <a:ext cx="532776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CLIENT REQUEST THIS…</a:t>
            </a:r>
            <a:endParaRPr sz="2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25"/>
          <p:cNvCxnSpPr/>
          <p:nvPr/>
        </p:nvCxnSpPr>
        <p:spPr>
          <a:xfrm flipH="1">
            <a:off x="6239599" y="1903681"/>
            <a:ext cx="12295" cy="46536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5" name="Google Shape;575;p25"/>
          <p:cNvSpPr txBox="1"/>
          <p:nvPr/>
        </p:nvSpPr>
        <p:spPr>
          <a:xfrm>
            <a:off x="6276308" y="709591"/>
            <a:ext cx="532776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YOU CATCH IT ON SERVER LIKE THIS  </a:t>
            </a:r>
            <a:endParaRPr sz="2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5"/>
          <p:cNvSpPr txBox="1"/>
          <p:nvPr/>
        </p:nvSpPr>
        <p:spPr>
          <a:xfrm>
            <a:off x="1663807" y="2791648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/bobo/baba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598538" y="2798267"/>
            <a:ext cx="684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8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6628560" y="2776794"/>
            <a:ext cx="5755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18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bobo/baba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 (req, res) =&gt; {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25"/>
          <p:cNvSpPr txBox="1"/>
          <p:nvPr/>
        </p:nvSpPr>
        <p:spPr>
          <a:xfrm>
            <a:off x="1663807" y="3498374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598538" y="3504993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18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6628559" y="3403638"/>
            <a:ext cx="5755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18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(“", (req, res) =&gt; {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607809" y="4345699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18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5"/>
          <p:cNvSpPr/>
          <p:nvPr/>
        </p:nvSpPr>
        <p:spPr>
          <a:xfrm rot="-5400000" flipH="1">
            <a:off x="5170951" y="1923538"/>
            <a:ext cx="369332" cy="94826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4616601" y="1710973"/>
            <a:ext cx="1478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8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6679581" y="4167897"/>
            <a:ext cx="57557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18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weather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 (req, res) =&gt;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let address = req.query.address</a:t>
            </a:r>
            <a:endParaRPr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638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/>
          <p:nvPr/>
        </p:nvSpPr>
        <p:spPr>
          <a:xfrm>
            <a:off x="2964385" y="1347520"/>
            <a:ext cx="8421479" cy="341632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teacherScore =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ronan: 45,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rady: 99,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him: 50,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app.get("/results", (req, res) =&gt;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let name = 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req.query.name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let score = teacherScore[name];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res.send("Score for teacher " + name + " is " + score);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591" name="Google Shape;591;p26"/>
          <p:cNvSpPr txBox="1"/>
          <p:nvPr/>
        </p:nvSpPr>
        <p:spPr>
          <a:xfrm>
            <a:off x="2493430" y="207360"/>
            <a:ext cx="75529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query parameters?</a:t>
            </a:r>
            <a:endParaRPr sz="4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6"/>
          <p:cNvSpPr txBox="1"/>
          <p:nvPr/>
        </p:nvSpPr>
        <p:spPr>
          <a:xfrm>
            <a:off x="2960914" y="5783160"/>
            <a:ext cx="44421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http://localhost:3000/results?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name=him</a:t>
            </a:r>
            <a:endParaRPr/>
          </a:p>
        </p:txBody>
      </p:sp>
      <p:pic>
        <p:nvPicPr>
          <p:cNvPr id="593" name="Google Shape;5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218" y="1956399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6"/>
          <p:cNvSpPr txBox="1"/>
          <p:nvPr/>
        </p:nvSpPr>
        <p:spPr>
          <a:xfrm>
            <a:off x="760648" y="2506040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7430" y="5085146"/>
            <a:ext cx="424429" cy="42442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6"/>
          <p:cNvSpPr txBox="1"/>
          <p:nvPr/>
        </p:nvSpPr>
        <p:spPr>
          <a:xfrm>
            <a:off x="760648" y="5743637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7470755" y="5724459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8706926" y="5759318"/>
            <a:ext cx="2678938" cy="36933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teacher him is 50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611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/>
        </p:nvSpPr>
        <p:spPr>
          <a:xfrm>
            <a:off x="2358916" y="229916"/>
            <a:ext cx="2220686" cy="36929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OF STUDENTS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6063" y="22617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7"/>
          <p:cNvSpPr txBox="1"/>
          <p:nvPr/>
        </p:nvSpPr>
        <p:spPr>
          <a:xfrm>
            <a:off x="7230710" y="21450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4664660" y="12354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2729" y="1489847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7"/>
          <p:cNvSpPr txBox="1"/>
          <p:nvPr/>
        </p:nvSpPr>
        <p:spPr>
          <a:xfrm>
            <a:off x="8181612" y="1504363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669" y="1551459"/>
            <a:ext cx="424429" cy="424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p27"/>
          <p:cNvCxnSpPr/>
          <p:nvPr/>
        </p:nvCxnSpPr>
        <p:spPr>
          <a:xfrm flipH="1">
            <a:off x="5652289" y="2247900"/>
            <a:ext cx="5561" cy="31789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2" name="Google Shape;612;p27"/>
          <p:cNvSpPr txBox="1"/>
          <p:nvPr/>
        </p:nvSpPr>
        <p:spPr>
          <a:xfrm>
            <a:off x="1537216" y="1529612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234048" y="2304224"/>
            <a:ext cx="4261103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following requests to server: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432078" y="4295577"/>
            <a:ext cx="43519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weather?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=pnc</a:t>
            </a:r>
            <a:endParaRPr sz="18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432078" y="3164327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/bobo/baba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432078" y="3782575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8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432078" y="4873855"/>
            <a:ext cx="48486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/teacher/</a:t>
            </a:r>
            <a:r>
              <a:rPr lang="en-US" sz="1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skills?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 sz="18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5756988" y="2291339"/>
            <a:ext cx="588542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each request and return something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5847417" y="4347856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weather at PNC is 25°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5847417" y="4910745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skill of Rady is: Javascript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432078" y="5482911"/>
            <a:ext cx="48486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/teacher/</a:t>
            </a:r>
            <a:r>
              <a:rPr lang="en-US" sz="1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skills?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rronan</a:t>
            </a:r>
            <a:endParaRPr sz="18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5847417" y="5519801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skill of Ronan is: nothing found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5847417" y="3738800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27"/>
          <p:cNvSpPr txBox="1"/>
          <p:nvPr/>
        </p:nvSpPr>
        <p:spPr>
          <a:xfrm>
            <a:off x="5847417" y="3164327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Bobo and baba are happy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577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9772" y="954148"/>
            <a:ext cx="2917372" cy="29173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046689" y="4105698"/>
            <a:ext cx="47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cs typeface="Calibri" panose="020F0502020204030204" pitchFamily="34" charset="0"/>
              </a:rPr>
              <a:t>WEP SERVERS WITH 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889" y="4863096"/>
            <a:ext cx="599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  <a:cs typeface="Calibri" panose="020F0502020204030204" pitchFamily="34" charset="0"/>
              </a:rPr>
              <a:t>HOW DOES IT WORK ?</a:t>
            </a:r>
          </a:p>
        </p:txBody>
      </p:sp>
    </p:spTree>
    <p:extLst>
      <p:ext uri="{BB962C8B-B14F-4D97-AF65-F5344CB8AC3E}">
        <p14:creationId xmlns:p14="http://schemas.microsoft.com/office/powerpoint/2010/main" val="22976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 INTERPRETER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79718" y="388692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772458" y="2863124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88581" y="868986"/>
            <a:ext cx="478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  <a:cs typeface="Calibri" panose="020F0502020204030204" pitchFamily="34" charset="0"/>
              </a:rPr>
              <a:t>Send the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HTTP request </a:t>
            </a:r>
            <a:r>
              <a:rPr lang="en-US" sz="2400" dirty="0" smtClean="0">
                <a:latin typeface="+mj-l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67346" y="512614"/>
            <a:ext cx="157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client: 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78265" y="657154"/>
            <a:ext cx="455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+mj-lt"/>
                <a:cs typeface="Calibri" panose="020F0502020204030204" pitchFamily="34" charset="0"/>
              </a:rPr>
              <a:t>receives</a:t>
            </a:r>
            <a:r>
              <a:rPr lang="en-US" sz="2400" dirty="0" smtClean="0">
                <a:latin typeface="+mj-lt"/>
                <a:cs typeface="Calibri" panose="020F0502020204030204" pitchFamily="34" charset="0"/>
              </a:rPr>
              <a:t> the request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+mj-lt"/>
                <a:cs typeface="Calibri" panose="020F0502020204030204" pitchFamily="34" charset="0"/>
              </a:rPr>
              <a:t>update</a:t>
            </a:r>
            <a:r>
              <a:rPr lang="en-US" sz="2400" dirty="0" smtClean="0">
                <a:latin typeface="+mj-lt"/>
                <a:cs typeface="Calibri" panose="020F0502020204030204" pitchFamily="34" charset="0"/>
              </a:rPr>
              <a:t> the super variables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  <a:cs typeface="Calibri" panose="020F0502020204030204" pitchFamily="34" charset="0"/>
              </a:rPr>
              <a:t>Call the PHP </a:t>
            </a:r>
            <a:r>
              <a:rPr lang="en-US" sz="2400" b="1" dirty="0" smtClean="0">
                <a:latin typeface="+mj-lt"/>
                <a:cs typeface="Calibri" panose="020F0502020204030204" pitchFamily="34" charset="0"/>
              </a:rPr>
              <a:t>interpreter  </a:t>
            </a:r>
            <a:endParaRPr lang="en-US" sz="2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 INTERPRETER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79718" y="388692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3469092">
            <a:off x="6296926" y="4402716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546449" y="4598876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84721" y="4291657"/>
            <a:ext cx="70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_FILES</a:t>
            </a:r>
          </a:p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_POST</a:t>
            </a:r>
          </a:p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_GET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4067" y="277590"/>
            <a:ext cx="249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HTTP </a:t>
            </a:r>
            <a:r>
              <a:rPr lang="en-US" sz="2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server : 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49021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 INTERPRETER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79718" y="388692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3469092">
            <a:off x="8634973" y="5689326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546449" y="4598876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84721" y="4291657"/>
            <a:ext cx="70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_FILES</a:t>
            </a:r>
          </a:p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_POST</a:t>
            </a:r>
          </a:p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_GET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006" y="4931273"/>
            <a:ext cx="455805" cy="455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traight Arrow Connector 26"/>
          <p:cNvCxnSpPr/>
          <p:nvPr/>
        </p:nvCxnSpPr>
        <p:spPr>
          <a:xfrm flipV="1">
            <a:off x="7588716" y="5466989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567582" y="5699218"/>
            <a:ext cx="12246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0660" y="828322"/>
            <a:ext cx="656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>
                <a:cs typeface="Calibri" panose="020F0502020204030204" pitchFamily="34" charset="0"/>
              </a:rPr>
              <a:t>Communicate with the database</a:t>
            </a:r>
            <a:endParaRPr lang="en-US" sz="2400" dirty="0" smtClean="0">
              <a:cs typeface="Calibri" panose="020F050202020403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 smtClean="0"/>
              <a:t>Read </a:t>
            </a:r>
            <a:r>
              <a:rPr lang="en-US" sz="2400" dirty="0"/>
              <a:t>or create </a:t>
            </a:r>
            <a:r>
              <a:rPr lang="en-US" sz="2400" b="1" dirty="0" smtClean="0"/>
              <a:t>sessions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b="1" dirty="0" smtClean="0"/>
              <a:t>Templating : create the  HTML </a:t>
            </a:r>
            <a:r>
              <a:rPr lang="en-US" sz="2400" dirty="0"/>
              <a:t>content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773" y="324050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PHP interpreter: 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550" y="5854736"/>
            <a:ext cx="599679" cy="6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883321" y="2572218"/>
            <a:ext cx="610547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411538" y="2626257"/>
            <a:ext cx="226252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61972" y="170315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37" y="2101772"/>
            <a:ext cx="512741" cy="734296"/>
          </a:xfrm>
          <a:prstGeom prst="rect">
            <a:avLst/>
          </a:prstGeom>
        </p:spPr>
      </p:pic>
      <p:pic>
        <p:nvPicPr>
          <p:cNvPr id="76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210" y="3304023"/>
            <a:ext cx="567497" cy="5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/>
          <p:cNvCxnSpPr/>
          <p:nvPr/>
        </p:nvCxnSpPr>
        <p:spPr>
          <a:xfrm>
            <a:off x="2025286" y="4178219"/>
            <a:ext cx="4148275" cy="118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546449" y="4598876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47" y="3528000"/>
            <a:ext cx="1575137" cy="46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6708" y="369288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students.php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006" y="4931273"/>
            <a:ext cx="455805" cy="45580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8784721" y="4291657"/>
            <a:ext cx="70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_FILES</a:t>
            </a:r>
          </a:p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_POST</a:t>
            </a:r>
          </a:p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_GET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6165658" y="3343019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33638" y="38930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 INTERPRETER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95117" y="395669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8184781" y="3309480"/>
            <a:ext cx="2029500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330965" y="3279728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5577" y="3148801"/>
            <a:ext cx="637781" cy="67091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492110" y="38745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588716" y="5466989"/>
            <a:ext cx="1182357" cy="9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457037" y="5709173"/>
            <a:ext cx="1031935" cy="1245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567582" y="5699218"/>
            <a:ext cx="12246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405089" y="5811613"/>
            <a:ext cx="3992640" cy="452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95126" y="5933067"/>
            <a:ext cx="220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www.yoursite/</a:t>
            </a:r>
            <a:r>
              <a:rPr lang="en-US" sz="1200" dirty="0" smtClean="0">
                <a:latin typeface="Consolas" panose="020B0609020204030204" pitchFamily="49" charset="0"/>
                <a:cs typeface="Calibri" panose="020F0502020204030204" pitchFamily="34" charset="0"/>
              </a:rPr>
              <a:t>students.html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68741" y="803367"/>
            <a:ext cx="496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Calibri" panose="020F0502020204030204" pitchFamily="34" charset="0"/>
              </a:rPr>
              <a:t>Return the HTML content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4067" y="277590"/>
            <a:ext cx="247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HTTP server : </a:t>
            </a:r>
            <a:endParaRPr lang="en-US" sz="2400" dirty="0"/>
          </a:p>
        </p:txBody>
      </p:sp>
      <p:sp>
        <p:nvSpPr>
          <p:cNvPr id="37" name="Down Arrow 36"/>
          <p:cNvSpPr/>
          <p:nvPr/>
        </p:nvSpPr>
        <p:spPr>
          <a:xfrm rot="13469092">
            <a:off x="5988222" y="5570273"/>
            <a:ext cx="710475" cy="7255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43773" y="486366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484" y="3528000"/>
            <a:ext cx="1197240" cy="125045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491522" y="571630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10290873" y="5373268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498657" y="4838696"/>
            <a:ext cx="921623" cy="7296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938" y="4999762"/>
            <a:ext cx="599679" cy="6343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913" y="5832646"/>
            <a:ext cx="458398" cy="4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3096578" y="2756059"/>
            <a:ext cx="6105479" cy="4031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5229" y="1887000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94" y="2285613"/>
            <a:ext cx="512741" cy="734296"/>
          </a:xfrm>
          <a:prstGeom prst="rect">
            <a:avLst/>
          </a:prstGeom>
        </p:spPr>
      </p:pic>
      <p:pic>
        <p:nvPicPr>
          <p:cNvPr id="8" name="Google Shape;1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467" y="3487864"/>
            <a:ext cx="567497" cy="56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004" y="3711841"/>
            <a:ext cx="1575137" cy="4667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3378915" y="3526860"/>
            <a:ext cx="1803349" cy="30444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6307" y="441203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 INTERPRETER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5398038" y="3493321"/>
            <a:ext cx="2029500" cy="3044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7544222" y="3463569"/>
            <a:ext cx="1478532" cy="1967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834" y="3332642"/>
            <a:ext cx="637781" cy="6709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704779" y="439353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79" y="5900145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5116663-86A3-4FA1-8911-1D70498F7DAF}"/>
              </a:ext>
            </a:extLst>
          </p:cNvPr>
          <p:cNvSpPr/>
          <p:nvPr/>
        </p:nvSpPr>
        <p:spPr>
          <a:xfrm>
            <a:off x="7504130" y="5557109"/>
            <a:ext cx="1478532" cy="989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69234" y="345398"/>
            <a:ext cx="988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cs typeface="Calibri" panose="020F0502020204030204" pitchFamily="34" charset="0"/>
              </a:rPr>
              <a:t>PHP interpreter </a:t>
            </a:r>
            <a:r>
              <a:rPr lang="en-US" sz="2800" dirty="0" smtClean="0">
                <a:cs typeface="Calibri" panose="020F0502020204030204" pitchFamily="34" charset="0"/>
              </a:rPr>
              <a:t>runs </a:t>
            </a:r>
            <a:r>
              <a:rPr lang="en-US" sz="2800" dirty="0">
                <a:cs typeface="Calibri" panose="020F0502020204030204" pitchFamily="34" charset="0"/>
              </a:rPr>
              <a:t>only when </a:t>
            </a:r>
            <a:r>
              <a:rPr lang="en-US" sz="2800" dirty="0" smtClean="0">
                <a:cs typeface="Calibri" panose="020F0502020204030204" pitchFamily="34" charset="0"/>
              </a:rPr>
              <a:t>it is </a:t>
            </a:r>
            <a:r>
              <a:rPr lang="en-US" sz="2800" dirty="0">
                <a:cs typeface="Calibri" panose="020F0502020204030204" pitchFamily="34" charset="0"/>
              </a:rPr>
              <a:t>called by the </a:t>
            </a:r>
            <a:r>
              <a:rPr lang="en-US" sz="2800" b="1" dirty="0">
                <a:solidFill>
                  <a:srgbClr val="FF0000"/>
                </a:solidFill>
                <a:cs typeface="Calibri" panose="020F0502020204030204" pitchFamily="34" charset="0"/>
              </a:rPr>
              <a:t>HTTP server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3519" y="441203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4862286" y="4886470"/>
            <a:ext cx="912908" cy="4354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06266" y="1071374"/>
            <a:ext cx="876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cs typeface="Calibri" panose="020F0502020204030204" pitchFamily="34" charset="0"/>
              </a:rPr>
              <a:t>So the variables used in PHP are destroyed between each </a:t>
            </a:r>
            <a:r>
              <a:rPr lang="en-US" sz="2400" i="1" dirty="0" smtClean="0">
                <a:cs typeface="Calibri" panose="020F0502020204030204" pitchFamily="34" charset="0"/>
              </a:rPr>
              <a:t>requests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96342" y="174171"/>
            <a:ext cx="605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Drawbacks </a:t>
            </a:r>
            <a:r>
              <a:rPr lang="en-US" sz="3600" dirty="0"/>
              <a:t>of PHP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pic>
        <p:nvPicPr>
          <p:cNvPr id="10" name="Picture 2" descr="synchronous-asynchronous-node-vs-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45" y="2249714"/>
            <a:ext cx="9772942" cy="36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86742" y="6081486"/>
            <a:ext cx="326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Asynchronous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execution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4857" y="6081486"/>
            <a:ext cx="310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Synchronous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execution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774" y="888777"/>
            <a:ext cx="243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Can be slow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757</Words>
  <Application>Microsoft Office PowerPoint</Application>
  <PresentationFormat>Widescreen</PresentationFormat>
  <Paragraphs>258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383</cp:revision>
  <dcterms:created xsi:type="dcterms:W3CDTF">2020-01-30T10:34:45Z</dcterms:created>
  <dcterms:modified xsi:type="dcterms:W3CDTF">2022-04-01T09:21:30Z</dcterms:modified>
</cp:coreProperties>
</file>