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4" r:id="rId2"/>
    <p:sldId id="503" r:id="rId3"/>
    <p:sldId id="490" r:id="rId4"/>
    <p:sldId id="491" r:id="rId5"/>
    <p:sldId id="492" r:id="rId6"/>
    <p:sldId id="443" r:id="rId7"/>
    <p:sldId id="434" r:id="rId8"/>
    <p:sldId id="500" r:id="rId9"/>
    <p:sldId id="472" r:id="rId10"/>
    <p:sldId id="483" r:id="rId11"/>
    <p:sldId id="496" r:id="rId12"/>
    <p:sldId id="497" r:id="rId13"/>
    <p:sldId id="498" r:id="rId14"/>
    <p:sldId id="499" r:id="rId15"/>
    <p:sldId id="478" r:id="rId16"/>
    <p:sldId id="493" r:id="rId17"/>
    <p:sldId id="479" r:id="rId18"/>
    <p:sldId id="474" r:id="rId19"/>
    <p:sldId id="501" r:id="rId20"/>
    <p:sldId id="502" r:id="rId21"/>
    <p:sldId id="489" r:id="rId22"/>
    <p:sldId id="4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0308DB"/>
    <a:srgbClr val="F40000"/>
    <a:srgbClr val="1A5FAC"/>
    <a:srgbClr val="F15522"/>
    <a:srgbClr val="FC0C67"/>
    <a:srgbClr val="EA2227"/>
    <a:srgbClr val="7BB142"/>
    <a:srgbClr val="1EBAEA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key "</a:t>
            </a:r>
            <a:r>
              <a:rPr lang="en-US" dirty="0" err="1"/>
              <a:t>dayInweek</a:t>
            </a:r>
            <a:r>
              <a:rPr lang="en-US"/>
              <a:t>"  has been created with the value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« 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concern</a:t>
            </a:r>
            <a:r>
              <a:rPr lang="fr-FR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« 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concern</a:t>
            </a:r>
            <a:r>
              <a:rPr lang="fr-FR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2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External</a:t>
            </a:r>
            <a:r>
              <a:rPr lang="fr-FR" dirty="0"/>
              <a:t> modules are not in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natively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internet. </a:t>
            </a:r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Nodejs</a:t>
            </a:r>
            <a:r>
              <a:rPr lang="fr-FR" dirty="0"/>
              <a:t> has a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8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Lecture écriture d’un fichier en exploitant un </a:t>
            </a:r>
            <a:r>
              <a:rPr lang="fr-FR" dirty="0" err="1"/>
              <a:t>built</a:t>
            </a:r>
            <a:r>
              <a:rPr lang="fr-FR" dirty="0"/>
              <a:t> in module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6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Python : </a:t>
            </a:r>
            <a:r>
              <a:rPr lang="fr-FR" dirty="0" err="1"/>
              <a:t>equivalent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2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: </a:t>
            </a:r>
            <a:r>
              <a:rPr lang="fr-FR" dirty="0" err="1"/>
              <a:t>reads</a:t>
            </a:r>
            <a:r>
              <a:rPr lang="fr-FR" dirty="0"/>
              <a:t> the </a:t>
            </a:r>
            <a:r>
              <a:rPr lang="fr-FR" dirty="0" err="1"/>
              <a:t>Javascript</a:t>
            </a:r>
            <a:r>
              <a:rPr lang="fr-FR" dirty="0"/>
              <a:t>. </a:t>
            </a:r>
            <a:r>
              <a:rPr lang="fr-FR" dirty="0" err="1"/>
              <a:t>Difference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one </a:t>
            </a:r>
            <a:r>
              <a:rPr lang="fr-FR" dirty="0" err="1"/>
              <a:t>isnt</a:t>
            </a:r>
            <a:r>
              <a:rPr lang="fr-FR" dirty="0"/>
              <a:t> a browser,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made to display </a:t>
            </a:r>
            <a:r>
              <a:rPr lang="fr-FR" dirty="0" err="1"/>
              <a:t>anything</a:t>
            </a:r>
            <a:r>
              <a:rPr lang="fr-FR" dirty="0"/>
              <a:t>, but </a:t>
            </a:r>
            <a:r>
              <a:rPr lang="fr-FR" dirty="0" err="1"/>
              <a:t>run</a:t>
            </a:r>
            <a:r>
              <a:rPr lang="fr-FR" dirty="0"/>
              <a:t> a server !</a:t>
            </a:r>
          </a:p>
          <a:p>
            <a:endParaRPr lang="fr-FR" dirty="0"/>
          </a:p>
          <a:p>
            <a:r>
              <a:rPr lang="fr-FR" dirty="0"/>
              <a:t>Packages : </a:t>
            </a:r>
            <a:r>
              <a:rPr lang="fr-FR" dirty="0" err="1"/>
              <a:t>Pre</a:t>
            </a:r>
            <a:r>
              <a:rPr lang="fr-FR" dirty="0"/>
              <a:t>-made batch of codes to serve complexe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awesome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: </a:t>
            </a:r>
            <a:r>
              <a:rPr lang="fr-FR" dirty="0" err="1"/>
              <a:t>reads</a:t>
            </a:r>
            <a:r>
              <a:rPr lang="fr-FR" dirty="0"/>
              <a:t> the </a:t>
            </a:r>
            <a:r>
              <a:rPr lang="fr-FR" dirty="0" err="1"/>
              <a:t>Javascript</a:t>
            </a:r>
            <a:r>
              <a:rPr lang="fr-FR" dirty="0"/>
              <a:t>. </a:t>
            </a:r>
            <a:r>
              <a:rPr lang="fr-FR" dirty="0" err="1"/>
              <a:t>Difference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one </a:t>
            </a:r>
            <a:r>
              <a:rPr lang="fr-FR" dirty="0" err="1"/>
              <a:t>isnt</a:t>
            </a:r>
            <a:r>
              <a:rPr lang="fr-FR" dirty="0"/>
              <a:t> a browser,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made to display </a:t>
            </a:r>
            <a:r>
              <a:rPr lang="fr-FR" dirty="0" err="1"/>
              <a:t>anything</a:t>
            </a:r>
            <a:r>
              <a:rPr lang="fr-FR" dirty="0"/>
              <a:t>, but </a:t>
            </a:r>
            <a:r>
              <a:rPr lang="fr-FR" dirty="0" err="1"/>
              <a:t>run</a:t>
            </a:r>
            <a:r>
              <a:rPr lang="fr-FR" dirty="0"/>
              <a:t> a server !</a:t>
            </a:r>
          </a:p>
          <a:p>
            <a:endParaRPr lang="fr-FR" dirty="0"/>
          </a:p>
          <a:p>
            <a:r>
              <a:rPr lang="fr-FR" dirty="0"/>
              <a:t>Packages : </a:t>
            </a:r>
            <a:r>
              <a:rPr lang="fr-FR" dirty="0" err="1"/>
              <a:t>Pre</a:t>
            </a:r>
            <a:r>
              <a:rPr lang="fr-FR" dirty="0"/>
              <a:t>-made batch of codes to serve complexe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awesome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/>
              <a:t>Javascript</a:t>
            </a:r>
            <a:r>
              <a:rPr lang="en-US" sz="1200" dirty="0"/>
              <a:t> is interpreted by the browser in the front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But the browser is the client side, we need to do things server side (send requests, to give a response for example) how do we execute the code on the server side ? 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We cannot use the browser : it’s an interface. =&gt; we use </a:t>
            </a:r>
            <a:r>
              <a:rPr lang="en-US" sz="1200" dirty="0" err="1"/>
              <a:t>nodejs</a:t>
            </a:r>
            <a:endParaRPr lang="en-US" sz="1200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Interpreter</a:t>
            </a:r>
            <a:r>
              <a:rPr lang="fr-FR" dirty="0"/>
              <a:t> : </a:t>
            </a:r>
            <a:r>
              <a:rPr lang="fr-FR" dirty="0" err="1"/>
              <a:t>reads</a:t>
            </a:r>
            <a:r>
              <a:rPr lang="fr-FR" dirty="0"/>
              <a:t> the Javascript. </a:t>
            </a:r>
            <a:r>
              <a:rPr lang="fr-FR" dirty="0" err="1"/>
              <a:t>Difference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one </a:t>
            </a:r>
            <a:r>
              <a:rPr lang="fr-FR" dirty="0" err="1"/>
              <a:t>isnt</a:t>
            </a:r>
            <a:r>
              <a:rPr lang="fr-FR" dirty="0"/>
              <a:t> a browser,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made to display </a:t>
            </a:r>
            <a:r>
              <a:rPr lang="fr-FR" dirty="0" err="1"/>
              <a:t>anything</a:t>
            </a:r>
            <a:r>
              <a:rPr lang="fr-FR" dirty="0"/>
              <a:t>, but run a server !</a:t>
            </a:r>
          </a:p>
          <a:p>
            <a:pPr algn="l"/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Modules let </a:t>
            </a:r>
            <a:r>
              <a:rPr lang="fr-FR" dirty="0" err="1"/>
              <a:t>you</a:t>
            </a:r>
            <a:r>
              <a:rPr lang="fr-FR" dirty="0"/>
              <a:t> do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couldnt</a:t>
            </a:r>
            <a:r>
              <a:rPr lang="fr-FR" dirty="0"/>
              <a:t> do </a:t>
            </a:r>
            <a:r>
              <a:rPr lang="fr-FR" dirty="0" err="1"/>
              <a:t>before</a:t>
            </a:r>
            <a:r>
              <a:rPr lang="fr-FR" dirty="0"/>
              <a:t>, </a:t>
            </a:r>
            <a:r>
              <a:rPr lang="fr-FR" dirty="0" err="1"/>
              <a:t>very</a:t>
            </a:r>
            <a:r>
              <a:rPr lang="fr-FR" dirty="0"/>
              <a:t> fast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myAdd</a:t>
            </a:r>
            <a:r>
              <a:rPr lang="en-US" dirty="0"/>
              <a:t> is not defined  :  </a:t>
            </a:r>
            <a:r>
              <a:rPr lang="en-US" dirty="0" err="1"/>
              <a:t>test,js</a:t>
            </a:r>
            <a:r>
              <a:rPr lang="en-US" dirty="0"/>
              <a:t> does not know the</a:t>
            </a:r>
            <a:r>
              <a:rPr lang="en-US" baseline="0" dirty="0"/>
              <a:t> functions defined in </a:t>
            </a:r>
            <a:r>
              <a:rPr lang="en-US" baseline="0" dirty="0" err="1"/>
              <a:t>operations,js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key "</a:t>
            </a:r>
            <a:r>
              <a:rPr lang="en-US" dirty="0" err="1"/>
              <a:t>dayInweek</a:t>
            </a:r>
            <a:r>
              <a:rPr lang="en-US" dirty="0"/>
              <a:t>"  has been created with the value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teacher.com/nodejs/nodejs-file-system" TargetMode="External"/><Relationship Id="rId5" Type="http://schemas.openxmlformats.org/officeDocument/2006/relationships/hyperlink" Target="https://nodejs.org/dist/latest-v11.x/docs/api/fs.html" TargetMode="External"/><Relationship Id="rId4" Type="http://schemas.openxmlformats.org/officeDocument/2006/relationships/hyperlink" Target="https://nodejs.org/api/modul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544389" y="3282662"/>
            <a:ext cx="1112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BD6F51D-D6C4-40E1-9F6B-00ACDED73530}"/>
              </a:ext>
            </a:extLst>
          </p:cNvPr>
          <p:cNvSpPr txBox="1"/>
          <p:nvPr/>
        </p:nvSpPr>
        <p:spPr>
          <a:xfrm>
            <a:off x="4203941" y="4152451"/>
            <a:ext cx="3826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Introduction - Packages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zi #2 Phillips Screw Driver - opens a modal dialog">
            <a:extLst>
              <a:ext uri="{FF2B5EF4-FFF2-40B4-BE49-F238E27FC236}">
                <a16:creationId xmlns:a16="http://schemas.microsoft.com/office/drawing/2014/main" id="{E28990F8-E7A3-4304-9757-B09BE6D6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03" y="3903134"/>
            <a:ext cx="1771221" cy="177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C8A6D498-FDDA-4CBF-9201-C14EBC226524}"/>
              </a:ext>
            </a:extLst>
          </p:cNvPr>
          <p:cNvSpPr txBox="1"/>
          <p:nvPr/>
        </p:nvSpPr>
        <p:spPr>
          <a:xfrm>
            <a:off x="2345137" y="2850026"/>
            <a:ext cx="44428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Wenger 16999 Swiss Army Knife Giant: Amazon.ca: Tools &amp; Home Improvement">
            <a:extLst>
              <a:ext uri="{FF2B5EF4-FFF2-40B4-BE49-F238E27FC236}">
                <a16:creationId xmlns:a16="http://schemas.microsoft.com/office/drawing/2014/main" id="{DFB82C05-5B22-4A57-8991-6E7E9911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21" y="3905049"/>
            <a:ext cx="4095436" cy="28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C51F91D3-BA56-41DD-B1D2-132E27D93083}"/>
              </a:ext>
            </a:extLst>
          </p:cNvPr>
          <p:cNvSpPr txBox="1"/>
          <p:nvPr/>
        </p:nvSpPr>
        <p:spPr>
          <a:xfrm>
            <a:off x="7477788" y="2864239"/>
            <a:ext cx="22870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JS    + MODULES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2E214-4C96-439A-A8A5-39C8CA138AAF}"/>
              </a:ext>
            </a:extLst>
          </p:cNvPr>
          <p:cNvSpPr/>
          <p:nvPr/>
        </p:nvSpPr>
        <p:spPr>
          <a:xfrm>
            <a:off x="1361428" y="756369"/>
            <a:ext cx="9643047" cy="14389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2977914" y="1133954"/>
            <a:ext cx="683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MODULES</a:t>
            </a:r>
            <a:r>
              <a:rPr lang="en-US" sz="2800" dirty="0"/>
              <a:t> are </a:t>
            </a:r>
            <a:r>
              <a:rPr lang="en-US" sz="2800" b="1" dirty="0"/>
              <a:t>functions</a:t>
            </a:r>
            <a:r>
              <a:rPr lang="en-US" sz="2800" dirty="0"/>
              <a:t> to add to your code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FD3FB16-CEB7-4FA6-A560-26E015D019BE}"/>
              </a:ext>
            </a:extLst>
          </p:cNvPr>
          <p:cNvCxnSpPr>
            <a:cxnSpLocks/>
          </p:cNvCxnSpPr>
          <p:nvPr/>
        </p:nvCxnSpPr>
        <p:spPr>
          <a:xfrm>
            <a:off x="6784402" y="4291492"/>
            <a:ext cx="1004641" cy="60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D945107-D801-4071-BEDB-BB1A12FD87DD}"/>
              </a:ext>
            </a:extLst>
          </p:cNvPr>
          <p:cNvCxnSpPr/>
          <p:nvPr/>
        </p:nvCxnSpPr>
        <p:spPr>
          <a:xfrm flipV="1">
            <a:off x="6812770" y="5600033"/>
            <a:ext cx="1330036" cy="80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64FC41E-4A90-47B9-81D5-DE4224FEA1FF}"/>
              </a:ext>
            </a:extLst>
          </p:cNvPr>
          <p:cNvCxnSpPr>
            <a:cxnSpLocks/>
          </p:cNvCxnSpPr>
          <p:nvPr/>
        </p:nvCxnSpPr>
        <p:spPr>
          <a:xfrm flipH="1" flipV="1">
            <a:off x="10293275" y="5020061"/>
            <a:ext cx="14792" cy="98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C0D7E7AA-AF43-4846-B19E-4BF81716A517}"/>
              </a:ext>
            </a:extLst>
          </p:cNvPr>
          <p:cNvSpPr txBox="1"/>
          <p:nvPr/>
        </p:nvSpPr>
        <p:spPr>
          <a:xfrm>
            <a:off x="6017144" y="3932713"/>
            <a:ext cx="9717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sz="24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4;p11">
            <a:extLst>
              <a:ext uri="{FF2B5EF4-FFF2-40B4-BE49-F238E27FC236}">
                <a16:creationId xmlns:a16="http://schemas.microsoft.com/office/drawing/2014/main" id="{F2F54617-0086-40A0-B05C-F76CB38D818C}"/>
              </a:ext>
            </a:extLst>
          </p:cNvPr>
          <p:cNvSpPr txBox="1"/>
          <p:nvPr/>
        </p:nvSpPr>
        <p:spPr>
          <a:xfrm>
            <a:off x="5866772" y="6396376"/>
            <a:ext cx="17992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sz="24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4;p11">
            <a:extLst>
              <a:ext uri="{FF2B5EF4-FFF2-40B4-BE49-F238E27FC236}">
                <a16:creationId xmlns:a16="http://schemas.microsoft.com/office/drawing/2014/main" id="{33EFF8CE-0111-4FF0-B72B-0A2AE00E8277}"/>
              </a:ext>
            </a:extLst>
          </p:cNvPr>
          <p:cNvSpPr txBox="1"/>
          <p:nvPr/>
        </p:nvSpPr>
        <p:spPr>
          <a:xfrm>
            <a:off x="9780492" y="6024961"/>
            <a:ext cx="20109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URL parser</a:t>
            </a:r>
            <a:endParaRPr sz="24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068" y="1036256"/>
            <a:ext cx="927210" cy="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1211644" y="450785"/>
            <a:ext cx="1046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You </a:t>
            </a:r>
            <a:r>
              <a:rPr lang="en-US" sz="3600" b="1" dirty="0">
                <a:solidFill>
                  <a:srgbClr val="00B050"/>
                </a:solidFill>
              </a:rPr>
              <a:t>cannot “see” </a:t>
            </a:r>
            <a:r>
              <a:rPr lang="en-US" sz="3600" b="1" dirty="0"/>
              <a:t>functions / variables of another file</a:t>
            </a:r>
          </a:p>
        </p:txBody>
      </p:sp>
      <p:sp>
        <p:nvSpPr>
          <p:cNvPr id="7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600998" y="1494595"/>
            <a:ext cx="29167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operations.js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264" y="1997267"/>
            <a:ext cx="7677102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addNumber</a:t>
            </a:r>
            <a:r>
              <a:rPr lang="en-US" sz="2400" dirty="0">
                <a:latin typeface="Consolas" panose="020B0609020204030204" pitchFamily="49" charset="0"/>
              </a:rPr>
              <a:t>(a, b)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a +b;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1211644" y="3637018"/>
            <a:ext cx="15859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test.js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2264" y="4102837"/>
            <a:ext cx="7677102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console.log( addNumber(4, 5));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0" y="5539932"/>
            <a:ext cx="675484" cy="675484"/>
          </a:xfrm>
          <a:prstGeom prst="rect">
            <a:avLst/>
          </a:prstGeom>
        </p:spPr>
      </p:pic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1859895" y="5646862"/>
            <a:ext cx="70694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What is the result on the console ?</a:t>
            </a:r>
            <a:endParaRPr sz="2400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23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2315470" y="409058"/>
            <a:ext cx="802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put a value in the </a:t>
            </a:r>
            <a:r>
              <a:rPr lang="en-US" sz="3600" b="1" dirty="0">
                <a:solidFill>
                  <a:srgbClr val="00B050"/>
                </a:solidFill>
              </a:rPr>
              <a:t>module export</a:t>
            </a:r>
          </a:p>
        </p:txBody>
      </p:sp>
      <p:sp>
        <p:nvSpPr>
          <p:cNvPr id="7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600998" y="1494595"/>
            <a:ext cx="29167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operations.js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1643" y="1989590"/>
            <a:ext cx="10293171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module.exports.dayInWeek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= 7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1162269" y="3356842"/>
            <a:ext cx="15859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test.js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889" y="3822661"/>
            <a:ext cx="1023139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latin typeface="Consolas" panose="020B0609020204030204" pitchFamily="49" charset="0"/>
              </a:rPr>
              <a:t>myModule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latin typeface="Consolas" panose="020B0609020204030204" pitchFamily="49" charset="0"/>
              </a:rPr>
              <a:t>("./operations.js");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latin typeface="Consolas" panose="020B0609020204030204" pitchFamily="49" charset="0"/>
              </a:rPr>
              <a:t>myModule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latin typeface="Consolas" panose="020B0609020204030204" pitchFamily="49" charset="0"/>
              </a:rPr>
              <a:t>myModule.dayInWeek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9" y="6108486"/>
            <a:ext cx="675484" cy="675484"/>
          </a:xfrm>
          <a:prstGeom prst="rect">
            <a:avLst/>
          </a:prstGeom>
        </p:spPr>
      </p:pic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1273422" y="6215416"/>
            <a:ext cx="49611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What do you see on the first line ?</a:t>
            </a:r>
            <a:endParaRPr sz="2400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6044928" y="6215416"/>
            <a:ext cx="49611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On the second line ?</a:t>
            </a:r>
            <a:endParaRPr sz="2400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19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2315470" y="409058"/>
            <a:ext cx="802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put a function in the </a:t>
            </a:r>
            <a:r>
              <a:rPr lang="en-US" sz="3600" b="1" dirty="0">
                <a:solidFill>
                  <a:srgbClr val="00B050"/>
                </a:solidFill>
              </a:rPr>
              <a:t>module export</a:t>
            </a:r>
          </a:p>
        </p:txBody>
      </p:sp>
      <p:sp>
        <p:nvSpPr>
          <p:cNvPr id="7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561355" y="1304815"/>
            <a:ext cx="29167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operations.js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2000" y="1799810"/>
            <a:ext cx="10293171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function addNumber(a, b)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a +b;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module.exports.myAdd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= addNumber;</a:t>
            </a: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1172000" y="3723336"/>
            <a:ext cx="15859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test.js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353" y="4246239"/>
            <a:ext cx="1023139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latin typeface="Consolas" panose="020B0609020204030204" pitchFamily="49" charset="0"/>
              </a:rPr>
              <a:t>myModule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latin typeface="Consolas" panose="020B0609020204030204" pitchFamily="49" charset="0"/>
              </a:rPr>
              <a:t>("./operations.js");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latin typeface="Consolas" panose="020B0609020204030204" pitchFamily="49" charset="0"/>
              </a:rPr>
              <a:t>myModule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latin typeface="Consolas" panose="020B0609020204030204" pitchFamily="49" charset="0"/>
              </a:rPr>
              <a:t>myModule.myAdd</a:t>
            </a:r>
            <a:r>
              <a:rPr lang="en-US" sz="2400" dirty="0">
                <a:latin typeface="Consolas" panose="020B0609020204030204" pitchFamily="49" charset="0"/>
              </a:rPr>
              <a:t>(2, 3);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9" y="6108486"/>
            <a:ext cx="675484" cy="675484"/>
          </a:xfrm>
          <a:prstGeom prst="rect">
            <a:avLst/>
          </a:prstGeom>
        </p:spPr>
      </p:pic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1273422" y="6215416"/>
            <a:ext cx="49611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What do you see on the first line ?</a:t>
            </a:r>
            <a:endParaRPr sz="2400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4AB57B4B-BCC2-41FF-A954-16202A67B32E}"/>
              </a:ext>
            </a:extLst>
          </p:cNvPr>
          <p:cNvSpPr txBox="1"/>
          <p:nvPr/>
        </p:nvSpPr>
        <p:spPr>
          <a:xfrm>
            <a:off x="6044928" y="6215416"/>
            <a:ext cx="49611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On the second line ?</a:t>
            </a:r>
            <a:endParaRPr sz="2400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43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314"/>
            <a:ext cx="1615750" cy="1608321"/>
          </a:xfrm>
          <a:prstGeom prst="rect">
            <a:avLst/>
          </a:prstGeom>
        </p:spPr>
      </p:pic>
      <p:sp>
        <p:nvSpPr>
          <p:cNvPr id="6" name="Rounded Rectangle 51">
            <a:extLst>
              <a:ext uri="{FF2B5EF4-FFF2-40B4-BE49-F238E27FC236}">
                <a16:creationId xmlns:a16="http://schemas.microsoft.com/office/drawing/2014/main" id="{8B413190-57C9-416D-A252-6FF1F35404B5}"/>
              </a:ext>
            </a:extLst>
          </p:cNvPr>
          <p:cNvSpPr/>
          <p:nvPr/>
        </p:nvSpPr>
        <p:spPr>
          <a:xfrm>
            <a:off x="755331" y="2528475"/>
            <a:ext cx="4566949" cy="37891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6979235" y="3809689"/>
            <a:ext cx="946314" cy="31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13996" y="1689405"/>
            <a:ext cx="1759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library.js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341" y="3332635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let 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en-US" sz="2500" dirty="0">
                <a:latin typeface="Consolas" panose="020B0609020204030204" pitchFamily="49" charset="0"/>
              </a:rPr>
              <a:t>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341" y="3763901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let 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2500" dirty="0">
                <a:latin typeface="Consolas" panose="020B0609020204030204" pitchFamily="49" charset="0"/>
              </a:rPr>
              <a:t>= 2</a:t>
            </a:r>
          </a:p>
        </p:txBody>
      </p: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id="{8B413190-57C9-416D-A252-6FF1F35404B5}"/>
              </a:ext>
            </a:extLst>
          </p:cNvPr>
          <p:cNvSpPr/>
          <p:nvPr/>
        </p:nvSpPr>
        <p:spPr>
          <a:xfrm>
            <a:off x="5818647" y="2528475"/>
            <a:ext cx="6054643" cy="3719925"/>
          </a:xfrm>
          <a:prstGeom prst="roundRect">
            <a:avLst>
              <a:gd name="adj" fmla="val 1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76845" y="1640933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main.js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8084" y="2855581"/>
            <a:ext cx="6179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let lib = </a:t>
            </a:r>
            <a:r>
              <a:rPr lang="en-US" sz="2500" b="1" dirty="0">
                <a:solidFill>
                  <a:srgbClr val="FF09AD"/>
                </a:solidFill>
                <a:latin typeface="Consolas" panose="020B0609020204030204" pitchFamily="49" charset="0"/>
              </a:rPr>
              <a:t>require</a:t>
            </a:r>
            <a:r>
              <a:rPr lang="en-US" sz="2500" dirty="0">
                <a:latin typeface="Consolas" panose="020B0609020204030204" pitchFamily="49" charset="0"/>
              </a:rPr>
              <a:t>("./library.js");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0136" y="4195167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let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500" dirty="0">
                <a:latin typeface="Consolas" panose="020B0609020204030204" pitchFamily="49" charset="0"/>
              </a:rPr>
              <a:t>=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341" y="5057699"/>
            <a:ext cx="37112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module.</a:t>
            </a:r>
            <a:r>
              <a:rPr lang="en-US" sz="25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exports</a:t>
            </a:r>
            <a:r>
              <a:rPr lang="en-US" sz="2500" dirty="0" err="1">
                <a:latin typeface="Consolas" panose="020B0609020204030204" pitchFamily="49" charset="0"/>
              </a:rPr>
              <a:t>.a</a:t>
            </a:r>
            <a:r>
              <a:rPr lang="en-US" sz="2500" dirty="0">
                <a:latin typeface="Consolas" panose="020B0609020204030204" pitchFamily="49" charset="0"/>
              </a:rPr>
              <a:t> =a;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6341" y="5449159"/>
            <a:ext cx="37112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module.</a:t>
            </a:r>
            <a:r>
              <a:rPr lang="en-US" sz="25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exports</a:t>
            </a:r>
            <a:r>
              <a:rPr lang="en-US" sz="2500" dirty="0" err="1">
                <a:latin typeface="Consolas" panose="020B0609020204030204" pitchFamily="49" charset="0"/>
              </a:rPr>
              <a:t>.b</a:t>
            </a:r>
            <a:r>
              <a:rPr lang="en-US" sz="2500" dirty="0">
                <a:latin typeface="Consolas" panose="020B0609020204030204" pitchFamily="49" charset="0"/>
              </a:rPr>
              <a:t> =b;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5782" y="3692544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lib.a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5782" y="4290980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lib.b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5782" y="4947763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lib.c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7647" y="3799386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DB"/>
                </a:solidFill>
              </a:rPr>
              <a:t>AVAILABLE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6979235" y="4367769"/>
            <a:ext cx="946314" cy="31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47647" y="4357466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DB"/>
                </a:solidFill>
              </a:rPr>
              <a:t>AVAILABLE</a:t>
            </a:r>
          </a:p>
        </p:txBody>
      </p:sp>
      <p:sp>
        <p:nvSpPr>
          <p:cNvPr id="23" name="Right Arrow 22"/>
          <p:cNvSpPr/>
          <p:nvPr/>
        </p:nvSpPr>
        <p:spPr>
          <a:xfrm flipH="1">
            <a:off x="6979235" y="4986064"/>
            <a:ext cx="946314" cy="3168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7647" y="497576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AVAILABLE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113986" y="379868"/>
            <a:ext cx="1199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To use a module data  or function: </a:t>
            </a:r>
            <a:r>
              <a:rPr lang="en-US" sz="3600" b="1" dirty="0">
                <a:solidFill>
                  <a:schemeClr val="accent2"/>
                </a:solidFill>
              </a:rPr>
              <a:t>export it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9AD"/>
                </a:solidFill>
              </a:rPr>
              <a:t>require it</a:t>
            </a:r>
          </a:p>
        </p:txBody>
      </p:sp>
    </p:spTree>
    <p:extLst>
      <p:ext uri="{BB962C8B-B14F-4D97-AF65-F5344CB8AC3E}">
        <p14:creationId xmlns:p14="http://schemas.microsoft.com/office/powerpoint/2010/main" val="5758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p9">
            <a:extLst>
              <a:ext uri="{FF2B5EF4-FFF2-40B4-BE49-F238E27FC236}">
                <a16:creationId xmlns:a16="http://schemas.microsoft.com/office/drawing/2014/main" id="{727DEF8C-7004-420F-9446-1DBFC6A642A5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dirty="0"/>
          </a:p>
        </p:txBody>
      </p:sp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8536" y="490962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93183" y="479293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627133" y="38832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7" y="2297444"/>
            <a:ext cx="7416800" cy="28623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library.js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write a function min(a, b) to compute the min of 2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write a function max(a, b) to compute the max of 2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create a constant PI = 3.14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create a constant COVID = 19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	export : min, COVID  (but not other ones)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9891" y="2297444"/>
            <a:ext cx="4035207" cy="28623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main.js</a:t>
            </a:r>
          </a:p>
          <a:p>
            <a:r>
              <a:rPr lang="en-US" dirty="0"/>
              <a:t>	require library.js</a:t>
            </a:r>
          </a:p>
          <a:p>
            <a:endParaRPr lang="en-US" dirty="0"/>
          </a:p>
          <a:p>
            <a:r>
              <a:rPr lang="en-US" dirty="0"/>
              <a:t>	check you can use min, COVID  </a:t>
            </a:r>
          </a:p>
          <a:p>
            <a:r>
              <a:rPr lang="en-US" dirty="0"/>
              <a:t>	check you cannot use max, 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2325028" y="879403"/>
            <a:ext cx="822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Create</a:t>
            </a:r>
            <a:r>
              <a:rPr lang="en-US" sz="3600" b="1" dirty="0"/>
              <a:t> a module and </a:t>
            </a:r>
            <a:r>
              <a:rPr lang="en-US" sz="3600" b="1" dirty="0">
                <a:solidFill>
                  <a:schemeClr val="accent6"/>
                </a:solidFill>
              </a:rPr>
              <a:t>use it </a:t>
            </a:r>
            <a:r>
              <a:rPr lang="en-US" sz="3600" b="1" dirty="0"/>
              <a:t>in a main file</a:t>
            </a:r>
            <a:endParaRPr lang="en-US" sz="3600" b="1" dirty="0">
              <a:solidFill>
                <a:srgbClr val="FF0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5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3A5AF3-C76D-4090-8D15-CC585A05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9513EE-47C7-46A0-A1E4-A2F47470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90" y="1792336"/>
            <a:ext cx="7113951" cy="40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4DECF2-4DFC-4100-B010-0E6F54DE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609" y="1792337"/>
            <a:ext cx="6047819" cy="40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88;p9">
            <a:extLst>
              <a:ext uri="{FF2B5EF4-FFF2-40B4-BE49-F238E27FC236}">
                <a16:creationId xmlns:a16="http://schemas.microsoft.com/office/drawing/2014/main" id="{6BC4A4CB-5021-4297-8652-F34859D3EFF2}"/>
              </a:ext>
            </a:extLst>
          </p:cNvPr>
          <p:cNvSpPr txBox="1"/>
          <p:nvPr/>
        </p:nvSpPr>
        <p:spPr>
          <a:xfrm>
            <a:off x="1000696" y="228296"/>
            <a:ext cx="39526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MODULES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6BC4A4CB-5021-4297-8652-F34859D3EFF2}"/>
              </a:ext>
            </a:extLst>
          </p:cNvPr>
          <p:cNvSpPr txBox="1"/>
          <p:nvPr/>
        </p:nvSpPr>
        <p:spPr>
          <a:xfrm>
            <a:off x="1000696" y="1010316"/>
            <a:ext cx="39526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ALL IN THE SAME PLACE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6BC4A4CB-5021-4297-8652-F34859D3EFF2}"/>
              </a:ext>
            </a:extLst>
          </p:cNvPr>
          <p:cNvSpPr txBox="1"/>
          <p:nvPr/>
        </p:nvSpPr>
        <p:spPr>
          <a:xfrm>
            <a:off x="7131040" y="228296"/>
            <a:ext cx="39526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sz="3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6BC4A4CB-5021-4297-8652-F34859D3EFF2}"/>
              </a:ext>
            </a:extLst>
          </p:cNvPr>
          <p:cNvSpPr txBox="1"/>
          <p:nvPr/>
        </p:nvSpPr>
        <p:spPr>
          <a:xfrm>
            <a:off x="7131040" y="1010316"/>
            <a:ext cx="39526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SEPARATE THE JOBS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92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5123A-D163-4E31-B5DD-F3B7DC02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5" y="1459964"/>
            <a:ext cx="10515600" cy="4271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4000" b="1" dirty="0"/>
              <a:t> </a:t>
            </a:r>
            <a:r>
              <a:rPr lang="fr-FR" sz="4000" b="1" dirty="0" err="1"/>
              <a:t>Less</a:t>
            </a:r>
            <a:r>
              <a:rPr lang="fr-FR" sz="4000" b="1" dirty="0"/>
              <a:t> code </a:t>
            </a:r>
            <a:r>
              <a:rPr lang="fr-FR" sz="4000" b="1" dirty="0" err="1"/>
              <a:t>lines</a:t>
            </a:r>
            <a:r>
              <a:rPr lang="fr-FR" sz="4000" b="1" dirty="0"/>
              <a:t> </a:t>
            </a:r>
            <a:r>
              <a:rPr lang="fr-FR" sz="4000" dirty="0"/>
              <a:t>in one file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  <a:r>
              <a:rPr lang="fr-FR" sz="4000" dirty="0" err="1"/>
              <a:t>Each</a:t>
            </a:r>
            <a:r>
              <a:rPr lang="fr-FR" sz="4000" dirty="0"/>
              <a:t> file has </a:t>
            </a:r>
            <a:r>
              <a:rPr lang="fr-FR" sz="4000" b="1" dirty="0" err="1"/>
              <a:t>its</a:t>
            </a:r>
            <a:r>
              <a:rPr lang="fr-FR" sz="4000" b="1" dirty="0"/>
              <a:t> </a:t>
            </a:r>
            <a:r>
              <a:rPr lang="fr-FR" sz="4000" b="1" dirty="0" err="1"/>
              <a:t>own</a:t>
            </a:r>
            <a:r>
              <a:rPr lang="fr-FR" sz="4000" b="1" dirty="0"/>
              <a:t> job</a:t>
            </a:r>
          </a:p>
          <a:p>
            <a:pPr marL="0" indent="0">
              <a:buNone/>
            </a:pPr>
            <a:endParaRPr lang="fr-FR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  <a:r>
              <a:rPr lang="fr-FR" sz="4000" dirty="0" err="1"/>
              <a:t>Easier</a:t>
            </a:r>
            <a:r>
              <a:rPr lang="fr-FR" sz="4000" dirty="0"/>
              <a:t> to </a:t>
            </a:r>
            <a:r>
              <a:rPr lang="fr-FR" sz="4000" b="1" dirty="0" err="1"/>
              <a:t>understand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3A5AF3-C76D-4090-8D15-CC585A05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17</a:t>
            </a:fld>
            <a:endParaRPr lang="fr-FR"/>
          </a:p>
        </p:txBody>
      </p:sp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FF175110-B39B-4E6B-85E5-DA644DBEB5BB}"/>
              </a:ext>
            </a:extLst>
          </p:cNvPr>
          <p:cNvSpPr txBox="1"/>
          <p:nvPr/>
        </p:nvSpPr>
        <p:spPr>
          <a:xfrm>
            <a:off x="4170746" y="298086"/>
            <a:ext cx="668396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Benefits of modules</a:t>
            </a:r>
          </a:p>
        </p:txBody>
      </p:sp>
    </p:spTree>
    <p:extLst>
      <p:ext uri="{BB962C8B-B14F-4D97-AF65-F5344CB8AC3E}">
        <p14:creationId xmlns:p14="http://schemas.microsoft.com/office/powerpoint/2010/main" val="12128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30" y="3874341"/>
            <a:ext cx="2973955" cy="2884736"/>
          </a:xfrm>
          <a:prstGeom prst="rect">
            <a:avLst/>
          </a:prstGeom>
        </p:spPr>
      </p:pic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3EDCD0B5-4713-4787-AEEC-3BDA808A9220}"/>
              </a:ext>
            </a:extLst>
          </p:cNvPr>
          <p:cNvSpPr txBox="1"/>
          <p:nvPr/>
        </p:nvSpPr>
        <p:spPr>
          <a:xfrm>
            <a:off x="2978917" y="310697"/>
            <a:ext cx="6767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What are </a:t>
            </a: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build-in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modules ?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D16CEBDF-446F-4D41-B4A0-7A77835D49E8}"/>
              </a:ext>
            </a:extLst>
          </p:cNvPr>
          <p:cNvSpPr txBox="1"/>
          <p:nvPr/>
        </p:nvSpPr>
        <p:spPr>
          <a:xfrm>
            <a:off x="1223307" y="1919399"/>
            <a:ext cx="9582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Node.js has a set of built-in modules which you can use </a:t>
            </a:r>
            <a:r>
              <a:rPr lang="en-US" sz="3200" b="1" dirty="0"/>
              <a:t>without any further installation</a:t>
            </a:r>
            <a:r>
              <a:rPr lang="en-US" sz="3200" dirty="0"/>
              <a:t>.</a:t>
            </a:r>
            <a:endParaRPr lang="en-US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32E214-4C96-439A-A8A5-39C8CA138AAF}"/>
              </a:ext>
            </a:extLst>
          </p:cNvPr>
          <p:cNvSpPr/>
          <p:nvPr/>
        </p:nvSpPr>
        <p:spPr>
          <a:xfrm>
            <a:off x="1042114" y="1525570"/>
            <a:ext cx="10395143" cy="18417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954" y="3695229"/>
            <a:ext cx="2384157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Toto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Tata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Tutu</a:t>
            </a:r>
          </a:p>
        </p:txBody>
      </p:sp>
      <p:pic>
        <p:nvPicPr>
          <p:cNvPr id="6" name="Picture 5" descr="File txt icon - Hawcons">
            <a:extLst>
              <a:ext uri="{FF2B5EF4-FFF2-40B4-BE49-F238E27FC236}">
                <a16:creationId xmlns:a16="http://schemas.microsoft.com/office/drawing/2014/main" id="{2BB3F6B2-6B46-4E3E-BC40-E2DA1337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99" y="2788700"/>
            <a:ext cx="835006" cy="8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EB237-E550-4EC5-B868-7E7FC0249D69}"/>
              </a:ext>
            </a:extLst>
          </p:cNvPr>
          <p:cNvSpPr txBox="1"/>
          <p:nvPr/>
        </p:nvSpPr>
        <p:spPr>
          <a:xfrm>
            <a:off x="5110531" y="2575875"/>
            <a:ext cx="6602573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let  fs = require("fs");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let content =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fs.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readFileSync</a:t>
            </a:r>
            <a:r>
              <a:rPr lang="en-US" sz="2400" dirty="0">
                <a:latin typeface="Consolas" panose="020B0609020204030204" pitchFamily="49" charset="0"/>
              </a:rPr>
              <a:t>(“bob.txt").</a:t>
            </a:r>
            <a:r>
              <a:rPr lang="en-US" sz="2400" dirty="0" err="1">
                <a:latin typeface="Consolas" panose="020B0609020204030204" pitchFamily="49" charset="0"/>
              </a:rPr>
              <a:t>toString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console.log(first);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EB237-E550-4EC5-B868-7E7FC0249D69}"/>
              </a:ext>
            </a:extLst>
          </p:cNvPr>
          <p:cNvSpPr txBox="1"/>
          <p:nvPr/>
        </p:nvSpPr>
        <p:spPr>
          <a:xfrm>
            <a:off x="2124732" y="3006148"/>
            <a:ext cx="205072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bob.txt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45" y="543675"/>
            <a:ext cx="1064420" cy="1032487"/>
          </a:xfrm>
          <a:prstGeom prst="rect">
            <a:avLst/>
          </a:prstGeom>
        </p:spPr>
      </p:pic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3EDCD0B5-4713-4787-AEEC-3BDA808A9220}"/>
              </a:ext>
            </a:extLst>
          </p:cNvPr>
          <p:cNvSpPr txBox="1"/>
          <p:nvPr/>
        </p:nvSpPr>
        <p:spPr>
          <a:xfrm>
            <a:off x="4157511" y="352072"/>
            <a:ext cx="43507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Read a file with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sz="4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335" y="10282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build-in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547911" y="3406258"/>
            <a:ext cx="1219200" cy="61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5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405" y="2382591"/>
            <a:ext cx="8740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WHAT IS THE BACK ?</a:t>
            </a:r>
          </a:p>
        </p:txBody>
      </p:sp>
    </p:spTree>
    <p:extLst>
      <p:ext uri="{BB962C8B-B14F-4D97-AF65-F5344CB8AC3E}">
        <p14:creationId xmlns:p14="http://schemas.microsoft.com/office/powerpoint/2010/main" val="42338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05137" y="2812109"/>
            <a:ext cx="2384157" cy="7078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BIBI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BOBO</a:t>
            </a:r>
          </a:p>
        </p:txBody>
      </p:sp>
      <p:pic>
        <p:nvPicPr>
          <p:cNvPr id="6" name="Picture 5" descr="File txt icon - Hawcons">
            <a:extLst>
              <a:ext uri="{FF2B5EF4-FFF2-40B4-BE49-F238E27FC236}">
                <a16:creationId xmlns:a16="http://schemas.microsoft.com/office/drawing/2014/main" id="{2BB3F6B2-6B46-4E3E-BC40-E2DA1337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82" y="1905580"/>
            <a:ext cx="835006" cy="8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EB237-E550-4EC5-B868-7E7FC0249D69}"/>
              </a:ext>
            </a:extLst>
          </p:cNvPr>
          <p:cNvSpPr txBox="1"/>
          <p:nvPr/>
        </p:nvSpPr>
        <p:spPr>
          <a:xfrm>
            <a:off x="175600" y="2292831"/>
            <a:ext cx="6268743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let  fs = require("fs");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let text = ‘BIBI\</a:t>
            </a:r>
            <a:r>
              <a:rPr lang="en-US" sz="2400" dirty="0" err="1">
                <a:latin typeface="Consolas" panose="020B0609020204030204" pitchFamily="49" charset="0"/>
              </a:rPr>
              <a:t>nBOBO</a:t>
            </a:r>
            <a:r>
              <a:rPr lang="en-US" sz="2400" dirty="0">
                <a:latin typeface="Consolas" panose="020B0609020204030204" pitchFamily="49" charset="0"/>
              </a:rPr>
              <a:t>’;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fs.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writeFileSync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“bob.txt”, text)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EB237-E550-4EC5-B868-7E7FC0249D69}"/>
              </a:ext>
            </a:extLst>
          </p:cNvPr>
          <p:cNvSpPr txBox="1"/>
          <p:nvPr/>
        </p:nvSpPr>
        <p:spPr>
          <a:xfrm>
            <a:off x="9770915" y="2123028"/>
            <a:ext cx="205072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bob.txt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45" y="543675"/>
            <a:ext cx="1064420" cy="10324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335" y="10282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build-in</a:t>
            </a:r>
            <a:endParaRPr lang="en-US" dirty="0"/>
          </a:p>
        </p:txBody>
      </p:sp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3EDCD0B5-4713-4787-AEEC-3BDA808A9220}"/>
              </a:ext>
            </a:extLst>
          </p:cNvPr>
          <p:cNvSpPr txBox="1"/>
          <p:nvPr/>
        </p:nvSpPr>
        <p:spPr>
          <a:xfrm>
            <a:off x="4157511" y="352072"/>
            <a:ext cx="43507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Write a file with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sz="4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865140" y="2740586"/>
            <a:ext cx="1219200" cy="61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p9">
            <a:extLst>
              <a:ext uri="{FF2B5EF4-FFF2-40B4-BE49-F238E27FC236}">
                <a16:creationId xmlns:a16="http://schemas.microsoft.com/office/drawing/2014/main" id="{727DEF8C-7004-420F-9446-1DBFC6A642A5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dirty="0"/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004504" y="1959716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89196DF-F097-41AE-B464-9D092CDB24FF}"/>
              </a:ext>
            </a:extLst>
          </p:cNvPr>
          <p:cNvSpPr txBox="1"/>
          <p:nvPr/>
        </p:nvSpPr>
        <p:spPr>
          <a:xfrm>
            <a:off x="4710256" y="3468532"/>
            <a:ext cx="250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instructions</a:t>
            </a:r>
          </a:p>
        </p:txBody>
      </p:sp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3EDCD0B5-4713-4787-AEEC-3BDA808A9220}"/>
              </a:ext>
            </a:extLst>
          </p:cNvPr>
          <p:cNvSpPr txBox="1"/>
          <p:nvPr/>
        </p:nvSpPr>
        <p:spPr>
          <a:xfrm>
            <a:off x="3286771" y="2883046"/>
            <a:ext cx="72652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Read/Write a file with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sz="4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28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138035" y="942425"/>
            <a:ext cx="39772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YOU KNOW 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139" y="75670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11"/>
          <p:cNvSpPr txBox="1"/>
          <p:nvPr/>
        </p:nvSpPr>
        <p:spPr>
          <a:xfrm>
            <a:off x="508867" y="2449902"/>
            <a:ext cx="525826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</a:t>
            </a:r>
          </a:p>
        </p:txBody>
      </p:sp>
      <p:sp>
        <p:nvSpPr>
          <p:cNvPr id="9" name="Google Shape;203;p11"/>
          <p:cNvSpPr txBox="1"/>
          <p:nvPr/>
        </p:nvSpPr>
        <p:spPr>
          <a:xfrm>
            <a:off x="508867" y="3577086"/>
            <a:ext cx="525826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MODULE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 </a:t>
            </a:r>
          </a:p>
        </p:txBody>
      </p:sp>
      <p:sp>
        <p:nvSpPr>
          <p:cNvPr id="10" name="Google Shape;203;p11"/>
          <p:cNvSpPr txBox="1"/>
          <p:nvPr/>
        </p:nvSpPr>
        <p:spPr>
          <a:xfrm>
            <a:off x="1945781" y="4207988"/>
            <a:ext cx="525826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en-US" sz="3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</a:p>
        </p:txBody>
      </p:sp>
      <p:sp>
        <p:nvSpPr>
          <p:cNvPr id="11" name="Google Shape;203;p11"/>
          <p:cNvSpPr txBox="1"/>
          <p:nvPr/>
        </p:nvSpPr>
        <p:spPr>
          <a:xfrm>
            <a:off x="508866" y="5335172"/>
            <a:ext cx="710805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BUILD-IN MODULE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 </a:t>
            </a: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E3DF1190-D33D-4149-AE5C-24607A6B9448}"/>
              </a:ext>
            </a:extLst>
          </p:cNvPr>
          <p:cNvSpPr txBox="1"/>
          <p:nvPr/>
        </p:nvSpPr>
        <p:spPr>
          <a:xfrm>
            <a:off x="7204041" y="897879"/>
            <a:ext cx="207501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LINKS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3;p11">
            <a:extLst>
              <a:ext uri="{FF2B5EF4-FFF2-40B4-BE49-F238E27FC236}">
                <a16:creationId xmlns:a16="http://schemas.microsoft.com/office/drawing/2014/main" id="{163379D2-C311-4B41-9BBC-20BA70EA95CC}"/>
              </a:ext>
            </a:extLst>
          </p:cNvPr>
          <p:cNvSpPr txBox="1"/>
          <p:nvPr/>
        </p:nvSpPr>
        <p:spPr>
          <a:xfrm>
            <a:off x="7298649" y="2732909"/>
            <a:ext cx="470379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documentation : </a:t>
            </a:r>
            <a:b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https://nodejs.org/api/modules.html</a:t>
            </a: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documentation module oriented 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https://nodejs.org/dist/latest-v11.x/docs/api/fs.html</a:t>
            </a: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File System guide 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https://www.tutorialsteacher.com/nodejs/nodejs-file-system</a:t>
            </a: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952343" y="942425"/>
            <a:ext cx="43543" cy="52867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0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57857" y="157961"/>
            <a:ext cx="7101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we have learnt last week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8360" y="4082644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75416" y="2938480"/>
            <a:ext cx="2607350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12" y="3231392"/>
            <a:ext cx="733008" cy="733008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 rot="16200000">
            <a:off x="8121928" y="5046473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462546" y="5086967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944" y="2308322"/>
            <a:ext cx="863948" cy="8639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86233" y="1068335"/>
            <a:ext cx="5653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Request (GET) to a </a:t>
            </a:r>
            <a:r>
              <a:rPr lang="en-US" sz="3000" dirty="0">
                <a:solidFill>
                  <a:srgbClr val="FF0000"/>
                </a:solidFill>
              </a:rPr>
              <a:t>web service</a:t>
            </a:r>
          </a:p>
          <a:p>
            <a:pPr algn="ctr"/>
            <a:r>
              <a:rPr lang="en-US" sz="3000" dirty="0"/>
              <a:t>using HTTP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944" y="5456299"/>
            <a:ext cx="1116887" cy="1147347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 rot="5400000" flipV="1">
            <a:off x="8616424" y="5048820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662723" y="1226586"/>
            <a:ext cx="0" cy="5188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2228" y="1068335"/>
            <a:ext cx="5653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How JS </a:t>
            </a:r>
            <a:r>
              <a:rPr lang="en-US" sz="3000" dirty="0">
                <a:solidFill>
                  <a:srgbClr val="FF0000"/>
                </a:solidFill>
              </a:rPr>
              <a:t>can wait</a:t>
            </a:r>
          </a:p>
          <a:p>
            <a:pPr algn="ctr"/>
            <a:r>
              <a:rPr lang="en-US" sz="3000" dirty="0"/>
              <a:t>For the requested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1836" y="4016571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88" y="3165319"/>
            <a:ext cx="733008" cy="73300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696" y="2301371"/>
            <a:ext cx="863948" cy="863948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755102" y="2824205"/>
            <a:ext cx="2607350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898136">
            <a:off x="974718" y="4657172"/>
            <a:ext cx="1391791" cy="477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PROMISE</a:t>
            </a:r>
          </a:p>
        </p:txBody>
      </p:sp>
      <p:sp>
        <p:nvSpPr>
          <p:cNvPr id="53" name="TextBox 52"/>
          <p:cNvSpPr txBox="1"/>
          <p:nvPr/>
        </p:nvSpPr>
        <p:spPr>
          <a:xfrm rot="20196860">
            <a:off x="3193335" y="4831140"/>
            <a:ext cx="1504836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CALLBACK</a:t>
            </a:r>
          </a:p>
        </p:txBody>
      </p:sp>
      <p:sp>
        <p:nvSpPr>
          <p:cNvPr id="54" name="TextBox 53"/>
          <p:cNvSpPr txBox="1"/>
          <p:nvPr/>
        </p:nvSpPr>
        <p:spPr>
          <a:xfrm rot="20654223">
            <a:off x="1797217" y="5808690"/>
            <a:ext cx="2406493" cy="477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ASYNCRHONOUS</a:t>
            </a: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F4428638-066D-4C06-81FC-D71801AA9B7B}"/>
              </a:ext>
            </a:extLst>
          </p:cNvPr>
          <p:cNvSpPr txBox="1"/>
          <p:nvPr/>
        </p:nvSpPr>
        <p:spPr>
          <a:xfrm>
            <a:off x="7326210" y="4874774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722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04232" y="98072"/>
            <a:ext cx="7273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we are learning this week 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67187" y="1770510"/>
            <a:ext cx="0" cy="5188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75578" y="1150553"/>
            <a:ext cx="3686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Run a </a:t>
            </a:r>
            <a:r>
              <a:rPr lang="en-US" sz="3000" dirty="0">
                <a:solidFill>
                  <a:srgbClr val="FF0000"/>
                </a:solidFill>
              </a:rPr>
              <a:t>back </a:t>
            </a:r>
            <a:r>
              <a:rPr lang="en-US" sz="3000" dirty="0"/>
              <a:t>with</a:t>
            </a:r>
            <a:r>
              <a:rPr lang="en-US" sz="3000" dirty="0">
                <a:solidFill>
                  <a:srgbClr val="FF0000"/>
                </a:solidFill>
              </a:rPr>
              <a:t> node</a:t>
            </a:r>
            <a:endParaRPr lang="en-US" sz="3000" dirty="0"/>
          </a:p>
        </p:txBody>
      </p:sp>
      <p:sp>
        <p:nvSpPr>
          <p:cNvPr id="49" name="TextBox 48"/>
          <p:cNvSpPr txBox="1"/>
          <p:nvPr/>
        </p:nvSpPr>
        <p:spPr>
          <a:xfrm>
            <a:off x="2358532" y="4437041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(BACK)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53" y="3646626"/>
            <a:ext cx="863948" cy="863948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475742" y="3111018"/>
            <a:ext cx="2607350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95" y="3531605"/>
            <a:ext cx="1261644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2631" y="1101568"/>
            <a:ext cx="4760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Install and request </a:t>
            </a:r>
            <a:r>
              <a:rPr lang="en-US" sz="3000" dirty="0">
                <a:solidFill>
                  <a:srgbClr val="FF0000"/>
                </a:solidFill>
              </a:rPr>
              <a:t>modules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54" y="2247070"/>
            <a:ext cx="863948" cy="86394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7102857" y="1951176"/>
            <a:ext cx="2981301" cy="285673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42" y="2183355"/>
            <a:ext cx="1261644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672" y="3748875"/>
            <a:ext cx="927210" cy="92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672" y="5465563"/>
            <a:ext cx="927210" cy="92294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flipV="1">
            <a:off x="8345042" y="4723334"/>
            <a:ext cx="425003" cy="772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flipV="1">
            <a:off x="8343776" y="3066709"/>
            <a:ext cx="425003" cy="7727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961992" y="5020114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INSTALL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30106" y="3406817"/>
            <a:ext cx="103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REQUIRE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690" y="3611594"/>
            <a:ext cx="721789" cy="721789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3618129" y="3883989"/>
            <a:ext cx="695339" cy="26070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5727" y="1963160"/>
            <a:ext cx="3686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Read/Write</a:t>
            </a:r>
            <a:r>
              <a:rPr lang="en-US" sz="3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3969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80883" y="98072"/>
            <a:ext cx="6920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we will learn next week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1449" y="1037802"/>
            <a:ext cx="793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Commutate between your </a:t>
            </a:r>
            <a:r>
              <a:rPr lang="en-US" sz="3000" dirty="0">
                <a:solidFill>
                  <a:srgbClr val="FF0000"/>
                </a:solidFill>
              </a:rPr>
              <a:t>FRONT</a:t>
            </a:r>
            <a:r>
              <a:rPr lang="en-US" sz="3000" dirty="0"/>
              <a:t> and your </a:t>
            </a:r>
            <a:r>
              <a:rPr lang="en-US" sz="3000" dirty="0">
                <a:solidFill>
                  <a:srgbClr val="0070C0"/>
                </a:solidFill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24893" y="6202856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(BACK)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55" y="5357820"/>
            <a:ext cx="863948" cy="86394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642102" y="5028941"/>
            <a:ext cx="2485487" cy="157052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6" y="5297420"/>
            <a:ext cx="1261644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391" y="5647276"/>
            <a:ext cx="721789" cy="721789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6688830" y="5919671"/>
            <a:ext cx="695339" cy="26070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28445" y="3235258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70" y="2509132"/>
            <a:ext cx="863948" cy="863948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645655" y="2250349"/>
            <a:ext cx="2559318" cy="138151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964" y="2367906"/>
            <a:ext cx="733008" cy="73300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16200000">
            <a:off x="5174467" y="4157544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91461" y="4289458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39" name="Right Arrow 38"/>
          <p:cNvSpPr/>
          <p:nvPr/>
        </p:nvSpPr>
        <p:spPr>
          <a:xfrm rot="5400000" flipV="1">
            <a:off x="5624884" y="4157888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4435115" y="3920126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42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2455537" y="2159616"/>
            <a:ext cx="525826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3;p11"/>
          <p:cNvSpPr txBox="1"/>
          <p:nvPr/>
        </p:nvSpPr>
        <p:spPr>
          <a:xfrm>
            <a:off x="2455537" y="3286800"/>
            <a:ext cx="525826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MODULE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 </a:t>
            </a:r>
          </a:p>
        </p:txBody>
      </p:sp>
      <p:sp>
        <p:nvSpPr>
          <p:cNvPr id="9" name="Google Shape;203;p11"/>
          <p:cNvSpPr txBox="1"/>
          <p:nvPr/>
        </p:nvSpPr>
        <p:spPr>
          <a:xfrm>
            <a:off x="3892451" y="3917702"/>
            <a:ext cx="525826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en-US" sz="3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</a:p>
        </p:txBody>
      </p:sp>
      <p:sp>
        <p:nvSpPr>
          <p:cNvPr id="10" name="Google Shape;203;p11"/>
          <p:cNvSpPr txBox="1"/>
          <p:nvPr/>
        </p:nvSpPr>
        <p:spPr>
          <a:xfrm>
            <a:off x="2455536" y="5044886"/>
            <a:ext cx="710805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BUILD-IN MODULE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 </a:t>
            </a:r>
          </a:p>
        </p:txBody>
      </p:sp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p9">
            <a:extLst>
              <a:ext uri="{FF2B5EF4-FFF2-40B4-BE49-F238E27FC236}">
                <a16:creationId xmlns:a16="http://schemas.microsoft.com/office/drawing/2014/main" id="{727DEF8C-7004-420F-9446-1DBFC6A642A5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dirty="0"/>
          </a:p>
        </p:txBody>
      </p:sp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312" y="4152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6948959" y="40360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382909" y="31263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9506FC-635B-4746-AA15-C4791008FE07}"/>
              </a:ext>
            </a:extLst>
          </p:cNvPr>
          <p:cNvSpPr txBox="1"/>
          <p:nvPr/>
        </p:nvSpPr>
        <p:spPr>
          <a:xfrm>
            <a:off x="845183" y="2744209"/>
            <a:ext cx="49362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– Create a new </a:t>
            </a:r>
            <a:r>
              <a:rPr lang="en-US" sz="2300" b="1" dirty="0" err="1"/>
              <a:t>javascript</a:t>
            </a:r>
            <a:r>
              <a:rPr lang="en-US" sz="2300" b="1" dirty="0"/>
              <a:t> file</a:t>
            </a:r>
            <a:r>
              <a:rPr lang="en-US" sz="2300" dirty="0"/>
              <a:t>, index.js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D12F7C7A-9ECB-4DE1-8305-CBB3C1EF7547}"/>
              </a:ext>
            </a:extLst>
          </p:cNvPr>
          <p:cNvSpPr txBox="1"/>
          <p:nvPr/>
        </p:nvSpPr>
        <p:spPr>
          <a:xfrm>
            <a:off x="845183" y="3427077"/>
            <a:ext cx="36408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2 – Write the following line : 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8373D96E-A60A-40AC-9B00-B9958C806215}"/>
              </a:ext>
            </a:extLst>
          </p:cNvPr>
          <p:cNvSpPr txBox="1"/>
          <p:nvPr/>
        </p:nvSpPr>
        <p:spPr>
          <a:xfrm>
            <a:off x="845183" y="5022847"/>
            <a:ext cx="60739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– Open the </a:t>
            </a:r>
            <a:r>
              <a:rPr lang="en-US" sz="2300" b="1" dirty="0"/>
              <a:t>terminal</a:t>
            </a:r>
            <a:r>
              <a:rPr lang="en-US" sz="2300" dirty="0"/>
              <a:t> and type : </a:t>
            </a:r>
            <a:r>
              <a:rPr lang="en-US" sz="2300" b="1" dirty="0"/>
              <a:t>“node index.js”</a:t>
            </a:r>
          </a:p>
          <a:p>
            <a:endParaRPr lang="en-US" sz="2300" b="1" i="1" dirty="0"/>
          </a:p>
          <a:p>
            <a:pPr lvl="2"/>
            <a:r>
              <a:rPr lang="en-US" sz="2300" i="1" dirty="0"/>
              <a:t>What do you see ?</a:t>
            </a:r>
          </a:p>
          <a:p>
            <a:pPr lvl="2"/>
            <a:r>
              <a:rPr lang="en-US" sz="2300" i="1" dirty="0"/>
              <a:t>What can you conclude about Node ?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03F5E95D-93E8-4956-9D78-1D2B0153CB79}"/>
              </a:ext>
            </a:extLst>
          </p:cNvPr>
          <p:cNvSpPr txBox="1"/>
          <p:nvPr/>
        </p:nvSpPr>
        <p:spPr>
          <a:xfrm>
            <a:off x="845183" y="2034211"/>
            <a:ext cx="478541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0 – Check </a:t>
            </a:r>
            <a:r>
              <a:rPr lang="en-US" sz="2300" b="1" dirty="0">
                <a:solidFill>
                  <a:srgbClr val="00B050"/>
                </a:solidFill>
              </a:rPr>
              <a:t>node</a:t>
            </a:r>
            <a:r>
              <a:rPr lang="en-US" sz="2300" dirty="0"/>
              <a:t> is installed : “node –v”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304C5D-F286-4EA4-839C-F177A1A78A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2" t="47846" r="63606" b="31576"/>
          <a:stretch/>
        </p:blipFill>
        <p:spPr>
          <a:xfrm>
            <a:off x="4654041" y="3363516"/>
            <a:ext cx="3525898" cy="495433"/>
          </a:xfrm>
          <a:prstGeom prst="rect">
            <a:avLst/>
          </a:prstGeom>
        </p:spPr>
      </p:pic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E821AB6B-2512-47BC-B2DB-B8A63087619A}"/>
              </a:ext>
            </a:extLst>
          </p:cNvPr>
          <p:cNvSpPr txBox="1"/>
          <p:nvPr/>
        </p:nvSpPr>
        <p:spPr>
          <a:xfrm>
            <a:off x="3433036" y="866635"/>
            <a:ext cx="57295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My first node project !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94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571" y="2670628"/>
            <a:ext cx="10341293" cy="13234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B050"/>
                </a:solidFill>
                <a:latin typeface="Consolas" panose="020B0609020204030204" pitchFamily="49" charset="0"/>
              </a:rPr>
              <a:t>node</a:t>
            </a:r>
            <a:r>
              <a:rPr lang="en-US" sz="8000" b="1" dirty="0">
                <a:latin typeface="Consolas" panose="020B0609020204030204" pitchFamily="49" charset="0"/>
              </a:rPr>
              <a:t> &lt;YOU FILE JS&gt;</a:t>
            </a:r>
            <a:endParaRPr lang="en-US" sz="8000" dirty="0"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12" y="281984"/>
            <a:ext cx="1716601" cy="10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E821AB6B-2512-47BC-B2DB-B8A63087619A}"/>
              </a:ext>
            </a:extLst>
          </p:cNvPr>
          <p:cNvSpPr txBox="1"/>
          <p:nvPr/>
        </p:nvSpPr>
        <p:spPr>
          <a:xfrm>
            <a:off x="3394461" y="4624777"/>
            <a:ext cx="57295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Run your JS using Node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7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>
            <a:extLst>
              <a:ext uri="{FF2B5EF4-FFF2-40B4-BE49-F238E27FC236}">
                <a16:creationId xmlns:a16="http://schemas.microsoft.com/office/drawing/2014/main" id="{D1EB92F3-978E-47CE-B809-44A72AA9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56" y="3980817"/>
            <a:ext cx="535552" cy="535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950" y="3862939"/>
            <a:ext cx="798181" cy="845779"/>
          </a:xfrm>
          <a:prstGeom prst="rect">
            <a:avLst/>
          </a:prstGeom>
        </p:spPr>
      </p:pic>
      <p:sp>
        <p:nvSpPr>
          <p:cNvPr id="26" name="Rounded Rectangle 51">
            <a:extLst>
              <a:ext uri="{FF2B5EF4-FFF2-40B4-BE49-F238E27FC236}">
                <a16:creationId xmlns:a16="http://schemas.microsoft.com/office/drawing/2014/main" id="{8B413190-57C9-416D-A252-6FF1F35404B5}"/>
              </a:ext>
            </a:extLst>
          </p:cNvPr>
          <p:cNvSpPr/>
          <p:nvPr/>
        </p:nvSpPr>
        <p:spPr>
          <a:xfrm>
            <a:off x="1582940" y="3538860"/>
            <a:ext cx="2831113" cy="14587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2994058" y="4029496"/>
            <a:ext cx="471047" cy="19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98437" y="4693033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418" y="3734954"/>
            <a:ext cx="863948" cy="863948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5400000">
            <a:off x="2736660" y="1467356"/>
            <a:ext cx="142813" cy="328224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03F5E95D-93E8-4956-9D78-1D2B0153CB79}"/>
              </a:ext>
            </a:extLst>
          </p:cNvPr>
          <p:cNvSpPr txBox="1"/>
          <p:nvPr/>
        </p:nvSpPr>
        <p:spPr>
          <a:xfrm>
            <a:off x="285372" y="1684210"/>
            <a:ext cx="5347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On the FRONT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JS files are executed on </a:t>
            </a:r>
            <a:r>
              <a:rPr lang="en-US" sz="2800" b="1" dirty="0">
                <a:solidFill>
                  <a:srgbClr val="00B050"/>
                </a:solidFill>
              </a:rPr>
              <a:t>browser</a:t>
            </a:r>
          </a:p>
        </p:txBody>
      </p:sp>
      <p:sp>
        <p:nvSpPr>
          <p:cNvPr id="39" name="Left Brace 38"/>
          <p:cNvSpPr/>
          <p:nvPr/>
        </p:nvSpPr>
        <p:spPr>
          <a:xfrm rot="5400000">
            <a:off x="9368532" y="1599564"/>
            <a:ext cx="142813" cy="328224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03F5E95D-93E8-4956-9D78-1D2B0153CB79}"/>
              </a:ext>
            </a:extLst>
          </p:cNvPr>
          <p:cNvSpPr txBox="1"/>
          <p:nvPr/>
        </p:nvSpPr>
        <p:spPr>
          <a:xfrm>
            <a:off x="7146914" y="1605858"/>
            <a:ext cx="4436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ON the BACK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JS files are executed on </a:t>
            </a:r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425" y="4002150"/>
            <a:ext cx="798181" cy="845779"/>
          </a:xfrm>
          <a:prstGeom prst="rect">
            <a:avLst/>
          </a:prstGeom>
        </p:spPr>
      </p:pic>
      <p:sp>
        <p:nvSpPr>
          <p:cNvPr id="44" name="Rounded Rectangle 51">
            <a:extLst>
              <a:ext uri="{FF2B5EF4-FFF2-40B4-BE49-F238E27FC236}">
                <a16:creationId xmlns:a16="http://schemas.microsoft.com/office/drawing/2014/main" id="{8B413190-57C9-416D-A252-6FF1F35404B5}"/>
              </a:ext>
            </a:extLst>
          </p:cNvPr>
          <p:cNvSpPr/>
          <p:nvPr/>
        </p:nvSpPr>
        <p:spPr>
          <a:xfrm>
            <a:off x="7941013" y="3739881"/>
            <a:ext cx="3023610" cy="14587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9513533" y="4168707"/>
            <a:ext cx="471047" cy="19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56510" y="4894054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(BACK)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491" y="3935975"/>
            <a:ext cx="863948" cy="863948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D33D4566-4BE0-4C15-AC51-9E12A230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09" y="4063960"/>
            <a:ext cx="950056" cy="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6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1125</Words>
  <Application>Microsoft Office PowerPoint</Application>
  <PresentationFormat>Widescreen</PresentationFormat>
  <Paragraphs>223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 m</cp:lastModifiedBy>
  <cp:revision>362</cp:revision>
  <dcterms:created xsi:type="dcterms:W3CDTF">2020-01-30T10:34:45Z</dcterms:created>
  <dcterms:modified xsi:type="dcterms:W3CDTF">2022-03-17T03:12:52Z</dcterms:modified>
</cp:coreProperties>
</file>