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8"/>
  </p:notesMasterIdLst>
  <p:sldIdLst>
    <p:sldId id="256" r:id="rId2"/>
    <p:sldId id="364" r:id="rId3"/>
    <p:sldId id="367" r:id="rId4"/>
    <p:sldId id="365" r:id="rId5"/>
    <p:sldId id="372" r:id="rId6"/>
    <p:sldId id="373" r:id="rId7"/>
    <p:sldId id="366" r:id="rId8"/>
    <p:sldId id="370" r:id="rId9"/>
    <p:sldId id="375" r:id="rId10"/>
    <p:sldId id="381" r:id="rId11"/>
    <p:sldId id="376" r:id="rId12"/>
    <p:sldId id="380" r:id="rId13"/>
    <p:sldId id="379" r:id="rId14"/>
    <p:sldId id="378" r:id="rId15"/>
    <p:sldId id="377" r:id="rId16"/>
    <p:sldId id="383" r:id="rId17"/>
    <p:sldId id="390" r:id="rId18"/>
    <p:sldId id="382" r:id="rId19"/>
    <p:sldId id="384" r:id="rId20"/>
    <p:sldId id="385" r:id="rId21"/>
    <p:sldId id="386" r:id="rId22"/>
    <p:sldId id="387" r:id="rId23"/>
    <p:sldId id="388" r:id="rId24"/>
    <p:sldId id="389" r:id="rId25"/>
    <p:sldId id="392" r:id="rId26"/>
    <p:sldId id="352" r:id="rId27"/>
    <p:sldId id="353" r:id="rId28"/>
    <p:sldId id="361" r:id="rId29"/>
    <p:sldId id="408" r:id="rId30"/>
    <p:sldId id="355" r:id="rId31"/>
    <p:sldId id="394" r:id="rId32"/>
    <p:sldId id="360" r:id="rId33"/>
    <p:sldId id="395" r:id="rId34"/>
    <p:sldId id="359" r:id="rId35"/>
    <p:sldId id="397" r:id="rId36"/>
    <p:sldId id="398" r:id="rId37"/>
    <p:sldId id="402" r:id="rId38"/>
    <p:sldId id="403" r:id="rId39"/>
    <p:sldId id="404" r:id="rId40"/>
    <p:sldId id="405" r:id="rId41"/>
    <p:sldId id="406" r:id="rId42"/>
    <p:sldId id="407" r:id="rId43"/>
    <p:sldId id="396" r:id="rId44"/>
    <p:sldId id="393" r:id="rId45"/>
    <p:sldId id="362" r:id="rId46"/>
    <p:sldId id="358"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4" d="100"/>
          <a:sy n="94" d="100"/>
        </p:scale>
        <p:origin x="10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FB5EEE-3E28-483D-83CF-7CFBAD280CA5}" type="datetimeFigureOut">
              <a:rPr lang="en-US" smtClean="0"/>
              <a:t>6/19/2024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87240D-8D0E-46A5-956C-D9220330C76B}" type="slidenum">
              <a:rPr lang="en-US" smtClean="0"/>
              <a:t>‹#›</a:t>
            </a:fld>
            <a:endParaRPr lang="en-US"/>
          </a:p>
        </p:txBody>
      </p:sp>
    </p:spTree>
    <p:extLst>
      <p:ext uri="{BB962C8B-B14F-4D97-AF65-F5344CB8AC3E}">
        <p14:creationId xmlns:p14="http://schemas.microsoft.com/office/powerpoint/2010/main" val="2823660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2C5BE3E-DC87-4987-AF70-1F906EC5439D}" type="datetime1">
              <a:rPr lang="en-US" smtClean="0"/>
              <a:t>6/19/2024</a:t>
            </a:fld>
            <a:endParaRPr lang="en-US"/>
          </a:p>
        </p:txBody>
      </p:sp>
      <p:sp>
        <p:nvSpPr>
          <p:cNvPr id="5" name="Footer Placeholder 4"/>
          <p:cNvSpPr>
            <a:spLocks noGrp="1"/>
          </p:cNvSpPr>
          <p:nvPr>
            <p:ph type="ftr" sz="quarter" idx="11"/>
          </p:nvPr>
        </p:nvSpPr>
        <p:spPr>
          <a:xfrm>
            <a:off x="5332412" y="5883275"/>
            <a:ext cx="4324044" cy="365125"/>
          </a:xfrm>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D892F7-AA30-4A4C-B959-E3F3A9EC8524}" type="datetime1">
              <a:rPr lang="en-US" smtClean="0"/>
              <a:t>6/19/2024</a:t>
            </a:fld>
            <a:endParaRPr lang="en-US"/>
          </a:p>
        </p:txBody>
      </p:sp>
      <p:sp>
        <p:nvSpPr>
          <p:cNvPr id="6" name="Footer Placeholder 5"/>
          <p:cNvSpPr>
            <a:spLocks noGrp="1"/>
          </p:cNvSpPr>
          <p:nvPr>
            <p:ph type="ftr" sz="quarter" idx="11"/>
          </p:nvPr>
        </p:nvSpPr>
        <p:spPr/>
        <p:txBody>
          <a:bodyPr/>
          <a:lstStyle/>
          <a:p>
            <a:r>
              <a:rPr lang="en-US"/>
              <a:t>Pablo Halpern, 2024 (CC BY 4.0)</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2C4D85-EDE8-4C6C-815F-2FEBAB7C380E}" type="datetime1">
              <a:rPr lang="en-US" smtClean="0"/>
              <a:t>6/19/2024</a:t>
            </a:fld>
            <a:endParaRPr lang="en-US"/>
          </a:p>
        </p:txBody>
      </p:sp>
      <p:sp>
        <p:nvSpPr>
          <p:cNvPr id="5" name="Footer Placeholder 4"/>
          <p:cNvSpPr>
            <a:spLocks noGrp="1"/>
          </p:cNvSpPr>
          <p:nvPr>
            <p:ph type="ftr" sz="quarter" idx="11"/>
          </p:nvPr>
        </p:nvSpPr>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67D4DA-9BCF-452F-B904-BB8D0316B67C}" type="datetime1">
              <a:rPr lang="en-US" smtClean="0"/>
              <a:t>6/19/2024</a:t>
            </a:fld>
            <a:endParaRPr lang="en-US"/>
          </a:p>
        </p:txBody>
      </p:sp>
      <p:sp>
        <p:nvSpPr>
          <p:cNvPr id="5" name="Footer Placeholder 4"/>
          <p:cNvSpPr>
            <a:spLocks noGrp="1"/>
          </p:cNvSpPr>
          <p:nvPr>
            <p:ph type="ftr" sz="quarter" idx="11"/>
          </p:nvPr>
        </p:nvSpPr>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26ABC-75D3-4A22-ADAE-704E445553F8}" type="datetime1">
              <a:rPr lang="en-US" smtClean="0"/>
              <a:t>6/19/2024</a:t>
            </a:fld>
            <a:endParaRPr lang="en-US"/>
          </a:p>
        </p:txBody>
      </p:sp>
      <p:sp>
        <p:nvSpPr>
          <p:cNvPr id="5" name="Footer Placeholder 4"/>
          <p:cNvSpPr>
            <a:spLocks noGrp="1"/>
          </p:cNvSpPr>
          <p:nvPr>
            <p:ph type="ftr" sz="quarter" idx="11"/>
          </p:nvPr>
        </p:nvSpPr>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EB47DD-4F4F-4521-809A-910C6446A8E9}" type="datetime1">
              <a:rPr lang="en-US" smtClean="0"/>
              <a:t>6/19/2024</a:t>
            </a:fld>
            <a:endParaRPr lang="en-US"/>
          </a:p>
        </p:txBody>
      </p:sp>
      <p:sp>
        <p:nvSpPr>
          <p:cNvPr id="5" name="Footer Placeholder 4"/>
          <p:cNvSpPr>
            <a:spLocks noGrp="1"/>
          </p:cNvSpPr>
          <p:nvPr>
            <p:ph type="ftr" sz="quarter" idx="11"/>
          </p:nvPr>
        </p:nvSpPr>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C1893C-E788-48A8-9A18-B793B108C2CE}" type="datetime1">
              <a:rPr lang="en-US" smtClean="0"/>
              <a:t>6/19/2024</a:t>
            </a:fld>
            <a:endParaRPr lang="en-US"/>
          </a:p>
        </p:txBody>
      </p:sp>
      <p:sp>
        <p:nvSpPr>
          <p:cNvPr id="5" name="Footer Placeholder 4"/>
          <p:cNvSpPr>
            <a:spLocks noGrp="1"/>
          </p:cNvSpPr>
          <p:nvPr>
            <p:ph type="ftr" sz="quarter" idx="11"/>
          </p:nvPr>
        </p:nvSpPr>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F61247-4C9D-47C0-9657-80C96CCB02A1}" type="datetime1">
              <a:rPr lang="en-US" smtClean="0"/>
              <a:t>6/19/2024</a:t>
            </a:fld>
            <a:endParaRPr lang="en-US"/>
          </a:p>
        </p:txBody>
      </p:sp>
      <p:sp>
        <p:nvSpPr>
          <p:cNvPr id="5" name="Footer Placeholder 4"/>
          <p:cNvSpPr>
            <a:spLocks noGrp="1"/>
          </p:cNvSpPr>
          <p:nvPr>
            <p:ph type="ftr" sz="quarter" idx="11"/>
          </p:nvPr>
        </p:nvSpPr>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B2F593-965F-47F8-9F01-94BF3B3362FD}" type="datetime1">
              <a:rPr lang="en-US" smtClean="0"/>
              <a:t>6/19/2024</a:t>
            </a:fld>
            <a:endParaRPr lang="en-US"/>
          </a:p>
        </p:txBody>
      </p:sp>
      <p:sp>
        <p:nvSpPr>
          <p:cNvPr id="5" name="Footer Placeholder 4"/>
          <p:cNvSpPr>
            <a:spLocks noGrp="1"/>
          </p:cNvSpPr>
          <p:nvPr>
            <p:ph type="ftr" sz="quarter" idx="11"/>
          </p:nvPr>
        </p:nvSpPr>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0" y="449904"/>
            <a:ext cx="10018713" cy="1233791"/>
          </a:xfrm>
        </p:spPr>
        <p:txBody>
          <a:bodyPr/>
          <a:lstStyle/>
          <a:p>
            <a:r>
              <a:rPr lang="en-US"/>
              <a:t>Click to edit Master title style</a:t>
            </a:r>
          </a:p>
        </p:txBody>
      </p:sp>
      <p:sp>
        <p:nvSpPr>
          <p:cNvPr id="3" name="Content Placeholder 2"/>
          <p:cNvSpPr>
            <a:spLocks noGrp="1"/>
          </p:cNvSpPr>
          <p:nvPr>
            <p:ph idx="1"/>
          </p:nvPr>
        </p:nvSpPr>
        <p:spPr>
          <a:xfrm>
            <a:off x="1484310" y="1887167"/>
            <a:ext cx="10018713" cy="3904034"/>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732656" y="6142675"/>
            <a:ext cx="1143000" cy="365125"/>
          </a:xfrm>
        </p:spPr>
        <p:txBody>
          <a:bodyPr/>
          <a:lstStyle/>
          <a:p>
            <a:fld id="{D1A98742-6638-43AC-A30F-B0F4E802E4B2}" type="datetime1">
              <a:rPr lang="en-US" smtClean="0"/>
              <a:t>6/19/2024</a:t>
            </a:fld>
            <a:endParaRPr lang="en-US"/>
          </a:p>
        </p:txBody>
      </p:sp>
      <p:sp>
        <p:nvSpPr>
          <p:cNvPr id="5" name="Footer Placeholder 4"/>
          <p:cNvSpPr>
            <a:spLocks noGrp="1"/>
          </p:cNvSpPr>
          <p:nvPr>
            <p:ph type="ftr" sz="quarter" idx="11"/>
          </p:nvPr>
        </p:nvSpPr>
        <p:spPr>
          <a:xfrm>
            <a:off x="2572279" y="6142675"/>
            <a:ext cx="7084177" cy="365125"/>
          </a:xfrm>
        </p:spPr>
        <p:txBody>
          <a:bodyPr/>
          <a:lstStyle/>
          <a:p>
            <a:r>
              <a:rPr lang="en-US"/>
              <a:t>Pablo Halpern, 2024 (CC BY 4.0)</a:t>
            </a:r>
          </a:p>
        </p:txBody>
      </p:sp>
      <p:sp>
        <p:nvSpPr>
          <p:cNvPr id="6" name="Slide Number Placeholder 5"/>
          <p:cNvSpPr>
            <a:spLocks noGrp="1"/>
          </p:cNvSpPr>
          <p:nvPr>
            <p:ph type="sldNum" sz="quarter" idx="12"/>
          </p:nvPr>
        </p:nvSpPr>
        <p:spPr>
          <a:xfrm>
            <a:off x="10951856" y="6126531"/>
            <a:ext cx="5511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4F68CC-AE29-43DC-8C36-74D991BDD660}" type="datetime1">
              <a:rPr lang="en-US" smtClean="0"/>
              <a:t>6/19/2024</a:t>
            </a:fld>
            <a:endParaRPr lang="en-US"/>
          </a:p>
        </p:txBody>
      </p:sp>
      <p:sp>
        <p:nvSpPr>
          <p:cNvPr id="5" name="Footer Placeholder 4"/>
          <p:cNvSpPr>
            <a:spLocks noGrp="1"/>
          </p:cNvSpPr>
          <p:nvPr>
            <p:ph type="ftr" sz="quarter" idx="11"/>
          </p:nvPr>
        </p:nvSpPr>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0" y="378568"/>
            <a:ext cx="10018713" cy="1376464"/>
          </a:xfrm>
        </p:spPr>
        <p:txBody>
          <a:bodyPr/>
          <a:lstStyle/>
          <a:p>
            <a:r>
              <a:rPr lang="en-US"/>
              <a:t>Click to edit Master title style</a:t>
            </a:r>
          </a:p>
        </p:txBody>
      </p:sp>
      <p:sp>
        <p:nvSpPr>
          <p:cNvPr id="3" name="Content Placeholder 2"/>
          <p:cNvSpPr>
            <a:spLocks noGrp="1"/>
          </p:cNvSpPr>
          <p:nvPr>
            <p:ph sz="half" idx="1"/>
          </p:nvPr>
        </p:nvSpPr>
        <p:spPr>
          <a:xfrm>
            <a:off x="1484312" y="1958501"/>
            <a:ext cx="4895055" cy="408561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1958501"/>
            <a:ext cx="4895056" cy="408561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732656" y="6142675"/>
            <a:ext cx="1143000" cy="365125"/>
          </a:xfrm>
        </p:spPr>
        <p:txBody>
          <a:bodyPr/>
          <a:lstStyle/>
          <a:p>
            <a:fld id="{06ABA9E8-E98F-4A61-AF76-7349863B9923}" type="datetime1">
              <a:rPr lang="en-US" smtClean="0"/>
              <a:t>6/19/2024</a:t>
            </a:fld>
            <a:endParaRPr lang="en-US"/>
          </a:p>
        </p:txBody>
      </p:sp>
      <p:sp>
        <p:nvSpPr>
          <p:cNvPr id="6" name="Footer Placeholder 5"/>
          <p:cNvSpPr>
            <a:spLocks noGrp="1"/>
          </p:cNvSpPr>
          <p:nvPr>
            <p:ph type="ftr" sz="quarter" idx="11"/>
          </p:nvPr>
        </p:nvSpPr>
        <p:spPr>
          <a:xfrm>
            <a:off x="2572279" y="6142675"/>
            <a:ext cx="7084177" cy="365125"/>
          </a:xfrm>
        </p:spPr>
        <p:txBody>
          <a:bodyPr/>
          <a:lstStyle/>
          <a:p>
            <a:r>
              <a:rPr lang="en-US"/>
              <a:t>Pablo Halpern, 2024 (CC BY 4.0)</a:t>
            </a:r>
          </a:p>
        </p:txBody>
      </p:sp>
      <p:sp>
        <p:nvSpPr>
          <p:cNvPr id="7" name="Slide Number Placeholder 6"/>
          <p:cNvSpPr>
            <a:spLocks noGrp="1"/>
          </p:cNvSpPr>
          <p:nvPr>
            <p:ph type="sldNum" sz="quarter" idx="12"/>
          </p:nvPr>
        </p:nvSpPr>
        <p:spPr>
          <a:xfrm>
            <a:off x="10951856" y="6142675"/>
            <a:ext cx="5511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4310" y="397865"/>
            <a:ext cx="10018713" cy="133787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1909029"/>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2615784"/>
            <a:ext cx="4895056" cy="34102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1917496"/>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2615784"/>
            <a:ext cx="4895056" cy="34102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732656" y="6108125"/>
            <a:ext cx="1143000" cy="365125"/>
          </a:xfrm>
        </p:spPr>
        <p:txBody>
          <a:bodyPr/>
          <a:lstStyle/>
          <a:p>
            <a:fld id="{508BABE2-3DC8-4D39-B4AF-CCF82C82E0F0}" type="datetime1">
              <a:rPr lang="en-US" smtClean="0"/>
              <a:t>6/19/2024</a:t>
            </a:fld>
            <a:endParaRPr lang="en-US"/>
          </a:p>
        </p:txBody>
      </p:sp>
      <p:sp>
        <p:nvSpPr>
          <p:cNvPr id="8" name="Footer Placeholder 7"/>
          <p:cNvSpPr>
            <a:spLocks noGrp="1"/>
          </p:cNvSpPr>
          <p:nvPr>
            <p:ph type="ftr" sz="quarter" idx="11"/>
          </p:nvPr>
        </p:nvSpPr>
        <p:spPr>
          <a:xfrm>
            <a:off x="2572279" y="6108125"/>
            <a:ext cx="7084177" cy="365125"/>
          </a:xfrm>
        </p:spPr>
        <p:txBody>
          <a:bodyPr/>
          <a:lstStyle/>
          <a:p>
            <a:r>
              <a:rPr lang="en-US"/>
              <a:t>Pablo Halpern, 2024 (CC BY 4.0)</a:t>
            </a:r>
          </a:p>
        </p:txBody>
      </p:sp>
      <p:sp>
        <p:nvSpPr>
          <p:cNvPr id="9" name="Slide Number Placeholder 8"/>
          <p:cNvSpPr>
            <a:spLocks noGrp="1"/>
          </p:cNvSpPr>
          <p:nvPr>
            <p:ph type="sldNum" sz="quarter" idx="12"/>
          </p:nvPr>
        </p:nvSpPr>
        <p:spPr>
          <a:xfrm>
            <a:off x="10951856" y="6108125"/>
            <a:ext cx="5511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84310" y="398362"/>
            <a:ext cx="10018713" cy="1305128"/>
          </a:xfrm>
        </p:spPr>
        <p:txBody>
          <a:bodyPr/>
          <a:lstStyle/>
          <a:p>
            <a:r>
              <a:rPr lang="en-US"/>
              <a:t>Click to edit Master title style</a:t>
            </a:r>
          </a:p>
        </p:txBody>
      </p:sp>
      <p:sp>
        <p:nvSpPr>
          <p:cNvPr id="3" name="Date Placeholder 2"/>
          <p:cNvSpPr>
            <a:spLocks noGrp="1"/>
          </p:cNvSpPr>
          <p:nvPr>
            <p:ph type="dt" sz="half" idx="10"/>
          </p:nvPr>
        </p:nvSpPr>
        <p:spPr>
          <a:xfrm>
            <a:off x="9732656" y="6142675"/>
            <a:ext cx="1143000" cy="365125"/>
          </a:xfrm>
        </p:spPr>
        <p:txBody>
          <a:bodyPr/>
          <a:lstStyle/>
          <a:p>
            <a:fld id="{64601F53-FE17-4660-BE69-DE27478D4CCC}" type="datetime1">
              <a:rPr lang="en-US" smtClean="0"/>
              <a:t>6/19/2024</a:t>
            </a:fld>
            <a:endParaRPr lang="en-US"/>
          </a:p>
        </p:txBody>
      </p:sp>
      <p:sp>
        <p:nvSpPr>
          <p:cNvPr id="4" name="Footer Placeholder 3"/>
          <p:cNvSpPr>
            <a:spLocks noGrp="1"/>
          </p:cNvSpPr>
          <p:nvPr>
            <p:ph type="ftr" sz="quarter" idx="11"/>
          </p:nvPr>
        </p:nvSpPr>
        <p:spPr>
          <a:xfrm>
            <a:off x="2572279" y="6142675"/>
            <a:ext cx="7084177" cy="365125"/>
          </a:xfrm>
        </p:spPr>
        <p:txBody>
          <a:bodyPr/>
          <a:lstStyle/>
          <a:p>
            <a:r>
              <a:rPr lang="en-US"/>
              <a:t>Pablo Halpern, 2024 (CC BY 4.0)</a:t>
            </a:r>
          </a:p>
        </p:txBody>
      </p:sp>
      <p:sp>
        <p:nvSpPr>
          <p:cNvPr id="5" name="Slide Number Placeholder 4"/>
          <p:cNvSpPr>
            <a:spLocks noGrp="1"/>
          </p:cNvSpPr>
          <p:nvPr>
            <p:ph type="sldNum" sz="quarter" idx="12"/>
          </p:nvPr>
        </p:nvSpPr>
        <p:spPr>
          <a:xfrm>
            <a:off x="10951856" y="6142675"/>
            <a:ext cx="5511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732656" y="6142675"/>
            <a:ext cx="1143000" cy="365125"/>
          </a:xfrm>
        </p:spPr>
        <p:txBody>
          <a:bodyPr/>
          <a:lstStyle/>
          <a:p>
            <a:fld id="{DDF66756-33DB-4322-A7AB-33F3A7E33A2D}" type="datetime1">
              <a:rPr lang="en-US" smtClean="0"/>
              <a:t>6/19/2024</a:t>
            </a:fld>
            <a:endParaRPr lang="en-US"/>
          </a:p>
        </p:txBody>
      </p:sp>
      <p:sp>
        <p:nvSpPr>
          <p:cNvPr id="3" name="Footer Placeholder 2"/>
          <p:cNvSpPr>
            <a:spLocks noGrp="1"/>
          </p:cNvSpPr>
          <p:nvPr>
            <p:ph type="ftr" sz="quarter" idx="11"/>
          </p:nvPr>
        </p:nvSpPr>
        <p:spPr>
          <a:xfrm>
            <a:off x="2572279" y="6142675"/>
            <a:ext cx="7084177" cy="365125"/>
          </a:xfrm>
        </p:spPr>
        <p:txBody>
          <a:bodyPr/>
          <a:lstStyle/>
          <a:p>
            <a:r>
              <a:rPr lang="en-US"/>
              <a:t>Pablo Halpern, 2024 (CC BY 4.0)</a:t>
            </a:r>
          </a:p>
        </p:txBody>
      </p:sp>
      <p:sp>
        <p:nvSpPr>
          <p:cNvPr id="4" name="Slide Number Placeholder 3"/>
          <p:cNvSpPr>
            <a:spLocks noGrp="1"/>
          </p:cNvSpPr>
          <p:nvPr>
            <p:ph type="sldNum" sz="quarter" idx="12"/>
          </p:nvPr>
        </p:nvSpPr>
        <p:spPr>
          <a:xfrm>
            <a:off x="10951856" y="6142675"/>
            <a:ext cx="5511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CE1D7A-DAAA-4183-B469-EDEECE92431D}" type="datetime1">
              <a:rPr lang="en-US" smtClean="0"/>
              <a:t>6/19/2024</a:t>
            </a:fld>
            <a:endParaRPr lang="en-US"/>
          </a:p>
        </p:txBody>
      </p:sp>
      <p:sp>
        <p:nvSpPr>
          <p:cNvPr id="6" name="Footer Placeholder 5"/>
          <p:cNvSpPr>
            <a:spLocks noGrp="1"/>
          </p:cNvSpPr>
          <p:nvPr>
            <p:ph type="ftr" sz="quarter" idx="11"/>
          </p:nvPr>
        </p:nvSpPr>
        <p:spPr/>
        <p:txBody>
          <a:bodyPr/>
          <a:lstStyle/>
          <a:p>
            <a:r>
              <a:rPr lang="en-US"/>
              <a:t>Pablo Halpern, 2024 (CC BY 4.0)</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93BBCA-9B99-451E-A2F9-AA382E63F3EB}" type="datetime1">
              <a:rPr lang="en-US" smtClean="0"/>
              <a:t>6/19/2024</a:t>
            </a:fld>
            <a:endParaRPr lang="en-US"/>
          </a:p>
        </p:txBody>
      </p:sp>
      <p:sp>
        <p:nvSpPr>
          <p:cNvPr id="6" name="Footer Placeholder 5"/>
          <p:cNvSpPr>
            <a:spLocks noGrp="1"/>
          </p:cNvSpPr>
          <p:nvPr>
            <p:ph type="ftr" sz="quarter" idx="11"/>
          </p:nvPr>
        </p:nvSpPr>
        <p:spPr/>
        <p:txBody>
          <a:bodyPr/>
          <a:lstStyle/>
          <a:p>
            <a:r>
              <a:rPr lang="en-US"/>
              <a:t>Pablo Halpern, 2024 (CC BY 4.0)</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6E2F156-B823-4FCD-8500-2C801BEF89A0}" type="datetime1">
              <a:rPr lang="en-US" smtClean="0"/>
              <a:t>6/19/2024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Pablo Halpern, 2024 (CC BY 4.0)</a:t>
            </a: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hyperlink" Target="mailto:2023phalpern@halpernwightsoftware.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g21.link/D3239R0"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hyperlink" Target="https://godbolt.org/z/37TYf13Gv" TargetMode="Externa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D0FE6-1BE1-D52C-9217-FAE80128959B}"/>
              </a:ext>
            </a:extLst>
          </p:cNvPr>
          <p:cNvSpPr>
            <a:spLocks noGrp="1"/>
          </p:cNvSpPr>
          <p:nvPr>
            <p:ph type="ctrTitle"/>
          </p:nvPr>
        </p:nvSpPr>
        <p:spPr/>
        <p:txBody>
          <a:bodyPr>
            <a:normAutofit/>
          </a:bodyPr>
          <a:lstStyle/>
          <a:p>
            <a:r>
              <a:rPr lang="en-US" dirty="0"/>
              <a:t>Trivial Relocatability</a:t>
            </a:r>
            <a:endParaRPr lang="en-US" dirty="0">
              <a:latin typeface="Courier New" panose="02070309020205020404" pitchFamily="49" charset="0"/>
              <a:cs typeface="Courier New" panose="02070309020205020404" pitchFamily="49" charset="0"/>
            </a:endParaRPr>
          </a:p>
        </p:txBody>
      </p:sp>
      <p:sp>
        <p:nvSpPr>
          <p:cNvPr id="3" name="Subtitle 2">
            <a:extLst>
              <a:ext uri="{FF2B5EF4-FFF2-40B4-BE49-F238E27FC236}">
                <a16:creationId xmlns:a16="http://schemas.microsoft.com/office/drawing/2014/main" id="{2BC677BD-2EB8-1A6B-4DD2-15CE45CC4CCB}"/>
              </a:ext>
            </a:extLst>
          </p:cNvPr>
          <p:cNvSpPr>
            <a:spLocks noGrp="1"/>
          </p:cNvSpPr>
          <p:nvPr>
            <p:ph type="subTitle" idx="1"/>
          </p:nvPr>
        </p:nvSpPr>
        <p:spPr/>
        <p:txBody>
          <a:bodyPr>
            <a:normAutofit lnSpcReduction="10000"/>
          </a:bodyPr>
          <a:lstStyle/>
          <a:p>
            <a:r>
              <a:rPr lang="en-US" sz="2800" dirty="0"/>
              <a:t>The big picture</a:t>
            </a:r>
          </a:p>
          <a:p>
            <a:endParaRPr lang="en-US" dirty="0"/>
          </a:p>
          <a:p>
            <a:r>
              <a:rPr lang="en-US" dirty="0"/>
              <a:t>St. Louis, June, 2024</a:t>
            </a:r>
            <a:endParaRPr lang="en-US" dirty="0">
              <a:hlinkClick r:id="rId2"/>
            </a:endParaRPr>
          </a:p>
        </p:txBody>
      </p:sp>
      <p:sp>
        <p:nvSpPr>
          <p:cNvPr id="4" name="TextBox 3">
            <a:extLst>
              <a:ext uri="{FF2B5EF4-FFF2-40B4-BE49-F238E27FC236}">
                <a16:creationId xmlns:a16="http://schemas.microsoft.com/office/drawing/2014/main" id="{EA34D39F-E7B1-5888-15A4-B1EB14AC5643}"/>
              </a:ext>
            </a:extLst>
          </p:cNvPr>
          <p:cNvSpPr txBox="1"/>
          <p:nvPr/>
        </p:nvSpPr>
        <p:spPr>
          <a:xfrm>
            <a:off x="0" y="6565612"/>
            <a:ext cx="12191999" cy="292388"/>
          </a:xfrm>
          <a:prstGeom prst="rect">
            <a:avLst/>
          </a:prstGeom>
          <a:noFill/>
        </p:spPr>
        <p:txBody>
          <a:bodyPr wrap="square" rtlCol="0">
            <a:spAutoFit/>
          </a:bodyPr>
          <a:lstStyle/>
          <a:p>
            <a:pPr algn="ctr"/>
            <a:r>
              <a:rPr lang="en-US" sz="1300" b="1" dirty="0"/>
              <a:t>This work by Pablo Halpern is licensed under a </a:t>
            </a:r>
            <a:r>
              <a:rPr lang="en-US" sz="1300" b="1" dirty="0">
                <a:hlinkClick r:id="rId3">
                  <a:extLst>
                    <a:ext uri="{A12FA001-AC4F-418D-AE19-62706E023703}">
                      <ahyp:hlinkClr xmlns:ahyp="http://schemas.microsoft.com/office/drawing/2018/hyperlinkcolor" val="tx"/>
                    </a:ext>
                  </a:extLst>
                </a:hlinkClick>
              </a:rPr>
              <a:t>Creative Commons Attribution 4.0 International License</a:t>
            </a:r>
            <a:r>
              <a:rPr lang="en-US" sz="1300" b="1" dirty="0"/>
              <a:t> (CC by 4.0) 2024.</a:t>
            </a:r>
          </a:p>
        </p:txBody>
      </p:sp>
    </p:spTree>
    <p:extLst>
      <p:ext uri="{BB962C8B-B14F-4D97-AF65-F5344CB8AC3E}">
        <p14:creationId xmlns:p14="http://schemas.microsoft.com/office/powerpoint/2010/main" val="1154681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4CBA-8315-77FA-DF83-AB05B65BF38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shared_ptr</a:t>
            </a:r>
            <a:r>
              <a:rPr lang="en-US" dirty="0"/>
              <a:t> Relocation</a:t>
            </a:r>
          </a:p>
        </p:txBody>
      </p:sp>
      <p:sp>
        <p:nvSpPr>
          <p:cNvPr id="3" name="Date Placeholder 2">
            <a:extLst>
              <a:ext uri="{FF2B5EF4-FFF2-40B4-BE49-F238E27FC236}">
                <a16:creationId xmlns:a16="http://schemas.microsoft.com/office/drawing/2014/main" id="{DC55F015-09E1-A942-EA87-D1F2CD1E231D}"/>
              </a:ext>
            </a:extLst>
          </p:cNvPr>
          <p:cNvSpPr>
            <a:spLocks noGrp="1"/>
          </p:cNvSpPr>
          <p:nvPr>
            <p:ph type="dt" sz="half" idx="10"/>
          </p:nvPr>
        </p:nvSpPr>
        <p:spPr/>
        <p:txBody>
          <a:bodyPr/>
          <a:lstStyle/>
          <a:p>
            <a:fld id="{64601F53-FE17-4660-BE69-DE27478D4CCC}" type="datetime1">
              <a:rPr lang="en-US" smtClean="0"/>
              <a:t>6/19/2024</a:t>
            </a:fld>
            <a:endParaRPr lang="en-US"/>
          </a:p>
        </p:txBody>
      </p:sp>
      <p:sp>
        <p:nvSpPr>
          <p:cNvPr id="4" name="Footer Placeholder 3">
            <a:extLst>
              <a:ext uri="{FF2B5EF4-FFF2-40B4-BE49-F238E27FC236}">
                <a16:creationId xmlns:a16="http://schemas.microsoft.com/office/drawing/2014/main" id="{F34A7A02-8A85-F814-3929-9EF910E87F4E}"/>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56A61888-D1F6-0E53-5AE0-A62234B13FAF}"/>
              </a:ext>
            </a:extLst>
          </p:cNvPr>
          <p:cNvSpPr>
            <a:spLocks noGrp="1"/>
          </p:cNvSpPr>
          <p:nvPr>
            <p:ph type="sldNum" sz="quarter" idx="12"/>
          </p:nvPr>
        </p:nvSpPr>
        <p:spPr/>
        <p:txBody>
          <a:bodyPr/>
          <a:lstStyle/>
          <a:p>
            <a:fld id="{D57F1E4F-1CFF-5643-939E-217C01CDF565}" type="slidenum">
              <a:rPr lang="en-US" smtClean="0"/>
              <a:pPr/>
              <a:t>10</a:t>
            </a:fld>
            <a:endParaRPr lang="en-US"/>
          </a:p>
        </p:txBody>
      </p:sp>
      <p:sp>
        <p:nvSpPr>
          <p:cNvPr id="6" name="Rectangle: Rounded Corners 5">
            <a:extLst>
              <a:ext uri="{FF2B5EF4-FFF2-40B4-BE49-F238E27FC236}">
                <a16:creationId xmlns:a16="http://schemas.microsoft.com/office/drawing/2014/main" id="{E58627BB-505A-9671-DE21-198EAF954710}"/>
              </a:ext>
            </a:extLst>
          </p:cNvPr>
          <p:cNvSpPr/>
          <p:nvPr/>
        </p:nvSpPr>
        <p:spPr>
          <a:xfrm>
            <a:off x="1781387" y="1945639"/>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err="1">
                <a:solidFill>
                  <a:srgbClr val="7030A0"/>
                </a:solidFill>
                <a:latin typeface="Consolas" panose="020B0609020204030204" pitchFamily="49" charset="0"/>
              </a:rPr>
              <a:t>nullptr</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err="1">
                <a:solidFill>
                  <a:srgbClr val="7030A0"/>
                </a:solidFill>
                <a:latin typeface="Consolas" panose="020B0609020204030204" pitchFamily="49" charset="0"/>
              </a:rPr>
              <a:t>nullptr</a:t>
            </a:r>
            <a:endParaRPr lang="en-US" b="1" dirty="0">
              <a:solidFill>
                <a:srgbClr val="7030A0"/>
              </a:solidFill>
              <a:latin typeface="Consolas" panose="020B0609020204030204" pitchFamily="49" charset="0"/>
            </a:endParaRPr>
          </a:p>
        </p:txBody>
      </p:sp>
      <p:sp>
        <p:nvSpPr>
          <p:cNvPr id="8" name="TextBox 7">
            <a:extLst>
              <a:ext uri="{FF2B5EF4-FFF2-40B4-BE49-F238E27FC236}">
                <a16:creationId xmlns:a16="http://schemas.microsoft.com/office/drawing/2014/main" id="{055C181D-609A-CC94-E6BE-A22D887F79E8}"/>
              </a:ext>
            </a:extLst>
          </p:cNvPr>
          <p:cNvSpPr txBox="1"/>
          <p:nvPr/>
        </p:nvSpPr>
        <p:spPr>
          <a:xfrm>
            <a:off x="1781387" y="1464733"/>
            <a:ext cx="9033309" cy="461665"/>
          </a:xfrm>
          <a:prstGeom prst="rect">
            <a:avLst/>
          </a:prstGeom>
          <a:noFill/>
        </p:spPr>
        <p:txBody>
          <a:bodyPr wrap="square" rtlCol="0">
            <a:spAutoFit/>
          </a:bodyPr>
          <a:lstStyle/>
          <a:p>
            <a:pPr algn="ctr"/>
            <a:r>
              <a:rPr lang="en-US" sz="2400" dirty="0"/>
              <a:t>Via move construction and destruction</a:t>
            </a:r>
          </a:p>
        </p:txBody>
      </p:sp>
      <p:sp>
        <p:nvSpPr>
          <p:cNvPr id="9" name="Rectangle: Rounded Corners 8">
            <a:extLst>
              <a:ext uri="{FF2B5EF4-FFF2-40B4-BE49-F238E27FC236}">
                <a16:creationId xmlns:a16="http://schemas.microsoft.com/office/drawing/2014/main" id="{EB335B69-B473-825F-2E5F-ECC6DB3BBCA2}"/>
              </a:ext>
            </a:extLst>
          </p:cNvPr>
          <p:cNvSpPr/>
          <p:nvPr/>
        </p:nvSpPr>
        <p:spPr>
          <a:xfrm>
            <a:off x="8051175" y="1943575"/>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7" name="TextBox 6">
            <a:extLst>
              <a:ext uri="{FF2B5EF4-FFF2-40B4-BE49-F238E27FC236}">
                <a16:creationId xmlns:a16="http://schemas.microsoft.com/office/drawing/2014/main" id="{4CD03C50-6E67-DE3F-384C-10C8F4AAFA48}"/>
              </a:ext>
            </a:extLst>
          </p:cNvPr>
          <p:cNvSpPr txBox="1"/>
          <p:nvPr/>
        </p:nvSpPr>
        <p:spPr>
          <a:xfrm>
            <a:off x="2725473" y="3499832"/>
            <a:ext cx="875348" cy="584775"/>
          </a:xfrm>
          <a:prstGeom prst="rect">
            <a:avLst/>
          </a:prstGeom>
          <a:noFill/>
        </p:spPr>
        <p:txBody>
          <a:bodyPr wrap="square" rtlCol="0">
            <a:spAutoFit/>
          </a:bodyPr>
          <a:lstStyle/>
          <a:p>
            <a:pPr algn="ctr"/>
            <a:r>
              <a:rPr lang="en-US" sz="3200" i="1" dirty="0"/>
              <a:t>x</a:t>
            </a:r>
            <a:endParaRPr lang="en-US" i="1" dirty="0"/>
          </a:p>
        </p:txBody>
      </p:sp>
      <p:sp>
        <p:nvSpPr>
          <p:cNvPr id="13" name="TextBox 12">
            <a:extLst>
              <a:ext uri="{FF2B5EF4-FFF2-40B4-BE49-F238E27FC236}">
                <a16:creationId xmlns:a16="http://schemas.microsoft.com/office/drawing/2014/main" id="{95DC2E92-5611-173B-127A-D7CE105E3FCC}"/>
              </a:ext>
            </a:extLst>
          </p:cNvPr>
          <p:cNvSpPr txBox="1"/>
          <p:nvPr/>
        </p:nvSpPr>
        <p:spPr>
          <a:xfrm>
            <a:off x="8995261" y="3505036"/>
            <a:ext cx="875348" cy="584775"/>
          </a:xfrm>
          <a:prstGeom prst="rect">
            <a:avLst/>
          </a:prstGeom>
          <a:noFill/>
        </p:spPr>
        <p:txBody>
          <a:bodyPr wrap="square" rtlCol="0">
            <a:spAutoFit/>
          </a:bodyPr>
          <a:lstStyle/>
          <a:p>
            <a:pPr algn="ctr"/>
            <a:r>
              <a:rPr lang="en-US" sz="3200" i="1" dirty="0"/>
              <a:t>y</a:t>
            </a:r>
            <a:endParaRPr lang="en-US" i="1" dirty="0"/>
          </a:p>
        </p:txBody>
      </p:sp>
      <p:sp>
        <p:nvSpPr>
          <p:cNvPr id="10" name="TextBox 9">
            <a:extLst>
              <a:ext uri="{FF2B5EF4-FFF2-40B4-BE49-F238E27FC236}">
                <a16:creationId xmlns:a16="http://schemas.microsoft.com/office/drawing/2014/main" id="{79260CC6-01EB-7E36-7939-BF4EB51B1B0B}"/>
              </a:ext>
            </a:extLst>
          </p:cNvPr>
          <p:cNvSpPr txBox="1"/>
          <p:nvPr/>
        </p:nvSpPr>
        <p:spPr>
          <a:xfrm>
            <a:off x="5431031" y="2569806"/>
            <a:ext cx="1700106" cy="369332"/>
          </a:xfrm>
          <a:prstGeom prst="rect">
            <a:avLst/>
          </a:prstGeom>
          <a:noFill/>
        </p:spPr>
        <p:txBody>
          <a:bodyPr wrap="square" rtlCol="0">
            <a:spAutoFit/>
          </a:bodyPr>
          <a:lstStyle/>
          <a:p>
            <a:pPr algn="ctr"/>
            <a:r>
              <a:rPr lang="en-US" dirty="0">
                <a:cs typeface="Courier New" panose="02070309020205020404" pitchFamily="49" charset="0"/>
              </a:rPr>
              <a:t>move construct</a:t>
            </a:r>
          </a:p>
        </p:txBody>
      </p:sp>
      <p:sp>
        <p:nvSpPr>
          <p:cNvPr id="11" name="Arrow: Right 10">
            <a:extLst>
              <a:ext uri="{FF2B5EF4-FFF2-40B4-BE49-F238E27FC236}">
                <a16:creationId xmlns:a16="http://schemas.microsoft.com/office/drawing/2014/main" id="{D2CBFBB5-BDED-CF24-9E1A-5AE87ACB99C5}"/>
              </a:ext>
            </a:extLst>
          </p:cNvPr>
          <p:cNvSpPr/>
          <p:nvPr/>
        </p:nvSpPr>
        <p:spPr>
          <a:xfrm>
            <a:off x="7131137" y="2527566"/>
            <a:ext cx="474133" cy="4538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9B79F790-FE55-D4DD-FB0A-572F5BC6CEEA}"/>
              </a:ext>
            </a:extLst>
          </p:cNvPr>
          <p:cNvSpPr/>
          <p:nvPr/>
        </p:nvSpPr>
        <p:spPr>
          <a:xfrm>
            <a:off x="4990812" y="2527566"/>
            <a:ext cx="474133" cy="4538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9402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4CBA-8315-77FA-DF83-AB05B65BF38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shared_ptr</a:t>
            </a:r>
            <a:r>
              <a:rPr lang="en-US" dirty="0"/>
              <a:t> Relocation</a:t>
            </a:r>
          </a:p>
        </p:txBody>
      </p:sp>
      <p:sp>
        <p:nvSpPr>
          <p:cNvPr id="3" name="Date Placeholder 2">
            <a:extLst>
              <a:ext uri="{FF2B5EF4-FFF2-40B4-BE49-F238E27FC236}">
                <a16:creationId xmlns:a16="http://schemas.microsoft.com/office/drawing/2014/main" id="{DC55F015-09E1-A942-EA87-D1F2CD1E231D}"/>
              </a:ext>
            </a:extLst>
          </p:cNvPr>
          <p:cNvSpPr>
            <a:spLocks noGrp="1"/>
          </p:cNvSpPr>
          <p:nvPr>
            <p:ph type="dt" sz="half" idx="10"/>
          </p:nvPr>
        </p:nvSpPr>
        <p:spPr/>
        <p:txBody>
          <a:bodyPr/>
          <a:lstStyle/>
          <a:p>
            <a:fld id="{64601F53-FE17-4660-BE69-DE27478D4CCC}" type="datetime1">
              <a:rPr lang="en-US" smtClean="0"/>
              <a:t>6/19/2024</a:t>
            </a:fld>
            <a:endParaRPr lang="en-US"/>
          </a:p>
        </p:txBody>
      </p:sp>
      <p:sp>
        <p:nvSpPr>
          <p:cNvPr id="4" name="Footer Placeholder 3">
            <a:extLst>
              <a:ext uri="{FF2B5EF4-FFF2-40B4-BE49-F238E27FC236}">
                <a16:creationId xmlns:a16="http://schemas.microsoft.com/office/drawing/2014/main" id="{F34A7A02-8A85-F814-3929-9EF910E87F4E}"/>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56A61888-D1F6-0E53-5AE0-A62234B13FAF}"/>
              </a:ext>
            </a:extLst>
          </p:cNvPr>
          <p:cNvSpPr>
            <a:spLocks noGrp="1"/>
          </p:cNvSpPr>
          <p:nvPr>
            <p:ph type="sldNum" sz="quarter" idx="12"/>
          </p:nvPr>
        </p:nvSpPr>
        <p:spPr/>
        <p:txBody>
          <a:bodyPr/>
          <a:lstStyle/>
          <a:p>
            <a:fld id="{D57F1E4F-1CFF-5643-939E-217C01CDF565}" type="slidenum">
              <a:rPr lang="en-US" smtClean="0"/>
              <a:pPr/>
              <a:t>11</a:t>
            </a:fld>
            <a:endParaRPr lang="en-US"/>
          </a:p>
        </p:txBody>
      </p:sp>
      <p:sp>
        <p:nvSpPr>
          <p:cNvPr id="6" name="Rectangle: Rounded Corners 5">
            <a:extLst>
              <a:ext uri="{FF2B5EF4-FFF2-40B4-BE49-F238E27FC236}">
                <a16:creationId xmlns:a16="http://schemas.microsoft.com/office/drawing/2014/main" id="{E58627BB-505A-9671-DE21-198EAF954710}"/>
              </a:ext>
            </a:extLst>
          </p:cNvPr>
          <p:cNvSpPr/>
          <p:nvPr/>
        </p:nvSpPr>
        <p:spPr>
          <a:xfrm>
            <a:off x="1781387" y="1945639"/>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8" name="TextBox 7">
            <a:extLst>
              <a:ext uri="{FF2B5EF4-FFF2-40B4-BE49-F238E27FC236}">
                <a16:creationId xmlns:a16="http://schemas.microsoft.com/office/drawing/2014/main" id="{055C181D-609A-CC94-E6BE-A22D887F79E8}"/>
              </a:ext>
            </a:extLst>
          </p:cNvPr>
          <p:cNvSpPr txBox="1"/>
          <p:nvPr/>
        </p:nvSpPr>
        <p:spPr>
          <a:xfrm>
            <a:off x="1781387" y="1464733"/>
            <a:ext cx="9033309" cy="461665"/>
          </a:xfrm>
          <a:prstGeom prst="rect">
            <a:avLst/>
          </a:prstGeom>
          <a:noFill/>
        </p:spPr>
        <p:txBody>
          <a:bodyPr wrap="square" rtlCol="0">
            <a:spAutoFit/>
          </a:bodyPr>
          <a:lstStyle/>
          <a:p>
            <a:pPr algn="ctr"/>
            <a:r>
              <a:rPr lang="en-US" sz="2400" dirty="0"/>
              <a:t>Via move construction and destruction</a:t>
            </a:r>
          </a:p>
        </p:txBody>
      </p:sp>
      <p:sp>
        <p:nvSpPr>
          <p:cNvPr id="9" name="Rectangle: Rounded Corners 8">
            <a:extLst>
              <a:ext uri="{FF2B5EF4-FFF2-40B4-BE49-F238E27FC236}">
                <a16:creationId xmlns:a16="http://schemas.microsoft.com/office/drawing/2014/main" id="{EB335B69-B473-825F-2E5F-ECC6DB3BBCA2}"/>
              </a:ext>
            </a:extLst>
          </p:cNvPr>
          <p:cNvSpPr/>
          <p:nvPr/>
        </p:nvSpPr>
        <p:spPr>
          <a:xfrm>
            <a:off x="8051175" y="1943575"/>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7" name="TextBox 6">
            <a:extLst>
              <a:ext uri="{FF2B5EF4-FFF2-40B4-BE49-F238E27FC236}">
                <a16:creationId xmlns:a16="http://schemas.microsoft.com/office/drawing/2014/main" id="{4CD03C50-6E67-DE3F-384C-10C8F4AAFA48}"/>
              </a:ext>
            </a:extLst>
          </p:cNvPr>
          <p:cNvSpPr txBox="1"/>
          <p:nvPr/>
        </p:nvSpPr>
        <p:spPr>
          <a:xfrm>
            <a:off x="2725473" y="3499832"/>
            <a:ext cx="875348" cy="584775"/>
          </a:xfrm>
          <a:prstGeom prst="rect">
            <a:avLst/>
          </a:prstGeom>
          <a:noFill/>
        </p:spPr>
        <p:txBody>
          <a:bodyPr wrap="square" rtlCol="0">
            <a:spAutoFit/>
          </a:bodyPr>
          <a:lstStyle/>
          <a:p>
            <a:pPr algn="ctr"/>
            <a:r>
              <a:rPr lang="en-US" sz="3200" i="1" dirty="0"/>
              <a:t>x</a:t>
            </a:r>
            <a:endParaRPr lang="en-US" i="1" dirty="0"/>
          </a:p>
        </p:txBody>
      </p:sp>
      <p:sp>
        <p:nvSpPr>
          <p:cNvPr id="13" name="TextBox 12">
            <a:extLst>
              <a:ext uri="{FF2B5EF4-FFF2-40B4-BE49-F238E27FC236}">
                <a16:creationId xmlns:a16="http://schemas.microsoft.com/office/drawing/2014/main" id="{95DC2E92-5611-173B-127A-D7CE105E3FCC}"/>
              </a:ext>
            </a:extLst>
          </p:cNvPr>
          <p:cNvSpPr txBox="1"/>
          <p:nvPr/>
        </p:nvSpPr>
        <p:spPr>
          <a:xfrm>
            <a:off x="8995261" y="3505036"/>
            <a:ext cx="875348" cy="584775"/>
          </a:xfrm>
          <a:prstGeom prst="rect">
            <a:avLst/>
          </a:prstGeom>
          <a:noFill/>
        </p:spPr>
        <p:txBody>
          <a:bodyPr wrap="square" rtlCol="0">
            <a:spAutoFit/>
          </a:bodyPr>
          <a:lstStyle/>
          <a:p>
            <a:pPr algn="ctr"/>
            <a:r>
              <a:rPr lang="en-US" sz="3200" i="1" dirty="0"/>
              <a:t>y</a:t>
            </a:r>
            <a:endParaRPr lang="en-US" i="1" dirty="0"/>
          </a:p>
        </p:txBody>
      </p:sp>
      <p:sp>
        <p:nvSpPr>
          <p:cNvPr id="20" name="Arrow: Left 19">
            <a:extLst>
              <a:ext uri="{FF2B5EF4-FFF2-40B4-BE49-F238E27FC236}">
                <a16:creationId xmlns:a16="http://schemas.microsoft.com/office/drawing/2014/main" id="{30B04C03-413D-E96E-C12F-99E9A8C4768C}"/>
              </a:ext>
            </a:extLst>
          </p:cNvPr>
          <p:cNvSpPr/>
          <p:nvPr/>
        </p:nvSpPr>
        <p:spPr>
          <a:xfrm>
            <a:off x="4835001" y="2445174"/>
            <a:ext cx="514774" cy="41317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CC471D4-5211-1C7B-7A46-2860142D97B4}"/>
              </a:ext>
            </a:extLst>
          </p:cNvPr>
          <p:cNvSpPr txBox="1"/>
          <p:nvPr/>
        </p:nvSpPr>
        <p:spPr>
          <a:xfrm>
            <a:off x="5485241" y="2472761"/>
            <a:ext cx="2275840" cy="369332"/>
          </a:xfrm>
          <a:prstGeom prst="rect">
            <a:avLst/>
          </a:prstGeom>
          <a:noFill/>
        </p:spPr>
        <p:txBody>
          <a:bodyPr wrap="square" rtlCol="0">
            <a:spAutoFit/>
          </a:bodyPr>
          <a:lstStyle/>
          <a:p>
            <a:r>
              <a:rPr lang="en-US" dirty="0"/>
              <a:t>invoke destructor</a:t>
            </a:r>
          </a:p>
        </p:txBody>
      </p:sp>
    </p:spTree>
    <p:extLst>
      <p:ext uri="{BB962C8B-B14F-4D97-AF65-F5344CB8AC3E}">
        <p14:creationId xmlns:p14="http://schemas.microsoft.com/office/powerpoint/2010/main" val="2974967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4CBA-8315-77FA-DF83-AB05B65BF38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shared_ptr</a:t>
            </a:r>
            <a:r>
              <a:rPr lang="en-US" dirty="0"/>
              <a:t> Relocation</a:t>
            </a:r>
          </a:p>
        </p:txBody>
      </p:sp>
      <p:sp>
        <p:nvSpPr>
          <p:cNvPr id="3" name="Date Placeholder 2">
            <a:extLst>
              <a:ext uri="{FF2B5EF4-FFF2-40B4-BE49-F238E27FC236}">
                <a16:creationId xmlns:a16="http://schemas.microsoft.com/office/drawing/2014/main" id="{DC55F015-09E1-A942-EA87-D1F2CD1E231D}"/>
              </a:ext>
            </a:extLst>
          </p:cNvPr>
          <p:cNvSpPr>
            <a:spLocks noGrp="1"/>
          </p:cNvSpPr>
          <p:nvPr>
            <p:ph type="dt" sz="half" idx="10"/>
          </p:nvPr>
        </p:nvSpPr>
        <p:spPr/>
        <p:txBody>
          <a:bodyPr/>
          <a:lstStyle/>
          <a:p>
            <a:fld id="{64601F53-FE17-4660-BE69-DE27478D4CCC}" type="datetime1">
              <a:rPr lang="en-US" smtClean="0"/>
              <a:t>6/19/2024</a:t>
            </a:fld>
            <a:endParaRPr lang="en-US"/>
          </a:p>
        </p:txBody>
      </p:sp>
      <p:sp>
        <p:nvSpPr>
          <p:cNvPr id="4" name="Footer Placeholder 3">
            <a:extLst>
              <a:ext uri="{FF2B5EF4-FFF2-40B4-BE49-F238E27FC236}">
                <a16:creationId xmlns:a16="http://schemas.microsoft.com/office/drawing/2014/main" id="{F34A7A02-8A85-F814-3929-9EF910E87F4E}"/>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56A61888-D1F6-0E53-5AE0-A62234B13FAF}"/>
              </a:ext>
            </a:extLst>
          </p:cNvPr>
          <p:cNvSpPr>
            <a:spLocks noGrp="1"/>
          </p:cNvSpPr>
          <p:nvPr>
            <p:ph type="sldNum" sz="quarter" idx="12"/>
          </p:nvPr>
        </p:nvSpPr>
        <p:spPr/>
        <p:txBody>
          <a:bodyPr/>
          <a:lstStyle/>
          <a:p>
            <a:fld id="{D57F1E4F-1CFF-5643-939E-217C01CDF565}" type="slidenum">
              <a:rPr lang="en-US" smtClean="0"/>
              <a:pPr/>
              <a:t>12</a:t>
            </a:fld>
            <a:endParaRPr lang="en-US"/>
          </a:p>
        </p:txBody>
      </p:sp>
      <p:sp>
        <p:nvSpPr>
          <p:cNvPr id="6" name="Rectangle: Rounded Corners 5">
            <a:extLst>
              <a:ext uri="{FF2B5EF4-FFF2-40B4-BE49-F238E27FC236}">
                <a16:creationId xmlns:a16="http://schemas.microsoft.com/office/drawing/2014/main" id="{E58627BB-505A-9671-DE21-198EAF954710}"/>
              </a:ext>
            </a:extLst>
          </p:cNvPr>
          <p:cNvSpPr/>
          <p:nvPr/>
        </p:nvSpPr>
        <p:spPr>
          <a:xfrm>
            <a:off x="1781387" y="1945639"/>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8" name="TextBox 7">
            <a:extLst>
              <a:ext uri="{FF2B5EF4-FFF2-40B4-BE49-F238E27FC236}">
                <a16:creationId xmlns:a16="http://schemas.microsoft.com/office/drawing/2014/main" id="{055C181D-609A-CC94-E6BE-A22D887F79E8}"/>
              </a:ext>
            </a:extLst>
          </p:cNvPr>
          <p:cNvSpPr txBox="1"/>
          <p:nvPr/>
        </p:nvSpPr>
        <p:spPr>
          <a:xfrm>
            <a:off x="1781387" y="1464733"/>
            <a:ext cx="9033309" cy="461665"/>
          </a:xfrm>
          <a:prstGeom prst="rect">
            <a:avLst/>
          </a:prstGeom>
          <a:noFill/>
        </p:spPr>
        <p:txBody>
          <a:bodyPr wrap="square" rtlCol="0">
            <a:spAutoFit/>
          </a:bodyPr>
          <a:lstStyle/>
          <a:p>
            <a:pPr algn="ctr"/>
            <a:r>
              <a:rPr lang="en-US" sz="2400" dirty="0"/>
              <a:t>Via move construction and destruction</a:t>
            </a:r>
          </a:p>
        </p:txBody>
      </p:sp>
      <p:sp>
        <p:nvSpPr>
          <p:cNvPr id="9" name="Rectangle: Rounded Corners 8">
            <a:extLst>
              <a:ext uri="{FF2B5EF4-FFF2-40B4-BE49-F238E27FC236}">
                <a16:creationId xmlns:a16="http://schemas.microsoft.com/office/drawing/2014/main" id="{EB335B69-B473-825F-2E5F-ECC6DB3BBCA2}"/>
              </a:ext>
            </a:extLst>
          </p:cNvPr>
          <p:cNvSpPr/>
          <p:nvPr/>
        </p:nvSpPr>
        <p:spPr>
          <a:xfrm>
            <a:off x="8051175" y="1943575"/>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11" name="TextBox 10">
            <a:extLst>
              <a:ext uri="{FF2B5EF4-FFF2-40B4-BE49-F238E27FC236}">
                <a16:creationId xmlns:a16="http://schemas.microsoft.com/office/drawing/2014/main" id="{3970FBEA-5FBA-3139-C00D-060F91404FB3}"/>
              </a:ext>
            </a:extLst>
          </p:cNvPr>
          <p:cNvSpPr txBox="1"/>
          <p:nvPr/>
        </p:nvSpPr>
        <p:spPr>
          <a:xfrm>
            <a:off x="1781387" y="3892485"/>
            <a:ext cx="9033309" cy="461665"/>
          </a:xfrm>
          <a:prstGeom prst="rect">
            <a:avLst/>
          </a:prstGeom>
          <a:noFill/>
        </p:spPr>
        <p:txBody>
          <a:bodyPr wrap="square" rtlCol="0">
            <a:spAutoFit/>
          </a:bodyPr>
          <a:lstStyle/>
          <a:p>
            <a:pPr algn="ctr"/>
            <a:r>
              <a:rPr lang="en-US" sz="2400" dirty="0"/>
              <a:t>Via trivial relocation</a:t>
            </a:r>
            <a:endParaRPr lang="en-US" sz="2400" dirty="0">
              <a:latin typeface="Courier New" panose="02070309020205020404" pitchFamily="49" charset="0"/>
              <a:cs typeface="Courier New" panose="02070309020205020404" pitchFamily="49" charset="0"/>
            </a:endParaRPr>
          </a:p>
        </p:txBody>
      </p:sp>
      <p:sp>
        <p:nvSpPr>
          <p:cNvPr id="12" name="Rectangle: Rounded Corners 11">
            <a:extLst>
              <a:ext uri="{FF2B5EF4-FFF2-40B4-BE49-F238E27FC236}">
                <a16:creationId xmlns:a16="http://schemas.microsoft.com/office/drawing/2014/main" id="{0B66D51D-73FA-4AF4-2AFB-94236CB8F460}"/>
              </a:ext>
            </a:extLst>
          </p:cNvPr>
          <p:cNvSpPr/>
          <p:nvPr/>
        </p:nvSpPr>
        <p:spPr>
          <a:xfrm>
            <a:off x="8051175" y="4371327"/>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7" name="TextBox 6">
            <a:extLst>
              <a:ext uri="{FF2B5EF4-FFF2-40B4-BE49-F238E27FC236}">
                <a16:creationId xmlns:a16="http://schemas.microsoft.com/office/drawing/2014/main" id="{4CD03C50-6E67-DE3F-384C-10C8F4AAFA48}"/>
              </a:ext>
            </a:extLst>
          </p:cNvPr>
          <p:cNvSpPr txBox="1"/>
          <p:nvPr/>
        </p:nvSpPr>
        <p:spPr>
          <a:xfrm>
            <a:off x="2725473" y="3499832"/>
            <a:ext cx="875348" cy="584775"/>
          </a:xfrm>
          <a:prstGeom prst="rect">
            <a:avLst/>
          </a:prstGeom>
          <a:noFill/>
        </p:spPr>
        <p:txBody>
          <a:bodyPr wrap="square" rtlCol="0">
            <a:spAutoFit/>
          </a:bodyPr>
          <a:lstStyle/>
          <a:p>
            <a:pPr algn="ctr"/>
            <a:r>
              <a:rPr lang="en-US" sz="3200" i="1" dirty="0"/>
              <a:t>x</a:t>
            </a:r>
            <a:endParaRPr lang="en-US" i="1" dirty="0"/>
          </a:p>
        </p:txBody>
      </p:sp>
      <p:sp>
        <p:nvSpPr>
          <p:cNvPr id="13" name="TextBox 12">
            <a:extLst>
              <a:ext uri="{FF2B5EF4-FFF2-40B4-BE49-F238E27FC236}">
                <a16:creationId xmlns:a16="http://schemas.microsoft.com/office/drawing/2014/main" id="{95DC2E92-5611-173B-127A-D7CE105E3FCC}"/>
              </a:ext>
            </a:extLst>
          </p:cNvPr>
          <p:cNvSpPr txBox="1"/>
          <p:nvPr/>
        </p:nvSpPr>
        <p:spPr>
          <a:xfrm>
            <a:off x="8995261" y="3505036"/>
            <a:ext cx="875348" cy="584775"/>
          </a:xfrm>
          <a:prstGeom prst="rect">
            <a:avLst/>
          </a:prstGeom>
          <a:noFill/>
        </p:spPr>
        <p:txBody>
          <a:bodyPr wrap="square" rtlCol="0">
            <a:spAutoFit/>
          </a:bodyPr>
          <a:lstStyle/>
          <a:p>
            <a:pPr algn="ctr"/>
            <a:r>
              <a:rPr lang="en-US" sz="3200" i="1" dirty="0"/>
              <a:t>y</a:t>
            </a:r>
            <a:endParaRPr lang="en-US" i="1" dirty="0"/>
          </a:p>
        </p:txBody>
      </p:sp>
      <p:sp>
        <p:nvSpPr>
          <p:cNvPr id="18" name="Rectangle: Rounded Corners 17">
            <a:extLst>
              <a:ext uri="{FF2B5EF4-FFF2-40B4-BE49-F238E27FC236}">
                <a16:creationId xmlns:a16="http://schemas.microsoft.com/office/drawing/2014/main" id="{33425249-9582-08AF-D152-F0B6D5D64B0E}"/>
              </a:ext>
            </a:extLst>
          </p:cNvPr>
          <p:cNvSpPr/>
          <p:nvPr/>
        </p:nvSpPr>
        <p:spPr>
          <a:xfrm>
            <a:off x="1781386" y="4308519"/>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Tree>
    <p:extLst>
      <p:ext uri="{BB962C8B-B14F-4D97-AF65-F5344CB8AC3E}">
        <p14:creationId xmlns:p14="http://schemas.microsoft.com/office/powerpoint/2010/main" val="1694853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4CBA-8315-77FA-DF83-AB05B65BF38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shared_ptr</a:t>
            </a:r>
            <a:r>
              <a:rPr lang="en-US" dirty="0"/>
              <a:t> Relocation</a:t>
            </a:r>
          </a:p>
        </p:txBody>
      </p:sp>
      <p:sp>
        <p:nvSpPr>
          <p:cNvPr id="3" name="Date Placeholder 2">
            <a:extLst>
              <a:ext uri="{FF2B5EF4-FFF2-40B4-BE49-F238E27FC236}">
                <a16:creationId xmlns:a16="http://schemas.microsoft.com/office/drawing/2014/main" id="{DC55F015-09E1-A942-EA87-D1F2CD1E231D}"/>
              </a:ext>
            </a:extLst>
          </p:cNvPr>
          <p:cNvSpPr>
            <a:spLocks noGrp="1"/>
          </p:cNvSpPr>
          <p:nvPr>
            <p:ph type="dt" sz="half" idx="10"/>
          </p:nvPr>
        </p:nvSpPr>
        <p:spPr/>
        <p:txBody>
          <a:bodyPr/>
          <a:lstStyle/>
          <a:p>
            <a:fld id="{64601F53-FE17-4660-BE69-DE27478D4CCC}" type="datetime1">
              <a:rPr lang="en-US" smtClean="0"/>
              <a:t>6/19/2024</a:t>
            </a:fld>
            <a:endParaRPr lang="en-US"/>
          </a:p>
        </p:txBody>
      </p:sp>
      <p:sp>
        <p:nvSpPr>
          <p:cNvPr id="4" name="Footer Placeholder 3">
            <a:extLst>
              <a:ext uri="{FF2B5EF4-FFF2-40B4-BE49-F238E27FC236}">
                <a16:creationId xmlns:a16="http://schemas.microsoft.com/office/drawing/2014/main" id="{F34A7A02-8A85-F814-3929-9EF910E87F4E}"/>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56A61888-D1F6-0E53-5AE0-A62234B13FAF}"/>
              </a:ext>
            </a:extLst>
          </p:cNvPr>
          <p:cNvSpPr>
            <a:spLocks noGrp="1"/>
          </p:cNvSpPr>
          <p:nvPr>
            <p:ph type="sldNum" sz="quarter" idx="12"/>
          </p:nvPr>
        </p:nvSpPr>
        <p:spPr/>
        <p:txBody>
          <a:bodyPr/>
          <a:lstStyle/>
          <a:p>
            <a:fld id="{D57F1E4F-1CFF-5643-939E-217C01CDF565}" type="slidenum">
              <a:rPr lang="en-US" smtClean="0"/>
              <a:pPr/>
              <a:t>13</a:t>
            </a:fld>
            <a:endParaRPr lang="en-US"/>
          </a:p>
        </p:txBody>
      </p:sp>
      <p:sp>
        <p:nvSpPr>
          <p:cNvPr id="6" name="Rectangle: Rounded Corners 5">
            <a:extLst>
              <a:ext uri="{FF2B5EF4-FFF2-40B4-BE49-F238E27FC236}">
                <a16:creationId xmlns:a16="http://schemas.microsoft.com/office/drawing/2014/main" id="{E58627BB-505A-9671-DE21-198EAF954710}"/>
              </a:ext>
            </a:extLst>
          </p:cNvPr>
          <p:cNvSpPr/>
          <p:nvPr/>
        </p:nvSpPr>
        <p:spPr>
          <a:xfrm>
            <a:off x="1781387" y="1945639"/>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8" name="TextBox 7">
            <a:extLst>
              <a:ext uri="{FF2B5EF4-FFF2-40B4-BE49-F238E27FC236}">
                <a16:creationId xmlns:a16="http://schemas.microsoft.com/office/drawing/2014/main" id="{055C181D-609A-CC94-E6BE-A22D887F79E8}"/>
              </a:ext>
            </a:extLst>
          </p:cNvPr>
          <p:cNvSpPr txBox="1"/>
          <p:nvPr/>
        </p:nvSpPr>
        <p:spPr>
          <a:xfrm>
            <a:off x="1781387" y="1464733"/>
            <a:ext cx="9033309" cy="461665"/>
          </a:xfrm>
          <a:prstGeom prst="rect">
            <a:avLst/>
          </a:prstGeom>
          <a:noFill/>
        </p:spPr>
        <p:txBody>
          <a:bodyPr wrap="square" rtlCol="0">
            <a:spAutoFit/>
          </a:bodyPr>
          <a:lstStyle/>
          <a:p>
            <a:pPr algn="ctr"/>
            <a:r>
              <a:rPr lang="en-US" sz="2400" dirty="0"/>
              <a:t>Via move construction and destruction</a:t>
            </a:r>
          </a:p>
        </p:txBody>
      </p:sp>
      <p:sp>
        <p:nvSpPr>
          <p:cNvPr id="9" name="Rectangle: Rounded Corners 8">
            <a:extLst>
              <a:ext uri="{FF2B5EF4-FFF2-40B4-BE49-F238E27FC236}">
                <a16:creationId xmlns:a16="http://schemas.microsoft.com/office/drawing/2014/main" id="{EB335B69-B473-825F-2E5F-ECC6DB3BBCA2}"/>
              </a:ext>
            </a:extLst>
          </p:cNvPr>
          <p:cNvSpPr/>
          <p:nvPr/>
        </p:nvSpPr>
        <p:spPr>
          <a:xfrm>
            <a:off x="8051175" y="1943575"/>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12" name="Rectangle: Rounded Corners 11">
            <a:extLst>
              <a:ext uri="{FF2B5EF4-FFF2-40B4-BE49-F238E27FC236}">
                <a16:creationId xmlns:a16="http://schemas.microsoft.com/office/drawing/2014/main" id="{0B66D51D-73FA-4AF4-2AFB-94236CB8F460}"/>
              </a:ext>
            </a:extLst>
          </p:cNvPr>
          <p:cNvSpPr/>
          <p:nvPr/>
        </p:nvSpPr>
        <p:spPr>
          <a:xfrm>
            <a:off x="8051175" y="4371327"/>
            <a:ext cx="2763521" cy="1510453"/>
          </a:xfrm>
          <a:prstGeom prst="roundRect">
            <a:avLst/>
          </a:prstGeom>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7" name="TextBox 6">
            <a:extLst>
              <a:ext uri="{FF2B5EF4-FFF2-40B4-BE49-F238E27FC236}">
                <a16:creationId xmlns:a16="http://schemas.microsoft.com/office/drawing/2014/main" id="{4CD03C50-6E67-DE3F-384C-10C8F4AAFA48}"/>
              </a:ext>
            </a:extLst>
          </p:cNvPr>
          <p:cNvSpPr txBox="1"/>
          <p:nvPr/>
        </p:nvSpPr>
        <p:spPr>
          <a:xfrm>
            <a:off x="2725473" y="3499832"/>
            <a:ext cx="875348" cy="584775"/>
          </a:xfrm>
          <a:prstGeom prst="rect">
            <a:avLst/>
          </a:prstGeom>
          <a:noFill/>
        </p:spPr>
        <p:txBody>
          <a:bodyPr wrap="square" rtlCol="0">
            <a:spAutoFit/>
          </a:bodyPr>
          <a:lstStyle/>
          <a:p>
            <a:pPr algn="ctr"/>
            <a:r>
              <a:rPr lang="en-US" sz="3200" i="1" dirty="0"/>
              <a:t>x</a:t>
            </a:r>
            <a:endParaRPr lang="en-US" i="1" dirty="0"/>
          </a:p>
        </p:txBody>
      </p:sp>
      <p:sp>
        <p:nvSpPr>
          <p:cNvPr id="13" name="TextBox 12">
            <a:extLst>
              <a:ext uri="{FF2B5EF4-FFF2-40B4-BE49-F238E27FC236}">
                <a16:creationId xmlns:a16="http://schemas.microsoft.com/office/drawing/2014/main" id="{95DC2E92-5611-173B-127A-D7CE105E3FCC}"/>
              </a:ext>
            </a:extLst>
          </p:cNvPr>
          <p:cNvSpPr txBox="1"/>
          <p:nvPr/>
        </p:nvSpPr>
        <p:spPr>
          <a:xfrm>
            <a:off x="8995261" y="3505036"/>
            <a:ext cx="875348" cy="584775"/>
          </a:xfrm>
          <a:prstGeom prst="rect">
            <a:avLst/>
          </a:prstGeom>
          <a:noFill/>
        </p:spPr>
        <p:txBody>
          <a:bodyPr wrap="square" rtlCol="0">
            <a:spAutoFit/>
          </a:bodyPr>
          <a:lstStyle/>
          <a:p>
            <a:pPr algn="ctr"/>
            <a:r>
              <a:rPr lang="en-US" sz="3200" i="1" dirty="0"/>
              <a:t>y</a:t>
            </a:r>
            <a:endParaRPr lang="en-US" i="1" dirty="0"/>
          </a:p>
        </p:txBody>
      </p:sp>
      <p:sp>
        <p:nvSpPr>
          <p:cNvPr id="16" name="TextBox 15">
            <a:extLst>
              <a:ext uri="{FF2B5EF4-FFF2-40B4-BE49-F238E27FC236}">
                <a16:creationId xmlns:a16="http://schemas.microsoft.com/office/drawing/2014/main" id="{CC2B6A44-767D-2EAE-F7CA-BA68FA01C73A}"/>
              </a:ext>
            </a:extLst>
          </p:cNvPr>
          <p:cNvSpPr txBox="1"/>
          <p:nvPr/>
        </p:nvSpPr>
        <p:spPr>
          <a:xfrm>
            <a:off x="5431031" y="4901894"/>
            <a:ext cx="1700106" cy="400110"/>
          </a:xfrm>
          <a:prstGeom prst="rect">
            <a:avLst/>
          </a:prstGeom>
          <a:noFill/>
        </p:spPr>
        <p:txBody>
          <a:bodyPr wrap="square" rtlCol="0">
            <a:spAutoFit/>
          </a:bodyPr>
          <a:lstStyle/>
          <a:p>
            <a:pPr algn="ctr"/>
            <a:r>
              <a:rPr lang="en-US" sz="2000" dirty="0">
                <a:cs typeface="Courier New" panose="02070309020205020404" pitchFamily="49" charset="0"/>
              </a:rPr>
              <a:t>byte copy</a:t>
            </a:r>
            <a:endParaRPr lang="en-US" dirty="0">
              <a:cs typeface="Courier New" panose="02070309020205020404" pitchFamily="49" charset="0"/>
            </a:endParaRPr>
          </a:p>
        </p:txBody>
      </p:sp>
      <p:sp>
        <p:nvSpPr>
          <p:cNvPr id="17" name="Arrow: Right 16">
            <a:extLst>
              <a:ext uri="{FF2B5EF4-FFF2-40B4-BE49-F238E27FC236}">
                <a16:creationId xmlns:a16="http://schemas.microsoft.com/office/drawing/2014/main" id="{3049B574-13E3-5486-F3BB-775A33111A03}"/>
              </a:ext>
            </a:extLst>
          </p:cNvPr>
          <p:cNvSpPr/>
          <p:nvPr/>
        </p:nvSpPr>
        <p:spPr>
          <a:xfrm>
            <a:off x="7131137" y="4859654"/>
            <a:ext cx="474133" cy="4538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3425249-9582-08AF-D152-F0B6D5D64B0E}"/>
              </a:ext>
            </a:extLst>
          </p:cNvPr>
          <p:cNvSpPr/>
          <p:nvPr/>
        </p:nvSpPr>
        <p:spPr>
          <a:xfrm>
            <a:off x="1781386" y="4308519"/>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19" name="Arrow: Right 18">
            <a:extLst>
              <a:ext uri="{FF2B5EF4-FFF2-40B4-BE49-F238E27FC236}">
                <a16:creationId xmlns:a16="http://schemas.microsoft.com/office/drawing/2014/main" id="{2056F54F-9BAC-A7B5-90E3-A116FE499B70}"/>
              </a:ext>
            </a:extLst>
          </p:cNvPr>
          <p:cNvSpPr/>
          <p:nvPr/>
        </p:nvSpPr>
        <p:spPr>
          <a:xfrm>
            <a:off x="4990812" y="4859654"/>
            <a:ext cx="474133" cy="4538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6738E25-C2D6-E61B-DE5A-4F979411327F}"/>
              </a:ext>
            </a:extLst>
          </p:cNvPr>
          <p:cNvSpPr txBox="1"/>
          <p:nvPr/>
        </p:nvSpPr>
        <p:spPr>
          <a:xfrm>
            <a:off x="1781387" y="3892485"/>
            <a:ext cx="9033309" cy="461665"/>
          </a:xfrm>
          <a:prstGeom prst="rect">
            <a:avLst/>
          </a:prstGeom>
          <a:noFill/>
        </p:spPr>
        <p:txBody>
          <a:bodyPr wrap="square" rtlCol="0">
            <a:spAutoFit/>
          </a:bodyPr>
          <a:lstStyle/>
          <a:p>
            <a:pPr algn="ctr"/>
            <a:r>
              <a:rPr lang="en-US" sz="2400" dirty="0"/>
              <a:t>Via trivial relocation</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91982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4CBA-8315-77FA-DF83-AB05B65BF38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shared_ptr</a:t>
            </a:r>
            <a:r>
              <a:rPr lang="en-US" dirty="0"/>
              <a:t> Relocation</a:t>
            </a:r>
          </a:p>
        </p:txBody>
      </p:sp>
      <p:sp>
        <p:nvSpPr>
          <p:cNvPr id="3" name="Date Placeholder 2">
            <a:extLst>
              <a:ext uri="{FF2B5EF4-FFF2-40B4-BE49-F238E27FC236}">
                <a16:creationId xmlns:a16="http://schemas.microsoft.com/office/drawing/2014/main" id="{DC55F015-09E1-A942-EA87-D1F2CD1E231D}"/>
              </a:ext>
            </a:extLst>
          </p:cNvPr>
          <p:cNvSpPr>
            <a:spLocks noGrp="1"/>
          </p:cNvSpPr>
          <p:nvPr>
            <p:ph type="dt" sz="half" idx="10"/>
          </p:nvPr>
        </p:nvSpPr>
        <p:spPr/>
        <p:txBody>
          <a:bodyPr/>
          <a:lstStyle/>
          <a:p>
            <a:fld id="{64601F53-FE17-4660-BE69-DE27478D4CCC}" type="datetime1">
              <a:rPr lang="en-US" smtClean="0"/>
              <a:t>6/19/2024</a:t>
            </a:fld>
            <a:endParaRPr lang="en-US"/>
          </a:p>
        </p:txBody>
      </p:sp>
      <p:sp>
        <p:nvSpPr>
          <p:cNvPr id="4" name="Footer Placeholder 3">
            <a:extLst>
              <a:ext uri="{FF2B5EF4-FFF2-40B4-BE49-F238E27FC236}">
                <a16:creationId xmlns:a16="http://schemas.microsoft.com/office/drawing/2014/main" id="{F34A7A02-8A85-F814-3929-9EF910E87F4E}"/>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56A61888-D1F6-0E53-5AE0-A62234B13FAF}"/>
              </a:ext>
            </a:extLst>
          </p:cNvPr>
          <p:cNvSpPr>
            <a:spLocks noGrp="1"/>
          </p:cNvSpPr>
          <p:nvPr>
            <p:ph type="sldNum" sz="quarter" idx="12"/>
          </p:nvPr>
        </p:nvSpPr>
        <p:spPr/>
        <p:txBody>
          <a:bodyPr/>
          <a:lstStyle/>
          <a:p>
            <a:fld id="{D57F1E4F-1CFF-5643-939E-217C01CDF565}" type="slidenum">
              <a:rPr lang="en-US" smtClean="0"/>
              <a:pPr/>
              <a:t>14</a:t>
            </a:fld>
            <a:endParaRPr lang="en-US"/>
          </a:p>
        </p:txBody>
      </p:sp>
      <p:sp>
        <p:nvSpPr>
          <p:cNvPr id="6" name="Rectangle: Rounded Corners 5">
            <a:extLst>
              <a:ext uri="{FF2B5EF4-FFF2-40B4-BE49-F238E27FC236}">
                <a16:creationId xmlns:a16="http://schemas.microsoft.com/office/drawing/2014/main" id="{E58627BB-505A-9671-DE21-198EAF954710}"/>
              </a:ext>
            </a:extLst>
          </p:cNvPr>
          <p:cNvSpPr/>
          <p:nvPr/>
        </p:nvSpPr>
        <p:spPr>
          <a:xfrm>
            <a:off x="1781387" y="1945639"/>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8" name="TextBox 7">
            <a:extLst>
              <a:ext uri="{FF2B5EF4-FFF2-40B4-BE49-F238E27FC236}">
                <a16:creationId xmlns:a16="http://schemas.microsoft.com/office/drawing/2014/main" id="{055C181D-609A-CC94-E6BE-A22D887F79E8}"/>
              </a:ext>
            </a:extLst>
          </p:cNvPr>
          <p:cNvSpPr txBox="1"/>
          <p:nvPr/>
        </p:nvSpPr>
        <p:spPr>
          <a:xfrm>
            <a:off x="1781387" y="1464733"/>
            <a:ext cx="9033309" cy="461665"/>
          </a:xfrm>
          <a:prstGeom prst="rect">
            <a:avLst/>
          </a:prstGeom>
          <a:noFill/>
        </p:spPr>
        <p:txBody>
          <a:bodyPr wrap="square" rtlCol="0">
            <a:spAutoFit/>
          </a:bodyPr>
          <a:lstStyle/>
          <a:p>
            <a:pPr algn="ctr"/>
            <a:r>
              <a:rPr lang="en-US" sz="2400" dirty="0"/>
              <a:t>Via move construction and destruction</a:t>
            </a:r>
          </a:p>
        </p:txBody>
      </p:sp>
      <p:sp>
        <p:nvSpPr>
          <p:cNvPr id="9" name="Rectangle: Rounded Corners 8">
            <a:extLst>
              <a:ext uri="{FF2B5EF4-FFF2-40B4-BE49-F238E27FC236}">
                <a16:creationId xmlns:a16="http://schemas.microsoft.com/office/drawing/2014/main" id="{EB335B69-B473-825F-2E5F-ECC6DB3BBCA2}"/>
              </a:ext>
            </a:extLst>
          </p:cNvPr>
          <p:cNvSpPr/>
          <p:nvPr/>
        </p:nvSpPr>
        <p:spPr>
          <a:xfrm>
            <a:off x="8051175" y="1943575"/>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10" name="Rectangle: Rounded Corners 9">
            <a:extLst>
              <a:ext uri="{FF2B5EF4-FFF2-40B4-BE49-F238E27FC236}">
                <a16:creationId xmlns:a16="http://schemas.microsoft.com/office/drawing/2014/main" id="{4EFA63D5-DC8C-BB25-0852-C33F2A951439}"/>
              </a:ext>
            </a:extLst>
          </p:cNvPr>
          <p:cNvSpPr/>
          <p:nvPr/>
        </p:nvSpPr>
        <p:spPr>
          <a:xfrm>
            <a:off x="1781387" y="4373391"/>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12" name="Rectangle: Rounded Corners 11">
            <a:extLst>
              <a:ext uri="{FF2B5EF4-FFF2-40B4-BE49-F238E27FC236}">
                <a16:creationId xmlns:a16="http://schemas.microsoft.com/office/drawing/2014/main" id="{0B66D51D-73FA-4AF4-2AFB-94236CB8F460}"/>
              </a:ext>
            </a:extLst>
          </p:cNvPr>
          <p:cNvSpPr/>
          <p:nvPr/>
        </p:nvSpPr>
        <p:spPr>
          <a:xfrm>
            <a:off x="8051175" y="4371327"/>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7" name="TextBox 6">
            <a:extLst>
              <a:ext uri="{FF2B5EF4-FFF2-40B4-BE49-F238E27FC236}">
                <a16:creationId xmlns:a16="http://schemas.microsoft.com/office/drawing/2014/main" id="{4CD03C50-6E67-DE3F-384C-10C8F4AAFA48}"/>
              </a:ext>
            </a:extLst>
          </p:cNvPr>
          <p:cNvSpPr txBox="1"/>
          <p:nvPr/>
        </p:nvSpPr>
        <p:spPr>
          <a:xfrm>
            <a:off x="2725473" y="3499832"/>
            <a:ext cx="875348" cy="584775"/>
          </a:xfrm>
          <a:prstGeom prst="rect">
            <a:avLst/>
          </a:prstGeom>
          <a:noFill/>
        </p:spPr>
        <p:txBody>
          <a:bodyPr wrap="square" rtlCol="0">
            <a:spAutoFit/>
          </a:bodyPr>
          <a:lstStyle/>
          <a:p>
            <a:pPr algn="ctr"/>
            <a:r>
              <a:rPr lang="en-US" sz="3200" i="1" dirty="0"/>
              <a:t>x</a:t>
            </a:r>
            <a:endParaRPr lang="en-US" i="1" dirty="0"/>
          </a:p>
        </p:txBody>
      </p:sp>
      <p:sp>
        <p:nvSpPr>
          <p:cNvPr id="13" name="TextBox 12">
            <a:extLst>
              <a:ext uri="{FF2B5EF4-FFF2-40B4-BE49-F238E27FC236}">
                <a16:creationId xmlns:a16="http://schemas.microsoft.com/office/drawing/2014/main" id="{95DC2E92-5611-173B-127A-D7CE105E3FCC}"/>
              </a:ext>
            </a:extLst>
          </p:cNvPr>
          <p:cNvSpPr txBox="1"/>
          <p:nvPr/>
        </p:nvSpPr>
        <p:spPr>
          <a:xfrm>
            <a:off x="8995261" y="3505036"/>
            <a:ext cx="875348" cy="584775"/>
          </a:xfrm>
          <a:prstGeom prst="rect">
            <a:avLst/>
          </a:prstGeom>
          <a:noFill/>
        </p:spPr>
        <p:txBody>
          <a:bodyPr wrap="square" rtlCol="0">
            <a:spAutoFit/>
          </a:bodyPr>
          <a:lstStyle/>
          <a:p>
            <a:pPr algn="ctr"/>
            <a:r>
              <a:rPr lang="en-US" sz="3200" i="1" dirty="0"/>
              <a:t>y</a:t>
            </a:r>
            <a:endParaRPr lang="en-US" i="1" dirty="0"/>
          </a:p>
        </p:txBody>
      </p:sp>
      <p:sp>
        <p:nvSpPr>
          <p:cNvPr id="14" name="Arrow: Left 13">
            <a:extLst>
              <a:ext uri="{FF2B5EF4-FFF2-40B4-BE49-F238E27FC236}">
                <a16:creationId xmlns:a16="http://schemas.microsoft.com/office/drawing/2014/main" id="{75FD978B-5107-87FA-8BED-78FD94513917}"/>
              </a:ext>
            </a:extLst>
          </p:cNvPr>
          <p:cNvSpPr/>
          <p:nvPr/>
        </p:nvSpPr>
        <p:spPr>
          <a:xfrm>
            <a:off x="4944533" y="4666827"/>
            <a:ext cx="514774" cy="41317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5177670-45D5-8DDE-20F8-BB52D8ACCBE2}"/>
              </a:ext>
            </a:extLst>
          </p:cNvPr>
          <p:cNvSpPr txBox="1"/>
          <p:nvPr/>
        </p:nvSpPr>
        <p:spPr>
          <a:xfrm>
            <a:off x="5594773" y="4694414"/>
            <a:ext cx="2275840" cy="369332"/>
          </a:xfrm>
          <a:prstGeom prst="rect">
            <a:avLst/>
          </a:prstGeom>
          <a:noFill/>
        </p:spPr>
        <p:txBody>
          <a:bodyPr wrap="square" rtlCol="0">
            <a:spAutoFit/>
          </a:bodyPr>
          <a:lstStyle/>
          <a:p>
            <a:r>
              <a:rPr lang="en-US" dirty="0"/>
              <a:t>End lifetime</a:t>
            </a:r>
          </a:p>
        </p:txBody>
      </p:sp>
      <p:sp>
        <p:nvSpPr>
          <p:cNvPr id="16" name="TextBox 15">
            <a:extLst>
              <a:ext uri="{FF2B5EF4-FFF2-40B4-BE49-F238E27FC236}">
                <a16:creationId xmlns:a16="http://schemas.microsoft.com/office/drawing/2014/main" id="{CC2B6A44-767D-2EAE-F7CA-BA68FA01C73A}"/>
              </a:ext>
            </a:extLst>
          </p:cNvPr>
          <p:cNvSpPr txBox="1"/>
          <p:nvPr/>
        </p:nvSpPr>
        <p:spPr>
          <a:xfrm>
            <a:off x="4944533" y="5248413"/>
            <a:ext cx="2275840" cy="369332"/>
          </a:xfrm>
          <a:prstGeom prst="rect">
            <a:avLst/>
          </a:prstGeom>
          <a:noFill/>
        </p:spPr>
        <p:txBody>
          <a:bodyPr wrap="square" rtlCol="0">
            <a:spAutoFit/>
          </a:bodyPr>
          <a:lstStyle/>
          <a:p>
            <a:pPr algn="r"/>
            <a:r>
              <a:rPr lang="en-US" dirty="0"/>
              <a:t>Begin lifetime</a:t>
            </a:r>
          </a:p>
        </p:txBody>
      </p:sp>
      <p:sp>
        <p:nvSpPr>
          <p:cNvPr id="17" name="Arrow: Right 16">
            <a:extLst>
              <a:ext uri="{FF2B5EF4-FFF2-40B4-BE49-F238E27FC236}">
                <a16:creationId xmlns:a16="http://schemas.microsoft.com/office/drawing/2014/main" id="{3049B574-13E3-5486-F3BB-775A33111A03}"/>
              </a:ext>
            </a:extLst>
          </p:cNvPr>
          <p:cNvSpPr/>
          <p:nvPr/>
        </p:nvSpPr>
        <p:spPr>
          <a:xfrm>
            <a:off x="7297106" y="5202417"/>
            <a:ext cx="474133" cy="4538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E857CDA-583E-3F31-3492-23FA2DB9141F}"/>
              </a:ext>
            </a:extLst>
          </p:cNvPr>
          <p:cNvSpPr txBox="1"/>
          <p:nvPr/>
        </p:nvSpPr>
        <p:spPr>
          <a:xfrm>
            <a:off x="1781387" y="3892485"/>
            <a:ext cx="9033309" cy="461665"/>
          </a:xfrm>
          <a:prstGeom prst="rect">
            <a:avLst/>
          </a:prstGeom>
          <a:noFill/>
        </p:spPr>
        <p:txBody>
          <a:bodyPr wrap="square" rtlCol="0">
            <a:spAutoFit/>
          </a:bodyPr>
          <a:lstStyle/>
          <a:p>
            <a:pPr algn="ctr"/>
            <a:r>
              <a:rPr lang="en-US" sz="2400" dirty="0"/>
              <a:t>Via trivial relocation</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85321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4CBA-8315-77FA-DF83-AB05B65BF38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shared_ptr</a:t>
            </a:r>
            <a:r>
              <a:rPr lang="en-US" dirty="0"/>
              <a:t> Relocation</a:t>
            </a:r>
          </a:p>
        </p:txBody>
      </p:sp>
      <p:sp>
        <p:nvSpPr>
          <p:cNvPr id="3" name="Date Placeholder 2">
            <a:extLst>
              <a:ext uri="{FF2B5EF4-FFF2-40B4-BE49-F238E27FC236}">
                <a16:creationId xmlns:a16="http://schemas.microsoft.com/office/drawing/2014/main" id="{DC55F015-09E1-A942-EA87-D1F2CD1E231D}"/>
              </a:ext>
            </a:extLst>
          </p:cNvPr>
          <p:cNvSpPr>
            <a:spLocks noGrp="1"/>
          </p:cNvSpPr>
          <p:nvPr>
            <p:ph type="dt" sz="half" idx="10"/>
          </p:nvPr>
        </p:nvSpPr>
        <p:spPr/>
        <p:txBody>
          <a:bodyPr/>
          <a:lstStyle/>
          <a:p>
            <a:fld id="{64601F53-FE17-4660-BE69-DE27478D4CCC}" type="datetime1">
              <a:rPr lang="en-US" smtClean="0"/>
              <a:t>6/19/2024</a:t>
            </a:fld>
            <a:endParaRPr lang="en-US"/>
          </a:p>
        </p:txBody>
      </p:sp>
      <p:sp>
        <p:nvSpPr>
          <p:cNvPr id="4" name="Footer Placeholder 3">
            <a:extLst>
              <a:ext uri="{FF2B5EF4-FFF2-40B4-BE49-F238E27FC236}">
                <a16:creationId xmlns:a16="http://schemas.microsoft.com/office/drawing/2014/main" id="{F34A7A02-8A85-F814-3929-9EF910E87F4E}"/>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56A61888-D1F6-0E53-5AE0-A62234B13FAF}"/>
              </a:ext>
            </a:extLst>
          </p:cNvPr>
          <p:cNvSpPr>
            <a:spLocks noGrp="1"/>
          </p:cNvSpPr>
          <p:nvPr>
            <p:ph type="sldNum" sz="quarter" idx="12"/>
          </p:nvPr>
        </p:nvSpPr>
        <p:spPr/>
        <p:txBody>
          <a:bodyPr/>
          <a:lstStyle/>
          <a:p>
            <a:fld id="{D57F1E4F-1CFF-5643-939E-217C01CDF565}" type="slidenum">
              <a:rPr lang="en-US" smtClean="0"/>
              <a:pPr/>
              <a:t>15</a:t>
            </a:fld>
            <a:endParaRPr lang="en-US"/>
          </a:p>
        </p:txBody>
      </p:sp>
      <p:sp>
        <p:nvSpPr>
          <p:cNvPr id="6" name="Rectangle: Rounded Corners 5">
            <a:extLst>
              <a:ext uri="{FF2B5EF4-FFF2-40B4-BE49-F238E27FC236}">
                <a16:creationId xmlns:a16="http://schemas.microsoft.com/office/drawing/2014/main" id="{E58627BB-505A-9671-DE21-198EAF954710}"/>
              </a:ext>
            </a:extLst>
          </p:cNvPr>
          <p:cNvSpPr/>
          <p:nvPr/>
        </p:nvSpPr>
        <p:spPr>
          <a:xfrm>
            <a:off x="1781387" y="1945639"/>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8" name="TextBox 7">
            <a:extLst>
              <a:ext uri="{FF2B5EF4-FFF2-40B4-BE49-F238E27FC236}">
                <a16:creationId xmlns:a16="http://schemas.microsoft.com/office/drawing/2014/main" id="{055C181D-609A-CC94-E6BE-A22D887F79E8}"/>
              </a:ext>
            </a:extLst>
          </p:cNvPr>
          <p:cNvSpPr txBox="1"/>
          <p:nvPr/>
        </p:nvSpPr>
        <p:spPr>
          <a:xfrm>
            <a:off x="1781387" y="1464733"/>
            <a:ext cx="9033309" cy="461665"/>
          </a:xfrm>
          <a:prstGeom prst="rect">
            <a:avLst/>
          </a:prstGeom>
          <a:noFill/>
        </p:spPr>
        <p:txBody>
          <a:bodyPr wrap="square" rtlCol="0">
            <a:spAutoFit/>
          </a:bodyPr>
          <a:lstStyle/>
          <a:p>
            <a:pPr algn="ctr"/>
            <a:r>
              <a:rPr lang="en-US" sz="2400" dirty="0"/>
              <a:t>Via move construction and destruction</a:t>
            </a:r>
          </a:p>
        </p:txBody>
      </p:sp>
      <p:sp>
        <p:nvSpPr>
          <p:cNvPr id="9" name="Rectangle: Rounded Corners 8">
            <a:extLst>
              <a:ext uri="{FF2B5EF4-FFF2-40B4-BE49-F238E27FC236}">
                <a16:creationId xmlns:a16="http://schemas.microsoft.com/office/drawing/2014/main" id="{EB335B69-B473-825F-2E5F-ECC6DB3BBCA2}"/>
              </a:ext>
            </a:extLst>
          </p:cNvPr>
          <p:cNvSpPr/>
          <p:nvPr/>
        </p:nvSpPr>
        <p:spPr>
          <a:xfrm>
            <a:off x="8051175" y="1943575"/>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10" name="Rectangle: Rounded Corners 9">
            <a:extLst>
              <a:ext uri="{FF2B5EF4-FFF2-40B4-BE49-F238E27FC236}">
                <a16:creationId xmlns:a16="http://schemas.microsoft.com/office/drawing/2014/main" id="{4EFA63D5-DC8C-BB25-0852-C33F2A951439}"/>
              </a:ext>
            </a:extLst>
          </p:cNvPr>
          <p:cNvSpPr/>
          <p:nvPr/>
        </p:nvSpPr>
        <p:spPr>
          <a:xfrm>
            <a:off x="1781387" y="4373391"/>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12" name="Rectangle: Rounded Corners 11">
            <a:extLst>
              <a:ext uri="{FF2B5EF4-FFF2-40B4-BE49-F238E27FC236}">
                <a16:creationId xmlns:a16="http://schemas.microsoft.com/office/drawing/2014/main" id="{0B66D51D-73FA-4AF4-2AFB-94236CB8F460}"/>
              </a:ext>
            </a:extLst>
          </p:cNvPr>
          <p:cNvSpPr/>
          <p:nvPr/>
        </p:nvSpPr>
        <p:spPr>
          <a:xfrm>
            <a:off x="8051175" y="4371327"/>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7" name="TextBox 6">
            <a:extLst>
              <a:ext uri="{FF2B5EF4-FFF2-40B4-BE49-F238E27FC236}">
                <a16:creationId xmlns:a16="http://schemas.microsoft.com/office/drawing/2014/main" id="{4CD03C50-6E67-DE3F-384C-10C8F4AAFA48}"/>
              </a:ext>
            </a:extLst>
          </p:cNvPr>
          <p:cNvSpPr txBox="1"/>
          <p:nvPr/>
        </p:nvSpPr>
        <p:spPr>
          <a:xfrm>
            <a:off x="2725473" y="3499832"/>
            <a:ext cx="875348" cy="584775"/>
          </a:xfrm>
          <a:prstGeom prst="rect">
            <a:avLst/>
          </a:prstGeom>
          <a:noFill/>
        </p:spPr>
        <p:txBody>
          <a:bodyPr wrap="square" rtlCol="0">
            <a:spAutoFit/>
          </a:bodyPr>
          <a:lstStyle/>
          <a:p>
            <a:pPr algn="ctr"/>
            <a:r>
              <a:rPr lang="en-US" sz="3200" i="1" dirty="0"/>
              <a:t>x</a:t>
            </a:r>
            <a:endParaRPr lang="en-US" i="1" dirty="0"/>
          </a:p>
        </p:txBody>
      </p:sp>
      <p:sp>
        <p:nvSpPr>
          <p:cNvPr id="13" name="TextBox 12">
            <a:extLst>
              <a:ext uri="{FF2B5EF4-FFF2-40B4-BE49-F238E27FC236}">
                <a16:creationId xmlns:a16="http://schemas.microsoft.com/office/drawing/2014/main" id="{95DC2E92-5611-173B-127A-D7CE105E3FCC}"/>
              </a:ext>
            </a:extLst>
          </p:cNvPr>
          <p:cNvSpPr txBox="1"/>
          <p:nvPr/>
        </p:nvSpPr>
        <p:spPr>
          <a:xfrm>
            <a:off x="8995261" y="3505036"/>
            <a:ext cx="875348" cy="584775"/>
          </a:xfrm>
          <a:prstGeom prst="rect">
            <a:avLst/>
          </a:prstGeom>
          <a:noFill/>
        </p:spPr>
        <p:txBody>
          <a:bodyPr wrap="square" rtlCol="0">
            <a:spAutoFit/>
          </a:bodyPr>
          <a:lstStyle/>
          <a:p>
            <a:pPr algn="ctr"/>
            <a:r>
              <a:rPr lang="en-US" sz="3200" i="1" dirty="0"/>
              <a:t>y</a:t>
            </a:r>
            <a:endParaRPr lang="en-US" i="1" dirty="0"/>
          </a:p>
        </p:txBody>
      </p:sp>
      <p:sp>
        <p:nvSpPr>
          <p:cNvPr id="14" name="TextBox 13">
            <a:extLst>
              <a:ext uri="{FF2B5EF4-FFF2-40B4-BE49-F238E27FC236}">
                <a16:creationId xmlns:a16="http://schemas.microsoft.com/office/drawing/2014/main" id="{BD7440B8-1A5F-8EAC-DBD2-2D4ABADA7522}"/>
              </a:ext>
            </a:extLst>
          </p:cNvPr>
          <p:cNvSpPr txBox="1"/>
          <p:nvPr/>
        </p:nvSpPr>
        <p:spPr>
          <a:xfrm rot="5400000">
            <a:off x="9647429" y="3600098"/>
            <a:ext cx="3041228" cy="584775"/>
          </a:xfrm>
          <a:prstGeom prst="rect">
            <a:avLst/>
          </a:prstGeom>
          <a:noFill/>
        </p:spPr>
        <p:txBody>
          <a:bodyPr wrap="square" rtlCol="0">
            <a:spAutoFit/>
          </a:bodyPr>
          <a:lstStyle/>
          <a:p>
            <a:pPr algn="ctr"/>
            <a:r>
              <a:rPr lang="en-US" sz="3200" dirty="0">
                <a:solidFill>
                  <a:srgbClr val="00B050"/>
                </a:solidFill>
              </a:rPr>
              <a:t>Identical Results</a:t>
            </a:r>
          </a:p>
        </p:txBody>
      </p:sp>
      <p:sp>
        <p:nvSpPr>
          <p:cNvPr id="15" name="TextBox 14">
            <a:extLst>
              <a:ext uri="{FF2B5EF4-FFF2-40B4-BE49-F238E27FC236}">
                <a16:creationId xmlns:a16="http://schemas.microsoft.com/office/drawing/2014/main" id="{57FB8E56-E3B6-1480-7A9E-7F4B04179893}"/>
              </a:ext>
            </a:extLst>
          </p:cNvPr>
          <p:cNvSpPr txBox="1"/>
          <p:nvPr/>
        </p:nvSpPr>
        <p:spPr>
          <a:xfrm>
            <a:off x="1781387" y="3892485"/>
            <a:ext cx="9033309" cy="461665"/>
          </a:xfrm>
          <a:prstGeom prst="rect">
            <a:avLst/>
          </a:prstGeom>
          <a:noFill/>
        </p:spPr>
        <p:txBody>
          <a:bodyPr wrap="square" rtlCol="0">
            <a:spAutoFit/>
          </a:bodyPr>
          <a:lstStyle/>
          <a:p>
            <a:pPr algn="ctr"/>
            <a:r>
              <a:rPr lang="en-US" sz="2400" dirty="0"/>
              <a:t>Via trivial relocation</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14482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5C393-58AF-3FB0-3048-E41052E883B1}"/>
              </a:ext>
            </a:extLst>
          </p:cNvPr>
          <p:cNvSpPr>
            <a:spLocks noGrp="1"/>
          </p:cNvSpPr>
          <p:nvPr>
            <p:ph type="title"/>
          </p:nvPr>
        </p:nvSpPr>
        <p:spPr/>
        <p:txBody>
          <a:bodyPr/>
          <a:lstStyle/>
          <a:p>
            <a:r>
              <a:rPr lang="en-US" dirty="0"/>
              <a:t>Back to </a:t>
            </a:r>
            <a:r>
              <a:rPr lang="en-US" dirty="0">
                <a:latin typeface="Courier New" panose="02070309020205020404" pitchFamily="49" charset="0"/>
                <a:cs typeface="Courier New" panose="02070309020205020404" pitchFamily="49" charset="0"/>
              </a:rPr>
              <a:t>vector&lt;</a:t>
            </a:r>
            <a:r>
              <a:rPr lang="en-US" dirty="0" err="1">
                <a:latin typeface="Courier New" panose="02070309020205020404" pitchFamily="49" charset="0"/>
                <a:cs typeface="Courier New" panose="02070309020205020404" pitchFamily="49" charset="0"/>
              </a:rPr>
              <a:t>shared_ptr</a:t>
            </a:r>
            <a:r>
              <a:rPr lang="en-US" dirty="0">
                <a:latin typeface="Courier New" panose="02070309020205020404" pitchFamily="49" charset="0"/>
                <a:cs typeface="Courier New" panose="02070309020205020404" pitchFamily="49" charset="0"/>
              </a:rPr>
              <a:t>&lt;T&gt;&gt;</a:t>
            </a:r>
          </a:p>
        </p:txBody>
      </p:sp>
      <p:sp>
        <p:nvSpPr>
          <p:cNvPr id="3" name="Content Placeholder 2">
            <a:extLst>
              <a:ext uri="{FF2B5EF4-FFF2-40B4-BE49-F238E27FC236}">
                <a16:creationId xmlns:a16="http://schemas.microsoft.com/office/drawing/2014/main" id="{9EA1E38F-C753-0CAE-9B6F-3F405DE7A516}"/>
              </a:ext>
            </a:extLst>
          </p:cNvPr>
          <p:cNvSpPr>
            <a:spLocks noGrp="1"/>
          </p:cNvSpPr>
          <p:nvPr>
            <p:ph idx="1"/>
          </p:nvPr>
        </p:nvSpPr>
        <p:spPr>
          <a:xfrm>
            <a:off x="1484310" y="1887167"/>
            <a:ext cx="10018713" cy="4239364"/>
          </a:xfrm>
        </p:spPr>
        <p:txBody>
          <a:bodyPr>
            <a:normAutofit/>
          </a:bodyPr>
          <a:lstStyle/>
          <a:p>
            <a:r>
              <a:rPr lang="en-US" dirty="0" err="1">
                <a:latin typeface="Courier New" panose="02070309020205020404" pitchFamily="49" charset="0"/>
                <a:cs typeface="Courier New" panose="02070309020205020404" pitchFamily="49" charset="0"/>
              </a:rPr>
              <a:t>shared_ptr</a:t>
            </a:r>
            <a:r>
              <a:rPr lang="en-US" dirty="0"/>
              <a:t> and many other types can be trivially relocatable despite having non-trivial move constructors and non-trivial destructors.</a:t>
            </a:r>
          </a:p>
          <a:p>
            <a:r>
              <a:rPr lang="en-US" dirty="0"/>
              <a:t>If </a:t>
            </a:r>
            <a:r>
              <a:rPr lang="en-US" dirty="0">
                <a:latin typeface="Courier New" panose="02070309020205020404" pitchFamily="49" charset="0"/>
                <a:cs typeface="Courier New" panose="02070309020205020404" pitchFamily="49" charset="0"/>
              </a:rPr>
              <a:t>vector</a:t>
            </a:r>
            <a:r>
              <a:rPr lang="en-US" dirty="0"/>
              <a:t> were allowed to use the equivalent of </a:t>
            </a:r>
            <a:r>
              <a:rPr lang="en-US" dirty="0" err="1">
                <a:latin typeface="Courier New" panose="02070309020205020404" pitchFamily="49" charset="0"/>
                <a:cs typeface="Courier New" panose="02070309020205020404" pitchFamily="49" charset="0"/>
              </a:rPr>
              <a:t>memmove</a:t>
            </a:r>
            <a:r>
              <a:rPr lang="en-US" dirty="0"/>
              <a:t> instead of element-by-element construction, assignment, and destruction, we would see significant speedups in </a:t>
            </a:r>
            <a:r>
              <a:rPr lang="en-US" dirty="0">
                <a:latin typeface="Courier New" panose="02070309020205020404" pitchFamily="49" charset="0"/>
                <a:cs typeface="Courier New" panose="02070309020205020404" pitchFamily="49" charset="0"/>
              </a:rPr>
              <a:t>insert</a:t>
            </a:r>
            <a:r>
              <a:rPr lang="en-US" dirty="0"/>
              <a:t>, </a:t>
            </a:r>
            <a:r>
              <a:rPr lang="en-US" dirty="0">
                <a:latin typeface="Courier New" panose="02070309020205020404" pitchFamily="49" charset="0"/>
                <a:cs typeface="Courier New" panose="02070309020205020404" pitchFamily="49" charset="0"/>
              </a:rPr>
              <a:t>erase</a:t>
            </a:r>
            <a:r>
              <a:rPr lang="en-US" dirty="0"/>
              <a:t>, and anything that may reallocate.</a:t>
            </a:r>
          </a:p>
          <a:p>
            <a:pPr lvl="1"/>
            <a:r>
              <a:rPr lang="en-US" dirty="0"/>
              <a:t>Many private implementations do use </a:t>
            </a:r>
            <a:r>
              <a:rPr lang="en-US" dirty="0" err="1">
                <a:latin typeface="Courier New" panose="02070309020205020404" pitchFamily="49" charset="0"/>
                <a:cs typeface="Courier New" panose="02070309020205020404" pitchFamily="49" charset="0"/>
              </a:rPr>
              <a:t>memmove</a:t>
            </a:r>
            <a:r>
              <a:rPr lang="en-US" dirty="0"/>
              <a:t> for this purpose, albeit technically relying on UB.</a:t>
            </a:r>
          </a:p>
          <a:p>
            <a:r>
              <a:rPr lang="en-US" dirty="0"/>
              <a:t>Enabling this optimization without UB requires expressing trivial relocation in a way that preserves the C++ object model.</a:t>
            </a:r>
          </a:p>
        </p:txBody>
      </p:sp>
      <p:sp>
        <p:nvSpPr>
          <p:cNvPr id="4" name="Date Placeholder 3">
            <a:extLst>
              <a:ext uri="{FF2B5EF4-FFF2-40B4-BE49-F238E27FC236}">
                <a16:creationId xmlns:a16="http://schemas.microsoft.com/office/drawing/2014/main" id="{727102DE-991A-12CA-4162-733C7EF06F84}"/>
              </a:ext>
            </a:extLst>
          </p:cNvPr>
          <p:cNvSpPr>
            <a:spLocks noGrp="1"/>
          </p:cNvSpPr>
          <p:nvPr>
            <p:ph type="dt" sz="half" idx="10"/>
          </p:nvPr>
        </p:nvSpPr>
        <p:spPr/>
        <p:txBody>
          <a:bodyPr/>
          <a:lstStyle/>
          <a:p>
            <a:fld id="{D1A98742-6638-43AC-A30F-B0F4E802E4B2}" type="datetime1">
              <a:rPr lang="en-US" smtClean="0"/>
              <a:t>6/19/2024</a:t>
            </a:fld>
            <a:endParaRPr lang="en-US"/>
          </a:p>
        </p:txBody>
      </p:sp>
      <p:sp>
        <p:nvSpPr>
          <p:cNvPr id="5" name="Footer Placeholder 4">
            <a:extLst>
              <a:ext uri="{FF2B5EF4-FFF2-40B4-BE49-F238E27FC236}">
                <a16:creationId xmlns:a16="http://schemas.microsoft.com/office/drawing/2014/main" id="{269EB04F-BEB4-9B38-ACC5-5B4517E14924}"/>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DA42DA93-2493-8CB4-B710-3BA76E2FBC9C}"/>
              </a:ext>
            </a:extLst>
          </p:cNvPr>
          <p:cNvSpPr>
            <a:spLocks noGrp="1"/>
          </p:cNvSpPr>
          <p:nvPr>
            <p:ph type="sldNum" sz="quarter" idx="12"/>
          </p:nvPr>
        </p:nvSpPr>
        <p:spPr/>
        <p:txBody>
          <a:bodyPr/>
          <a:lstStyle/>
          <a:p>
            <a:fld id="{D57F1E4F-1CFF-5643-939E-217C01CDF565}" type="slidenum">
              <a:rPr lang="en-US" smtClean="0"/>
              <a:pPr/>
              <a:t>16</a:t>
            </a:fld>
            <a:endParaRPr lang="en-US"/>
          </a:p>
        </p:txBody>
      </p:sp>
    </p:spTree>
    <p:extLst>
      <p:ext uri="{BB962C8B-B14F-4D97-AF65-F5344CB8AC3E}">
        <p14:creationId xmlns:p14="http://schemas.microsoft.com/office/powerpoint/2010/main" val="10679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C411F-7CB5-559F-CF8B-54D3F11731E7}"/>
              </a:ext>
            </a:extLst>
          </p:cNvPr>
          <p:cNvSpPr>
            <a:spLocks noGrp="1"/>
          </p:cNvSpPr>
          <p:nvPr>
            <p:ph type="title"/>
          </p:nvPr>
        </p:nvSpPr>
        <p:spPr/>
        <p:txBody>
          <a:bodyPr/>
          <a:lstStyle/>
          <a:p>
            <a:r>
              <a:rPr lang="en-US" dirty="0"/>
              <a:t>Additional Motivating Use Cases</a:t>
            </a:r>
          </a:p>
        </p:txBody>
      </p:sp>
      <p:sp>
        <p:nvSpPr>
          <p:cNvPr id="3" name="Content Placeholder 2">
            <a:extLst>
              <a:ext uri="{FF2B5EF4-FFF2-40B4-BE49-F238E27FC236}">
                <a16:creationId xmlns:a16="http://schemas.microsoft.com/office/drawing/2014/main" id="{91BF8A4F-D0A9-B9E8-B309-8F66574C0F2F}"/>
              </a:ext>
            </a:extLst>
          </p:cNvPr>
          <p:cNvSpPr>
            <a:spLocks noGrp="1"/>
          </p:cNvSpPr>
          <p:nvPr>
            <p:ph idx="1"/>
          </p:nvPr>
        </p:nvSpPr>
        <p:spPr/>
        <p:txBody>
          <a:bodyPr/>
          <a:lstStyle/>
          <a:p>
            <a:r>
              <a:rPr lang="en-US" dirty="0"/>
              <a:t>Efficient vector growth</a:t>
            </a:r>
          </a:p>
          <a:p>
            <a:r>
              <a:rPr lang="en-US" dirty="0"/>
              <a:t>Types such as some implementations of </a:t>
            </a:r>
            <a:r>
              <a:rPr lang="en-US" dirty="0">
                <a:latin typeface="Courier New" panose="02070309020205020404" pitchFamily="49" charset="0"/>
                <a:cs typeface="Courier New" panose="02070309020205020404" pitchFamily="49" charset="0"/>
              </a:rPr>
              <a:t>std::list</a:t>
            </a:r>
            <a:r>
              <a:rPr lang="en-US" dirty="0"/>
              <a:t>, having  throwing move constructors.</a:t>
            </a:r>
          </a:p>
          <a:p>
            <a:r>
              <a:rPr lang="en-US" dirty="0"/>
              <a:t>Move construction of types like </a:t>
            </a:r>
            <a:r>
              <a:rPr lang="en-US" dirty="0" err="1">
                <a:latin typeface="Courier New" panose="02070309020205020404" pitchFamily="49" charset="0"/>
                <a:cs typeface="Courier New" panose="02070309020205020404" pitchFamily="49" charset="0"/>
              </a:rPr>
              <a:t>inplace_vector</a:t>
            </a:r>
            <a:r>
              <a:rPr lang="en-US" dirty="0"/>
              <a:t>, where the moved-from container is empty, with elements left in a destructed state.</a:t>
            </a:r>
          </a:p>
          <a:p>
            <a:endParaRPr lang="en-US" dirty="0"/>
          </a:p>
        </p:txBody>
      </p:sp>
      <p:sp>
        <p:nvSpPr>
          <p:cNvPr id="4" name="Date Placeholder 3">
            <a:extLst>
              <a:ext uri="{FF2B5EF4-FFF2-40B4-BE49-F238E27FC236}">
                <a16:creationId xmlns:a16="http://schemas.microsoft.com/office/drawing/2014/main" id="{AEC45213-614B-158C-5DF4-5566777E9420}"/>
              </a:ext>
            </a:extLst>
          </p:cNvPr>
          <p:cNvSpPr>
            <a:spLocks noGrp="1"/>
          </p:cNvSpPr>
          <p:nvPr>
            <p:ph type="dt" sz="half" idx="10"/>
          </p:nvPr>
        </p:nvSpPr>
        <p:spPr/>
        <p:txBody>
          <a:bodyPr/>
          <a:lstStyle/>
          <a:p>
            <a:fld id="{D1A98742-6638-43AC-A30F-B0F4E802E4B2}" type="datetime1">
              <a:rPr lang="en-US" smtClean="0"/>
              <a:t>6/19/2024</a:t>
            </a:fld>
            <a:endParaRPr lang="en-US"/>
          </a:p>
        </p:txBody>
      </p:sp>
      <p:sp>
        <p:nvSpPr>
          <p:cNvPr id="5" name="Footer Placeholder 4">
            <a:extLst>
              <a:ext uri="{FF2B5EF4-FFF2-40B4-BE49-F238E27FC236}">
                <a16:creationId xmlns:a16="http://schemas.microsoft.com/office/drawing/2014/main" id="{76DC6E0C-08A5-8EA3-AC96-7E2900ADA21D}"/>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D3875E43-AB0B-06FC-9B75-20F1FA7404FA}"/>
              </a:ext>
            </a:extLst>
          </p:cNvPr>
          <p:cNvSpPr>
            <a:spLocks noGrp="1"/>
          </p:cNvSpPr>
          <p:nvPr>
            <p:ph type="sldNum" sz="quarter" idx="12"/>
          </p:nvPr>
        </p:nvSpPr>
        <p:spPr/>
        <p:txBody>
          <a:bodyPr/>
          <a:lstStyle/>
          <a:p>
            <a:fld id="{D57F1E4F-1CFF-5643-939E-217C01CDF565}" type="slidenum">
              <a:rPr lang="en-US" smtClean="0"/>
              <a:pPr/>
              <a:t>17</a:t>
            </a:fld>
            <a:endParaRPr lang="en-US"/>
          </a:p>
        </p:txBody>
      </p:sp>
    </p:spTree>
    <p:extLst>
      <p:ext uri="{BB962C8B-B14F-4D97-AF65-F5344CB8AC3E}">
        <p14:creationId xmlns:p14="http://schemas.microsoft.com/office/powerpoint/2010/main" val="4241830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B09CB-37DD-4055-D4AF-F3A1E8288662}"/>
              </a:ext>
            </a:extLst>
          </p:cNvPr>
          <p:cNvSpPr>
            <a:spLocks noGrp="1"/>
          </p:cNvSpPr>
          <p:nvPr>
            <p:ph type="title"/>
          </p:nvPr>
        </p:nvSpPr>
        <p:spPr/>
        <p:txBody>
          <a:bodyPr/>
          <a:lstStyle/>
          <a:p>
            <a:r>
              <a:rPr lang="en-US" dirty="0"/>
              <a:t>Road Map</a:t>
            </a:r>
          </a:p>
        </p:txBody>
      </p:sp>
      <p:sp>
        <p:nvSpPr>
          <p:cNvPr id="3" name="Content Placeholder 2">
            <a:extLst>
              <a:ext uri="{FF2B5EF4-FFF2-40B4-BE49-F238E27FC236}">
                <a16:creationId xmlns:a16="http://schemas.microsoft.com/office/drawing/2014/main" id="{30F82BC0-8C5B-73D0-0D09-92107BF4FD75}"/>
              </a:ext>
            </a:extLst>
          </p:cNvPr>
          <p:cNvSpPr>
            <a:spLocks noGrp="1"/>
          </p:cNvSpPr>
          <p:nvPr>
            <p:ph idx="1"/>
          </p:nvPr>
        </p:nvSpPr>
        <p:spPr>
          <a:xfrm>
            <a:off x="1484310" y="1887167"/>
            <a:ext cx="10018713" cy="4323980"/>
          </a:xfrm>
        </p:spPr>
        <p:txBody>
          <a:bodyPr>
            <a:normAutofit fontScale="92500" lnSpcReduction="10000"/>
          </a:bodyPr>
          <a:lstStyle/>
          <a:p>
            <a:pPr marL="0" indent="0">
              <a:buNone/>
            </a:pPr>
            <a:r>
              <a:rPr lang="en-US" b="1" dirty="0"/>
              <a:t>The broad topic has been broken down to separate EWG/LEWG responsibilities and to expedite progress. Combined, these papers present a complete solution.</a:t>
            </a:r>
          </a:p>
          <a:p>
            <a:r>
              <a:rPr lang="en-US" b="1" i="1" dirty="0"/>
              <a:t>P2786</a:t>
            </a:r>
            <a:r>
              <a:rPr lang="en-US" i="1" dirty="0"/>
              <a:t> Trivial Relocatability For C++26</a:t>
            </a:r>
            <a:r>
              <a:rPr lang="en-US" dirty="0"/>
              <a:t>: Approved by EWG and Core (mostly), design approved by LEWG, but not yet forwarded to LWG.</a:t>
            </a:r>
          </a:p>
          <a:p>
            <a:r>
              <a:rPr lang="en-US" b="1" i="1" dirty="0"/>
              <a:t>P2967</a:t>
            </a:r>
            <a:r>
              <a:rPr lang="en-US" i="1" dirty="0"/>
              <a:t> Relocation Has A Library Interface</a:t>
            </a:r>
            <a:r>
              <a:rPr lang="en-US" dirty="0"/>
              <a:t>: In LEWG (Split out and built </a:t>
            </a:r>
            <a:r>
              <a:rPr lang="en-US" dirty="0" err="1"/>
              <a:t>built</a:t>
            </a:r>
            <a:r>
              <a:rPr lang="en-US" dirty="0"/>
              <a:t> on top of P2786.  Where these facilities overlap with P1144, they are nearly identical.)</a:t>
            </a:r>
          </a:p>
          <a:p>
            <a:r>
              <a:rPr lang="en-US" b="1" i="1" dirty="0"/>
              <a:t>P3239</a:t>
            </a:r>
            <a:r>
              <a:rPr lang="en-US" i="1" dirty="0"/>
              <a:t> A Relocating Swap</a:t>
            </a:r>
            <a:r>
              <a:rPr lang="en-US" dirty="0"/>
              <a:t>: EWGI/LEWGI - initial proposal of a safe mechanism to swap using relocation.  Ran out of time for pre-St. Louis mailing; draft available at </a:t>
            </a:r>
            <a:r>
              <a:rPr lang="en-US" dirty="0">
                <a:hlinkClick r:id="rId2"/>
              </a:rPr>
              <a:t>http://wg21.link/P3239R0</a:t>
            </a:r>
            <a:r>
              <a:rPr lang="en-US" dirty="0"/>
              <a:t>.</a:t>
            </a:r>
          </a:p>
          <a:p>
            <a:r>
              <a:rPr lang="en-US" dirty="0"/>
              <a:t>Possible Future directions: </a:t>
            </a:r>
            <a:r>
              <a:rPr lang="en-US" b="1" i="1" dirty="0"/>
              <a:t>D3262R0</a:t>
            </a:r>
            <a:r>
              <a:rPr lang="en-US" i="1" dirty="0"/>
              <a:t> Specifying Trivially Relocatable Types in the Standard Library</a:t>
            </a:r>
            <a:r>
              <a:rPr lang="en-US" dirty="0"/>
              <a:t>: new for LEWGI/LEWG</a:t>
            </a:r>
          </a:p>
        </p:txBody>
      </p:sp>
      <p:sp>
        <p:nvSpPr>
          <p:cNvPr id="4" name="Date Placeholder 3">
            <a:extLst>
              <a:ext uri="{FF2B5EF4-FFF2-40B4-BE49-F238E27FC236}">
                <a16:creationId xmlns:a16="http://schemas.microsoft.com/office/drawing/2014/main" id="{484E2AF7-F773-FE78-F316-3070B2F024C1}"/>
              </a:ext>
            </a:extLst>
          </p:cNvPr>
          <p:cNvSpPr>
            <a:spLocks noGrp="1"/>
          </p:cNvSpPr>
          <p:nvPr>
            <p:ph type="dt" sz="half" idx="10"/>
          </p:nvPr>
        </p:nvSpPr>
        <p:spPr/>
        <p:txBody>
          <a:bodyPr/>
          <a:lstStyle/>
          <a:p>
            <a:fld id="{D1A98742-6638-43AC-A30F-B0F4E802E4B2}" type="datetime1">
              <a:rPr lang="en-US" smtClean="0"/>
              <a:t>6/19/2024</a:t>
            </a:fld>
            <a:endParaRPr lang="en-US"/>
          </a:p>
        </p:txBody>
      </p:sp>
      <p:sp>
        <p:nvSpPr>
          <p:cNvPr id="5" name="Footer Placeholder 4">
            <a:extLst>
              <a:ext uri="{FF2B5EF4-FFF2-40B4-BE49-F238E27FC236}">
                <a16:creationId xmlns:a16="http://schemas.microsoft.com/office/drawing/2014/main" id="{416C8A24-DFF4-4000-0FD5-D1FC07AE32F5}"/>
              </a:ext>
            </a:extLst>
          </p:cNvPr>
          <p:cNvSpPr>
            <a:spLocks noGrp="1"/>
          </p:cNvSpPr>
          <p:nvPr>
            <p:ph type="ftr" sz="quarter" idx="11"/>
          </p:nvPr>
        </p:nvSpPr>
        <p:spPr/>
        <p:txBody>
          <a:bodyPr/>
          <a:lstStyle/>
          <a:p>
            <a:r>
              <a:rPr lang="en-US" dirty="0"/>
              <a:t>Pablo Halpern, 2024 (CC BY 4.0)</a:t>
            </a:r>
          </a:p>
        </p:txBody>
      </p:sp>
      <p:sp>
        <p:nvSpPr>
          <p:cNvPr id="6" name="Slide Number Placeholder 5">
            <a:extLst>
              <a:ext uri="{FF2B5EF4-FFF2-40B4-BE49-F238E27FC236}">
                <a16:creationId xmlns:a16="http://schemas.microsoft.com/office/drawing/2014/main" id="{993C529E-DC0B-9C81-94AE-741AE13E273B}"/>
              </a:ext>
            </a:extLst>
          </p:cNvPr>
          <p:cNvSpPr>
            <a:spLocks noGrp="1"/>
          </p:cNvSpPr>
          <p:nvPr>
            <p:ph type="sldNum" sz="quarter" idx="12"/>
          </p:nvPr>
        </p:nvSpPr>
        <p:spPr/>
        <p:txBody>
          <a:bodyPr/>
          <a:lstStyle/>
          <a:p>
            <a:fld id="{D57F1E4F-1CFF-5643-939E-217C01CDF565}" type="slidenum">
              <a:rPr lang="en-US" smtClean="0"/>
              <a:pPr/>
              <a:t>18</a:t>
            </a:fld>
            <a:endParaRPr lang="en-US"/>
          </a:p>
        </p:txBody>
      </p:sp>
    </p:spTree>
    <p:extLst>
      <p:ext uri="{BB962C8B-B14F-4D97-AF65-F5344CB8AC3E}">
        <p14:creationId xmlns:p14="http://schemas.microsoft.com/office/powerpoint/2010/main" val="3495081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28FF2-BF58-9CE4-A8BA-84959F3B0480}"/>
              </a:ext>
            </a:extLst>
          </p:cNvPr>
          <p:cNvSpPr>
            <a:spLocks noGrp="1"/>
          </p:cNvSpPr>
          <p:nvPr>
            <p:ph type="title"/>
          </p:nvPr>
        </p:nvSpPr>
        <p:spPr/>
        <p:txBody>
          <a:bodyPr/>
          <a:lstStyle/>
          <a:p>
            <a:r>
              <a:rPr lang="en-US" dirty="0"/>
              <a:t>P2786 Trivial Relocation in C++</a:t>
            </a:r>
          </a:p>
        </p:txBody>
      </p:sp>
      <p:sp>
        <p:nvSpPr>
          <p:cNvPr id="3" name="Content Placeholder 2">
            <a:extLst>
              <a:ext uri="{FF2B5EF4-FFF2-40B4-BE49-F238E27FC236}">
                <a16:creationId xmlns:a16="http://schemas.microsoft.com/office/drawing/2014/main" id="{00309389-BE07-E90D-4EA5-31F16B5F6DAC}"/>
              </a:ext>
            </a:extLst>
          </p:cNvPr>
          <p:cNvSpPr>
            <a:spLocks noGrp="1"/>
          </p:cNvSpPr>
          <p:nvPr>
            <p:ph idx="1"/>
          </p:nvPr>
        </p:nvSpPr>
        <p:spPr>
          <a:xfrm>
            <a:off x="1484310" y="1887167"/>
            <a:ext cx="10018713" cy="4323980"/>
          </a:xfrm>
        </p:spPr>
        <p:txBody>
          <a:bodyPr/>
          <a:lstStyle/>
          <a:p>
            <a:r>
              <a:rPr lang="en-US" dirty="0"/>
              <a:t>Approved by EWG in Tokyo (March 2024); largely reviewed by CWG</a:t>
            </a:r>
          </a:p>
          <a:p>
            <a:r>
              <a:rPr lang="en-US" dirty="0"/>
              <a:t>Provides for trivially relocatable types, determined automatically for some types and declared explicitly for others.</a:t>
            </a:r>
          </a:p>
          <a:p>
            <a:r>
              <a:rPr lang="en-US" dirty="0"/>
              <a:t>Obeys the open-closed principle: Non-trivially relocatable types cannot be retroactively treated as trivially relocatable.</a:t>
            </a:r>
          </a:p>
          <a:p>
            <a:pPr lvl="1"/>
            <a:r>
              <a:rPr lang="en-US" dirty="0"/>
              <a:t>Prevents violations of abstraction.</a:t>
            </a:r>
          </a:p>
          <a:p>
            <a:pPr lvl="1"/>
            <a:r>
              <a:rPr lang="en-US" dirty="0"/>
              <a:t>Prevents brittle code where changes to a base class or member-variable class would cause new UB.</a:t>
            </a:r>
          </a:p>
          <a:p>
            <a:pPr lvl="1"/>
            <a:r>
              <a:rPr lang="en-US" dirty="0"/>
              <a:t>Allows errors to be more easily diagnosed.</a:t>
            </a:r>
          </a:p>
          <a:p>
            <a:pPr lvl="1"/>
            <a:endParaRPr lang="en-US" dirty="0"/>
          </a:p>
        </p:txBody>
      </p:sp>
      <p:sp>
        <p:nvSpPr>
          <p:cNvPr id="4" name="Date Placeholder 3">
            <a:extLst>
              <a:ext uri="{FF2B5EF4-FFF2-40B4-BE49-F238E27FC236}">
                <a16:creationId xmlns:a16="http://schemas.microsoft.com/office/drawing/2014/main" id="{E818C538-2E3E-E69E-459A-ED8E28222199}"/>
              </a:ext>
            </a:extLst>
          </p:cNvPr>
          <p:cNvSpPr>
            <a:spLocks noGrp="1"/>
          </p:cNvSpPr>
          <p:nvPr>
            <p:ph type="dt" sz="half" idx="10"/>
          </p:nvPr>
        </p:nvSpPr>
        <p:spPr/>
        <p:txBody>
          <a:bodyPr/>
          <a:lstStyle/>
          <a:p>
            <a:fld id="{D1A98742-6638-43AC-A30F-B0F4E802E4B2}" type="datetime1">
              <a:rPr lang="en-US" smtClean="0"/>
              <a:t>6/19/2024</a:t>
            </a:fld>
            <a:endParaRPr lang="en-US"/>
          </a:p>
        </p:txBody>
      </p:sp>
      <p:sp>
        <p:nvSpPr>
          <p:cNvPr id="5" name="Footer Placeholder 4">
            <a:extLst>
              <a:ext uri="{FF2B5EF4-FFF2-40B4-BE49-F238E27FC236}">
                <a16:creationId xmlns:a16="http://schemas.microsoft.com/office/drawing/2014/main" id="{75C104AC-D16B-FFC8-71D4-851DA3E499C5}"/>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327AFE87-29D6-9F33-DF5C-30874191B99A}"/>
              </a:ext>
            </a:extLst>
          </p:cNvPr>
          <p:cNvSpPr>
            <a:spLocks noGrp="1"/>
          </p:cNvSpPr>
          <p:nvPr>
            <p:ph type="sldNum" sz="quarter" idx="12"/>
          </p:nvPr>
        </p:nvSpPr>
        <p:spPr/>
        <p:txBody>
          <a:bodyPr/>
          <a:lstStyle/>
          <a:p>
            <a:fld id="{D57F1E4F-1CFF-5643-939E-217C01CDF565}" type="slidenum">
              <a:rPr lang="en-US" smtClean="0"/>
              <a:pPr/>
              <a:t>19</a:t>
            </a:fld>
            <a:endParaRPr lang="en-US"/>
          </a:p>
        </p:txBody>
      </p:sp>
    </p:spTree>
    <p:extLst>
      <p:ext uri="{BB962C8B-B14F-4D97-AF65-F5344CB8AC3E}">
        <p14:creationId xmlns:p14="http://schemas.microsoft.com/office/powerpoint/2010/main" val="1037118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A5BC8-0DB7-A6D0-A18B-26522D94C6D6}"/>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4893E31-D60C-75B8-A121-F7A98BAF16AA}"/>
              </a:ext>
            </a:extLst>
          </p:cNvPr>
          <p:cNvSpPr>
            <a:spLocks noGrp="1"/>
          </p:cNvSpPr>
          <p:nvPr>
            <p:ph idx="1"/>
          </p:nvPr>
        </p:nvSpPr>
        <p:spPr/>
        <p:txBody>
          <a:bodyPr/>
          <a:lstStyle/>
          <a:p>
            <a:r>
              <a:rPr lang="en-US" dirty="0"/>
              <a:t>A motivating use case</a:t>
            </a:r>
          </a:p>
          <a:p>
            <a:r>
              <a:rPr lang="en-US" dirty="0"/>
              <a:t>Definitions of relocation and trivial relocation</a:t>
            </a:r>
          </a:p>
          <a:p>
            <a:r>
              <a:rPr lang="en-US" dirty="0" err="1">
                <a:latin typeface="Courier New" panose="02070309020205020404" pitchFamily="49" charset="0"/>
                <a:cs typeface="Courier New" panose="02070309020205020404" pitchFamily="49" charset="0"/>
              </a:rPr>
              <a:t>shared_ptr</a:t>
            </a:r>
            <a:r>
              <a:rPr lang="en-US" dirty="0"/>
              <a:t>: A trivially relocatable non-trivial type</a:t>
            </a:r>
          </a:p>
          <a:p>
            <a:r>
              <a:rPr lang="en-US" dirty="0"/>
              <a:t>Road map</a:t>
            </a:r>
          </a:p>
          <a:p>
            <a:r>
              <a:rPr lang="en-US" dirty="0"/>
              <a:t>Summary of each proposal</a:t>
            </a:r>
          </a:p>
          <a:p>
            <a:r>
              <a:rPr lang="en-US" dirty="0"/>
              <a:t>Misconceptions and FAQ</a:t>
            </a:r>
          </a:p>
          <a:p>
            <a:r>
              <a:rPr lang="en-US" dirty="0"/>
              <a:t>Status</a:t>
            </a:r>
          </a:p>
        </p:txBody>
      </p:sp>
      <p:sp>
        <p:nvSpPr>
          <p:cNvPr id="4" name="Date Placeholder 3">
            <a:extLst>
              <a:ext uri="{FF2B5EF4-FFF2-40B4-BE49-F238E27FC236}">
                <a16:creationId xmlns:a16="http://schemas.microsoft.com/office/drawing/2014/main" id="{9517C267-35B1-B970-E4E0-9F05047A210E}"/>
              </a:ext>
            </a:extLst>
          </p:cNvPr>
          <p:cNvSpPr>
            <a:spLocks noGrp="1"/>
          </p:cNvSpPr>
          <p:nvPr>
            <p:ph type="dt" sz="half" idx="10"/>
          </p:nvPr>
        </p:nvSpPr>
        <p:spPr/>
        <p:txBody>
          <a:bodyPr/>
          <a:lstStyle/>
          <a:p>
            <a:fld id="{D1A98742-6638-43AC-A30F-B0F4E802E4B2}" type="datetime1">
              <a:rPr lang="en-US" smtClean="0"/>
              <a:t>6/19/2024</a:t>
            </a:fld>
            <a:endParaRPr lang="en-US"/>
          </a:p>
        </p:txBody>
      </p:sp>
      <p:sp>
        <p:nvSpPr>
          <p:cNvPr id="5" name="Footer Placeholder 4">
            <a:extLst>
              <a:ext uri="{FF2B5EF4-FFF2-40B4-BE49-F238E27FC236}">
                <a16:creationId xmlns:a16="http://schemas.microsoft.com/office/drawing/2014/main" id="{A6F16902-1FCC-C36D-EC6A-667FC284036F}"/>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E114A1E5-F4D3-0C65-862C-9CC60215E2E8}"/>
              </a:ext>
            </a:extLst>
          </p:cNvPr>
          <p:cNvSpPr>
            <a:spLocks noGrp="1"/>
          </p:cNvSpPr>
          <p:nvPr>
            <p:ph type="sldNum" sz="quarter" idx="12"/>
          </p:nvPr>
        </p:nvSpPr>
        <p:spPr/>
        <p:txBody>
          <a:bodyPr/>
          <a:lstStyle/>
          <a:p>
            <a:fld id="{D57F1E4F-1CFF-5643-939E-217C01CDF565}" type="slidenum">
              <a:rPr lang="en-US" smtClean="0"/>
              <a:pPr/>
              <a:t>2</a:t>
            </a:fld>
            <a:endParaRPr lang="en-US"/>
          </a:p>
        </p:txBody>
      </p:sp>
    </p:spTree>
    <p:extLst>
      <p:ext uri="{BB962C8B-B14F-4D97-AF65-F5344CB8AC3E}">
        <p14:creationId xmlns:p14="http://schemas.microsoft.com/office/powerpoint/2010/main" val="1032008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FC7FE-6E81-20ED-FABC-284E8E5F7DE3}"/>
              </a:ext>
            </a:extLst>
          </p:cNvPr>
          <p:cNvSpPr>
            <a:spLocks noGrp="1"/>
          </p:cNvSpPr>
          <p:nvPr>
            <p:ph type="title"/>
          </p:nvPr>
        </p:nvSpPr>
        <p:spPr/>
        <p:txBody>
          <a:bodyPr/>
          <a:lstStyle/>
          <a:p>
            <a:r>
              <a:rPr lang="en-US" dirty="0"/>
              <a:t>Trivially Relocatable Types (per P2786)</a:t>
            </a:r>
          </a:p>
        </p:txBody>
      </p:sp>
      <p:sp>
        <p:nvSpPr>
          <p:cNvPr id="3" name="Content Placeholder 2">
            <a:extLst>
              <a:ext uri="{FF2B5EF4-FFF2-40B4-BE49-F238E27FC236}">
                <a16:creationId xmlns:a16="http://schemas.microsoft.com/office/drawing/2014/main" id="{07BA3137-D00C-7FE9-7883-6984E1002159}"/>
              </a:ext>
            </a:extLst>
          </p:cNvPr>
          <p:cNvSpPr>
            <a:spLocks noGrp="1"/>
          </p:cNvSpPr>
          <p:nvPr>
            <p:ph idx="1"/>
          </p:nvPr>
        </p:nvSpPr>
        <p:spPr>
          <a:xfrm>
            <a:off x="1484310" y="1887167"/>
            <a:ext cx="10018713" cy="4323980"/>
          </a:xfrm>
        </p:spPr>
        <p:txBody>
          <a:bodyPr>
            <a:normAutofit/>
          </a:bodyPr>
          <a:lstStyle/>
          <a:p>
            <a:r>
              <a:rPr lang="en-US" dirty="0"/>
              <a:t>Trivially copiable types are trivially relocatable</a:t>
            </a:r>
          </a:p>
          <a:p>
            <a:r>
              <a:rPr lang="en-US" dirty="0"/>
              <a:t>A class is trivially relocatable if</a:t>
            </a:r>
          </a:p>
          <a:p>
            <a:pPr lvl="1"/>
            <a:r>
              <a:rPr lang="en-US" dirty="0"/>
              <a:t>it has no virtual base classes and</a:t>
            </a:r>
          </a:p>
          <a:p>
            <a:pPr lvl="1"/>
            <a:r>
              <a:rPr lang="en-US" dirty="0"/>
              <a:t>all of its base classes and members are trivially relocatable,</a:t>
            </a:r>
          </a:p>
          <a:p>
            <a:pPr marL="457200" lvl="1" indent="0">
              <a:buNone/>
            </a:pPr>
            <a:r>
              <a:rPr lang="en-US" i="1" dirty="0"/>
              <a:t>and either</a:t>
            </a:r>
          </a:p>
          <a:p>
            <a:pPr lvl="1"/>
            <a:r>
              <a:rPr lang="en-US" b="1" dirty="0"/>
              <a:t>(implicitly trivially relocatable</a:t>
            </a:r>
            <a:r>
              <a:rPr lang="en-US" dirty="0"/>
              <a:t>) move-construction and destruction would select special member functions that are neither user provided nor deleted or</a:t>
            </a:r>
          </a:p>
          <a:p>
            <a:pPr lvl="1"/>
            <a:r>
              <a:rPr lang="en-US" dirty="0"/>
              <a:t>(</a:t>
            </a:r>
            <a:r>
              <a:rPr lang="en-US" b="1" dirty="0"/>
              <a:t>explicitly trivially relocatable</a:t>
            </a:r>
            <a:r>
              <a:rPr lang="en-US" dirty="0"/>
              <a:t>) it is declared with the </a:t>
            </a:r>
            <a:r>
              <a:rPr lang="en-US" dirty="0" err="1"/>
              <a:t>trivially_relocatable</a:t>
            </a:r>
            <a:r>
              <a:rPr lang="en-US" dirty="0"/>
              <a:t> context-sensitive keywords</a:t>
            </a:r>
          </a:p>
          <a:p>
            <a:r>
              <a:rPr lang="en-US" b="1" dirty="0" err="1">
                <a:latin typeface="Courier New" panose="02070309020205020404" pitchFamily="49" charset="0"/>
                <a:cs typeface="Courier New" panose="02070309020205020404" pitchFamily="49" charset="0"/>
              </a:rPr>
              <a:t>trivially_relocatable</a:t>
            </a:r>
            <a:r>
              <a:rPr lang="en-US" dirty="0"/>
              <a:t> is a context-sensitive keyword, like </a:t>
            </a:r>
            <a:r>
              <a:rPr lang="en-US" b="1" dirty="0">
                <a:latin typeface="Courier New" panose="02070309020205020404" pitchFamily="49" charset="0"/>
                <a:cs typeface="Courier New" panose="02070309020205020404" pitchFamily="49" charset="0"/>
              </a:rPr>
              <a:t>final</a:t>
            </a:r>
            <a:r>
              <a:rPr lang="en-US" dirty="0">
                <a:latin typeface="Courier New" panose="02070309020205020404" pitchFamily="49" charset="0"/>
                <a:cs typeface="Courier New" panose="02070309020205020404" pitchFamily="49" charset="0"/>
              </a:rPr>
              <a:t>.</a:t>
            </a:r>
            <a:endParaRPr lang="en-US" dirty="0"/>
          </a:p>
        </p:txBody>
      </p:sp>
      <p:sp>
        <p:nvSpPr>
          <p:cNvPr id="4" name="Date Placeholder 3">
            <a:extLst>
              <a:ext uri="{FF2B5EF4-FFF2-40B4-BE49-F238E27FC236}">
                <a16:creationId xmlns:a16="http://schemas.microsoft.com/office/drawing/2014/main" id="{9EDDCC83-6CA1-4C5C-7A37-A065FE809F40}"/>
              </a:ext>
            </a:extLst>
          </p:cNvPr>
          <p:cNvSpPr>
            <a:spLocks noGrp="1"/>
          </p:cNvSpPr>
          <p:nvPr>
            <p:ph type="dt" sz="half" idx="10"/>
          </p:nvPr>
        </p:nvSpPr>
        <p:spPr/>
        <p:txBody>
          <a:bodyPr/>
          <a:lstStyle/>
          <a:p>
            <a:fld id="{D1A98742-6638-43AC-A30F-B0F4E802E4B2}" type="datetime1">
              <a:rPr lang="en-US" smtClean="0"/>
              <a:t>6/19/2024</a:t>
            </a:fld>
            <a:endParaRPr lang="en-US"/>
          </a:p>
        </p:txBody>
      </p:sp>
      <p:sp>
        <p:nvSpPr>
          <p:cNvPr id="5" name="Footer Placeholder 4">
            <a:extLst>
              <a:ext uri="{FF2B5EF4-FFF2-40B4-BE49-F238E27FC236}">
                <a16:creationId xmlns:a16="http://schemas.microsoft.com/office/drawing/2014/main" id="{404338E3-91DC-EF0A-BE1B-1B8DFC11FD65}"/>
              </a:ext>
            </a:extLst>
          </p:cNvPr>
          <p:cNvSpPr>
            <a:spLocks noGrp="1"/>
          </p:cNvSpPr>
          <p:nvPr>
            <p:ph type="ftr" sz="quarter" idx="11"/>
          </p:nvPr>
        </p:nvSpPr>
        <p:spPr/>
        <p:txBody>
          <a:bodyPr/>
          <a:lstStyle/>
          <a:p>
            <a:r>
              <a:rPr lang="en-US" dirty="0"/>
              <a:t>Pablo Halpern, 2024 (CC BY 4.0)</a:t>
            </a:r>
          </a:p>
        </p:txBody>
      </p:sp>
      <p:sp>
        <p:nvSpPr>
          <p:cNvPr id="6" name="Slide Number Placeholder 5">
            <a:extLst>
              <a:ext uri="{FF2B5EF4-FFF2-40B4-BE49-F238E27FC236}">
                <a16:creationId xmlns:a16="http://schemas.microsoft.com/office/drawing/2014/main" id="{F1F7E687-3433-B9F4-9151-03DB4A93AE75}"/>
              </a:ext>
            </a:extLst>
          </p:cNvPr>
          <p:cNvSpPr>
            <a:spLocks noGrp="1"/>
          </p:cNvSpPr>
          <p:nvPr>
            <p:ph type="sldNum" sz="quarter" idx="12"/>
          </p:nvPr>
        </p:nvSpPr>
        <p:spPr/>
        <p:txBody>
          <a:bodyPr/>
          <a:lstStyle/>
          <a:p>
            <a:fld id="{D57F1E4F-1CFF-5643-939E-217C01CDF565}" type="slidenum">
              <a:rPr lang="en-US" smtClean="0"/>
              <a:pPr/>
              <a:t>20</a:t>
            </a:fld>
            <a:endParaRPr lang="en-US"/>
          </a:p>
        </p:txBody>
      </p:sp>
    </p:spTree>
    <p:extLst>
      <p:ext uri="{BB962C8B-B14F-4D97-AF65-F5344CB8AC3E}">
        <p14:creationId xmlns:p14="http://schemas.microsoft.com/office/powerpoint/2010/main" val="4054009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4F6B573-2FBA-5498-7E34-1E6DC3EA21F8}"/>
              </a:ext>
            </a:extLst>
          </p:cNvPr>
          <p:cNvSpPr>
            <a:spLocks noGrp="1"/>
          </p:cNvSpPr>
          <p:nvPr>
            <p:ph type="title"/>
          </p:nvPr>
        </p:nvSpPr>
        <p:spPr/>
        <p:txBody>
          <a:bodyPr/>
          <a:lstStyle/>
          <a:p>
            <a:r>
              <a:rPr lang="en-US" dirty="0"/>
              <a:t>Examples</a:t>
            </a:r>
          </a:p>
        </p:txBody>
      </p:sp>
      <p:sp>
        <p:nvSpPr>
          <p:cNvPr id="3" name="Date Placeholder 2">
            <a:extLst>
              <a:ext uri="{FF2B5EF4-FFF2-40B4-BE49-F238E27FC236}">
                <a16:creationId xmlns:a16="http://schemas.microsoft.com/office/drawing/2014/main" id="{15513750-B8F3-5A4B-033B-F76C2D05378D}"/>
              </a:ext>
            </a:extLst>
          </p:cNvPr>
          <p:cNvSpPr>
            <a:spLocks noGrp="1"/>
          </p:cNvSpPr>
          <p:nvPr>
            <p:ph type="dt" sz="half" idx="10"/>
          </p:nvPr>
        </p:nvSpPr>
        <p:spPr/>
        <p:txBody>
          <a:bodyPr/>
          <a:lstStyle/>
          <a:p>
            <a:fld id="{64601F53-FE17-4660-BE69-DE27478D4CCC}" type="datetime1">
              <a:rPr lang="en-US" smtClean="0"/>
              <a:t>6/19/2024</a:t>
            </a:fld>
            <a:endParaRPr lang="en-US"/>
          </a:p>
        </p:txBody>
      </p:sp>
      <p:sp>
        <p:nvSpPr>
          <p:cNvPr id="4" name="Footer Placeholder 3">
            <a:extLst>
              <a:ext uri="{FF2B5EF4-FFF2-40B4-BE49-F238E27FC236}">
                <a16:creationId xmlns:a16="http://schemas.microsoft.com/office/drawing/2014/main" id="{B6F70F48-3329-9077-81F9-F08374956F80}"/>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430DDB57-C27F-6A45-8F4C-2AF7EAD79317}"/>
              </a:ext>
            </a:extLst>
          </p:cNvPr>
          <p:cNvSpPr>
            <a:spLocks noGrp="1"/>
          </p:cNvSpPr>
          <p:nvPr>
            <p:ph type="sldNum" sz="quarter" idx="12"/>
          </p:nvPr>
        </p:nvSpPr>
        <p:spPr/>
        <p:txBody>
          <a:bodyPr/>
          <a:lstStyle/>
          <a:p>
            <a:fld id="{D57F1E4F-1CFF-5643-939E-217C01CDF565}" type="slidenum">
              <a:rPr lang="en-US" smtClean="0"/>
              <a:pPr/>
              <a:t>21</a:t>
            </a:fld>
            <a:endParaRPr lang="en-US"/>
          </a:p>
        </p:txBody>
      </p:sp>
      <p:sp>
        <p:nvSpPr>
          <p:cNvPr id="8" name="Rectangle 7">
            <a:extLst>
              <a:ext uri="{FF2B5EF4-FFF2-40B4-BE49-F238E27FC236}">
                <a16:creationId xmlns:a16="http://schemas.microsoft.com/office/drawing/2014/main" id="{62DE8890-34F7-C104-0638-44B4E220A294}"/>
              </a:ext>
            </a:extLst>
          </p:cNvPr>
          <p:cNvSpPr/>
          <p:nvPr/>
        </p:nvSpPr>
        <p:spPr>
          <a:xfrm>
            <a:off x="1484310" y="1977816"/>
            <a:ext cx="9760864" cy="346117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struct </a:t>
            </a:r>
            <a:r>
              <a:rPr lang="en-US" dirty="0">
                <a:solidFill>
                  <a:srgbClr val="92D050"/>
                </a:solidFill>
                <a:latin typeface="Consolas" panose="020B0609020204030204" pitchFamily="49" charset="0"/>
              </a:rPr>
              <a:t>c1</a:t>
            </a:r>
            <a:r>
              <a:rPr lang="en-US" dirty="0">
                <a:latin typeface="Consolas" panose="020B0609020204030204" pitchFamily="49" charset="0"/>
              </a:rPr>
              <a:t> { </a:t>
            </a:r>
            <a:r>
              <a:rPr lang="en-US" dirty="0">
                <a:solidFill>
                  <a:srgbClr val="92D050"/>
                </a:solidFill>
                <a:latin typeface="Consolas" panose="020B0609020204030204" pitchFamily="49" charset="0"/>
              </a:rPr>
              <a:t>int</a:t>
            </a:r>
            <a:r>
              <a:rPr lang="en-US" dirty="0">
                <a:latin typeface="Consolas" panose="020B0609020204030204" pitchFamily="49" charset="0"/>
              </a:rPr>
              <a:t> x; void *p; };   // </a:t>
            </a:r>
            <a:r>
              <a:rPr lang="en-US" dirty="0">
                <a:solidFill>
                  <a:srgbClr val="92D050"/>
                </a:solidFill>
                <a:latin typeface="Consolas" panose="020B0609020204030204" pitchFamily="49" charset="0"/>
              </a:rPr>
              <a:t>Implicitly</a:t>
            </a:r>
            <a:r>
              <a:rPr lang="en-US" dirty="0">
                <a:latin typeface="Consolas" panose="020B0609020204030204" pitchFamily="49" charset="0"/>
              </a:rPr>
              <a:t> trivially relocatable</a:t>
            </a:r>
          </a:p>
          <a:p>
            <a:r>
              <a:rPr lang="en-US" dirty="0">
                <a:latin typeface="Consolas" panose="020B0609020204030204" pitchFamily="49" charset="0"/>
              </a:rPr>
              <a:t>struct </a:t>
            </a:r>
            <a:r>
              <a:rPr lang="en-US" dirty="0">
                <a:solidFill>
                  <a:srgbClr val="92D050"/>
                </a:solidFill>
                <a:latin typeface="Consolas" panose="020B0609020204030204" pitchFamily="49" charset="0"/>
              </a:rPr>
              <a:t>c2</a:t>
            </a:r>
            <a:r>
              <a:rPr lang="en-US" dirty="0">
                <a:latin typeface="Consolas" panose="020B0609020204030204" pitchFamily="49" charset="0"/>
              </a:rPr>
              <a:t> : </a:t>
            </a:r>
            <a:r>
              <a:rPr lang="en-US" dirty="0">
                <a:solidFill>
                  <a:srgbClr val="92D050"/>
                </a:solidFill>
                <a:latin typeface="Consolas" panose="020B0609020204030204" pitchFamily="49" charset="0"/>
              </a:rPr>
              <a:t>c1</a:t>
            </a:r>
            <a:r>
              <a:rPr lang="en-US" dirty="0">
                <a:latin typeface="Consolas" panose="020B0609020204030204" pitchFamily="49" charset="0"/>
              </a:rPr>
              <a:t> { };              // </a:t>
            </a:r>
            <a:r>
              <a:rPr lang="en-US" dirty="0">
                <a:solidFill>
                  <a:srgbClr val="92D050"/>
                </a:solidFill>
                <a:latin typeface="Consolas" panose="020B0609020204030204" pitchFamily="49" charset="0"/>
              </a:rPr>
              <a:t>Implicitly</a:t>
            </a:r>
            <a:r>
              <a:rPr lang="en-US" dirty="0">
                <a:latin typeface="Consolas" panose="020B0609020204030204" pitchFamily="49" charset="0"/>
              </a:rPr>
              <a:t> trivially relocatable</a:t>
            </a:r>
          </a:p>
          <a:p>
            <a:r>
              <a:rPr lang="en-US" dirty="0">
                <a:latin typeface="Consolas" panose="020B0609020204030204" pitchFamily="49" charset="0"/>
              </a:rPr>
              <a:t>struct </a:t>
            </a:r>
            <a:r>
              <a:rPr lang="en-US" dirty="0">
                <a:solidFill>
                  <a:srgbClr val="92D050"/>
                </a:solidFill>
                <a:latin typeface="Consolas" panose="020B0609020204030204" pitchFamily="49" charset="0"/>
              </a:rPr>
              <a:t>c3</a:t>
            </a:r>
            <a:r>
              <a:rPr lang="en-US" dirty="0">
                <a:latin typeface="Consolas" panose="020B0609020204030204" pitchFamily="49" charset="0"/>
              </a:rPr>
              <a:t> </a:t>
            </a:r>
            <a:r>
              <a:rPr lang="en-US" dirty="0" err="1">
                <a:solidFill>
                  <a:srgbClr val="FFFF00"/>
                </a:solidFill>
                <a:latin typeface="Consolas" panose="020B0609020204030204" pitchFamily="49" charset="0"/>
              </a:rPr>
              <a:t>trivially_relocatable</a:t>
            </a:r>
            <a:r>
              <a:rPr lang="en-US" dirty="0">
                <a:latin typeface="Consolas" panose="020B0609020204030204" pitchFamily="49" charset="0"/>
              </a:rPr>
              <a:t> { </a:t>
            </a:r>
            <a:r>
              <a:rPr lang="en-US" dirty="0">
                <a:solidFill>
                  <a:srgbClr val="92D050"/>
                </a:solidFill>
                <a:latin typeface="Consolas" panose="020B0609020204030204" pitchFamily="49" charset="0"/>
              </a:rPr>
              <a:t>int</a:t>
            </a:r>
            <a:r>
              <a:rPr lang="en-US" dirty="0">
                <a:latin typeface="Consolas" panose="020B0609020204030204" pitchFamily="49" charset="0"/>
              </a:rPr>
              <a:t> x; c3(c3&amp;&amp;); };  // </a:t>
            </a:r>
            <a:r>
              <a:rPr lang="en-US" dirty="0">
                <a:solidFill>
                  <a:srgbClr val="FFFF00"/>
                </a:solidFill>
                <a:latin typeface="Consolas" panose="020B0609020204030204" pitchFamily="49" charset="0"/>
              </a:rPr>
              <a:t>Explicitly</a:t>
            </a:r>
            <a:r>
              <a:rPr lang="en-US" dirty="0">
                <a:latin typeface="Consolas" panose="020B0609020204030204" pitchFamily="49" charset="0"/>
              </a:rPr>
              <a:t> t-r</a:t>
            </a:r>
          </a:p>
          <a:p>
            <a:endParaRPr lang="en-US" dirty="0">
              <a:latin typeface="Consolas" panose="020B0609020204030204" pitchFamily="49" charset="0"/>
            </a:endParaRPr>
          </a:p>
          <a:p>
            <a:r>
              <a:rPr lang="en-US" dirty="0">
                <a:latin typeface="Consolas" panose="020B0609020204030204" pitchFamily="49" charset="0"/>
              </a:rPr>
              <a:t>struct </a:t>
            </a:r>
            <a:r>
              <a:rPr lang="en-US" dirty="0">
                <a:solidFill>
                  <a:srgbClr val="FF0000"/>
                </a:solidFill>
                <a:latin typeface="Consolas" panose="020B0609020204030204" pitchFamily="49" charset="0"/>
              </a:rPr>
              <a:t>c4</a:t>
            </a:r>
            <a:r>
              <a:rPr lang="en-US" dirty="0">
                <a:latin typeface="Consolas" panose="020B0609020204030204" pitchFamily="49" charset="0"/>
              </a:rPr>
              <a:t> { </a:t>
            </a:r>
            <a:r>
              <a:rPr lang="en-US" dirty="0">
                <a:solidFill>
                  <a:srgbClr val="92D050"/>
                </a:solidFill>
                <a:latin typeface="Consolas" panose="020B0609020204030204" pitchFamily="49" charset="0"/>
              </a:rPr>
              <a:t>c1</a:t>
            </a:r>
            <a:r>
              <a:rPr lang="en-US" dirty="0">
                <a:latin typeface="Consolas" panose="020B0609020204030204" pitchFamily="49" charset="0"/>
              </a:rPr>
              <a:t> x; </a:t>
            </a:r>
            <a:r>
              <a:rPr lang="en-US" dirty="0">
                <a:solidFill>
                  <a:srgbClr val="FF0000"/>
                </a:solidFill>
                <a:latin typeface="Consolas" panose="020B0609020204030204" pitchFamily="49" charset="0"/>
              </a:rPr>
              <a:t>c4(c4&amp;&amp;)</a:t>
            </a:r>
            <a:r>
              <a:rPr lang="en-US" dirty="0">
                <a:latin typeface="Consolas" panose="020B0609020204030204" pitchFamily="49" charset="0"/>
              </a:rPr>
              <a:t>; };   // </a:t>
            </a:r>
            <a:r>
              <a:rPr lang="en-US" dirty="0">
                <a:solidFill>
                  <a:srgbClr val="FF0000"/>
                </a:solidFill>
                <a:latin typeface="Consolas" panose="020B0609020204030204" pitchFamily="49" charset="0"/>
              </a:rPr>
              <a:t>Not</a:t>
            </a:r>
            <a:r>
              <a:rPr lang="en-US" dirty="0">
                <a:latin typeface="Consolas" panose="020B0609020204030204" pitchFamily="49" charset="0"/>
              </a:rPr>
              <a:t> trivially relocatable (move </a:t>
            </a:r>
            <a:r>
              <a:rPr lang="en-US" dirty="0" err="1">
                <a:latin typeface="Consolas" panose="020B0609020204030204" pitchFamily="49" charset="0"/>
              </a:rPr>
              <a:t>ctor</a:t>
            </a:r>
            <a:r>
              <a:rPr lang="en-US" dirty="0">
                <a:latin typeface="Consolas" panose="020B0609020204030204" pitchFamily="49" charset="0"/>
              </a:rPr>
              <a:t>)</a:t>
            </a:r>
          </a:p>
          <a:p>
            <a:r>
              <a:rPr lang="en-US" dirty="0">
                <a:latin typeface="Consolas" panose="020B0609020204030204" pitchFamily="49" charset="0"/>
              </a:rPr>
              <a:t>struct c5 { c4 x; };             // </a:t>
            </a:r>
            <a:r>
              <a:rPr lang="en-US" dirty="0">
                <a:solidFill>
                  <a:srgbClr val="FF0000"/>
                </a:solidFill>
                <a:latin typeface="Consolas" panose="020B0609020204030204" pitchFamily="49" charset="0"/>
              </a:rPr>
              <a:t>Not</a:t>
            </a:r>
            <a:r>
              <a:rPr lang="en-US" dirty="0">
                <a:latin typeface="Consolas" panose="020B0609020204030204" pitchFamily="49" charset="0"/>
              </a:rPr>
              <a:t> trivially relocatable (non t-r </a:t>
            </a:r>
            <a:r>
              <a:rPr lang="en-US" dirty="0" err="1">
                <a:latin typeface="Consolas" panose="020B0609020204030204" pitchFamily="49" charset="0"/>
              </a:rPr>
              <a:t>memb</a:t>
            </a:r>
            <a:r>
              <a:rPr lang="en-US" dirty="0">
                <a:latin typeface="Consolas" panose="020B0609020204030204" pitchFamily="49" charset="0"/>
              </a:rPr>
              <a:t>)</a:t>
            </a:r>
          </a:p>
          <a:p>
            <a:r>
              <a:rPr lang="en-US" dirty="0">
                <a:latin typeface="Consolas" panose="020B0609020204030204" pitchFamily="49" charset="0"/>
              </a:rPr>
              <a:t>struct </a:t>
            </a:r>
            <a:r>
              <a:rPr lang="en-US" dirty="0">
                <a:solidFill>
                  <a:srgbClr val="FF0000"/>
                </a:solidFill>
                <a:latin typeface="Consolas" panose="020B0609020204030204" pitchFamily="49" charset="0"/>
              </a:rPr>
              <a:t>c6</a:t>
            </a:r>
            <a:r>
              <a:rPr lang="en-US" dirty="0">
                <a:latin typeface="Consolas" panose="020B0609020204030204" pitchFamily="49" charset="0"/>
              </a:rPr>
              <a:t> : </a:t>
            </a:r>
            <a:r>
              <a:rPr lang="en-US" dirty="0">
                <a:solidFill>
                  <a:srgbClr val="FF0000"/>
                </a:solidFill>
                <a:latin typeface="Consolas" panose="020B0609020204030204" pitchFamily="49" charset="0"/>
              </a:rPr>
              <a:t>c4</a:t>
            </a:r>
            <a:r>
              <a:rPr lang="en-US" dirty="0">
                <a:latin typeface="Consolas" panose="020B0609020204030204" pitchFamily="49" charset="0"/>
              </a:rPr>
              <a:t> { };              // </a:t>
            </a:r>
            <a:r>
              <a:rPr lang="en-US" dirty="0">
                <a:solidFill>
                  <a:srgbClr val="FF0000"/>
                </a:solidFill>
                <a:latin typeface="Consolas" panose="020B0609020204030204" pitchFamily="49" charset="0"/>
              </a:rPr>
              <a:t>Not</a:t>
            </a:r>
            <a:r>
              <a:rPr lang="en-US" dirty="0">
                <a:latin typeface="Consolas" panose="020B0609020204030204" pitchFamily="49" charset="0"/>
              </a:rPr>
              <a:t> trivially relocatable (non t-r base)</a:t>
            </a:r>
          </a:p>
          <a:p>
            <a:r>
              <a:rPr lang="en-US" dirty="0">
                <a:latin typeface="Consolas" panose="020B0609020204030204" pitchFamily="49" charset="0"/>
              </a:rPr>
              <a:t>struct c7 : virtual c2 { };      // </a:t>
            </a:r>
            <a:r>
              <a:rPr lang="en-US" dirty="0">
                <a:solidFill>
                  <a:srgbClr val="FF0000"/>
                </a:solidFill>
                <a:latin typeface="Consolas" panose="020B0609020204030204" pitchFamily="49" charset="0"/>
              </a:rPr>
              <a:t>Not</a:t>
            </a:r>
            <a:r>
              <a:rPr lang="en-US" dirty="0">
                <a:latin typeface="Consolas" panose="020B0609020204030204" pitchFamily="49" charset="0"/>
              </a:rPr>
              <a:t> trivially relocatable (virtual base)</a:t>
            </a:r>
          </a:p>
          <a:p>
            <a:endParaRPr lang="en-US" dirty="0">
              <a:latin typeface="Consolas" panose="020B0609020204030204" pitchFamily="49" charset="0"/>
            </a:endParaRPr>
          </a:p>
          <a:p>
            <a:r>
              <a:rPr lang="en-US" dirty="0">
                <a:latin typeface="Consolas" panose="020B0609020204030204" pitchFamily="49" charset="0"/>
              </a:rPr>
              <a:t>struct </a:t>
            </a:r>
            <a:r>
              <a:rPr lang="en-US" dirty="0">
                <a:solidFill>
                  <a:srgbClr val="FF0000"/>
                </a:solidFill>
                <a:latin typeface="Consolas" panose="020B0609020204030204" pitchFamily="49" charset="0"/>
              </a:rPr>
              <a:t>c8</a:t>
            </a:r>
            <a:r>
              <a:rPr lang="en-US" dirty="0">
                <a:latin typeface="Consolas" panose="020B0609020204030204" pitchFamily="49" charset="0"/>
              </a:rPr>
              <a:t> </a:t>
            </a:r>
            <a:r>
              <a:rPr lang="en-US" dirty="0" err="1">
                <a:solidFill>
                  <a:srgbClr val="FFFF00"/>
                </a:solidFill>
                <a:latin typeface="Consolas" panose="020B0609020204030204" pitchFamily="49" charset="0"/>
              </a:rPr>
              <a:t>trivially_relocatable</a:t>
            </a:r>
            <a:r>
              <a:rPr lang="en-US" dirty="0">
                <a:latin typeface="Consolas" panose="020B0609020204030204" pitchFamily="49" charset="0"/>
              </a:rPr>
              <a:t> {</a:t>
            </a:r>
          </a:p>
          <a:p>
            <a:r>
              <a:rPr lang="en-US" dirty="0">
                <a:latin typeface="Consolas" panose="020B0609020204030204" pitchFamily="49" charset="0"/>
              </a:rPr>
              <a:t>  </a:t>
            </a:r>
            <a:r>
              <a:rPr lang="en-US" dirty="0">
                <a:solidFill>
                  <a:srgbClr val="FF0000"/>
                </a:solidFill>
                <a:latin typeface="Consolas" panose="020B0609020204030204" pitchFamily="49" charset="0"/>
              </a:rPr>
              <a:t>c4</a:t>
            </a:r>
            <a:r>
              <a:rPr lang="en-US" dirty="0">
                <a:latin typeface="Consolas" panose="020B0609020204030204" pitchFamily="49" charset="0"/>
              </a:rPr>
              <a:t> v;   // </a:t>
            </a:r>
            <a:r>
              <a:rPr lang="en-US" dirty="0">
                <a:solidFill>
                  <a:srgbClr val="FF0000"/>
                </a:solidFill>
                <a:latin typeface="Consolas" panose="020B0609020204030204" pitchFamily="49" charset="0"/>
              </a:rPr>
              <a:t>Error</a:t>
            </a:r>
            <a:r>
              <a:rPr lang="en-US" dirty="0">
                <a:latin typeface="Consolas" panose="020B0609020204030204" pitchFamily="49" charset="0"/>
              </a:rPr>
              <a:t>: non-trivially relocatable member of </a:t>
            </a:r>
            <a:r>
              <a:rPr lang="en-US" dirty="0">
                <a:solidFill>
                  <a:srgbClr val="FFFF00"/>
                </a:solidFill>
                <a:latin typeface="Consolas" panose="020B0609020204030204" pitchFamily="49" charset="0"/>
              </a:rPr>
              <a:t>explicitly</a:t>
            </a:r>
            <a:r>
              <a:rPr lang="en-US" dirty="0">
                <a:latin typeface="Consolas" panose="020B0609020204030204" pitchFamily="49" charset="0"/>
              </a:rPr>
              <a:t> t-r class</a:t>
            </a:r>
          </a:p>
          <a:p>
            <a:r>
              <a:rPr lang="en-US" dirty="0">
                <a:latin typeface="Consolas" panose="020B0609020204030204" pitchFamily="49" charset="0"/>
              </a:rPr>
              <a:t>};</a:t>
            </a:r>
          </a:p>
        </p:txBody>
      </p:sp>
    </p:spTree>
    <p:extLst>
      <p:ext uri="{BB962C8B-B14F-4D97-AF65-F5344CB8AC3E}">
        <p14:creationId xmlns:p14="http://schemas.microsoft.com/office/powerpoint/2010/main" val="483465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0BE6B-46D3-BC35-91BD-CEE66ECB6260}"/>
              </a:ext>
            </a:extLst>
          </p:cNvPr>
          <p:cNvSpPr>
            <a:spLocks noGrp="1"/>
          </p:cNvSpPr>
          <p:nvPr>
            <p:ph type="title"/>
          </p:nvPr>
        </p:nvSpPr>
        <p:spPr/>
        <p:txBody>
          <a:bodyPr/>
          <a:lstStyle/>
          <a:p>
            <a:r>
              <a:rPr lang="en-US" dirty="0"/>
              <a:t>Conditionally Trivially Relocatable</a:t>
            </a:r>
          </a:p>
        </p:txBody>
      </p:sp>
      <p:sp>
        <p:nvSpPr>
          <p:cNvPr id="3" name="Content Placeholder 2">
            <a:extLst>
              <a:ext uri="{FF2B5EF4-FFF2-40B4-BE49-F238E27FC236}">
                <a16:creationId xmlns:a16="http://schemas.microsoft.com/office/drawing/2014/main" id="{4BE2EE90-9345-5B87-E3F2-0F930CB0BE65}"/>
              </a:ext>
            </a:extLst>
          </p:cNvPr>
          <p:cNvSpPr>
            <a:spLocks noGrp="1"/>
          </p:cNvSpPr>
          <p:nvPr>
            <p:ph idx="1"/>
          </p:nvPr>
        </p:nvSpPr>
        <p:spPr/>
        <p:txBody>
          <a:bodyPr/>
          <a:lstStyle/>
          <a:p>
            <a:r>
              <a:rPr lang="en-US" dirty="0"/>
              <a:t>The </a:t>
            </a:r>
            <a:r>
              <a:rPr lang="en-US" dirty="0" err="1">
                <a:latin typeface="Courier New" panose="02070309020205020404" pitchFamily="49" charset="0"/>
                <a:cs typeface="Courier New" panose="02070309020205020404" pitchFamily="49" charset="0"/>
              </a:rPr>
              <a:t>trivially_relocatable</a:t>
            </a:r>
            <a:r>
              <a:rPr lang="en-US" dirty="0"/>
              <a:t> context-sensitive keyword can be combined with a </a:t>
            </a:r>
            <a:r>
              <a:rPr lang="en-US" dirty="0" err="1">
                <a:latin typeface="Courier New" panose="02070309020205020404" pitchFamily="49" charset="0"/>
                <a:cs typeface="Courier New" panose="02070309020205020404" pitchFamily="49" charset="0"/>
              </a:rPr>
              <a:t>constexpr</a:t>
            </a:r>
            <a:r>
              <a:rPr lang="en-US" dirty="0">
                <a:latin typeface="Courier New" panose="02070309020205020404" pitchFamily="49" charset="0"/>
                <a:cs typeface="Courier New" panose="02070309020205020404" pitchFamily="49" charset="0"/>
              </a:rPr>
              <a:t> bool</a:t>
            </a:r>
            <a:r>
              <a:rPr lang="en-US" dirty="0"/>
              <a:t> predicate to make trivial relocatability conditional at compile time.</a:t>
            </a:r>
          </a:p>
        </p:txBody>
      </p:sp>
      <p:sp>
        <p:nvSpPr>
          <p:cNvPr id="4" name="Date Placeholder 3">
            <a:extLst>
              <a:ext uri="{FF2B5EF4-FFF2-40B4-BE49-F238E27FC236}">
                <a16:creationId xmlns:a16="http://schemas.microsoft.com/office/drawing/2014/main" id="{982F54D9-E668-2E99-99BA-24279E27E0DF}"/>
              </a:ext>
            </a:extLst>
          </p:cNvPr>
          <p:cNvSpPr>
            <a:spLocks noGrp="1"/>
          </p:cNvSpPr>
          <p:nvPr>
            <p:ph type="dt" sz="half" idx="10"/>
          </p:nvPr>
        </p:nvSpPr>
        <p:spPr/>
        <p:txBody>
          <a:bodyPr/>
          <a:lstStyle/>
          <a:p>
            <a:fld id="{D1A98742-6638-43AC-A30F-B0F4E802E4B2}" type="datetime1">
              <a:rPr lang="en-US" smtClean="0"/>
              <a:t>6/19/2024</a:t>
            </a:fld>
            <a:endParaRPr lang="en-US"/>
          </a:p>
        </p:txBody>
      </p:sp>
      <p:sp>
        <p:nvSpPr>
          <p:cNvPr id="5" name="Footer Placeholder 4">
            <a:extLst>
              <a:ext uri="{FF2B5EF4-FFF2-40B4-BE49-F238E27FC236}">
                <a16:creationId xmlns:a16="http://schemas.microsoft.com/office/drawing/2014/main" id="{60E30166-03F6-80DD-5CF2-0380134E8507}"/>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B4BB7DF2-72B1-A21F-3634-E33BA6A10DC9}"/>
              </a:ext>
            </a:extLst>
          </p:cNvPr>
          <p:cNvSpPr>
            <a:spLocks noGrp="1"/>
          </p:cNvSpPr>
          <p:nvPr>
            <p:ph type="sldNum" sz="quarter" idx="12"/>
          </p:nvPr>
        </p:nvSpPr>
        <p:spPr/>
        <p:txBody>
          <a:bodyPr/>
          <a:lstStyle/>
          <a:p>
            <a:fld id="{D57F1E4F-1CFF-5643-939E-217C01CDF565}" type="slidenum">
              <a:rPr lang="en-US" smtClean="0"/>
              <a:pPr/>
              <a:t>22</a:t>
            </a:fld>
            <a:endParaRPr lang="en-US"/>
          </a:p>
        </p:txBody>
      </p:sp>
      <p:sp>
        <p:nvSpPr>
          <p:cNvPr id="7" name="Rectangle 6">
            <a:extLst>
              <a:ext uri="{FF2B5EF4-FFF2-40B4-BE49-F238E27FC236}">
                <a16:creationId xmlns:a16="http://schemas.microsoft.com/office/drawing/2014/main" id="{81E721C9-4BB5-A421-C78C-3928E0123C29}"/>
              </a:ext>
            </a:extLst>
          </p:cNvPr>
          <p:cNvSpPr/>
          <p:nvPr/>
        </p:nvSpPr>
        <p:spPr>
          <a:xfrm>
            <a:off x="1484310" y="3217333"/>
            <a:ext cx="9760864" cy="222165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 </a:t>
            </a:r>
            <a:r>
              <a:rPr lang="en-US" dirty="0">
                <a:solidFill>
                  <a:srgbClr val="FFFF00"/>
                </a:solidFill>
                <a:latin typeface="Consolas" panose="020B0609020204030204" pitchFamily="49" charset="0"/>
              </a:rPr>
              <a:t>Trivially relocatable if node cannot point to itself</a:t>
            </a:r>
          </a:p>
          <a:p>
            <a:r>
              <a:rPr lang="en-US" dirty="0">
                <a:latin typeface="Consolas" panose="020B0609020204030204" pitchFamily="49" charset="0"/>
              </a:rPr>
              <a:t>template &lt;class T, bool </a:t>
            </a:r>
            <a:r>
              <a:rPr lang="en-US" dirty="0" err="1">
                <a:solidFill>
                  <a:srgbClr val="92D050"/>
                </a:solidFill>
                <a:latin typeface="Consolas" panose="020B0609020204030204" pitchFamily="49" charset="0"/>
              </a:rPr>
              <a:t>SelfReferential</a:t>
            </a:r>
            <a:r>
              <a:rPr lang="en-US" dirty="0">
                <a:latin typeface="Consolas" panose="020B0609020204030204" pitchFamily="49" charset="0"/>
              </a:rPr>
              <a:t> = true&gt;</a:t>
            </a:r>
          </a:p>
          <a:p>
            <a:r>
              <a:rPr lang="en-US" dirty="0">
                <a:latin typeface="Consolas" panose="020B0609020204030204" pitchFamily="49" charset="0"/>
              </a:rPr>
              <a:t>struct Node </a:t>
            </a:r>
            <a:r>
              <a:rPr lang="en-US" dirty="0" err="1">
                <a:solidFill>
                  <a:srgbClr val="FFFF00"/>
                </a:solidFill>
                <a:latin typeface="Consolas" panose="020B0609020204030204" pitchFamily="49" charset="0"/>
              </a:rPr>
              <a:t>trivially_relocatable</a:t>
            </a:r>
            <a:r>
              <a:rPr lang="en-US" dirty="0">
                <a:latin typeface="Consolas" panose="020B0609020204030204" pitchFamily="49" charset="0"/>
              </a:rPr>
              <a:t>(</a:t>
            </a:r>
            <a:r>
              <a:rPr lang="en-US" dirty="0">
                <a:solidFill>
                  <a:srgbClr val="92D050"/>
                </a:solidFill>
                <a:latin typeface="Consolas" panose="020B0609020204030204" pitchFamily="49" charset="0"/>
              </a:rPr>
              <a:t>! </a:t>
            </a:r>
            <a:r>
              <a:rPr lang="en-US" dirty="0" err="1">
                <a:solidFill>
                  <a:srgbClr val="92D050"/>
                </a:solidFill>
                <a:latin typeface="Consolas" panose="020B0609020204030204" pitchFamily="49" charset="0"/>
              </a:rPr>
              <a:t>SelfReferential</a:t>
            </a:r>
            <a:r>
              <a:rPr lang="en-US" dirty="0">
                <a:latin typeface="Consolas" panose="020B0609020204030204" pitchFamily="49" charset="0"/>
              </a:rPr>
              <a:t>) {</a:t>
            </a:r>
          </a:p>
          <a:p>
            <a:r>
              <a:rPr lang="en-US" dirty="0">
                <a:latin typeface="Consolas" panose="020B0609020204030204" pitchFamily="49" charset="0"/>
              </a:rPr>
              <a:t>  T        </a:t>
            </a:r>
            <a:r>
              <a:rPr lang="en-US" dirty="0" err="1">
                <a:latin typeface="Consolas" panose="020B0609020204030204" pitchFamily="49" charset="0"/>
              </a:rPr>
              <a:t>m_value</a:t>
            </a:r>
            <a:r>
              <a:rPr lang="en-US" dirty="0">
                <a:latin typeface="Consolas" panose="020B0609020204030204" pitchFamily="49" charset="0"/>
              </a:rPr>
              <a:t>;</a:t>
            </a:r>
          </a:p>
          <a:p>
            <a:r>
              <a:rPr lang="en-US" dirty="0">
                <a:latin typeface="Consolas" panose="020B0609020204030204" pitchFamily="49" charset="0"/>
              </a:rPr>
              <a:t>  Node&lt;T&gt; *</a:t>
            </a:r>
            <a:r>
              <a:rPr lang="en-US" dirty="0" err="1">
                <a:latin typeface="Consolas" panose="020B0609020204030204" pitchFamily="49" charset="0"/>
              </a:rPr>
              <a:t>m_highLink</a:t>
            </a:r>
            <a:r>
              <a:rPr lang="en-US" dirty="0">
                <a:latin typeface="Consolas" panose="020B0609020204030204" pitchFamily="49" charset="0"/>
              </a:rPr>
              <a:t>;</a:t>
            </a:r>
          </a:p>
          <a:p>
            <a:r>
              <a:rPr lang="en-US" dirty="0">
                <a:latin typeface="Consolas" panose="020B0609020204030204" pitchFamily="49" charset="0"/>
              </a:rPr>
              <a:t>  Node&lt;T&gt; *</a:t>
            </a:r>
            <a:r>
              <a:rPr lang="en-US" dirty="0" err="1">
                <a:latin typeface="Consolas" panose="020B0609020204030204" pitchFamily="49" charset="0"/>
              </a:rPr>
              <a:t>m_lowLink</a:t>
            </a:r>
            <a:r>
              <a:rPr lang="en-US" dirty="0">
                <a:latin typeface="Consolas" panose="020B0609020204030204" pitchFamily="49" charset="0"/>
              </a:rPr>
              <a:t>;</a:t>
            </a:r>
          </a:p>
          <a:p>
            <a:r>
              <a:rPr lang="en-US" dirty="0">
                <a:latin typeface="Consolas" panose="020B0609020204030204" pitchFamily="49" charset="0"/>
              </a:rPr>
              <a:t>};</a:t>
            </a:r>
          </a:p>
        </p:txBody>
      </p:sp>
    </p:spTree>
    <p:extLst>
      <p:ext uri="{BB962C8B-B14F-4D97-AF65-F5344CB8AC3E}">
        <p14:creationId xmlns:p14="http://schemas.microsoft.com/office/powerpoint/2010/main" val="293194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6C968-E065-B39A-F94D-E83AD58B3C12}"/>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is_trivially_relocatable</a:t>
            </a:r>
            <a:r>
              <a:rPr lang="en-US" dirty="0"/>
              <a:t> Type Trait</a:t>
            </a:r>
          </a:p>
        </p:txBody>
      </p:sp>
      <p:sp>
        <p:nvSpPr>
          <p:cNvPr id="3" name="Content Placeholder 2">
            <a:extLst>
              <a:ext uri="{FF2B5EF4-FFF2-40B4-BE49-F238E27FC236}">
                <a16:creationId xmlns:a16="http://schemas.microsoft.com/office/drawing/2014/main" id="{AD8B1D1B-124C-A55D-707A-149C76778DE6}"/>
              </a:ext>
            </a:extLst>
          </p:cNvPr>
          <p:cNvSpPr>
            <a:spLocks noGrp="1"/>
          </p:cNvSpPr>
          <p:nvPr>
            <p:ph idx="1"/>
          </p:nvPr>
        </p:nvSpPr>
        <p:spPr/>
        <p:txBody>
          <a:bodyPr/>
          <a:lstStyle/>
          <a:p>
            <a:r>
              <a:rPr lang="en-US" dirty="0" err="1">
                <a:latin typeface="Courier New" panose="02070309020205020404" pitchFamily="49" charset="0"/>
                <a:cs typeface="Courier New" panose="02070309020205020404" pitchFamily="49" charset="0"/>
              </a:rPr>
              <a:t>is_trivially_relocatable</a:t>
            </a:r>
            <a:r>
              <a:rPr lang="en-US" dirty="0">
                <a:latin typeface="Courier New" panose="02070309020205020404" pitchFamily="49" charset="0"/>
                <a:cs typeface="Courier New" panose="02070309020205020404" pitchFamily="49" charset="0"/>
              </a:rPr>
              <a:t>&lt;T&gt;::value</a:t>
            </a:r>
            <a:r>
              <a:rPr lang="en-US" dirty="0"/>
              <a:t> is true if </a:t>
            </a:r>
            <a:r>
              <a:rPr lang="en-US" dirty="0">
                <a:latin typeface="Courier New" panose="02070309020205020404" pitchFamily="49" charset="0"/>
                <a:cs typeface="Courier New" panose="02070309020205020404" pitchFamily="49" charset="0"/>
              </a:rPr>
              <a:t>T</a:t>
            </a:r>
            <a:r>
              <a:rPr lang="en-US" dirty="0"/>
              <a:t> is a complete type and is trivially relocatable.</a:t>
            </a:r>
          </a:p>
          <a:p>
            <a:r>
              <a:rPr lang="en-US" dirty="0" err="1">
                <a:latin typeface="Courier New" panose="02070309020205020404" pitchFamily="49" charset="0"/>
                <a:cs typeface="Courier New" panose="02070309020205020404" pitchFamily="49" charset="0"/>
              </a:rPr>
              <a:t>is_trivially_relocatable_v</a:t>
            </a:r>
            <a:r>
              <a:rPr lang="en-US" dirty="0">
                <a:latin typeface="Courier New" panose="02070309020205020404" pitchFamily="49" charset="0"/>
                <a:cs typeface="Courier New" panose="02070309020205020404" pitchFamily="49" charset="0"/>
              </a:rPr>
              <a:t>&lt;T&gt;</a:t>
            </a:r>
            <a:r>
              <a:rPr lang="en-US" dirty="0">
                <a:cs typeface="Courier New" panose="02070309020205020404" pitchFamily="49" charset="0"/>
              </a:rPr>
              <a:t> is an alias for </a:t>
            </a:r>
            <a:r>
              <a:rPr lang="en-US" dirty="0" err="1">
                <a:latin typeface="Courier New" panose="02070309020205020404" pitchFamily="49" charset="0"/>
                <a:cs typeface="Courier New" panose="02070309020205020404" pitchFamily="49" charset="0"/>
              </a:rPr>
              <a:t>is_trivially_relocatable</a:t>
            </a:r>
            <a:r>
              <a:rPr lang="en-US" dirty="0">
                <a:latin typeface="Courier New" panose="02070309020205020404" pitchFamily="49" charset="0"/>
                <a:cs typeface="Courier New" panose="02070309020205020404" pitchFamily="49" charset="0"/>
              </a:rPr>
              <a:t>&lt;T&gt;::value</a:t>
            </a:r>
            <a:endParaRPr lang="en-US" dirty="0">
              <a:cs typeface="Courier New" panose="02070309020205020404" pitchFamily="49" charset="0"/>
            </a:endParaRPr>
          </a:p>
          <a:p>
            <a:r>
              <a:rPr lang="en-US" dirty="0"/>
              <a:t>Requires compiler support for detecting trivial relocatability</a:t>
            </a:r>
          </a:p>
        </p:txBody>
      </p:sp>
      <p:sp>
        <p:nvSpPr>
          <p:cNvPr id="4" name="Date Placeholder 3">
            <a:extLst>
              <a:ext uri="{FF2B5EF4-FFF2-40B4-BE49-F238E27FC236}">
                <a16:creationId xmlns:a16="http://schemas.microsoft.com/office/drawing/2014/main" id="{4B7C2CD4-6D96-7DE4-0C23-64C2B053F1D5}"/>
              </a:ext>
            </a:extLst>
          </p:cNvPr>
          <p:cNvSpPr>
            <a:spLocks noGrp="1"/>
          </p:cNvSpPr>
          <p:nvPr>
            <p:ph type="dt" sz="half" idx="10"/>
          </p:nvPr>
        </p:nvSpPr>
        <p:spPr/>
        <p:txBody>
          <a:bodyPr/>
          <a:lstStyle/>
          <a:p>
            <a:fld id="{D1A98742-6638-43AC-A30F-B0F4E802E4B2}" type="datetime1">
              <a:rPr lang="en-US" smtClean="0"/>
              <a:t>6/19/2024</a:t>
            </a:fld>
            <a:endParaRPr lang="en-US"/>
          </a:p>
        </p:txBody>
      </p:sp>
      <p:sp>
        <p:nvSpPr>
          <p:cNvPr id="5" name="Footer Placeholder 4">
            <a:extLst>
              <a:ext uri="{FF2B5EF4-FFF2-40B4-BE49-F238E27FC236}">
                <a16:creationId xmlns:a16="http://schemas.microsoft.com/office/drawing/2014/main" id="{594524CD-CDA3-A3A4-B7D2-BA0AFEFCC1FC}"/>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2CCA2EA9-05C5-E8D0-FC71-AB2088AAC1E4}"/>
              </a:ext>
            </a:extLst>
          </p:cNvPr>
          <p:cNvSpPr>
            <a:spLocks noGrp="1"/>
          </p:cNvSpPr>
          <p:nvPr>
            <p:ph type="sldNum" sz="quarter" idx="12"/>
          </p:nvPr>
        </p:nvSpPr>
        <p:spPr/>
        <p:txBody>
          <a:bodyPr/>
          <a:lstStyle/>
          <a:p>
            <a:fld id="{D57F1E4F-1CFF-5643-939E-217C01CDF565}" type="slidenum">
              <a:rPr lang="en-US" smtClean="0"/>
              <a:pPr/>
              <a:t>23</a:t>
            </a:fld>
            <a:endParaRPr lang="en-US"/>
          </a:p>
        </p:txBody>
      </p:sp>
    </p:spTree>
    <p:extLst>
      <p:ext uri="{BB962C8B-B14F-4D97-AF65-F5344CB8AC3E}">
        <p14:creationId xmlns:p14="http://schemas.microsoft.com/office/powerpoint/2010/main" val="1897385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9710D-F8B2-BACE-6A61-00252D4A738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trivial_relocate</a:t>
            </a:r>
            <a:r>
              <a:rPr lang="en-US" dirty="0"/>
              <a:t> </a:t>
            </a:r>
            <a:r>
              <a:rPr lang="en-US" i="1" dirty="0"/>
              <a:t>Magic</a:t>
            </a:r>
            <a:r>
              <a:rPr lang="en-US" dirty="0"/>
              <a:t> Library Function</a:t>
            </a:r>
          </a:p>
        </p:txBody>
      </p:sp>
      <p:sp>
        <p:nvSpPr>
          <p:cNvPr id="3" name="Content Placeholder 2">
            <a:extLst>
              <a:ext uri="{FF2B5EF4-FFF2-40B4-BE49-F238E27FC236}">
                <a16:creationId xmlns:a16="http://schemas.microsoft.com/office/drawing/2014/main" id="{DEEB86D1-88E6-AB48-20F4-D07956C619AB}"/>
              </a:ext>
            </a:extLst>
          </p:cNvPr>
          <p:cNvSpPr>
            <a:spLocks noGrp="1"/>
          </p:cNvSpPr>
          <p:nvPr>
            <p:ph idx="1"/>
          </p:nvPr>
        </p:nvSpPr>
        <p:spPr/>
        <p:txBody>
          <a:bodyPr>
            <a:normAutofit/>
          </a:bodyPr>
          <a:lstStyle/>
          <a:p>
            <a:endParaRPr lang="en-US" sz="2000" dirty="0"/>
          </a:p>
          <a:p>
            <a:endParaRPr lang="en-US" sz="2000" dirty="0"/>
          </a:p>
          <a:p>
            <a:endParaRPr lang="en-US" dirty="0"/>
          </a:p>
          <a:p>
            <a:r>
              <a:rPr lang="en-US" dirty="0"/>
              <a:t>Performs equivalent of </a:t>
            </a:r>
            <a:r>
              <a:rPr lang="en-US" dirty="0" err="1">
                <a:latin typeface="Courier New" panose="02070309020205020404" pitchFamily="49" charset="0"/>
                <a:cs typeface="Courier New" panose="02070309020205020404" pitchFamily="49" charset="0"/>
              </a:rPr>
              <a:t>memmove</a:t>
            </a:r>
            <a:r>
              <a:rPr lang="en-US" dirty="0"/>
              <a:t> to new location</a:t>
            </a:r>
          </a:p>
          <a:p>
            <a:r>
              <a:rPr lang="en-US" b="1" dirty="0"/>
              <a:t>Starts the lifetime of the destination</a:t>
            </a:r>
            <a:r>
              <a:rPr lang="en-US" dirty="0"/>
              <a:t> objects and</a:t>
            </a:r>
            <a:r>
              <a:rPr lang="en-US" b="1" dirty="0"/>
              <a:t> ends the lifetime of the source</a:t>
            </a:r>
            <a:r>
              <a:rPr lang="en-US" dirty="0"/>
              <a:t> objects without calling their constructors or destructors.</a:t>
            </a:r>
          </a:p>
          <a:p>
            <a:r>
              <a:rPr lang="en-US" dirty="0"/>
              <a:t>Requires compiler "magic" to manage object lifetimes without constructors and destructors.</a:t>
            </a:r>
          </a:p>
        </p:txBody>
      </p:sp>
      <p:sp>
        <p:nvSpPr>
          <p:cNvPr id="4" name="Date Placeholder 3">
            <a:extLst>
              <a:ext uri="{FF2B5EF4-FFF2-40B4-BE49-F238E27FC236}">
                <a16:creationId xmlns:a16="http://schemas.microsoft.com/office/drawing/2014/main" id="{92D371AA-F646-1B02-7DC3-43F70FD0EB79}"/>
              </a:ext>
            </a:extLst>
          </p:cNvPr>
          <p:cNvSpPr>
            <a:spLocks noGrp="1"/>
          </p:cNvSpPr>
          <p:nvPr>
            <p:ph type="dt" sz="half" idx="10"/>
          </p:nvPr>
        </p:nvSpPr>
        <p:spPr/>
        <p:txBody>
          <a:bodyPr/>
          <a:lstStyle/>
          <a:p>
            <a:fld id="{D1A98742-6638-43AC-A30F-B0F4E802E4B2}" type="datetime1">
              <a:rPr lang="en-US" smtClean="0"/>
              <a:t>6/19/2024</a:t>
            </a:fld>
            <a:endParaRPr lang="en-US"/>
          </a:p>
        </p:txBody>
      </p:sp>
      <p:sp>
        <p:nvSpPr>
          <p:cNvPr id="5" name="Footer Placeholder 4">
            <a:extLst>
              <a:ext uri="{FF2B5EF4-FFF2-40B4-BE49-F238E27FC236}">
                <a16:creationId xmlns:a16="http://schemas.microsoft.com/office/drawing/2014/main" id="{78D86B58-E800-84F9-4DC6-97DB73D492D2}"/>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C3CF9B72-5CFC-3B4A-8F9C-D03ECBA6AE64}"/>
              </a:ext>
            </a:extLst>
          </p:cNvPr>
          <p:cNvSpPr>
            <a:spLocks noGrp="1"/>
          </p:cNvSpPr>
          <p:nvPr>
            <p:ph type="sldNum" sz="quarter" idx="12"/>
          </p:nvPr>
        </p:nvSpPr>
        <p:spPr/>
        <p:txBody>
          <a:bodyPr/>
          <a:lstStyle/>
          <a:p>
            <a:fld id="{D57F1E4F-1CFF-5643-939E-217C01CDF565}" type="slidenum">
              <a:rPr lang="en-US" smtClean="0"/>
              <a:pPr/>
              <a:t>24</a:t>
            </a:fld>
            <a:endParaRPr lang="en-US"/>
          </a:p>
        </p:txBody>
      </p:sp>
      <p:sp>
        <p:nvSpPr>
          <p:cNvPr id="7" name="Rectangle 6">
            <a:extLst>
              <a:ext uri="{FF2B5EF4-FFF2-40B4-BE49-F238E27FC236}">
                <a16:creationId xmlns:a16="http://schemas.microsoft.com/office/drawing/2014/main" id="{098DC2B2-684C-3C5E-4A87-ADE444E47FBE}"/>
              </a:ext>
            </a:extLst>
          </p:cNvPr>
          <p:cNvSpPr/>
          <p:nvPr/>
        </p:nvSpPr>
        <p:spPr>
          <a:xfrm>
            <a:off x="1484310" y="1887167"/>
            <a:ext cx="9760864" cy="98472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template &lt;class T&gt;</a:t>
            </a:r>
          </a:p>
          <a:p>
            <a:r>
              <a:rPr lang="en-US" dirty="0">
                <a:latin typeface="Consolas" panose="020B0609020204030204" pitchFamily="49" charset="0"/>
              </a:rPr>
              <a:t>  requires (</a:t>
            </a:r>
            <a:r>
              <a:rPr lang="en-US" dirty="0" err="1">
                <a:solidFill>
                  <a:srgbClr val="FFFF00"/>
                </a:solidFill>
                <a:latin typeface="Consolas" panose="020B0609020204030204" pitchFamily="49" charset="0"/>
              </a:rPr>
              <a:t>is_trivially_relocatable_v</a:t>
            </a:r>
            <a:r>
              <a:rPr lang="en-US" dirty="0">
                <a:latin typeface="Consolas" panose="020B0609020204030204" pitchFamily="49" charset="0"/>
              </a:rPr>
              <a:t>&lt;T&gt; &amp;&amp; !</a:t>
            </a:r>
            <a:r>
              <a:rPr lang="en-US" dirty="0" err="1">
                <a:latin typeface="Consolas" panose="020B0609020204030204" pitchFamily="49" charset="0"/>
              </a:rPr>
              <a:t>is_const_v</a:t>
            </a:r>
            <a:r>
              <a:rPr lang="en-US" dirty="0">
                <a:latin typeface="Consolas" panose="020B0609020204030204" pitchFamily="49" charset="0"/>
              </a:rPr>
              <a:t>&lt;T&gt;)</a:t>
            </a:r>
          </a:p>
          <a:p>
            <a:r>
              <a:rPr lang="en-US" dirty="0">
                <a:latin typeface="Consolas" panose="020B0609020204030204" pitchFamily="49" charset="0"/>
              </a:rPr>
              <a:t>T* </a:t>
            </a:r>
            <a:r>
              <a:rPr lang="en-US" dirty="0" err="1">
                <a:solidFill>
                  <a:srgbClr val="FFFF00"/>
                </a:solidFill>
                <a:latin typeface="Consolas" panose="020B0609020204030204" pitchFamily="49" charset="0"/>
              </a:rPr>
              <a:t>trivially_relocate</a:t>
            </a:r>
            <a:r>
              <a:rPr lang="en-US" dirty="0">
                <a:latin typeface="Consolas" panose="020B0609020204030204" pitchFamily="49" charset="0"/>
              </a:rPr>
              <a:t>(T* begin, T* end, T* </a:t>
            </a:r>
            <a:r>
              <a:rPr lang="en-US" dirty="0" err="1">
                <a:latin typeface="Consolas" panose="020B0609020204030204" pitchFamily="49" charset="0"/>
              </a:rPr>
              <a:t>new_location</a:t>
            </a:r>
            <a:r>
              <a:rPr lang="en-US" dirty="0">
                <a:latin typeface="Consolas" panose="020B0609020204030204" pitchFamily="49" charset="0"/>
              </a:rPr>
              <a:t>) </a:t>
            </a:r>
            <a:r>
              <a:rPr lang="en-US" dirty="0" err="1">
                <a:latin typeface="Consolas" panose="020B0609020204030204" pitchFamily="49" charset="0"/>
              </a:rPr>
              <a:t>noexcept</a:t>
            </a:r>
            <a:r>
              <a:rPr lang="en-US" dirty="0">
                <a:latin typeface="Consolas" panose="020B0609020204030204" pitchFamily="49" charset="0"/>
              </a:rPr>
              <a:t>;</a:t>
            </a:r>
          </a:p>
        </p:txBody>
      </p:sp>
    </p:spTree>
    <p:extLst>
      <p:ext uri="{BB962C8B-B14F-4D97-AF65-F5344CB8AC3E}">
        <p14:creationId xmlns:p14="http://schemas.microsoft.com/office/powerpoint/2010/main" val="2170505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939ED-D501-1750-DE9C-A77A08B268C7}"/>
              </a:ext>
            </a:extLst>
          </p:cNvPr>
          <p:cNvSpPr>
            <a:spLocks noGrp="1"/>
          </p:cNvSpPr>
          <p:nvPr>
            <p:ph type="title"/>
          </p:nvPr>
        </p:nvSpPr>
        <p:spPr/>
        <p:txBody>
          <a:bodyPr/>
          <a:lstStyle/>
          <a:p>
            <a:r>
              <a:rPr lang="en-US" dirty="0"/>
              <a:t>P2967 Relocation Has A Library Interface</a:t>
            </a:r>
          </a:p>
        </p:txBody>
      </p:sp>
      <p:sp>
        <p:nvSpPr>
          <p:cNvPr id="3" name="Content Placeholder 2">
            <a:extLst>
              <a:ext uri="{FF2B5EF4-FFF2-40B4-BE49-F238E27FC236}">
                <a16:creationId xmlns:a16="http://schemas.microsoft.com/office/drawing/2014/main" id="{6196E48F-1627-C261-53ED-3844CC164CE0}"/>
              </a:ext>
            </a:extLst>
          </p:cNvPr>
          <p:cNvSpPr>
            <a:spLocks noGrp="1"/>
          </p:cNvSpPr>
          <p:nvPr>
            <p:ph idx="1"/>
          </p:nvPr>
        </p:nvSpPr>
        <p:spPr>
          <a:xfrm>
            <a:off x="1484310" y="1832982"/>
            <a:ext cx="10018713" cy="4459447"/>
          </a:xfrm>
        </p:spPr>
        <p:txBody>
          <a:bodyPr>
            <a:normAutofit/>
          </a:bodyPr>
          <a:lstStyle/>
          <a:p>
            <a:r>
              <a:rPr lang="en-US" dirty="0"/>
              <a:t>Proposes a function for efficiently relocating a range of objects:</a:t>
            </a:r>
          </a:p>
          <a:p>
            <a:pPr marL="457200" lvl="1" indent="0">
              <a:buNone/>
            </a:pPr>
            <a:r>
              <a:rPr lang="en-US" sz="1800" dirty="0">
                <a:solidFill>
                  <a:srgbClr val="0070C0"/>
                </a:solidFill>
                <a:latin typeface="Consolas" panose="020B0609020204030204" pitchFamily="49" charset="0"/>
              </a:rPr>
              <a:t>template &lt;typename </a:t>
            </a:r>
            <a:r>
              <a:rPr lang="en-US" sz="1800" dirty="0" err="1">
                <a:solidFill>
                  <a:srgbClr val="0070C0"/>
                </a:solidFill>
                <a:latin typeface="Consolas" panose="020B0609020204030204" pitchFamily="49" charset="0"/>
              </a:rPr>
              <a:t>InIter</a:t>
            </a:r>
            <a:r>
              <a:rPr lang="en-US" sz="1800" dirty="0">
                <a:solidFill>
                  <a:srgbClr val="0070C0"/>
                </a:solidFill>
                <a:latin typeface="Consolas" panose="020B0609020204030204" pitchFamily="49" charset="0"/>
              </a:rPr>
              <a:t>, typename </a:t>
            </a:r>
            <a:r>
              <a:rPr lang="en-US" sz="1800" dirty="0" err="1">
                <a:solidFill>
                  <a:srgbClr val="0070C0"/>
                </a:solidFill>
                <a:latin typeface="Consolas" panose="020B0609020204030204" pitchFamily="49" charset="0"/>
              </a:rPr>
              <a:t>OutIter</a:t>
            </a:r>
            <a:r>
              <a:rPr lang="en-US" sz="1800" dirty="0">
                <a:solidFill>
                  <a:srgbClr val="0070C0"/>
                </a:solidFill>
                <a:latin typeface="Consolas" panose="020B0609020204030204" pitchFamily="49" charset="0"/>
              </a:rPr>
              <a:t>&gt;</a:t>
            </a:r>
            <a:br>
              <a:rPr lang="en-US" sz="1800" dirty="0">
                <a:solidFill>
                  <a:srgbClr val="0070C0"/>
                </a:solidFill>
                <a:latin typeface="Consolas" panose="020B0609020204030204" pitchFamily="49" charset="0"/>
              </a:rPr>
            </a:br>
            <a:r>
              <a:rPr lang="en-US" sz="1800" dirty="0">
                <a:solidFill>
                  <a:srgbClr val="0070C0"/>
                </a:solidFill>
                <a:latin typeface="Consolas" panose="020B0609020204030204" pitchFamily="49" charset="0"/>
              </a:rPr>
              <a:t>  auto </a:t>
            </a:r>
            <a:r>
              <a:rPr lang="en-US" sz="1800" b="1" dirty="0" err="1">
                <a:solidFill>
                  <a:srgbClr val="0070C0"/>
                </a:solidFill>
                <a:latin typeface="Consolas" panose="020B0609020204030204" pitchFamily="49" charset="0"/>
              </a:rPr>
              <a:t>uninitialized_relocate</a:t>
            </a:r>
            <a:r>
              <a:rPr lang="en-US" sz="1800" dirty="0">
                <a:solidFill>
                  <a:srgbClr val="0070C0"/>
                </a:solidFill>
                <a:latin typeface="Consolas" panose="020B0609020204030204" pitchFamily="49" charset="0"/>
              </a:rPr>
              <a:t>(</a:t>
            </a:r>
            <a:r>
              <a:rPr lang="en-US" sz="1800" dirty="0" err="1">
                <a:solidFill>
                  <a:srgbClr val="0070C0"/>
                </a:solidFill>
                <a:latin typeface="Consolas" panose="020B0609020204030204" pitchFamily="49" charset="0"/>
              </a:rPr>
              <a:t>InIter</a:t>
            </a:r>
            <a:r>
              <a:rPr lang="en-US" sz="1800" dirty="0">
                <a:solidFill>
                  <a:srgbClr val="0070C0"/>
                </a:solidFill>
                <a:latin typeface="Consolas" panose="020B0609020204030204" pitchFamily="49" charset="0"/>
              </a:rPr>
              <a:t> first, </a:t>
            </a:r>
            <a:r>
              <a:rPr lang="en-US" sz="1800" dirty="0" err="1">
                <a:solidFill>
                  <a:srgbClr val="0070C0"/>
                </a:solidFill>
                <a:latin typeface="Consolas" panose="020B0609020204030204" pitchFamily="49" charset="0"/>
              </a:rPr>
              <a:t>InIter</a:t>
            </a:r>
            <a:r>
              <a:rPr lang="en-US" sz="1800" dirty="0">
                <a:solidFill>
                  <a:srgbClr val="0070C0"/>
                </a:solidFill>
                <a:latin typeface="Consolas" panose="020B0609020204030204" pitchFamily="49" charset="0"/>
              </a:rPr>
              <a:t> last, </a:t>
            </a:r>
            <a:r>
              <a:rPr lang="en-US" sz="1800" dirty="0" err="1">
                <a:solidFill>
                  <a:srgbClr val="0070C0"/>
                </a:solidFill>
                <a:latin typeface="Consolas" panose="020B0609020204030204" pitchFamily="49" charset="0"/>
              </a:rPr>
              <a:t>OutIter</a:t>
            </a:r>
            <a:r>
              <a:rPr lang="en-US" sz="1800" dirty="0">
                <a:solidFill>
                  <a:srgbClr val="0070C0"/>
                </a:solidFill>
                <a:latin typeface="Consolas" panose="020B0609020204030204" pitchFamily="49" charset="0"/>
              </a:rPr>
              <a:t> to)</a:t>
            </a:r>
            <a:br>
              <a:rPr lang="en-US" sz="1800" dirty="0">
                <a:solidFill>
                  <a:srgbClr val="0070C0"/>
                </a:solidFill>
                <a:latin typeface="Consolas" panose="020B0609020204030204" pitchFamily="49" charset="0"/>
              </a:rPr>
            </a:br>
            <a:r>
              <a:rPr lang="en-US" sz="1800" dirty="0">
                <a:solidFill>
                  <a:srgbClr val="0070C0"/>
                </a:solidFill>
                <a:latin typeface="Consolas" panose="020B0609020204030204" pitchFamily="49" charset="0"/>
              </a:rPr>
              <a:t>    -&gt; </a:t>
            </a:r>
            <a:r>
              <a:rPr lang="en-US" sz="1800" dirty="0" err="1">
                <a:solidFill>
                  <a:srgbClr val="0070C0"/>
                </a:solidFill>
                <a:latin typeface="Consolas" panose="020B0609020204030204" pitchFamily="49" charset="0"/>
              </a:rPr>
              <a:t>OutIter</a:t>
            </a:r>
            <a:r>
              <a:rPr lang="en-US" sz="1800" dirty="0">
                <a:solidFill>
                  <a:srgbClr val="0070C0"/>
                </a:solidFill>
                <a:latin typeface="Consolas" panose="020B0609020204030204" pitchFamily="49" charset="0"/>
              </a:rPr>
              <a:t>;</a:t>
            </a:r>
            <a:endParaRPr lang="en-US" dirty="0">
              <a:solidFill>
                <a:srgbClr val="0070C0"/>
              </a:solidFill>
            </a:endParaRPr>
          </a:p>
          <a:p>
            <a:r>
              <a:rPr lang="en-US" dirty="0"/>
              <a:t>Modeled after </a:t>
            </a:r>
            <a:r>
              <a:rPr lang="en-US" dirty="0" err="1">
                <a:latin typeface="Courier New" panose="02070309020205020404" pitchFamily="49" charset="0"/>
                <a:cs typeface="Courier New" panose="02070309020205020404" pitchFamily="49" charset="0"/>
              </a:rPr>
              <a:t>uninitialized_move</a:t>
            </a:r>
            <a:r>
              <a:rPr lang="en-US" dirty="0"/>
              <a:t> &amp; has variants in </a:t>
            </a:r>
            <a:r>
              <a:rPr lang="en-US" dirty="0">
                <a:latin typeface="Courier New" panose="02070309020205020404" pitchFamily="49" charset="0"/>
                <a:cs typeface="Courier New" panose="02070309020205020404" pitchFamily="49" charset="0"/>
              </a:rPr>
              <a:t>std::ranges</a:t>
            </a:r>
            <a:r>
              <a:rPr lang="en-US" dirty="0"/>
              <a:t>.</a:t>
            </a:r>
          </a:p>
          <a:p>
            <a:r>
              <a:rPr lang="en-US" dirty="0"/>
              <a:t>Relocates via element-by-element move-construction and destruction in the general case, but optimized to use byte copies for trivially relocatable types and further optimized as a single </a:t>
            </a:r>
            <a:r>
              <a:rPr lang="en-US" dirty="0" err="1">
                <a:latin typeface="Courier New" panose="02070309020205020404" pitchFamily="49" charset="0"/>
                <a:cs typeface="Courier New" panose="02070309020205020404" pitchFamily="49" charset="0"/>
              </a:rPr>
              <a:t>memmove</a:t>
            </a:r>
            <a:r>
              <a:rPr lang="en-US" dirty="0"/>
              <a:t>-like operation for contiguous iterators.</a:t>
            </a:r>
          </a:p>
          <a:p>
            <a:r>
              <a:rPr lang="en-US" dirty="0"/>
              <a:t>Supports the strong guarantee when possible, falling back to copy construction for non-trivially relocatable types that might throw on move.</a:t>
            </a:r>
          </a:p>
        </p:txBody>
      </p:sp>
      <p:sp>
        <p:nvSpPr>
          <p:cNvPr id="4" name="Date Placeholder 3">
            <a:extLst>
              <a:ext uri="{FF2B5EF4-FFF2-40B4-BE49-F238E27FC236}">
                <a16:creationId xmlns:a16="http://schemas.microsoft.com/office/drawing/2014/main" id="{6E50ADD7-02E0-DCAB-A73E-89B96A8228C3}"/>
              </a:ext>
            </a:extLst>
          </p:cNvPr>
          <p:cNvSpPr>
            <a:spLocks noGrp="1"/>
          </p:cNvSpPr>
          <p:nvPr>
            <p:ph type="dt" sz="half" idx="10"/>
          </p:nvPr>
        </p:nvSpPr>
        <p:spPr/>
        <p:txBody>
          <a:bodyPr/>
          <a:lstStyle/>
          <a:p>
            <a:fld id="{D1A98742-6638-43AC-A30F-B0F4E802E4B2}" type="datetime1">
              <a:rPr lang="en-US" smtClean="0"/>
              <a:t>6/19/2024</a:t>
            </a:fld>
            <a:endParaRPr lang="en-US"/>
          </a:p>
        </p:txBody>
      </p:sp>
      <p:sp>
        <p:nvSpPr>
          <p:cNvPr id="5" name="Footer Placeholder 4">
            <a:extLst>
              <a:ext uri="{FF2B5EF4-FFF2-40B4-BE49-F238E27FC236}">
                <a16:creationId xmlns:a16="http://schemas.microsoft.com/office/drawing/2014/main" id="{2F0AE76C-18A7-0346-BCCB-82E180D6A3B7}"/>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32983D26-E5AB-5C40-DC00-204CB7972A07}"/>
              </a:ext>
            </a:extLst>
          </p:cNvPr>
          <p:cNvSpPr>
            <a:spLocks noGrp="1"/>
          </p:cNvSpPr>
          <p:nvPr>
            <p:ph type="sldNum" sz="quarter" idx="12"/>
          </p:nvPr>
        </p:nvSpPr>
        <p:spPr/>
        <p:txBody>
          <a:bodyPr/>
          <a:lstStyle/>
          <a:p>
            <a:fld id="{D57F1E4F-1CFF-5643-939E-217C01CDF565}" type="slidenum">
              <a:rPr lang="en-US" smtClean="0"/>
              <a:pPr/>
              <a:t>25</a:t>
            </a:fld>
            <a:endParaRPr lang="en-US"/>
          </a:p>
        </p:txBody>
      </p:sp>
    </p:spTree>
    <p:extLst>
      <p:ext uri="{BB962C8B-B14F-4D97-AF65-F5344CB8AC3E}">
        <p14:creationId xmlns:p14="http://schemas.microsoft.com/office/powerpoint/2010/main" val="2180153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EA7F-A717-15F6-CBCE-13C3496363F2}"/>
              </a:ext>
            </a:extLst>
          </p:cNvPr>
          <p:cNvSpPr>
            <a:spLocks noGrp="1"/>
          </p:cNvSpPr>
          <p:nvPr>
            <p:ph type="title"/>
          </p:nvPr>
        </p:nvSpPr>
        <p:spPr/>
        <p:txBody>
          <a:bodyPr/>
          <a:lstStyle/>
          <a:p>
            <a:r>
              <a:rPr lang="en-US" dirty="0"/>
              <a:t>P3239: A Relocating Swap</a:t>
            </a:r>
          </a:p>
        </p:txBody>
      </p:sp>
      <p:sp>
        <p:nvSpPr>
          <p:cNvPr id="3" name="Content Placeholder 2">
            <a:extLst>
              <a:ext uri="{FF2B5EF4-FFF2-40B4-BE49-F238E27FC236}">
                <a16:creationId xmlns:a16="http://schemas.microsoft.com/office/drawing/2014/main" id="{8B9CCED9-F76A-27ED-2DEA-C15DCECF427E}"/>
              </a:ext>
            </a:extLst>
          </p:cNvPr>
          <p:cNvSpPr>
            <a:spLocks noGrp="1"/>
          </p:cNvSpPr>
          <p:nvPr>
            <p:ph idx="1"/>
          </p:nvPr>
        </p:nvSpPr>
        <p:spPr>
          <a:xfrm>
            <a:off x="1484310" y="1887166"/>
            <a:ext cx="10018713" cy="4371393"/>
          </a:xfrm>
        </p:spPr>
        <p:txBody>
          <a:bodyPr>
            <a:normAutofit/>
          </a:bodyPr>
          <a:lstStyle/>
          <a:p>
            <a:r>
              <a:rPr lang="en-US" dirty="0"/>
              <a:t>We care deeply about optimizing </a:t>
            </a:r>
            <a:r>
              <a:rPr lang="en-US" dirty="0">
                <a:latin typeface="Courier New" panose="02070309020205020404" pitchFamily="49" charset="0"/>
                <a:cs typeface="Courier New" panose="02070309020205020404" pitchFamily="49" charset="0"/>
              </a:rPr>
              <a:t>swap</a:t>
            </a:r>
            <a:r>
              <a:rPr lang="en-US" dirty="0"/>
              <a:t> via a trivial relocation-like mechanism, i.e., swapping bytes rather than moving and assigning objects.</a:t>
            </a:r>
          </a:p>
          <a:p>
            <a:r>
              <a:rPr lang="en-US" dirty="0"/>
              <a:t>Swap differs from relocation in that the objects being swapped are not constructed or destroyed.</a:t>
            </a:r>
          </a:p>
          <a:p>
            <a:pPr lvl="1"/>
            <a:r>
              <a:rPr lang="en-US" dirty="0"/>
              <a:t>Core-language lifetime issues need to be carefully considered.</a:t>
            </a:r>
          </a:p>
          <a:p>
            <a:pPr lvl="1"/>
            <a:r>
              <a:rPr lang="en-US" dirty="0"/>
              <a:t>Although relocation can often be used as an implementation technique to optimize </a:t>
            </a:r>
            <a:r>
              <a:rPr lang="en-US" dirty="0">
                <a:latin typeface="Courier New" panose="02070309020205020404" pitchFamily="49" charset="0"/>
                <a:cs typeface="Courier New" panose="02070309020205020404" pitchFamily="49" charset="0"/>
              </a:rPr>
              <a:t>swap</a:t>
            </a:r>
            <a:r>
              <a:rPr lang="en-US" dirty="0"/>
              <a:t>, </a:t>
            </a:r>
            <a:r>
              <a:rPr lang="en-US" b="1" dirty="0">
                <a:latin typeface="Courier New" panose="02070309020205020404" pitchFamily="49" charset="0"/>
                <a:cs typeface="Courier New" panose="02070309020205020404" pitchFamily="49" charset="0"/>
              </a:rPr>
              <a:t>swap</a:t>
            </a:r>
            <a:r>
              <a:rPr lang="en-US" b="1" dirty="0"/>
              <a:t> is not a </a:t>
            </a:r>
            <a:r>
              <a:rPr lang="en-US" b="1" i="1" dirty="0"/>
              <a:t>kind</a:t>
            </a:r>
            <a:r>
              <a:rPr lang="en-US" b="1" dirty="0"/>
              <a:t> of relocation</a:t>
            </a:r>
            <a:r>
              <a:rPr lang="en-US" dirty="0"/>
              <a:t>.</a:t>
            </a:r>
          </a:p>
          <a:p>
            <a:r>
              <a:rPr lang="en-US" dirty="0"/>
              <a:t>P3239</a:t>
            </a:r>
          </a:p>
          <a:p>
            <a:pPr lvl="1"/>
            <a:r>
              <a:rPr lang="en-US" dirty="0"/>
              <a:t>introduces an operation that swaps object value representations</a:t>
            </a:r>
          </a:p>
          <a:p>
            <a:pPr lvl="1"/>
            <a:r>
              <a:rPr lang="en-US" dirty="0"/>
              <a:t>defines </a:t>
            </a:r>
            <a:r>
              <a:rPr lang="en-US" i="1" dirty="0"/>
              <a:t>appropriate</a:t>
            </a:r>
            <a:r>
              <a:rPr lang="en-US" dirty="0"/>
              <a:t> use of the new operation to optimize </a:t>
            </a:r>
            <a:r>
              <a:rPr lang="en-US" dirty="0">
                <a:latin typeface="Courier New" panose="02070309020205020404" pitchFamily="49" charset="0"/>
                <a:cs typeface="Courier New" panose="02070309020205020404" pitchFamily="49" charset="0"/>
              </a:rPr>
              <a:t>std::swap</a:t>
            </a:r>
            <a:r>
              <a:rPr lang="en-US" dirty="0"/>
              <a:t>.</a:t>
            </a:r>
          </a:p>
        </p:txBody>
      </p:sp>
      <p:sp>
        <p:nvSpPr>
          <p:cNvPr id="4" name="Date Placeholder 3">
            <a:extLst>
              <a:ext uri="{FF2B5EF4-FFF2-40B4-BE49-F238E27FC236}">
                <a16:creationId xmlns:a16="http://schemas.microsoft.com/office/drawing/2014/main" id="{423E443D-F273-DDC1-D001-6F80C7F553E8}"/>
              </a:ext>
            </a:extLst>
          </p:cNvPr>
          <p:cNvSpPr>
            <a:spLocks noGrp="1"/>
          </p:cNvSpPr>
          <p:nvPr>
            <p:ph type="dt" sz="half" idx="10"/>
          </p:nvPr>
        </p:nvSpPr>
        <p:spPr/>
        <p:txBody>
          <a:bodyPr/>
          <a:lstStyle/>
          <a:p>
            <a:fld id="{D1A98742-6638-43AC-A30F-B0F4E802E4B2}" type="datetime1">
              <a:rPr lang="en-US" smtClean="0"/>
              <a:t>6/19/2024</a:t>
            </a:fld>
            <a:endParaRPr lang="en-US"/>
          </a:p>
        </p:txBody>
      </p:sp>
      <p:sp>
        <p:nvSpPr>
          <p:cNvPr id="5" name="Footer Placeholder 4">
            <a:extLst>
              <a:ext uri="{FF2B5EF4-FFF2-40B4-BE49-F238E27FC236}">
                <a16:creationId xmlns:a16="http://schemas.microsoft.com/office/drawing/2014/main" id="{02A3F8A0-0F70-464E-36D0-13326C671DA6}"/>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3FAFFE31-DA6F-E436-0D23-527846EE1DBC}"/>
              </a:ext>
            </a:extLst>
          </p:cNvPr>
          <p:cNvSpPr>
            <a:spLocks noGrp="1"/>
          </p:cNvSpPr>
          <p:nvPr>
            <p:ph type="sldNum" sz="quarter" idx="12"/>
          </p:nvPr>
        </p:nvSpPr>
        <p:spPr/>
        <p:txBody>
          <a:bodyPr/>
          <a:lstStyle/>
          <a:p>
            <a:fld id="{D57F1E4F-1CFF-5643-939E-217C01CDF565}" type="slidenum">
              <a:rPr lang="en-US" smtClean="0"/>
              <a:pPr/>
              <a:t>26</a:t>
            </a:fld>
            <a:endParaRPr lang="en-US"/>
          </a:p>
        </p:txBody>
      </p:sp>
    </p:spTree>
    <p:extLst>
      <p:ext uri="{BB962C8B-B14F-4D97-AF65-F5344CB8AC3E}">
        <p14:creationId xmlns:p14="http://schemas.microsoft.com/office/powerpoint/2010/main" val="1908003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EA7F-A717-15F6-CBCE-13C3496363F2}"/>
              </a:ext>
            </a:extLst>
          </p:cNvPr>
          <p:cNvSpPr>
            <a:spLocks noGrp="1"/>
          </p:cNvSpPr>
          <p:nvPr>
            <p:ph type="title"/>
          </p:nvPr>
        </p:nvSpPr>
        <p:spPr/>
        <p:txBody>
          <a:bodyPr/>
          <a:lstStyle/>
          <a:p>
            <a:r>
              <a:rPr lang="en-US" dirty="0"/>
              <a:t>Relocatability is not enough</a:t>
            </a:r>
          </a:p>
        </p:txBody>
      </p:sp>
      <p:sp>
        <p:nvSpPr>
          <p:cNvPr id="3" name="Content Placeholder 2">
            <a:extLst>
              <a:ext uri="{FF2B5EF4-FFF2-40B4-BE49-F238E27FC236}">
                <a16:creationId xmlns:a16="http://schemas.microsoft.com/office/drawing/2014/main" id="{8B9CCED9-F76A-27ED-2DEA-C15DCECF427E}"/>
              </a:ext>
            </a:extLst>
          </p:cNvPr>
          <p:cNvSpPr>
            <a:spLocks noGrp="1"/>
          </p:cNvSpPr>
          <p:nvPr>
            <p:ph idx="1"/>
          </p:nvPr>
        </p:nvSpPr>
        <p:spPr/>
        <p:txBody>
          <a:bodyPr>
            <a:normAutofit/>
          </a:bodyPr>
          <a:lstStyle/>
          <a:p>
            <a:r>
              <a:rPr lang="en-US" dirty="0"/>
              <a:t>Swap is defined to exchange </a:t>
            </a:r>
            <a:r>
              <a:rPr lang="en-US" i="1" dirty="0"/>
              <a:t>values</a:t>
            </a:r>
            <a:r>
              <a:rPr lang="en-US" dirty="0"/>
              <a:t>, not </a:t>
            </a:r>
            <a:r>
              <a:rPr lang="en-US" i="1" dirty="0"/>
              <a:t>objects</a:t>
            </a:r>
            <a:r>
              <a:rPr lang="en-US" dirty="0"/>
              <a:t>.</a:t>
            </a:r>
          </a:p>
          <a:p>
            <a:r>
              <a:rPr lang="en-US" dirty="0"/>
              <a:t>The invariants of move assignment should be preserved.</a:t>
            </a:r>
          </a:p>
          <a:p>
            <a:r>
              <a:rPr lang="en-US" dirty="0">
                <a:cs typeface="Courier New" panose="02070309020205020404" pitchFamily="49" charset="0"/>
              </a:rPr>
              <a:t>Optimizing std::swap using relocation is safe only if the following are all equivalent: </a:t>
            </a:r>
          </a:p>
          <a:p>
            <a:endParaRPr lang="en-US" dirty="0">
              <a:cs typeface="Courier New" panose="02070309020205020404" pitchFamily="49" charset="0"/>
            </a:endParaRPr>
          </a:p>
          <a:p>
            <a:endParaRPr lang="en-US" dirty="0"/>
          </a:p>
          <a:p>
            <a:endParaRPr lang="en-US" dirty="0"/>
          </a:p>
        </p:txBody>
      </p:sp>
      <p:sp>
        <p:nvSpPr>
          <p:cNvPr id="4" name="Date Placeholder 3">
            <a:extLst>
              <a:ext uri="{FF2B5EF4-FFF2-40B4-BE49-F238E27FC236}">
                <a16:creationId xmlns:a16="http://schemas.microsoft.com/office/drawing/2014/main" id="{423E443D-F273-DDC1-D001-6F80C7F553E8}"/>
              </a:ext>
            </a:extLst>
          </p:cNvPr>
          <p:cNvSpPr>
            <a:spLocks noGrp="1"/>
          </p:cNvSpPr>
          <p:nvPr>
            <p:ph type="dt" sz="half" idx="10"/>
          </p:nvPr>
        </p:nvSpPr>
        <p:spPr/>
        <p:txBody>
          <a:bodyPr/>
          <a:lstStyle/>
          <a:p>
            <a:fld id="{D1A98742-6638-43AC-A30F-B0F4E802E4B2}" type="datetime1">
              <a:rPr lang="en-US" smtClean="0"/>
              <a:t>6/19/2024</a:t>
            </a:fld>
            <a:endParaRPr lang="en-US" dirty="0"/>
          </a:p>
        </p:txBody>
      </p:sp>
      <p:sp>
        <p:nvSpPr>
          <p:cNvPr id="5" name="Footer Placeholder 4">
            <a:extLst>
              <a:ext uri="{FF2B5EF4-FFF2-40B4-BE49-F238E27FC236}">
                <a16:creationId xmlns:a16="http://schemas.microsoft.com/office/drawing/2014/main" id="{02A3F8A0-0F70-464E-36D0-13326C671DA6}"/>
              </a:ext>
            </a:extLst>
          </p:cNvPr>
          <p:cNvSpPr>
            <a:spLocks noGrp="1"/>
          </p:cNvSpPr>
          <p:nvPr>
            <p:ph type="ftr" sz="quarter" idx="11"/>
          </p:nvPr>
        </p:nvSpPr>
        <p:spPr/>
        <p:txBody>
          <a:bodyPr/>
          <a:lstStyle/>
          <a:p>
            <a:r>
              <a:rPr lang="en-US" dirty="0"/>
              <a:t>Pablo Halpern, 2024 (CC BY 4.0)</a:t>
            </a:r>
          </a:p>
        </p:txBody>
      </p:sp>
      <p:sp>
        <p:nvSpPr>
          <p:cNvPr id="6" name="Slide Number Placeholder 5">
            <a:extLst>
              <a:ext uri="{FF2B5EF4-FFF2-40B4-BE49-F238E27FC236}">
                <a16:creationId xmlns:a16="http://schemas.microsoft.com/office/drawing/2014/main" id="{3FAFFE31-DA6F-E436-0D23-527846EE1DBC}"/>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
        <p:nvSpPr>
          <p:cNvPr id="7" name="Rectangle 6">
            <a:extLst>
              <a:ext uri="{FF2B5EF4-FFF2-40B4-BE49-F238E27FC236}">
                <a16:creationId xmlns:a16="http://schemas.microsoft.com/office/drawing/2014/main" id="{FBEE0664-7D1F-247C-F772-F880AE3A50F6}"/>
              </a:ext>
            </a:extLst>
          </p:cNvPr>
          <p:cNvSpPr/>
          <p:nvPr/>
        </p:nvSpPr>
        <p:spPr>
          <a:xfrm>
            <a:off x="1831385" y="4495811"/>
            <a:ext cx="9396054" cy="89627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target-&gt;</a:t>
            </a:r>
            <a:r>
              <a:rPr lang="en-US" dirty="0">
                <a:solidFill>
                  <a:srgbClr val="FFFF00"/>
                </a:solidFill>
                <a:latin typeface="Consolas" panose="020B0609020204030204" pitchFamily="49" charset="0"/>
              </a:rPr>
              <a:t>~T()</a:t>
            </a:r>
            <a:r>
              <a:rPr lang="en-US" dirty="0">
                <a:solidFill>
                  <a:schemeClr val="bg1"/>
                </a:solidFill>
                <a:latin typeface="Consolas" panose="020B0609020204030204" pitchFamily="49" charset="0"/>
              </a:rPr>
              <a:t>;</a:t>
            </a:r>
            <a:r>
              <a:rPr lang="en-US" dirty="0">
                <a:latin typeface="Consolas" panose="020B0609020204030204" pitchFamily="49" charset="0"/>
              </a:rPr>
              <a:t>                                   // </a:t>
            </a:r>
            <a:r>
              <a:rPr lang="en-US" i="1" dirty="0">
                <a:latin typeface="Times New Roman" panose="02020603050405020304" pitchFamily="18" charset="0"/>
                <a:cs typeface="Times New Roman" panose="02020603050405020304" pitchFamily="18" charset="0"/>
              </a:rPr>
              <a:t>destroy </a:t>
            </a:r>
            <a:r>
              <a:rPr lang="en-US" dirty="0">
                <a:latin typeface="Consolas" panose="020B0609020204030204" pitchFamily="49" charset="0"/>
              </a:rPr>
              <a:t>target</a:t>
            </a:r>
            <a:br>
              <a:rPr lang="en-US" dirty="0">
                <a:latin typeface="Consolas" panose="020B0609020204030204" pitchFamily="49" charset="0"/>
              </a:rPr>
            </a:br>
            <a:r>
              <a:rPr lang="en-US" dirty="0">
                <a:latin typeface="Consolas" panose="020B0609020204030204" pitchFamily="49" charset="0"/>
              </a:rPr>
              <a:t>target = </a:t>
            </a:r>
            <a:r>
              <a:rPr lang="en-US" dirty="0">
                <a:solidFill>
                  <a:srgbClr val="FFFF00"/>
                </a:solidFill>
                <a:latin typeface="Consolas" panose="020B0609020204030204" pitchFamily="49" charset="0"/>
              </a:rPr>
              <a:t>::new</a:t>
            </a:r>
            <a:r>
              <a:rPr lang="en-US" dirty="0">
                <a:latin typeface="Consolas" panose="020B0609020204030204" pitchFamily="49" charset="0"/>
              </a:rPr>
              <a:t> (target) </a:t>
            </a:r>
            <a:r>
              <a:rPr lang="en-US" dirty="0">
                <a:solidFill>
                  <a:srgbClr val="FFFF00"/>
                </a:solidFill>
                <a:latin typeface="Consolas" panose="020B0609020204030204" pitchFamily="49" charset="0"/>
              </a:rPr>
              <a:t>T(</a:t>
            </a:r>
            <a:r>
              <a:rPr lang="en-US" dirty="0">
                <a:latin typeface="Consolas" panose="020B0609020204030204" pitchFamily="49" charset="0"/>
              </a:rPr>
              <a:t>std::move(*source)</a:t>
            </a:r>
            <a:r>
              <a:rPr lang="en-US" dirty="0">
                <a:solidFill>
                  <a:srgbClr val="FFFF00"/>
                </a:solidFill>
                <a:latin typeface="Consolas" panose="020B0609020204030204" pitchFamily="49" charset="0"/>
              </a:rPr>
              <a:t>)</a:t>
            </a:r>
            <a:r>
              <a:rPr lang="en-US" dirty="0">
                <a:latin typeface="Consolas" panose="020B0609020204030204" pitchFamily="49" charset="0"/>
              </a:rPr>
              <a:t>;  // </a:t>
            </a:r>
            <a:r>
              <a:rPr lang="en-US" i="1" dirty="0">
                <a:latin typeface="Times New Roman" panose="02020603050405020304" pitchFamily="18" charset="0"/>
                <a:cs typeface="Times New Roman" panose="02020603050405020304" pitchFamily="18" charset="0"/>
              </a:rPr>
              <a:t>move construct </a:t>
            </a:r>
            <a:r>
              <a:rPr lang="en-US" dirty="0">
                <a:latin typeface="Consolas" panose="020B0609020204030204" pitchFamily="49" charset="0"/>
              </a:rPr>
              <a:t>target</a:t>
            </a:r>
            <a:endParaRPr lang="en-US" i="1" dirty="0">
              <a:latin typeface="Consolas" panose="020B0609020204030204" pitchFamily="49" charset="0"/>
            </a:endParaRPr>
          </a:p>
          <a:p>
            <a:r>
              <a:rPr lang="en-US" dirty="0">
                <a:latin typeface="Consolas" panose="020B0609020204030204" pitchFamily="49" charset="0"/>
              </a:rPr>
              <a:t>source-&gt;</a:t>
            </a:r>
            <a:r>
              <a:rPr lang="en-US" dirty="0">
                <a:solidFill>
                  <a:srgbClr val="FFFF00"/>
                </a:solidFill>
                <a:latin typeface="Consolas" panose="020B0609020204030204" pitchFamily="49" charset="0"/>
              </a:rPr>
              <a:t>~T()</a:t>
            </a:r>
            <a:r>
              <a:rPr lang="en-US" dirty="0">
                <a:latin typeface="Consolas" panose="020B0609020204030204" pitchFamily="49" charset="0"/>
              </a:rPr>
              <a:t>;                                   // </a:t>
            </a:r>
            <a:r>
              <a:rPr lang="en-US" i="1" dirty="0">
                <a:latin typeface="Times New Roman" panose="02020603050405020304" pitchFamily="18" charset="0"/>
                <a:cs typeface="Times New Roman" panose="02020603050405020304" pitchFamily="18" charset="0"/>
              </a:rPr>
              <a:t>destroy </a:t>
            </a:r>
            <a:r>
              <a:rPr lang="en-US" dirty="0">
                <a:latin typeface="Consolas" panose="020B0609020204030204" pitchFamily="49" charset="0"/>
              </a:rPr>
              <a:t>source</a:t>
            </a:r>
            <a:endParaRPr lang="en-US" i="1" dirty="0">
              <a:latin typeface="Consolas" panose="020B0609020204030204" pitchFamily="49" charset="0"/>
            </a:endParaRPr>
          </a:p>
        </p:txBody>
      </p:sp>
      <p:sp>
        <p:nvSpPr>
          <p:cNvPr id="8" name="Rectangle 7">
            <a:extLst>
              <a:ext uri="{FF2B5EF4-FFF2-40B4-BE49-F238E27FC236}">
                <a16:creationId xmlns:a16="http://schemas.microsoft.com/office/drawing/2014/main" id="{64472377-B082-070F-32B2-FAB0100A4224}"/>
              </a:ext>
            </a:extLst>
          </p:cNvPr>
          <p:cNvSpPr/>
          <p:nvPr/>
        </p:nvSpPr>
        <p:spPr>
          <a:xfrm>
            <a:off x="1831385" y="3744202"/>
            <a:ext cx="9396054" cy="60858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*target </a:t>
            </a:r>
            <a:r>
              <a:rPr lang="en-US" dirty="0">
                <a:solidFill>
                  <a:srgbClr val="FFFF00"/>
                </a:solidFill>
                <a:latin typeface="Consolas" panose="020B0609020204030204" pitchFamily="49" charset="0"/>
              </a:rPr>
              <a:t>=</a:t>
            </a:r>
            <a:r>
              <a:rPr lang="en-US" dirty="0">
                <a:latin typeface="Consolas" panose="020B0609020204030204" pitchFamily="49" charset="0"/>
              </a:rPr>
              <a:t> std::move(*source);                   // </a:t>
            </a:r>
            <a:r>
              <a:rPr lang="en-US" i="1" dirty="0">
                <a:latin typeface="Times New Roman" panose="02020603050405020304" pitchFamily="18" charset="0"/>
                <a:cs typeface="Times New Roman" panose="02020603050405020304" pitchFamily="18" charset="0"/>
              </a:rPr>
              <a:t>move assign</a:t>
            </a:r>
          </a:p>
          <a:p>
            <a:r>
              <a:rPr lang="en-US" dirty="0">
                <a:latin typeface="Consolas" panose="020B0609020204030204" pitchFamily="49" charset="0"/>
              </a:rPr>
              <a:t>source-&gt;</a:t>
            </a:r>
            <a:r>
              <a:rPr lang="en-US" dirty="0">
                <a:solidFill>
                  <a:srgbClr val="FFFF00"/>
                </a:solidFill>
                <a:latin typeface="Consolas" panose="020B0609020204030204" pitchFamily="49" charset="0"/>
              </a:rPr>
              <a:t>~T()</a:t>
            </a:r>
            <a:r>
              <a:rPr lang="en-US" dirty="0">
                <a:latin typeface="Consolas" panose="020B0609020204030204" pitchFamily="49" charset="0"/>
              </a:rPr>
              <a:t>;                                   // </a:t>
            </a:r>
            <a:r>
              <a:rPr lang="en-US" i="1" dirty="0">
                <a:latin typeface="Times New Roman" panose="02020603050405020304" pitchFamily="18" charset="0"/>
                <a:cs typeface="Times New Roman" panose="02020603050405020304" pitchFamily="18" charset="0"/>
              </a:rPr>
              <a:t>destroy </a:t>
            </a:r>
            <a:r>
              <a:rPr lang="en-US" dirty="0">
                <a:latin typeface="Consolas" panose="020B0609020204030204" pitchFamily="49" charset="0"/>
              </a:rPr>
              <a:t>source</a:t>
            </a:r>
            <a:endParaRPr lang="en-US" i="1" dirty="0">
              <a:latin typeface="Consolas" panose="020B0609020204030204" pitchFamily="49" charset="0"/>
            </a:endParaRPr>
          </a:p>
        </p:txBody>
      </p:sp>
      <p:sp>
        <p:nvSpPr>
          <p:cNvPr id="11" name="Rectangle 10">
            <a:extLst>
              <a:ext uri="{FF2B5EF4-FFF2-40B4-BE49-F238E27FC236}">
                <a16:creationId xmlns:a16="http://schemas.microsoft.com/office/drawing/2014/main" id="{B63ECA61-D66B-C5D7-C8A4-4802EC227686}"/>
              </a:ext>
            </a:extLst>
          </p:cNvPr>
          <p:cNvSpPr/>
          <p:nvPr/>
        </p:nvSpPr>
        <p:spPr>
          <a:xfrm>
            <a:off x="1831385" y="5535112"/>
            <a:ext cx="9396054" cy="66080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target-&gt;</a:t>
            </a:r>
            <a:r>
              <a:rPr lang="en-US" dirty="0">
                <a:solidFill>
                  <a:srgbClr val="FFFF00"/>
                </a:solidFill>
                <a:latin typeface="Consolas" panose="020B0609020204030204" pitchFamily="49" charset="0"/>
              </a:rPr>
              <a:t>~T()</a:t>
            </a:r>
            <a:r>
              <a:rPr lang="en-US" dirty="0">
                <a:solidFill>
                  <a:schemeClr val="bg1"/>
                </a:solidFill>
                <a:latin typeface="Consolas" panose="020B0609020204030204" pitchFamily="49" charset="0"/>
              </a:rPr>
              <a:t>;</a:t>
            </a:r>
            <a:r>
              <a:rPr lang="en-US" dirty="0">
                <a:latin typeface="Consolas" panose="020B0609020204030204" pitchFamily="49" charset="0"/>
              </a:rPr>
              <a:t>                                   // </a:t>
            </a:r>
            <a:r>
              <a:rPr lang="en-US" i="1" dirty="0">
                <a:latin typeface="Times New Roman" panose="02020603050405020304" pitchFamily="18" charset="0"/>
                <a:cs typeface="Times New Roman" panose="02020603050405020304" pitchFamily="18" charset="0"/>
              </a:rPr>
              <a:t>destroy</a:t>
            </a:r>
            <a:r>
              <a:rPr lang="en-US" dirty="0">
                <a:latin typeface="Times New Roman" panose="02020603050405020304" pitchFamily="18" charset="0"/>
                <a:cs typeface="Times New Roman" panose="02020603050405020304" pitchFamily="18" charset="0"/>
              </a:rPr>
              <a:t> </a:t>
            </a:r>
            <a:r>
              <a:rPr lang="en-US" dirty="0">
                <a:latin typeface="Consolas" panose="020B0609020204030204" pitchFamily="49" charset="0"/>
              </a:rPr>
              <a:t>target</a:t>
            </a:r>
            <a:br>
              <a:rPr lang="en-US" dirty="0">
                <a:latin typeface="Consolas" panose="020B0609020204030204" pitchFamily="49" charset="0"/>
              </a:rPr>
            </a:br>
            <a:r>
              <a:rPr lang="en-US" dirty="0" err="1">
                <a:solidFill>
                  <a:srgbClr val="FFFF00"/>
                </a:solidFill>
                <a:latin typeface="Consolas" panose="020B0609020204030204" pitchFamily="49" charset="0"/>
              </a:rPr>
              <a:t>uninitialized_relocate</a:t>
            </a:r>
            <a:r>
              <a:rPr lang="en-US" dirty="0">
                <a:solidFill>
                  <a:srgbClr val="FFFF00"/>
                </a:solidFill>
                <a:latin typeface="Consolas" panose="020B0609020204030204" pitchFamily="49" charset="0"/>
              </a:rPr>
              <a:t>(</a:t>
            </a:r>
            <a:r>
              <a:rPr lang="en-US" dirty="0">
                <a:latin typeface="Consolas" panose="020B0609020204030204" pitchFamily="49" charset="0"/>
              </a:rPr>
              <a:t>source,source+1,target</a:t>
            </a:r>
            <a:r>
              <a:rPr lang="en-US" dirty="0">
                <a:solidFill>
                  <a:srgbClr val="FFFF00"/>
                </a:solidFill>
                <a:latin typeface="Consolas" panose="020B0609020204030204" pitchFamily="49" charset="0"/>
              </a:rPr>
              <a:t>)</a:t>
            </a:r>
            <a:r>
              <a:rPr lang="en-US" dirty="0">
                <a:latin typeface="Consolas" panose="020B0609020204030204" pitchFamily="49" charset="0"/>
              </a:rPr>
              <a:t>; // </a:t>
            </a:r>
            <a:r>
              <a:rPr lang="en-US" i="1" dirty="0">
                <a:latin typeface="Times New Roman" panose="02020603050405020304" pitchFamily="18" charset="0"/>
                <a:cs typeface="Times New Roman" panose="02020603050405020304" pitchFamily="18" charset="0"/>
              </a:rPr>
              <a:t>relocate</a:t>
            </a:r>
            <a:r>
              <a:rPr lang="en-US" dirty="0">
                <a:latin typeface="Times New Roman" panose="02020603050405020304" pitchFamily="18" charset="0"/>
                <a:cs typeface="Times New Roman" panose="02020603050405020304" pitchFamily="18" charset="0"/>
              </a:rPr>
              <a:t> </a:t>
            </a:r>
            <a:r>
              <a:rPr lang="en-US" dirty="0">
                <a:latin typeface="Consolas" panose="020B0609020204030204" pitchFamily="49" charset="0"/>
              </a:rPr>
              <a:t>source</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to</a:t>
            </a:r>
            <a:r>
              <a:rPr lang="en-US" dirty="0">
                <a:latin typeface="Times New Roman" panose="02020603050405020304" pitchFamily="18" charset="0"/>
                <a:cs typeface="Times New Roman" panose="02020603050405020304" pitchFamily="18" charset="0"/>
              </a:rPr>
              <a:t> </a:t>
            </a:r>
            <a:r>
              <a:rPr lang="en-US" dirty="0">
                <a:latin typeface="Consolas" panose="020B0609020204030204" pitchFamily="49" charset="0"/>
              </a:rPr>
              <a:t>target</a:t>
            </a:r>
          </a:p>
        </p:txBody>
      </p:sp>
      <p:sp>
        <p:nvSpPr>
          <p:cNvPr id="12" name="TextBox 11">
            <a:extLst>
              <a:ext uri="{FF2B5EF4-FFF2-40B4-BE49-F238E27FC236}">
                <a16:creationId xmlns:a16="http://schemas.microsoft.com/office/drawing/2014/main" id="{92D1F2F0-11B1-DED2-B8C4-F1A4C71FF158}"/>
              </a:ext>
            </a:extLst>
          </p:cNvPr>
          <p:cNvSpPr txBox="1"/>
          <p:nvPr/>
        </p:nvSpPr>
        <p:spPr>
          <a:xfrm rot="5400000">
            <a:off x="11096855" y="5376178"/>
            <a:ext cx="1233791" cy="369332"/>
          </a:xfrm>
          <a:prstGeom prst="rect">
            <a:avLst/>
          </a:prstGeom>
          <a:noFill/>
        </p:spPr>
        <p:txBody>
          <a:bodyPr wrap="square" rtlCol="0">
            <a:spAutoFit/>
          </a:bodyPr>
          <a:lstStyle/>
          <a:p>
            <a:r>
              <a:rPr lang="en-US" b="1" dirty="0">
                <a:solidFill>
                  <a:srgbClr val="00B0F0"/>
                </a:solidFill>
              </a:rPr>
              <a:t>equivalent</a:t>
            </a:r>
          </a:p>
        </p:txBody>
      </p:sp>
      <p:sp>
        <p:nvSpPr>
          <p:cNvPr id="13" name="Right Brace 12">
            <a:extLst>
              <a:ext uri="{FF2B5EF4-FFF2-40B4-BE49-F238E27FC236}">
                <a16:creationId xmlns:a16="http://schemas.microsoft.com/office/drawing/2014/main" id="{0710CAD0-151A-229C-68DC-8A1C8F4C1515}"/>
              </a:ext>
            </a:extLst>
          </p:cNvPr>
          <p:cNvSpPr/>
          <p:nvPr/>
        </p:nvSpPr>
        <p:spPr>
          <a:xfrm>
            <a:off x="10707690" y="4870026"/>
            <a:ext cx="292203" cy="447040"/>
          </a:xfrm>
          <a:prstGeom prst="righ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w="38100">
                <a:noFill/>
              </a:ln>
            </a:endParaRPr>
          </a:p>
        </p:txBody>
      </p:sp>
      <p:cxnSp>
        <p:nvCxnSpPr>
          <p:cNvPr id="19" name="Straight Connector 18">
            <a:extLst>
              <a:ext uri="{FF2B5EF4-FFF2-40B4-BE49-F238E27FC236}">
                <a16:creationId xmlns:a16="http://schemas.microsoft.com/office/drawing/2014/main" id="{295186D7-A9C9-16B9-374A-DBE75697F7A5}"/>
              </a:ext>
            </a:extLst>
          </p:cNvPr>
          <p:cNvCxnSpPr/>
          <p:nvPr/>
        </p:nvCxnSpPr>
        <p:spPr>
          <a:xfrm>
            <a:off x="10999893" y="5093547"/>
            <a:ext cx="50313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874056B-00BB-C45A-281C-78ED072CFA5B}"/>
              </a:ext>
            </a:extLst>
          </p:cNvPr>
          <p:cNvCxnSpPr>
            <a:cxnSpLocks/>
          </p:cNvCxnSpPr>
          <p:nvPr/>
        </p:nvCxnSpPr>
        <p:spPr>
          <a:xfrm>
            <a:off x="11127103" y="5991014"/>
            <a:ext cx="37592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79C922C-632D-0440-2103-334AB0350267}"/>
              </a:ext>
            </a:extLst>
          </p:cNvPr>
          <p:cNvCxnSpPr>
            <a:cxnSpLocks/>
          </p:cNvCxnSpPr>
          <p:nvPr/>
        </p:nvCxnSpPr>
        <p:spPr>
          <a:xfrm flipV="1">
            <a:off x="11537309" y="5093547"/>
            <a:ext cx="0" cy="89746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60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EA7F-A717-15F6-CBCE-13C3496363F2}"/>
              </a:ext>
            </a:extLst>
          </p:cNvPr>
          <p:cNvSpPr>
            <a:spLocks noGrp="1"/>
          </p:cNvSpPr>
          <p:nvPr>
            <p:ph type="title"/>
          </p:nvPr>
        </p:nvSpPr>
        <p:spPr/>
        <p:txBody>
          <a:bodyPr/>
          <a:lstStyle/>
          <a:p>
            <a:r>
              <a:rPr lang="en-US" dirty="0"/>
              <a:t>Avoiding Surprise</a:t>
            </a:r>
          </a:p>
        </p:txBody>
      </p:sp>
      <p:sp>
        <p:nvSpPr>
          <p:cNvPr id="3" name="Content Placeholder 2">
            <a:extLst>
              <a:ext uri="{FF2B5EF4-FFF2-40B4-BE49-F238E27FC236}">
                <a16:creationId xmlns:a16="http://schemas.microsoft.com/office/drawing/2014/main" id="{8B9CCED9-F76A-27ED-2DEA-C15DCECF427E}"/>
              </a:ext>
            </a:extLst>
          </p:cNvPr>
          <p:cNvSpPr>
            <a:spLocks noGrp="1"/>
          </p:cNvSpPr>
          <p:nvPr>
            <p:ph idx="1"/>
          </p:nvPr>
        </p:nvSpPr>
        <p:spPr/>
        <p:txBody>
          <a:bodyPr>
            <a:normAutofit/>
          </a:bodyPr>
          <a:lstStyle/>
          <a:p>
            <a:r>
              <a:rPr lang="en-US" dirty="0"/>
              <a:t>If any class members do not contribute to T's </a:t>
            </a:r>
            <a:r>
              <a:rPr lang="en-US" i="1" dirty="0"/>
              <a:t>value</a:t>
            </a:r>
            <a:r>
              <a:rPr lang="en-US" dirty="0"/>
              <a:t>, optimizing </a:t>
            </a:r>
            <a:r>
              <a:rPr lang="en-US" dirty="0">
                <a:latin typeface="Courier New" panose="02070309020205020404" pitchFamily="49" charset="0"/>
                <a:cs typeface="Courier New" panose="02070309020205020404" pitchFamily="49" charset="0"/>
              </a:rPr>
              <a:t>swap</a:t>
            </a:r>
            <a:r>
              <a:rPr lang="en-US" dirty="0"/>
              <a:t> using relocation would result in surprise, bugs, and possibly UB.</a:t>
            </a:r>
          </a:p>
          <a:p>
            <a:endParaRPr lang="en-US" dirty="0"/>
          </a:p>
          <a:p>
            <a:endParaRPr lang="en-US" dirty="0"/>
          </a:p>
          <a:p>
            <a:endParaRPr lang="en-US" dirty="0"/>
          </a:p>
          <a:p>
            <a:endParaRPr lang="en-US" sz="1800" dirty="0"/>
          </a:p>
          <a:p>
            <a:endParaRPr lang="en-US" dirty="0"/>
          </a:p>
        </p:txBody>
      </p:sp>
      <p:sp>
        <p:nvSpPr>
          <p:cNvPr id="4" name="Date Placeholder 3">
            <a:extLst>
              <a:ext uri="{FF2B5EF4-FFF2-40B4-BE49-F238E27FC236}">
                <a16:creationId xmlns:a16="http://schemas.microsoft.com/office/drawing/2014/main" id="{423E443D-F273-DDC1-D001-6F80C7F553E8}"/>
              </a:ext>
            </a:extLst>
          </p:cNvPr>
          <p:cNvSpPr>
            <a:spLocks noGrp="1"/>
          </p:cNvSpPr>
          <p:nvPr>
            <p:ph type="dt" sz="half" idx="10"/>
          </p:nvPr>
        </p:nvSpPr>
        <p:spPr/>
        <p:txBody>
          <a:bodyPr/>
          <a:lstStyle/>
          <a:p>
            <a:fld id="{D1A98742-6638-43AC-A30F-B0F4E802E4B2}" type="datetime1">
              <a:rPr lang="en-US" smtClean="0"/>
              <a:t>6/19/2024</a:t>
            </a:fld>
            <a:endParaRPr lang="en-US" dirty="0"/>
          </a:p>
        </p:txBody>
      </p:sp>
      <p:sp>
        <p:nvSpPr>
          <p:cNvPr id="5" name="Footer Placeholder 4">
            <a:extLst>
              <a:ext uri="{FF2B5EF4-FFF2-40B4-BE49-F238E27FC236}">
                <a16:creationId xmlns:a16="http://schemas.microsoft.com/office/drawing/2014/main" id="{02A3F8A0-0F70-464E-36D0-13326C671DA6}"/>
              </a:ext>
            </a:extLst>
          </p:cNvPr>
          <p:cNvSpPr>
            <a:spLocks noGrp="1"/>
          </p:cNvSpPr>
          <p:nvPr>
            <p:ph type="ftr" sz="quarter" idx="11"/>
          </p:nvPr>
        </p:nvSpPr>
        <p:spPr/>
        <p:txBody>
          <a:bodyPr/>
          <a:lstStyle/>
          <a:p>
            <a:r>
              <a:rPr lang="en-US" dirty="0"/>
              <a:t>Pablo Halpern, 2024 (CC BY 4.0)</a:t>
            </a:r>
          </a:p>
        </p:txBody>
      </p:sp>
      <p:sp>
        <p:nvSpPr>
          <p:cNvPr id="6" name="Slide Number Placeholder 5">
            <a:extLst>
              <a:ext uri="{FF2B5EF4-FFF2-40B4-BE49-F238E27FC236}">
                <a16:creationId xmlns:a16="http://schemas.microsoft.com/office/drawing/2014/main" id="{3FAFFE31-DA6F-E436-0D23-527846EE1DBC}"/>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
        <p:nvSpPr>
          <p:cNvPr id="9" name="Rectangle 8">
            <a:extLst>
              <a:ext uri="{FF2B5EF4-FFF2-40B4-BE49-F238E27FC236}">
                <a16:creationId xmlns:a16="http://schemas.microsoft.com/office/drawing/2014/main" id="{6F78ECA6-8CBB-E468-554E-C32C4866E427}"/>
              </a:ext>
            </a:extLst>
          </p:cNvPr>
          <p:cNvSpPr/>
          <p:nvPr/>
        </p:nvSpPr>
        <p:spPr>
          <a:xfrm>
            <a:off x="1831385" y="2699041"/>
            <a:ext cx="9396054" cy="174426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class </a:t>
            </a:r>
            <a:r>
              <a:rPr lang="en-US" dirty="0" err="1">
                <a:latin typeface="Consolas" panose="020B0609020204030204" pitchFamily="49" charset="0"/>
              </a:rPr>
              <a:t>SectorVal</a:t>
            </a:r>
            <a:r>
              <a:rPr lang="en-US" dirty="0">
                <a:latin typeface="Consolas" panose="020B0609020204030204" pitchFamily="49" charset="0"/>
              </a:rPr>
              <a:t> </a:t>
            </a:r>
            <a:r>
              <a:rPr lang="en-US" dirty="0" err="1">
                <a:solidFill>
                  <a:srgbClr val="FFFF00"/>
                </a:solidFill>
                <a:latin typeface="Consolas" panose="020B0609020204030204" pitchFamily="49" charset="0"/>
              </a:rPr>
              <a:t>trivially_relocatable</a:t>
            </a:r>
            <a:r>
              <a:rPr lang="en-US" dirty="0">
                <a:latin typeface="Consolas" panose="020B0609020204030204" pitchFamily="49" charset="0"/>
              </a:rPr>
              <a:t> {  // </a:t>
            </a:r>
            <a:r>
              <a:rPr lang="en-US" i="1" dirty="0">
                <a:latin typeface="Consolas" panose="020B0609020204030204" pitchFamily="49" charset="0"/>
              </a:rPr>
              <a:t>Not relocate-swappable</a:t>
            </a:r>
          </a:p>
          <a:p>
            <a:r>
              <a:rPr lang="en-US" dirty="0">
                <a:latin typeface="Consolas" panose="020B0609020204030204" pitchFamily="49" charset="0"/>
              </a:rPr>
              <a:t>  const unsigned </a:t>
            </a:r>
            <a:r>
              <a:rPr lang="en-US" dirty="0">
                <a:solidFill>
                  <a:srgbClr val="00B0F0"/>
                </a:solidFill>
                <a:latin typeface="Consolas" panose="020B0609020204030204" pitchFamily="49" charset="0"/>
              </a:rPr>
              <a:t>sector</a:t>
            </a:r>
            <a:r>
              <a:rPr lang="en-US" dirty="0">
                <a:latin typeface="Consolas" panose="020B0609020204030204" pitchFamily="49" charset="0"/>
              </a:rPr>
              <a:t>;  // </a:t>
            </a:r>
            <a:r>
              <a:rPr lang="en-US" i="1" dirty="0">
                <a:latin typeface="Consolas" panose="020B0609020204030204" pitchFamily="49" charset="0"/>
              </a:rPr>
              <a:t>never changes after construction</a:t>
            </a:r>
          </a:p>
          <a:p>
            <a:r>
              <a:rPr lang="en-US" dirty="0">
                <a:latin typeface="Consolas" panose="020B0609020204030204" pitchFamily="49" charset="0"/>
              </a:rPr>
              <a:t>  double         </a:t>
            </a:r>
            <a:r>
              <a:rPr lang="en-US" dirty="0">
                <a:solidFill>
                  <a:srgbClr val="FFFF00"/>
                </a:solidFill>
                <a:latin typeface="Consolas" panose="020B0609020204030204" pitchFamily="49" charset="0"/>
              </a:rPr>
              <a:t>value</a:t>
            </a:r>
            <a:r>
              <a:rPr lang="en-US" dirty="0">
                <a:latin typeface="Consolas" panose="020B0609020204030204" pitchFamily="49" charset="0"/>
              </a:rPr>
              <a:t>;   // </a:t>
            </a:r>
            <a:r>
              <a:rPr lang="en-US" i="1" dirty="0">
                <a:latin typeface="Consolas" panose="020B0609020204030204" pitchFamily="49" charset="0"/>
              </a:rPr>
              <a:t>the salient attribute</a:t>
            </a:r>
          </a:p>
          <a:p>
            <a:r>
              <a:rPr lang="en-US" dirty="0">
                <a:latin typeface="Consolas" panose="020B0609020204030204" pitchFamily="49" charset="0"/>
              </a:rPr>
              <a:t>  </a:t>
            </a:r>
            <a:r>
              <a:rPr lang="en-US" dirty="0" err="1">
                <a:latin typeface="Consolas" panose="020B0609020204030204" pitchFamily="49" charset="0"/>
              </a:rPr>
              <a:t>SectorVal</a:t>
            </a:r>
            <a:r>
              <a:rPr lang="en-US" dirty="0">
                <a:latin typeface="Consolas" panose="020B0609020204030204" pitchFamily="49" charset="0"/>
              </a:rPr>
              <a:t>&amp; operator=(</a:t>
            </a:r>
            <a:r>
              <a:rPr lang="en-US" dirty="0" err="1">
                <a:latin typeface="Consolas" panose="020B0609020204030204" pitchFamily="49" charset="0"/>
              </a:rPr>
              <a:t>SectorVal</a:t>
            </a:r>
            <a:r>
              <a:rPr lang="en-US" dirty="0">
                <a:latin typeface="Consolas" panose="020B0609020204030204" pitchFamily="49" charset="0"/>
              </a:rPr>
              <a:t>&amp; </a:t>
            </a:r>
            <a:r>
              <a:rPr lang="en-US" dirty="0" err="1">
                <a:latin typeface="Consolas" panose="020B0609020204030204" pitchFamily="49" charset="0"/>
              </a:rPr>
              <a:t>rhs</a:t>
            </a:r>
            <a:r>
              <a:rPr lang="en-US" dirty="0">
                <a:latin typeface="Consolas" panose="020B0609020204030204" pitchFamily="49" charset="0"/>
              </a:rPr>
              <a:t>) { </a:t>
            </a:r>
            <a:r>
              <a:rPr lang="en-US" dirty="0">
                <a:solidFill>
                  <a:srgbClr val="FFFF00"/>
                </a:solidFill>
                <a:latin typeface="Consolas" panose="020B0609020204030204" pitchFamily="49" charset="0"/>
              </a:rPr>
              <a:t>value</a:t>
            </a:r>
            <a:r>
              <a:rPr lang="en-US" dirty="0">
                <a:latin typeface="Consolas" panose="020B0609020204030204" pitchFamily="49" charset="0"/>
              </a:rPr>
              <a:t>=</a:t>
            </a:r>
            <a:r>
              <a:rPr lang="en-US" dirty="0" err="1">
                <a:latin typeface="Consolas" panose="020B0609020204030204" pitchFamily="49" charset="0"/>
              </a:rPr>
              <a:t>rhs.</a:t>
            </a:r>
            <a:r>
              <a:rPr lang="en-US" dirty="0" err="1">
                <a:solidFill>
                  <a:srgbClr val="FFFF00"/>
                </a:solidFill>
                <a:latin typeface="Consolas" panose="020B0609020204030204" pitchFamily="49" charset="0"/>
              </a:rPr>
              <a:t>value</a:t>
            </a:r>
            <a:r>
              <a:rPr lang="en-US" dirty="0">
                <a:latin typeface="Consolas" panose="020B0609020204030204" pitchFamily="49" charset="0"/>
              </a:rPr>
              <a:t>; return *this; }</a:t>
            </a:r>
          </a:p>
          <a:p>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std::swap(sv1, sv2);  // </a:t>
            </a:r>
            <a:r>
              <a:rPr lang="en-US" i="1" dirty="0">
                <a:latin typeface="Consolas" panose="020B0609020204030204" pitchFamily="49" charset="0"/>
              </a:rPr>
              <a:t>Exchange</a:t>
            </a:r>
            <a:r>
              <a:rPr lang="en-US" dirty="0">
                <a:latin typeface="Consolas" panose="020B0609020204030204" pitchFamily="49" charset="0"/>
              </a:rPr>
              <a:t> </a:t>
            </a:r>
            <a:r>
              <a:rPr lang="en-US" dirty="0">
                <a:solidFill>
                  <a:srgbClr val="FFFF00"/>
                </a:solidFill>
                <a:latin typeface="Consolas" panose="020B0609020204030204" pitchFamily="49" charset="0"/>
              </a:rPr>
              <a:t>value</a:t>
            </a:r>
            <a:r>
              <a:rPr lang="en-US" dirty="0">
                <a:latin typeface="Consolas" panose="020B0609020204030204" pitchFamily="49" charset="0"/>
              </a:rPr>
              <a:t> </a:t>
            </a:r>
            <a:r>
              <a:rPr lang="en-US" i="1" dirty="0">
                <a:latin typeface="Consolas" panose="020B0609020204030204" pitchFamily="49" charset="0"/>
              </a:rPr>
              <a:t>but not</a:t>
            </a:r>
            <a:r>
              <a:rPr lang="en-US" dirty="0">
                <a:latin typeface="Consolas" panose="020B0609020204030204" pitchFamily="49" charset="0"/>
              </a:rPr>
              <a:t> </a:t>
            </a:r>
            <a:r>
              <a:rPr lang="en-US" dirty="0">
                <a:solidFill>
                  <a:srgbClr val="00B0F0"/>
                </a:solidFill>
                <a:latin typeface="Consolas" panose="020B0609020204030204" pitchFamily="49" charset="0"/>
              </a:rPr>
              <a:t>sector</a:t>
            </a:r>
          </a:p>
        </p:txBody>
      </p:sp>
    </p:spTree>
    <p:extLst>
      <p:ext uri="{BB962C8B-B14F-4D97-AF65-F5344CB8AC3E}">
        <p14:creationId xmlns:p14="http://schemas.microsoft.com/office/powerpoint/2010/main" val="1098494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EA7F-A717-15F6-CBCE-13C3496363F2}"/>
              </a:ext>
            </a:extLst>
          </p:cNvPr>
          <p:cNvSpPr>
            <a:spLocks noGrp="1"/>
          </p:cNvSpPr>
          <p:nvPr>
            <p:ph type="title"/>
          </p:nvPr>
        </p:nvSpPr>
        <p:spPr/>
        <p:txBody>
          <a:bodyPr/>
          <a:lstStyle/>
          <a:p>
            <a:r>
              <a:rPr lang="en-US" dirty="0"/>
              <a:t>Swapping Through References</a:t>
            </a:r>
          </a:p>
        </p:txBody>
      </p:sp>
      <p:sp>
        <p:nvSpPr>
          <p:cNvPr id="3" name="Content Placeholder 2">
            <a:extLst>
              <a:ext uri="{FF2B5EF4-FFF2-40B4-BE49-F238E27FC236}">
                <a16:creationId xmlns:a16="http://schemas.microsoft.com/office/drawing/2014/main" id="{8B9CCED9-F76A-27ED-2DEA-C15DCECF427E}"/>
              </a:ext>
            </a:extLst>
          </p:cNvPr>
          <p:cNvSpPr>
            <a:spLocks noGrp="1"/>
          </p:cNvSpPr>
          <p:nvPr>
            <p:ph idx="1"/>
          </p:nvPr>
        </p:nvSpPr>
        <p:spPr/>
        <p:txBody>
          <a:bodyPr>
            <a:normAutofit/>
          </a:bodyPr>
          <a:lstStyle/>
          <a:p>
            <a:r>
              <a:rPr lang="en-US" dirty="0"/>
              <a:t>For reference types, construction and assignment are very different.</a:t>
            </a:r>
          </a:p>
          <a:p>
            <a:endParaRPr lang="en-US" dirty="0"/>
          </a:p>
          <a:p>
            <a:endParaRPr lang="en-US" dirty="0"/>
          </a:p>
          <a:p>
            <a:r>
              <a:rPr lang="en-US" dirty="0"/>
              <a:t>Changing the meaning of </a:t>
            </a:r>
            <a:r>
              <a:rPr lang="en-US" dirty="0">
                <a:latin typeface="Courier New" panose="02070309020205020404" pitchFamily="49" charset="0"/>
                <a:cs typeface="Courier New" panose="02070309020205020404" pitchFamily="49" charset="0"/>
              </a:rPr>
              <a:t>swap</a:t>
            </a:r>
            <a:r>
              <a:rPr lang="en-US" dirty="0"/>
              <a:t> for a trivially relocatable type containing references would break existing code.</a:t>
            </a:r>
          </a:p>
        </p:txBody>
      </p:sp>
      <p:sp>
        <p:nvSpPr>
          <p:cNvPr id="4" name="Date Placeholder 3">
            <a:extLst>
              <a:ext uri="{FF2B5EF4-FFF2-40B4-BE49-F238E27FC236}">
                <a16:creationId xmlns:a16="http://schemas.microsoft.com/office/drawing/2014/main" id="{423E443D-F273-DDC1-D001-6F80C7F553E8}"/>
              </a:ext>
            </a:extLst>
          </p:cNvPr>
          <p:cNvSpPr>
            <a:spLocks noGrp="1"/>
          </p:cNvSpPr>
          <p:nvPr>
            <p:ph type="dt" sz="half" idx="10"/>
          </p:nvPr>
        </p:nvSpPr>
        <p:spPr/>
        <p:txBody>
          <a:bodyPr/>
          <a:lstStyle/>
          <a:p>
            <a:fld id="{D1A98742-6638-43AC-A30F-B0F4E802E4B2}" type="datetime1">
              <a:rPr lang="en-US" smtClean="0"/>
              <a:t>6/19/2024</a:t>
            </a:fld>
            <a:endParaRPr lang="en-US" dirty="0"/>
          </a:p>
        </p:txBody>
      </p:sp>
      <p:sp>
        <p:nvSpPr>
          <p:cNvPr id="5" name="Footer Placeholder 4">
            <a:extLst>
              <a:ext uri="{FF2B5EF4-FFF2-40B4-BE49-F238E27FC236}">
                <a16:creationId xmlns:a16="http://schemas.microsoft.com/office/drawing/2014/main" id="{02A3F8A0-0F70-464E-36D0-13326C671DA6}"/>
              </a:ext>
            </a:extLst>
          </p:cNvPr>
          <p:cNvSpPr>
            <a:spLocks noGrp="1"/>
          </p:cNvSpPr>
          <p:nvPr>
            <p:ph type="ftr" sz="quarter" idx="11"/>
          </p:nvPr>
        </p:nvSpPr>
        <p:spPr/>
        <p:txBody>
          <a:bodyPr/>
          <a:lstStyle/>
          <a:p>
            <a:r>
              <a:rPr lang="en-US" dirty="0"/>
              <a:t>Pablo Halpern, 2024 (CC BY 4.0)</a:t>
            </a:r>
          </a:p>
        </p:txBody>
      </p:sp>
      <p:sp>
        <p:nvSpPr>
          <p:cNvPr id="6" name="Slide Number Placeholder 5">
            <a:extLst>
              <a:ext uri="{FF2B5EF4-FFF2-40B4-BE49-F238E27FC236}">
                <a16:creationId xmlns:a16="http://schemas.microsoft.com/office/drawing/2014/main" id="{3FAFFE31-DA6F-E436-0D23-527846EE1DBC}"/>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
        <p:nvSpPr>
          <p:cNvPr id="10" name="Rectangle 9">
            <a:extLst>
              <a:ext uri="{FF2B5EF4-FFF2-40B4-BE49-F238E27FC236}">
                <a16:creationId xmlns:a16="http://schemas.microsoft.com/office/drawing/2014/main" id="{B3DA0999-6DBB-2C6B-7269-DD92D7E491C0}"/>
              </a:ext>
            </a:extLst>
          </p:cNvPr>
          <p:cNvSpPr/>
          <p:nvPr/>
        </p:nvSpPr>
        <p:spPr>
          <a:xfrm>
            <a:off x="1831385" y="2354977"/>
            <a:ext cx="9396054" cy="92258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std::tuple&lt;int&amp;&gt; ta{</a:t>
            </a:r>
            <a:r>
              <a:rPr lang="en-US" dirty="0">
                <a:solidFill>
                  <a:srgbClr val="FFFF00"/>
                </a:solidFill>
                <a:latin typeface="Consolas" panose="020B0609020204030204" pitchFamily="49" charset="0"/>
              </a:rPr>
              <a:t>a</a:t>
            </a:r>
            <a:r>
              <a:rPr lang="en-US" dirty="0">
                <a:latin typeface="Consolas" panose="020B0609020204030204" pitchFamily="49" charset="0"/>
              </a:rPr>
              <a:t>}, tb{</a:t>
            </a:r>
            <a:r>
              <a:rPr lang="en-US" dirty="0">
                <a:solidFill>
                  <a:srgbClr val="00B0F0"/>
                </a:solidFill>
                <a:latin typeface="Consolas" panose="020B0609020204030204" pitchFamily="49" charset="0"/>
              </a:rPr>
              <a:t>b</a:t>
            </a:r>
            <a:r>
              <a:rPr lang="en-US" dirty="0">
                <a:latin typeface="Consolas" panose="020B0609020204030204" pitchFamily="49" charset="0"/>
              </a:rPr>
              <a:t>};</a:t>
            </a:r>
          </a:p>
          <a:p>
            <a:r>
              <a:rPr lang="en-US" dirty="0">
                <a:latin typeface="Consolas" panose="020B0609020204030204" pitchFamily="49" charset="0"/>
              </a:rPr>
              <a:t>std::swap(ta, tb);  // </a:t>
            </a:r>
            <a:r>
              <a:rPr lang="en-US" i="1" dirty="0">
                <a:latin typeface="Consolas" panose="020B0609020204030204" pitchFamily="49" charset="0"/>
              </a:rPr>
              <a:t>Swaps</a:t>
            </a:r>
            <a:r>
              <a:rPr lang="en-US" dirty="0">
                <a:latin typeface="Consolas" panose="020B0609020204030204" pitchFamily="49" charset="0"/>
              </a:rPr>
              <a:t> </a:t>
            </a:r>
            <a:r>
              <a:rPr lang="en-US" dirty="0">
                <a:solidFill>
                  <a:srgbClr val="FFFF00"/>
                </a:solidFill>
                <a:latin typeface="Consolas" panose="020B0609020204030204" pitchFamily="49" charset="0"/>
              </a:rPr>
              <a:t>a</a:t>
            </a:r>
            <a:r>
              <a:rPr lang="en-US" dirty="0">
                <a:latin typeface="Consolas" panose="020B0609020204030204" pitchFamily="49" charset="0"/>
              </a:rPr>
              <a:t> </a:t>
            </a:r>
            <a:r>
              <a:rPr lang="en-US" i="1" dirty="0">
                <a:latin typeface="Consolas" panose="020B0609020204030204" pitchFamily="49" charset="0"/>
              </a:rPr>
              <a:t>and</a:t>
            </a:r>
            <a:r>
              <a:rPr lang="en-US" dirty="0">
                <a:latin typeface="Consolas" panose="020B0609020204030204" pitchFamily="49" charset="0"/>
              </a:rPr>
              <a:t> </a:t>
            </a:r>
            <a:r>
              <a:rPr lang="en-US" dirty="0">
                <a:solidFill>
                  <a:srgbClr val="00B0F0"/>
                </a:solidFill>
                <a:latin typeface="Consolas" panose="020B0609020204030204" pitchFamily="49" charset="0"/>
              </a:rPr>
              <a:t>b</a:t>
            </a:r>
            <a:r>
              <a:rPr lang="en-US" dirty="0">
                <a:latin typeface="Consolas" panose="020B0609020204030204" pitchFamily="49" charset="0"/>
              </a:rPr>
              <a:t>, </a:t>
            </a:r>
            <a:r>
              <a:rPr lang="en-US" i="1" dirty="0">
                <a:latin typeface="Consolas" panose="020B0609020204030204" pitchFamily="49" charset="0"/>
              </a:rPr>
              <a:t>as if by using assignment</a:t>
            </a:r>
          </a:p>
          <a:p>
            <a:r>
              <a:rPr lang="en-US" dirty="0">
                <a:latin typeface="Consolas" panose="020B0609020204030204" pitchFamily="49" charset="0"/>
              </a:rPr>
              <a:t>assert(&amp;get&lt;0&gt;(ta) == &amp;a &amp;&amp; &amp;get&lt;0&gt;(tb) == &amp;b);  // </a:t>
            </a:r>
            <a:r>
              <a:rPr lang="en-US" i="1" dirty="0">
                <a:latin typeface="Consolas" panose="020B0609020204030204" pitchFamily="49" charset="0"/>
              </a:rPr>
              <a:t>No ref relocations</a:t>
            </a:r>
          </a:p>
        </p:txBody>
      </p:sp>
      <p:sp>
        <p:nvSpPr>
          <p:cNvPr id="7" name="Rectangle 6">
            <a:extLst>
              <a:ext uri="{FF2B5EF4-FFF2-40B4-BE49-F238E27FC236}">
                <a16:creationId xmlns:a16="http://schemas.microsoft.com/office/drawing/2014/main" id="{9C5CCDD0-3B22-EC81-D280-EF73CD9368CC}"/>
              </a:ext>
            </a:extLst>
          </p:cNvPr>
          <p:cNvSpPr/>
          <p:nvPr/>
        </p:nvSpPr>
        <p:spPr>
          <a:xfrm>
            <a:off x="1831385" y="4248123"/>
            <a:ext cx="9396054" cy="201088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using std::swap;</a:t>
            </a:r>
          </a:p>
          <a:p>
            <a:r>
              <a:rPr lang="en-US" dirty="0">
                <a:latin typeface="Consolas" panose="020B0609020204030204" pitchFamily="49" charset="0"/>
              </a:rPr>
              <a:t>class C {</a:t>
            </a:r>
          </a:p>
          <a:p>
            <a:r>
              <a:rPr lang="en-US" dirty="0">
                <a:latin typeface="Consolas" panose="020B0609020204030204" pitchFamily="49" charset="0"/>
              </a:rPr>
              <a:t>  int x, y;</a:t>
            </a:r>
          </a:p>
          <a:p>
            <a:endParaRPr lang="en-US" dirty="0">
              <a:latin typeface="Consolas" panose="020B0609020204030204" pitchFamily="49" charset="0"/>
            </a:endParaRPr>
          </a:p>
          <a:p>
            <a:r>
              <a:rPr lang="en-US" dirty="0">
                <a:latin typeface="Consolas" panose="020B0609020204030204" pitchFamily="49" charset="0"/>
              </a:rPr>
              <a:t>  void swap(C&amp; </a:t>
            </a:r>
            <a:r>
              <a:rPr lang="en-US" dirty="0" err="1">
                <a:latin typeface="Consolas" panose="020B0609020204030204" pitchFamily="49" charset="0"/>
              </a:rPr>
              <a:t>rhs</a:t>
            </a:r>
            <a:r>
              <a:rPr lang="en-US" dirty="0">
                <a:latin typeface="Consolas" panose="020B0609020204030204" pitchFamily="49" charset="0"/>
              </a:rPr>
              <a:t>)</a:t>
            </a:r>
          </a:p>
          <a:p>
            <a:r>
              <a:rPr lang="en-US" dirty="0">
                <a:latin typeface="Consolas" panose="020B0609020204030204" pitchFamily="49" charset="0"/>
              </a:rPr>
              <a:t>    { auto l = std::tie(x, y), r = std::tie(</a:t>
            </a:r>
            <a:r>
              <a:rPr lang="en-US" dirty="0" err="1">
                <a:latin typeface="Consolas" panose="020B0609020204030204" pitchFamily="49" charset="0"/>
              </a:rPr>
              <a:t>rhs.x</a:t>
            </a:r>
            <a:r>
              <a:rPr lang="en-US" dirty="0">
                <a:latin typeface="Consolas" panose="020B0609020204030204" pitchFamily="49" charset="0"/>
              </a:rPr>
              <a:t>, </a:t>
            </a:r>
            <a:r>
              <a:rPr lang="en-US" dirty="0" err="1">
                <a:latin typeface="Consolas" panose="020B0609020204030204" pitchFamily="49" charset="0"/>
              </a:rPr>
              <a:t>rhs.y</a:t>
            </a:r>
            <a:r>
              <a:rPr lang="en-US" dirty="0">
                <a:latin typeface="Consolas" panose="020B0609020204030204" pitchFamily="49" charset="0"/>
              </a:rPr>
              <a:t>); </a:t>
            </a:r>
            <a:r>
              <a:rPr lang="en-US" dirty="0">
                <a:solidFill>
                  <a:srgbClr val="FFFF00"/>
                </a:solidFill>
                <a:latin typeface="Consolas" panose="020B0609020204030204" pitchFamily="49" charset="0"/>
              </a:rPr>
              <a:t>swap(l, r)</a:t>
            </a:r>
            <a:r>
              <a:rPr lang="en-US" dirty="0">
                <a:latin typeface="Consolas" panose="020B0609020204030204" pitchFamily="49" charset="0"/>
              </a:rPr>
              <a:t>; }</a:t>
            </a:r>
          </a:p>
          <a:p>
            <a:r>
              <a:rPr lang="en-US" dirty="0">
                <a:latin typeface="Consolas" panose="020B0609020204030204" pitchFamily="49" charset="0"/>
              </a:rPr>
              <a:t>};</a:t>
            </a:r>
          </a:p>
        </p:txBody>
      </p:sp>
      <p:sp>
        <p:nvSpPr>
          <p:cNvPr id="8" name="Speech Bubble: Rectangle with Corners Rounded 7">
            <a:extLst>
              <a:ext uri="{FF2B5EF4-FFF2-40B4-BE49-F238E27FC236}">
                <a16:creationId xmlns:a16="http://schemas.microsoft.com/office/drawing/2014/main" id="{6CAAC1F1-B478-AE23-AD97-B05132A15C88}"/>
              </a:ext>
            </a:extLst>
          </p:cNvPr>
          <p:cNvSpPr/>
          <p:nvPr/>
        </p:nvSpPr>
        <p:spPr>
          <a:xfrm>
            <a:off x="6493666" y="4468705"/>
            <a:ext cx="4438242" cy="643466"/>
          </a:xfrm>
          <a:prstGeom prst="wedgeRoundRectCallout">
            <a:avLst>
              <a:gd name="adj1" fmla="val 20127"/>
              <a:gd name="adj2" fmla="val 125840"/>
              <a:gd name="adj3" fmla="val 16667"/>
            </a:avLst>
          </a:prstGeom>
          <a:solidFill>
            <a:srgbClr val="0070C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Swap </a:t>
            </a:r>
            <a:r>
              <a:rPr lang="en-US" dirty="0">
                <a:latin typeface="Courier New" panose="02070309020205020404" pitchFamily="49" charset="0"/>
                <a:cs typeface="Courier New" panose="02070309020205020404" pitchFamily="49" charset="0"/>
              </a:rPr>
              <a:t>x</a:t>
            </a:r>
            <a:r>
              <a:rPr lang="en-US" dirty="0"/>
              <a:t> and </a:t>
            </a:r>
            <a:r>
              <a:rPr lang="en-US" dirty="0">
                <a:latin typeface="Courier New" panose="02070309020205020404" pitchFamily="49" charset="0"/>
                <a:cs typeface="Courier New" panose="02070309020205020404" pitchFamily="49" charset="0"/>
              </a:rPr>
              <a:t>y</a:t>
            </a:r>
            <a:r>
              <a:rPr lang="en-US" dirty="0"/>
              <a:t> members referenced through tuples of references created by </a:t>
            </a:r>
            <a:r>
              <a:rPr lang="en-US" dirty="0">
                <a:latin typeface="Courier New" panose="02070309020205020404" pitchFamily="49" charset="0"/>
                <a:cs typeface="Courier New" panose="02070309020205020404" pitchFamily="49" charset="0"/>
              </a:rPr>
              <a:t>tie</a:t>
            </a:r>
            <a:r>
              <a:rPr lang="en-US" dirty="0"/>
              <a:t>.</a:t>
            </a:r>
          </a:p>
        </p:txBody>
      </p:sp>
    </p:spTree>
    <p:extLst>
      <p:ext uri="{BB962C8B-B14F-4D97-AF65-F5344CB8AC3E}">
        <p14:creationId xmlns:p14="http://schemas.microsoft.com/office/powerpoint/2010/main" val="258282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animBg="1"/>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3F36C-463E-24EB-8F6A-E9A6F6EEADC8}"/>
              </a:ext>
            </a:extLst>
          </p:cNvPr>
          <p:cNvSpPr>
            <a:spLocks noGrp="1"/>
          </p:cNvSpPr>
          <p:nvPr>
            <p:ph type="title"/>
          </p:nvPr>
        </p:nvSpPr>
        <p:spPr/>
        <p:txBody>
          <a:bodyPr>
            <a:normAutofit/>
          </a:bodyPr>
          <a:lstStyle/>
          <a:p>
            <a:r>
              <a:rPr lang="en-US" dirty="0"/>
              <a:t>A Motivating Use Case</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12811369-7100-7532-DBD9-6E9C6F4638DF}"/>
              </a:ext>
            </a:extLst>
          </p:cNvPr>
          <p:cNvSpPr>
            <a:spLocks noGrp="1"/>
          </p:cNvSpPr>
          <p:nvPr>
            <p:ph idx="1"/>
          </p:nvPr>
        </p:nvSpPr>
        <p:spPr>
          <a:xfrm>
            <a:off x="1484310" y="1887167"/>
            <a:ext cx="10018713" cy="4255508"/>
          </a:xfrm>
        </p:spPr>
        <p:txBody>
          <a:bodyPr>
            <a:normAutofit/>
          </a:bodyPr>
          <a:lstStyle/>
          <a:p>
            <a:r>
              <a:rPr lang="en-US" dirty="0">
                <a:latin typeface="Courier New" panose="02070309020205020404" pitchFamily="49" charset="0"/>
                <a:cs typeface="Courier New" panose="02070309020205020404" pitchFamily="49" charset="0"/>
              </a:rPr>
              <a:t>vector&lt;T&gt;::erase</a:t>
            </a:r>
            <a:r>
              <a:rPr lang="en-US" dirty="0"/>
              <a:t> and </a:t>
            </a:r>
            <a:r>
              <a:rPr lang="en-US" dirty="0">
                <a:latin typeface="Courier New" panose="02070309020205020404" pitchFamily="49" charset="0"/>
                <a:cs typeface="Courier New" panose="02070309020205020404" pitchFamily="49" charset="0"/>
              </a:rPr>
              <a:t>vector&lt;T&gt;::insert</a:t>
            </a:r>
            <a:r>
              <a:rPr lang="en-US" dirty="0"/>
              <a:t> must</a:t>
            </a:r>
          </a:p>
          <a:p>
            <a:pPr marL="914400" lvl="1" indent="-457200">
              <a:buFont typeface="+mj-lt"/>
              <a:buAutoNum type="arabicPeriod"/>
            </a:pPr>
            <a:r>
              <a:rPr lang="en-US" dirty="0"/>
              <a:t>Move existing elements back into the space vacated by erased elements,</a:t>
            </a:r>
          </a:p>
          <a:p>
            <a:pPr marL="914400" lvl="1" indent="-457200">
              <a:buFont typeface="+mj-lt"/>
              <a:buAutoNum type="arabicPeriod"/>
            </a:pPr>
            <a:r>
              <a:rPr lang="en-US" dirty="0"/>
              <a:t>Move existing elements forward to make space for new elements, or</a:t>
            </a:r>
          </a:p>
          <a:p>
            <a:pPr marL="914400" lvl="1" indent="-457200">
              <a:buFont typeface="+mj-lt"/>
              <a:buAutoNum type="arabicPeriod"/>
            </a:pPr>
            <a:r>
              <a:rPr lang="en-US" dirty="0"/>
              <a:t>Move existing elements into new storage after reallocation</a:t>
            </a:r>
          </a:p>
          <a:p>
            <a:r>
              <a:rPr lang="en-US" dirty="0"/>
              <a:t>If </a:t>
            </a:r>
            <a:r>
              <a:rPr lang="en-US" dirty="0">
                <a:latin typeface="Courier New" panose="02070309020205020404" pitchFamily="49" charset="0"/>
                <a:cs typeface="Courier New" panose="02070309020205020404" pitchFamily="49" charset="0"/>
              </a:rPr>
              <a:t>T</a:t>
            </a:r>
            <a:r>
              <a:rPr lang="en-US" dirty="0"/>
              <a:t> is </a:t>
            </a:r>
            <a:r>
              <a:rPr lang="en-US" dirty="0">
                <a:latin typeface="Courier New" panose="02070309020205020404" pitchFamily="49" charset="0"/>
                <a:cs typeface="Courier New" panose="02070309020205020404" pitchFamily="49" charset="0"/>
              </a:rPr>
              <a:t>int</a:t>
            </a:r>
            <a:r>
              <a:rPr lang="en-US" dirty="0"/>
              <a:t>, all three operations could be optimized using </a:t>
            </a:r>
            <a:r>
              <a:rPr lang="en-US" dirty="0">
                <a:latin typeface="Courier New" panose="02070309020205020404" pitchFamily="49" charset="0"/>
                <a:cs typeface="Courier New" panose="02070309020205020404" pitchFamily="49" charset="0"/>
              </a:rPr>
              <a:t>std::</a:t>
            </a:r>
            <a:r>
              <a:rPr lang="en-US" dirty="0" err="1">
                <a:latin typeface="Courier New" panose="02070309020205020404" pitchFamily="49" charset="0"/>
                <a:cs typeface="Courier New" panose="02070309020205020404" pitchFamily="49" charset="0"/>
              </a:rPr>
              <a:t>memmove</a:t>
            </a:r>
            <a:r>
              <a:rPr lang="en-US" dirty="0">
                <a:cs typeface="Courier New" panose="02070309020205020404" pitchFamily="49" charset="0"/>
              </a:rPr>
              <a:t>.</a:t>
            </a:r>
          </a:p>
          <a:p>
            <a:r>
              <a:rPr lang="en-US" dirty="0">
                <a:cs typeface="Courier New" panose="02070309020205020404" pitchFamily="49" charset="0"/>
              </a:rPr>
              <a:t>This optimization is not available to </a:t>
            </a:r>
            <a:r>
              <a:rPr lang="en-US" dirty="0">
                <a:latin typeface="Courier New" panose="02070309020205020404" pitchFamily="49" charset="0"/>
                <a:cs typeface="Courier New" panose="02070309020205020404" pitchFamily="49" charset="0"/>
              </a:rPr>
              <a:t>vector&lt;</a:t>
            </a:r>
            <a:r>
              <a:rPr lang="en-US" dirty="0" err="1">
                <a:latin typeface="Courier New" panose="02070309020205020404" pitchFamily="49" charset="0"/>
                <a:cs typeface="Courier New" panose="02070309020205020404" pitchFamily="49" charset="0"/>
              </a:rPr>
              <a:t>shared_ptr</a:t>
            </a:r>
            <a:r>
              <a:rPr lang="en-US" dirty="0">
                <a:latin typeface="Courier New" panose="02070309020205020404" pitchFamily="49" charset="0"/>
                <a:cs typeface="Courier New" panose="02070309020205020404" pitchFamily="49" charset="0"/>
              </a:rPr>
              <a:t>&lt;U&gt;&gt;</a:t>
            </a:r>
            <a:r>
              <a:rPr lang="en-US" dirty="0">
                <a:cs typeface="Courier New" panose="02070309020205020404" pitchFamily="49" charset="0"/>
              </a:rPr>
              <a:t> because </a:t>
            </a:r>
            <a:r>
              <a:rPr lang="en-US" dirty="0" err="1">
                <a:latin typeface="Courier New" panose="02070309020205020404" pitchFamily="49" charset="0"/>
                <a:cs typeface="Courier New" panose="02070309020205020404" pitchFamily="49" charset="0"/>
              </a:rPr>
              <a:t>shared_ptr</a:t>
            </a:r>
            <a:r>
              <a:rPr lang="en-US" dirty="0">
                <a:cs typeface="Courier New" panose="02070309020205020404" pitchFamily="49" charset="0"/>
              </a:rPr>
              <a:t> is not an implicit-lifetime, trivially copiable type.</a:t>
            </a:r>
          </a:p>
          <a:p>
            <a:r>
              <a:rPr lang="en-US" dirty="0">
                <a:solidFill>
                  <a:srgbClr val="7030A0"/>
                </a:solidFill>
                <a:cs typeface="Courier New" panose="02070309020205020404" pitchFamily="49" charset="0"/>
              </a:rPr>
              <a:t>Is there a way to bring the </a:t>
            </a:r>
            <a:r>
              <a:rPr lang="en-US" dirty="0" err="1">
                <a:solidFill>
                  <a:srgbClr val="7030A0"/>
                </a:solidFill>
                <a:latin typeface="Courier New" panose="02070309020205020404" pitchFamily="49" charset="0"/>
                <a:cs typeface="Courier New" panose="02070309020205020404" pitchFamily="49" charset="0"/>
              </a:rPr>
              <a:t>memmove</a:t>
            </a:r>
            <a:r>
              <a:rPr lang="en-US" dirty="0">
                <a:solidFill>
                  <a:srgbClr val="7030A0"/>
                </a:solidFill>
                <a:cs typeface="Courier New" panose="02070309020205020404" pitchFamily="49" charset="0"/>
              </a:rPr>
              <a:t> optimization to </a:t>
            </a:r>
            <a:r>
              <a:rPr lang="en-US" dirty="0" err="1">
                <a:solidFill>
                  <a:srgbClr val="7030A0"/>
                </a:solidFill>
                <a:latin typeface="Courier New" panose="02070309020205020404" pitchFamily="49" charset="0"/>
                <a:cs typeface="Courier New" panose="02070309020205020404" pitchFamily="49" charset="0"/>
              </a:rPr>
              <a:t>shared_ptr</a:t>
            </a:r>
            <a:r>
              <a:rPr lang="en-US" dirty="0">
                <a:solidFill>
                  <a:srgbClr val="7030A0"/>
                </a:solidFill>
                <a:latin typeface="Courier New" panose="02070309020205020404" pitchFamily="49" charset="0"/>
                <a:cs typeface="Courier New" panose="02070309020205020404" pitchFamily="49" charset="0"/>
              </a:rPr>
              <a:t>&lt;U</a:t>
            </a:r>
            <a:r>
              <a:rPr lang="en-US" dirty="0">
                <a:solidFill>
                  <a:srgbClr val="7030A0"/>
                </a:solidFill>
                <a:cs typeface="Courier New" panose="02070309020205020404" pitchFamily="49" charset="0"/>
              </a:rPr>
              <a:t>&gt; and other types?</a:t>
            </a:r>
          </a:p>
        </p:txBody>
      </p:sp>
      <p:sp>
        <p:nvSpPr>
          <p:cNvPr id="4" name="Date Placeholder 3">
            <a:extLst>
              <a:ext uri="{FF2B5EF4-FFF2-40B4-BE49-F238E27FC236}">
                <a16:creationId xmlns:a16="http://schemas.microsoft.com/office/drawing/2014/main" id="{52660BFB-95EB-0DE8-F3AD-15D1FF65E038}"/>
              </a:ext>
            </a:extLst>
          </p:cNvPr>
          <p:cNvSpPr>
            <a:spLocks noGrp="1"/>
          </p:cNvSpPr>
          <p:nvPr>
            <p:ph type="dt" sz="half" idx="10"/>
          </p:nvPr>
        </p:nvSpPr>
        <p:spPr/>
        <p:txBody>
          <a:bodyPr/>
          <a:lstStyle/>
          <a:p>
            <a:fld id="{D1A98742-6638-43AC-A30F-B0F4E802E4B2}" type="datetime1">
              <a:rPr lang="en-US" smtClean="0"/>
              <a:t>6/19/2024</a:t>
            </a:fld>
            <a:endParaRPr lang="en-US"/>
          </a:p>
        </p:txBody>
      </p:sp>
      <p:sp>
        <p:nvSpPr>
          <p:cNvPr id="5" name="Footer Placeholder 4">
            <a:extLst>
              <a:ext uri="{FF2B5EF4-FFF2-40B4-BE49-F238E27FC236}">
                <a16:creationId xmlns:a16="http://schemas.microsoft.com/office/drawing/2014/main" id="{59DDCA2E-66DF-F861-2332-ADA0FCE52208}"/>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929D3239-9218-0D00-E480-D93BB8066A59}"/>
              </a:ext>
            </a:extLst>
          </p:cNvPr>
          <p:cNvSpPr>
            <a:spLocks noGrp="1"/>
          </p:cNvSpPr>
          <p:nvPr>
            <p:ph type="sldNum" sz="quarter" idx="12"/>
          </p:nvPr>
        </p:nvSpPr>
        <p:spPr/>
        <p:txBody>
          <a:bodyPr/>
          <a:lstStyle/>
          <a:p>
            <a:fld id="{D57F1E4F-1CFF-5643-939E-217C01CDF565}" type="slidenum">
              <a:rPr lang="en-US" smtClean="0"/>
              <a:pPr/>
              <a:t>3</a:t>
            </a:fld>
            <a:endParaRPr lang="en-US"/>
          </a:p>
        </p:txBody>
      </p:sp>
    </p:spTree>
    <p:extLst>
      <p:ext uri="{BB962C8B-B14F-4D97-AF65-F5344CB8AC3E}">
        <p14:creationId xmlns:p14="http://schemas.microsoft.com/office/powerpoint/2010/main" val="398815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B5CFB-AF45-FFEF-76D4-C48AA8105C6F}"/>
              </a:ext>
            </a:extLst>
          </p:cNvPr>
          <p:cNvSpPr>
            <a:spLocks noGrp="1"/>
          </p:cNvSpPr>
          <p:nvPr>
            <p:ph type="title"/>
          </p:nvPr>
        </p:nvSpPr>
        <p:spPr/>
        <p:txBody>
          <a:bodyPr/>
          <a:lstStyle/>
          <a:p>
            <a:r>
              <a:rPr lang="en-US" dirty="0"/>
              <a:t>Don't </a:t>
            </a:r>
            <a:r>
              <a:rPr lang="en-US" dirty="0" err="1"/>
              <a:t>Overconstrain</a:t>
            </a:r>
            <a:endParaRPr lang="en-US" dirty="0"/>
          </a:p>
        </p:txBody>
      </p:sp>
      <p:sp>
        <p:nvSpPr>
          <p:cNvPr id="3" name="Content Placeholder 2">
            <a:extLst>
              <a:ext uri="{FF2B5EF4-FFF2-40B4-BE49-F238E27FC236}">
                <a16:creationId xmlns:a16="http://schemas.microsoft.com/office/drawing/2014/main" id="{AD728CAD-0E09-6EEA-48E3-5717311C259B}"/>
              </a:ext>
            </a:extLst>
          </p:cNvPr>
          <p:cNvSpPr>
            <a:spLocks noGrp="1"/>
          </p:cNvSpPr>
          <p:nvPr>
            <p:ph idx="1"/>
          </p:nvPr>
        </p:nvSpPr>
        <p:spPr>
          <a:xfrm>
            <a:off x="1484310" y="1887167"/>
            <a:ext cx="10018713" cy="4239364"/>
          </a:xfrm>
        </p:spPr>
        <p:txBody>
          <a:bodyPr>
            <a:normAutofit/>
          </a:bodyPr>
          <a:lstStyle/>
          <a:p>
            <a:r>
              <a:rPr lang="en-US" dirty="0"/>
              <a:t>In P1144, a trivially relocatable type is assumed to be </a:t>
            </a:r>
            <a:r>
              <a:rPr lang="en-US" i="1" dirty="0"/>
              <a:t>bytewise swappable</a:t>
            </a:r>
            <a:r>
              <a:rPr lang="en-US" dirty="0"/>
              <a:t>.</a:t>
            </a:r>
          </a:p>
          <a:p>
            <a:pPr lvl="1"/>
            <a:r>
              <a:rPr lang="en-US" dirty="0"/>
              <a:t>It creates an arbitrary and unnecessary connection between relocation and assignment.</a:t>
            </a:r>
          </a:p>
          <a:p>
            <a:pPr lvl="1"/>
            <a:r>
              <a:rPr lang="en-US" dirty="0"/>
              <a:t>Over-eager optimization introduces another avenue for UB and erroneous behavior.</a:t>
            </a:r>
          </a:p>
          <a:p>
            <a:pPr lvl="1"/>
            <a:r>
              <a:rPr lang="en-US" dirty="0"/>
              <a:t>Even P3236 (which promotes P1144 over P2967) agrees that many otherwise-relocatable types are excluded by P1144's overly narrow definition.</a:t>
            </a:r>
          </a:p>
          <a:p>
            <a:r>
              <a:rPr lang="en-US" dirty="0"/>
              <a:t>Why limit all relocation optimizations just because some are not available?</a:t>
            </a:r>
          </a:p>
          <a:p>
            <a:r>
              <a:rPr lang="en-US" dirty="0"/>
              <a:t>P3239 proposes </a:t>
            </a:r>
            <a:r>
              <a:rPr lang="en-US" i="1" dirty="0"/>
              <a:t>separate</a:t>
            </a:r>
            <a:r>
              <a:rPr lang="en-US" dirty="0"/>
              <a:t> trivially relocatable &amp; bytewise-swappable traits, where the latter implies the former (details are still being refined).</a:t>
            </a:r>
          </a:p>
        </p:txBody>
      </p:sp>
      <p:sp>
        <p:nvSpPr>
          <p:cNvPr id="4" name="Date Placeholder 3">
            <a:extLst>
              <a:ext uri="{FF2B5EF4-FFF2-40B4-BE49-F238E27FC236}">
                <a16:creationId xmlns:a16="http://schemas.microsoft.com/office/drawing/2014/main" id="{055B9CCE-83AC-C875-0D54-BA93679EE7E6}"/>
              </a:ext>
            </a:extLst>
          </p:cNvPr>
          <p:cNvSpPr>
            <a:spLocks noGrp="1"/>
          </p:cNvSpPr>
          <p:nvPr>
            <p:ph type="dt" sz="half" idx="10"/>
          </p:nvPr>
        </p:nvSpPr>
        <p:spPr/>
        <p:txBody>
          <a:bodyPr/>
          <a:lstStyle/>
          <a:p>
            <a:fld id="{D1A98742-6638-43AC-A30F-B0F4E802E4B2}" type="datetime1">
              <a:rPr lang="en-US" smtClean="0"/>
              <a:t>6/19/2024</a:t>
            </a:fld>
            <a:endParaRPr lang="en-US"/>
          </a:p>
        </p:txBody>
      </p:sp>
      <p:sp>
        <p:nvSpPr>
          <p:cNvPr id="5" name="Footer Placeholder 4">
            <a:extLst>
              <a:ext uri="{FF2B5EF4-FFF2-40B4-BE49-F238E27FC236}">
                <a16:creationId xmlns:a16="http://schemas.microsoft.com/office/drawing/2014/main" id="{7ECD938B-DB9A-1DB9-4DBA-FAA92FF18B2F}"/>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A21389DD-769E-2F4B-2C10-FE4305E50DDB}"/>
              </a:ext>
            </a:extLst>
          </p:cNvPr>
          <p:cNvSpPr>
            <a:spLocks noGrp="1"/>
          </p:cNvSpPr>
          <p:nvPr>
            <p:ph type="sldNum" sz="quarter" idx="12"/>
          </p:nvPr>
        </p:nvSpPr>
        <p:spPr/>
        <p:txBody>
          <a:bodyPr/>
          <a:lstStyle/>
          <a:p>
            <a:fld id="{D57F1E4F-1CFF-5643-939E-217C01CDF565}" type="slidenum">
              <a:rPr lang="en-US" smtClean="0"/>
              <a:pPr/>
              <a:t>30</a:t>
            </a:fld>
            <a:endParaRPr lang="en-US"/>
          </a:p>
        </p:txBody>
      </p:sp>
    </p:spTree>
    <p:extLst>
      <p:ext uri="{BB962C8B-B14F-4D97-AF65-F5344CB8AC3E}">
        <p14:creationId xmlns:p14="http://schemas.microsoft.com/office/powerpoint/2010/main" val="41663400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D02E7-5B7B-5D8B-B506-3EB072DCEF2A}"/>
              </a:ext>
            </a:extLst>
          </p:cNvPr>
          <p:cNvSpPr>
            <a:spLocks noGrp="1"/>
          </p:cNvSpPr>
          <p:nvPr>
            <p:ph type="title"/>
          </p:nvPr>
        </p:nvSpPr>
        <p:spPr/>
        <p:txBody>
          <a:bodyPr>
            <a:normAutofit fontScale="90000"/>
          </a:bodyPr>
          <a:lstStyle/>
          <a:p>
            <a:r>
              <a:rPr lang="en-US" dirty="0"/>
              <a:t>Trivially Relocatable but not Bytewise Swappable</a:t>
            </a:r>
          </a:p>
        </p:txBody>
      </p:sp>
      <p:sp>
        <p:nvSpPr>
          <p:cNvPr id="8" name="Content Placeholder 7">
            <a:extLst>
              <a:ext uri="{FF2B5EF4-FFF2-40B4-BE49-F238E27FC236}">
                <a16:creationId xmlns:a16="http://schemas.microsoft.com/office/drawing/2014/main" id="{181CB281-4670-0E9A-471D-FFF6A94C7760}"/>
              </a:ext>
            </a:extLst>
          </p:cNvPr>
          <p:cNvSpPr>
            <a:spLocks noGrp="1"/>
          </p:cNvSpPr>
          <p:nvPr>
            <p:ph idx="1"/>
          </p:nvPr>
        </p:nvSpPr>
        <p:spPr>
          <a:xfrm>
            <a:off x="1484310" y="4791977"/>
            <a:ext cx="10018713" cy="1419170"/>
          </a:xfrm>
        </p:spPr>
        <p:txBody>
          <a:bodyPr>
            <a:normAutofit/>
          </a:bodyPr>
          <a:lstStyle/>
          <a:p>
            <a:r>
              <a:rPr lang="en-US" dirty="0"/>
              <a:t>P2786/P3239: Permits relocating move optimizations within containers but no relocating swap optimizations.</a:t>
            </a:r>
          </a:p>
          <a:p>
            <a:r>
              <a:rPr lang="en-US" dirty="0"/>
              <a:t>P1144: If declared trivially relocatable, </a:t>
            </a:r>
            <a:r>
              <a:rPr lang="en-US" dirty="0">
                <a:latin typeface="Courier New" panose="02070309020205020404" pitchFamily="49" charset="0"/>
                <a:cs typeface="Courier New" panose="02070309020205020404" pitchFamily="49" charset="0"/>
              </a:rPr>
              <a:t>swap</a:t>
            </a:r>
            <a:r>
              <a:rPr lang="en-US" dirty="0"/>
              <a:t> would violate class invariants.</a:t>
            </a:r>
          </a:p>
        </p:txBody>
      </p:sp>
      <p:sp>
        <p:nvSpPr>
          <p:cNvPr id="3" name="Date Placeholder 2">
            <a:extLst>
              <a:ext uri="{FF2B5EF4-FFF2-40B4-BE49-F238E27FC236}">
                <a16:creationId xmlns:a16="http://schemas.microsoft.com/office/drawing/2014/main" id="{12BFC80A-E1B3-8CEE-0BBA-1CC39D8BF8C2}"/>
              </a:ext>
            </a:extLst>
          </p:cNvPr>
          <p:cNvSpPr>
            <a:spLocks noGrp="1"/>
          </p:cNvSpPr>
          <p:nvPr>
            <p:ph type="dt" sz="half" idx="10"/>
          </p:nvPr>
        </p:nvSpPr>
        <p:spPr/>
        <p:txBody>
          <a:bodyPr/>
          <a:lstStyle/>
          <a:p>
            <a:fld id="{64601F53-FE17-4660-BE69-DE27478D4CCC}" type="datetime1">
              <a:rPr lang="en-US" smtClean="0"/>
              <a:t>6/19/2024</a:t>
            </a:fld>
            <a:endParaRPr lang="en-US"/>
          </a:p>
        </p:txBody>
      </p:sp>
      <p:sp>
        <p:nvSpPr>
          <p:cNvPr id="4" name="Footer Placeholder 3">
            <a:extLst>
              <a:ext uri="{FF2B5EF4-FFF2-40B4-BE49-F238E27FC236}">
                <a16:creationId xmlns:a16="http://schemas.microsoft.com/office/drawing/2014/main" id="{62070162-7904-9EB5-175B-28168EEF0B69}"/>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93AC1348-D8EA-3B4C-8F75-F05408532DBC}"/>
              </a:ext>
            </a:extLst>
          </p:cNvPr>
          <p:cNvSpPr>
            <a:spLocks noGrp="1"/>
          </p:cNvSpPr>
          <p:nvPr>
            <p:ph type="sldNum" sz="quarter" idx="12"/>
          </p:nvPr>
        </p:nvSpPr>
        <p:spPr/>
        <p:txBody>
          <a:bodyPr/>
          <a:lstStyle/>
          <a:p>
            <a:fld id="{D57F1E4F-1CFF-5643-939E-217C01CDF565}" type="slidenum">
              <a:rPr lang="en-US" smtClean="0"/>
              <a:pPr/>
              <a:t>31</a:t>
            </a:fld>
            <a:endParaRPr lang="en-US"/>
          </a:p>
        </p:txBody>
      </p:sp>
      <p:sp>
        <p:nvSpPr>
          <p:cNvPr id="6" name="Rectangle 5">
            <a:extLst>
              <a:ext uri="{FF2B5EF4-FFF2-40B4-BE49-F238E27FC236}">
                <a16:creationId xmlns:a16="http://schemas.microsoft.com/office/drawing/2014/main" id="{92FF53AD-3114-5E57-5A5E-632902A42974}"/>
              </a:ext>
            </a:extLst>
          </p:cNvPr>
          <p:cNvSpPr/>
          <p:nvPr/>
        </p:nvSpPr>
        <p:spPr>
          <a:xfrm>
            <a:off x="1484310" y="1381761"/>
            <a:ext cx="9760864" cy="338989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class </a:t>
            </a:r>
            <a:r>
              <a:rPr lang="en-US" dirty="0" err="1">
                <a:latin typeface="Consolas" panose="020B0609020204030204" pitchFamily="49" charset="0"/>
              </a:rPr>
              <a:t>ValueWithId</a:t>
            </a:r>
            <a:r>
              <a:rPr lang="en-US" dirty="0">
                <a:latin typeface="Consolas" panose="020B0609020204030204" pitchFamily="49" charset="0"/>
              </a:rPr>
              <a:t> </a:t>
            </a:r>
            <a:r>
              <a:rPr lang="en-US" dirty="0" err="1">
                <a:solidFill>
                  <a:srgbClr val="FFFF00"/>
                </a:solidFill>
                <a:latin typeface="Consolas" panose="020B0609020204030204" pitchFamily="49" charset="0"/>
              </a:rPr>
              <a:t>trivially_relocatable</a:t>
            </a:r>
            <a:endParaRPr lang="en-US" dirty="0">
              <a:solidFill>
                <a:srgbClr val="FFFF00"/>
              </a:solidFill>
              <a:latin typeface="Consolas" panose="020B0609020204030204" pitchFamily="49" charset="0"/>
            </a:endParaRPr>
          </a:p>
          <a:p>
            <a:r>
              <a:rPr lang="en-US" dirty="0">
                <a:latin typeface="Consolas" panose="020B0609020204030204" pitchFamily="49" charset="0"/>
              </a:rPr>
              <a:t>{</a:t>
            </a:r>
          </a:p>
          <a:p>
            <a:r>
              <a:rPr lang="en-US" dirty="0">
                <a:latin typeface="Consolas" panose="020B0609020204030204" pitchFamily="49" charset="0"/>
              </a:rPr>
              <a:t>  double               </a:t>
            </a:r>
            <a:r>
              <a:rPr lang="en-US" dirty="0" err="1">
                <a:latin typeface="Consolas" panose="020B0609020204030204" pitchFamily="49" charset="0"/>
              </a:rPr>
              <a:t>m_val</a:t>
            </a:r>
            <a:r>
              <a:rPr lang="en-US" dirty="0">
                <a:latin typeface="Consolas" panose="020B0609020204030204" pitchFamily="49" charset="0"/>
              </a:rPr>
              <a:t>;</a:t>
            </a:r>
          </a:p>
          <a:p>
            <a:r>
              <a:rPr lang="en-US" dirty="0">
                <a:latin typeface="Consolas" panose="020B0609020204030204" pitchFamily="49" charset="0"/>
              </a:rPr>
              <a:t>  const unsigned long  </a:t>
            </a:r>
            <a:r>
              <a:rPr lang="en-US" dirty="0" err="1">
                <a:solidFill>
                  <a:srgbClr val="00B0F0"/>
                </a:solidFill>
                <a:latin typeface="Consolas" panose="020B0609020204030204" pitchFamily="49" charset="0"/>
              </a:rPr>
              <a:t>m_id</a:t>
            </a:r>
            <a:r>
              <a:rPr lang="en-US" dirty="0">
                <a:latin typeface="Consolas" panose="020B0609020204030204" pitchFamily="49" charset="0"/>
              </a:rPr>
              <a:t>;    // never changes after construction</a:t>
            </a:r>
          </a:p>
          <a:p>
            <a:endParaRPr lang="en-US" dirty="0">
              <a:latin typeface="Consolas" panose="020B0609020204030204" pitchFamily="49" charset="0"/>
            </a:endParaRPr>
          </a:p>
          <a:p>
            <a:r>
              <a:rPr lang="en-US" dirty="0">
                <a:latin typeface="Consolas" panose="020B0609020204030204" pitchFamily="49" charset="0"/>
              </a:rPr>
              <a:t>  static </a:t>
            </a:r>
            <a:r>
              <a:rPr lang="en-US" dirty="0" err="1">
                <a:latin typeface="Consolas" panose="020B0609020204030204" pitchFamily="49" charset="0"/>
              </a:rPr>
              <a:t>unsigned_long</a:t>
            </a:r>
            <a:r>
              <a:rPr lang="en-US" dirty="0">
                <a:latin typeface="Consolas" panose="020B0609020204030204" pitchFamily="49" charset="0"/>
              </a:rPr>
              <a:t> </a:t>
            </a:r>
            <a:r>
              <a:rPr lang="en-US" dirty="0" err="1">
                <a:latin typeface="Consolas" panose="020B0609020204030204" pitchFamily="49" charset="0"/>
              </a:rPr>
              <a:t>s_next</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public:</a:t>
            </a:r>
          </a:p>
          <a:p>
            <a:r>
              <a:rPr lang="en-US" dirty="0">
                <a:latin typeface="Consolas" panose="020B0609020204030204" pitchFamily="49" charset="0"/>
              </a:rPr>
              <a:t>  explicit </a:t>
            </a:r>
            <a:r>
              <a:rPr lang="en-US" dirty="0" err="1">
                <a:latin typeface="Consolas" panose="020B0609020204030204" pitchFamily="49" charset="0"/>
              </a:rPr>
              <a:t>ValueWithId</a:t>
            </a:r>
            <a:r>
              <a:rPr lang="en-US" dirty="0">
                <a:latin typeface="Consolas" panose="020B0609020204030204" pitchFamily="49" charset="0"/>
              </a:rPr>
              <a:t>(double d) : </a:t>
            </a:r>
            <a:r>
              <a:rPr lang="en-US" dirty="0" err="1">
                <a:latin typeface="Consolas" panose="020B0609020204030204" pitchFamily="49" charset="0"/>
              </a:rPr>
              <a:t>m_val</a:t>
            </a:r>
            <a:r>
              <a:rPr lang="en-US" dirty="0">
                <a:latin typeface="Consolas" panose="020B0609020204030204" pitchFamily="49" charset="0"/>
              </a:rPr>
              <a:t>(d), </a:t>
            </a:r>
            <a:r>
              <a:rPr lang="en-US" dirty="0" err="1">
                <a:solidFill>
                  <a:srgbClr val="00B0F0"/>
                </a:solidFill>
                <a:latin typeface="Consolas" panose="020B0609020204030204" pitchFamily="49" charset="0"/>
              </a:rPr>
              <a:t>m_id</a:t>
            </a:r>
            <a:r>
              <a:rPr lang="en-US" dirty="0">
                <a:latin typeface="Consolas" panose="020B0609020204030204" pitchFamily="49" charset="0"/>
              </a:rPr>
              <a:t>(++</a:t>
            </a:r>
            <a:r>
              <a:rPr lang="en-US" dirty="0" err="1">
                <a:latin typeface="Consolas" panose="020B0609020204030204" pitchFamily="49" charset="0"/>
              </a:rPr>
              <a:t>s_next</a:t>
            </a:r>
            <a:r>
              <a:rPr lang="en-US" dirty="0">
                <a:latin typeface="Consolas" panose="020B0609020204030204" pitchFamily="49" charset="0"/>
              </a:rPr>
              <a:t>) { }</a:t>
            </a:r>
          </a:p>
          <a:p>
            <a:r>
              <a:rPr lang="en-US" dirty="0">
                <a:latin typeface="Consolas" panose="020B0609020204030204" pitchFamily="49" charset="0"/>
              </a:rPr>
              <a:t>  </a:t>
            </a:r>
            <a:r>
              <a:rPr lang="en-US" dirty="0" err="1">
                <a:latin typeface="Consolas" panose="020B0609020204030204" pitchFamily="49" charset="0"/>
              </a:rPr>
              <a:t>ValueWithId</a:t>
            </a:r>
            <a:r>
              <a:rPr lang="en-US" dirty="0">
                <a:latin typeface="Consolas" panose="020B0609020204030204" pitchFamily="49" charset="0"/>
              </a:rPr>
              <a:t>(const </a:t>
            </a:r>
            <a:r>
              <a:rPr lang="en-US" dirty="0" err="1">
                <a:latin typeface="Consolas" panose="020B0609020204030204" pitchFamily="49" charset="0"/>
              </a:rPr>
              <a:t>ValueWithId</a:t>
            </a:r>
            <a:r>
              <a:rPr lang="en-US" dirty="0">
                <a:latin typeface="Consolas" panose="020B0609020204030204" pitchFamily="49" charset="0"/>
              </a:rPr>
              <a:t>&amp; </a:t>
            </a:r>
            <a:r>
              <a:rPr lang="en-US" dirty="0" err="1">
                <a:latin typeface="Consolas" panose="020B0609020204030204" pitchFamily="49" charset="0"/>
              </a:rPr>
              <a:t>rhs</a:t>
            </a:r>
            <a:r>
              <a:rPr lang="en-US" dirty="0">
                <a:latin typeface="Consolas" panose="020B0609020204030204" pitchFamily="49" charset="0"/>
              </a:rPr>
              <a:t>) : </a:t>
            </a:r>
            <a:r>
              <a:rPr lang="en-US" dirty="0" err="1">
                <a:latin typeface="Consolas" panose="020B0609020204030204" pitchFamily="49" charset="0"/>
              </a:rPr>
              <a:t>m_val</a:t>
            </a:r>
            <a:r>
              <a:rPr lang="en-US" dirty="0">
                <a:latin typeface="Consolas" panose="020B0609020204030204" pitchFamily="49" charset="0"/>
              </a:rPr>
              <a:t>(</a:t>
            </a:r>
            <a:r>
              <a:rPr lang="en-US" dirty="0" err="1">
                <a:latin typeface="Consolas" panose="020B0609020204030204" pitchFamily="49" charset="0"/>
              </a:rPr>
              <a:t>rhs.m_val</a:t>
            </a:r>
            <a:r>
              <a:rPr lang="en-US" dirty="0">
                <a:latin typeface="Consolas" panose="020B0609020204030204" pitchFamily="49" charset="0"/>
              </a:rPr>
              <a:t>), </a:t>
            </a:r>
            <a:r>
              <a:rPr lang="en-US" dirty="0" err="1">
                <a:solidFill>
                  <a:srgbClr val="00B0F0"/>
                </a:solidFill>
                <a:latin typeface="Consolas" panose="020B0609020204030204" pitchFamily="49" charset="0"/>
              </a:rPr>
              <a:t>m_id</a:t>
            </a:r>
            <a:r>
              <a:rPr lang="en-US" dirty="0">
                <a:latin typeface="Consolas" panose="020B0609020204030204" pitchFamily="49" charset="0"/>
              </a:rPr>
              <a:t>(++</a:t>
            </a:r>
            <a:r>
              <a:rPr lang="en-US" dirty="0" err="1">
                <a:latin typeface="Consolas" panose="020B0609020204030204" pitchFamily="49" charset="0"/>
              </a:rPr>
              <a:t>s_next</a:t>
            </a:r>
            <a:r>
              <a:rPr lang="en-US" dirty="0">
                <a:latin typeface="Consolas" panose="020B0609020204030204" pitchFamily="49" charset="0"/>
              </a:rPr>
              <a:t>) { }</a:t>
            </a:r>
          </a:p>
          <a:p>
            <a:r>
              <a:rPr lang="en-US" dirty="0">
                <a:latin typeface="Consolas" panose="020B0609020204030204" pitchFamily="49" charset="0"/>
              </a:rPr>
              <a:t>  </a:t>
            </a:r>
            <a:r>
              <a:rPr lang="en-US" dirty="0" err="1">
                <a:latin typeface="Consolas" panose="020B0609020204030204" pitchFamily="49" charset="0"/>
              </a:rPr>
              <a:t>ValueWithId</a:t>
            </a:r>
            <a:r>
              <a:rPr lang="en-US" dirty="0">
                <a:latin typeface="Consolas" panose="020B0609020204030204" pitchFamily="49" charset="0"/>
              </a:rPr>
              <a:t>&amp; operator=(const </a:t>
            </a:r>
            <a:r>
              <a:rPr lang="en-US" dirty="0" err="1">
                <a:latin typeface="Consolas" panose="020B0609020204030204" pitchFamily="49" charset="0"/>
              </a:rPr>
              <a:t>ValueWithId</a:t>
            </a:r>
            <a:r>
              <a:rPr lang="en-US" dirty="0">
                <a:latin typeface="Consolas" panose="020B0609020204030204" pitchFamily="49" charset="0"/>
              </a:rPr>
              <a:t>&amp; </a:t>
            </a:r>
            <a:r>
              <a:rPr lang="en-US" dirty="0" err="1">
                <a:latin typeface="Consolas" panose="020B0609020204030204" pitchFamily="49" charset="0"/>
              </a:rPr>
              <a:t>rhs</a:t>
            </a:r>
            <a:r>
              <a:rPr lang="en-US" dirty="0">
                <a:latin typeface="Consolas" panose="020B0609020204030204" pitchFamily="49" charset="0"/>
              </a:rPr>
              <a:t>)</a:t>
            </a:r>
          </a:p>
          <a:p>
            <a:r>
              <a:rPr lang="en-US" dirty="0">
                <a:latin typeface="Consolas" panose="020B0609020204030204" pitchFamily="49" charset="0"/>
              </a:rPr>
              <a:t>    { </a:t>
            </a:r>
            <a:r>
              <a:rPr lang="en-US" dirty="0" err="1">
                <a:latin typeface="Consolas" panose="020B0609020204030204" pitchFamily="49" charset="0"/>
              </a:rPr>
              <a:t>m_val</a:t>
            </a:r>
            <a:r>
              <a:rPr lang="en-US" dirty="0">
                <a:latin typeface="Consolas" panose="020B0609020204030204" pitchFamily="49" charset="0"/>
              </a:rPr>
              <a:t> = </a:t>
            </a:r>
            <a:r>
              <a:rPr lang="en-US" dirty="0" err="1">
                <a:latin typeface="Consolas" panose="020B0609020204030204" pitchFamily="49" charset="0"/>
              </a:rPr>
              <a:t>rhs.m_val</a:t>
            </a:r>
            <a:r>
              <a:rPr lang="en-US" dirty="0">
                <a:latin typeface="Consolas" panose="020B0609020204030204" pitchFamily="49" charset="0"/>
              </a:rPr>
              <a:t>; return *this; }</a:t>
            </a:r>
          </a:p>
        </p:txBody>
      </p:sp>
      <p:sp>
        <p:nvSpPr>
          <p:cNvPr id="7" name="Speech Bubble: Rectangle with Corners Rounded 6">
            <a:extLst>
              <a:ext uri="{FF2B5EF4-FFF2-40B4-BE49-F238E27FC236}">
                <a16:creationId xmlns:a16="http://schemas.microsoft.com/office/drawing/2014/main" id="{4A667F5D-BBB8-5B9E-7337-D04985C5F9B8}"/>
              </a:ext>
            </a:extLst>
          </p:cNvPr>
          <p:cNvSpPr/>
          <p:nvPr/>
        </p:nvSpPr>
        <p:spPr>
          <a:xfrm>
            <a:off x="5612448" y="2755052"/>
            <a:ext cx="5263208" cy="643466"/>
          </a:xfrm>
          <a:prstGeom prst="wedgeRoundRectCallout">
            <a:avLst>
              <a:gd name="adj1" fmla="val -58621"/>
              <a:gd name="adj2" fmla="val -88897"/>
              <a:gd name="adj3" fmla="val 16667"/>
            </a:avLst>
          </a:prstGeom>
          <a:solidFill>
            <a:srgbClr val="0070C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latin typeface="Courier New" panose="02070309020205020404" pitchFamily="49" charset="0"/>
                <a:cs typeface="Courier New" panose="02070309020205020404" pitchFamily="49" charset="0"/>
              </a:rPr>
              <a:t>m_id</a:t>
            </a:r>
            <a:r>
              <a:rPr lang="en-US" dirty="0"/>
              <a:t> is a </a:t>
            </a:r>
            <a:r>
              <a:rPr lang="en-US" b="1" i="1" dirty="0">
                <a:solidFill>
                  <a:srgbClr val="FFFF00"/>
                </a:solidFill>
              </a:rPr>
              <a:t>non-salient attribute</a:t>
            </a:r>
            <a:r>
              <a:rPr lang="en-US" dirty="0"/>
              <a:t>. It is not copied by copy </a:t>
            </a:r>
            <a:r>
              <a:rPr lang="en-US" dirty="0" err="1"/>
              <a:t>ctor</a:t>
            </a:r>
            <a:r>
              <a:rPr lang="en-US" dirty="0"/>
              <a:t> or assignment, nor checked for equality.</a:t>
            </a:r>
          </a:p>
        </p:txBody>
      </p:sp>
    </p:spTree>
    <p:extLst>
      <p:ext uri="{BB962C8B-B14F-4D97-AF65-F5344CB8AC3E}">
        <p14:creationId xmlns:p14="http://schemas.microsoft.com/office/powerpoint/2010/main" val="162565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1B181-43A2-FEC3-5257-F03223F15394}"/>
              </a:ext>
            </a:extLst>
          </p:cNvPr>
          <p:cNvSpPr>
            <a:spLocks noGrp="1"/>
          </p:cNvSpPr>
          <p:nvPr>
            <p:ph type="title"/>
          </p:nvPr>
        </p:nvSpPr>
        <p:spPr/>
        <p:txBody>
          <a:bodyPr/>
          <a:lstStyle/>
          <a:p>
            <a:r>
              <a:rPr lang="en-US" dirty="0"/>
              <a:t>What P3239 proposes</a:t>
            </a:r>
          </a:p>
        </p:txBody>
      </p:sp>
      <p:sp>
        <p:nvSpPr>
          <p:cNvPr id="3" name="Content Placeholder 2">
            <a:extLst>
              <a:ext uri="{FF2B5EF4-FFF2-40B4-BE49-F238E27FC236}">
                <a16:creationId xmlns:a16="http://schemas.microsoft.com/office/drawing/2014/main" id="{D8687F9E-08F9-D09C-37E3-7C0684258C1D}"/>
              </a:ext>
            </a:extLst>
          </p:cNvPr>
          <p:cNvSpPr>
            <a:spLocks noGrp="1"/>
          </p:cNvSpPr>
          <p:nvPr>
            <p:ph idx="1"/>
          </p:nvPr>
        </p:nvSpPr>
        <p:spPr>
          <a:xfrm>
            <a:off x="1484310" y="1887167"/>
            <a:ext cx="10018713" cy="4255508"/>
          </a:xfrm>
        </p:spPr>
        <p:txBody>
          <a:bodyPr>
            <a:normAutofit/>
          </a:bodyPr>
          <a:lstStyle/>
          <a:p>
            <a:r>
              <a:rPr lang="en-US" dirty="0">
                <a:solidFill>
                  <a:srgbClr val="7030A0"/>
                </a:solidFill>
              </a:rPr>
              <a:t>Some details are still being worked out. </a:t>
            </a:r>
            <a:r>
              <a:rPr lang="en-US" b="1" dirty="0">
                <a:solidFill>
                  <a:srgbClr val="7030A0"/>
                </a:solidFill>
              </a:rPr>
              <a:t>Names are placeholders.</a:t>
            </a:r>
            <a:endParaRPr lang="en-US" dirty="0"/>
          </a:p>
          <a:p>
            <a:r>
              <a:rPr lang="en-US" dirty="0"/>
              <a:t>New magic function, </a:t>
            </a:r>
            <a:r>
              <a:rPr lang="en-US" dirty="0" err="1">
                <a:solidFill>
                  <a:srgbClr val="7030A0"/>
                </a:solidFill>
                <a:latin typeface="Courier New" panose="02070309020205020404" pitchFamily="49" charset="0"/>
                <a:cs typeface="Courier New" panose="02070309020205020404" pitchFamily="49" charset="0"/>
              </a:rPr>
              <a:t>swap_value_representations</a:t>
            </a:r>
            <a:r>
              <a:rPr lang="en-US" dirty="0"/>
              <a:t>, exchanges only the </a:t>
            </a:r>
            <a:r>
              <a:rPr lang="en-US" b="1" i="1" dirty="0"/>
              <a:t>value representation</a:t>
            </a:r>
            <a:r>
              <a:rPr lang="en-US" dirty="0"/>
              <a:t> of its arguments (safe to use for empty </a:t>
            </a:r>
            <a:r>
              <a:rPr lang="en-US" dirty="0" err="1"/>
              <a:t>subobjects</a:t>
            </a:r>
            <a:r>
              <a:rPr lang="en-US" dirty="0"/>
              <a:t>).</a:t>
            </a:r>
          </a:p>
          <a:p>
            <a:r>
              <a:rPr lang="en-US" dirty="0">
                <a:cs typeface="Courier New" panose="02070309020205020404" pitchFamily="49" charset="0"/>
              </a:rPr>
              <a:t>Separate </a:t>
            </a:r>
            <a:r>
              <a:rPr lang="en-US" dirty="0" err="1">
                <a:solidFill>
                  <a:srgbClr val="7030A0"/>
                </a:solidFill>
                <a:latin typeface="Courier New" panose="02070309020205020404" pitchFamily="49" charset="0"/>
                <a:cs typeface="Courier New" panose="02070309020205020404" pitchFamily="49" charset="0"/>
              </a:rPr>
              <a:t>swap_uses_value_representations_v</a:t>
            </a:r>
            <a:r>
              <a:rPr lang="en-US" dirty="0"/>
              <a:t> trait is </a:t>
            </a:r>
            <a:r>
              <a:rPr lang="en-US" dirty="0">
                <a:cs typeface="Courier New" panose="02070309020205020404" pitchFamily="49" charset="0"/>
              </a:rPr>
              <a:t>true</a:t>
            </a:r>
            <a:r>
              <a:rPr lang="en-US" dirty="0"/>
              <a:t> for a subset of </a:t>
            </a:r>
            <a:r>
              <a:rPr lang="en-US" dirty="0" err="1">
                <a:latin typeface="Courier New" panose="02070309020205020404" pitchFamily="49" charset="0"/>
                <a:cs typeface="Courier New" panose="02070309020205020404" pitchFamily="49" charset="0"/>
              </a:rPr>
              <a:t>is_trivially_relocatable_v</a:t>
            </a:r>
            <a:r>
              <a:rPr lang="en-US" dirty="0"/>
              <a:t> types. The former is implicitly true in most cases where the latter is implicitly true.</a:t>
            </a:r>
          </a:p>
          <a:p>
            <a:r>
              <a:rPr lang="en-US" dirty="0">
                <a:latin typeface="Courier New" panose="02070309020205020404" pitchFamily="49" charset="0"/>
                <a:cs typeface="Courier New" panose="02070309020205020404" pitchFamily="49" charset="0"/>
              </a:rPr>
              <a:t>std::swap</a:t>
            </a:r>
            <a:r>
              <a:rPr lang="en-US" dirty="0">
                <a:cs typeface="Courier New" panose="02070309020205020404" pitchFamily="49" charset="0"/>
              </a:rPr>
              <a:t> and other standard algorithms are permitted to use </a:t>
            </a:r>
            <a:r>
              <a:rPr lang="en-US" dirty="0" err="1">
                <a:solidFill>
                  <a:srgbClr val="7030A0"/>
                </a:solidFill>
                <a:latin typeface="Courier New" panose="02070309020205020404" pitchFamily="49" charset="0"/>
                <a:cs typeface="Courier New" panose="02070309020205020404" pitchFamily="49" charset="0"/>
              </a:rPr>
              <a:t>swap_value_representations</a:t>
            </a:r>
            <a:r>
              <a:rPr lang="en-US" dirty="0">
                <a:cs typeface="Courier New" panose="02070309020205020404" pitchFamily="49" charset="0"/>
              </a:rPr>
              <a:t> when </a:t>
            </a:r>
            <a:r>
              <a:rPr lang="en-US" dirty="0" err="1">
                <a:solidFill>
                  <a:srgbClr val="7030A0"/>
                </a:solidFill>
                <a:latin typeface="Courier New" panose="02070309020205020404" pitchFamily="49" charset="0"/>
                <a:cs typeface="Courier New" panose="02070309020205020404" pitchFamily="49" charset="0"/>
              </a:rPr>
              <a:t>swap_uses_value_representations_v</a:t>
            </a:r>
            <a:r>
              <a:rPr lang="en-US" dirty="0">
                <a:cs typeface="Courier New" panose="02070309020205020404" pitchFamily="49" charset="0"/>
              </a:rPr>
              <a:t> is true.</a:t>
            </a:r>
            <a:endParaRPr lang="en-US" dirty="0">
              <a:latin typeface="Courier New" panose="02070309020205020404" pitchFamily="49" charset="0"/>
              <a:cs typeface="Courier New" panose="02070309020205020404" pitchFamily="49" charset="0"/>
            </a:endParaRPr>
          </a:p>
        </p:txBody>
      </p:sp>
      <p:sp>
        <p:nvSpPr>
          <p:cNvPr id="4" name="Date Placeholder 3">
            <a:extLst>
              <a:ext uri="{FF2B5EF4-FFF2-40B4-BE49-F238E27FC236}">
                <a16:creationId xmlns:a16="http://schemas.microsoft.com/office/drawing/2014/main" id="{F3432AB1-E8C6-B294-F697-E9A3C8D7875A}"/>
              </a:ext>
            </a:extLst>
          </p:cNvPr>
          <p:cNvSpPr>
            <a:spLocks noGrp="1"/>
          </p:cNvSpPr>
          <p:nvPr>
            <p:ph type="dt" sz="half" idx="10"/>
          </p:nvPr>
        </p:nvSpPr>
        <p:spPr/>
        <p:txBody>
          <a:bodyPr/>
          <a:lstStyle/>
          <a:p>
            <a:fld id="{D1A98742-6638-43AC-A30F-B0F4E802E4B2}" type="datetime1">
              <a:rPr lang="en-US" smtClean="0"/>
              <a:t>6/19/2024</a:t>
            </a:fld>
            <a:endParaRPr lang="en-US"/>
          </a:p>
        </p:txBody>
      </p:sp>
      <p:sp>
        <p:nvSpPr>
          <p:cNvPr id="5" name="Footer Placeholder 4">
            <a:extLst>
              <a:ext uri="{FF2B5EF4-FFF2-40B4-BE49-F238E27FC236}">
                <a16:creationId xmlns:a16="http://schemas.microsoft.com/office/drawing/2014/main" id="{3A92185B-FF7D-42AE-A552-F425EE6A05D3}"/>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1C9D076D-A96C-ADDC-9939-0A1C86CF9C29}"/>
              </a:ext>
            </a:extLst>
          </p:cNvPr>
          <p:cNvSpPr>
            <a:spLocks noGrp="1"/>
          </p:cNvSpPr>
          <p:nvPr>
            <p:ph type="sldNum" sz="quarter" idx="12"/>
          </p:nvPr>
        </p:nvSpPr>
        <p:spPr/>
        <p:txBody>
          <a:bodyPr/>
          <a:lstStyle/>
          <a:p>
            <a:fld id="{D57F1E4F-1CFF-5643-939E-217C01CDF565}" type="slidenum">
              <a:rPr lang="en-US" smtClean="0"/>
              <a:pPr/>
              <a:t>32</a:t>
            </a:fld>
            <a:endParaRPr lang="en-US"/>
          </a:p>
        </p:txBody>
      </p:sp>
    </p:spTree>
    <p:extLst>
      <p:ext uri="{BB962C8B-B14F-4D97-AF65-F5344CB8AC3E}">
        <p14:creationId xmlns:p14="http://schemas.microsoft.com/office/powerpoint/2010/main" val="39087847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F4130-313A-BCA5-0ED2-0AE9A0116128}"/>
              </a:ext>
            </a:extLst>
          </p:cNvPr>
          <p:cNvSpPr>
            <a:spLocks noGrp="1"/>
          </p:cNvSpPr>
          <p:nvPr>
            <p:ph type="title"/>
          </p:nvPr>
        </p:nvSpPr>
        <p:spPr/>
        <p:txBody>
          <a:bodyPr>
            <a:normAutofit/>
          </a:bodyPr>
          <a:lstStyle/>
          <a:p>
            <a:r>
              <a:rPr lang="en-US" dirty="0"/>
              <a:t>Allowable Relocation Optimizations</a:t>
            </a:r>
            <a:br>
              <a:rPr lang="en-US" dirty="0"/>
            </a:br>
            <a:r>
              <a:rPr lang="en-US" sz="3200" dirty="0"/>
              <a:t>assuming bytewise-swappable trait appropriately applied</a:t>
            </a:r>
            <a:endParaRPr lang="en-US" dirty="0"/>
          </a:p>
        </p:txBody>
      </p:sp>
      <p:sp>
        <p:nvSpPr>
          <p:cNvPr id="3" name="Date Placeholder 2">
            <a:extLst>
              <a:ext uri="{FF2B5EF4-FFF2-40B4-BE49-F238E27FC236}">
                <a16:creationId xmlns:a16="http://schemas.microsoft.com/office/drawing/2014/main" id="{1FBE742B-1930-90C0-C694-D13F82475A36}"/>
              </a:ext>
            </a:extLst>
          </p:cNvPr>
          <p:cNvSpPr>
            <a:spLocks noGrp="1"/>
          </p:cNvSpPr>
          <p:nvPr>
            <p:ph type="dt" sz="half" idx="10"/>
          </p:nvPr>
        </p:nvSpPr>
        <p:spPr/>
        <p:txBody>
          <a:bodyPr/>
          <a:lstStyle/>
          <a:p>
            <a:fld id="{64601F53-FE17-4660-BE69-DE27478D4CCC}" type="datetime1">
              <a:rPr lang="en-US" smtClean="0"/>
              <a:t>6/19/2024</a:t>
            </a:fld>
            <a:endParaRPr lang="en-US"/>
          </a:p>
        </p:txBody>
      </p:sp>
      <p:sp>
        <p:nvSpPr>
          <p:cNvPr id="4" name="Footer Placeholder 3">
            <a:extLst>
              <a:ext uri="{FF2B5EF4-FFF2-40B4-BE49-F238E27FC236}">
                <a16:creationId xmlns:a16="http://schemas.microsoft.com/office/drawing/2014/main" id="{5D621A38-A884-DA8F-9FF9-EC67C0ED2BE9}"/>
              </a:ext>
            </a:extLst>
          </p:cNvPr>
          <p:cNvSpPr>
            <a:spLocks noGrp="1"/>
          </p:cNvSpPr>
          <p:nvPr>
            <p:ph type="ftr" sz="quarter" idx="11"/>
          </p:nvPr>
        </p:nvSpPr>
        <p:spPr/>
        <p:txBody>
          <a:bodyPr/>
          <a:lstStyle/>
          <a:p>
            <a:r>
              <a:rPr lang="en-US" dirty="0"/>
              <a:t>Pablo Halpern, 2024 (CC BY 4.0)</a:t>
            </a:r>
          </a:p>
        </p:txBody>
      </p:sp>
      <p:sp>
        <p:nvSpPr>
          <p:cNvPr id="5" name="Slide Number Placeholder 4">
            <a:extLst>
              <a:ext uri="{FF2B5EF4-FFF2-40B4-BE49-F238E27FC236}">
                <a16:creationId xmlns:a16="http://schemas.microsoft.com/office/drawing/2014/main" id="{7258AA1F-A011-72C8-B556-3B59B9A67FE4}"/>
              </a:ext>
            </a:extLst>
          </p:cNvPr>
          <p:cNvSpPr>
            <a:spLocks noGrp="1"/>
          </p:cNvSpPr>
          <p:nvPr>
            <p:ph type="sldNum" sz="quarter" idx="12"/>
          </p:nvPr>
        </p:nvSpPr>
        <p:spPr/>
        <p:txBody>
          <a:bodyPr/>
          <a:lstStyle/>
          <a:p>
            <a:fld id="{D57F1E4F-1CFF-5643-939E-217C01CDF565}" type="slidenum">
              <a:rPr lang="en-US" smtClean="0"/>
              <a:pPr/>
              <a:t>33</a:t>
            </a:fld>
            <a:endParaRPr lang="en-US"/>
          </a:p>
        </p:txBody>
      </p:sp>
      <p:sp>
        <p:nvSpPr>
          <p:cNvPr id="8" name="TextBox 7">
            <a:extLst>
              <a:ext uri="{FF2B5EF4-FFF2-40B4-BE49-F238E27FC236}">
                <a16:creationId xmlns:a16="http://schemas.microsoft.com/office/drawing/2014/main" id="{DC258FC3-C611-4BAA-E8C9-9C5A22B234E7}"/>
              </a:ext>
            </a:extLst>
          </p:cNvPr>
          <p:cNvSpPr txBox="1"/>
          <p:nvPr/>
        </p:nvSpPr>
        <p:spPr>
          <a:xfrm>
            <a:off x="3740796" y="2187781"/>
            <a:ext cx="8012853" cy="4044697"/>
          </a:xfrm>
          <a:prstGeom prst="rect">
            <a:avLst/>
          </a:prstGeom>
          <a:solidFill>
            <a:schemeClr val="bg1"/>
          </a:solidFill>
          <a:ln w="19050">
            <a:solidFill>
              <a:schemeClr val="tx1"/>
            </a:solidFill>
          </a:ln>
        </p:spPr>
        <p:txBody>
          <a:bodyPr wrap="square" rtlCol="0">
            <a:spAutoFit/>
          </a:bodyPr>
          <a:lstStyle/>
          <a:p>
            <a:r>
              <a:rPr lang="en-US" sz="1600" dirty="0">
                <a:latin typeface="Consolas" panose="020B0609020204030204" pitchFamily="49" charset="0"/>
              </a:rPr>
              <a:t>set&lt;T&gt;, map&lt;T, U&gt;  </a:t>
            </a:r>
            <a:r>
              <a:rPr lang="en-US" sz="1600" i="1" dirty="0"/>
              <a:t>(using sentinel node)</a:t>
            </a:r>
          </a:p>
          <a:p>
            <a:r>
              <a:rPr lang="en-US" sz="1600" dirty="0" err="1">
                <a:latin typeface="Consolas" panose="020B0609020204030204" pitchFamily="49" charset="0"/>
              </a:rPr>
              <a:t>offset_ptr</a:t>
            </a:r>
            <a:r>
              <a:rPr lang="en-US" sz="1600" dirty="0">
                <a:latin typeface="Consolas" panose="020B0609020204030204" pitchFamily="49" charset="0"/>
              </a:rPr>
              <a:t>&lt;T&gt;</a:t>
            </a:r>
          </a:p>
          <a:p>
            <a:r>
              <a:rPr lang="en-US" sz="1600" dirty="0">
                <a:latin typeface="Consolas" panose="020B0609020204030204" pitchFamily="49" charset="0"/>
              </a:rPr>
              <a:t>tuple&lt;T&amp;&gt;, pair&lt;T&amp;, U&amp;&gt; </a:t>
            </a:r>
          </a:p>
          <a:p>
            <a:r>
              <a:rPr lang="en-US" sz="1600" dirty="0" err="1">
                <a:latin typeface="Consolas" panose="020B0609020204030204" pitchFamily="49" charset="0"/>
              </a:rPr>
              <a:t>pmr</a:t>
            </a:r>
            <a:r>
              <a:rPr lang="en-US" sz="1600" dirty="0">
                <a:latin typeface="Consolas" panose="020B0609020204030204" pitchFamily="49" charset="0"/>
              </a:rPr>
              <a:t>::vector&lt;T&gt;</a:t>
            </a:r>
          </a:p>
          <a:p>
            <a:r>
              <a:rPr lang="en-US" sz="1600" dirty="0">
                <a:latin typeface="Consolas" panose="020B0609020204030204" pitchFamily="49" charset="0"/>
              </a:rPr>
              <a:t>struct Unaware { </a:t>
            </a:r>
            <a:r>
              <a:rPr lang="en-US" sz="1600" dirty="0" err="1">
                <a:latin typeface="Consolas" panose="020B0609020204030204" pitchFamily="49" charset="0"/>
              </a:rPr>
              <a:t>pmr</a:t>
            </a:r>
            <a:r>
              <a:rPr lang="en-US" sz="1600" dirty="0">
                <a:latin typeface="Consolas" panose="020B0609020204030204" pitchFamily="49" charset="0"/>
              </a:rPr>
              <a:t>::vector&lt;T&gt; m_; };</a:t>
            </a:r>
          </a:p>
          <a:p>
            <a:r>
              <a:rPr lang="en-US" sz="1600" dirty="0">
                <a:latin typeface="Consolas" panose="020B0609020204030204" pitchFamily="49" charset="0"/>
              </a:rPr>
              <a:t>int</a:t>
            </a:r>
          </a:p>
          <a:p>
            <a:r>
              <a:rPr lang="en-US" sz="1600" dirty="0">
                <a:latin typeface="Consolas" panose="020B0609020204030204" pitchFamily="49" charset="0"/>
              </a:rPr>
              <a:t>vector&lt;T&gt;, deque&lt;T&gt;</a:t>
            </a:r>
          </a:p>
          <a:p>
            <a:pPr>
              <a:spcBef>
                <a:spcPts val="100"/>
              </a:spcBef>
            </a:pPr>
            <a:r>
              <a:rPr lang="en-US" sz="1600" dirty="0" err="1">
                <a:latin typeface="Consolas" panose="020B0609020204030204" pitchFamily="49" charset="0"/>
              </a:rPr>
              <a:t>unique_ptr</a:t>
            </a:r>
            <a:r>
              <a:rPr lang="en-US" sz="1600" dirty="0">
                <a:latin typeface="Consolas" panose="020B0609020204030204" pitchFamily="49" charset="0"/>
              </a:rPr>
              <a:t>&lt;T&gt;</a:t>
            </a:r>
          </a:p>
          <a:p>
            <a:r>
              <a:rPr lang="en-US" sz="1600" dirty="0" err="1">
                <a:latin typeface="Consolas" panose="020B0609020204030204" pitchFamily="49" charset="0"/>
              </a:rPr>
              <a:t>shared_ptr</a:t>
            </a:r>
            <a:r>
              <a:rPr lang="en-US" sz="1600" dirty="0">
                <a:latin typeface="Consolas" panose="020B0609020204030204" pitchFamily="49" charset="0"/>
              </a:rPr>
              <a:t>&lt;T&gt;</a:t>
            </a:r>
          </a:p>
          <a:p>
            <a:r>
              <a:rPr lang="en-US" sz="1600" dirty="0" err="1">
                <a:latin typeface="Consolas" panose="020B0609020204030204" pitchFamily="49" charset="0"/>
              </a:rPr>
              <a:t>string_view</a:t>
            </a:r>
            <a:endParaRPr lang="en-US" sz="1600" dirty="0">
              <a:latin typeface="Consolas" panose="020B0609020204030204" pitchFamily="49" charset="0"/>
            </a:endParaRPr>
          </a:p>
          <a:p>
            <a:r>
              <a:rPr lang="en-US" sz="1600" dirty="0" err="1">
                <a:latin typeface="Consolas" panose="020B0609020204030204" pitchFamily="49" charset="0"/>
              </a:rPr>
              <a:t>reference_wrapper</a:t>
            </a:r>
            <a:r>
              <a:rPr lang="en-US" sz="1600" dirty="0">
                <a:latin typeface="Consolas" panose="020B0609020204030204" pitchFamily="49" charset="0"/>
              </a:rPr>
              <a:t>&lt;T&gt;</a:t>
            </a:r>
          </a:p>
          <a:p>
            <a:r>
              <a:rPr lang="en-US" sz="1600" dirty="0">
                <a:latin typeface="Consolas" panose="020B0609020204030204" pitchFamily="49" charset="0"/>
              </a:rPr>
              <a:t>optional&lt;int&gt;</a:t>
            </a:r>
          </a:p>
          <a:p>
            <a:r>
              <a:rPr lang="en-US" sz="1600" dirty="0">
                <a:latin typeface="Consolas" panose="020B0609020204030204" pitchFamily="49" charset="0"/>
              </a:rPr>
              <a:t>optional&lt;T&amp;&gt;</a:t>
            </a:r>
          </a:p>
          <a:p>
            <a:r>
              <a:rPr lang="en-US" sz="1600" dirty="0">
                <a:latin typeface="Consolas" panose="020B0609020204030204" pitchFamily="49" charset="0"/>
              </a:rPr>
              <a:t>struct Composed { Composed(); </a:t>
            </a:r>
            <a:r>
              <a:rPr lang="en-US" sz="1600" dirty="0" err="1">
                <a:latin typeface="Consolas" panose="020B0609020204030204" pitchFamily="49" charset="0"/>
              </a:rPr>
              <a:t>unique_ptr</a:t>
            </a:r>
            <a:r>
              <a:rPr lang="en-US" sz="1600" dirty="0">
                <a:latin typeface="Consolas" panose="020B0609020204030204" pitchFamily="49" charset="0"/>
              </a:rPr>
              <a:t>&lt;T&gt; m_; };</a:t>
            </a:r>
          </a:p>
          <a:p>
            <a:r>
              <a:rPr lang="en-US" sz="1600" dirty="0">
                <a:latin typeface="Consolas" panose="020B0609020204030204" pitchFamily="49" charset="0"/>
              </a:rPr>
              <a:t>struct </a:t>
            </a:r>
            <a:r>
              <a:rPr lang="en-US" sz="1600" dirty="0" err="1">
                <a:latin typeface="Consolas" panose="020B0609020204030204" pitchFamily="49" charset="0"/>
              </a:rPr>
              <a:t>Cpy</a:t>
            </a:r>
            <a:r>
              <a:rPr lang="en-US" sz="1600" dirty="0">
                <a:latin typeface="Consolas" panose="020B0609020204030204" pitchFamily="49" charset="0"/>
              </a:rPr>
              <a:t> { int </a:t>
            </a:r>
            <a:r>
              <a:rPr lang="en-US" sz="1600" dirty="0" err="1">
                <a:latin typeface="Consolas" panose="020B0609020204030204" pitchFamily="49" charset="0"/>
              </a:rPr>
              <a:t>i</a:t>
            </a:r>
            <a:r>
              <a:rPr lang="en-US" sz="1600" dirty="0">
                <a:latin typeface="Consolas" panose="020B0609020204030204" pitchFamily="49" charset="0"/>
              </a:rPr>
              <a:t>; </a:t>
            </a:r>
            <a:r>
              <a:rPr lang="en-US" sz="1600" dirty="0" err="1">
                <a:latin typeface="Consolas" panose="020B0609020204030204" pitchFamily="49" charset="0"/>
              </a:rPr>
              <a:t>Cpy</a:t>
            </a:r>
            <a:r>
              <a:rPr lang="en-US" sz="1600" dirty="0">
                <a:latin typeface="Consolas" panose="020B0609020204030204" pitchFamily="49" charset="0"/>
              </a:rPr>
              <a:t>(const </a:t>
            </a:r>
            <a:r>
              <a:rPr lang="en-US" sz="1600" dirty="0" err="1">
                <a:latin typeface="Consolas" panose="020B0609020204030204" pitchFamily="49" charset="0"/>
              </a:rPr>
              <a:t>Cpy</a:t>
            </a:r>
            <a:r>
              <a:rPr lang="en-US" sz="1600" dirty="0">
                <a:latin typeface="Consolas" panose="020B0609020204030204" pitchFamily="49" charset="0"/>
              </a:rPr>
              <a:t>&amp;) = default; </a:t>
            </a:r>
            <a:r>
              <a:rPr lang="en-US" sz="1600" dirty="0" err="1">
                <a:solidFill>
                  <a:srgbClr val="C00000"/>
                </a:solidFill>
                <a:latin typeface="Consolas" panose="020B0609020204030204" pitchFamily="49" charset="0"/>
              </a:rPr>
              <a:t>Cpy</a:t>
            </a:r>
            <a:r>
              <a:rPr lang="en-US" sz="1600" dirty="0">
                <a:solidFill>
                  <a:srgbClr val="C00000"/>
                </a:solidFill>
                <a:latin typeface="Consolas" panose="020B0609020204030204" pitchFamily="49" charset="0"/>
              </a:rPr>
              <a:t>(</a:t>
            </a:r>
            <a:r>
              <a:rPr lang="en-US" sz="1600" dirty="0" err="1">
                <a:solidFill>
                  <a:srgbClr val="C00000"/>
                </a:solidFill>
                <a:latin typeface="Consolas" panose="020B0609020204030204" pitchFamily="49" charset="0"/>
              </a:rPr>
              <a:t>Cpy</a:t>
            </a:r>
            <a:r>
              <a:rPr lang="en-US" sz="1600" dirty="0">
                <a:solidFill>
                  <a:srgbClr val="C00000"/>
                </a:solidFill>
                <a:latin typeface="Consolas" panose="020B0609020204030204" pitchFamily="49" charset="0"/>
              </a:rPr>
              <a:t>&amp;&amp;) = delete;</a:t>
            </a:r>
            <a:r>
              <a:rPr lang="en-US" sz="1600" dirty="0">
                <a:latin typeface="Consolas" panose="020B0609020204030204" pitchFamily="49" charset="0"/>
              </a:rPr>
              <a:t> };</a:t>
            </a:r>
          </a:p>
          <a:p>
            <a:r>
              <a:rPr lang="en-US" sz="1600" dirty="0">
                <a:latin typeface="Consolas" panose="020B0609020204030204" pitchFamily="49" charset="0"/>
              </a:rPr>
              <a:t>struct </a:t>
            </a:r>
            <a:r>
              <a:rPr lang="en-US" sz="1600" dirty="0" err="1">
                <a:latin typeface="Consolas" panose="020B0609020204030204" pitchFamily="49" charset="0"/>
              </a:rPr>
              <a:t>Falso</a:t>
            </a:r>
            <a:r>
              <a:rPr lang="en-US" sz="1600" dirty="0">
                <a:latin typeface="Consolas" panose="020B0609020204030204" pitchFamily="49" charset="0"/>
              </a:rPr>
              <a:t> </a:t>
            </a:r>
            <a:r>
              <a:rPr lang="en-US" sz="1600" dirty="0" err="1">
                <a:solidFill>
                  <a:srgbClr val="C00000"/>
                </a:solidFill>
                <a:latin typeface="Consolas" panose="020B0609020204030204" pitchFamily="49" charset="0"/>
              </a:rPr>
              <a:t>trivially_relocatable</a:t>
            </a:r>
            <a:r>
              <a:rPr lang="en-US" sz="1600" dirty="0">
                <a:solidFill>
                  <a:srgbClr val="C00000"/>
                </a:solidFill>
                <a:latin typeface="Consolas" panose="020B0609020204030204" pitchFamily="49" charset="0"/>
              </a:rPr>
              <a:t>(false)</a:t>
            </a:r>
            <a:r>
              <a:rPr lang="en-US" sz="1600" dirty="0">
                <a:latin typeface="Consolas" panose="020B0609020204030204" pitchFamily="49" charset="0"/>
              </a:rPr>
              <a:t> {};</a:t>
            </a:r>
          </a:p>
        </p:txBody>
      </p:sp>
      <p:sp>
        <p:nvSpPr>
          <p:cNvPr id="10" name="TextBox 9">
            <a:extLst>
              <a:ext uri="{FF2B5EF4-FFF2-40B4-BE49-F238E27FC236}">
                <a16:creationId xmlns:a16="http://schemas.microsoft.com/office/drawing/2014/main" id="{9CC622BA-2523-35EC-BDC1-82BBD8F78F65}"/>
              </a:ext>
            </a:extLst>
          </p:cNvPr>
          <p:cNvSpPr txBox="1"/>
          <p:nvPr/>
        </p:nvSpPr>
        <p:spPr>
          <a:xfrm>
            <a:off x="2472267" y="2187782"/>
            <a:ext cx="1268529" cy="4031873"/>
          </a:xfrm>
          <a:prstGeom prst="rect">
            <a:avLst/>
          </a:prstGeom>
          <a:solidFill>
            <a:schemeClr val="bg1"/>
          </a:solidFill>
          <a:ln w="19050">
            <a:solidFill>
              <a:schemeClr val="tx1"/>
            </a:solidFill>
          </a:ln>
        </p:spPr>
        <p:txBody>
          <a:bodyPr wrap="square" rtlCol="0">
            <a:spAutoFit/>
          </a:bodyPr>
          <a:lstStyle/>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endParaRPr lang="en-US" sz="1600" dirty="0">
              <a:latin typeface="Consolas" panose="020B0609020204030204" pitchFamily="49" charset="0"/>
            </a:endParaRPr>
          </a:p>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p>
          <a:p>
            <a:pPr algn="ct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p>
          <a:p>
            <a:pPr algn="ct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endParaRPr lang="en-US" sz="1600" dirty="0">
              <a:latin typeface="Consolas" panose="020B0609020204030204" pitchFamily="49" charset="0"/>
            </a:endParaRPr>
          </a:p>
          <a:p>
            <a:pPr algn="ct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endParaRPr lang="en-US" sz="1600" dirty="0">
              <a:latin typeface="Consolas" panose="020B0609020204030204" pitchFamily="49" charset="0"/>
            </a:endParaRP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endParaRPr lang="en-US" sz="1600" dirty="0">
              <a:effectLst/>
              <a:latin typeface="Consolas" panose="020B0609020204030204" pitchFamily="49" charset="0"/>
              <a:ea typeface="Times New Roman" panose="02020603050405020304" pitchFamily="18" charset="0"/>
              <a:cs typeface="Segoe UI Emoji" panose="020B0502040204020203" pitchFamily="34" charset="0"/>
            </a:endParaRPr>
          </a:p>
          <a:p>
            <a:pPr algn="ctr"/>
            <a:r>
              <a:rPr lang="en-US" sz="1600" dirty="0">
                <a:latin typeface="Consolas" panose="020B0609020204030204" pitchFamily="49" charset="0"/>
              </a:rPr>
              <a:t>✅ ✅</a:t>
            </a:r>
          </a:p>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p>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endParaRPr lang="en-US" sz="1600" dirty="0">
              <a:latin typeface="Consolas" panose="020B0609020204030204" pitchFamily="49" charset="0"/>
            </a:endParaRPr>
          </a:p>
        </p:txBody>
      </p:sp>
      <p:sp>
        <p:nvSpPr>
          <p:cNvPr id="11" name="TextBox 10">
            <a:extLst>
              <a:ext uri="{FF2B5EF4-FFF2-40B4-BE49-F238E27FC236}">
                <a16:creationId xmlns:a16="http://schemas.microsoft.com/office/drawing/2014/main" id="{ED8339E8-81D7-B62D-1B5B-DA742B6C17EB}"/>
              </a:ext>
            </a:extLst>
          </p:cNvPr>
          <p:cNvSpPr txBox="1"/>
          <p:nvPr/>
        </p:nvSpPr>
        <p:spPr>
          <a:xfrm>
            <a:off x="3740795" y="1540101"/>
            <a:ext cx="6984604" cy="646331"/>
          </a:xfrm>
          <a:prstGeom prst="rect">
            <a:avLst/>
          </a:prstGeom>
          <a:noFill/>
        </p:spPr>
        <p:txBody>
          <a:bodyPr wrap="none" rtlCol="0">
            <a:spAutoFit/>
          </a:bodyPr>
          <a:lstStyle/>
          <a:p>
            <a:r>
              <a:rPr lang="en-US" dirty="0"/>
              <a:t>R = Container-element relocation optimization, S = Swap optimization</a:t>
            </a:r>
            <a:br>
              <a:rPr lang="en-US" dirty="0"/>
            </a:br>
            <a:r>
              <a:rPr lang="en-US" dirty="0"/>
              <a:t>⚠️ = Overrides programmer choice</a:t>
            </a:r>
          </a:p>
        </p:txBody>
      </p:sp>
      <p:sp>
        <p:nvSpPr>
          <p:cNvPr id="13" name="TextBox 12">
            <a:extLst>
              <a:ext uri="{FF2B5EF4-FFF2-40B4-BE49-F238E27FC236}">
                <a16:creationId xmlns:a16="http://schemas.microsoft.com/office/drawing/2014/main" id="{97BC83C7-9077-248C-DCA6-CB7E58C8D0B9}"/>
              </a:ext>
            </a:extLst>
          </p:cNvPr>
          <p:cNvSpPr txBox="1"/>
          <p:nvPr/>
        </p:nvSpPr>
        <p:spPr>
          <a:xfrm>
            <a:off x="2472267" y="1600309"/>
            <a:ext cx="1268529" cy="584775"/>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sz="1600" dirty="0"/>
              <a:t>P2786/P3239</a:t>
            </a:r>
            <a:br>
              <a:rPr lang="en-US" sz="1600" dirty="0"/>
            </a:br>
            <a:r>
              <a:rPr lang="en-US" sz="1600" b="1" dirty="0"/>
              <a:t>R      S</a:t>
            </a:r>
          </a:p>
        </p:txBody>
      </p:sp>
      <p:sp>
        <p:nvSpPr>
          <p:cNvPr id="15" name="TextBox 14">
            <a:extLst>
              <a:ext uri="{FF2B5EF4-FFF2-40B4-BE49-F238E27FC236}">
                <a16:creationId xmlns:a16="http://schemas.microsoft.com/office/drawing/2014/main" id="{433052DB-8E3D-A467-E7D9-8780A4F57003}"/>
              </a:ext>
            </a:extLst>
          </p:cNvPr>
          <p:cNvSpPr txBox="1"/>
          <p:nvPr/>
        </p:nvSpPr>
        <p:spPr>
          <a:xfrm>
            <a:off x="1203738" y="1600309"/>
            <a:ext cx="1268529" cy="584775"/>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sz="1600" dirty="0"/>
              <a:t>P1144</a:t>
            </a:r>
            <a:br>
              <a:rPr lang="en-US" sz="1600" dirty="0"/>
            </a:br>
            <a:r>
              <a:rPr lang="en-US" sz="1600" b="1" dirty="0"/>
              <a:t>R      S</a:t>
            </a:r>
          </a:p>
        </p:txBody>
      </p:sp>
      <p:sp>
        <p:nvSpPr>
          <p:cNvPr id="16" name="TextBox 15">
            <a:extLst>
              <a:ext uri="{FF2B5EF4-FFF2-40B4-BE49-F238E27FC236}">
                <a16:creationId xmlns:a16="http://schemas.microsoft.com/office/drawing/2014/main" id="{F577A179-C9D5-7292-7F37-65A845916F50}"/>
              </a:ext>
            </a:extLst>
          </p:cNvPr>
          <p:cNvSpPr txBox="1"/>
          <p:nvPr/>
        </p:nvSpPr>
        <p:spPr>
          <a:xfrm>
            <a:off x="1203737" y="2185084"/>
            <a:ext cx="1268529" cy="4031873"/>
          </a:xfrm>
          <a:prstGeom prst="rect">
            <a:avLst/>
          </a:prstGeom>
          <a:solidFill>
            <a:schemeClr val="bg1"/>
          </a:solidFill>
          <a:ln w="19050">
            <a:solidFill>
              <a:schemeClr val="tx1"/>
            </a:solidFill>
          </a:ln>
        </p:spPr>
        <p:txBody>
          <a:bodyPr wrap="square" rtlCol="0">
            <a:spAutoFit/>
          </a:bodyPr>
          <a:lstStyle/>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endParaRPr lang="en-US" sz="1600" dirty="0">
              <a:latin typeface="Consolas" panose="020B0609020204030204" pitchFamily="49" charset="0"/>
            </a:endParaRPr>
          </a:p>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p>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endParaRPr lang="en-US" sz="1600" dirty="0">
              <a:latin typeface="Consolas" panose="020B0609020204030204" pitchFamily="49" charset="0"/>
            </a:endParaRPr>
          </a:p>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endParaRPr lang="en-US" sz="1600" dirty="0">
              <a:latin typeface="Consolas" panose="020B0609020204030204" pitchFamily="49" charset="0"/>
            </a:endParaRPr>
          </a:p>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endParaRPr lang="en-US" sz="1600" dirty="0">
              <a:effectLst/>
              <a:latin typeface="Consolas" panose="020B0609020204030204" pitchFamily="49" charset="0"/>
              <a:ea typeface="Times New Roman" panose="02020603050405020304" pitchFamily="18" charset="0"/>
              <a:cs typeface="Segoe UI Emoji" panose="020B0502040204020203" pitchFamily="34" charset="0"/>
            </a:endParaRPr>
          </a:p>
          <a:p>
            <a:pPr algn="ctr"/>
            <a:r>
              <a:rPr lang="en-US" sz="1600" dirty="0">
                <a:latin typeface="Consolas" panose="020B0609020204030204" pitchFamily="49" charset="0"/>
              </a:rPr>
              <a:t>✅⚠️✅</a:t>
            </a:r>
          </a:p>
          <a:p>
            <a:pPr algn="ctr"/>
            <a:r>
              <a:rPr lang="en-US" sz="1600" dirty="0">
                <a:latin typeface="Consolas" panose="020B0609020204030204" pitchFamily="49" charset="0"/>
              </a:rPr>
              <a:t>✅⚠️✅</a:t>
            </a:r>
          </a:p>
        </p:txBody>
      </p:sp>
    </p:spTree>
    <p:extLst>
      <p:ext uri="{BB962C8B-B14F-4D97-AF65-F5344CB8AC3E}">
        <p14:creationId xmlns:p14="http://schemas.microsoft.com/office/powerpoint/2010/main" val="8234307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D41E0BF-BF10-D86D-1989-42C0FA3B062E}"/>
              </a:ext>
            </a:extLst>
          </p:cNvPr>
          <p:cNvSpPr>
            <a:spLocks noGrp="1"/>
          </p:cNvSpPr>
          <p:nvPr>
            <p:ph type="title"/>
          </p:nvPr>
        </p:nvSpPr>
        <p:spPr/>
        <p:txBody>
          <a:bodyPr>
            <a:normAutofit/>
          </a:bodyPr>
          <a:lstStyle/>
          <a:p>
            <a:r>
              <a:rPr lang="en-US" dirty="0"/>
              <a:t>P1144 </a:t>
            </a:r>
            <a:r>
              <a:rPr lang="en-US" dirty="0" err="1"/>
              <a:t>Subobject</a:t>
            </a:r>
            <a:r>
              <a:rPr lang="en-US" dirty="0"/>
              <a:t> Relocation Swap Bug</a:t>
            </a:r>
          </a:p>
        </p:txBody>
      </p:sp>
      <p:sp>
        <p:nvSpPr>
          <p:cNvPr id="4" name="Date Placeholder 3">
            <a:extLst>
              <a:ext uri="{FF2B5EF4-FFF2-40B4-BE49-F238E27FC236}">
                <a16:creationId xmlns:a16="http://schemas.microsoft.com/office/drawing/2014/main" id="{BB9F3290-9507-1BD9-D509-973231958D82}"/>
              </a:ext>
            </a:extLst>
          </p:cNvPr>
          <p:cNvSpPr>
            <a:spLocks noGrp="1"/>
          </p:cNvSpPr>
          <p:nvPr>
            <p:ph type="dt" sz="half" idx="10"/>
          </p:nvPr>
        </p:nvSpPr>
        <p:spPr/>
        <p:txBody>
          <a:bodyPr/>
          <a:lstStyle/>
          <a:p>
            <a:fld id="{D1A98742-6638-43AC-A30F-B0F4E802E4B2}" type="datetime1">
              <a:rPr lang="en-US" smtClean="0"/>
              <a:t>6/19/2024</a:t>
            </a:fld>
            <a:endParaRPr lang="en-US"/>
          </a:p>
        </p:txBody>
      </p:sp>
      <p:sp>
        <p:nvSpPr>
          <p:cNvPr id="5" name="Footer Placeholder 4">
            <a:extLst>
              <a:ext uri="{FF2B5EF4-FFF2-40B4-BE49-F238E27FC236}">
                <a16:creationId xmlns:a16="http://schemas.microsoft.com/office/drawing/2014/main" id="{BD99E7A0-AEBA-80A1-ED20-F8A519741E96}"/>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138E2BF3-F473-3161-59D2-9E9DA8C0E850}"/>
              </a:ext>
            </a:extLst>
          </p:cNvPr>
          <p:cNvSpPr>
            <a:spLocks noGrp="1"/>
          </p:cNvSpPr>
          <p:nvPr>
            <p:ph type="sldNum" sz="quarter" idx="12"/>
          </p:nvPr>
        </p:nvSpPr>
        <p:spPr/>
        <p:txBody>
          <a:bodyPr/>
          <a:lstStyle/>
          <a:p>
            <a:fld id="{D57F1E4F-1CFF-5643-939E-217C01CDF565}" type="slidenum">
              <a:rPr lang="en-US" smtClean="0"/>
              <a:pPr/>
              <a:t>34</a:t>
            </a:fld>
            <a:endParaRPr lang="en-US"/>
          </a:p>
        </p:txBody>
      </p:sp>
      <p:sp>
        <p:nvSpPr>
          <p:cNvPr id="2" name="Rectangle 1">
            <a:extLst>
              <a:ext uri="{FF2B5EF4-FFF2-40B4-BE49-F238E27FC236}">
                <a16:creationId xmlns:a16="http://schemas.microsoft.com/office/drawing/2014/main" id="{1474F480-87F1-C5BC-0B0D-E298993C1E8F}"/>
              </a:ext>
            </a:extLst>
          </p:cNvPr>
          <p:cNvSpPr/>
          <p:nvPr/>
        </p:nvSpPr>
        <p:spPr>
          <a:xfrm>
            <a:off x="1408109" y="3918363"/>
            <a:ext cx="5009090" cy="228599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struct Empty { };  // Empty base class</a:t>
            </a:r>
          </a:p>
          <a:p>
            <a:endParaRPr lang="en-US" dirty="0">
              <a:latin typeface="Consolas" panose="020B0609020204030204" pitchFamily="49" charset="0"/>
            </a:endParaRPr>
          </a:p>
          <a:p>
            <a:r>
              <a:rPr lang="en-US" dirty="0">
                <a:latin typeface="Consolas" panose="020B0609020204030204" pitchFamily="49" charset="0"/>
              </a:rPr>
              <a:t>template &lt;class Base, class T&gt;</a:t>
            </a:r>
          </a:p>
          <a:p>
            <a:r>
              <a:rPr lang="en-US" dirty="0">
                <a:latin typeface="Consolas" panose="020B0609020204030204" pitchFamily="49" charset="0"/>
              </a:rPr>
              <a:t>struct X : </a:t>
            </a:r>
            <a:r>
              <a:rPr lang="en-US" dirty="0">
                <a:solidFill>
                  <a:srgbClr val="FFFF00"/>
                </a:solidFill>
                <a:latin typeface="Consolas" panose="020B0609020204030204" pitchFamily="49" charset="0"/>
              </a:rPr>
              <a:t>Base</a:t>
            </a:r>
          </a:p>
          <a:p>
            <a:r>
              <a:rPr lang="en-US" dirty="0">
                <a:latin typeface="Consolas" panose="020B0609020204030204" pitchFamily="49" charset="0"/>
              </a:rPr>
              <a:t>{</a:t>
            </a:r>
          </a:p>
          <a:p>
            <a:r>
              <a:rPr lang="en-US" dirty="0">
                <a:latin typeface="Consolas" panose="020B0609020204030204" pitchFamily="49" charset="0"/>
              </a:rPr>
              <a:t>  T </a:t>
            </a:r>
            <a:r>
              <a:rPr lang="en-US" dirty="0" err="1">
                <a:solidFill>
                  <a:srgbClr val="FFFF00"/>
                </a:solidFill>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a:t>
            </a:r>
          </a:p>
        </p:txBody>
      </p:sp>
      <p:sp>
        <p:nvSpPr>
          <p:cNvPr id="3" name="Rectangle 2">
            <a:extLst>
              <a:ext uri="{FF2B5EF4-FFF2-40B4-BE49-F238E27FC236}">
                <a16:creationId xmlns:a16="http://schemas.microsoft.com/office/drawing/2014/main" id="{4926748C-35E7-9AA1-BF2F-6274FB8BACC4}"/>
              </a:ext>
            </a:extLst>
          </p:cNvPr>
          <p:cNvSpPr/>
          <p:nvPr/>
        </p:nvSpPr>
        <p:spPr>
          <a:xfrm>
            <a:off x="6570133" y="3918363"/>
            <a:ext cx="5009090" cy="228599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int main()</a:t>
            </a:r>
          </a:p>
          <a:p>
            <a:r>
              <a:rPr lang="en-US" dirty="0">
                <a:latin typeface="Consolas" panose="020B0609020204030204" pitchFamily="49" charset="0"/>
              </a:rPr>
              <a:t>{</a:t>
            </a:r>
          </a:p>
          <a:p>
            <a:r>
              <a:rPr lang="en-US" dirty="0">
                <a:latin typeface="Consolas" panose="020B0609020204030204" pitchFamily="49" charset="0"/>
              </a:rPr>
              <a:t>  X&lt;Empty, short&gt; a { {}, </a:t>
            </a:r>
            <a:r>
              <a:rPr lang="en-US" dirty="0">
                <a:solidFill>
                  <a:srgbClr val="FFFF00"/>
                </a:solidFill>
                <a:latin typeface="Consolas" panose="020B0609020204030204" pitchFamily="49" charset="0"/>
              </a:rPr>
              <a:t>0x1111</a:t>
            </a:r>
            <a:r>
              <a:rPr lang="en-US" dirty="0">
                <a:latin typeface="Consolas" panose="020B0609020204030204" pitchFamily="49" charset="0"/>
              </a:rPr>
              <a:t> },</a:t>
            </a:r>
          </a:p>
          <a:p>
            <a:r>
              <a:rPr lang="en-US" dirty="0">
                <a:latin typeface="Consolas" panose="020B0609020204030204" pitchFamily="49" charset="0"/>
              </a:rPr>
              <a:t>                  b { {}, </a:t>
            </a:r>
            <a:r>
              <a:rPr lang="en-US" dirty="0">
                <a:solidFill>
                  <a:srgbClr val="00B0F0"/>
                </a:solidFill>
                <a:latin typeface="Consolas" panose="020B0609020204030204" pitchFamily="49" charset="0"/>
              </a:rPr>
              <a:t>0x2222</a:t>
            </a:r>
            <a:r>
              <a:rPr lang="en-US" dirty="0">
                <a:latin typeface="Consolas" panose="020B0609020204030204" pitchFamily="49" charset="0"/>
              </a:rPr>
              <a:t> };</a:t>
            </a:r>
          </a:p>
          <a:p>
            <a:r>
              <a:rPr lang="en-US" dirty="0">
                <a:latin typeface="Consolas" panose="020B0609020204030204" pitchFamily="49" charset="0"/>
              </a:rPr>
              <a:t>  </a:t>
            </a:r>
            <a:r>
              <a:rPr lang="en-US" dirty="0">
                <a:solidFill>
                  <a:srgbClr val="FFFF00"/>
                </a:solidFill>
                <a:latin typeface="Consolas" panose="020B0609020204030204" pitchFamily="49" charset="0"/>
              </a:rPr>
              <a:t>swap</a:t>
            </a:r>
            <a:r>
              <a:rPr lang="en-US" dirty="0">
                <a:latin typeface="Consolas" panose="020B0609020204030204" pitchFamily="49" charset="0"/>
              </a:rPr>
              <a:t>(a, b);</a:t>
            </a:r>
          </a:p>
          <a:p>
            <a:r>
              <a:rPr lang="en-US" dirty="0">
                <a:latin typeface="Consolas" panose="020B0609020204030204" pitchFamily="49" charset="0"/>
              </a:rPr>
              <a:t>  std::print("a = {:x}, b = {:x}",</a:t>
            </a:r>
          </a:p>
          <a:p>
            <a:r>
              <a:rPr lang="en-US" dirty="0">
                <a:latin typeface="Consolas" panose="020B0609020204030204" pitchFamily="49" charset="0"/>
              </a:rPr>
              <a:t>             </a:t>
            </a:r>
            <a:r>
              <a:rPr lang="en-US" dirty="0" err="1">
                <a:latin typeface="Consolas" panose="020B0609020204030204" pitchFamily="49" charset="0"/>
              </a:rPr>
              <a:t>a.val</a:t>
            </a:r>
            <a:r>
              <a:rPr lang="en-US" dirty="0">
                <a:latin typeface="Consolas" panose="020B0609020204030204" pitchFamily="49" charset="0"/>
              </a:rPr>
              <a:t>, </a:t>
            </a:r>
            <a:r>
              <a:rPr lang="en-US" dirty="0" err="1">
                <a:latin typeface="Consolas" panose="020B0609020204030204" pitchFamily="49" charset="0"/>
              </a:rPr>
              <a:t>b.val</a:t>
            </a:r>
            <a:r>
              <a:rPr lang="en-US" dirty="0">
                <a:latin typeface="Consolas" panose="020B0609020204030204" pitchFamily="49" charset="0"/>
              </a:rPr>
              <a:t>);</a:t>
            </a:r>
          </a:p>
          <a:p>
            <a:r>
              <a:rPr lang="en-US" dirty="0">
                <a:latin typeface="Consolas" panose="020B0609020204030204" pitchFamily="49" charset="0"/>
              </a:rPr>
              <a:t>}</a:t>
            </a:r>
          </a:p>
        </p:txBody>
      </p:sp>
      <p:sp>
        <p:nvSpPr>
          <p:cNvPr id="8" name="Rectangle 7">
            <a:extLst>
              <a:ext uri="{FF2B5EF4-FFF2-40B4-BE49-F238E27FC236}">
                <a16:creationId xmlns:a16="http://schemas.microsoft.com/office/drawing/2014/main" id="{949A68C2-A18B-C24A-C0DB-267A667B782D}"/>
              </a:ext>
            </a:extLst>
          </p:cNvPr>
          <p:cNvSpPr/>
          <p:nvPr/>
        </p:nvSpPr>
        <p:spPr>
          <a:xfrm>
            <a:off x="1408109" y="2015063"/>
            <a:ext cx="5009090" cy="178477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template &lt;class T&gt;</a:t>
            </a:r>
          </a:p>
          <a:p>
            <a:r>
              <a:rPr lang="en-US" dirty="0">
                <a:latin typeface="Consolas" panose="020B0609020204030204" pitchFamily="49" charset="0"/>
              </a:rPr>
              <a:t>void </a:t>
            </a:r>
            <a:r>
              <a:rPr lang="en-US" dirty="0" err="1">
                <a:latin typeface="Consolas" panose="020B0609020204030204" pitchFamily="49" charset="0"/>
              </a:rPr>
              <a:t>optimized_swap</a:t>
            </a:r>
            <a:r>
              <a:rPr lang="en-US" dirty="0">
                <a:latin typeface="Consolas" panose="020B0609020204030204" pitchFamily="49" charset="0"/>
              </a:rPr>
              <a:t>(T&amp; a, T&amp; b)</a:t>
            </a:r>
          </a:p>
          <a:p>
            <a:r>
              <a:rPr lang="en-US" dirty="0">
                <a:latin typeface="Consolas" panose="020B0609020204030204" pitchFamily="49" charset="0"/>
              </a:rPr>
              <a:t>{</a:t>
            </a:r>
          </a:p>
          <a:p>
            <a:r>
              <a:rPr lang="en-US" dirty="0">
                <a:latin typeface="Consolas" panose="020B0609020204030204" pitchFamily="49" charset="0"/>
              </a:rPr>
              <a:t>  // Optimized swap in P1144 </a:t>
            </a:r>
            <a:r>
              <a:rPr lang="en-US" dirty="0" err="1">
                <a:latin typeface="Consolas" panose="020B0609020204030204" pitchFamily="49" charset="0"/>
              </a:rPr>
              <a:t>libc</a:t>
            </a:r>
            <a:r>
              <a:rPr lang="en-US" dirty="0">
                <a:latin typeface="Consolas" panose="020B0609020204030204" pitchFamily="49" charset="0"/>
              </a:rPr>
              <a:t>++</a:t>
            </a:r>
          </a:p>
          <a:p>
            <a:r>
              <a:rPr lang="en-US" dirty="0">
                <a:latin typeface="Consolas" panose="020B0609020204030204" pitchFamily="49" charset="0"/>
              </a:rPr>
              <a:t>  </a:t>
            </a:r>
            <a:r>
              <a:rPr lang="en-US" dirty="0">
                <a:solidFill>
                  <a:srgbClr val="FFFF00"/>
                </a:solidFill>
                <a:latin typeface="Consolas" panose="020B0609020204030204" pitchFamily="49" charset="0"/>
              </a:rPr>
              <a:t>std::</a:t>
            </a:r>
            <a:r>
              <a:rPr lang="en-US" dirty="0" err="1">
                <a:solidFill>
                  <a:srgbClr val="FFFF00"/>
                </a:solidFill>
                <a:latin typeface="Consolas" panose="020B0609020204030204" pitchFamily="49" charset="0"/>
              </a:rPr>
              <a:t>swap_ranges</a:t>
            </a:r>
            <a:r>
              <a:rPr lang="en-US" dirty="0">
                <a:latin typeface="Consolas" panose="020B0609020204030204" pitchFamily="49" charset="0"/>
              </a:rPr>
              <a:t>(&amp;a, &amp;a + 1, &amp;b);</a:t>
            </a:r>
          </a:p>
          <a:p>
            <a:r>
              <a:rPr lang="en-US" dirty="0">
                <a:latin typeface="Consolas" panose="020B0609020204030204" pitchFamily="49" charset="0"/>
              </a:rPr>
              <a:t>}</a:t>
            </a:r>
          </a:p>
        </p:txBody>
      </p:sp>
      <p:sp>
        <p:nvSpPr>
          <p:cNvPr id="9" name="Rectangle 8">
            <a:extLst>
              <a:ext uri="{FF2B5EF4-FFF2-40B4-BE49-F238E27FC236}">
                <a16:creationId xmlns:a16="http://schemas.microsoft.com/office/drawing/2014/main" id="{1FF66DE0-4EF3-CD3A-AD45-1EC4171E350D}"/>
              </a:ext>
            </a:extLst>
          </p:cNvPr>
          <p:cNvSpPr/>
          <p:nvPr/>
        </p:nvSpPr>
        <p:spPr>
          <a:xfrm>
            <a:off x="6570133" y="2015063"/>
            <a:ext cx="5009090" cy="178477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template &lt;class B, class T&gt;</a:t>
            </a:r>
          </a:p>
          <a:p>
            <a:r>
              <a:rPr lang="en-US" dirty="0">
                <a:latin typeface="Consolas" panose="020B0609020204030204" pitchFamily="49" charset="0"/>
              </a:rPr>
              <a:t>void swap(X&lt;B, T&gt;&amp; a, X&lt;B, T&gt;&amp; b) {</a:t>
            </a:r>
          </a:p>
          <a:p>
            <a:r>
              <a:rPr lang="en-US" dirty="0">
                <a:latin typeface="Consolas" panose="020B0609020204030204" pitchFamily="49" charset="0"/>
              </a:rPr>
              <a:t>  </a:t>
            </a:r>
            <a:r>
              <a:rPr lang="en-US" dirty="0" err="1">
                <a:solidFill>
                  <a:srgbClr val="FFFF00"/>
                </a:solidFill>
                <a:latin typeface="Consolas" panose="020B0609020204030204" pitchFamily="49" charset="0"/>
              </a:rPr>
              <a:t>optimized_swap</a:t>
            </a:r>
            <a:r>
              <a:rPr lang="en-US" dirty="0">
                <a:latin typeface="Consolas" panose="020B0609020204030204" pitchFamily="49" charset="0"/>
              </a:rPr>
              <a:t>(</a:t>
            </a:r>
            <a:r>
              <a:rPr lang="en-US" dirty="0" err="1">
                <a:latin typeface="Consolas" panose="020B0609020204030204" pitchFamily="49" charset="0"/>
              </a:rPr>
              <a:t>static_cast</a:t>
            </a:r>
            <a:r>
              <a:rPr lang="en-US" dirty="0">
                <a:latin typeface="Consolas" panose="020B0609020204030204" pitchFamily="49" charset="0"/>
              </a:rPr>
              <a:t>&lt;B&amp;&gt;(a),</a:t>
            </a:r>
          </a:p>
          <a:p>
            <a:r>
              <a:rPr lang="en-US" dirty="0">
                <a:latin typeface="Consolas" panose="020B0609020204030204" pitchFamily="49" charset="0"/>
              </a:rPr>
              <a:t>                 </a:t>
            </a:r>
            <a:r>
              <a:rPr lang="en-US" dirty="0" err="1">
                <a:latin typeface="Consolas" panose="020B0609020204030204" pitchFamily="49" charset="0"/>
              </a:rPr>
              <a:t>static_cast</a:t>
            </a:r>
            <a:r>
              <a:rPr lang="en-US" dirty="0">
                <a:latin typeface="Consolas" panose="020B0609020204030204" pitchFamily="49" charset="0"/>
              </a:rPr>
              <a:t>&lt;B&amp;&gt;(b));</a:t>
            </a:r>
          </a:p>
          <a:p>
            <a:r>
              <a:rPr lang="en-US" dirty="0">
                <a:latin typeface="Consolas" panose="020B0609020204030204" pitchFamily="49" charset="0"/>
              </a:rPr>
              <a:t>  </a:t>
            </a:r>
            <a:r>
              <a:rPr lang="en-US" dirty="0" err="1">
                <a:solidFill>
                  <a:srgbClr val="FFFF00"/>
                </a:solidFill>
                <a:latin typeface="Consolas" panose="020B0609020204030204" pitchFamily="49" charset="0"/>
              </a:rPr>
              <a:t>optimized_swap</a:t>
            </a:r>
            <a:r>
              <a:rPr lang="en-US" dirty="0">
                <a:latin typeface="Consolas" panose="020B0609020204030204" pitchFamily="49" charset="0"/>
              </a:rPr>
              <a:t>(</a:t>
            </a:r>
            <a:r>
              <a:rPr lang="en-US" dirty="0" err="1">
                <a:latin typeface="Consolas" panose="020B0609020204030204" pitchFamily="49" charset="0"/>
              </a:rPr>
              <a:t>a.val</a:t>
            </a:r>
            <a:r>
              <a:rPr lang="en-US" dirty="0">
                <a:latin typeface="Consolas" panose="020B0609020204030204" pitchFamily="49" charset="0"/>
              </a:rPr>
              <a:t>, </a:t>
            </a:r>
            <a:r>
              <a:rPr lang="en-US" dirty="0" err="1">
                <a:latin typeface="Consolas" panose="020B0609020204030204" pitchFamily="49" charset="0"/>
              </a:rPr>
              <a:t>b.val</a:t>
            </a:r>
            <a:r>
              <a:rPr lang="en-US" dirty="0">
                <a:latin typeface="Consolas" panose="020B0609020204030204" pitchFamily="49" charset="0"/>
              </a:rPr>
              <a:t>);</a:t>
            </a:r>
          </a:p>
          <a:p>
            <a:r>
              <a:rPr lang="en-US" dirty="0">
                <a:latin typeface="Consolas" panose="020B0609020204030204" pitchFamily="49" charset="0"/>
              </a:rPr>
              <a:t>}</a:t>
            </a:r>
          </a:p>
        </p:txBody>
      </p:sp>
      <p:sp>
        <p:nvSpPr>
          <p:cNvPr id="10" name="TextBox 9">
            <a:extLst>
              <a:ext uri="{FF2B5EF4-FFF2-40B4-BE49-F238E27FC236}">
                <a16:creationId xmlns:a16="http://schemas.microsoft.com/office/drawing/2014/main" id="{13AABB72-7045-BD33-315B-DFBC6B1E57DD}"/>
              </a:ext>
            </a:extLst>
          </p:cNvPr>
          <p:cNvSpPr txBox="1"/>
          <p:nvPr/>
        </p:nvSpPr>
        <p:spPr>
          <a:xfrm>
            <a:off x="1408109" y="1476581"/>
            <a:ext cx="10171114" cy="523220"/>
          </a:xfrm>
          <a:prstGeom prst="rect">
            <a:avLst/>
          </a:prstGeom>
          <a:noFill/>
        </p:spPr>
        <p:txBody>
          <a:bodyPr wrap="square" rtlCol="0">
            <a:spAutoFit/>
          </a:bodyPr>
          <a:lstStyle/>
          <a:p>
            <a:r>
              <a:rPr lang="en-US" sz="2800" dirty="0"/>
              <a:t>This code misbehaves using P1144 </a:t>
            </a:r>
            <a:r>
              <a:rPr lang="en-US" sz="2800" dirty="0" err="1"/>
              <a:t>libc</a:t>
            </a:r>
            <a:r>
              <a:rPr lang="en-US" sz="2800" dirty="0"/>
              <a:t>++. </a:t>
            </a:r>
            <a:r>
              <a:rPr lang="en-US" sz="2000" dirty="0">
                <a:hlinkClick r:id="rId2"/>
              </a:rPr>
              <a:t>https://godbolt.org/z/37TYf13Gv</a:t>
            </a:r>
            <a:endParaRPr lang="en-US" sz="2000" dirty="0"/>
          </a:p>
        </p:txBody>
      </p:sp>
      <p:sp>
        <p:nvSpPr>
          <p:cNvPr id="11" name="Speech Bubble: Rectangle with Corners Rounded 10">
            <a:extLst>
              <a:ext uri="{FF2B5EF4-FFF2-40B4-BE49-F238E27FC236}">
                <a16:creationId xmlns:a16="http://schemas.microsoft.com/office/drawing/2014/main" id="{C08D57B4-63C9-63EC-9003-8EEF007D2F8B}"/>
              </a:ext>
            </a:extLst>
          </p:cNvPr>
          <p:cNvSpPr/>
          <p:nvPr/>
        </p:nvSpPr>
        <p:spPr>
          <a:xfrm>
            <a:off x="2492258" y="5777549"/>
            <a:ext cx="2840791" cy="365126"/>
          </a:xfrm>
          <a:prstGeom prst="wedgeRoundRectCallout">
            <a:avLst>
              <a:gd name="adj1" fmla="val -48711"/>
              <a:gd name="adj2" fmla="val -125692"/>
              <a:gd name="adj3" fmla="val 16667"/>
            </a:avLst>
          </a:prstGeom>
          <a:solidFill>
            <a:srgbClr val="0070C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Courier New" panose="02070309020205020404" pitchFamily="49" charset="0"/>
                <a:cs typeface="Courier New" panose="02070309020205020404" pitchFamily="49" charset="0"/>
              </a:rPr>
              <a:t>Base</a:t>
            </a:r>
            <a:r>
              <a:rPr lang="en-US" dirty="0"/>
              <a:t> &amp; </a:t>
            </a:r>
            <a:r>
              <a:rPr lang="en-US" dirty="0" err="1">
                <a:latin typeface="Courier New" panose="02070309020205020404" pitchFamily="49" charset="0"/>
                <a:cs typeface="Courier New" panose="02070309020205020404" pitchFamily="49" charset="0"/>
              </a:rPr>
              <a:t>val</a:t>
            </a:r>
            <a:r>
              <a:rPr lang="en-US" dirty="0"/>
              <a:t> could overlap</a:t>
            </a:r>
          </a:p>
        </p:txBody>
      </p:sp>
      <p:sp>
        <p:nvSpPr>
          <p:cNvPr id="12" name="Speech Bubble: Rectangle with Corners Rounded 11">
            <a:extLst>
              <a:ext uri="{FF2B5EF4-FFF2-40B4-BE49-F238E27FC236}">
                <a16:creationId xmlns:a16="http://schemas.microsoft.com/office/drawing/2014/main" id="{63BEB6DC-7DD3-7A7E-F21F-5C930846CEEF}"/>
              </a:ext>
            </a:extLst>
          </p:cNvPr>
          <p:cNvSpPr/>
          <p:nvPr/>
        </p:nvSpPr>
        <p:spPr>
          <a:xfrm>
            <a:off x="4053305" y="5016293"/>
            <a:ext cx="2241974" cy="365126"/>
          </a:xfrm>
          <a:prstGeom prst="wedgeRoundRectCallout">
            <a:avLst>
              <a:gd name="adj1" fmla="val 74095"/>
              <a:gd name="adj2" fmla="val 56250"/>
              <a:gd name="adj3" fmla="val 16667"/>
            </a:avLst>
          </a:prstGeom>
          <a:solidFill>
            <a:srgbClr val="00206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"a = </a:t>
            </a:r>
            <a:r>
              <a:rPr lang="en-US" sz="2000" dirty="0">
                <a:solidFill>
                  <a:srgbClr val="00B0F0"/>
                </a:solidFill>
              </a:rPr>
              <a:t>22</a:t>
            </a:r>
            <a:r>
              <a:rPr lang="en-US" sz="2000" dirty="0">
                <a:solidFill>
                  <a:srgbClr val="FFFF00"/>
                </a:solidFill>
              </a:rPr>
              <a:t>11</a:t>
            </a:r>
            <a:r>
              <a:rPr lang="en-US" sz="2000" dirty="0"/>
              <a:t>, b = </a:t>
            </a:r>
            <a:r>
              <a:rPr lang="en-US" sz="2000" dirty="0">
                <a:solidFill>
                  <a:srgbClr val="FFFF00"/>
                </a:solidFill>
              </a:rPr>
              <a:t>11</a:t>
            </a:r>
            <a:r>
              <a:rPr lang="en-US" sz="2000" dirty="0">
                <a:solidFill>
                  <a:srgbClr val="00B0F0"/>
                </a:solidFill>
              </a:rPr>
              <a:t>22</a:t>
            </a:r>
            <a:r>
              <a:rPr lang="en-US" sz="2000" dirty="0"/>
              <a:t>"</a:t>
            </a:r>
          </a:p>
        </p:txBody>
      </p:sp>
    </p:spTree>
    <p:extLst>
      <p:ext uri="{BB962C8B-B14F-4D97-AF65-F5344CB8AC3E}">
        <p14:creationId xmlns:p14="http://schemas.microsoft.com/office/powerpoint/2010/main" val="26878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8" grpId="0" animBg="1"/>
      <p:bldP spid="9" grpId="0" animBg="1"/>
      <p:bldP spid="11" grpId="0" animBg="1"/>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17B7-0C1D-5D9B-517A-F1A0FC41E10A}"/>
              </a:ext>
            </a:extLst>
          </p:cNvPr>
          <p:cNvSpPr>
            <a:spLocks noGrp="1"/>
          </p:cNvSpPr>
          <p:nvPr>
            <p:ph type="title"/>
          </p:nvPr>
        </p:nvSpPr>
        <p:spPr/>
        <p:txBody>
          <a:bodyPr/>
          <a:lstStyle/>
          <a:p>
            <a:r>
              <a:rPr lang="en-US" dirty="0"/>
              <a:t>Misconception #1</a:t>
            </a:r>
          </a:p>
        </p:txBody>
      </p:sp>
      <p:sp>
        <p:nvSpPr>
          <p:cNvPr id="3" name="Content Placeholder 2">
            <a:extLst>
              <a:ext uri="{FF2B5EF4-FFF2-40B4-BE49-F238E27FC236}">
                <a16:creationId xmlns:a16="http://schemas.microsoft.com/office/drawing/2014/main" id="{999606AB-36E0-EE24-A3FD-12F965B070D4}"/>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vector::insert</a:t>
            </a:r>
            <a:r>
              <a:rPr lang="en-US" dirty="0"/>
              <a:t> and </a:t>
            </a:r>
            <a:r>
              <a:rPr lang="en-US" dirty="0">
                <a:latin typeface="Courier New" panose="02070309020205020404" pitchFamily="49" charset="0"/>
                <a:cs typeface="Courier New" panose="02070309020205020404" pitchFamily="49" charset="0"/>
              </a:rPr>
              <a:t>vector::erase</a:t>
            </a:r>
            <a:r>
              <a:rPr lang="en-US" dirty="0"/>
              <a:t> cannot use P2786 relocation because they depend on move assignment.</a:t>
            </a:r>
          </a:p>
          <a:p>
            <a:r>
              <a:rPr lang="en-US" b="1" dirty="0"/>
              <a:t>False</a:t>
            </a:r>
            <a:r>
              <a:rPr lang="en-US" dirty="0"/>
              <a:t>: The standard does not mandate move assignment. The complexity guarantees limit the number of assignments but, as for all complexity guarantees, it is an upper bound only, not an exact requirement, as described in the library prologue.</a:t>
            </a:r>
            <a:endParaRPr lang="en-US" b="1" dirty="0"/>
          </a:p>
        </p:txBody>
      </p:sp>
      <p:sp>
        <p:nvSpPr>
          <p:cNvPr id="4" name="Date Placeholder 3">
            <a:extLst>
              <a:ext uri="{FF2B5EF4-FFF2-40B4-BE49-F238E27FC236}">
                <a16:creationId xmlns:a16="http://schemas.microsoft.com/office/drawing/2014/main" id="{4FB43699-FFC0-9B89-49C0-2AB6F9492AC0}"/>
              </a:ext>
            </a:extLst>
          </p:cNvPr>
          <p:cNvSpPr>
            <a:spLocks noGrp="1"/>
          </p:cNvSpPr>
          <p:nvPr>
            <p:ph type="dt" sz="half" idx="10"/>
          </p:nvPr>
        </p:nvSpPr>
        <p:spPr/>
        <p:txBody>
          <a:bodyPr/>
          <a:lstStyle/>
          <a:p>
            <a:fld id="{D1A98742-6638-43AC-A30F-B0F4E802E4B2}" type="datetime1">
              <a:rPr lang="en-US" smtClean="0"/>
              <a:t>6/19/2024</a:t>
            </a:fld>
            <a:endParaRPr lang="en-US"/>
          </a:p>
        </p:txBody>
      </p:sp>
      <p:sp>
        <p:nvSpPr>
          <p:cNvPr id="5" name="Footer Placeholder 4">
            <a:extLst>
              <a:ext uri="{FF2B5EF4-FFF2-40B4-BE49-F238E27FC236}">
                <a16:creationId xmlns:a16="http://schemas.microsoft.com/office/drawing/2014/main" id="{CF4CCE55-AEBF-618F-B5C4-636252DAF095}"/>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DA3DD6F9-0FC2-BD9C-6270-3327AD26784E}"/>
              </a:ext>
            </a:extLst>
          </p:cNvPr>
          <p:cNvSpPr>
            <a:spLocks noGrp="1"/>
          </p:cNvSpPr>
          <p:nvPr>
            <p:ph type="sldNum" sz="quarter" idx="12"/>
          </p:nvPr>
        </p:nvSpPr>
        <p:spPr/>
        <p:txBody>
          <a:bodyPr/>
          <a:lstStyle/>
          <a:p>
            <a:fld id="{D57F1E4F-1CFF-5643-939E-217C01CDF565}" type="slidenum">
              <a:rPr lang="en-US" smtClean="0"/>
              <a:pPr/>
              <a:t>35</a:t>
            </a:fld>
            <a:endParaRPr lang="en-US"/>
          </a:p>
        </p:txBody>
      </p:sp>
    </p:spTree>
    <p:extLst>
      <p:ext uri="{BB962C8B-B14F-4D97-AF65-F5344CB8AC3E}">
        <p14:creationId xmlns:p14="http://schemas.microsoft.com/office/powerpoint/2010/main" val="25146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F0004-5238-D262-9608-78A0736AE634}"/>
              </a:ext>
            </a:extLst>
          </p:cNvPr>
          <p:cNvSpPr>
            <a:spLocks noGrp="1"/>
          </p:cNvSpPr>
          <p:nvPr>
            <p:ph type="title"/>
          </p:nvPr>
        </p:nvSpPr>
        <p:spPr/>
        <p:txBody>
          <a:bodyPr/>
          <a:lstStyle/>
          <a:p>
            <a:r>
              <a:rPr lang="en-US" dirty="0"/>
              <a:t>Misconception #2</a:t>
            </a:r>
          </a:p>
        </p:txBody>
      </p:sp>
      <p:sp>
        <p:nvSpPr>
          <p:cNvPr id="3" name="Content Placeholder 2">
            <a:extLst>
              <a:ext uri="{FF2B5EF4-FFF2-40B4-BE49-F238E27FC236}">
                <a16:creationId xmlns:a16="http://schemas.microsoft.com/office/drawing/2014/main" id="{2916BC9D-0760-889D-8F34-7F28E8B4315B}"/>
              </a:ext>
            </a:extLst>
          </p:cNvPr>
          <p:cNvSpPr>
            <a:spLocks noGrp="1"/>
          </p:cNvSpPr>
          <p:nvPr>
            <p:ph idx="1"/>
          </p:nvPr>
        </p:nvSpPr>
        <p:spPr/>
        <p:txBody>
          <a:bodyPr>
            <a:normAutofit/>
          </a:bodyPr>
          <a:lstStyle/>
          <a:p>
            <a:r>
              <a:rPr lang="en-US" dirty="0" err="1">
                <a:latin typeface="Courier New" panose="02070309020205020404" pitchFamily="49" charset="0"/>
                <a:cs typeface="Courier New" panose="02070309020205020404" pitchFamily="49" charset="0"/>
              </a:rPr>
              <a:t>pmr</a:t>
            </a:r>
            <a:r>
              <a:rPr lang="en-US" dirty="0"/>
              <a:t> containers cannot be optimized using trivial relocation.</a:t>
            </a:r>
          </a:p>
          <a:p>
            <a:r>
              <a:rPr lang="en-US" b="1" dirty="0"/>
              <a:t>False</a:t>
            </a:r>
            <a:r>
              <a:rPr lang="en-US" dirty="0"/>
              <a:t>: Relocation is equivalent to move-construction followed by destruction of the source object; the allocator always moves during move construction. If trivial relocation can be used for a non-</a:t>
            </a:r>
            <a:r>
              <a:rPr lang="en-US" dirty="0" err="1">
                <a:latin typeface="Courier New" panose="02070309020205020404" pitchFamily="49" charset="0"/>
                <a:cs typeface="Courier New" panose="02070309020205020404" pitchFamily="49" charset="0"/>
              </a:rPr>
              <a:t>pmr</a:t>
            </a:r>
            <a:r>
              <a:rPr lang="en-US" dirty="0"/>
              <a:t> container, it can be used for the corresponding </a:t>
            </a:r>
            <a:r>
              <a:rPr lang="en-US" dirty="0" err="1">
                <a:latin typeface="Courier New" panose="02070309020205020404" pitchFamily="49" charset="0"/>
                <a:cs typeface="Courier New" panose="02070309020205020404" pitchFamily="49" charset="0"/>
              </a:rPr>
              <a:t>pmr</a:t>
            </a:r>
            <a:r>
              <a:rPr lang="en-US" dirty="0"/>
              <a:t> container.</a:t>
            </a:r>
          </a:p>
          <a:p>
            <a:r>
              <a:rPr lang="en-US" dirty="0"/>
              <a:t>P1144 makes this claim because it conflates relocation (which creates and destroys an object), with assignment and swapping (which do not).  P2786 keeps the concepts </a:t>
            </a:r>
            <a:r>
              <a:rPr lang="en-US"/>
              <a:t>separate and so </a:t>
            </a:r>
            <a:r>
              <a:rPr lang="en-US" dirty="0"/>
              <a:t>avoids narrowing the universe of trivially relocatable types unnecessarily.</a:t>
            </a:r>
          </a:p>
        </p:txBody>
      </p:sp>
      <p:sp>
        <p:nvSpPr>
          <p:cNvPr id="4" name="Date Placeholder 3">
            <a:extLst>
              <a:ext uri="{FF2B5EF4-FFF2-40B4-BE49-F238E27FC236}">
                <a16:creationId xmlns:a16="http://schemas.microsoft.com/office/drawing/2014/main" id="{64DDCBC7-F98D-AF56-ECEF-7D4224EF3D76}"/>
              </a:ext>
            </a:extLst>
          </p:cNvPr>
          <p:cNvSpPr>
            <a:spLocks noGrp="1"/>
          </p:cNvSpPr>
          <p:nvPr>
            <p:ph type="dt" sz="half" idx="10"/>
          </p:nvPr>
        </p:nvSpPr>
        <p:spPr/>
        <p:txBody>
          <a:bodyPr/>
          <a:lstStyle/>
          <a:p>
            <a:fld id="{D1A98742-6638-43AC-A30F-B0F4E802E4B2}" type="datetime1">
              <a:rPr lang="en-US" smtClean="0"/>
              <a:t>6/19/2024</a:t>
            </a:fld>
            <a:endParaRPr lang="en-US"/>
          </a:p>
        </p:txBody>
      </p:sp>
      <p:sp>
        <p:nvSpPr>
          <p:cNvPr id="5" name="Footer Placeholder 4">
            <a:extLst>
              <a:ext uri="{FF2B5EF4-FFF2-40B4-BE49-F238E27FC236}">
                <a16:creationId xmlns:a16="http://schemas.microsoft.com/office/drawing/2014/main" id="{BC68A32B-770B-BF60-7804-436A29C510C4}"/>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F4CFE560-0EB7-93F9-6B19-F332ADB99ABC}"/>
              </a:ext>
            </a:extLst>
          </p:cNvPr>
          <p:cNvSpPr>
            <a:spLocks noGrp="1"/>
          </p:cNvSpPr>
          <p:nvPr>
            <p:ph type="sldNum" sz="quarter" idx="12"/>
          </p:nvPr>
        </p:nvSpPr>
        <p:spPr/>
        <p:txBody>
          <a:bodyPr/>
          <a:lstStyle/>
          <a:p>
            <a:fld id="{D57F1E4F-1CFF-5643-939E-217C01CDF565}" type="slidenum">
              <a:rPr lang="en-US" smtClean="0"/>
              <a:pPr/>
              <a:t>36</a:t>
            </a:fld>
            <a:endParaRPr lang="en-US"/>
          </a:p>
        </p:txBody>
      </p:sp>
    </p:spTree>
    <p:extLst>
      <p:ext uri="{BB962C8B-B14F-4D97-AF65-F5344CB8AC3E}">
        <p14:creationId xmlns:p14="http://schemas.microsoft.com/office/powerpoint/2010/main" val="116455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04481-6909-3C40-5BCE-DEF176E52135}"/>
              </a:ext>
            </a:extLst>
          </p:cNvPr>
          <p:cNvSpPr>
            <a:spLocks noGrp="1"/>
          </p:cNvSpPr>
          <p:nvPr>
            <p:ph type="title"/>
          </p:nvPr>
        </p:nvSpPr>
        <p:spPr/>
        <p:txBody>
          <a:bodyPr/>
          <a:lstStyle/>
          <a:p>
            <a:r>
              <a:rPr lang="en-US" dirty="0"/>
              <a:t>Misconception #3</a:t>
            </a:r>
          </a:p>
        </p:txBody>
      </p:sp>
      <p:sp>
        <p:nvSpPr>
          <p:cNvPr id="3" name="Content Placeholder 2">
            <a:extLst>
              <a:ext uri="{FF2B5EF4-FFF2-40B4-BE49-F238E27FC236}">
                <a16:creationId xmlns:a16="http://schemas.microsoft.com/office/drawing/2014/main" id="{37C5222A-A02D-0D17-EB57-83A92A66B5D9}"/>
              </a:ext>
            </a:extLst>
          </p:cNvPr>
          <p:cNvSpPr>
            <a:spLocks noGrp="1"/>
          </p:cNvSpPr>
          <p:nvPr>
            <p:ph idx="1"/>
          </p:nvPr>
        </p:nvSpPr>
        <p:spPr/>
        <p:txBody>
          <a:bodyPr/>
          <a:lstStyle/>
          <a:p>
            <a:r>
              <a:rPr lang="en-US" dirty="0"/>
              <a:t>bytewise swaps of relocatable objects is always OK because types for which it would be problematic are rare or unimportant.</a:t>
            </a:r>
          </a:p>
          <a:p>
            <a:r>
              <a:rPr lang="en-US" b="1" dirty="0"/>
              <a:t>False</a:t>
            </a:r>
            <a:r>
              <a:rPr lang="en-US" dirty="0"/>
              <a:t>: Regardless of how rare, introducing UB into existing well-defined code is a non-starter.  It is better to have rules to make these types implicitly bytewise swappable when that is provably safe while allowing the programmer to assert that safety when the language/compiler cannot.</a:t>
            </a:r>
            <a:endParaRPr lang="en-US" b="1" dirty="0"/>
          </a:p>
        </p:txBody>
      </p:sp>
      <p:sp>
        <p:nvSpPr>
          <p:cNvPr id="4" name="Date Placeholder 3">
            <a:extLst>
              <a:ext uri="{FF2B5EF4-FFF2-40B4-BE49-F238E27FC236}">
                <a16:creationId xmlns:a16="http://schemas.microsoft.com/office/drawing/2014/main" id="{67DE7372-E376-6584-CFE8-7ACC6E520E89}"/>
              </a:ext>
            </a:extLst>
          </p:cNvPr>
          <p:cNvSpPr>
            <a:spLocks noGrp="1"/>
          </p:cNvSpPr>
          <p:nvPr>
            <p:ph type="dt" sz="half" idx="10"/>
          </p:nvPr>
        </p:nvSpPr>
        <p:spPr/>
        <p:txBody>
          <a:bodyPr/>
          <a:lstStyle/>
          <a:p>
            <a:fld id="{D1A98742-6638-43AC-A30F-B0F4E802E4B2}" type="datetime1">
              <a:rPr lang="en-US" smtClean="0"/>
              <a:t>6/19/2024</a:t>
            </a:fld>
            <a:endParaRPr lang="en-US"/>
          </a:p>
        </p:txBody>
      </p:sp>
      <p:sp>
        <p:nvSpPr>
          <p:cNvPr id="5" name="Footer Placeholder 4">
            <a:extLst>
              <a:ext uri="{FF2B5EF4-FFF2-40B4-BE49-F238E27FC236}">
                <a16:creationId xmlns:a16="http://schemas.microsoft.com/office/drawing/2014/main" id="{08943237-BF6A-AA20-2901-54D004C107D5}"/>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C8FE2292-9B1C-0170-1B9D-C472C882E8FC}"/>
              </a:ext>
            </a:extLst>
          </p:cNvPr>
          <p:cNvSpPr>
            <a:spLocks noGrp="1"/>
          </p:cNvSpPr>
          <p:nvPr>
            <p:ph type="sldNum" sz="quarter" idx="12"/>
          </p:nvPr>
        </p:nvSpPr>
        <p:spPr/>
        <p:txBody>
          <a:bodyPr/>
          <a:lstStyle/>
          <a:p>
            <a:fld id="{D57F1E4F-1CFF-5643-939E-217C01CDF565}" type="slidenum">
              <a:rPr lang="en-US" smtClean="0"/>
              <a:pPr/>
              <a:t>37</a:t>
            </a:fld>
            <a:endParaRPr lang="en-US"/>
          </a:p>
        </p:txBody>
      </p:sp>
    </p:spTree>
    <p:extLst>
      <p:ext uri="{BB962C8B-B14F-4D97-AF65-F5344CB8AC3E}">
        <p14:creationId xmlns:p14="http://schemas.microsoft.com/office/powerpoint/2010/main" val="392651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E8D68-FA7F-8C0A-FE77-EAF01266F0D3}"/>
              </a:ext>
            </a:extLst>
          </p:cNvPr>
          <p:cNvSpPr>
            <a:spLocks noGrp="1"/>
          </p:cNvSpPr>
          <p:nvPr>
            <p:ph type="title"/>
          </p:nvPr>
        </p:nvSpPr>
        <p:spPr/>
        <p:txBody>
          <a:bodyPr/>
          <a:lstStyle/>
          <a:p>
            <a:r>
              <a:rPr lang="en-US" dirty="0"/>
              <a:t>FAQ #1</a:t>
            </a:r>
          </a:p>
        </p:txBody>
      </p:sp>
      <p:sp>
        <p:nvSpPr>
          <p:cNvPr id="3" name="Content Placeholder 2">
            <a:extLst>
              <a:ext uri="{FF2B5EF4-FFF2-40B4-BE49-F238E27FC236}">
                <a16:creationId xmlns:a16="http://schemas.microsoft.com/office/drawing/2014/main" id="{A239945F-2A9F-CCA8-B085-A3D621EB876D}"/>
              </a:ext>
            </a:extLst>
          </p:cNvPr>
          <p:cNvSpPr>
            <a:spLocks noGrp="1"/>
          </p:cNvSpPr>
          <p:nvPr>
            <p:ph idx="1"/>
          </p:nvPr>
        </p:nvSpPr>
        <p:spPr/>
        <p:txBody>
          <a:bodyPr/>
          <a:lstStyle/>
          <a:p>
            <a:r>
              <a:rPr lang="en-US" dirty="0"/>
              <a:t>Do we have implementation experience?</a:t>
            </a:r>
          </a:p>
          <a:p>
            <a:r>
              <a:rPr lang="en-US" dirty="0"/>
              <a:t>Yes: in </a:t>
            </a:r>
            <a:r>
              <a:rPr lang="en-US" dirty="0" err="1"/>
              <a:t>libc</a:t>
            </a:r>
            <a:r>
              <a:rPr lang="en-US" dirty="0"/>
              <a:t>++ and in Bloomberg libraries. Implementation of the implicit rules is ongoing in Clang and </a:t>
            </a:r>
            <a:r>
              <a:rPr lang="en-US" dirty="0" err="1"/>
              <a:t>gcc</a:t>
            </a:r>
            <a:r>
              <a:rPr lang="en-US" dirty="0"/>
              <a:t>.</a:t>
            </a:r>
          </a:p>
        </p:txBody>
      </p:sp>
      <p:sp>
        <p:nvSpPr>
          <p:cNvPr id="4" name="Date Placeholder 3">
            <a:extLst>
              <a:ext uri="{FF2B5EF4-FFF2-40B4-BE49-F238E27FC236}">
                <a16:creationId xmlns:a16="http://schemas.microsoft.com/office/drawing/2014/main" id="{E6436A68-015C-F5F6-792F-BB992C45545D}"/>
              </a:ext>
            </a:extLst>
          </p:cNvPr>
          <p:cNvSpPr>
            <a:spLocks noGrp="1"/>
          </p:cNvSpPr>
          <p:nvPr>
            <p:ph type="dt" sz="half" idx="10"/>
          </p:nvPr>
        </p:nvSpPr>
        <p:spPr/>
        <p:txBody>
          <a:bodyPr/>
          <a:lstStyle/>
          <a:p>
            <a:fld id="{D1A98742-6638-43AC-A30F-B0F4E802E4B2}" type="datetime1">
              <a:rPr lang="en-US" smtClean="0"/>
              <a:t>6/19/2024</a:t>
            </a:fld>
            <a:endParaRPr lang="en-US"/>
          </a:p>
        </p:txBody>
      </p:sp>
      <p:sp>
        <p:nvSpPr>
          <p:cNvPr id="5" name="Footer Placeholder 4">
            <a:extLst>
              <a:ext uri="{FF2B5EF4-FFF2-40B4-BE49-F238E27FC236}">
                <a16:creationId xmlns:a16="http://schemas.microsoft.com/office/drawing/2014/main" id="{5081CEFE-BFF6-A09B-539E-861D84E26830}"/>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F8DAB9FA-0465-0479-0BCA-4F65A8EE7FC2}"/>
              </a:ext>
            </a:extLst>
          </p:cNvPr>
          <p:cNvSpPr>
            <a:spLocks noGrp="1"/>
          </p:cNvSpPr>
          <p:nvPr>
            <p:ph type="sldNum" sz="quarter" idx="12"/>
          </p:nvPr>
        </p:nvSpPr>
        <p:spPr/>
        <p:txBody>
          <a:bodyPr/>
          <a:lstStyle/>
          <a:p>
            <a:fld id="{D57F1E4F-1CFF-5643-939E-217C01CDF565}" type="slidenum">
              <a:rPr lang="en-US" smtClean="0"/>
              <a:pPr/>
              <a:t>38</a:t>
            </a:fld>
            <a:endParaRPr lang="en-US"/>
          </a:p>
        </p:txBody>
      </p:sp>
    </p:spTree>
    <p:extLst>
      <p:ext uri="{BB962C8B-B14F-4D97-AF65-F5344CB8AC3E}">
        <p14:creationId xmlns:p14="http://schemas.microsoft.com/office/powerpoint/2010/main" val="4120110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EF339-0C05-09BA-5DD3-73DAC7363411}"/>
              </a:ext>
            </a:extLst>
          </p:cNvPr>
          <p:cNvSpPr>
            <a:spLocks noGrp="1"/>
          </p:cNvSpPr>
          <p:nvPr>
            <p:ph type="title"/>
          </p:nvPr>
        </p:nvSpPr>
        <p:spPr/>
        <p:txBody>
          <a:bodyPr/>
          <a:lstStyle/>
          <a:p>
            <a:r>
              <a:rPr lang="en-US" dirty="0"/>
              <a:t>FAQ #2</a:t>
            </a:r>
          </a:p>
        </p:txBody>
      </p:sp>
      <p:sp>
        <p:nvSpPr>
          <p:cNvPr id="3" name="Content Placeholder 2">
            <a:extLst>
              <a:ext uri="{FF2B5EF4-FFF2-40B4-BE49-F238E27FC236}">
                <a16:creationId xmlns:a16="http://schemas.microsoft.com/office/drawing/2014/main" id="{32ABDAAE-CFC6-0833-A920-9D307406B30A}"/>
              </a:ext>
            </a:extLst>
          </p:cNvPr>
          <p:cNvSpPr>
            <a:spLocks noGrp="1"/>
          </p:cNvSpPr>
          <p:nvPr>
            <p:ph idx="1"/>
          </p:nvPr>
        </p:nvSpPr>
        <p:spPr/>
        <p:txBody>
          <a:bodyPr/>
          <a:lstStyle/>
          <a:p>
            <a:r>
              <a:rPr lang="en-US" dirty="0"/>
              <a:t>Can the </a:t>
            </a:r>
            <a:r>
              <a:rPr lang="en-US" dirty="0" err="1">
                <a:latin typeface="Courier New" panose="02070309020205020404" pitchFamily="49" charset="0"/>
                <a:cs typeface="Courier New" panose="02070309020205020404" pitchFamily="49" charset="0"/>
              </a:rPr>
              <a:t>trivially_relocatable</a:t>
            </a:r>
            <a:r>
              <a:rPr lang="en-US" dirty="0"/>
              <a:t> context-sensitive keyword be an attribute instead?</a:t>
            </a:r>
          </a:p>
          <a:p>
            <a:r>
              <a:rPr lang="en-US" dirty="0"/>
              <a:t>No: It has semantic meaning and is part of the contract for a type.  Adding or removing the attribute from a correct program can change observable semantics.</a:t>
            </a:r>
          </a:p>
        </p:txBody>
      </p:sp>
      <p:sp>
        <p:nvSpPr>
          <p:cNvPr id="4" name="Date Placeholder 3">
            <a:extLst>
              <a:ext uri="{FF2B5EF4-FFF2-40B4-BE49-F238E27FC236}">
                <a16:creationId xmlns:a16="http://schemas.microsoft.com/office/drawing/2014/main" id="{09C9B8C6-4F0A-1324-1627-F4D4E23B47D7}"/>
              </a:ext>
            </a:extLst>
          </p:cNvPr>
          <p:cNvSpPr>
            <a:spLocks noGrp="1"/>
          </p:cNvSpPr>
          <p:nvPr>
            <p:ph type="dt" sz="half" idx="10"/>
          </p:nvPr>
        </p:nvSpPr>
        <p:spPr/>
        <p:txBody>
          <a:bodyPr/>
          <a:lstStyle/>
          <a:p>
            <a:fld id="{D1A98742-6638-43AC-A30F-B0F4E802E4B2}" type="datetime1">
              <a:rPr lang="en-US" smtClean="0"/>
              <a:t>6/19/2024</a:t>
            </a:fld>
            <a:endParaRPr lang="en-US"/>
          </a:p>
        </p:txBody>
      </p:sp>
      <p:sp>
        <p:nvSpPr>
          <p:cNvPr id="5" name="Footer Placeholder 4">
            <a:extLst>
              <a:ext uri="{FF2B5EF4-FFF2-40B4-BE49-F238E27FC236}">
                <a16:creationId xmlns:a16="http://schemas.microsoft.com/office/drawing/2014/main" id="{C913D74F-4C1D-A400-54F3-47E2D5417188}"/>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B0975D0E-C12F-EAE2-FE00-8D80218C99D9}"/>
              </a:ext>
            </a:extLst>
          </p:cNvPr>
          <p:cNvSpPr>
            <a:spLocks noGrp="1"/>
          </p:cNvSpPr>
          <p:nvPr>
            <p:ph type="sldNum" sz="quarter" idx="12"/>
          </p:nvPr>
        </p:nvSpPr>
        <p:spPr/>
        <p:txBody>
          <a:bodyPr/>
          <a:lstStyle/>
          <a:p>
            <a:fld id="{D57F1E4F-1CFF-5643-939E-217C01CDF565}" type="slidenum">
              <a:rPr lang="en-US" smtClean="0"/>
              <a:pPr/>
              <a:t>39</a:t>
            </a:fld>
            <a:endParaRPr lang="en-US"/>
          </a:p>
        </p:txBody>
      </p:sp>
    </p:spTree>
    <p:extLst>
      <p:ext uri="{BB962C8B-B14F-4D97-AF65-F5344CB8AC3E}">
        <p14:creationId xmlns:p14="http://schemas.microsoft.com/office/powerpoint/2010/main" val="289094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271C9-3625-AA8D-0795-6E277825BB59}"/>
              </a:ext>
            </a:extLst>
          </p:cNvPr>
          <p:cNvSpPr>
            <a:spLocks noGrp="1"/>
          </p:cNvSpPr>
          <p:nvPr>
            <p:ph type="title"/>
          </p:nvPr>
        </p:nvSpPr>
        <p:spPr/>
        <p:txBody>
          <a:bodyPr/>
          <a:lstStyle/>
          <a:p>
            <a:r>
              <a:rPr lang="en-US" dirty="0"/>
              <a:t>What is Relocation?</a:t>
            </a:r>
          </a:p>
        </p:txBody>
      </p:sp>
      <p:sp>
        <p:nvSpPr>
          <p:cNvPr id="3" name="Content Placeholder 2">
            <a:extLst>
              <a:ext uri="{FF2B5EF4-FFF2-40B4-BE49-F238E27FC236}">
                <a16:creationId xmlns:a16="http://schemas.microsoft.com/office/drawing/2014/main" id="{C0B6FA88-08D6-FF04-596A-9085BD8BE6CD}"/>
              </a:ext>
            </a:extLst>
          </p:cNvPr>
          <p:cNvSpPr>
            <a:spLocks noGrp="1"/>
          </p:cNvSpPr>
          <p:nvPr>
            <p:ph idx="1"/>
          </p:nvPr>
        </p:nvSpPr>
        <p:spPr>
          <a:xfrm>
            <a:off x="1484310" y="1887166"/>
            <a:ext cx="10018713" cy="4344301"/>
          </a:xfrm>
        </p:spPr>
        <p:txBody>
          <a:bodyPr>
            <a:normAutofit/>
          </a:bodyPr>
          <a:lstStyle/>
          <a:p>
            <a:r>
              <a:rPr lang="en-US" dirty="0"/>
              <a:t>From P2786:</a:t>
            </a:r>
          </a:p>
          <a:p>
            <a:pPr marL="365760" indent="-182880">
              <a:buNone/>
            </a:pPr>
            <a:r>
              <a:rPr lang="en-US" sz="2800" dirty="0"/>
              <a:t>“ </a:t>
            </a:r>
            <a:r>
              <a:rPr lang="en-US" dirty="0"/>
              <a:t>To relocate a type from memory address </a:t>
            </a:r>
            <a:r>
              <a:rPr lang="en-US" dirty="0" err="1"/>
              <a:t>src</a:t>
            </a:r>
            <a:r>
              <a:rPr lang="en-US" dirty="0"/>
              <a:t> to memory address </a:t>
            </a:r>
            <a:r>
              <a:rPr lang="en-US" dirty="0" err="1"/>
              <a:t>dst</a:t>
            </a:r>
            <a:r>
              <a:rPr lang="en-US" dirty="0"/>
              <a:t> means to perform an operation or series of operations such that an object equivalent (often identical) to that which existed at address </a:t>
            </a:r>
            <a:r>
              <a:rPr lang="en-US" i="1" dirty="0" err="1"/>
              <a:t>src</a:t>
            </a:r>
            <a:r>
              <a:rPr lang="en-US" dirty="0"/>
              <a:t> exists at address </a:t>
            </a:r>
            <a:r>
              <a:rPr lang="en-US" i="1" dirty="0" err="1"/>
              <a:t>dst</a:t>
            </a:r>
            <a:r>
              <a:rPr lang="en-US" dirty="0"/>
              <a:t>, that the lifetime of the object at address </a:t>
            </a:r>
            <a:r>
              <a:rPr lang="en-US" i="1" dirty="0" err="1"/>
              <a:t>dst</a:t>
            </a:r>
            <a:r>
              <a:rPr lang="en-US" dirty="0"/>
              <a:t> has begun, and that the lifetime of the object at address </a:t>
            </a:r>
            <a:r>
              <a:rPr lang="en-US" i="1" dirty="0" err="1"/>
              <a:t>src</a:t>
            </a:r>
            <a:r>
              <a:rPr lang="en-US" dirty="0"/>
              <a:t> has ended.</a:t>
            </a:r>
            <a:r>
              <a:rPr lang="en-US" sz="2800" dirty="0"/>
              <a:t>”</a:t>
            </a:r>
          </a:p>
          <a:p>
            <a:r>
              <a:rPr lang="en-US" dirty="0"/>
              <a:t>For most types, relocating </a:t>
            </a:r>
            <a:r>
              <a:rPr lang="en-US" i="1" dirty="0" err="1"/>
              <a:t>src</a:t>
            </a:r>
            <a:r>
              <a:rPr lang="en-US" dirty="0"/>
              <a:t> to </a:t>
            </a:r>
            <a:r>
              <a:rPr lang="en-US" i="1" dirty="0" err="1"/>
              <a:t>dst</a:t>
            </a:r>
            <a:r>
              <a:rPr lang="en-US" dirty="0"/>
              <a:t> is equivalent to move-constructing </a:t>
            </a:r>
            <a:r>
              <a:rPr lang="en-US" i="1" dirty="0" err="1"/>
              <a:t>dst</a:t>
            </a:r>
            <a:r>
              <a:rPr lang="en-US" dirty="0"/>
              <a:t> from </a:t>
            </a:r>
            <a:r>
              <a:rPr lang="en-US" i="1" dirty="0" err="1"/>
              <a:t>src</a:t>
            </a:r>
            <a:r>
              <a:rPr lang="en-US" dirty="0"/>
              <a:t>, then destroying </a:t>
            </a:r>
            <a:r>
              <a:rPr lang="en-US" i="1" dirty="0" err="1"/>
              <a:t>src</a:t>
            </a:r>
            <a:r>
              <a:rPr lang="en-US" dirty="0"/>
              <a:t>.</a:t>
            </a:r>
          </a:p>
          <a:p>
            <a:r>
              <a:rPr lang="en-US" dirty="0"/>
              <a:t>We relocate objects into an address where no object currently exists (i.e., </a:t>
            </a:r>
            <a:r>
              <a:rPr lang="en-US" i="1" dirty="0"/>
              <a:t>uninitialized memory</a:t>
            </a:r>
            <a:r>
              <a:rPr lang="en-US" dirty="0"/>
              <a:t>); we start with one object and end with one object.</a:t>
            </a:r>
          </a:p>
        </p:txBody>
      </p:sp>
      <p:sp>
        <p:nvSpPr>
          <p:cNvPr id="4" name="Date Placeholder 3">
            <a:extLst>
              <a:ext uri="{FF2B5EF4-FFF2-40B4-BE49-F238E27FC236}">
                <a16:creationId xmlns:a16="http://schemas.microsoft.com/office/drawing/2014/main" id="{CD105BEB-4585-49B1-5065-92CDB8EB832B}"/>
              </a:ext>
            </a:extLst>
          </p:cNvPr>
          <p:cNvSpPr>
            <a:spLocks noGrp="1"/>
          </p:cNvSpPr>
          <p:nvPr>
            <p:ph type="dt" sz="half" idx="10"/>
          </p:nvPr>
        </p:nvSpPr>
        <p:spPr/>
        <p:txBody>
          <a:bodyPr/>
          <a:lstStyle/>
          <a:p>
            <a:fld id="{D1A98742-6638-43AC-A30F-B0F4E802E4B2}" type="datetime1">
              <a:rPr lang="en-US" smtClean="0"/>
              <a:t>6/19/2024</a:t>
            </a:fld>
            <a:endParaRPr lang="en-US"/>
          </a:p>
        </p:txBody>
      </p:sp>
      <p:sp>
        <p:nvSpPr>
          <p:cNvPr id="5" name="Footer Placeholder 4">
            <a:extLst>
              <a:ext uri="{FF2B5EF4-FFF2-40B4-BE49-F238E27FC236}">
                <a16:creationId xmlns:a16="http://schemas.microsoft.com/office/drawing/2014/main" id="{B6DBDFE3-479D-7887-3869-F3BBCEAEADC3}"/>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8B5C9DCD-886A-6C9A-4276-A4588E324EAC}"/>
              </a:ext>
            </a:extLst>
          </p:cNvPr>
          <p:cNvSpPr>
            <a:spLocks noGrp="1"/>
          </p:cNvSpPr>
          <p:nvPr>
            <p:ph type="sldNum" sz="quarter" idx="12"/>
          </p:nvPr>
        </p:nvSpPr>
        <p:spPr/>
        <p:txBody>
          <a:bodyPr/>
          <a:lstStyle/>
          <a:p>
            <a:fld id="{D57F1E4F-1CFF-5643-939E-217C01CDF565}" type="slidenum">
              <a:rPr lang="en-US" smtClean="0"/>
              <a:pPr/>
              <a:t>4</a:t>
            </a:fld>
            <a:endParaRPr lang="en-US"/>
          </a:p>
        </p:txBody>
      </p:sp>
    </p:spTree>
    <p:extLst>
      <p:ext uri="{BB962C8B-B14F-4D97-AF65-F5344CB8AC3E}">
        <p14:creationId xmlns:p14="http://schemas.microsoft.com/office/powerpoint/2010/main" val="10734981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AB446-2DC8-CD74-2D32-3A2D42BB04B2}"/>
              </a:ext>
            </a:extLst>
          </p:cNvPr>
          <p:cNvSpPr>
            <a:spLocks noGrp="1"/>
          </p:cNvSpPr>
          <p:nvPr>
            <p:ph type="title"/>
          </p:nvPr>
        </p:nvSpPr>
        <p:spPr/>
        <p:txBody>
          <a:bodyPr/>
          <a:lstStyle/>
          <a:p>
            <a:r>
              <a:rPr lang="en-US" dirty="0"/>
              <a:t>FAQ #3</a:t>
            </a:r>
          </a:p>
        </p:txBody>
      </p:sp>
      <p:sp>
        <p:nvSpPr>
          <p:cNvPr id="3" name="Content Placeholder 2">
            <a:extLst>
              <a:ext uri="{FF2B5EF4-FFF2-40B4-BE49-F238E27FC236}">
                <a16:creationId xmlns:a16="http://schemas.microsoft.com/office/drawing/2014/main" id="{F14E4440-8995-6D4A-F846-64745381F86F}"/>
              </a:ext>
            </a:extLst>
          </p:cNvPr>
          <p:cNvSpPr>
            <a:spLocks noGrp="1"/>
          </p:cNvSpPr>
          <p:nvPr>
            <p:ph idx="1"/>
          </p:nvPr>
        </p:nvSpPr>
        <p:spPr/>
        <p:txBody>
          <a:bodyPr/>
          <a:lstStyle/>
          <a:p>
            <a:r>
              <a:rPr lang="en-US" dirty="0"/>
              <a:t>Do these proposals allow one to create a trivially relocatable wrapper around a non-trivially relocatable object?</a:t>
            </a:r>
          </a:p>
          <a:p>
            <a:r>
              <a:rPr lang="en-US" dirty="0"/>
              <a:t>No: Such permission would be a foot gun that violates the open-closed principle:</a:t>
            </a:r>
          </a:p>
          <a:p>
            <a:pPr lvl="1"/>
            <a:r>
              <a:rPr lang="en-US" dirty="0"/>
              <a:t>Relocating a sub-object that is not trivially relocatable is UB</a:t>
            </a:r>
          </a:p>
          <a:p>
            <a:pPr lvl="1"/>
            <a:r>
              <a:rPr lang="en-US" dirty="0"/>
              <a:t>Even if the </a:t>
            </a:r>
            <a:r>
              <a:rPr lang="en-US" dirty="0" err="1"/>
              <a:t>subobject</a:t>
            </a:r>
            <a:r>
              <a:rPr lang="en-US" dirty="0"/>
              <a:t> </a:t>
            </a:r>
            <a:r>
              <a:rPr lang="en-US" i="1" dirty="0"/>
              <a:t>should theoretically</a:t>
            </a:r>
            <a:r>
              <a:rPr lang="en-US" dirty="0"/>
              <a:t> be relocatable today, it might not be tomorrow.</a:t>
            </a:r>
          </a:p>
          <a:p>
            <a:pPr lvl="1"/>
            <a:r>
              <a:rPr lang="en-US" dirty="0"/>
              <a:t>Some types might vary across implementations (e.g., MSVC std::list would be relocatable, but </a:t>
            </a:r>
            <a:r>
              <a:rPr lang="en-US" dirty="0" err="1"/>
              <a:t>libc</a:t>
            </a:r>
            <a:r>
              <a:rPr lang="en-US" dirty="0"/>
              <a:t>++ std::list cannot be).</a:t>
            </a:r>
          </a:p>
        </p:txBody>
      </p:sp>
      <p:sp>
        <p:nvSpPr>
          <p:cNvPr id="4" name="Date Placeholder 3">
            <a:extLst>
              <a:ext uri="{FF2B5EF4-FFF2-40B4-BE49-F238E27FC236}">
                <a16:creationId xmlns:a16="http://schemas.microsoft.com/office/drawing/2014/main" id="{14BF87FD-13ED-AEBF-9117-54A9B368C794}"/>
              </a:ext>
            </a:extLst>
          </p:cNvPr>
          <p:cNvSpPr>
            <a:spLocks noGrp="1"/>
          </p:cNvSpPr>
          <p:nvPr>
            <p:ph type="dt" sz="half" idx="10"/>
          </p:nvPr>
        </p:nvSpPr>
        <p:spPr/>
        <p:txBody>
          <a:bodyPr/>
          <a:lstStyle/>
          <a:p>
            <a:fld id="{D1A98742-6638-43AC-A30F-B0F4E802E4B2}" type="datetime1">
              <a:rPr lang="en-US" smtClean="0"/>
              <a:t>6/19/2024</a:t>
            </a:fld>
            <a:endParaRPr lang="en-US"/>
          </a:p>
        </p:txBody>
      </p:sp>
      <p:sp>
        <p:nvSpPr>
          <p:cNvPr id="5" name="Footer Placeholder 4">
            <a:extLst>
              <a:ext uri="{FF2B5EF4-FFF2-40B4-BE49-F238E27FC236}">
                <a16:creationId xmlns:a16="http://schemas.microsoft.com/office/drawing/2014/main" id="{B8FE76E1-56D0-0B2D-C699-DD1E8BCCC767}"/>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7C8F0F24-BB8D-2DD7-38E9-1C0D98F8F6EB}"/>
              </a:ext>
            </a:extLst>
          </p:cNvPr>
          <p:cNvSpPr>
            <a:spLocks noGrp="1"/>
          </p:cNvSpPr>
          <p:nvPr>
            <p:ph type="sldNum" sz="quarter" idx="12"/>
          </p:nvPr>
        </p:nvSpPr>
        <p:spPr/>
        <p:txBody>
          <a:bodyPr/>
          <a:lstStyle/>
          <a:p>
            <a:fld id="{D57F1E4F-1CFF-5643-939E-217C01CDF565}" type="slidenum">
              <a:rPr lang="en-US" smtClean="0"/>
              <a:pPr/>
              <a:t>40</a:t>
            </a:fld>
            <a:endParaRPr lang="en-US"/>
          </a:p>
        </p:txBody>
      </p:sp>
    </p:spTree>
    <p:extLst>
      <p:ext uri="{BB962C8B-B14F-4D97-AF65-F5344CB8AC3E}">
        <p14:creationId xmlns:p14="http://schemas.microsoft.com/office/powerpoint/2010/main" val="222166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DF1D6-F9B7-A8E5-0718-A164497A9142}"/>
              </a:ext>
            </a:extLst>
          </p:cNvPr>
          <p:cNvSpPr>
            <a:spLocks noGrp="1"/>
          </p:cNvSpPr>
          <p:nvPr>
            <p:ph type="title"/>
          </p:nvPr>
        </p:nvSpPr>
        <p:spPr/>
        <p:txBody>
          <a:bodyPr/>
          <a:lstStyle/>
          <a:p>
            <a:r>
              <a:rPr lang="en-US" dirty="0"/>
              <a:t>FAQ #4</a:t>
            </a:r>
          </a:p>
        </p:txBody>
      </p:sp>
      <p:sp>
        <p:nvSpPr>
          <p:cNvPr id="3" name="Content Placeholder 2">
            <a:extLst>
              <a:ext uri="{FF2B5EF4-FFF2-40B4-BE49-F238E27FC236}">
                <a16:creationId xmlns:a16="http://schemas.microsoft.com/office/drawing/2014/main" id="{8F33FAA6-1E8A-987A-FDD7-69C3881D5900}"/>
              </a:ext>
            </a:extLst>
          </p:cNvPr>
          <p:cNvSpPr>
            <a:spLocks noGrp="1"/>
          </p:cNvSpPr>
          <p:nvPr>
            <p:ph idx="1"/>
          </p:nvPr>
        </p:nvSpPr>
        <p:spPr/>
        <p:txBody>
          <a:bodyPr/>
          <a:lstStyle/>
          <a:p>
            <a:r>
              <a:rPr lang="en-US" dirty="0"/>
              <a:t>Are reference types trivially relocatable?</a:t>
            </a:r>
          </a:p>
          <a:p>
            <a:r>
              <a:rPr lang="en-US" dirty="0"/>
              <a:t>No: Naked references are not relocatable, but classes containing references can be (even implicitly).</a:t>
            </a:r>
          </a:p>
          <a:p>
            <a:endParaRPr lang="en-US" dirty="0"/>
          </a:p>
          <a:p>
            <a:r>
              <a:rPr lang="en-US" sz="2800" b="1" dirty="0">
                <a:solidFill>
                  <a:srgbClr val="0070C0"/>
                </a:solidFill>
              </a:rPr>
              <a:t>Additional FAQs are too subtle to discuss here, but can be found in P2786</a:t>
            </a:r>
            <a:endParaRPr lang="en-US" b="1" dirty="0">
              <a:solidFill>
                <a:srgbClr val="0070C0"/>
              </a:solidFill>
            </a:endParaRPr>
          </a:p>
        </p:txBody>
      </p:sp>
      <p:sp>
        <p:nvSpPr>
          <p:cNvPr id="4" name="Date Placeholder 3">
            <a:extLst>
              <a:ext uri="{FF2B5EF4-FFF2-40B4-BE49-F238E27FC236}">
                <a16:creationId xmlns:a16="http://schemas.microsoft.com/office/drawing/2014/main" id="{84B8159C-0F6B-BF93-705E-13B9C4942AF3}"/>
              </a:ext>
            </a:extLst>
          </p:cNvPr>
          <p:cNvSpPr>
            <a:spLocks noGrp="1"/>
          </p:cNvSpPr>
          <p:nvPr>
            <p:ph type="dt" sz="half" idx="10"/>
          </p:nvPr>
        </p:nvSpPr>
        <p:spPr/>
        <p:txBody>
          <a:bodyPr/>
          <a:lstStyle/>
          <a:p>
            <a:fld id="{D1A98742-6638-43AC-A30F-B0F4E802E4B2}" type="datetime1">
              <a:rPr lang="en-US" smtClean="0"/>
              <a:t>6/19/2024</a:t>
            </a:fld>
            <a:endParaRPr lang="en-US"/>
          </a:p>
        </p:txBody>
      </p:sp>
      <p:sp>
        <p:nvSpPr>
          <p:cNvPr id="5" name="Footer Placeholder 4">
            <a:extLst>
              <a:ext uri="{FF2B5EF4-FFF2-40B4-BE49-F238E27FC236}">
                <a16:creationId xmlns:a16="http://schemas.microsoft.com/office/drawing/2014/main" id="{5ACC35F0-15FF-6CD1-F206-E710EDD08F6A}"/>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6C14CEDC-2379-1AB7-7E18-85082DFAFCC9}"/>
              </a:ext>
            </a:extLst>
          </p:cNvPr>
          <p:cNvSpPr>
            <a:spLocks noGrp="1"/>
          </p:cNvSpPr>
          <p:nvPr>
            <p:ph type="sldNum" sz="quarter" idx="12"/>
          </p:nvPr>
        </p:nvSpPr>
        <p:spPr/>
        <p:txBody>
          <a:bodyPr/>
          <a:lstStyle/>
          <a:p>
            <a:fld id="{D57F1E4F-1CFF-5643-939E-217C01CDF565}" type="slidenum">
              <a:rPr lang="en-US" smtClean="0"/>
              <a:pPr/>
              <a:t>41</a:t>
            </a:fld>
            <a:endParaRPr lang="en-US"/>
          </a:p>
        </p:txBody>
      </p:sp>
    </p:spTree>
    <p:extLst>
      <p:ext uri="{BB962C8B-B14F-4D97-AF65-F5344CB8AC3E}">
        <p14:creationId xmlns:p14="http://schemas.microsoft.com/office/powerpoint/2010/main" val="3068085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02D65-128E-171B-EFE2-8427FC1F3D52}"/>
              </a:ext>
            </a:extLst>
          </p:cNvPr>
          <p:cNvSpPr>
            <a:spLocks noGrp="1"/>
          </p:cNvSpPr>
          <p:nvPr>
            <p:ph type="title"/>
          </p:nvPr>
        </p:nvSpPr>
        <p:spPr/>
        <p:txBody>
          <a:bodyPr/>
          <a:lstStyle/>
          <a:p>
            <a:r>
              <a:rPr lang="en-US" dirty="0"/>
              <a:t>Status</a:t>
            </a:r>
          </a:p>
        </p:txBody>
      </p:sp>
      <p:sp>
        <p:nvSpPr>
          <p:cNvPr id="3" name="Content Placeholder 2">
            <a:extLst>
              <a:ext uri="{FF2B5EF4-FFF2-40B4-BE49-F238E27FC236}">
                <a16:creationId xmlns:a16="http://schemas.microsoft.com/office/drawing/2014/main" id="{3E7292A0-2F26-F418-A361-2131F072A5F8}"/>
              </a:ext>
            </a:extLst>
          </p:cNvPr>
          <p:cNvSpPr>
            <a:spLocks noGrp="1"/>
          </p:cNvSpPr>
          <p:nvPr>
            <p:ph idx="1"/>
          </p:nvPr>
        </p:nvSpPr>
        <p:spPr/>
        <p:txBody>
          <a:bodyPr/>
          <a:lstStyle/>
          <a:p>
            <a:r>
              <a:rPr lang="en-US" dirty="0"/>
              <a:t>We have an implementation in </a:t>
            </a:r>
            <a:r>
              <a:rPr lang="en-US" dirty="0" err="1"/>
              <a:t>libc</a:t>
            </a:r>
            <a:r>
              <a:rPr lang="en-US" dirty="0"/>
              <a:t>++</a:t>
            </a:r>
          </a:p>
          <a:p>
            <a:r>
              <a:rPr lang="en-US" dirty="0"/>
              <a:t>The language feature (P2786) has been forward from EWG and is being refined in Core.</a:t>
            </a:r>
          </a:p>
          <a:p>
            <a:r>
              <a:rPr lang="en-US" dirty="0"/>
              <a:t>High-level library relocation (P2967) is ready to be seen by LEWGI/LEWG</a:t>
            </a:r>
          </a:p>
          <a:p>
            <a:r>
              <a:rPr lang="en-US" dirty="0"/>
              <a:t>Swap design (P3239) is still in flux; we are happy to come back with a complete design and wording in a future telecom.</a:t>
            </a:r>
          </a:p>
        </p:txBody>
      </p:sp>
      <p:sp>
        <p:nvSpPr>
          <p:cNvPr id="4" name="Date Placeholder 3">
            <a:extLst>
              <a:ext uri="{FF2B5EF4-FFF2-40B4-BE49-F238E27FC236}">
                <a16:creationId xmlns:a16="http://schemas.microsoft.com/office/drawing/2014/main" id="{4953AFEF-CC08-D448-F5C7-C491E964E328}"/>
              </a:ext>
            </a:extLst>
          </p:cNvPr>
          <p:cNvSpPr>
            <a:spLocks noGrp="1"/>
          </p:cNvSpPr>
          <p:nvPr>
            <p:ph type="dt" sz="half" idx="10"/>
          </p:nvPr>
        </p:nvSpPr>
        <p:spPr/>
        <p:txBody>
          <a:bodyPr/>
          <a:lstStyle/>
          <a:p>
            <a:fld id="{D1A98742-6638-43AC-A30F-B0F4E802E4B2}" type="datetime1">
              <a:rPr lang="en-US" smtClean="0"/>
              <a:t>6/19/2024</a:t>
            </a:fld>
            <a:endParaRPr lang="en-US"/>
          </a:p>
        </p:txBody>
      </p:sp>
      <p:sp>
        <p:nvSpPr>
          <p:cNvPr id="5" name="Footer Placeholder 4">
            <a:extLst>
              <a:ext uri="{FF2B5EF4-FFF2-40B4-BE49-F238E27FC236}">
                <a16:creationId xmlns:a16="http://schemas.microsoft.com/office/drawing/2014/main" id="{E8F64E0F-2EE6-6D9E-B04F-AA612A013D9D}"/>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A7CE7591-380A-CD31-A810-8683E71C5B86}"/>
              </a:ext>
            </a:extLst>
          </p:cNvPr>
          <p:cNvSpPr>
            <a:spLocks noGrp="1"/>
          </p:cNvSpPr>
          <p:nvPr>
            <p:ph type="sldNum" sz="quarter" idx="12"/>
          </p:nvPr>
        </p:nvSpPr>
        <p:spPr/>
        <p:txBody>
          <a:bodyPr/>
          <a:lstStyle/>
          <a:p>
            <a:fld id="{D57F1E4F-1CFF-5643-939E-217C01CDF565}" type="slidenum">
              <a:rPr lang="en-US" smtClean="0"/>
              <a:pPr/>
              <a:t>42</a:t>
            </a:fld>
            <a:endParaRPr lang="en-US"/>
          </a:p>
        </p:txBody>
      </p:sp>
    </p:spTree>
    <p:extLst>
      <p:ext uri="{BB962C8B-B14F-4D97-AF65-F5344CB8AC3E}">
        <p14:creationId xmlns:p14="http://schemas.microsoft.com/office/powerpoint/2010/main" val="28687391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F59A7-F9E4-DE14-F6A7-F6AB7653A487}"/>
              </a:ext>
            </a:extLst>
          </p:cNvPr>
          <p:cNvSpPr>
            <a:spLocks noGrp="1"/>
          </p:cNvSpPr>
          <p:nvPr>
            <p:ph type="title"/>
          </p:nvPr>
        </p:nvSpPr>
        <p:spPr/>
        <p:txBody>
          <a:bodyPr/>
          <a:lstStyle/>
          <a:p>
            <a:r>
              <a:rPr lang="en-US" dirty="0"/>
              <a:t>Deleted slides</a:t>
            </a:r>
          </a:p>
        </p:txBody>
      </p:sp>
      <p:sp>
        <p:nvSpPr>
          <p:cNvPr id="3" name="Text Placeholder 2">
            <a:extLst>
              <a:ext uri="{FF2B5EF4-FFF2-40B4-BE49-F238E27FC236}">
                <a16:creationId xmlns:a16="http://schemas.microsoft.com/office/drawing/2014/main" id="{448C3A5C-FBB5-8193-3BE1-F886C5218C86}"/>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40282BA8-35AF-C732-23B0-41C9E4635B01}"/>
              </a:ext>
            </a:extLst>
          </p:cNvPr>
          <p:cNvSpPr>
            <a:spLocks noGrp="1"/>
          </p:cNvSpPr>
          <p:nvPr>
            <p:ph type="dt" sz="half" idx="10"/>
          </p:nvPr>
        </p:nvSpPr>
        <p:spPr/>
        <p:txBody>
          <a:bodyPr/>
          <a:lstStyle/>
          <a:p>
            <a:fld id="{E04F68CC-AE29-43DC-8C36-74D991BDD660}" type="datetime1">
              <a:rPr lang="en-US" smtClean="0"/>
              <a:t>6/19/2024</a:t>
            </a:fld>
            <a:endParaRPr lang="en-US"/>
          </a:p>
        </p:txBody>
      </p:sp>
      <p:sp>
        <p:nvSpPr>
          <p:cNvPr id="5" name="Footer Placeholder 4">
            <a:extLst>
              <a:ext uri="{FF2B5EF4-FFF2-40B4-BE49-F238E27FC236}">
                <a16:creationId xmlns:a16="http://schemas.microsoft.com/office/drawing/2014/main" id="{7C314DDF-4C2A-C2FA-DAA5-807BEB98F4A9}"/>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158FC6F4-CEB1-A7DF-9BDA-22EB1B0157F9}"/>
              </a:ext>
            </a:extLst>
          </p:cNvPr>
          <p:cNvSpPr>
            <a:spLocks noGrp="1"/>
          </p:cNvSpPr>
          <p:nvPr>
            <p:ph type="sldNum" sz="quarter" idx="12"/>
          </p:nvPr>
        </p:nvSpPr>
        <p:spPr/>
        <p:txBody>
          <a:bodyPr/>
          <a:lstStyle/>
          <a:p>
            <a:fld id="{D57F1E4F-1CFF-5643-939E-217C01CDF565}" type="slidenum">
              <a:rPr lang="en-US" smtClean="0"/>
              <a:pPr/>
              <a:t>43</a:t>
            </a:fld>
            <a:endParaRPr lang="en-US"/>
          </a:p>
        </p:txBody>
      </p:sp>
    </p:spTree>
    <p:extLst>
      <p:ext uri="{BB962C8B-B14F-4D97-AF65-F5344CB8AC3E}">
        <p14:creationId xmlns:p14="http://schemas.microsoft.com/office/powerpoint/2010/main" val="37474196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B5CFB-AF45-FFEF-76D4-C48AA8105C6F}"/>
              </a:ext>
            </a:extLst>
          </p:cNvPr>
          <p:cNvSpPr>
            <a:spLocks noGrp="1"/>
          </p:cNvSpPr>
          <p:nvPr>
            <p:ph type="title"/>
          </p:nvPr>
        </p:nvSpPr>
        <p:spPr/>
        <p:txBody>
          <a:bodyPr/>
          <a:lstStyle/>
          <a:p>
            <a:r>
              <a:rPr lang="en-US" dirty="0"/>
              <a:t>Throwing the Baby out with the Bathwater</a:t>
            </a:r>
          </a:p>
        </p:txBody>
      </p:sp>
      <p:sp>
        <p:nvSpPr>
          <p:cNvPr id="3" name="Content Placeholder 2">
            <a:extLst>
              <a:ext uri="{FF2B5EF4-FFF2-40B4-BE49-F238E27FC236}">
                <a16:creationId xmlns:a16="http://schemas.microsoft.com/office/drawing/2014/main" id="{AD728CAD-0E09-6EEA-48E3-5717311C259B}"/>
              </a:ext>
            </a:extLst>
          </p:cNvPr>
          <p:cNvSpPr>
            <a:spLocks noGrp="1"/>
          </p:cNvSpPr>
          <p:nvPr>
            <p:ph idx="1"/>
          </p:nvPr>
        </p:nvSpPr>
        <p:spPr/>
        <p:txBody>
          <a:bodyPr>
            <a:normAutofit/>
          </a:bodyPr>
          <a:lstStyle/>
          <a:p>
            <a:pPr marL="0" indent="0">
              <a:buNone/>
            </a:pPr>
            <a:r>
              <a:rPr lang="en-US" sz="2800" b="1" dirty="0"/>
              <a:t>Couldn't we restrict implicit relocatability to types not having user-provided assignment operators, as P1144 does?</a:t>
            </a:r>
          </a:p>
          <a:p>
            <a:r>
              <a:rPr lang="en-US" dirty="0"/>
              <a:t>Doing so would create an arbitrary connection between relocation and assignment.</a:t>
            </a:r>
          </a:p>
          <a:p>
            <a:r>
              <a:rPr lang="en-US" dirty="0"/>
              <a:t>Why limit all relocation and swap optimizations to what can be achieved in the library by </a:t>
            </a:r>
            <a:r>
              <a:rPr lang="en-US" dirty="0">
                <a:latin typeface="Courier New" panose="02070309020205020404" pitchFamily="49" charset="0"/>
                <a:cs typeface="Courier New" panose="02070309020205020404" pitchFamily="49" charset="0"/>
              </a:rPr>
              <a:t>std::swap</a:t>
            </a:r>
            <a:r>
              <a:rPr lang="en-US" dirty="0"/>
              <a:t>?</a:t>
            </a:r>
          </a:p>
          <a:p>
            <a:pPr lvl="1"/>
            <a:r>
              <a:rPr lang="en-US" dirty="0"/>
              <a:t>Separate operations should be controlled by separate traits.</a:t>
            </a:r>
          </a:p>
          <a:p>
            <a:pPr lvl="1"/>
            <a:r>
              <a:rPr lang="en-US" dirty="0"/>
              <a:t>Even P3236 agrees that many otherwise-relocatable types are excluded by P1144's overly narrow definition.</a:t>
            </a:r>
          </a:p>
        </p:txBody>
      </p:sp>
      <p:sp>
        <p:nvSpPr>
          <p:cNvPr id="4" name="Date Placeholder 3">
            <a:extLst>
              <a:ext uri="{FF2B5EF4-FFF2-40B4-BE49-F238E27FC236}">
                <a16:creationId xmlns:a16="http://schemas.microsoft.com/office/drawing/2014/main" id="{055B9CCE-83AC-C875-0D54-BA93679EE7E6}"/>
              </a:ext>
            </a:extLst>
          </p:cNvPr>
          <p:cNvSpPr>
            <a:spLocks noGrp="1"/>
          </p:cNvSpPr>
          <p:nvPr>
            <p:ph type="dt" sz="half" idx="10"/>
          </p:nvPr>
        </p:nvSpPr>
        <p:spPr/>
        <p:txBody>
          <a:bodyPr/>
          <a:lstStyle/>
          <a:p>
            <a:fld id="{D1A98742-6638-43AC-A30F-B0F4E802E4B2}" type="datetime1">
              <a:rPr lang="en-US" smtClean="0"/>
              <a:t>6/19/2024</a:t>
            </a:fld>
            <a:endParaRPr lang="en-US"/>
          </a:p>
        </p:txBody>
      </p:sp>
      <p:sp>
        <p:nvSpPr>
          <p:cNvPr id="5" name="Footer Placeholder 4">
            <a:extLst>
              <a:ext uri="{FF2B5EF4-FFF2-40B4-BE49-F238E27FC236}">
                <a16:creationId xmlns:a16="http://schemas.microsoft.com/office/drawing/2014/main" id="{7ECD938B-DB9A-1DB9-4DBA-FAA92FF18B2F}"/>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A21389DD-769E-2F4B-2C10-FE4305E50DDB}"/>
              </a:ext>
            </a:extLst>
          </p:cNvPr>
          <p:cNvSpPr>
            <a:spLocks noGrp="1"/>
          </p:cNvSpPr>
          <p:nvPr>
            <p:ph type="sldNum" sz="quarter" idx="12"/>
          </p:nvPr>
        </p:nvSpPr>
        <p:spPr/>
        <p:txBody>
          <a:bodyPr/>
          <a:lstStyle/>
          <a:p>
            <a:fld id="{D57F1E4F-1CFF-5643-939E-217C01CDF565}" type="slidenum">
              <a:rPr lang="en-US" smtClean="0"/>
              <a:pPr/>
              <a:t>44</a:t>
            </a:fld>
            <a:endParaRPr lang="en-US"/>
          </a:p>
        </p:txBody>
      </p:sp>
    </p:spTree>
    <p:extLst>
      <p:ext uri="{BB962C8B-B14F-4D97-AF65-F5344CB8AC3E}">
        <p14:creationId xmlns:p14="http://schemas.microsoft.com/office/powerpoint/2010/main" val="10409661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13358-EE50-B736-027E-E07E1ECD9506}"/>
              </a:ext>
            </a:extLst>
          </p:cNvPr>
          <p:cNvSpPr>
            <a:spLocks noGrp="1"/>
          </p:cNvSpPr>
          <p:nvPr>
            <p:ph type="title"/>
          </p:nvPr>
        </p:nvSpPr>
        <p:spPr/>
        <p:txBody>
          <a:bodyPr/>
          <a:lstStyle/>
          <a:p>
            <a:r>
              <a:rPr lang="en-US" dirty="0"/>
              <a:t>Relocatable but not Assignable</a:t>
            </a:r>
          </a:p>
        </p:txBody>
      </p:sp>
      <p:sp>
        <p:nvSpPr>
          <p:cNvPr id="3" name="Date Placeholder 2">
            <a:extLst>
              <a:ext uri="{FF2B5EF4-FFF2-40B4-BE49-F238E27FC236}">
                <a16:creationId xmlns:a16="http://schemas.microsoft.com/office/drawing/2014/main" id="{1E519BB2-AC19-530C-2589-77429B830F8F}"/>
              </a:ext>
            </a:extLst>
          </p:cNvPr>
          <p:cNvSpPr>
            <a:spLocks noGrp="1"/>
          </p:cNvSpPr>
          <p:nvPr>
            <p:ph type="dt" sz="half" idx="10"/>
          </p:nvPr>
        </p:nvSpPr>
        <p:spPr/>
        <p:txBody>
          <a:bodyPr/>
          <a:lstStyle/>
          <a:p>
            <a:fld id="{64601F53-FE17-4660-BE69-DE27478D4CCC}" type="datetime1">
              <a:rPr lang="en-US" smtClean="0"/>
              <a:t>6/19/2024</a:t>
            </a:fld>
            <a:endParaRPr lang="en-US"/>
          </a:p>
        </p:txBody>
      </p:sp>
      <p:sp>
        <p:nvSpPr>
          <p:cNvPr id="4" name="Footer Placeholder 3">
            <a:extLst>
              <a:ext uri="{FF2B5EF4-FFF2-40B4-BE49-F238E27FC236}">
                <a16:creationId xmlns:a16="http://schemas.microsoft.com/office/drawing/2014/main" id="{FAF3881C-A0D0-9AAA-3248-FFBAFDB0E144}"/>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E6B72F16-2AC8-E0F0-4CE6-EB6BE4B21099}"/>
              </a:ext>
            </a:extLst>
          </p:cNvPr>
          <p:cNvSpPr>
            <a:spLocks noGrp="1"/>
          </p:cNvSpPr>
          <p:nvPr>
            <p:ph type="sldNum" sz="quarter" idx="12"/>
          </p:nvPr>
        </p:nvSpPr>
        <p:spPr/>
        <p:txBody>
          <a:bodyPr/>
          <a:lstStyle/>
          <a:p>
            <a:fld id="{D57F1E4F-1CFF-5643-939E-217C01CDF565}" type="slidenum">
              <a:rPr lang="en-US" smtClean="0"/>
              <a:pPr/>
              <a:t>45</a:t>
            </a:fld>
            <a:endParaRPr lang="en-US"/>
          </a:p>
        </p:txBody>
      </p:sp>
      <p:sp>
        <p:nvSpPr>
          <p:cNvPr id="6" name="Rectangle 5">
            <a:extLst>
              <a:ext uri="{FF2B5EF4-FFF2-40B4-BE49-F238E27FC236}">
                <a16:creationId xmlns:a16="http://schemas.microsoft.com/office/drawing/2014/main" id="{7FF1BBC3-6E46-5718-F8AF-474D76902454}"/>
              </a:ext>
            </a:extLst>
          </p:cNvPr>
          <p:cNvSpPr/>
          <p:nvPr/>
        </p:nvSpPr>
        <p:spPr>
          <a:xfrm>
            <a:off x="1484310" y="1876212"/>
            <a:ext cx="9760864" cy="397594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class </a:t>
            </a:r>
            <a:r>
              <a:rPr lang="en-US" dirty="0" err="1">
                <a:latin typeface="Consolas" panose="020B0609020204030204" pitchFamily="49" charset="0"/>
              </a:rPr>
              <a:t>UniqueID</a:t>
            </a:r>
            <a:r>
              <a:rPr lang="en-US" dirty="0">
                <a:latin typeface="Consolas" panose="020B0609020204030204" pitchFamily="49" charset="0"/>
              </a:rPr>
              <a:t> </a:t>
            </a:r>
            <a:r>
              <a:rPr lang="en-US" dirty="0" err="1">
                <a:solidFill>
                  <a:srgbClr val="FFFF00"/>
                </a:solidFill>
                <a:latin typeface="Consolas" panose="020B0609020204030204" pitchFamily="49" charset="0"/>
              </a:rPr>
              <a:t>trivially_relocatable</a:t>
            </a:r>
            <a:endParaRPr lang="en-US" dirty="0">
              <a:solidFill>
                <a:srgbClr val="FFFF00"/>
              </a:solidFill>
              <a:latin typeface="Consolas" panose="020B0609020204030204" pitchFamily="49" charset="0"/>
            </a:endParaRPr>
          </a:p>
          <a:p>
            <a:r>
              <a:rPr lang="en-US" dirty="0">
                <a:latin typeface="Consolas" panose="020B0609020204030204" pitchFamily="49" charset="0"/>
              </a:rPr>
              <a:t>{</a:t>
            </a:r>
          </a:p>
          <a:p>
            <a:r>
              <a:rPr lang="en-US" dirty="0">
                <a:latin typeface="Consolas" panose="020B0609020204030204" pitchFamily="49" charset="0"/>
              </a:rPr>
              <a:t>  </a:t>
            </a:r>
            <a:r>
              <a:rPr lang="en-US" dirty="0">
                <a:solidFill>
                  <a:srgbClr val="FFFF00"/>
                </a:solidFill>
                <a:latin typeface="Consolas" panose="020B0609020204030204" pitchFamily="49" charset="0"/>
              </a:rPr>
              <a:t>const</a:t>
            </a:r>
            <a:r>
              <a:rPr lang="en-US" dirty="0">
                <a:latin typeface="Consolas" panose="020B0609020204030204" pitchFamily="49" charset="0"/>
              </a:rPr>
              <a:t> long </a:t>
            </a:r>
            <a:r>
              <a:rPr lang="en-US" dirty="0" err="1">
                <a:latin typeface="Consolas" panose="020B0609020204030204" pitchFamily="49" charset="0"/>
              </a:rPr>
              <a:t>long</a:t>
            </a:r>
            <a:r>
              <a:rPr lang="en-US" dirty="0">
                <a:latin typeface="Consolas" panose="020B0609020204030204" pitchFamily="49" charset="0"/>
              </a:rPr>
              <a:t>  </a:t>
            </a:r>
            <a:r>
              <a:rPr lang="en-US" dirty="0" err="1">
                <a:latin typeface="Consolas" panose="020B0609020204030204" pitchFamily="49" charset="0"/>
              </a:rPr>
              <a:t>m_id</a:t>
            </a:r>
            <a:r>
              <a:rPr lang="en-US" dirty="0">
                <a:latin typeface="Consolas" panose="020B0609020204030204" pitchFamily="49" charset="0"/>
              </a:rPr>
              <a:t>;</a:t>
            </a:r>
          </a:p>
          <a:p>
            <a:r>
              <a:rPr lang="en-US" dirty="0">
                <a:latin typeface="Consolas" panose="020B0609020204030204" pitchFamily="49" charset="0"/>
              </a:rPr>
              <a:t>  static long </a:t>
            </a:r>
            <a:r>
              <a:rPr lang="en-US" dirty="0" err="1">
                <a:latin typeface="Consolas" panose="020B0609020204030204" pitchFamily="49" charset="0"/>
              </a:rPr>
              <a:t>long</a:t>
            </a:r>
            <a:r>
              <a:rPr lang="en-US" dirty="0">
                <a:latin typeface="Consolas" panose="020B0609020204030204" pitchFamily="49" charset="0"/>
              </a:rPr>
              <a:t> </a:t>
            </a:r>
            <a:r>
              <a:rPr lang="en-US" dirty="0" err="1">
                <a:latin typeface="Consolas" panose="020B0609020204030204" pitchFamily="49" charset="0"/>
              </a:rPr>
              <a:t>s_nextId</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public:</a:t>
            </a:r>
          </a:p>
          <a:p>
            <a:r>
              <a:rPr lang="en-US" dirty="0">
                <a:latin typeface="Consolas" panose="020B0609020204030204" pitchFamily="49" charset="0"/>
              </a:rPr>
              <a:t>  </a:t>
            </a:r>
            <a:r>
              <a:rPr lang="en-US" dirty="0" err="1">
                <a:latin typeface="Consolas" panose="020B0609020204030204" pitchFamily="49" charset="0"/>
              </a:rPr>
              <a:t>UniqueID</a:t>
            </a:r>
            <a:r>
              <a:rPr lang="en-US" dirty="0">
                <a:latin typeface="Consolas" panose="020B0609020204030204" pitchFamily="49" charset="0"/>
              </a:rPr>
              <a:t>() : </a:t>
            </a:r>
            <a:r>
              <a:rPr lang="en-US" dirty="0" err="1">
                <a:latin typeface="Consolas" panose="020B0609020204030204" pitchFamily="49" charset="0"/>
              </a:rPr>
              <a:t>m_id</a:t>
            </a:r>
            <a:r>
              <a:rPr lang="en-US" dirty="0">
                <a:latin typeface="Consolas" panose="020B0609020204030204" pitchFamily="49" charset="0"/>
              </a:rPr>
              <a:t>(++</a:t>
            </a:r>
            <a:r>
              <a:rPr lang="en-US" dirty="0" err="1">
                <a:latin typeface="Consolas" panose="020B0609020204030204" pitchFamily="49" charset="0"/>
              </a:rPr>
              <a:t>s_nextId</a:t>
            </a:r>
            <a:r>
              <a:rPr lang="en-US" dirty="0">
                <a:latin typeface="Consolas" panose="020B0609020204030204" pitchFamily="49" charset="0"/>
              </a:rPr>
              <a:t>) { }</a:t>
            </a:r>
          </a:p>
          <a:p>
            <a:r>
              <a:rPr lang="en-US" dirty="0">
                <a:latin typeface="Consolas" panose="020B0609020204030204" pitchFamily="49" charset="0"/>
              </a:rPr>
              <a:t>  </a:t>
            </a:r>
            <a:r>
              <a:rPr lang="en-US" dirty="0" err="1">
                <a:latin typeface="Consolas" panose="020B0609020204030204" pitchFamily="49" charset="0"/>
              </a:rPr>
              <a:t>UniqueID</a:t>
            </a:r>
            <a:r>
              <a:rPr lang="en-US" dirty="0">
                <a:latin typeface="Consolas" panose="020B0609020204030204" pitchFamily="49" charset="0"/>
              </a:rPr>
              <a:t>(const </a:t>
            </a:r>
            <a:r>
              <a:rPr lang="en-US" dirty="0" err="1">
                <a:latin typeface="Consolas" panose="020B0609020204030204" pitchFamily="49" charset="0"/>
              </a:rPr>
              <a:t>UniqueID</a:t>
            </a:r>
            <a:r>
              <a:rPr lang="en-US" dirty="0">
                <a:latin typeface="Consolas" panose="020B0609020204030204" pitchFamily="49" charset="0"/>
              </a:rPr>
              <a:t>&amp; </a:t>
            </a:r>
            <a:r>
              <a:rPr lang="en-US" dirty="0" err="1">
                <a:latin typeface="Consolas" panose="020B0609020204030204" pitchFamily="49" charset="0"/>
              </a:rPr>
              <a:t>rhs</a:t>
            </a:r>
            <a:r>
              <a:rPr lang="en-US" dirty="0">
                <a:latin typeface="Consolas" panose="020B0609020204030204" pitchFamily="49" charset="0"/>
              </a:rPr>
              <a:t>) : </a:t>
            </a:r>
            <a:r>
              <a:rPr lang="en-US" dirty="0" err="1">
                <a:latin typeface="Consolas" panose="020B0609020204030204" pitchFamily="49" charset="0"/>
              </a:rPr>
              <a:t>m_id</a:t>
            </a:r>
            <a:r>
              <a:rPr lang="en-US" dirty="0">
                <a:latin typeface="Consolas" panose="020B0609020204030204" pitchFamily="49" charset="0"/>
              </a:rPr>
              <a:t>(++</a:t>
            </a:r>
            <a:r>
              <a:rPr lang="en-US" dirty="0" err="1">
                <a:latin typeface="Consolas" panose="020B0609020204030204" pitchFamily="49" charset="0"/>
              </a:rPr>
              <a:t>s_nextId</a:t>
            </a:r>
            <a:r>
              <a:rPr lang="en-US" dirty="0">
                <a:latin typeface="Consolas" panose="020B0609020204030204" pitchFamily="49" charset="0"/>
              </a:rPr>
              <a:t>) { }</a:t>
            </a:r>
          </a:p>
          <a:p>
            <a:r>
              <a:rPr lang="en-US" dirty="0">
                <a:latin typeface="Consolas" panose="020B0609020204030204" pitchFamily="49" charset="0"/>
              </a:rPr>
              <a:t>  </a:t>
            </a:r>
            <a:r>
              <a:rPr lang="en-US" dirty="0" err="1">
                <a:latin typeface="Consolas" panose="020B0609020204030204" pitchFamily="49" charset="0"/>
              </a:rPr>
              <a:t>UniqueID</a:t>
            </a:r>
            <a:r>
              <a:rPr lang="en-US" dirty="0">
                <a:latin typeface="Consolas" panose="020B0609020204030204" pitchFamily="49" charset="0"/>
              </a:rPr>
              <a:t>(</a:t>
            </a:r>
            <a:r>
              <a:rPr lang="en-US" dirty="0" err="1">
                <a:latin typeface="Consolas" panose="020B0609020204030204" pitchFamily="49" charset="0"/>
              </a:rPr>
              <a:t>UniqueID</a:t>
            </a:r>
            <a:r>
              <a:rPr lang="en-US" dirty="0">
                <a:latin typeface="Consolas" panose="020B0609020204030204" pitchFamily="49" charset="0"/>
              </a:rPr>
              <a:t>&amp;&amp; </a:t>
            </a:r>
            <a:r>
              <a:rPr lang="en-US" dirty="0" err="1">
                <a:latin typeface="Consolas" panose="020B0609020204030204" pitchFamily="49" charset="0"/>
              </a:rPr>
              <a:t>rhs</a:t>
            </a:r>
            <a:r>
              <a:rPr lang="en-US" dirty="0">
                <a:latin typeface="Consolas" panose="020B0609020204030204" pitchFamily="49" charset="0"/>
              </a:rPr>
              <a:t>) : </a:t>
            </a:r>
            <a:r>
              <a:rPr lang="en-US" dirty="0" err="1">
                <a:latin typeface="Consolas" panose="020B0609020204030204" pitchFamily="49" charset="0"/>
              </a:rPr>
              <a:t>m_id</a:t>
            </a:r>
            <a:r>
              <a:rPr lang="en-US" dirty="0">
                <a:latin typeface="Consolas" panose="020B0609020204030204" pitchFamily="49" charset="0"/>
              </a:rPr>
              <a:t>(</a:t>
            </a:r>
            <a:r>
              <a:rPr lang="en-US" dirty="0" err="1">
                <a:latin typeface="Consolas" panose="020B0609020204030204" pitchFamily="49" charset="0"/>
              </a:rPr>
              <a:t>rhs.m_id</a:t>
            </a:r>
            <a:r>
              <a:rPr lang="en-US" dirty="0">
                <a:latin typeface="Consolas" panose="020B0609020204030204" pitchFamily="49" charset="0"/>
              </a:rPr>
              <a:t>) { </a:t>
            </a:r>
            <a:r>
              <a:rPr lang="en-US" dirty="0" err="1">
                <a:latin typeface="Consolas" panose="020B0609020204030204" pitchFamily="49" charset="0"/>
              </a:rPr>
              <a:t>rhs.m_id</a:t>
            </a:r>
            <a:r>
              <a:rPr lang="en-US" dirty="0">
                <a:latin typeface="Consolas" panose="020B0609020204030204" pitchFamily="49" charset="0"/>
              </a:rPr>
              <a:t> = ++</a:t>
            </a:r>
            <a:r>
              <a:rPr lang="en-US" dirty="0" err="1">
                <a:latin typeface="Consolas" panose="020B0609020204030204" pitchFamily="49" charset="0"/>
              </a:rPr>
              <a:t>s_nextId</a:t>
            </a:r>
            <a:r>
              <a:rPr lang="en-US" dirty="0">
                <a:latin typeface="Consolas" panose="020B0609020204030204" pitchFamily="49" charset="0"/>
              </a:rPr>
              <a:t>; }</a:t>
            </a:r>
          </a:p>
          <a:p>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UniqueID</a:t>
            </a:r>
            <a:r>
              <a:rPr lang="en-US" dirty="0">
                <a:latin typeface="Consolas" panose="020B0609020204030204" pitchFamily="49" charset="0"/>
              </a:rPr>
              <a:t>&amp; </a:t>
            </a:r>
            <a:r>
              <a:rPr lang="en-US" dirty="0">
                <a:solidFill>
                  <a:srgbClr val="FFFF00"/>
                </a:solidFill>
                <a:latin typeface="Consolas" panose="020B0609020204030204" pitchFamily="49" charset="0"/>
              </a:rPr>
              <a:t>operator=</a:t>
            </a:r>
            <a:r>
              <a:rPr lang="en-US" dirty="0">
                <a:latin typeface="Consolas" panose="020B0609020204030204" pitchFamily="49" charset="0"/>
              </a:rPr>
              <a:t>(const </a:t>
            </a:r>
            <a:r>
              <a:rPr lang="en-US" dirty="0" err="1">
                <a:latin typeface="Consolas" panose="020B0609020204030204" pitchFamily="49" charset="0"/>
              </a:rPr>
              <a:t>UniqueID</a:t>
            </a:r>
            <a:r>
              <a:rPr lang="en-US" dirty="0">
                <a:latin typeface="Consolas" panose="020B0609020204030204" pitchFamily="49" charset="0"/>
              </a:rPr>
              <a:t>&amp;) </a:t>
            </a:r>
            <a:r>
              <a:rPr lang="en-US" dirty="0">
                <a:solidFill>
                  <a:srgbClr val="FFFF00"/>
                </a:solidFill>
                <a:latin typeface="Consolas" panose="020B0609020204030204" pitchFamily="49" charset="0"/>
              </a:rPr>
              <a:t>= delete</a:t>
            </a:r>
            <a:r>
              <a:rPr lang="en-US" dirty="0">
                <a:latin typeface="Consolas" panose="020B0609020204030204" pitchFamily="49" charset="0"/>
              </a:rPr>
              <a:t>;  // Redundant but harmless</a:t>
            </a:r>
          </a:p>
          <a:p>
            <a:endParaRPr lang="en-US" dirty="0">
              <a:latin typeface="Consolas" panose="020B0609020204030204" pitchFamily="49" charset="0"/>
            </a:endParaRPr>
          </a:p>
          <a:p>
            <a:r>
              <a:rPr lang="en-US" dirty="0">
                <a:latin typeface="Consolas" panose="020B0609020204030204" pitchFamily="49" charset="0"/>
              </a:rPr>
              <a:t>  long </a:t>
            </a:r>
            <a:r>
              <a:rPr lang="en-US" dirty="0" err="1">
                <a:latin typeface="Consolas" panose="020B0609020204030204" pitchFamily="49" charset="0"/>
              </a:rPr>
              <a:t>long</a:t>
            </a:r>
            <a:r>
              <a:rPr lang="en-US" dirty="0">
                <a:latin typeface="Consolas" panose="020B0609020204030204" pitchFamily="49" charset="0"/>
              </a:rPr>
              <a:t> id() const { return </a:t>
            </a:r>
            <a:r>
              <a:rPr lang="en-US" dirty="0" err="1">
                <a:latin typeface="Consolas" panose="020B0609020204030204" pitchFamily="49" charset="0"/>
              </a:rPr>
              <a:t>m_id</a:t>
            </a:r>
            <a:r>
              <a:rPr lang="en-US" dirty="0">
                <a:latin typeface="Consolas" panose="020B0609020204030204" pitchFamily="49" charset="0"/>
              </a:rPr>
              <a:t>; }</a:t>
            </a:r>
          </a:p>
          <a:p>
            <a:r>
              <a:rPr lang="en-US" dirty="0">
                <a:latin typeface="Consolas" panose="020B0609020204030204" pitchFamily="49" charset="0"/>
              </a:rPr>
              <a:t>};</a:t>
            </a:r>
          </a:p>
        </p:txBody>
      </p:sp>
    </p:spTree>
    <p:extLst>
      <p:ext uri="{BB962C8B-B14F-4D97-AF65-F5344CB8AC3E}">
        <p14:creationId xmlns:p14="http://schemas.microsoft.com/office/powerpoint/2010/main" val="18832539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D41E0BF-BF10-D86D-1989-42C0FA3B062E}"/>
              </a:ext>
            </a:extLst>
          </p:cNvPr>
          <p:cNvSpPr>
            <a:spLocks noGrp="1"/>
          </p:cNvSpPr>
          <p:nvPr>
            <p:ph type="title"/>
          </p:nvPr>
        </p:nvSpPr>
        <p:spPr/>
        <p:txBody>
          <a:bodyPr>
            <a:normAutofit/>
          </a:bodyPr>
          <a:lstStyle/>
          <a:p>
            <a:r>
              <a:rPr lang="en-US" dirty="0"/>
              <a:t>Should this be Implicitly Relocatable?</a:t>
            </a:r>
          </a:p>
        </p:txBody>
      </p:sp>
      <p:sp>
        <p:nvSpPr>
          <p:cNvPr id="4" name="Date Placeholder 3">
            <a:extLst>
              <a:ext uri="{FF2B5EF4-FFF2-40B4-BE49-F238E27FC236}">
                <a16:creationId xmlns:a16="http://schemas.microsoft.com/office/drawing/2014/main" id="{BB9F3290-9507-1BD9-D509-973231958D82}"/>
              </a:ext>
            </a:extLst>
          </p:cNvPr>
          <p:cNvSpPr>
            <a:spLocks noGrp="1"/>
          </p:cNvSpPr>
          <p:nvPr>
            <p:ph type="dt" sz="half" idx="10"/>
          </p:nvPr>
        </p:nvSpPr>
        <p:spPr/>
        <p:txBody>
          <a:bodyPr/>
          <a:lstStyle/>
          <a:p>
            <a:fld id="{D1A98742-6638-43AC-A30F-B0F4E802E4B2}" type="datetime1">
              <a:rPr lang="en-US" smtClean="0"/>
              <a:t>6/19/2024</a:t>
            </a:fld>
            <a:endParaRPr lang="en-US"/>
          </a:p>
        </p:txBody>
      </p:sp>
      <p:sp>
        <p:nvSpPr>
          <p:cNvPr id="5" name="Footer Placeholder 4">
            <a:extLst>
              <a:ext uri="{FF2B5EF4-FFF2-40B4-BE49-F238E27FC236}">
                <a16:creationId xmlns:a16="http://schemas.microsoft.com/office/drawing/2014/main" id="{BD99E7A0-AEBA-80A1-ED20-F8A519741E96}"/>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138E2BF3-F473-3161-59D2-9E9DA8C0E850}"/>
              </a:ext>
            </a:extLst>
          </p:cNvPr>
          <p:cNvSpPr>
            <a:spLocks noGrp="1"/>
          </p:cNvSpPr>
          <p:nvPr>
            <p:ph type="sldNum" sz="quarter" idx="12"/>
          </p:nvPr>
        </p:nvSpPr>
        <p:spPr/>
        <p:txBody>
          <a:bodyPr/>
          <a:lstStyle/>
          <a:p>
            <a:fld id="{D57F1E4F-1CFF-5643-939E-217C01CDF565}" type="slidenum">
              <a:rPr lang="en-US" smtClean="0"/>
              <a:pPr/>
              <a:t>46</a:t>
            </a:fld>
            <a:endParaRPr lang="en-US"/>
          </a:p>
        </p:txBody>
      </p:sp>
      <p:sp>
        <p:nvSpPr>
          <p:cNvPr id="2" name="Rectangle 1">
            <a:extLst>
              <a:ext uri="{FF2B5EF4-FFF2-40B4-BE49-F238E27FC236}">
                <a16:creationId xmlns:a16="http://schemas.microsoft.com/office/drawing/2014/main" id="{E197E604-5169-88F3-7231-7A7ECB326F02}"/>
              </a:ext>
            </a:extLst>
          </p:cNvPr>
          <p:cNvSpPr/>
          <p:nvPr/>
        </p:nvSpPr>
        <p:spPr>
          <a:xfrm>
            <a:off x="1484310" y="1402080"/>
            <a:ext cx="9760864" cy="474059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class </a:t>
            </a:r>
            <a:r>
              <a:rPr lang="en-US" dirty="0" err="1">
                <a:latin typeface="Consolas" panose="020B0609020204030204" pitchFamily="49" charset="0"/>
              </a:rPr>
              <a:t>ValueWithId</a:t>
            </a:r>
            <a:endParaRPr lang="en-US" dirty="0">
              <a:latin typeface="Consolas" panose="020B0609020204030204" pitchFamily="49" charset="0"/>
            </a:endParaRPr>
          </a:p>
          <a:p>
            <a:r>
              <a:rPr lang="en-US" dirty="0">
                <a:latin typeface="Consolas" panose="020B0609020204030204" pitchFamily="49" charset="0"/>
              </a:rPr>
              <a:t>{</a:t>
            </a:r>
          </a:p>
          <a:p>
            <a:r>
              <a:rPr lang="en-US" dirty="0">
                <a:latin typeface="Consolas" panose="020B0609020204030204" pitchFamily="49" charset="0"/>
              </a:rPr>
              <a:t>  double   </a:t>
            </a:r>
            <a:r>
              <a:rPr lang="en-US" dirty="0" err="1">
                <a:latin typeface="Consolas" panose="020B0609020204030204" pitchFamily="49" charset="0"/>
              </a:rPr>
              <a:t>m_value</a:t>
            </a:r>
            <a:r>
              <a:rPr lang="en-US" dirty="0">
                <a:latin typeface="Consolas" panose="020B0609020204030204" pitchFamily="49" charset="0"/>
              </a:rPr>
              <a:t>;</a:t>
            </a:r>
          </a:p>
          <a:p>
            <a:r>
              <a:rPr lang="en-US" dirty="0">
                <a:latin typeface="Consolas" panose="020B0609020204030204" pitchFamily="49" charset="0"/>
              </a:rPr>
              <a:t>  </a:t>
            </a:r>
            <a:r>
              <a:rPr lang="en-US" dirty="0" err="1">
                <a:solidFill>
                  <a:srgbClr val="FFFF00"/>
                </a:solidFill>
                <a:latin typeface="Consolas" panose="020B0609020204030204" pitchFamily="49" charset="0"/>
              </a:rPr>
              <a:t>UniqueID</a:t>
            </a:r>
            <a:r>
              <a:rPr lang="en-US" dirty="0">
                <a:latin typeface="Consolas" panose="020B0609020204030204" pitchFamily="49" charset="0"/>
              </a:rPr>
              <a:t> </a:t>
            </a:r>
            <a:r>
              <a:rPr lang="en-US" dirty="0" err="1">
                <a:latin typeface="Consolas" panose="020B0609020204030204" pitchFamily="49" charset="0"/>
              </a:rPr>
              <a:t>m_id</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public:</a:t>
            </a:r>
          </a:p>
          <a:p>
            <a:r>
              <a:rPr lang="en-US" dirty="0">
                <a:latin typeface="Consolas" panose="020B0609020204030204" pitchFamily="49" charset="0"/>
              </a:rPr>
              <a:t>  explicit </a:t>
            </a:r>
            <a:r>
              <a:rPr lang="en-US" dirty="0" err="1">
                <a:latin typeface="Consolas" panose="020B0609020204030204" pitchFamily="49" charset="0"/>
              </a:rPr>
              <a:t>ValueWithId</a:t>
            </a:r>
            <a:r>
              <a:rPr lang="en-US" dirty="0">
                <a:latin typeface="Consolas" panose="020B0609020204030204" pitchFamily="49" charset="0"/>
              </a:rPr>
              <a:t>(double d) : </a:t>
            </a:r>
            <a:r>
              <a:rPr lang="en-US" dirty="0" err="1">
                <a:latin typeface="Consolas" panose="020B0609020204030204" pitchFamily="49" charset="0"/>
              </a:rPr>
              <a:t>m_value</a:t>
            </a:r>
            <a:r>
              <a:rPr lang="en-US" dirty="0">
                <a:latin typeface="Consolas" panose="020B0609020204030204" pitchFamily="49" charset="0"/>
              </a:rPr>
              <a:t>(d), </a:t>
            </a:r>
            <a:r>
              <a:rPr lang="en-US" dirty="0" err="1">
                <a:latin typeface="Consolas" panose="020B0609020204030204" pitchFamily="49" charset="0"/>
              </a:rPr>
              <a:t>m_id</a:t>
            </a:r>
            <a:r>
              <a:rPr lang="en-US" dirty="0">
                <a:latin typeface="Consolas" panose="020B0609020204030204" pitchFamily="49" charset="0"/>
              </a:rPr>
              <a:t>() { }</a:t>
            </a:r>
          </a:p>
          <a:p>
            <a:endParaRPr lang="en-US" dirty="0">
              <a:latin typeface="Consolas" panose="020B0609020204030204" pitchFamily="49" charset="0"/>
            </a:endParaRPr>
          </a:p>
          <a:p>
            <a:r>
              <a:rPr lang="en-US" dirty="0">
                <a:latin typeface="Consolas" panose="020B0609020204030204" pitchFamily="49" charset="0"/>
              </a:rPr>
              <a:t>  // </a:t>
            </a:r>
            <a:r>
              <a:rPr lang="en-US" dirty="0">
                <a:solidFill>
                  <a:srgbClr val="FFFF00"/>
                </a:solidFill>
                <a:latin typeface="Consolas" panose="020B0609020204030204" pitchFamily="49" charset="0"/>
              </a:rPr>
              <a:t>ID is a non-salient attribute</a:t>
            </a:r>
            <a:r>
              <a:rPr lang="en-US" dirty="0">
                <a:latin typeface="Consolas" panose="020B0609020204030204" pitchFamily="49" charset="0"/>
              </a:rPr>
              <a:t>; it is not changed by assignment</a:t>
            </a:r>
          </a:p>
          <a:p>
            <a:r>
              <a:rPr lang="en-US" dirty="0">
                <a:latin typeface="Consolas" panose="020B0609020204030204" pitchFamily="49" charset="0"/>
              </a:rPr>
              <a:t>  </a:t>
            </a:r>
            <a:r>
              <a:rPr lang="en-US" dirty="0" err="1">
                <a:latin typeface="Consolas" panose="020B0609020204030204" pitchFamily="49" charset="0"/>
              </a:rPr>
              <a:t>ValueWithId</a:t>
            </a:r>
            <a:r>
              <a:rPr lang="en-US" dirty="0">
                <a:latin typeface="Consolas" panose="020B0609020204030204" pitchFamily="49" charset="0"/>
              </a:rPr>
              <a:t>&amp; operator=(const </a:t>
            </a:r>
            <a:r>
              <a:rPr lang="en-US" dirty="0" err="1">
                <a:latin typeface="Consolas" panose="020B0609020204030204" pitchFamily="49" charset="0"/>
              </a:rPr>
              <a:t>ValueWithId</a:t>
            </a:r>
            <a:r>
              <a:rPr lang="en-US" dirty="0">
                <a:latin typeface="Consolas" panose="020B0609020204030204" pitchFamily="49" charset="0"/>
              </a:rPr>
              <a:t>&amp; </a:t>
            </a:r>
            <a:r>
              <a:rPr lang="en-US" dirty="0" err="1">
                <a:latin typeface="Consolas" panose="020B0609020204030204" pitchFamily="49" charset="0"/>
              </a:rPr>
              <a:t>rhs</a:t>
            </a:r>
            <a:r>
              <a:rPr lang="en-US" dirty="0">
                <a:latin typeface="Consolas" panose="020B0609020204030204" pitchFamily="49" charset="0"/>
              </a:rPr>
              <a:t>)</a:t>
            </a:r>
          </a:p>
          <a:p>
            <a:r>
              <a:rPr lang="en-US" dirty="0">
                <a:latin typeface="Consolas" panose="020B0609020204030204" pitchFamily="49" charset="0"/>
              </a:rPr>
              <a:t>    { </a:t>
            </a:r>
            <a:r>
              <a:rPr lang="en-US" dirty="0" err="1">
                <a:latin typeface="Consolas" panose="020B0609020204030204" pitchFamily="49" charset="0"/>
              </a:rPr>
              <a:t>m_value</a:t>
            </a:r>
            <a:r>
              <a:rPr lang="en-US" dirty="0">
                <a:latin typeface="Consolas" panose="020B0609020204030204" pitchFamily="49" charset="0"/>
              </a:rPr>
              <a:t> = </a:t>
            </a:r>
            <a:r>
              <a:rPr lang="en-US" dirty="0" err="1">
                <a:latin typeface="Consolas" panose="020B0609020204030204" pitchFamily="49" charset="0"/>
              </a:rPr>
              <a:t>rhs.m_value</a:t>
            </a:r>
            <a:r>
              <a:rPr lang="en-US" dirty="0">
                <a:latin typeface="Consolas" panose="020B0609020204030204" pitchFamily="49" charset="0"/>
              </a:rPr>
              <a:t>; return *this; }</a:t>
            </a:r>
          </a:p>
          <a:p>
            <a:endParaRPr lang="en-US" dirty="0">
              <a:latin typeface="Consolas" panose="020B0609020204030204" pitchFamily="49" charset="0"/>
            </a:endParaRPr>
          </a:p>
          <a:p>
            <a:r>
              <a:rPr lang="en-US" dirty="0">
                <a:latin typeface="Consolas" panose="020B0609020204030204" pitchFamily="49" charset="0"/>
              </a:rPr>
              <a:t>  // </a:t>
            </a:r>
            <a:r>
              <a:rPr lang="en-US" dirty="0">
                <a:solidFill>
                  <a:srgbClr val="FFFF00"/>
                </a:solidFill>
                <a:latin typeface="Consolas" panose="020B0609020204030204" pitchFamily="49" charset="0"/>
              </a:rPr>
              <a:t>ID is a non-salient attribute</a:t>
            </a:r>
            <a:r>
              <a:rPr lang="en-US" dirty="0">
                <a:latin typeface="Consolas" panose="020B0609020204030204" pitchFamily="49" charset="0"/>
              </a:rPr>
              <a:t>; it is not checked by operator==.</a:t>
            </a:r>
            <a:br>
              <a:rPr lang="en-US" dirty="0">
                <a:latin typeface="Consolas" panose="020B0609020204030204" pitchFamily="49" charset="0"/>
              </a:rPr>
            </a:br>
            <a:r>
              <a:rPr lang="en-US" dirty="0">
                <a:latin typeface="Consolas" panose="020B0609020204030204" pitchFamily="49" charset="0"/>
              </a:rPr>
              <a:t>  friend bool operator==(const </a:t>
            </a:r>
            <a:r>
              <a:rPr lang="en-US" dirty="0" err="1">
                <a:latin typeface="Consolas" panose="020B0609020204030204" pitchFamily="49" charset="0"/>
              </a:rPr>
              <a:t>ValueWithId</a:t>
            </a:r>
            <a:r>
              <a:rPr lang="en-US" dirty="0">
                <a:latin typeface="Consolas" panose="020B0609020204030204" pitchFamily="49" charset="0"/>
              </a:rPr>
              <a:t>&amp; a, const </a:t>
            </a:r>
            <a:r>
              <a:rPr lang="en-US" dirty="0" err="1">
                <a:latin typeface="Consolas" panose="020B0609020204030204" pitchFamily="49" charset="0"/>
              </a:rPr>
              <a:t>ValueWithId</a:t>
            </a:r>
            <a:r>
              <a:rPr lang="en-US" dirty="0">
                <a:latin typeface="Consolas" panose="020B0609020204030204" pitchFamily="49" charset="0"/>
              </a:rPr>
              <a:t>&amp; b)</a:t>
            </a:r>
          </a:p>
          <a:p>
            <a:r>
              <a:rPr lang="en-US" dirty="0">
                <a:latin typeface="Consolas" panose="020B0609020204030204" pitchFamily="49" charset="0"/>
              </a:rPr>
              <a:t>    { return </a:t>
            </a:r>
            <a:r>
              <a:rPr lang="en-US" dirty="0" err="1">
                <a:latin typeface="Consolas" panose="020B0609020204030204" pitchFamily="49" charset="0"/>
              </a:rPr>
              <a:t>a.m_value</a:t>
            </a:r>
            <a:r>
              <a:rPr lang="en-US" dirty="0">
                <a:latin typeface="Consolas" panose="020B0609020204030204" pitchFamily="49" charset="0"/>
              </a:rPr>
              <a:t> == </a:t>
            </a:r>
            <a:r>
              <a:rPr lang="en-US" dirty="0" err="1">
                <a:latin typeface="Consolas" panose="020B0609020204030204" pitchFamily="49" charset="0"/>
              </a:rPr>
              <a:t>b.m_value</a:t>
            </a:r>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a:t>
            </a:r>
          </a:p>
        </p:txBody>
      </p:sp>
      <p:sp>
        <p:nvSpPr>
          <p:cNvPr id="3" name="Rectangle: Rounded Corners 2">
            <a:extLst>
              <a:ext uri="{FF2B5EF4-FFF2-40B4-BE49-F238E27FC236}">
                <a16:creationId xmlns:a16="http://schemas.microsoft.com/office/drawing/2014/main" id="{038DE8BC-7F3B-8CAF-A67C-8E98B99B36DB}"/>
              </a:ext>
            </a:extLst>
          </p:cNvPr>
          <p:cNvSpPr/>
          <p:nvPr/>
        </p:nvSpPr>
        <p:spPr>
          <a:xfrm>
            <a:off x="4578772" y="1483360"/>
            <a:ext cx="6475308" cy="521547"/>
          </a:xfrm>
          <a:prstGeom prst="roundRect">
            <a:avLst/>
          </a:prstGeom>
          <a:solidFill>
            <a:srgbClr val="0070C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t>❌	</a:t>
            </a:r>
            <a:r>
              <a:rPr lang="en-US" sz="2000" b="1" dirty="0"/>
              <a:t>P1144: No relocation optimizations</a:t>
            </a:r>
          </a:p>
        </p:txBody>
      </p:sp>
      <p:sp>
        <p:nvSpPr>
          <p:cNvPr id="8" name="Rectangle: Rounded Corners 7">
            <a:extLst>
              <a:ext uri="{FF2B5EF4-FFF2-40B4-BE49-F238E27FC236}">
                <a16:creationId xmlns:a16="http://schemas.microsoft.com/office/drawing/2014/main" id="{5F8DB19C-34B1-EF25-63CB-79CE6D20FF4E}"/>
              </a:ext>
            </a:extLst>
          </p:cNvPr>
          <p:cNvSpPr/>
          <p:nvPr/>
        </p:nvSpPr>
        <p:spPr>
          <a:xfrm>
            <a:off x="4578772" y="2130214"/>
            <a:ext cx="6475308" cy="878411"/>
          </a:xfrm>
          <a:prstGeom prst="roundRect">
            <a:avLst/>
          </a:prstGeom>
          <a:solidFill>
            <a:srgbClr val="0070C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65760" indent="-365760"/>
            <a:r>
              <a:rPr lang="en-US" sz="2000" dirty="0">
                <a:solidFill>
                  <a:srgbClr val="00B050"/>
                </a:solidFill>
              </a:rPr>
              <a:t>✔</a:t>
            </a:r>
            <a:r>
              <a:rPr lang="en-US" sz="2000" dirty="0"/>
              <a:t>	</a:t>
            </a:r>
            <a:r>
              <a:rPr lang="en-US" sz="2000" b="1" dirty="0"/>
              <a:t>P2786/P3239: Relocating </a:t>
            </a:r>
            <a:r>
              <a:rPr lang="en-US" sz="2000" b="1" i="1" dirty="0"/>
              <a:t>move</a:t>
            </a:r>
            <a:r>
              <a:rPr lang="en-US" sz="2000" b="1" dirty="0"/>
              <a:t> optimizations within containers but no relocating </a:t>
            </a:r>
            <a:r>
              <a:rPr lang="en-US" sz="2000" b="1" i="1" dirty="0"/>
              <a:t>swap</a:t>
            </a:r>
            <a:r>
              <a:rPr lang="en-US" sz="2000" b="1" dirty="0"/>
              <a:t> optimizations.</a:t>
            </a:r>
          </a:p>
        </p:txBody>
      </p:sp>
    </p:spTree>
    <p:extLst>
      <p:ext uri="{BB962C8B-B14F-4D97-AF65-F5344CB8AC3E}">
        <p14:creationId xmlns:p14="http://schemas.microsoft.com/office/powerpoint/2010/main" val="31680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2C465-7022-6D0E-2942-554C99D20AB3}"/>
              </a:ext>
            </a:extLst>
          </p:cNvPr>
          <p:cNvSpPr>
            <a:spLocks noGrp="1"/>
          </p:cNvSpPr>
          <p:nvPr>
            <p:ph type="title"/>
          </p:nvPr>
        </p:nvSpPr>
        <p:spPr/>
        <p:txBody>
          <a:bodyPr/>
          <a:lstStyle/>
          <a:p>
            <a:r>
              <a:rPr lang="en-US" dirty="0"/>
              <a:t>Relocation is Fundamental</a:t>
            </a:r>
          </a:p>
        </p:txBody>
      </p:sp>
      <p:sp>
        <p:nvSpPr>
          <p:cNvPr id="3" name="Content Placeholder 2">
            <a:extLst>
              <a:ext uri="{FF2B5EF4-FFF2-40B4-BE49-F238E27FC236}">
                <a16:creationId xmlns:a16="http://schemas.microsoft.com/office/drawing/2014/main" id="{6A924405-0F39-CEA9-5076-56846EF87921}"/>
              </a:ext>
            </a:extLst>
          </p:cNvPr>
          <p:cNvSpPr>
            <a:spLocks noGrp="1"/>
          </p:cNvSpPr>
          <p:nvPr>
            <p:ph idx="1"/>
          </p:nvPr>
        </p:nvSpPr>
        <p:spPr/>
        <p:txBody>
          <a:bodyPr/>
          <a:lstStyle/>
          <a:p>
            <a:r>
              <a:rPr lang="en-US" dirty="0"/>
              <a:t>Conceptually, starting the lifetime of the destination object and ending the lifetime of the source object is an atomic operation.</a:t>
            </a:r>
          </a:p>
          <a:p>
            <a:r>
              <a:rPr lang="en-US" dirty="0"/>
              <a:t>A type can have a throwing move constructor (or no move constructor) yet be </a:t>
            </a:r>
            <a:r>
              <a:rPr lang="en-US" dirty="0" err="1"/>
              <a:t>nothrow</a:t>
            </a:r>
            <a:r>
              <a:rPr lang="en-US" dirty="0"/>
              <a:t> relocatable.</a:t>
            </a:r>
          </a:p>
          <a:p>
            <a:r>
              <a:rPr lang="en-US" dirty="0"/>
              <a:t>What we think of as </a:t>
            </a:r>
            <a:r>
              <a:rPr lang="en-US" i="1" dirty="0"/>
              <a:t>move elision</a:t>
            </a:r>
            <a:r>
              <a:rPr lang="en-US" dirty="0"/>
              <a:t> on a function return object is more accurately </a:t>
            </a:r>
            <a:r>
              <a:rPr lang="en-US" i="1" dirty="0"/>
              <a:t>relocation elision</a:t>
            </a:r>
            <a:r>
              <a:rPr lang="en-US" dirty="0"/>
              <a:t>.</a:t>
            </a:r>
          </a:p>
        </p:txBody>
      </p:sp>
      <p:sp>
        <p:nvSpPr>
          <p:cNvPr id="4" name="Date Placeholder 3">
            <a:extLst>
              <a:ext uri="{FF2B5EF4-FFF2-40B4-BE49-F238E27FC236}">
                <a16:creationId xmlns:a16="http://schemas.microsoft.com/office/drawing/2014/main" id="{8283E1E5-579A-92E9-5E8A-62FE64568021}"/>
              </a:ext>
            </a:extLst>
          </p:cNvPr>
          <p:cNvSpPr>
            <a:spLocks noGrp="1"/>
          </p:cNvSpPr>
          <p:nvPr>
            <p:ph type="dt" sz="half" idx="10"/>
          </p:nvPr>
        </p:nvSpPr>
        <p:spPr/>
        <p:txBody>
          <a:bodyPr/>
          <a:lstStyle/>
          <a:p>
            <a:fld id="{D1A98742-6638-43AC-A30F-B0F4E802E4B2}" type="datetime1">
              <a:rPr lang="en-US" smtClean="0"/>
              <a:t>6/19/2024</a:t>
            </a:fld>
            <a:endParaRPr lang="en-US"/>
          </a:p>
        </p:txBody>
      </p:sp>
      <p:sp>
        <p:nvSpPr>
          <p:cNvPr id="5" name="Footer Placeholder 4">
            <a:extLst>
              <a:ext uri="{FF2B5EF4-FFF2-40B4-BE49-F238E27FC236}">
                <a16:creationId xmlns:a16="http://schemas.microsoft.com/office/drawing/2014/main" id="{BD6F52A0-08B3-ADF0-BD3C-539C1278A05F}"/>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0CB19A01-32F5-7626-55C1-D230FB5B1A15}"/>
              </a:ext>
            </a:extLst>
          </p:cNvPr>
          <p:cNvSpPr>
            <a:spLocks noGrp="1"/>
          </p:cNvSpPr>
          <p:nvPr>
            <p:ph type="sldNum" sz="quarter" idx="12"/>
          </p:nvPr>
        </p:nvSpPr>
        <p:spPr/>
        <p:txBody>
          <a:bodyPr/>
          <a:lstStyle/>
          <a:p>
            <a:fld id="{D57F1E4F-1CFF-5643-939E-217C01CDF565}" type="slidenum">
              <a:rPr lang="en-US" smtClean="0"/>
              <a:pPr/>
              <a:t>5</a:t>
            </a:fld>
            <a:endParaRPr lang="en-US"/>
          </a:p>
        </p:txBody>
      </p:sp>
    </p:spTree>
    <p:extLst>
      <p:ext uri="{BB962C8B-B14F-4D97-AF65-F5344CB8AC3E}">
        <p14:creationId xmlns:p14="http://schemas.microsoft.com/office/powerpoint/2010/main" val="2883866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694E1-F6CF-2BB9-C23E-7605690C519D}"/>
              </a:ext>
            </a:extLst>
          </p:cNvPr>
          <p:cNvSpPr>
            <a:spLocks noGrp="1"/>
          </p:cNvSpPr>
          <p:nvPr>
            <p:ph type="title"/>
          </p:nvPr>
        </p:nvSpPr>
        <p:spPr/>
        <p:txBody>
          <a:bodyPr/>
          <a:lstStyle/>
          <a:p>
            <a:r>
              <a:rPr lang="en-US" dirty="0"/>
              <a:t>P2786 Trivial Relocation</a:t>
            </a:r>
          </a:p>
        </p:txBody>
      </p:sp>
      <p:sp>
        <p:nvSpPr>
          <p:cNvPr id="3" name="Content Placeholder 2">
            <a:extLst>
              <a:ext uri="{FF2B5EF4-FFF2-40B4-BE49-F238E27FC236}">
                <a16:creationId xmlns:a16="http://schemas.microsoft.com/office/drawing/2014/main" id="{17D6D49E-45E8-1FAB-86C4-0F8475826D59}"/>
              </a:ext>
            </a:extLst>
          </p:cNvPr>
          <p:cNvSpPr>
            <a:spLocks noGrp="1"/>
          </p:cNvSpPr>
          <p:nvPr>
            <p:ph idx="1"/>
          </p:nvPr>
        </p:nvSpPr>
        <p:spPr>
          <a:xfrm>
            <a:off x="1484310" y="1887166"/>
            <a:ext cx="10018713" cy="4127553"/>
          </a:xfrm>
        </p:spPr>
        <p:txBody>
          <a:bodyPr>
            <a:normAutofit/>
          </a:bodyPr>
          <a:lstStyle/>
          <a:p>
            <a:r>
              <a:rPr lang="en-US" dirty="0"/>
              <a:t>When relocation involves only trivial operations (byte copies and no-ops), the type is </a:t>
            </a:r>
            <a:r>
              <a:rPr lang="en-US" i="1" dirty="0"/>
              <a:t>trivially relocatable</a:t>
            </a:r>
            <a:r>
              <a:rPr lang="en-US" dirty="0"/>
              <a:t>.</a:t>
            </a:r>
          </a:p>
          <a:p>
            <a:r>
              <a:rPr lang="en-US" dirty="0"/>
              <a:t>The implementation can optimize trivial relocation using byte copies.</a:t>
            </a:r>
          </a:p>
          <a:p>
            <a:r>
              <a:rPr lang="en-US" dirty="0"/>
              <a:t>Goals pf P2786 et al.:</a:t>
            </a:r>
          </a:p>
          <a:p>
            <a:pPr lvl="1"/>
            <a:r>
              <a:rPr lang="en-US" dirty="0"/>
              <a:t>Define trivial relocation syntax and semantics </a:t>
            </a:r>
            <a:r>
              <a:rPr lang="en-US" b="1" dirty="0"/>
              <a:t>consistent with core language</a:t>
            </a:r>
          </a:p>
          <a:p>
            <a:pPr lvl="1"/>
            <a:r>
              <a:rPr lang="en-US" dirty="0"/>
              <a:t>Available to users and library authors</a:t>
            </a:r>
          </a:p>
          <a:p>
            <a:pPr lvl="1"/>
            <a:r>
              <a:rPr lang="en-US" dirty="0"/>
              <a:t>Usable on a wide variety of types, e.g., </a:t>
            </a:r>
            <a:r>
              <a:rPr lang="en-US" dirty="0" err="1">
                <a:latin typeface="Courier New" panose="02070309020205020404" pitchFamily="49" charset="0"/>
                <a:cs typeface="Courier New" panose="02070309020205020404" pitchFamily="49" charset="0"/>
              </a:rPr>
              <a:t>unique_ptr</a:t>
            </a:r>
            <a:r>
              <a:rPr lang="en-US" dirty="0"/>
              <a:t>, </a:t>
            </a:r>
            <a:r>
              <a:rPr lang="en-US" dirty="0" err="1">
                <a:latin typeface="Courier New" panose="02070309020205020404" pitchFamily="49" charset="0"/>
                <a:cs typeface="Courier New" panose="02070309020205020404" pitchFamily="49" charset="0"/>
              </a:rPr>
              <a:t>pmr</a:t>
            </a:r>
            <a:r>
              <a:rPr lang="en-US" dirty="0"/>
              <a:t> containers, and types with reference and/or </a:t>
            </a:r>
            <a:r>
              <a:rPr lang="en-US" dirty="0">
                <a:latin typeface="Courier New" panose="02070309020205020404" pitchFamily="49" charset="0"/>
                <a:cs typeface="Courier New" panose="02070309020205020404" pitchFamily="49" charset="0"/>
              </a:rPr>
              <a:t>const</a:t>
            </a:r>
            <a:r>
              <a:rPr lang="en-US" dirty="0"/>
              <a:t> members</a:t>
            </a:r>
          </a:p>
          <a:p>
            <a:pPr lvl="1"/>
            <a:r>
              <a:rPr lang="en-US" dirty="0"/>
              <a:t>Implicitly enabled for safe cases (e.g., trivially copiable types)</a:t>
            </a:r>
          </a:p>
          <a:p>
            <a:pPr lvl="1"/>
            <a:endParaRPr lang="en-US" dirty="0"/>
          </a:p>
          <a:p>
            <a:endParaRPr lang="en-US" dirty="0"/>
          </a:p>
        </p:txBody>
      </p:sp>
      <p:sp>
        <p:nvSpPr>
          <p:cNvPr id="4" name="Date Placeholder 3">
            <a:extLst>
              <a:ext uri="{FF2B5EF4-FFF2-40B4-BE49-F238E27FC236}">
                <a16:creationId xmlns:a16="http://schemas.microsoft.com/office/drawing/2014/main" id="{FBD189D7-0D54-8534-B383-F0176EC3EBC9}"/>
              </a:ext>
            </a:extLst>
          </p:cNvPr>
          <p:cNvSpPr>
            <a:spLocks noGrp="1"/>
          </p:cNvSpPr>
          <p:nvPr>
            <p:ph type="dt" sz="half" idx="10"/>
          </p:nvPr>
        </p:nvSpPr>
        <p:spPr/>
        <p:txBody>
          <a:bodyPr/>
          <a:lstStyle/>
          <a:p>
            <a:fld id="{D1A98742-6638-43AC-A30F-B0F4E802E4B2}" type="datetime1">
              <a:rPr lang="en-US" smtClean="0"/>
              <a:t>6/19/2024</a:t>
            </a:fld>
            <a:endParaRPr lang="en-US"/>
          </a:p>
        </p:txBody>
      </p:sp>
      <p:sp>
        <p:nvSpPr>
          <p:cNvPr id="5" name="Footer Placeholder 4">
            <a:extLst>
              <a:ext uri="{FF2B5EF4-FFF2-40B4-BE49-F238E27FC236}">
                <a16:creationId xmlns:a16="http://schemas.microsoft.com/office/drawing/2014/main" id="{6C3F84A5-3A8F-CE20-654E-921BA8621181}"/>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F1227D8B-E76B-2FFD-129B-48B4189EE881}"/>
              </a:ext>
            </a:extLst>
          </p:cNvPr>
          <p:cNvSpPr>
            <a:spLocks noGrp="1"/>
          </p:cNvSpPr>
          <p:nvPr>
            <p:ph type="sldNum" sz="quarter" idx="12"/>
          </p:nvPr>
        </p:nvSpPr>
        <p:spPr/>
        <p:txBody>
          <a:bodyPr/>
          <a:lstStyle/>
          <a:p>
            <a:fld id="{D57F1E4F-1CFF-5643-939E-217C01CDF565}" type="slidenum">
              <a:rPr lang="en-US" smtClean="0"/>
              <a:pPr/>
              <a:t>6</a:t>
            </a:fld>
            <a:endParaRPr lang="en-US"/>
          </a:p>
        </p:txBody>
      </p:sp>
    </p:spTree>
    <p:extLst>
      <p:ext uri="{BB962C8B-B14F-4D97-AF65-F5344CB8AC3E}">
        <p14:creationId xmlns:p14="http://schemas.microsoft.com/office/powerpoint/2010/main" val="1426217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F4B71-7F88-41CB-A70A-92B0144311AF}"/>
              </a:ext>
            </a:extLst>
          </p:cNvPr>
          <p:cNvSpPr>
            <a:spLocks noGrp="1"/>
          </p:cNvSpPr>
          <p:nvPr>
            <p:ph type="title"/>
          </p:nvPr>
        </p:nvSpPr>
        <p:spPr/>
        <p:txBody>
          <a:bodyPr>
            <a:normAutofit/>
          </a:bodyPr>
          <a:lstStyle/>
          <a:p>
            <a:r>
              <a:rPr lang="en-US" dirty="0">
                <a:cs typeface="Courier New" panose="02070309020205020404" pitchFamily="49" charset="0"/>
              </a:rPr>
              <a:t>Can </a:t>
            </a:r>
            <a:r>
              <a:rPr lang="en-US" dirty="0" err="1">
                <a:latin typeface="Courier New" panose="02070309020205020404" pitchFamily="49" charset="0"/>
                <a:cs typeface="Courier New" panose="02070309020205020404" pitchFamily="49" charset="0"/>
              </a:rPr>
              <a:t>shared_ptr</a:t>
            </a:r>
            <a:r>
              <a:rPr lang="en-US" dirty="0">
                <a:latin typeface="+mn-lt"/>
                <a:cs typeface="Courier New" panose="02070309020205020404" pitchFamily="49" charset="0"/>
              </a:rPr>
              <a:t> be Trivially Relocatable?</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66EC1CA2-DEB4-F647-D2DE-124EAC1E7810}"/>
              </a:ext>
            </a:extLst>
          </p:cNvPr>
          <p:cNvSpPr>
            <a:spLocks noGrp="1"/>
          </p:cNvSpPr>
          <p:nvPr>
            <p:ph idx="1"/>
          </p:nvPr>
        </p:nvSpPr>
        <p:spPr>
          <a:xfrm>
            <a:off x="1484310" y="1887167"/>
            <a:ext cx="10018713" cy="4019180"/>
          </a:xfrm>
        </p:spPr>
        <p:txBody>
          <a:bodyPr>
            <a:normAutofit/>
          </a:bodyPr>
          <a:lstStyle/>
          <a:p>
            <a:r>
              <a:rPr lang="en-US" dirty="0"/>
              <a:t>Consider one implementation of </a:t>
            </a:r>
            <a:r>
              <a:rPr lang="en-US" dirty="0" err="1">
                <a:latin typeface="Courier New" panose="02070309020205020404" pitchFamily="49" charset="0"/>
                <a:cs typeface="Courier New" panose="02070309020205020404" pitchFamily="49" charset="0"/>
              </a:rPr>
              <a:t>shared_ptr</a:t>
            </a:r>
            <a:r>
              <a:rPr lang="en-US" dirty="0">
                <a:latin typeface="Courier New" panose="02070309020205020404" pitchFamily="49" charset="0"/>
                <a:cs typeface="Courier New" panose="02070309020205020404" pitchFamily="49" charset="0"/>
              </a:rPr>
              <a:t>&lt;T&gt;</a:t>
            </a:r>
            <a:r>
              <a:rPr lang="en-US" dirty="0"/>
              <a:t>:</a:t>
            </a:r>
          </a:p>
          <a:p>
            <a:endParaRPr lang="en-US" sz="2800" dirty="0"/>
          </a:p>
          <a:p>
            <a:endParaRPr lang="en-US" dirty="0"/>
          </a:p>
          <a:p>
            <a:r>
              <a:rPr lang="en-US" dirty="0"/>
              <a:t>The move constructor leaves the source empty:</a:t>
            </a:r>
          </a:p>
          <a:p>
            <a:endParaRPr lang="en-US" sz="2800" dirty="0"/>
          </a:p>
          <a:p>
            <a:endParaRPr lang="en-US" dirty="0"/>
          </a:p>
          <a:p>
            <a:r>
              <a:rPr lang="en-US" dirty="0"/>
              <a:t>For empty (including moved-from) pointers, the destructor is a no-op:</a:t>
            </a:r>
          </a:p>
          <a:p>
            <a:pPr marL="0" indent="0">
              <a:buNone/>
            </a:pPr>
            <a:endParaRPr lang="en-US" dirty="0"/>
          </a:p>
          <a:p>
            <a:endParaRPr lang="en-US" dirty="0"/>
          </a:p>
          <a:p>
            <a:endParaRPr lang="en-US" dirty="0"/>
          </a:p>
          <a:p>
            <a:endParaRPr lang="en-US" dirty="0"/>
          </a:p>
          <a:p>
            <a:pPr marL="0" indent="0">
              <a:buNone/>
            </a:pPr>
            <a:endParaRPr lang="en-US" dirty="0"/>
          </a:p>
          <a:p>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3BB3C8D6-16EF-84B3-A81E-7B21A87BF884}"/>
              </a:ext>
            </a:extLst>
          </p:cNvPr>
          <p:cNvSpPr>
            <a:spLocks noGrp="1"/>
          </p:cNvSpPr>
          <p:nvPr>
            <p:ph type="dt" sz="half" idx="10"/>
          </p:nvPr>
        </p:nvSpPr>
        <p:spPr/>
        <p:txBody>
          <a:bodyPr/>
          <a:lstStyle/>
          <a:p>
            <a:fld id="{D1A98742-6638-43AC-A30F-B0F4E802E4B2}" type="datetime1">
              <a:rPr lang="en-US" smtClean="0"/>
              <a:t>6/19/2024</a:t>
            </a:fld>
            <a:endParaRPr lang="en-US"/>
          </a:p>
        </p:txBody>
      </p:sp>
      <p:sp>
        <p:nvSpPr>
          <p:cNvPr id="5" name="Footer Placeholder 4">
            <a:extLst>
              <a:ext uri="{FF2B5EF4-FFF2-40B4-BE49-F238E27FC236}">
                <a16:creationId xmlns:a16="http://schemas.microsoft.com/office/drawing/2014/main" id="{9BB865BE-CF95-C29F-38A2-F641E758FD9F}"/>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487287E5-EFE1-522F-F363-CE47C199459C}"/>
              </a:ext>
            </a:extLst>
          </p:cNvPr>
          <p:cNvSpPr>
            <a:spLocks noGrp="1"/>
          </p:cNvSpPr>
          <p:nvPr>
            <p:ph type="sldNum" sz="quarter" idx="12"/>
          </p:nvPr>
        </p:nvSpPr>
        <p:spPr/>
        <p:txBody>
          <a:bodyPr/>
          <a:lstStyle/>
          <a:p>
            <a:fld id="{D57F1E4F-1CFF-5643-939E-217C01CDF565}" type="slidenum">
              <a:rPr lang="en-US" smtClean="0"/>
              <a:pPr/>
              <a:t>7</a:t>
            </a:fld>
            <a:endParaRPr lang="en-US"/>
          </a:p>
        </p:txBody>
      </p:sp>
      <p:sp>
        <p:nvSpPr>
          <p:cNvPr id="7" name="Rectangle 6">
            <a:extLst>
              <a:ext uri="{FF2B5EF4-FFF2-40B4-BE49-F238E27FC236}">
                <a16:creationId xmlns:a16="http://schemas.microsoft.com/office/drawing/2014/main" id="{FDE7EF1F-F31A-C362-9625-F255A2B35AAB}"/>
              </a:ext>
            </a:extLst>
          </p:cNvPr>
          <p:cNvSpPr/>
          <p:nvPr/>
        </p:nvSpPr>
        <p:spPr>
          <a:xfrm>
            <a:off x="1831385" y="3924988"/>
            <a:ext cx="9396054" cy="119378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err="1">
                <a:latin typeface="Consolas" panose="020B0609020204030204" pitchFamily="49" charset="0"/>
              </a:rPr>
              <a:t>shared_ptr</a:t>
            </a:r>
            <a:r>
              <a:rPr lang="en-US" dirty="0">
                <a:latin typeface="Consolas" panose="020B0609020204030204" pitchFamily="49" charset="0"/>
              </a:rPr>
              <a:t>(</a:t>
            </a:r>
            <a:r>
              <a:rPr lang="en-US" dirty="0" err="1">
                <a:latin typeface="Consolas" panose="020B0609020204030204" pitchFamily="49" charset="0"/>
              </a:rPr>
              <a:t>shared_ptr</a:t>
            </a:r>
            <a:r>
              <a:rPr lang="en-US" dirty="0">
                <a:latin typeface="Consolas" panose="020B0609020204030204" pitchFamily="49" charset="0"/>
              </a:rPr>
              <a:t>&amp;&amp; </a:t>
            </a:r>
            <a:r>
              <a:rPr lang="en-US" dirty="0" err="1">
                <a:latin typeface="Consolas" panose="020B0609020204030204" pitchFamily="49" charset="0"/>
              </a:rPr>
              <a:t>sp</a:t>
            </a:r>
            <a:r>
              <a:rPr lang="en-US" dirty="0">
                <a:latin typeface="Consolas" panose="020B0609020204030204" pitchFamily="49" charset="0"/>
              </a:rPr>
              <a:t>) : </a:t>
            </a:r>
            <a:r>
              <a:rPr lang="en-US" dirty="0" err="1">
                <a:latin typeface="Consolas" panose="020B0609020204030204" pitchFamily="49" charset="0"/>
              </a:rPr>
              <a:t>m_ptr</a:t>
            </a:r>
            <a:r>
              <a:rPr lang="en-US" dirty="0">
                <a:latin typeface="Consolas" panose="020B0609020204030204" pitchFamily="49" charset="0"/>
              </a:rPr>
              <a:t>(</a:t>
            </a:r>
            <a:r>
              <a:rPr lang="en-US" dirty="0" err="1">
                <a:latin typeface="Consolas" panose="020B0609020204030204" pitchFamily="49" charset="0"/>
              </a:rPr>
              <a:t>sp.m_ptr</a:t>
            </a:r>
            <a:r>
              <a:rPr lang="en-US" dirty="0">
                <a:latin typeface="Consolas" panose="020B0609020204030204" pitchFamily="49" charset="0"/>
              </a:rPr>
              <a:t>), </a:t>
            </a:r>
            <a:r>
              <a:rPr lang="en-US" dirty="0" err="1">
                <a:latin typeface="Consolas" panose="020B0609020204030204" pitchFamily="49" charset="0"/>
              </a:rPr>
              <a:t>m_own_ptr</a:t>
            </a:r>
            <a:r>
              <a:rPr lang="en-US" dirty="0">
                <a:latin typeface="Consolas" panose="020B0609020204030204" pitchFamily="49" charset="0"/>
              </a:rPr>
              <a:t>(</a:t>
            </a:r>
            <a:r>
              <a:rPr lang="en-US" dirty="0" err="1">
                <a:latin typeface="Consolas" panose="020B0609020204030204" pitchFamily="49" charset="0"/>
              </a:rPr>
              <a:t>sp.m_own_ptr</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sp.m_ptr</a:t>
            </a:r>
            <a:r>
              <a:rPr lang="en-US" dirty="0">
                <a:latin typeface="Consolas" panose="020B0609020204030204" pitchFamily="49" charset="0"/>
              </a:rPr>
              <a:t>     = </a:t>
            </a:r>
            <a:r>
              <a:rPr lang="en-US" dirty="0" err="1">
                <a:latin typeface="Consolas" panose="020B0609020204030204" pitchFamily="49" charset="0"/>
              </a:rPr>
              <a:t>nullptr</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sp.m_own_ptr</a:t>
            </a:r>
            <a:r>
              <a:rPr lang="en-US" dirty="0">
                <a:latin typeface="Consolas" panose="020B0609020204030204" pitchFamily="49" charset="0"/>
              </a:rPr>
              <a:t> = </a:t>
            </a:r>
            <a:r>
              <a:rPr lang="en-US" dirty="0" err="1">
                <a:latin typeface="Consolas" panose="020B0609020204030204" pitchFamily="49" charset="0"/>
              </a:rPr>
              <a:t>nullptr</a:t>
            </a:r>
            <a:r>
              <a:rPr lang="en-US" dirty="0">
                <a:latin typeface="Consolas" panose="020B0609020204030204" pitchFamily="49" charset="0"/>
              </a:rPr>
              <a:t>;</a:t>
            </a:r>
          </a:p>
          <a:p>
            <a:r>
              <a:rPr lang="en-US" dirty="0">
                <a:latin typeface="Consolas" panose="020B0609020204030204" pitchFamily="49" charset="0"/>
              </a:rPr>
              <a:t>}</a:t>
            </a:r>
          </a:p>
        </p:txBody>
      </p:sp>
      <p:sp>
        <p:nvSpPr>
          <p:cNvPr id="8" name="Left Brace 7">
            <a:extLst>
              <a:ext uri="{FF2B5EF4-FFF2-40B4-BE49-F238E27FC236}">
                <a16:creationId xmlns:a16="http://schemas.microsoft.com/office/drawing/2014/main" id="{E32D34FD-FA59-A6AE-26C3-AFBAC21CA979}"/>
              </a:ext>
            </a:extLst>
          </p:cNvPr>
          <p:cNvSpPr/>
          <p:nvPr/>
        </p:nvSpPr>
        <p:spPr>
          <a:xfrm rot="16200000">
            <a:off x="8383275" y="3057569"/>
            <a:ext cx="309030" cy="2783841"/>
          </a:xfrm>
          <a:prstGeom prst="leftBrace">
            <a:avLst/>
          </a:prstGeom>
          <a:ln w="28575">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216A646-E830-DAEF-BB48-425A3FA723D4}"/>
              </a:ext>
            </a:extLst>
          </p:cNvPr>
          <p:cNvSpPr/>
          <p:nvPr/>
        </p:nvSpPr>
        <p:spPr>
          <a:xfrm>
            <a:off x="7572590" y="4668351"/>
            <a:ext cx="1930400" cy="386080"/>
          </a:xfrm>
          <a:prstGeom prst="roundRect">
            <a:avLst/>
          </a:prstGeom>
          <a:solidFill>
            <a:srgbClr val="00B0F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copy 2 pointers</a:t>
            </a:r>
          </a:p>
        </p:txBody>
      </p:sp>
      <p:sp>
        <p:nvSpPr>
          <p:cNvPr id="10" name="Rectangle: Rounded Corners 9">
            <a:extLst>
              <a:ext uri="{FF2B5EF4-FFF2-40B4-BE49-F238E27FC236}">
                <a16:creationId xmlns:a16="http://schemas.microsoft.com/office/drawing/2014/main" id="{89002282-96A3-0881-9AD8-AF0BB247FC01}"/>
              </a:ext>
            </a:extLst>
          </p:cNvPr>
          <p:cNvSpPr/>
          <p:nvPr/>
        </p:nvSpPr>
        <p:spPr>
          <a:xfrm>
            <a:off x="5470779" y="4322911"/>
            <a:ext cx="1236949" cy="690880"/>
          </a:xfrm>
          <a:prstGeom prst="roundRect">
            <a:avLst/>
          </a:prstGeom>
          <a:solidFill>
            <a:srgbClr val="00B0F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null originals</a:t>
            </a:r>
          </a:p>
        </p:txBody>
      </p:sp>
      <p:sp>
        <p:nvSpPr>
          <p:cNvPr id="11" name="Left Brace 10">
            <a:extLst>
              <a:ext uri="{FF2B5EF4-FFF2-40B4-BE49-F238E27FC236}">
                <a16:creationId xmlns:a16="http://schemas.microsoft.com/office/drawing/2014/main" id="{636BD4CB-499C-5EA4-51CF-F719AB7249D8}"/>
              </a:ext>
            </a:extLst>
          </p:cNvPr>
          <p:cNvSpPr/>
          <p:nvPr/>
        </p:nvSpPr>
        <p:spPr>
          <a:xfrm rot="10800000">
            <a:off x="5104348" y="4273803"/>
            <a:ext cx="273682" cy="553722"/>
          </a:xfrm>
          <a:prstGeom prst="leftBrace">
            <a:avLst/>
          </a:prstGeom>
          <a:ln w="28575">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a:extLst>
              <a:ext uri="{FF2B5EF4-FFF2-40B4-BE49-F238E27FC236}">
                <a16:creationId xmlns:a16="http://schemas.microsoft.com/office/drawing/2014/main" id="{D644DC53-B9BD-C1D6-0392-BFE4E0633A7B}"/>
              </a:ext>
            </a:extLst>
          </p:cNvPr>
          <p:cNvSpPr/>
          <p:nvPr/>
        </p:nvSpPr>
        <p:spPr>
          <a:xfrm>
            <a:off x="1831385" y="5582539"/>
            <a:ext cx="9396054" cy="44197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a:t>
            </a:r>
            <a:r>
              <a:rPr lang="en-US" dirty="0" err="1">
                <a:latin typeface="Consolas" panose="020B0609020204030204" pitchFamily="49" charset="0"/>
              </a:rPr>
              <a:t>shared_ptr</a:t>
            </a:r>
            <a:r>
              <a:rPr lang="en-US" dirty="0">
                <a:latin typeface="Consolas" panose="020B0609020204030204" pitchFamily="49" charset="0"/>
              </a:rPr>
              <a:t>() { if (</a:t>
            </a:r>
            <a:r>
              <a:rPr lang="en-US" dirty="0" err="1">
                <a:latin typeface="Consolas" panose="020B0609020204030204" pitchFamily="49" charset="0"/>
              </a:rPr>
              <a:t>m_ctrl_ptr</a:t>
            </a:r>
            <a:r>
              <a:rPr lang="en-US" dirty="0">
                <a:latin typeface="Consolas" panose="020B0609020204030204" pitchFamily="49" charset="0"/>
              </a:rPr>
              <a:t> == </a:t>
            </a:r>
            <a:r>
              <a:rPr lang="en-US" dirty="0" err="1">
                <a:latin typeface="Consolas" panose="020B0609020204030204" pitchFamily="49" charset="0"/>
              </a:rPr>
              <a:t>nullptr</a:t>
            </a:r>
            <a:r>
              <a:rPr lang="en-US" dirty="0">
                <a:latin typeface="Consolas" panose="020B0609020204030204" pitchFamily="49" charset="0"/>
              </a:rPr>
              <a:t>) return; else { ... } }</a:t>
            </a:r>
          </a:p>
        </p:txBody>
      </p:sp>
      <p:sp>
        <p:nvSpPr>
          <p:cNvPr id="13" name="Rectangle 12">
            <a:extLst>
              <a:ext uri="{FF2B5EF4-FFF2-40B4-BE49-F238E27FC236}">
                <a16:creationId xmlns:a16="http://schemas.microsoft.com/office/drawing/2014/main" id="{881E83C2-8517-80CD-0BA7-CD4877AC9646}"/>
              </a:ext>
            </a:extLst>
          </p:cNvPr>
          <p:cNvSpPr/>
          <p:nvPr/>
        </p:nvSpPr>
        <p:spPr>
          <a:xfrm>
            <a:off x="1831385" y="2309183"/>
            <a:ext cx="9396054" cy="119378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template&lt;class T&gt; class </a:t>
            </a:r>
            <a:r>
              <a:rPr lang="en-US" dirty="0" err="1">
                <a:latin typeface="Consolas" panose="020B0609020204030204" pitchFamily="49" charset="0"/>
              </a:rPr>
              <a:t>shared_ptr</a:t>
            </a:r>
            <a:r>
              <a:rPr lang="en-US" dirty="0">
                <a:latin typeface="Consolas" panose="020B0609020204030204" pitchFamily="49" charset="0"/>
              </a:rPr>
              <a:t> {</a:t>
            </a:r>
          </a:p>
          <a:p>
            <a:r>
              <a:rPr lang="en-US" dirty="0">
                <a:latin typeface="Consolas" panose="020B0609020204030204" pitchFamily="49" charset="0"/>
              </a:rPr>
              <a:t>  T*               </a:t>
            </a:r>
            <a:r>
              <a:rPr lang="en-US" dirty="0" err="1">
                <a:latin typeface="Consolas" panose="020B0609020204030204" pitchFamily="49" charset="0"/>
              </a:rPr>
              <a:t>m_ptr</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ownership_block</a:t>
            </a:r>
            <a:r>
              <a:rPr lang="en-US" dirty="0">
                <a:latin typeface="Consolas" panose="020B0609020204030204" pitchFamily="49" charset="0"/>
              </a:rPr>
              <a:t>* </a:t>
            </a:r>
            <a:r>
              <a:rPr lang="en-US" dirty="0" err="1">
                <a:latin typeface="Consolas" panose="020B0609020204030204" pitchFamily="49" charset="0"/>
              </a:rPr>
              <a:t>m_own_ptr</a:t>
            </a:r>
            <a:r>
              <a:rPr lang="en-US" dirty="0">
                <a:latin typeface="Consolas" panose="020B0609020204030204" pitchFamily="49" charset="0"/>
              </a:rPr>
              <a:t>;</a:t>
            </a:r>
          </a:p>
          <a:p>
            <a:r>
              <a:rPr lang="en-US" dirty="0">
                <a:latin typeface="Consolas" panose="020B0609020204030204" pitchFamily="49" charset="0"/>
              </a:rPr>
              <a:t>  // ...</a:t>
            </a:r>
          </a:p>
        </p:txBody>
      </p:sp>
    </p:spTree>
    <p:extLst>
      <p:ext uri="{BB962C8B-B14F-4D97-AF65-F5344CB8AC3E}">
        <p14:creationId xmlns:p14="http://schemas.microsoft.com/office/powerpoint/2010/main" val="3565691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8" grpId="0" animBg="1"/>
      <p:bldP spid="9" grpId="0" animBg="1"/>
      <p:bldP spid="10" grpId="0" animBg="1"/>
      <p:bldP spid="11" grpId="0" animBg="1"/>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77D23-8AEC-402B-1D26-569E7776EC0D}"/>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shared_ptr</a:t>
            </a:r>
            <a:r>
              <a:rPr lang="en-US" dirty="0"/>
              <a:t> observations</a:t>
            </a:r>
          </a:p>
        </p:txBody>
      </p:sp>
      <p:sp>
        <p:nvSpPr>
          <p:cNvPr id="3" name="Content Placeholder 2">
            <a:extLst>
              <a:ext uri="{FF2B5EF4-FFF2-40B4-BE49-F238E27FC236}">
                <a16:creationId xmlns:a16="http://schemas.microsoft.com/office/drawing/2014/main" id="{BC1A37CF-29B8-621C-B49F-969858B2DD9D}"/>
              </a:ext>
            </a:extLst>
          </p:cNvPr>
          <p:cNvSpPr>
            <a:spLocks noGrp="1"/>
          </p:cNvSpPr>
          <p:nvPr>
            <p:ph idx="1"/>
          </p:nvPr>
        </p:nvSpPr>
        <p:spPr>
          <a:xfrm>
            <a:off x="1484310" y="1887166"/>
            <a:ext cx="10018713" cy="4330754"/>
          </a:xfrm>
        </p:spPr>
        <p:txBody>
          <a:bodyPr>
            <a:normAutofit/>
          </a:bodyPr>
          <a:lstStyle/>
          <a:p>
            <a:r>
              <a:rPr lang="en-US" b="1" i="1" dirty="0"/>
              <a:t>Relocate</a:t>
            </a:r>
            <a:r>
              <a:rPr lang="en-US" i="1" dirty="0"/>
              <a:t> </a:t>
            </a:r>
            <a:r>
              <a:rPr lang="en-US" dirty="0" err="1">
                <a:latin typeface="Courier New" panose="02070309020205020404" pitchFamily="49" charset="0"/>
                <a:cs typeface="Courier New" panose="02070309020205020404" pitchFamily="49" charset="0"/>
              </a:rPr>
              <a:t>shared_ptr</a:t>
            </a:r>
            <a:r>
              <a:rPr lang="en-US" dirty="0"/>
              <a:t> </a:t>
            </a:r>
            <a:r>
              <a:rPr lang="en-US" i="1" dirty="0"/>
              <a:t>x</a:t>
            </a:r>
            <a:r>
              <a:rPr lang="en-US" dirty="0"/>
              <a:t> to </a:t>
            </a:r>
            <a:r>
              <a:rPr lang="en-US" i="1" dirty="0"/>
              <a:t>y</a:t>
            </a:r>
            <a:r>
              <a:rPr lang="en-US" dirty="0"/>
              <a:t> == move-construct </a:t>
            </a:r>
            <a:r>
              <a:rPr lang="en-US" i="1" dirty="0"/>
              <a:t>y</a:t>
            </a:r>
            <a:r>
              <a:rPr lang="en-US" dirty="0"/>
              <a:t> from </a:t>
            </a:r>
            <a:r>
              <a:rPr lang="en-US" i="1" dirty="0"/>
              <a:t>x</a:t>
            </a:r>
            <a:r>
              <a:rPr lang="en-US" dirty="0"/>
              <a:t> then destroy </a:t>
            </a:r>
            <a:r>
              <a:rPr lang="en-US" i="1" dirty="0"/>
              <a:t>x</a:t>
            </a:r>
            <a:r>
              <a:rPr lang="en-US" dirty="0"/>
              <a:t>.</a:t>
            </a:r>
          </a:p>
          <a:p>
            <a:r>
              <a:rPr lang="en-US" dirty="0"/>
              <a:t>Operations in a </a:t>
            </a:r>
            <a:r>
              <a:rPr lang="en-US" dirty="0" err="1">
                <a:latin typeface="Courier New" panose="02070309020205020404" pitchFamily="49" charset="0"/>
                <a:cs typeface="Courier New" panose="02070309020205020404" pitchFamily="49" charset="0"/>
              </a:rPr>
              <a:t>shared_ptr</a:t>
            </a:r>
            <a:r>
              <a:rPr lang="en-US" dirty="0"/>
              <a:t> relocation:</a:t>
            </a:r>
          </a:p>
          <a:p>
            <a:pPr marL="914400" lvl="1" indent="-457200">
              <a:buFont typeface="+mj-lt"/>
              <a:buAutoNum type="arabicPeriod"/>
            </a:pPr>
            <a:r>
              <a:rPr lang="en-US" dirty="0"/>
              <a:t>Two pointers are trivially copied (in move constructor)</a:t>
            </a:r>
          </a:p>
          <a:p>
            <a:pPr marL="914400" lvl="1" indent="-457200">
              <a:buFont typeface="+mj-lt"/>
              <a:buAutoNum type="arabicPeriod"/>
            </a:pPr>
            <a:r>
              <a:rPr lang="en-US" dirty="0"/>
              <a:t>Original pointers are set to null (in move constructor)</a:t>
            </a:r>
          </a:p>
          <a:p>
            <a:pPr marL="914400" lvl="1" indent="-457200">
              <a:buFont typeface="+mj-lt"/>
              <a:buAutoNum type="arabicPeriod"/>
            </a:pPr>
            <a:r>
              <a:rPr lang="en-US" dirty="0"/>
              <a:t>Null pointers are discarded (in destructor)</a:t>
            </a:r>
          </a:p>
          <a:p>
            <a:r>
              <a:rPr lang="en-US" dirty="0"/>
              <a:t>The effect is identical to using </a:t>
            </a:r>
            <a:r>
              <a:rPr lang="en-US" dirty="0">
                <a:latin typeface="Courier New" panose="02070309020205020404" pitchFamily="49" charset="0"/>
                <a:cs typeface="Courier New" panose="02070309020205020404" pitchFamily="49" charset="0"/>
              </a:rPr>
              <a:t>std::</a:t>
            </a:r>
            <a:r>
              <a:rPr lang="en-US" dirty="0" err="1">
                <a:latin typeface="Courier New" panose="02070309020205020404" pitchFamily="49" charset="0"/>
                <a:cs typeface="Courier New" panose="02070309020205020404" pitchFamily="49" charset="0"/>
              </a:rPr>
              <a:t>memcpy</a:t>
            </a:r>
            <a:r>
              <a:rPr lang="en-US" dirty="0"/>
              <a:t> or </a:t>
            </a:r>
            <a:r>
              <a:rPr lang="en-US" dirty="0">
                <a:latin typeface="Courier New" panose="02070309020205020404" pitchFamily="49" charset="0"/>
                <a:cs typeface="Courier New" panose="02070309020205020404" pitchFamily="49" charset="0"/>
              </a:rPr>
              <a:t>std::</a:t>
            </a:r>
            <a:r>
              <a:rPr lang="en-US" dirty="0" err="1">
                <a:latin typeface="Courier New" panose="02070309020205020404" pitchFamily="49" charset="0"/>
                <a:cs typeface="Courier New" panose="02070309020205020404" pitchFamily="49" charset="0"/>
              </a:rPr>
              <a:t>memmove</a:t>
            </a:r>
            <a:r>
              <a:rPr lang="en-US" dirty="0">
                <a:cs typeface="Courier New" panose="02070309020205020404" pitchFamily="49" charset="0"/>
              </a:rPr>
              <a:t> …</a:t>
            </a:r>
          </a:p>
          <a:p>
            <a:pPr lvl="1"/>
            <a:r>
              <a:rPr lang="en-US" dirty="0">
                <a:cs typeface="Courier New" panose="02070309020205020404" pitchFamily="49" charset="0"/>
              </a:rPr>
              <a:t>… but using </a:t>
            </a:r>
            <a:r>
              <a:rPr lang="en-US" dirty="0" err="1">
                <a:latin typeface="Courier New" panose="02070309020205020404" pitchFamily="49" charset="0"/>
                <a:cs typeface="Courier New" panose="02070309020205020404" pitchFamily="49" charset="0"/>
              </a:rPr>
              <a:t>memmove</a:t>
            </a:r>
            <a:r>
              <a:rPr lang="en-US" dirty="0">
                <a:cs typeface="Courier New" panose="02070309020205020404" pitchFamily="49" charset="0"/>
              </a:rPr>
              <a:t> would violate C++23 lifetime rules (UB)</a:t>
            </a:r>
          </a:p>
          <a:p>
            <a:r>
              <a:rPr lang="en-US" dirty="0" err="1">
                <a:solidFill>
                  <a:srgbClr val="7030A0"/>
                </a:solidFill>
                <a:latin typeface="Courier New" panose="02070309020205020404" pitchFamily="49" charset="0"/>
                <a:cs typeface="Courier New" panose="02070309020205020404" pitchFamily="49" charset="0"/>
              </a:rPr>
              <a:t>shared_ptr</a:t>
            </a:r>
            <a:r>
              <a:rPr lang="en-US" dirty="0">
                <a:solidFill>
                  <a:srgbClr val="7030A0"/>
                </a:solidFill>
              </a:rPr>
              <a:t> is neither implicit-lifetime nor trivially copiable, but it could be </a:t>
            </a:r>
            <a:r>
              <a:rPr lang="en-US" b="1" i="1" dirty="0">
                <a:solidFill>
                  <a:srgbClr val="7030A0"/>
                </a:solidFill>
              </a:rPr>
              <a:t>trivially relocatable</a:t>
            </a:r>
            <a:r>
              <a:rPr lang="en-US" dirty="0">
                <a:solidFill>
                  <a:srgbClr val="7030A0"/>
                </a:solidFill>
              </a:rPr>
              <a:t>.</a:t>
            </a:r>
            <a:endParaRPr lang="en-US" dirty="0">
              <a:cs typeface="Courier New" panose="02070309020205020404" pitchFamily="49" charset="0"/>
            </a:endParaRPr>
          </a:p>
        </p:txBody>
      </p:sp>
      <p:sp>
        <p:nvSpPr>
          <p:cNvPr id="4" name="Date Placeholder 3">
            <a:extLst>
              <a:ext uri="{FF2B5EF4-FFF2-40B4-BE49-F238E27FC236}">
                <a16:creationId xmlns:a16="http://schemas.microsoft.com/office/drawing/2014/main" id="{47CBA4EF-877B-6670-D1FC-F799FA99DB1B}"/>
              </a:ext>
            </a:extLst>
          </p:cNvPr>
          <p:cNvSpPr>
            <a:spLocks noGrp="1"/>
          </p:cNvSpPr>
          <p:nvPr>
            <p:ph type="dt" sz="half" idx="10"/>
          </p:nvPr>
        </p:nvSpPr>
        <p:spPr/>
        <p:txBody>
          <a:bodyPr/>
          <a:lstStyle/>
          <a:p>
            <a:fld id="{D1A98742-6638-43AC-A30F-B0F4E802E4B2}" type="datetime1">
              <a:rPr lang="en-US" smtClean="0"/>
              <a:t>6/19/2024</a:t>
            </a:fld>
            <a:endParaRPr lang="en-US"/>
          </a:p>
        </p:txBody>
      </p:sp>
      <p:sp>
        <p:nvSpPr>
          <p:cNvPr id="5" name="Footer Placeholder 4">
            <a:extLst>
              <a:ext uri="{FF2B5EF4-FFF2-40B4-BE49-F238E27FC236}">
                <a16:creationId xmlns:a16="http://schemas.microsoft.com/office/drawing/2014/main" id="{1D65F5A9-286E-E2E3-9819-4C70A20BC9C1}"/>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3D6F9C3D-C5D6-5B42-F36D-6B1C2F0C2DF0}"/>
              </a:ext>
            </a:extLst>
          </p:cNvPr>
          <p:cNvSpPr>
            <a:spLocks noGrp="1"/>
          </p:cNvSpPr>
          <p:nvPr>
            <p:ph type="sldNum" sz="quarter" idx="12"/>
          </p:nvPr>
        </p:nvSpPr>
        <p:spPr/>
        <p:txBody>
          <a:bodyPr/>
          <a:lstStyle/>
          <a:p>
            <a:fld id="{D57F1E4F-1CFF-5643-939E-217C01CDF565}" type="slidenum">
              <a:rPr lang="en-US" smtClean="0"/>
              <a:pPr/>
              <a:t>8</a:t>
            </a:fld>
            <a:endParaRPr lang="en-US"/>
          </a:p>
        </p:txBody>
      </p:sp>
      <p:sp>
        <p:nvSpPr>
          <p:cNvPr id="7" name="Arrow: Left 6">
            <a:extLst>
              <a:ext uri="{FF2B5EF4-FFF2-40B4-BE49-F238E27FC236}">
                <a16:creationId xmlns:a16="http://schemas.microsoft.com/office/drawing/2014/main" id="{E56657B7-BF09-62BE-678E-E9EDFFB8C9E3}"/>
              </a:ext>
            </a:extLst>
          </p:cNvPr>
          <p:cNvSpPr/>
          <p:nvPr/>
        </p:nvSpPr>
        <p:spPr>
          <a:xfrm>
            <a:off x="8247603" y="2987040"/>
            <a:ext cx="413173" cy="28448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EACFB07-9396-9D6A-B36F-AD18F7A50412}"/>
              </a:ext>
            </a:extLst>
          </p:cNvPr>
          <p:cNvSpPr txBox="1"/>
          <p:nvPr/>
        </p:nvSpPr>
        <p:spPr>
          <a:xfrm>
            <a:off x="8708189" y="2944614"/>
            <a:ext cx="1605280" cy="369332"/>
          </a:xfrm>
          <a:prstGeom prst="rect">
            <a:avLst/>
          </a:prstGeom>
          <a:noFill/>
        </p:spPr>
        <p:txBody>
          <a:bodyPr wrap="square" rtlCol="0">
            <a:spAutoFit/>
          </a:bodyPr>
          <a:lstStyle/>
          <a:p>
            <a:r>
              <a:rPr lang="en-US" b="1" dirty="0">
                <a:solidFill>
                  <a:srgbClr val="7030A0"/>
                </a:solidFill>
              </a:rPr>
              <a:t>bytewise copy</a:t>
            </a:r>
          </a:p>
        </p:txBody>
      </p:sp>
      <p:sp>
        <p:nvSpPr>
          <p:cNvPr id="9" name="Right Brace 8">
            <a:extLst>
              <a:ext uri="{FF2B5EF4-FFF2-40B4-BE49-F238E27FC236}">
                <a16:creationId xmlns:a16="http://schemas.microsoft.com/office/drawing/2014/main" id="{9B787F5F-2714-A8BD-798D-D17F7CC9B610}"/>
              </a:ext>
            </a:extLst>
          </p:cNvPr>
          <p:cNvSpPr/>
          <p:nvPr/>
        </p:nvSpPr>
        <p:spPr>
          <a:xfrm>
            <a:off x="8247603" y="3474993"/>
            <a:ext cx="203199" cy="758342"/>
          </a:xfrm>
          <a:prstGeom prst="rightBrace">
            <a:avLst/>
          </a:prstGeom>
          <a:noFill/>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Arrow: Left 9">
            <a:extLst>
              <a:ext uri="{FF2B5EF4-FFF2-40B4-BE49-F238E27FC236}">
                <a16:creationId xmlns:a16="http://schemas.microsoft.com/office/drawing/2014/main" id="{E9283C63-FBFE-C3CE-4B82-9A08273240F4}"/>
              </a:ext>
            </a:extLst>
          </p:cNvPr>
          <p:cNvSpPr/>
          <p:nvPr/>
        </p:nvSpPr>
        <p:spPr>
          <a:xfrm>
            <a:off x="8603202" y="3711924"/>
            <a:ext cx="413173" cy="28448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1E2E403-C629-3CFB-8D1C-3BB5ABFD112E}"/>
              </a:ext>
            </a:extLst>
          </p:cNvPr>
          <p:cNvSpPr txBox="1"/>
          <p:nvPr/>
        </p:nvSpPr>
        <p:spPr>
          <a:xfrm>
            <a:off x="9079775" y="3669498"/>
            <a:ext cx="1605280" cy="369332"/>
          </a:xfrm>
          <a:prstGeom prst="rect">
            <a:avLst/>
          </a:prstGeom>
          <a:noFill/>
        </p:spPr>
        <p:txBody>
          <a:bodyPr wrap="square" rtlCol="0">
            <a:spAutoFit/>
          </a:bodyPr>
          <a:lstStyle/>
          <a:p>
            <a:r>
              <a:rPr lang="en-US" b="1" dirty="0">
                <a:solidFill>
                  <a:srgbClr val="7030A0"/>
                </a:solidFill>
              </a:rPr>
              <a:t>no-op</a:t>
            </a:r>
          </a:p>
        </p:txBody>
      </p:sp>
    </p:spTree>
    <p:extLst>
      <p:ext uri="{BB962C8B-B14F-4D97-AF65-F5344CB8AC3E}">
        <p14:creationId xmlns:p14="http://schemas.microsoft.com/office/powerpoint/2010/main" val="2193416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8" grpId="0"/>
      <p:bldP spid="9" grpId="0" animBg="1"/>
      <p:bldP spid="10" grpId="0" animBg="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4CBA-8315-77FA-DF83-AB05B65BF38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shared_ptr</a:t>
            </a:r>
            <a:r>
              <a:rPr lang="en-US" dirty="0"/>
              <a:t> Relocation</a:t>
            </a:r>
          </a:p>
        </p:txBody>
      </p:sp>
      <p:sp>
        <p:nvSpPr>
          <p:cNvPr id="3" name="Date Placeholder 2">
            <a:extLst>
              <a:ext uri="{FF2B5EF4-FFF2-40B4-BE49-F238E27FC236}">
                <a16:creationId xmlns:a16="http://schemas.microsoft.com/office/drawing/2014/main" id="{DC55F015-09E1-A942-EA87-D1F2CD1E231D}"/>
              </a:ext>
            </a:extLst>
          </p:cNvPr>
          <p:cNvSpPr>
            <a:spLocks noGrp="1"/>
          </p:cNvSpPr>
          <p:nvPr>
            <p:ph type="dt" sz="half" idx="10"/>
          </p:nvPr>
        </p:nvSpPr>
        <p:spPr/>
        <p:txBody>
          <a:bodyPr/>
          <a:lstStyle/>
          <a:p>
            <a:fld id="{64601F53-FE17-4660-BE69-DE27478D4CCC}" type="datetime1">
              <a:rPr lang="en-US" smtClean="0"/>
              <a:t>6/19/2024</a:t>
            </a:fld>
            <a:endParaRPr lang="en-US"/>
          </a:p>
        </p:txBody>
      </p:sp>
      <p:sp>
        <p:nvSpPr>
          <p:cNvPr id="4" name="Footer Placeholder 3">
            <a:extLst>
              <a:ext uri="{FF2B5EF4-FFF2-40B4-BE49-F238E27FC236}">
                <a16:creationId xmlns:a16="http://schemas.microsoft.com/office/drawing/2014/main" id="{F34A7A02-8A85-F814-3929-9EF910E87F4E}"/>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56A61888-D1F6-0E53-5AE0-A62234B13FAF}"/>
              </a:ext>
            </a:extLst>
          </p:cNvPr>
          <p:cNvSpPr>
            <a:spLocks noGrp="1"/>
          </p:cNvSpPr>
          <p:nvPr>
            <p:ph type="sldNum" sz="quarter" idx="12"/>
          </p:nvPr>
        </p:nvSpPr>
        <p:spPr/>
        <p:txBody>
          <a:bodyPr/>
          <a:lstStyle/>
          <a:p>
            <a:fld id="{D57F1E4F-1CFF-5643-939E-217C01CDF565}" type="slidenum">
              <a:rPr lang="en-US" smtClean="0"/>
              <a:pPr/>
              <a:t>9</a:t>
            </a:fld>
            <a:endParaRPr lang="en-US"/>
          </a:p>
        </p:txBody>
      </p:sp>
      <p:sp>
        <p:nvSpPr>
          <p:cNvPr id="6" name="Rectangle: Rounded Corners 5">
            <a:extLst>
              <a:ext uri="{FF2B5EF4-FFF2-40B4-BE49-F238E27FC236}">
                <a16:creationId xmlns:a16="http://schemas.microsoft.com/office/drawing/2014/main" id="{E58627BB-505A-9671-DE21-198EAF954710}"/>
              </a:ext>
            </a:extLst>
          </p:cNvPr>
          <p:cNvSpPr/>
          <p:nvPr/>
        </p:nvSpPr>
        <p:spPr>
          <a:xfrm>
            <a:off x="1781387" y="1945639"/>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9" name="Rectangle: Rounded Corners 8">
            <a:extLst>
              <a:ext uri="{FF2B5EF4-FFF2-40B4-BE49-F238E27FC236}">
                <a16:creationId xmlns:a16="http://schemas.microsoft.com/office/drawing/2014/main" id="{EB335B69-B473-825F-2E5F-ECC6DB3BBCA2}"/>
              </a:ext>
            </a:extLst>
          </p:cNvPr>
          <p:cNvSpPr/>
          <p:nvPr/>
        </p:nvSpPr>
        <p:spPr>
          <a:xfrm>
            <a:off x="8051175" y="1943575"/>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7" name="TextBox 6">
            <a:extLst>
              <a:ext uri="{FF2B5EF4-FFF2-40B4-BE49-F238E27FC236}">
                <a16:creationId xmlns:a16="http://schemas.microsoft.com/office/drawing/2014/main" id="{4CD03C50-6E67-DE3F-384C-10C8F4AAFA48}"/>
              </a:ext>
            </a:extLst>
          </p:cNvPr>
          <p:cNvSpPr txBox="1"/>
          <p:nvPr/>
        </p:nvSpPr>
        <p:spPr>
          <a:xfrm>
            <a:off x="2725473" y="3499832"/>
            <a:ext cx="875348" cy="584775"/>
          </a:xfrm>
          <a:prstGeom prst="rect">
            <a:avLst/>
          </a:prstGeom>
          <a:noFill/>
        </p:spPr>
        <p:txBody>
          <a:bodyPr wrap="square" rtlCol="0">
            <a:spAutoFit/>
          </a:bodyPr>
          <a:lstStyle/>
          <a:p>
            <a:pPr algn="ctr"/>
            <a:r>
              <a:rPr lang="en-US" sz="3200" i="1" dirty="0"/>
              <a:t>x</a:t>
            </a:r>
            <a:endParaRPr lang="en-US" i="1" dirty="0"/>
          </a:p>
        </p:txBody>
      </p:sp>
      <p:sp>
        <p:nvSpPr>
          <p:cNvPr id="13" name="TextBox 12">
            <a:extLst>
              <a:ext uri="{FF2B5EF4-FFF2-40B4-BE49-F238E27FC236}">
                <a16:creationId xmlns:a16="http://schemas.microsoft.com/office/drawing/2014/main" id="{95DC2E92-5611-173B-127A-D7CE105E3FCC}"/>
              </a:ext>
            </a:extLst>
          </p:cNvPr>
          <p:cNvSpPr txBox="1"/>
          <p:nvPr/>
        </p:nvSpPr>
        <p:spPr>
          <a:xfrm>
            <a:off x="8995261" y="3505036"/>
            <a:ext cx="875348" cy="584775"/>
          </a:xfrm>
          <a:prstGeom prst="rect">
            <a:avLst/>
          </a:prstGeom>
          <a:noFill/>
        </p:spPr>
        <p:txBody>
          <a:bodyPr wrap="square" rtlCol="0">
            <a:spAutoFit/>
          </a:bodyPr>
          <a:lstStyle/>
          <a:p>
            <a:pPr algn="ctr"/>
            <a:r>
              <a:rPr lang="en-US" sz="3200" i="1" dirty="0"/>
              <a:t>y</a:t>
            </a:r>
            <a:endParaRPr lang="en-US" i="1" dirty="0"/>
          </a:p>
        </p:txBody>
      </p:sp>
      <p:sp>
        <p:nvSpPr>
          <p:cNvPr id="14" name="TextBox 13">
            <a:extLst>
              <a:ext uri="{FF2B5EF4-FFF2-40B4-BE49-F238E27FC236}">
                <a16:creationId xmlns:a16="http://schemas.microsoft.com/office/drawing/2014/main" id="{E09138B8-A33F-AD4B-352B-0B550F612CAF}"/>
              </a:ext>
            </a:extLst>
          </p:cNvPr>
          <p:cNvSpPr txBox="1"/>
          <p:nvPr/>
        </p:nvSpPr>
        <p:spPr>
          <a:xfrm>
            <a:off x="1781387" y="1464733"/>
            <a:ext cx="9033309" cy="461665"/>
          </a:xfrm>
          <a:prstGeom prst="rect">
            <a:avLst/>
          </a:prstGeom>
          <a:noFill/>
        </p:spPr>
        <p:txBody>
          <a:bodyPr wrap="square" rtlCol="0">
            <a:spAutoFit/>
          </a:bodyPr>
          <a:lstStyle/>
          <a:p>
            <a:pPr algn="ctr"/>
            <a:r>
              <a:rPr lang="en-US" sz="2400" dirty="0"/>
              <a:t>Via move construction and destruction</a:t>
            </a:r>
          </a:p>
        </p:txBody>
      </p:sp>
    </p:spTree>
    <p:extLst>
      <p:ext uri="{BB962C8B-B14F-4D97-AF65-F5344CB8AC3E}">
        <p14:creationId xmlns:p14="http://schemas.microsoft.com/office/powerpoint/2010/main" val="24514490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7557</TotalTime>
  <Words>4621</Words>
  <Application>Microsoft Office PowerPoint</Application>
  <PresentationFormat>Widescreen</PresentationFormat>
  <Paragraphs>564</Paragraphs>
  <Slides>46</Slides>
  <Notes>0</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Consolas</vt:lpstr>
      <vt:lpstr>Corbel</vt:lpstr>
      <vt:lpstr>Courier New</vt:lpstr>
      <vt:lpstr>Times New Roman</vt:lpstr>
      <vt:lpstr>Parallax</vt:lpstr>
      <vt:lpstr>Trivial Relocatability</vt:lpstr>
      <vt:lpstr>Agenda</vt:lpstr>
      <vt:lpstr>A Motivating Use Case</vt:lpstr>
      <vt:lpstr>What is Relocation?</vt:lpstr>
      <vt:lpstr>Relocation is Fundamental</vt:lpstr>
      <vt:lpstr>P2786 Trivial Relocation</vt:lpstr>
      <vt:lpstr>Can shared_ptr be Trivially Relocatable?</vt:lpstr>
      <vt:lpstr>shared_ptr observations</vt:lpstr>
      <vt:lpstr>shared_ptr Relocation</vt:lpstr>
      <vt:lpstr>shared_ptr Relocation</vt:lpstr>
      <vt:lpstr>shared_ptr Relocation</vt:lpstr>
      <vt:lpstr>shared_ptr Relocation</vt:lpstr>
      <vt:lpstr>shared_ptr Relocation</vt:lpstr>
      <vt:lpstr>shared_ptr Relocation</vt:lpstr>
      <vt:lpstr>shared_ptr Relocation</vt:lpstr>
      <vt:lpstr>Back to vector&lt;shared_ptr&lt;T&gt;&gt;</vt:lpstr>
      <vt:lpstr>Additional Motivating Use Cases</vt:lpstr>
      <vt:lpstr>Road Map</vt:lpstr>
      <vt:lpstr>P2786 Trivial Relocation in C++</vt:lpstr>
      <vt:lpstr>Trivially Relocatable Types (per P2786)</vt:lpstr>
      <vt:lpstr>Examples</vt:lpstr>
      <vt:lpstr>Conditionally Trivially Relocatable</vt:lpstr>
      <vt:lpstr>is_trivially_relocatable Type Trait</vt:lpstr>
      <vt:lpstr>trivial_relocate Magic Library Function</vt:lpstr>
      <vt:lpstr>P2967 Relocation Has A Library Interface</vt:lpstr>
      <vt:lpstr>P3239: A Relocating Swap</vt:lpstr>
      <vt:lpstr>Relocatability is not enough</vt:lpstr>
      <vt:lpstr>Avoiding Surprise</vt:lpstr>
      <vt:lpstr>Swapping Through References</vt:lpstr>
      <vt:lpstr>Don't Overconstrain</vt:lpstr>
      <vt:lpstr>Trivially Relocatable but not Bytewise Swappable</vt:lpstr>
      <vt:lpstr>What P3239 proposes</vt:lpstr>
      <vt:lpstr>Allowable Relocation Optimizations assuming bytewise-swappable trait appropriately applied</vt:lpstr>
      <vt:lpstr>P1144 Subobject Relocation Swap Bug</vt:lpstr>
      <vt:lpstr>Misconception #1</vt:lpstr>
      <vt:lpstr>Misconception #2</vt:lpstr>
      <vt:lpstr>Misconception #3</vt:lpstr>
      <vt:lpstr>FAQ #1</vt:lpstr>
      <vt:lpstr>FAQ #2</vt:lpstr>
      <vt:lpstr>FAQ #3</vt:lpstr>
      <vt:lpstr>FAQ #4</vt:lpstr>
      <vt:lpstr>Status</vt:lpstr>
      <vt:lpstr>Deleted slides</vt:lpstr>
      <vt:lpstr>Throwing the Baby out with the Bathwater</vt:lpstr>
      <vt:lpstr>Relocatable but not Assignable</vt:lpstr>
      <vt:lpstr>Should this be Implicitly Relocatable?</vt:lpstr>
    </vt:vector>
  </TitlesOfParts>
  <Company>Bloomberg LP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Better lookups for map and unordered_map</dc:title>
  <dc:creator>Pablo Halpern</dc:creator>
  <cp:lastModifiedBy>Pablo Halpern</cp:lastModifiedBy>
  <cp:revision>45</cp:revision>
  <dcterms:created xsi:type="dcterms:W3CDTF">2024-02-05T22:53:23Z</dcterms:created>
  <dcterms:modified xsi:type="dcterms:W3CDTF">2024-06-19T14:59:17Z</dcterms:modified>
</cp:coreProperties>
</file>