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12"/>
  </p:notesMasterIdLst>
  <p:sldIdLst>
    <p:sldId id="256" r:id="rId2"/>
    <p:sldId id="350" r:id="rId3"/>
    <p:sldId id="352" r:id="rId4"/>
    <p:sldId id="353" r:id="rId5"/>
    <p:sldId id="361" r:id="rId6"/>
    <p:sldId id="355" r:id="rId7"/>
    <p:sldId id="362" r:id="rId8"/>
    <p:sldId id="358" r:id="rId9"/>
    <p:sldId id="359" r:id="rId10"/>
    <p:sldId id="36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4" d="100"/>
          <a:sy n="94" d="100"/>
        </p:scale>
        <p:origin x="10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FB5EEE-3E28-483D-83CF-7CFBAD280CA5}" type="datetimeFigureOut">
              <a:rPr lang="en-US" smtClean="0"/>
              <a:t>5/18/2024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87240D-8D0E-46A5-956C-D9220330C7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6607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BE3E-DC87-4987-AF70-1F906EC5439D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892F7-AA30-4A4C-B959-E3F3A9EC8524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2C4D85-EDE8-4C6C-815F-2FEBAB7C380E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7D4DA-9BCF-452F-B904-BB8D0316B67C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226ABC-75D3-4A22-ADAE-704E445553F8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B47DD-4F4F-4521-809A-910C6446A8E9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1893C-E788-48A8-9A18-B793B108C2CE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F61247-4C9D-47C0-9657-80C96CCB02A1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F593-965F-47F8-9F01-94BF3B3362FD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449904"/>
            <a:ext cx="10018713" cy="123379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87167"/>
            <a:ext cx="10018713" cy="3904034"/>
          </a:xfrm>
        </p:spPr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732656" y="6142675"/>
            <a:ext cx="1143000" cy="365125"/>
          </a:xfrm>
        </p:spPr>
        <p:txBody>
          <a:bodyPr/>
          <a:lstStyle/>
          <a:p>
            <a:fld id="{D1A98742-6638-43AC-A30F-B0F4E802E4B2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72279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61265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4F68CC-AE29-43DC-8C36-74D991BDD660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78568"/>
            <a:ext cx="10018713" cy="137646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1958501"/>
            <a:ext cx="4895055" cy="408561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1958501"/>
            <a:ext cx="4895056" cy="408561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732656" y="6142675"/>
            <a:ext cx="1143000" cy="365125"/>
          </a:xfrm>
        </p:spPr>
        <p:txBody>
          <a:bodyPr/>
          <a:lstStyle/>
          <a:p>
            <a:fld id="{06ABA9E8-E98F-4A61-AF76-7349863B9923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572279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951856" y="61426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7865"/>
            <a:ext cx="10018713" cy="133787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1909029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2615784"/>
            <a:ext cx="4895056" cy="34102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1917496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2615784"/>
            <a:ext cx="4895056" cy="34102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732656" y="6108125"/>
            <a:ext cx="1143000" cy="365125"/>
          </a:xfrm>
        </p:spPr>
        <p:txBody>
          <a:bodyPr/>
          <a:lstStyle/>
          <a:p>
            <a:fld id="{508BABE2-3DC8-4D39-B4AF-CCF82C82E0F0}" type="datetime1">
              <a:rPr lang="en-US" smtClean="0"/>
              <a:t>5/18/2024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72279" y="610812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951856" y="610812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398362"/>
            <a:ext cx="10018713" cy="13051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732656" y="6142675"/>
            <a:ext cx="1143000" cy="365125"/>
          </a:xfrm>
        </p:spPr>
        <p:txBody>
          <a:bodyPr/>
          <a:lstStyle/>
          <a:p>
            <a:fld id="{64601F53-FE17-4660-BE69-DE27478D4CCC}" type="datetime1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572279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951856" y="61426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732656" y="6142675"/>
            <a:ext cx="1143000" cy="365125"/>
          </a:xfrm>
        </p:spPr>
        <p:txBody>
          <a:bodyPr/>
          <a:lstStyle/>
          <a:p>
            <a:fld id="{DDF66756-33DB-4322-A7AB-33F3A7E33A2D}" type="datetime1">
              <a:rPr lang="en-US" smtClean="0"/>
              <a:t>5/18/2024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572279" y="6142675"/>
            <a:ext cx="7084177" cy="365125"/>
          </a:xfrm>
        </p:spPr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951856" y="6142675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E1D7A-DAAA-4183-B469-EDEECE92431D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93BBCA-9B99-451E-A2F9-AA382E63F3EB}" type="datetime1">
              <a:rPr lang="en-US" smtClean="0"/>
              <a:t>5/18/2024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6E2F156-B823-4FCD-8500-2C801BEF89A0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/4.0/" TargetMode="External"/><Relationship Id="rId2" Type="http://schemas.openxmlformats.org/officeDocument/2006/relationships/hyperlink" Target="mailto:2023phalpern@halpernwightsoftware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37TYf13Gv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D0FE6-1BE1-D52C-9217-FAE8012895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Trivial Relocatability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C677BD-2EB8-1A6B-4DD2-15CE45CC4C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big picture</a:t>
            </a:r>
          </a:p>
          <a:p>
            <a:endParaRPr lang="en-US" dirty="0"/>
          </a:p>
          <a:p>
            <a:r>
              <a:rPr lang="en-US" dirty="0"/>
              <a:t>St. Louis, June, 2024</a:t>
            </a:r>
            <a:endParaRPr lang="en-US" dirty="0">
              <a:hlinkClick r:id="rId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4D39F-E7B1-5888-15A4-B1EB14AC5643}"/>
              </a:ext>
            </a:extLst>
          </p:cNvPr>
          <p:cNvSpPr txBox="1"/>
          <p:nvPr/>
        </p:nvSpPr>
        <p:spPr>
          <a:xfrm>
            <a:off x="0" y="6565612"/>
            <a:ext cx="12191999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300" b="1" dirty="0"/>
              <a:t>This work by Pablo Halpern is licensed under a </a:t>
            </a:r>
            <a:r>
              <a:rPr lang="en-US" sz="1300" b="1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Creative Commons Attribution 4.0 International License</a:t>
            </a:r>
            <a:r>
              <a:rPr lang="en-US" sz="1300" b="1" dirty="0"/>
              <a:t> (CC by 4.0) 2024.</a:t>
            </a:r>
          </a:p>
        </p:txBody>
      </p:sp>
    </p:spTree>
    <p:extLst>
      <p:ext uri="{BB962C8B-B14F-4D97-AF65-F5344CB8AC3E}">
        <p14:creationId xmlns:p14="http://schemas.microsoft.com/office/powerpoint/2010/main" val="1154681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1B181-43A2-FEC3-5257-F03223F15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P3239 proposes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687F9E-08F9-D09C-37E3-7C0684258C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</a:rPr>
              <a:t>Some details are still being worked out. </a:t>
            </a:r>
            <a:r>
              <a:rPr lang="en-US" b="1" dirty="0">
                <a:solidFill>
                  <a:srgbClr val="7030A0"/>
                </a:solidFill>
              </a:rPr>
              <a:t>Names are placeholders.</a:t>
            </a:r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Separate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swap_uses_value_representations_v</a:t>
            </a:r>
            <a:r>
              <a:rPr lang="en-US" dirty="0"/>
              <a:t> trait is </a:t>
            </a:r>
            <a:r>
              <a:rPr lang="en-US" dirty="0">
                <a:cs typeface="Courier New" panose="02070309020205020404" pitchFamily="49" charset="0"/>
              </a:rPr>
              <a:t>true</a:t>
            </a:r>
            <a:r>
              <a:rPr lang="en-US" dirty="0"/>
              <a:t> for a subset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is_trivially_relocatable_v</a:t>
            </a:r>
            <a:r>
              <a:rPr lang="en-US" dirty="0"/>
              <a:t> types.</a:t>
            </a:r>
          </a:p>
          <a:p>
            <a:r>
              <a:rPr lang="en-US" dirty="0"/>
              <a:t>New magic function,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swap_value_representations</a:t>
            </a:r>
            <a:r>
              <a:rPr lang="en-US" dirty="0"/>
              <a:t>, exchanges only the value representation of its arguments (safe to use for empty </a:t>
            </a:r>
            <a:r>
              <a:rPr lang="en-US" dirty="0" err="1"/>
              <a:t>subobjects</a:t>
            </a:r>
            <a:r>
              <a:rPr lang="en-US" dirty="0"/>
              <a:t>).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std::swap</a:t>
            </a:r>
            <a:r>
              <a:rPr lang="en-US" dirty="0">
                <a:cs typeface="Courier New" panose="02070309020205020404" pitchFamily="49" charset="0"/>
              </a:rPr>
              <a:t> and other standard algorithms are permitted to use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swap_value_representations</a:t>
            </a:r>
            <a:r>
              <a:rPr lang="en-US" dirty="0">
                <a:cs typeface="Courier New" panose="02070309020205020404" pitchFamily="49" charset="0"/>
              </a:rPr>
              <a:t> with types for which </a:t>
            </a:r>
            <a:r>
              <a:rPr lang="en-US" dirty="0" err="1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swap_uses_value_representations_v</a:t>
            </a:r>
            <a:r>
              <a:rPr lang="en-US" dirty="0">
                <a:cs typeface="Courier New" panose="02070309020205020404" pitchFamily="49" charset="0"/>
              </a:rPr>
              <a:t> is true.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432AB1-E8C6-B294-F697-E9A3C8D78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2185B-FF7D-42AE-A552-F425EE6A0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D076D-A96C-ADDC-9939-0A1C86CF9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78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00944-6030-DA85-32A1-005ED6131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83A71-D54B-5AD4-3632-E9F1A204EC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presentation is incomplete</a:t>
            </a:r>
          </a:p>
          <a:p>
            <a:r>
              <a:rPr lang="en-US" dirty="0"/>
              <a:t>The slides in this deck are intended to illustrate the style and quality of the intended presentation.</a:t>
            </a:r>
          </a:p>
          <a:p>
            <a:r>
              <a:rPr lang="en-US" dirty="0"/>
              <a:t>Pablo, Mungo, et. al. will complete the presentation before St. Louis</a:t>
            </a:r>
          </a:p>
          <a:p>
            <a:r>
              <a:rPr lang="en-US" dirty="0" err="1"/>
              <a:t>Alisdair</a:t>
            </a:r>
            <a:r>
              <a:rPr lang="en-US" dirty="0"/>
              <a:t> will review and help refine the presentation (if necessary) during St. Louis</a:t>
            </a:r>
          </a:p>
          <a:p>
            <a:r>
              <a:rPr lang="en-US" dirty="0"/>
              <a:t>One or more of </a:t>
            </a:r>
            <a:r>
              <a:rPr lang="en-US" dirty="0" err="1"/>
              <a:t>Alisdair</a:t>
            </a:r>
            <a:r>
              <a:rPr lang="en-US" dirty="0"/>
              <a:t>, Pablo, or Mungo will present to EWG and LEWG late in the week in St. Louis.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E12730-8626-14CB-CA8A-D6DC0FB4F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4AC051-9336-5CF6-413D-BD294655A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A6A5E-8DC7-5992-29C4-86907B854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3309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EA7F-A717-15F6-CBCE-13C34963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P3239: A Relocating Swap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ED9-F76A-27ED-2DEA-C15DCECF42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87166"/>
            <a:ext cx="10018713" cy="4371393"/>
          </a:xfrm>
        </p:spPr>
        <p:txBody>
          <a:bodyPr>
            <a:normAutofit/>
          </a:bodyPr>
          <a:lstStyle/>
          <a:p>
            <a:r>
              <a:rPr lang="en-US" dirty="0"/>
              <a:t>We care deeply about optimizing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/>
              <a:t> via a trivial relocation-like mechanism, i.e., swapping bytes rather than moving and assigning objects.</a:t>
            </a:r>
          </a:p>
          <a:p>
            <a:r>
              <a:rPr lang="en-US" dirty="0"/>
              <a:t>Swap differs from relocation in that the objects being swapped are not constructed or destroyed.</a:t>
            </a:r>
          </a:p>
          <a:p>
            <a:pPr lvl="1"/>
            <a:r>
              <a:rPr lang="en-US" dirty="0"/>
              <a:t>Core-language lifetime issues need to be carefully considered.</a:t>
            </a:r>
          </a:p>
          <a:p>
            <a:pPr lvl="1"/>
            <a:r>
              <a:rPr lang="en-US" dirty="0"/>
              <a:t>Although relocation can often be used as an implementation technique to optimize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/>
              <a:t> is not a </a:t>
            </a:r>
            <a:r>
              <a:rPr lang="en-US" i="1" dirty="0"/>
              <a:t>kind</a:t>
            </a:r>
            <a:r>
              <a:rPr lang="en-US" dirty="0"/>
              <a:t> of relocation.</a:t>
            </a:r>
          </a:p>
          <a:p>
            <a:r>
              <a:rPr lang="en-US" dirty="0"/>
              <a:t>P3239</a:t>
            </a:r>
          </a:p>
          <a:p>
            <a:pPr lvl="1"/>
            <a:r>
              <a:rPr lang="en-US" dirty="0"/>
              <a:t>Introduces an operation that swaps object value representations</a:t>
            </a:r>
          </a:p>
          <a:p>
            <a:pPr lvl="1"/>
            <a:r>
              <a:rPr lang="en-US" dirty="0"/>
              <a:t>Defines </a:t>
            </a:r>
            <a:r>
              <a:rPr lang="en-US" i="1" dirty="0"/>
              <a:t>appropriate</a:t>
            </a:r>
            <a:r>
              <a:rPr lang="en-US" dirty="0"/>
              <a:t> use of the new operation to optimize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std::swap</a:t>
            </a:r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E443D-F273-DDC1-D001-6F80C7F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F8A0-0F70-464E-36D0-13326C67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FE31-DA6F-E436-0D23-527846EE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0036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EA7F-A717-15F6-CBCE-13C34963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Relocatability is not enough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ED9-F76A-27ED-2DEA-C15DCECF4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Swap is defined to exchange </a:t>
            </a:r>
            <a:r>
              <a:rPr lang="en-US" i="1" dirty="0"/>
              <a:t>values</a:t>
            </a:r>
            <a:r>
              <a:rPr lang="en-US" dirty="0"/>
              <a:t>, not </a:t>
            </a:r>
            <a:r>
              <a:rPr lang="en-US" i="1" dirty="0"/>
              <a:t>objects</a:t>
            </a:r>
            <a:r>
              <a:rPr lang="en-US" dirty="0"/>
              <a:t>.</a:t>
            </a:r>
          </a:p>
          <a:p>
            <a:r>
              <a:rPr lang="en-US" dirty="0"/>
              <a:t>The invariants of move assignment should be preserved.</a:t>
            </a:r>
          </a:p>
          <a:p>
            <a:r>
              <a:rPr lang="en-US" dirty="0">
                <a:cs typeface="Courier New" panose="02070309020205020404" pitchFamily="49" charset="0"/>
              </a:rPr>
              <a:t>Optimizing std::swap using relocation is safe only if the following are all equivalent: 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E443D-F273-DDC1-D001-6F80C7F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F8A0-0F70-464E-36D0-13326C67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FE31-DA6F-E436-0D23-527846EE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EE0664-7D1F-247C-F772-F880AE3A50F6}"/>
              </a:ext>
            </a:extLst>
          </p:cNvPr>
          <p:cNvSpPr/>
          <p:nvPr/>
        </p:nvSpPr>
        <p:spPr>
          <a:xfrm>
            <a:off x="1831385" y="4495811"/>
            <a:ext cx="9396054" cy="89627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target-&gt;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~T()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                                  //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 </a:t>
            </a:r>
            <a:r>
              <a:rPr lang="en-US" dirty="0">
                <a:latin typeface="Consolas" panose="020B0609020204030204" pitchFamily="49" charset="0"/>
              </a:rPr>
              <a:t>target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target =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::new</a:t>
            </a:r>
            <a:r>
              <a:rPr lang="en-US" dirty="0">
                <a:latin typeface="Consolas" panose="020B0609020204030204" pitchFamily="49" charset="0"/>
              </a:rPr>
              <a:t> (target)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T(</a:t>
            </a:r>
            <a:r>
              <a:rPr lang="en-US" dirty="0">
                <a:latin typeface="Consolas" panose="020B0609020204030204" pitchFamily="49" charset="0"/>
              </a:rPr>
              <a:t>std::move(*source)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  //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construct </a:t>
            </a:r>
            <a:r>
              <a:rPr lang="en-US" dirty="0">
                <a:latin typeface="Consolas" panose="020B0609020204030204" pitchFamily="49" charset="0"/>
              </a:rPr>
              <a:t>target</a:t>
            </a:r>
            <a:endParaRPr lang="en-US" i="1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source-&gt;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~T()</a:t>
            </a:r>
            <a:r>
              <a:rPr lang="en-US" dirty="0">
                <a:latin typeface="Consolas" panose="020B0609020204030204" pitchFamily="49" charset="0"/>
              </a:rPr>
              <a:t>;                                   //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472377-B082-070F-32B2-FAB0100A4224}"/>
              </a:ext>
            </a:extLst>
          </p:cNvPr>
          <p:cNvSpPr/>
          <p:nvPr/>
        </p:nvSpPr>
        <p:spPr>
          <a:xfrm>
            <a:off x="1831385" y="3744202"/>
            <a:ext cx="9396054" cy="60858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*target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 std::move(*source);                   //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move assign</a:t>
            </a:r>
          </a:p>
          <a:p>
            <a:r>
              <a:rPr lang="en-US" dirty="0">
                <a:latin typeface="Consolas" panose="020B0609020204030204" pitchFamily="49" charset="0"/>
              </a:rPr>
              <a:t>source-&gt;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~T()</a:t>
            </a:r>
            <a:r>
              <a:rPr lang="en-US" dirty="0">
                <a:latin typeface="Consolas" panose="020B0609020204030204" pitchFamily="49" charset="0"/>
              </a:rPr>
              <a:t>;                                   //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endParaRPr lang="en-US" i="1" dirty="0">
              <a:latin typeface="Consolas" panose="020B0609020204030204" pitchFamily="49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63ECA61-D66B-C5D7-C8A4-4802EC227686}"/>
              </a:ext>
            </a:extLst>
          </p:cNvPr>
          <p:cNvSpPr/>
          <p:nvPr/>
        </p:nvSpPr>
        <p:spPr>
          <a:xfrm>
            <a:off x="1831385" y="5535112"/>
            <a:ext cx="9396054" cy="66080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target-&gt;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~T()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>                                   //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destroy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target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std::relocate(</a:t>
            </a:r>
            <a:r>
              <a:rPr lang="en-US" dirty="0">
                <a:latin typeface="Consolas" panose="020B0609020204030204" pitchFamily="49" charset="0"/>
              </a:rPr>
              <a:t>source, target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                  //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relocate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source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target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2D1F2F0-11B1-DED2-B8C4-F1A4C71FF158}"/>
              </a:ext>
            </a:extLst>
          </p:cNvPr>
          <p:cNvSpPr txBox="1"/>
          <p:nvPr/>
        </p:nvSpPr>
        <p:spPr>
          <a:xfrm rot="5400000">
            <a:off x="11096855" y="5376178"/>
            <a:ext cx="12337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</a:rPr>
              <a:t>equivalent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0710CAD0-151A-229C-68DC-8A1C8F4C1515}"/>
              </a:ext>
            </a:extLst>
          </p:cNvPr>
          <p:cNvSpPr/>
          <p:nvPr/>
        </p:nvSpPr>
        <p:spPr>
          <a:xfrm>
            <a:off x="10707690" y="4863253"/>
            <a:ext cx="292203" cy="447040"/>
          </a:xfrm>
          <a:prstGeom prst="rightBrac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n w="38100">
                <a:noFill/>
              </a:ln>
            </a:endParaRP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95186D7-A9C9-16B9-374A-DBE75697F7A5}"/>
              </a:ext>
            </a:extLst>
          </p:cNvPr>
          <p:cNvCxnSpPr/>
          <p:nvPr/>
        </p:nvCxnSpPr>
        <p:spPr>
          <a:xfrm>
            <a:off x="10999893" y="5093547"/>
            <a:ext cx="50313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874056B-00BB-C45A-281C-78ED072CFA5B}"/>
              </a:ext>
            </a:extLst>
          </p:cNvPr>
          <p:cNvCxnSpPr>
            <a:cxnSpLocks/>
          </p:cNvCxnSpPr>
          <p:nvPr/>
        </p:nvCxnSpPr>
        <p:spPr>
          <a:xfrm>
            <a:off x="11127103" y="5991014"/>
            <a:ext cx="37592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9C922C-632D-0440-2103-334AB0350267}"/>
              </a:ext>
            </a:extLst>
          </p:cNvPr>
          <p:cNvCxnSpPr>
            <a:cxnSpLocks/>
          </p:cNvCxnSpPr>
          <p:nvPr/>
        </p:nvCxnSpPr>
        <p:spPr>
          <a:xfrm flipV="1">
            <a:off x="11537309" y="5093547"/>
            <a:ext cx="0" cy="897467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5603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 animBg="1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DEA7F-A717-15F6-CBCE-13C349636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Avoiding Surprise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ED9-F76A-27ED-2DEA-C15DCECF4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any members do not contribute to T's </a:t>
            </a:r>
            <a:r>
              <a:rPr lang="en-US" i="1" dirty="0"/>
              <a:t>value</a:t>
            </a:r>
            <a:r>
              <a:rPr lang="en-US" dirty="0"/>
              <a:t>, optimizing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swap</a:t>
            </a:r>
            <a:r>
              <a:rPr lang="en-US" dirty="0"/>
              <a:t> using relocation would certainly result in surprise, bugs, and possibly UB.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sz="1800" dirty="0"/>
          </a:p>
          <a:p>
            <a:r>
              <a:rPr lang="en-US" dirty="0"/>
              <a:t>For reference types, construction and assignment can be very different.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3E443D-F273-DDC1-D001-6F80C7F55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5/18/2024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3F8A0-0F70-464E-36D0-13326C671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FFE31-DA6F-E436-0D23-527846EE1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78ECA6-8CBB-E468-554E-C32C4866E427}"/>
              </a:ext>
            </a:extLst>
          </p:cNvPr>
          <p:cNvSpPr/>
          <p:nvPr/>
        </p:nvSpPr>
        <p:spPr>
          <a:xfrm>
            <a:off x="1831385" y="2699041"/>
            <a:ext cx="9396054" cy="174426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SectorValue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trivially_relocatable</a:t>
            </a:r>
            <a:r>
              <a:rPr lang="en-US" dirty="0">
                <a:latin typeface="Consolas" panose="020B0609020204030204" pitchFamily="49" charset="0"/>
              </a:rPr>
              <a:t> {  // </a:t>
            </a:r>
            <a:r>
              <a:rPr lang="en-US" i="1" dirty="0">
                <a:latin typeface="Consolas" panose="020B0609020204030204" pitchFamily="49" charset="0"/>
              </a:rPr>
              <a:t>Not relocate-swappable</a:t>
            </a:r>
          </a:p>
          <a:p>
            <a:r>
              <a:rPr lang="en-US" dirty="0">
                <a:latin typeface="Consolas" panose="020B0609020204030204" pitchFamily="49" charset="0"/>
              </a:rPr>
              <a:t>  unsigned long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sector</a:t>
            </a:r>
            <a:r>
              <a:rPr lang="en-US" dirty="0">
                <a:latin typeface="Consolas" panose="020B0609020204030204" pitchFamily="49" charset="0"/>
              </a:rPr>
              <a:t>;  // </a:t>
            </a:r>
            <a:r>
              <a:rPr lang="en-US" i="1" dirty="0">
                <a:latin typeface="Consolas" panose="020B0609020204030204" pitchFamily="49" charset="0"/>
              </a:rPr>
              <a:t>never changes after construction</a:t>
            </a:r>
          </a:p>
          <a:p>
            <a:r>
              <a:rPr lang="en-US" dirty="0">
                <a:latin typeface="Consolas" panose="020B0609020204030204" pitchFamily="49" charset="0"/>
              </a:rPr>
              <a:t>  double      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;   // </a:t>
            </a:r>
            <a:r>
              <a:rPr lang="en-US" i="1" dirty="0">
                <a:latin typeface="Consolas" panose="020B0609020204030204" pitchFamily="49" charset="0"/>
              </a:rPr>
              <a:t>the salient attribute</a:t>
            </a:r>
          </a:p>
          <a:p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SectorValue</a:t>
            </a:r>
            <a:r>
              <a:rPr lang="en-US" dirty="0">
                <a:latin typeface="Consolas" panose="020B0609020204030204" pitchFamily="49" charset="0"/>
              </a:rPr>
              <a:t>&amp; operator=(</a:t>
            </a:r>
            <a:r>
              <a:rPr lang="en-US" dirty="0" err="1">
                <a:latin typeface="Consolas" panose="020B0609020204030204" pitchFamily="49" charset="0"/>
              </a:rPr>
              <a:t>SectorValue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){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=</a:t>
            </a:r>
            <a:r>
              <a:rPr lang="en-US" dirty="0" err="1">
                <a:latin typeface="Consolas" panose="020B0609020204030204" pitchFamily="49" charset="0"/>
              </a:rPr>
              <a:t>rhs.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; return *this;}</a:t>
            </a:r>
          </a:p>
          <a:p>
            <a:r>
              <a:rPr lang="en-US" dirty="0">
                <a:latin typeface="Consolas" panose="020B0609020204030204" pitchFamily="49" charset="0"/>
              </a:rPr>
              <a:t>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std::swap(sv1, sv2);  // </a:t>
            </a:r>
            <a:r>
              <a:rPr lang="en-US" i="1" dirty="0">
                <a:latin typeface="Consolas" panose="020B0609020204030204" pitchFamily="49" charset="0"/>
              </a:rPr>
              <a:t>Exchange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value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but not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sector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3DA0999-6DBB-2C6B-7269-DD92D7E491C0}"/>
              </a:ext>
            </a:extLst>
          </p:cNvPr>
          <p:cNvSpPr/>
          <p:nvPr/>
        </p:nvSpPr>
        <p:spPr>
          <a:xfrm>
            <a:off x="1831385" y="5152364"/>
            <a:ext cx="9396054" cy="9225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std::tuple&lt;int&amp;&gt; ta{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}, tb{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};</a:t>
            </a:r>
          </a:p>
          <a:p>
            <a:r>
              <a:rPr lang="en-US" dirty="0">
                <a:latin typeface="Consolas" panose="020B0609020204030204" pitchFamily="49" charset="0"/>
              </a:rPr>
              <a:t>std::swap(ta, tb);  // </a:t>
            </a:r>
            <a:r>
              <a:rPr lang="en-US" i="1" dirty="0">
                <a:latin typeface="Consolas" panose="020B0609020204030204" pitchFamily="49" charset="0"/>
              </a:rPr>
              <a:t>Swaps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and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as if by using assignment</a:t>
            </a:r>
          </a:p>
          <a:p>
            <a:r>
              <a:rPr lang="en-US" dirty="0">
                <a:latin typeface="Consolas" panose="020B0609020204030204" pitchFamily="49" charset="0"/>
              </a:rPr>
              <a:t>assert(&amp;get&lt;0&gt;(ta) == &amp;a &amp;&amp; &amp;get&lt;0&gt;(tb) == &amp;b);  // </a:t>
            </a:r>
            <a:r>
              <a:rPr lang="en-US" i="1" dirty="0">
                <a:latin typeface="Consolas" panose="020B0609020204030204" pitchFamily="49" charset="0"/>
              </a:rPr>
              <a:t>No relocations</a:t>
            </a:r>
          </a:p>
        </p:txBody>
      </p:sp>
    </p:spTree>
    <p:extLst>
      <p:ext uri="{BB962C8B-B14F-4D97-AF65-F5344CB8AC3E}">
        <p14:creationId xmlns:p14="http://schemas.microsoft.com/office/powerpoint/2010/main" val="1098494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B5CFB-AF45-FFEF-76D4-C48AA810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Throwing the Baby out with the Bathwater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28CAD-0E09-6EEA-48E3-5717311C25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Couldn't we restrict implicit relocatability to types not having user-provided assignment operators, as P1144 does?</a:t>
            </a:r>
          </a:p>
          <a:p>
            <a:r>
              <a:rPr lang="en-US" dirty="0"/>
              <a:t>Doing so would create an arbitrary connection between relocation and assignment.</a:t>
            </a:r>
          </a:p>
          <a:p>
            <a:r>
              <a:rPr lang="en-US" dirty="0"/>
              <a:t>Why limit all relocation and swap optimizations to what can be achieved in the library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std::swap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Separate operations should be controlled by separate traits.</a:t>
            </a:r>
          </a:p>
          <a:p>
            <a:pPr lvl="1"/>
            <a:r>
              <a:rPr lang="en-US" dirty="0"/>
              <a:t>Even P3236 agrees that many otherwise-relocatable types are excluded by P1144's overly narrow definition.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5B9CCE-83AC-C875-0D54-BA93679EE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D938B-DB9A-1DB9-4DBA-FAA92FF18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389DD-769E-2F4B-2C10-FE4305E50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3400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13358-EE50-B736-027E-E07E1ECD9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Relocatable but not Assignable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19BB2-AC19-530C-2589-77429B830F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601F53-FE17-4660-BE69-DE27478D4CCC}" type="datetime1">
              <a:rPr lang="en-US" smtClean="0"/>
              <a:t>5/18/2024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3881C-A0D0-9AAA-3248-FFBAFDB0E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B72F16-2AC8-E0F0-4CE6-EB6BE4B21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FF1BBC3-6E46-5718-F8AF-474D76902454}"/>
              </a:ext>
            </a:extLst>
          </p:cNvPr>
          <p:cNvSpPr/>
          <p:nvPr/>
        </p:nvSpPr>
        <p:spPr>
          <a:xfrm>
            <a:off x="1484310" y="1876212"/>
            <a:ext cx="9760864" cy="397594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UniqueID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trivially_relocatable</a:t>
            </a:r>
            <a:endParaRPr lang="en-US" dirty="0">
              <a:solidFill>
                <a:srgbClr val="FFFF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long </a:t>
            </a:r>
            <a:r>
              <a:rPr lang="en-US" dirty="0" err="1"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       </a:t>
            </a:r>
            <a:r>
              <a:rPr lang="en-US" dirty="0" err="1">
                <a:latin typeface="Consolas" panose="020B0609020204030204" pitchFamily="49" charset="0"/>
              </a:rPr>
              <a:t>m_id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static long </a:t>
            </a:r>
            <a:r>
              <a:rPr lang="en-US" dirty="0" err="1"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s_nextId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UniqueID</a:t>
            </a:r>
            <a:r>
              <a:rPr lang="en-US" dirty="0">
                <a:latin typeface="Consolas" panose="020B0609020204030204" pitchFamily="49" charset="0"/>
              </a:rPr>
              <a:t>() : </a:t>
            </a:r>
            <a:r>
              <a:rPr lang="en-US" dirty="0" err="1">
                <a:latin typeface="Consolas" panose="020B0609020204030204" pitchFamily="49" charset="0"/>
              </a:rPr>
              <a:t>m_id</a:t>
            </a:r>
            <a:r>
              <a:rPr lang="en-US" dirty="0">
                <a:latin typeface="Consolas" panose="020B0609020204030204" pitchFamily="49" charset="0"/>
              </a:rPr>
              <a:t>(++</a:t>
            </a:r>
            <a:r>
              <a:rPr lang="en-US" dirty="0" err="1">
                <a:latin typeface="Consolas" panose="020B0609020204030204" pitchFamily="49" charset="0"/>
              </a:rPr>
              <a:t>s_nextId</a:t>
            </a:r>
            <a:r>
              <a:rPr lang="en-US" dirty="0">
                <a:latin typeface="Consolas" panose="020B0609020204030204" pitchFamily="49" charset="0"/>
              </a:rPr>
              <a:t>) {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UniqueID</a:t>
            </a:r>
            <a:r>
              <a:rPr lang="en-US" dirty="0">
                <a:latin typeface="Consolas" panose="020B0609020204030204" pitchFamily="49" charset="0"/>
              </a:rPr>
              <a:t>(const </a:t>
            </a:r>
            <a:r>
              <a:rPr lang="en-US" dirty="0" err="1">
                <a:latin typeface="Consolas" panose="020B0609020204030204" pitchFamily="49" charset="0"/>
              </a:rPr>
              <a:t>UniqueID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 : </a:t>
            </a:r>
            <a:r>
              <a:rPr lang="en-US" dirty="0" err="1">
                <a:latin typeface="Consolas" panose="020B0609020204030204" pitchFamily="49" charset="0"/>
              </a:rPr>
              <a:t>m_id</a:t>
            </a:r>
            <a:r>
              <a:rPr lang="en-US" dirty="0">
                <a:latin typeface="Consolas" panose="020B0609020204030204" pitchFamily="49" charset="0"/>
              </a:rPr>
              <a:t>(++</a:t>
            </a:r>
            <a:r>
              <a:rPr lang="en-US" dirty="0" err="1">
                <a:latin typeface="Consolas" panose="020B0609020204030204" pitchFamily="49" charset="0"/>
              </a:rPr>
              <a:t>s_nextId</a:t>
            </a:r>
            <a:r>
              <a:rPr lang="en-US" dirty="0">
                <a:latin typeface="Consolas" panose="020B0609020204030204" pitchFamily="49" charset="0"/>
              </a:rPr>
              <a:t>) { }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UniqueID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UniqueID</a:t>
            </a:r>
            <a:r>
              <a:rPr lang="en-US" dirty="0">
                <a:latin typeface="Consolas" panose="020B0609020204030204" pitchFamily="49" charset="0"/>
              </a:rPr>
              <a:t>&amp;&amp; 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 : </a:t>
            </a:r>
            <a:r>
              <a:rPr lang="en-US" dirty="0" err="1">
                <a:latin typeface="Consolas" panose="020B0609020204030204" pitchFamily="49" charset="0"/>
              </a:rPr>
              <a:t>m_id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rhs.m_id</a:t>
            </a:r>
            <a:r>
              <a:rPr lang="en-US" dirty="0">
                <a:latin typeface="Consolas" panose="020B0609020204030204" pitchFamily="49" charset="0"/>
              </a:rPr>
              <a:t>) { </a:t>
            </a:r>
            <a:r>
              <a:rPr lang="en-US" dirty="0" err="1">
                <a:latin typeface="Consolas" panose="020B0609020204030204" pitchFamily="49" charset="0"/>
              </a:rPr>
              <a:t>rhs.m_id</a:t>
            </a:r>
            <a:r>
              <a:rPr lang="en-US" dirty="0">
                <a:latin typeface="Consolas" panose="020B0609020204030204" pitchFamily="49" charset="0"/>
              </a:rPr>
              <a:t> = ++</a:t>
            </a:r>
            <a:r>
              <a:rPr lang="en-US" dirty="0" err="1">
                <a:latin typeface="Consolas" panose="020B0609020204030204" pitchFamily="49" charset="0"/>
              </a:rPr>
              <a:t>s_nextId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UniqueID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operator=</a:t>
            </a:r>
            <a:r>
              <a:rPr lang="en-US" dirty="0">
                <a:latin typeface="Consolas" panose="020B0609020204030204" pitchFamily="49" charset="0"/>
              </a:rPr>
              <a:t>(const </a:t>
            </a:r>
            <a:r>
              <a:rPr lang="en-US" dirty="0" err="1">
                <a:latin typeface="Consolas" panose="020B0609020204030204" pitchFamily="49" charset="0"/>
              </a:rPr>
              <a:t>UniqueID</a:t>
            </a:r>
            <a:r>
              <a:rPr lang="en-US" dirty="0">
                <a:latin typeface="Consolas" panose="020B0609020204030204" pitchFamily="49" charset="0"/>
              </a:rPr>
              <a:t>&amp;)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= delete</a:t>
            </a:r>
            <a:r>
              <a:rPr lang="en-US" dirty="0">
                <a:latin typeface="Consolas" panose="020B0609020204030204" pitchFamily="49" charset="0"/>
              </a:rPr>
              <a:t>;  // Redundant but harmless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long </a:t>
            </a:r>
            <a:r>
              <a:rPr lang="en-US" dirty="0" err="1">
                <a:latin typeface="Consolas" panose="020B0609020204030204" pitchFamily="49" charset="0"/>
              </a:rPr>
              <a:t>long</a:t>
            </a:r>
            <a:r>
              <a:rPr lang="en-US" dirty="0">
                <a:latin typeface="Consolas" panose="020B0609020204030204" pitchFamily="49" charset="0"/>
              </a:rPr>
              <a:t> id() const { return </a:t>
            </a:r>
            <a:r>
              <a:rPr lang="en-US" dirty="0" err="1">
                <a:latin typeface="Consolas" panose="020B0609020204030204" pitchFamily="49" charset="0"/>
              </a:rPr>
              <a:t>m_id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725761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41E0BF-BF10-D86D-1989-42C0FA3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this be Implicitly Relocatable?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3290-9507-1BD9-D509-97323195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9E7A0-AEBA-80A1-ED20-F8A51974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2BF3-F473-3161-59D2-9E9DA8C0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97E604-5169-88F3-7231-7A7ECB326F02}"/>
              </a:ext>
            </a:extLst>
          </p:cNvPr>
          <p:cNvSpPr/>
          <p:nvPr/>
        </p:nvSpPr>
        <p:spPr>
          <a:xfrm>
            <a:off x="1484310" y="1402080"/>
            <a:ext cx="9760864" cy="474059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ValueWithId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double   </a:t>
            </a:r>
            <a:r>
              <a:rPr lang="en-US" dirty="0" err="1">
                <a:latin typeface="Consolas" panose="020B0609020204030204" pitchFamily="49" charset="0"/>
              </a:rPr>
              <a:t>m_value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UniqueID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m_id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public:</a:t>
            </a:r>
          </a:p>
          <a:p>
            <a:r>
              <a:rPr lang="en-US" dirty="0">
                <a:latin typeface="Consolas" panose="020B0609020204030204" pitchFamily="49" charset="0"/>
              </a:rPr>
              <a:t>  explicit </a:t>
            </a:r>
            <a:r>
              <a:rPr lang="en-US" dirty="0" err="1">
                <a:latin typeface="Consolas" panose="020B0609020204030204" pitchFamily="49" charset="0"/>
              </a:rPr>
              <a:t>ValueWithId</a:t>
            </a:r>
            <a:r>
              <a:rPr lang="en-US" dirty="0">
                <a:latin typeface="Consolas" panose="020B0609020204030204" pitchFamily="49" charset="0"/>
              </a:rPr>
              <a:t>(double d) : </a:t>
            </a:r>
            <a:r>
              <a:rPr lang="en-US" dirty="0" err="1">
                <a:latin typeface="Consolas" panose="020B0609020204030204" pitchFamily="49" charset="0"/>
              </a:rPr>
              <a:t>m_value</a:t>
            </a:r>
            <a:r>
              <a:rPr lang="en-US" dirty="0">
                <a:latin typeface="Consolas" panose="020B0609020204030204" pitchFamily="49" charset="0"/>
              </a:rPr>
              <a:t>(d), </a:t>
            </a:r>
            <a:r>
              <a:rPr lang="en-US" dirty="0" err="1">
                <a:latin typeface="Consolas" panose="020B0609020204030204" pitchFamily="49" charset="0"/>
              </a:rPr>
              <a:t>m_id</a:t>
            </a:r>
            <a:r>
              <a:rPr lang="en-US" dirty="0">
                <a:latin typeface="Consolas" panose="020B0609020204030204" pitchFamily="49" charset="0"/>
              </a:rPr>
              <a:t>() {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//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ID is a non-salient attribute</a:t>
            </a:r>
            <a:r>
              <a:rPr lang="en-US" dirty="0">
                <a:latin typeface="Consolas" panose="020B0609020204030204" pitchFamily="49" charset="0"/>
              </a:rPr>
              <a:t>; it is neither changed by assignment</a:t>
            </a:r>
          </a:p>
          <a:p>
            <a:r>
              <a:rPr lang="en-US" dirty="0">
                <a:latin typeface="Consolas" panose="020B0609020204030204" pitchFamily="49" charset="0"/>
              </a:rPr>
              <a:t>  // nor checked by operator==.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ValueWithId</a:t>
            </a:r>
            <a:r>
              <a:rPr lang="en-US" dirty="0">
                <a:latin typeface="Consolas" panose="020B0609020204030204" pitchFamily="49" charset="0"/>
              </a:rPr>
              <a:t>&amp; operator=(const </a:t>
            </a:r>
            <a:r>
              <a:rPr lang="en-US" dirty="0" err="1">
                <a:latin typeface="Consolas" panose="020B0609020204030204" pitchFamily="49" charset="0"/>
              </a:rPr>
              <a:t>ValueWithId</a:t>
            </a:r>
            <a:r>
              <a:rPr lang="en-US" dirty="0">
                <a:latin typeface="Consolas" panose="020B0609020204030204" pitchFamily="49" charset="0"/>
              </a:rPr>
              <a:t>&amp; </a:t>
            </a:r>
            <a:r>
              <a:rPr lang="en-US" dirty="0" err="1">
                <a:latin typeface="Consolas" panose="020B0609020204030204" pitchFamily="49" charset="0"/>
              </a:rPr>
              <a:t>rhs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    { </a:t>
            </a:r>
            <a:r>
              <a:rPr lang="en-US" dirty="0" err="1">
                <a:latin typeface="Consolas" panose="020B0609020204030204" pitchFamily="49" charset="0"/>
              </a:rPr>
              <a:t>m_value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rhs.m_value</a:t>
            </a:r>
            <a:r>
              <a:rPr lang="en-US" dirty="0">
                <a:latin typeface="Consolas" panose="020B0609020204030204" pitchFamily="49" charset="0"/>
              </a:rPr>
              <a:t>; return *this; 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  friend bool operator==(const </a:t>
            </a:r>
            <a:r>
              <a:rPr lang="en-US" dirty="0" err="1">
                <a:latin typeface="Consolas" panose="020B0609020204030204" pitchFamily="49" charset="0"/>
              </a:rPr>
              <a:t>ValueWithId</a:t>
            </a:r>
            <a:r>
              <a:rPr lang="en-US" dirty="0">
                <a:latin typeface="Consolas" panose="020B0609020204030204" pitchFamily="49" charset="0"/>
              </a:rPr>
              <a:t>&amp; a, const </a:t>
            </a:r>
            <a:r>
              <a:rPr lang="en-US" dirty="0" err="1">
                <a:latin typeface="Consolas" panose="020B0609020204030204" pitchFamily="49" charset="0"/>
              </a:rPr>
              <a:t>ValueWithId</a:t>
            </a:r>
            <a:r>
              <a:rPr lang="en-US" dirty="0">
                <a:latin typeface="Consolas" panose="020B0609020204030204" pitchFamily="49" charset="0"/>
              </a:rPr>
              <a:t>&amp; b)</a:t>
            </a:r>
          </a:p>
          <a:p>
            <a:r>
              <a:rPr lang="en-US" dirty="0">
                <a:latin typeface="Consolas" panose="020B0609020204030204" pitchFamily="49" charset="0"/>
              </a:rPr>
              <a:t>    { return </a:t>
            </a:r>
            <a:r>
              <a:rPr lang="en-US" dirty="0" err="1">
                <a:latin typeface="Consolas" panose="020B0609020204030204" pitchFamily="49" charset="0"/>
              </a:rPr>
              <a:t>a.m_value</a:t>
            </a:r>
            <a:r>
              <a:rPr lang="en-US" dirty="0">
                <a:latin typeface="Consolas" panose="020B0609020204030204" pitchFamily="49" charset="0"/>
              </a:rPr>
              <a:t> == </a:t>
            </a:r>
            <a:r>
              <a:rPr lang="en-US" dirty="0" err="1">
                <a:latin typeface="Consolas" panose="020B0609020204030204" pitchFamily="49" charset="0"/>
              </a:rPr>
              <a:t>b.m_value</a:t>
            </a:r>
            <a:r>
              <a:rPr lang="en-US" dirty="0">
                <a:latin typeface="Consolas" panose="020B0609020204030204" pitchFamily="49" charset="0"/>
              </a:rPr>
              <a:t>; }</a:t>
            </a:r>
          </a:p>
          <a:p>
            <a:r>
              <a:rPr lang="en-US" dirty="0">
                <a:latin typeface="Consolas" panose="020B0609020204030204" pitchFamily="49" charset="0"/>
              </a:rPr>
              <a:t>  …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038DE8BC-7F3B-8CAF-A67C-8E98B99B36DB}"/>
              </a:ext>
            </a:extLst>
          </p:cNvPr>
          <p:cNvSpPr/>
          <p:nvPr/>
        </p:nvSpPr>
        <p:spPr>
          <a:xfrm>
            <a:off x="4578772" y="1483360"/>
            <a:ext cx="6475308" cy="521547"/>
          </a:xfrm>
          <a:prstGeom prst="roundRect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/>
              <a:t>❌	</a:t>
            </a:r>
            <a:r>
              <a:rPr lang="en-US" sz="2000" b="1" dirty="0"/>
              <a:t>P1144: No relocation optimizations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8DB19C-34B1-EF25-63CB-79CE6D20FF4E}"/>
              </a:ext>
            </a:extLst>
          </p:cNvPr>
          <p:cNvSpPr/>
          <p:nvPr/>
        </p:nvSpPr>
        <p:spPr>
          <a:xfrm>
            <a:off x="4578772" y="2130214"/>
            <a:ext cx="6475308" cy="878411"/>
          </a:xfrm>
          <a:prstGeom prst="roundRect">
            <a:avLst/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65760" indent="-365760"/>
            <a:r>
              <a:rPr lang="en-US" sz="2000" dirty="0">
                <a:solidFill>
                  <a:srgbClr val="00B050"/>
                </a:solidFill>
              </a:rPr>
              <a:t>✔</a:t>
            </a:r>
            <a:r>
              <a:rPr lang="en-US" sz="2000" dirty="0"/>
              <a:t>	</a:t>
            </a:r>
            <a:r>
              <a:rPr lang="en-US" sz="2000" b="1" dirty="0"/>
              <a:t>P2786/P3239: Relocating </a:t>
            </a:r>
            <a:r>
              <a:rPr lang="en-US" sz="2000" b="1" i="1" dirty="0"/>
              <a:t>move</a:t>
            </a:r>
            <a:r>
              <a:rPr lang="en-US" sz="2000" b="1" dirty="0"/>
              <a:t> optimizations within containers but no relocating </a:t>
            </a:r>
            <a:r>
              <a:rPr lang="en-US" sz="2000" b="1" i="1" dirty="0"/>
              <a:t>swap</a:t>
            </a:r>
            <a:r>
              <a:rPr lang="en-US" sz="2000" b="1" dirty="0"/>
              <a:t> optimizations.</a:t>
            </a:r>
          </a:p>
        </p:txBody>
      </p:sp>
    </p:spTree>
    <p:extLst>
      <p:ext uri="{BB962C8B-B14F-4D97-AF65-F5344CB8AC3E}">
        <p14:creationId xmlns:p14="http://schemas.microsoft.com/office/powerpoint/2010/main" val="1323604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6D41E0BF-BF10-D86D-1989-42C0FA3B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Subobject</a:t>
            </a:r>
            <a:r>
              <a:rPr lang="en-US" dirty="0"/>
              <a:t> Relocation Swap Bug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F3290-9507-1BD9-D509-973231958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98742-6638-43AC-A30F-B0F4E802E4B2}" type="datetime1">
              <a:rPr lang="en-US" smtClean="0"/>
              <a:t>5/18/2024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99E7A0-AEBA-80A1-ED20-F8A519741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Pablo Halpern, 2024 (CC BY 4.0)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8E2BF3-F473-3161-59D2-9E9DA8C0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74F480-87F1-C5BC-0B0D-E298993C1E8F}"/>
              </a:ext>
            </a:extLst>
          </p:cNvPr>
          <p:cNvSpPr/>
          <p:nvPr/>
        </p:nvSpPr>
        <p:spPr>
          <a:xfrm>
            <a:off x="1408109" y="3918363"/>
            <a:ext cx="5009090" cy="22859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struct Empty { };  // Empty base class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template &lt;class Base, class T&gt;</a:t>
            </a:r>
          </a:p>
          <a:p>
            <a:r>
              <a:rPr lang="en-US" dirty="0">
                <a:latin typeface="Consolas" panose="020B0609020204030204" pitchFamily="49" charset="0"/>
              </a:rPr>
              <a:t>struct X :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Base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T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val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926748C-35E7-9AA1-BF2F-6274FB8BACC4}"/>
              </a:ext>
            </a:extLst>
          </p:cNvPr>
          <p:cNvSpPr/>
          <p:nvPr/>
        </p:nvSpPr>
        <p:spPr>
          <a:xfrm>
            <a:off x="6570133" y="3918363"/>
            <a:ext cx="5009090" cy="22859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int main()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X&lt;Empty, short&gt; a { {},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0x1111</a:t>
            </a:r>
            <a:r>
              <a:rPr lang="en-US" dirty="0">
                <a:latin typeface="Consolas" panose="020B0609020204030204" pitchFamily="49" charset="0"/>
              </a:rPr>
              <a:t> },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 b { {}, </a:t>
            </a:r>
            <a:r>
              <a:rPr lang="en-US" dirty="0">
                <a:solidFill>
                  <a:srgbClr val="00B0F0"/>
                </a:solidFill>
                <a:latin typeface="Consolas" panose="020B0609020204030204" pitchFamily="49" charset="0"/>
              </a:rPr>
              <a:t>0x2222</a:t>
            </a:r>
            <a:r>
              <a:rPr lang="en-US" dirty="0">
                <a:latin typeface="Consolas" panose="020B0609020204030204" pitchFamily="49" charset="0"/>
              </a:rPr>
              <a:t> };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swap</a:t>
            </a:r>
            <a:r>
              <a:rPr lang="en-US" dirty="0">
                <a:latin typeface="Consolas" panose="020B0609020204030204" pitchFamily="49" charset="0"/>
              </a:rPr>
              <a:t>(a, b);</a:t>
            </a:r>
          </a:p>
          <a:p>
            <a:r>
              <a:rPr lang="en-US" dirty="0">
                <a:latin typeface="Consolas" panose="020B0609020204030204" pitchFamily="49" charset="0"/>
              </a:rPr>
              <a:t>  std::print("a = {:x}, b = {:x}",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</a:t>
            </a:r>
            <a:r>
              <a:rPr lang="en-US" dirty="0" err="1">
                <a:latin typeface="Consolas" panose="020B0609020204030204" pitchFamily="49" charset="0"/>
              </a:rPr>
              <a:t>a.val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b.val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9A68C2-A18B-C24A-C0DB-267A667B782D}"/>
              </a:ext>
            </a:extLst>
          </p:cNvPr>
          <p:cNvSpPr/>
          <p:nvPr/>
        </p:nvSpPr>
        <p:spPr>
          <a:xfrm>
            <a:off x="1408109" y="2015063"/>
            <a:ext cx="5009090" cy="17847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template &lt;class T&gt;</a:t>
            </a:r>
          </a:p>
          <a:p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optimized_swap</a:t>
            </a:r>
            <a:r>
              <a:rPr lang="en-US" dirty="0">
                <a:latin typeface="Consolas" panose="020B0609020204030204" pitchFamily="49" charset="0"/>
              </a:rPr>
              <a:t>(T&amp; a, T&amp; b)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// Optimized swap in P1144 </a:t>
            </a:r>
            <a:r>
              <a:rPr lang="en-US" dirty="0" err="1">
                <a:latin typeface="Consolas" panose="020B0609020204030204" pitchFamily="49" charset="0"/>
              </a:rPr>
              <a:t>libc</a:t>
            </a:r>
            <a:r>
              <a:rPr lang="en-US" dirty="0">
                <a:latin typeface="Consolas" panose="020B0609020204030204" pitchFamily="49" charset="0"/>
              </a:rPr>
              <a:t>++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FFFF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swap_ranges</a:t>
            </a:r>
            <a:r>
              <a:rPr lang="en-US" dirty="0">
                <a:latin typeface="Consolas" panose="020B0609020204030204" pitchFamily="49" charset="0"/>
              </a:rPr>
              <a:t>(&amp;a, &amp;a + 1, &amp;b);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FF66DE0-4EF3-CD3A-AD45-1EC4171E350D}"/>
              </a:ext>
            </a:extLst>
          </p:cNvPr>
          <p:cNvSpPr/>
          <p:nvPr/>
        </p:nvSpPr>
        <p:spPr>
          <a:xfrm>
            <a:off x="6570133" y="2015063"/>
            <a:ext cx="5009090" cy="178477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latin typeface="Consolas" panose="020B0609020204030204" pitchFamily="49" charset="0"/>
              </a:rPr>
              <a:t>template &lt;class B, class T&gt;</a:t>
            </a:r>
          </a:p>
          <a:p>
            <a:r>
              <a:rPr lang="en-US" dirty="0">
                <a:latin typeface="Consolas" panose="020B0609020204030204" pitchFamily="49" charset="0"/>
              </a:rPr>
              <a:t>void swap(X&lt;B, T&gt;&amp; a, X&lt;B, T&gt;&amp; b)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optimized_swap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static_cast</a:t>
            </a:r>
            <a:r>
              <a:rPr lang="en-US" dirty="0">
                <a:latin typeface="Consolas" panose="020B0609020204030204" pitchFamily="49" charset="0"/>
              </a:rPr>
              <a:t>&lt;B&amp;&gt;(a),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       </a:t>
            </a:r>
            <a:r>
              <a:rPr lang="en-US" dirty="0" err="1">
                <a:latin typeface="Consolas" panose="020B0609020204030204" pitchFamily="49" charset="0"/>
              </a:rPr>
              <a:t>static_cast</a:t>
            </a:r>
            <a:r>
              <a:rPr lang="en-US" dirty="0">
                <a:latin typeface="Consolas" panose="020B0609020204030204" pitchFamily="49" charset="0"/>
              </a:rPr>
              <a:t>&lt;B&amp;&gt;(b));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FFFF00"/>
                </a:solidFill>
                <a:latin typeface="Consolas" panose="020B0609020204030204" pitchFamily="49" charset="0"/>
              </a:rPr>
              <a:t>optimized_swap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a.val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b.val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3AABB72-7045-BD33-315B-DFBC6B1E57DD}"/>
              </a:ext>
            </a:extLst>
          </p:cNvPr>
          <p:cNvSpPr txBox="1"/>
          <p:nvPr/>
        </p:nvSpPr>
        <p:spPr>
          <a:xfrm>
            <a:off x="1408109" y="1476581"/>
            <a:ext cx="10171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code misbehaves using P1144 </a:t>
            </a:r>
            <a:r>
              <a:rPr lang="en-US" sz="2800" dirty="0" err="1"/>
              <a:t>libc</a:t>
            </a:r>
            <a:r>
              <a:rPr lang="en-US" sz="2800" dirty="0"/>
              <a:t>++. </a:t>
            </a:r>
            <a:r>
              <a:rPr lang="en-US" sz="2000" dirty="0">
                <a:hlinkClick r:id="rId2"/>
              </a:rPr>
              <a:t>https://godbolt.org/z/37TYf13Gv</a:t>
            </a:r>
            <a:endParaRPr lang="en-US" sz="2000" dirty="0"/>
          </a:p>
        </p:txBody>
      </p:sp>
      <p:sp>
        <p:nvSpPr>
          <p:cNvPr id="11" name="Speech Bubble: Rectangle with Corners Rounded 10">
            <a:extLst>
              <a:ext uri="{FF2B5EF4-FFF2-40B4-BE49-F238E27FC236}">
                <a16:creationId xmlns:a16="http://schemas.microsoft.com/office/drawing/2014/main" id="{C08D57B4-63C9-63EC-9003-8EEF007D2F8B}"/>
              </a:ext>
            </a:extLst>
          </p:cNvPr>
          <p:cNvSpPr/>
          <p:nvPr/>
        </p:nvSpPr>
        <p:spPr>
          <a:xfrm>
            <a:off x="2492258" y="5777549"/>
            <a:ext cx="2840791" cy="365126"/>
          </a:xfrm>
          <a:prstGeom prst="wedgeRoundRectCallout">
            <a:avLst>
              <a:gd name="adj1" fmla="val -48711"/>
              <a:gd name="adj2" fmla="val -125692"/>
              <a:gd name="adj3" fmla="val 16667"/>
            </a:avLst>
          </a:prstGeom>
          <a:solidFill>
            <a:srgbClr val="0070C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dirty="0"/>
              <a:t> 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</a:t>
            </a:r>
            <a:r>
              <a:rPr lang="en-US" dirty="0"/>
              <a:t> could overlap</a:t>
            </a:r>
          </a:p>
        </p:txBody>
      </p:sp>
      <p:sp>
        <p:nvSpPr>
          <p:cNvPr id="12" name="Speech Bubble: Rectangle with Corners Rounded 11">
            <a:extLst>
              <a:ext uri="{FF2B5EF4-FFF2-40B4-BE49-F238E27FC236}">
                <a16:creationId xmlns:a16="http://schemas.microsoft.com/office/drawing/2014/main" id="{63BEB6DC-7DD3-7A7E-F21F-5C930846CEEF}"/>
              </a:ext>
            </a:extLst>
          </p:cNvPr>
          <p:cNvSpPr/>
          <p:nvPr/>
        </p:nvSpPr>
        <p:spPr>
          <a:xfrm>
            <a:off x="4053305" y="5016293"/>
            <a:ext cx="2241974" cy="365126"/>
          </a:xfrm>
          <a:prstGeom prst="wedgeRoundRectCallout">
            <a:avLst>
              <a:gd name="adj1" fmla="val 74095"/>
              <a:gd name="adj2" fmla="val 56250"/>
              <a:gd name="adj3" fmla="val 16667"/>
            </a:avLst>
          </a:prstGeom>
          <a:solidFill>
            <a:srgbClr val="00206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"a = </a:t>
            </a:r>
            <a:r>
              <a:rPr lang="en-US" sz="2000" dirty="0">
                <a:solidFill>
                  <a:srgbClr val="00B0F0"/>
                </a:solidFill>
              </a:rPr>
              <a:t>22</a:t>
            </a:r>
            <a:r>
              <a:rPr lang="en-US" sz="2000" dirty="0">
                <a:solidFill>
                  <a:srgbClr val="FFFF00"/>
                </a:solidFill>
              </a:rPr>
              <a:t>11</a:t>
            </a:r>
            <a:r>
              <a:rPr lang="en-US" sz="2000" dirty="0"/>
              <a:t>, b = </a:t>
            </a:r>
            <a:r>
              <a:rPr lang="en-US" sz="2000" dirty="0">
                <a:solidFill>
                  <a:srgbClr val="FFFF00"/>
                </a:solidFill>
              </a:rPr>
              <a:t>11</a:t>
            </a:r>
            <a:r>
              <a:rPr lang="en-US" sz="2000" dirty="0">
                <a:solidFill>
                  <a:srgbClr val="00B0F0"/>
                </a:solidFill>
              </a:rPr>
              <a:t>22</a:t>
            </a:r>
            <a:r>
              <a:rPr lang="en-US" sz="2000" dirty="0"/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26878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8" grpId="0" animBg="1"/>
      <p:bldP spid="9" grpId="0" animBg="1"/>
      <p:bldP spid="11" grpId="0" animBg="1"/>
      <p:bldP spid="12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1654</TotalTime>
  <Words>1258</Words>
  <Application>Microsoft Office PowerPoint</Application>
  <PresentationFormat>Widescreen</PresentationFormat>
  <Paragraphs>149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Corbel</vt:lpstr>
      <vt:lpstr>Courier New</vt:lpstr>
      <vt:lpstr>Times New Roman</vt:lpstr>
      <vt:lpstr>Parallax</vt:lpstr>
      <vt:lpstr>Trivial Relocatability</vt:lpstr>
      <vt:lpstr>Plan</vt:lpstr>
      <vt:lpstr>P3239: A Relocating Swap</vt:lpstr>
      <vt:lpstr>Relocatability is not enough</vt:lpstr>
      <vt:lpstr>Avoiding Surprise</vt:lpstr>
      <vt:lpstr>Throwing the Baby out with the Bathwater</vt:lpstr>
      <vt:lpstr>Relocatable but not Assignable</vt:lpstr>
      <vt:lpstr>Should this be Implicitly Relocatable?</vt:lpstr>
      <vt:lpstr>Subobject Relocation Swap Bug</vt:lpstr>
      <vt:lpstr>What P3239 proposes</vt:lpstr>
    </vt:vector>
  </TitlesOfParts>
  <Company>Bloomberg LP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Better lookups for map and unordered_map</dc:title>
  <dc:creator>Pablo Halpern</dc:creator>
  <cp:lastModifiedBy>Pablo Halpern</cp:lastModifiedBy>
  <cp:revision>19</cp:revision>
  <dcterms:created xsi:type="dcterms:W3CDTF">2024-02-05T22:53:23Z</dcterms:created>
  <dcterms:modified xsi:type="dcterms:W3CDTF">2024-05-19T00:02:13Z</dcterms:modified>
</cp:coreProperties>
</file>