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9"/>
  </p:notesMasterIdLst>
  <p:sldIdLst>
    <p:sldId id="256" r:id="rId2"/>
    <p:sldId id="364" r:id="rId3"/>
    <p:sldId id="367" r:id="rId4"/>
    <p:sldId id="365" r:id="rId5"/>
    <p:sldId id="372" r:id="rId6"/>
    <p:sldId id="373" r:id="rId7"/>
    <p:sldId id="409" r:id="rId8"/>
    <p:sldId id="366" r:id="rId9"/>
    <p:sldId id="370" r:id="rId10"/>
    <p:sldId id="375" r:id="rId11"/>
    <p:sldId id="381" r:id="rId12"/>
    <p:sldId id="376" r:id="rId13"/>
    <p:sldId id="380" r:id="rId14"/>
    <p:sldId id="379" r:id="rId15"/>
    <p:sldId id="378" r:id="rId16"/>
    <p:sldId id="377" r:id="rId17"/>
    <p:sldId id="383" r:id="rId18"/>
    <p:sldId id="390" r:id="rId19"/>
    <p:sldId id="382" r:id="rId20"/>
    <p:sldId id="384" r:id="rId21"/>
    <p:sldId id="385" r:id="rId22"/>
    <p:sldId id="386" r:id="rId23"/>
    <p:sldId id="387" r:id="rId24"/>
    <p:sldId id="388" r:id="rId25"/>
    <p:sldId id="389" r:id="rId26"/>
    <p:sldId id="392" r:id="rId27"/>
    <p:sldId id="352" r:id="rId28"/>
    <p:sldId id="353" r:id="rId29"/>
    <p:sldId id="361" r:id="rId30"/>
    <p:sldId id="408" r:id="rId31"/>
    <p:sldId id="355" r:id="rId32"/>
    <p:sldId id="394" r:id="rId33"/>
    <p:sldId id="360" r:id="rId34"/>
    <p:sldId id="395" r:id="rId35"/>
    <p:sldId id="359" r:id="rId36"/>
    <p:sldId id="397" r:id="rId37"/>
    <p:sldId id="398" r:id="rId38"/>
    <p:sldId id="402" r:id="rId39"/>
    <p:sldId id="404" r:id="rId40"/>
    <p:sldId id="405" r:id="rId41"/>
    <p:sldId id="406" r:id="rId42"/>
    <p:sldId id="403" r:id="rId43"/>
    <p:sldId id="407" r:id="rId44"/>
    <p:sldId id="396" r:id="rId45"/>
    <p:sldId id="393" r:id="rId46"/>
    <p:sldId id="362" r:id="rId47"/>
    <p:sldId id="35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6" autoAdjust="0"/>
    <p:restoredTop sz="94660"/>
  </p:normalViewPr>
  <p:slideViewPr>
    <p:cSldViewPr snapToGrid="0">
      <p:cViewPr>
        <p:scale>
          <a:sx n="90" d="100"/>
          <a:sy n="90" d="100"/>
        </p:scale>
        <p:origin x="130"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7240D-8D0E-46A5-956C-D9220330C76B}" type="slidenum">
              <a:rPr lang="en-US" smtClean="0"/>
              <a:t>39</a:t>
            </a:fld>
            <a:endParaRPr lang="en-US"/>
          </a:p>
        </p:txBody>
      </p:sp>
    </p:spTree>
    <p:extLst>
      <p:ext uri="{BB962C8B-B14F-4D97-AF65-F5344CB8AC3E}">
        <p14:creationId xmlns:p14="http://schemas.microsoft.com/office/powerpoint/2010/main" val="39664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6/25/2024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6/25/2024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6/25/2024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6/25/2024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6/25/2024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28,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Tree>
    <p:extLst>
      <p:ext uri="{BB962C8B-B14F-4D97-AF65-F5344CB8AC3E}">
        <p14:creationId xmlns:p14="http://schemas.microsoft.com/office/powerpoint/2010/main" val="245144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067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Relocating vector elements during vector growth by byte copy is more efficient than move-constructing then destroying individual objects.</a:t>
            </a:r>
          </a:p>
          <a:p>
            <a:r>
              <a:rPr lang="en-US" dirty="0"/>
              <a:t>Types having  throwing move constructors, such as some implementations of </a:t>
            </a:r>
            <a:r>
              <a:rPr lang="en-US" dirty="0">
                <a:latin typeface="Courier New" panose="02070309020205020404" pitchFamily="49" charset="0"/>
                <a:cs typeface="Courier New" panose="02070309020205020404" pitchFamily="49" charset="0"/>
              </a:rPr>
              <a:t>std::list</a:t>
            </a:r>
            <a:r>
              <a:rPr lang="en-US" dirty="0"/>
              <a:t>, can often be trivially relocated, which is a non-allocating and non-throwing operation.</a:t>
            </a:r>
          </a:p>
          <a:p>
            <a:r>
              <a:rPr lang="en-US" dirty="0"/>
              <a:t>When a type like </a:t>
            </a:r>
            <a:r>
              <a:rPr lang="en-US" dirty="0" err="1">
                <a:latin typeface="Courier New" panose="02070309020205020404" pitchFamily="49" charset="0"/>
                <a:cs typeface="Courier New" panose="02070309020205020404" pitchFamily="49" charset="0"/>
              </a:rPr>
              <a:t>inplace_vector</a:t>
            </a:r>
            <a:r>
              <a:rPr lang="en-US" dirty="0"/>
              <a:t>, is moved, its elements can often be trivially relocated (leaving the moved-from container empty) rather than moved element-by-element (leaving the moved-from container full of moved-from objects).</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4241830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on top of P2786.  Where these facilities overlap with P1144, they are very similar.)</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http://wg21.link/P3239R0</a:t>
            </a:r>
            <a:r>
              <a:rPr lang="en-US" dirty="0"/>
              <a:t>.</a:t>
            </a:r>
          </a:p>
          <a:p>
            <a:r>
              <a:rPr lang="en-US" dirty="0"/>
              <a:t>Possible Future directions: </a:t>
            </a:r>
            <a:r>
              <a:rPr lang="en-US" b="1" i="1" dirty="0"/>
              <a:t>D3262R0</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34950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103711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copyable types are trivially relocatable (unless marked otherwise)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405400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c4(c4&amp;&amp;)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 at compile time.</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23</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3960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Not trivially relocatable if node might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(std::</a:t>
            </a:r>
            <a:r>
              <a:rPr lang="en-US" dirty="0" err="1">
                <a:latin typeface="Consolas" panose="020B0609020204030204" pitchFamily="49" charset="0"/>
              </a:rPr>
              <a:t>is_trivially_relocatable_v</a:t>
            </a:r>
            <a:r>
              <a:rPr lang="en-US" dirty="0">
                <a:latin typeface="Consolas" panose="020B0609020204030204" pitchFamily="49" charset="0"/>
              </a:rPr>
              <a:t>&lt;T&gt; &amp;&amp;</a:t>
            </a:r>
          </a:p>
          <a:p>
            <a:r>
              <a:rPr lang="en-US" dirty="0">
                <a:solidFill>
                  <a:srgbClr val="92D050"/>
                </a:solidFill>
                <a:latin typeface="Consolas" panose="020B0609020204030204" pitchFamily="49" charset="0"/>
              </a:rPr>
              <a:t>                                  !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189738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a:xfrm>
            <a:off x="1484310" y="1887166"/>
            <a:ext cx="10018713" cy="4183433"/>
          </a:xfrm>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  Like </a:t>
            </a:r>
            <a:r>
              <a:rPr lang="en-US" dirty="0">
                <a:latin typeface="Courier New" panose="02070309020205020404" pitchFamily="49" charset="0"/>
                <a:cs typeface="Courier New" panose="02070309020205020404" pitchFamily="49" charset="0"/>
              </a:rPr>
              <a:t>std::launder</a:t>
            </a:r>
            <a:r>
              <a:rPr lang="en-US" dirty="0"/>
              <a:t>, the "magic" adds no runtime cost.</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32982"/>
            <a:ext cx="10018713" cy="4459447"/>
          </a:xfrm>
        </p:spPr>
        <p:txBody>
          <a:bodyPr>
            <a:normAutofit/>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Relocates via element-by-element move-construction and destruction in the general case, but optimized to use byte copies for trivially relocatable types and further optimized as a single </a:t>
            </a:r>
            <a:r>
              <a:rPr lang="en-US" dirty="0" err="1">
                <a:latin typeface="Courier New" panose="02070309020205020404" pitchFamily="49" charset="0"/>
                <a:cs typeface="Courier New" panose="02070309020205020404" pitchFamily="49" charset="0"/>
              </a:rPr>
              <a:t>memmove</a:t>
            </a:r>
            <a:r>
              <a:rPr lang="en-US" dirty="0"/>
              <a:t>-like operation for contiguous iterators.</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218015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neither constructed nor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190800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 for </a:t>
            </a:r>
            <a:r>
              <a:rPr lang="en-US" dirty="0">
                <a:latin typeface="Courier New" panose="02070309020205020404" pitchFamily="49" charset="0"/>
                <a:cs typeface="Courier New" panose="02070309020205020404" pitchFamily="49" charset="0"/>
              </a:rPr>
              <a:t>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a:t>
            </a:r>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Tree>
    <p:extLst>
      <p:ext uri="{BB962C8B-B14F-4D97-AF65-F5344CB8AC3E}">
        <p14:creationId xmlns:p14="http://schemas.microsoft.com/office/powerpoint/2010/main" val="109849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copyable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Swapping Through References</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For reference types, construction and assignment are very different.</a:t>
            </a:r>
          </a:p>
          <a:p>
            <a:endParaRPr lang="en-US" dirty="0"/>
          </a:p>
          <a:p>
            <a:endParaRPr lang="en-US" dirty="0"/>
          </a:p>
          <a:p>
            <a:r>
              <a:rPr lang="en-US" dirty="0"/>
              <a:t>Changing the meaning of </a:t>
            </a:r>
            <a:r>
              <a:rPr lang="en-US" dirty="0">
                <a:latin typeface="Courier New" panose="02070309020205020404" pitchFamily="49" charset="0"/>
                <a:cs typeface="Courier New" panose="02070309020205020404" pitchFamily="49" charset="0"/>
              </a:rPr>
              <a:t>swap</a:t>
            </a:r>
            <a:r>
              <a:rPr lang="en-US" dirty="0"/>
              <a:t> for a trivially relocatable type containing references would break existing code.</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Rectangle 9">
            <a:extLst>
              <a:ext uri="{FF2B5EF4-FFF2-40B4-BE49-F238E27FC236}">
                <a16:creationId xmlns:a16="http://schemas.microsoft.com/office/drawing/2014/main" id="{B3DA0999-6DBB-2C6B-7269-DD92D7E491C0}"/>
              </a:ext>
            </a:extLst>
          </p:cNvPr>
          <p:cNvSpPr/>
          <p:nvPr/>
        </p:nvSpPr>
        <p:spPr>
          <a:xfrm>
            <a:off x="1831385" y="2354977"/>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
        <p:nvSpPr>
          <p:cNvPr id="7" name="Rectangle 6">
            <a:extLst>
              <a:ext uri="{FF2B5EF4-FFF2-40B4-BE49-F238E27FC236}">
                <a16:creationId xmlns:a16="http://schemas.microsoft.com/office/drawing/2014/main" id="{9C5CCDD0-3B22-EC81-D280-EF73CD9368CC}"/>
              </a:ext>
            </a:extLst>
          </p:cNvPr>
          <p:cNvSpPr/>
          <p:nvPr/>
        </p:nvSpPr>
        <p:spPr>
          <a:xfrm>
            <a:off x="1831385" y="4248123"/>
            <a:ext cx="9396054" cy="2010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C {</a:t>
            </a:r>
          </a:p>
          <a:p>
            <a:r>
              <a:rPr lang="en-US" dirty="0">
                <a:latin typeface="Consolas" panose="020B0609020204030204" pitchFamily="49" charset="0"/>
              </a:rPr>
              <a:t>  int x, y;</a:t>
            </a:r>
          </a:p>
          <a:p>
            <a:endParaRPr lang="en-US" dirty="0">
              <a:latin typeface="Consolas" panose="020B0609020204030204" pitchFamily="49" charset="0"/>
            </a:endParaRPr>
          </a:p>
          <a:p>
            <a:r>
              <a:rPr lang="en-US" dirty="0">
                <a:latin typeface="Consolas" panose="020B0609020204030204" pitchFamily="49" charset="0"/>
              </a:rPr>
              <a:t>  void swap(C&amp; </a:t>
            </a:r>
            <a:r>
              <a:rPr lang="en-US" dirty="0" err="1">
                <a:latin typeface="Consolas" panose="020B0609020204030204" pitchFamily="49" charset="0"/>
              </a:rPr>
              <a:t>rhs</a:t>
            </a:r>
            <a:r>
              <a:rPr lang="en-US" dirty="0">
                <a:latin typeface="Consolas" panose="020B0609020204030204" pitchFamily="49" charset="0"/>
              </a:rPr>
              <a:t>) {</a:t>
            </a:r>
          </a:p>
          <a:p>
            <a:r>
              <a:rPr lang="en-US" dirty="0">
                <a:latin typeface="Consolas" panose="020B0609020204030204" pitchFamily="49" charset="0"/>
              </a:rPr>
              <a:t>    auto l = std::tie(x, y), r = std::tie(</a:t>
            </a:r>
            <a:r>
              <a:rPr lang="en-US" dirty="0" err="1">
                <a:latin typeface="Consolas" panose="020B0609020204030204" pitchFamily="49" charset="0"/>
              </a:rPr>
              <a:t>rhs.x</a:t>
            </a:r>
            <a:r>
              <a:rPr lang="en-US" dirty="0">
                <a:latin typeface="Consolas" panose="020B0609020204030204" pitchFamily="49" charset="0"/>
              </a:rPr>
              <a:t>, </a:t>
            </a:r>
            <a:r>
              <a:rPr lang="en-US" dirty="0" err="1">
                <a:latin typeface="Consolas" panose="020B0609020204030204" pitchFamily="49" charset="0"/>
              </a:rPr>
              <a:t>rhs.y</a:t>
            </a:r>
            <a:r>
              <a:rPr lang="en-US" dirty="0">
                <a:latin typeface="Consolas" panose="020B0609020204030204" pitchFamily="49" charset="0"/>
              </a:rPr>
              <a:t>); std::</a:t>
            </a:r>
            <a:r>
              <a:rPr lang="en-US" dirty="0">
                <a:solidFill>
                  <a:srgbClr val="FFFF00"/>
                </a:solidFill>
                <a:latin typeface="Consolas" panose="020B0609020204030204" pitchFamily="49" charset="0"/>
              </a:rPr>
              <a:t>swap(l, 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8" name="Speech Bubble: Rectangle with Corners Rounded 7">
            <a:extLst>
              <a:ext uri="{FF2B5EF4-FFF2-40B4-BE49-F238E27FC236}">
                <a16:creationId xmlns:a16="http://schemas.microsoft.com/office/drawing/2014/main" id="{6CAAC1F1-B478-AE23-AD97-B05132A15C88}"/>
              </a:ext>
            </a:extLst>
          </p:cNvPr>
          <p:cNvSpPr/>
          <p:nvPr/>
        </p:nvSpPr>
        <p:spPr>
          <a:xfrm>
            <a:off x="6615586" y="4455158"/>
            <a:ext cx="4438242" cy="643466"/>
          </a:xfrm>
          <a:prstGeom prst="wedgeRoundRectCallout">
            <a:avLst>
              <a:gd name="adj1" fmla="val 25163"/>
              <a:gd name="adj2" fmla="val 101630"/>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Swap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members referenced through tuples of references created by </a:t>
            </a:r>
            <a:r>
              <a:rPr lang="en-US" dirty="0">
                <a:latin typeface="Courier New" panose="02070309020205020404" pitchFamily="49" charset="0"/>
                <a:cs typeface="Courier New" panose="02070309020205020404" pitchFamily="49" charset="0"/>
              </a:rPr>
              <a:t>tie</a:t>
            </a:r>
            <a:r>
              <a:rPr lang="en-US" dirty="0"/>
              <a:t>.</a:t>
            </a:r>
          </a:p>
        </p:txBody>
      </p:sp>
    </p:spTree>
    <p:extLst>
      <p:ext uri="{BB962C8B-B14F-4D97-AF65-F5344CB8AC3E}">
        <p14:creationId xmlns:p14="http://schemas.microsoft.com/office/powerpoint/2010/main" val="2582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416634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Permits relocating move optimizations for </a:t>
            </a:r>
            <a:r>
              <a:rPr lang="en-US" dirty="0" err="1">
                <a:latin typeface="Courier New" panose="02070309020205020404" pitchFamily="49" charset="0"/>
                <a:cs typeface="Courier New" panose="02070309020205020404" pitchFamily="49" charset="0"/>
              </a:rPr>
              <a:t>ValueWithId</a:t>
            </a:r>
            <a:r>
              <a:rPr lang="en-US" dirty="0"/>
              <a:t> within containers but not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32</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val="390878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34</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44697"/>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optional&lt;T&amp;&gt;  </a:t>
            </a:r>
            <a:r>
              <a:rPr lang="en-US" sz="1600" i="1" dirty="0"/>
              <a:t>(as proposed in P2988)</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5" y="1540101"/>
            <a:ext cx="7564891" cy="646331"/>
          </a:xfrm>
          <a:prstGeom prst="rect">
            <a:avLst/>
          </a:prstGeom>
          <a:noFill/>
        </p:spPr>
        <p:txBody>
          <a:bodyPr wrap="none" rtlCol="0">
            <a:spAutoFit/>
          </a:bodyPr>
          <a:lstStyle/>
          <a:p>
            <a:r>
              <a:rPr lang="en-US" dirty="0"/>
              <a:t>R = Container-element relocation optimization, S = </a:t>
            </a:r>
            <a:r>
              <a:rPr lang="en-US" dirty="0">
                <a:latin typeface="Courier New" panose="02070309020205020404" pitchFamily="49" charset="0"/>
                <a:cs typeface="Courier New" panose="02070309020205020404" pitchFamily="49" charset="0"/>
              </a:rPr>
              <a:t>std::swap</a:t>
            </a:r>
            <a:r>
              <a:rPr lang="en-US" dirty="0"/>
              <a:t> optimization</a:t>
            </a:r>
            <a:br>
              <a:rPr lang="en-US" dirty="0"/>
            </a:br>
            <a:r>
              <a:rPr lang="en-US" dirty="0"/>
              <a:t>⚠️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35</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For most container types, relocation is equivalent to move-construction followed by destruction of the source object; the allocator always moves during move construction. If trivial relocation can be used for a non-</a:t>
            </a:r>
            <a:r>
              <a:rPr lang="en-US" dirty="0" err="1">
                <a:latin typeface="Courier New" panose="02070309020205020404" pitchFamily="49" charset="0"/>
                <a:cs typeface="Courier New" panose="02070309020205020404" pitchFamily="49" charset="0"/>
              </a:rPr>
              <a:t>pmr</a:t>
            </a:r>
            <a:r>
              <a:rPr lang="en-US" dirty="0"/>
              <a:t> container, it can be used for the corresponding </a:t>
            </a:r>
            <a:r>
              <a:rPr lang="en-US" dirty="0" err="1">
                <a:latin typeface="Courier New" panose="02070309020205020404" pitchFamily="49" charset="0"/>
                <a:cs typeface="Courier New" panose="02070309020205020404" pitchFamily="49" charset="0"/>
              </a:rPr>
              <a:t>pmr</a:t>
            </a:r>
            <a:r>
              <a:rPr lang="en-US" dirty="0"/>
              <a:t> container.</a:t>
            </a:r>
          </a:p>
          <a:p>
            <a:r>
              <a:rPr lang="en-US" dirty="0"/>
              <a:t>P1144 makes this claim because it conflates relocation (which creates and destroys an object), with assignment and swapping (which do not).  P2786 keeps the concepts separate and so avoids narrowing the universe of trivially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 e.g., the result of </a:t>
            </a:r>
            <a:r>
              <a:rPr lang="en-US" dirty="0" err="1">
                <a:latin typeface="Courier New" panose="02070309020205020404" pitchFamily="49" charset="0"/>
                <a:cs typeface="Courier New" panose="02070309020205020404" pitchFamily="49" charset="0"/>
              </a:rPr>
              <a:t>is_trivially_relocatable_v</a:t>
            </a:r>
            <a:r>
              <a:rPr lang="en-US" dirty="0"/>
              <a:t>.</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i="1" dirty="0" err="1"/>
              <a:t>src</a:t>
            </a:r>
            <a:r>
              <a:rPr lang="en-US" dirty="0"/>
              <a:t> to memory address </a:t>
            </a:r>
            <a:r>
              <a:rPr lang="en-US" i="1"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a:xfrm>
            <a:off x="1484310" y="1887167"/>
            <a:ext cx="10018713" cy="4357846"/>
          </a:xfrm>
        </p:spPr>
        <p:txBody>
          <a:bodyPr>
            <a:normAutofit/>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a:t>
            </a:r>
            <a:r>
              <a:rPr lang="en-US" dirty="0">
                <a:latin typeface="Courier New" panose="02070309020205020404" pitchFamily="49" charset="0"/>
                <a:cs typeface="Courier New" panose="02070309020205020404" pitchFamily="49" charset="0"/>
              </a:rPr>
              <a:t>std::list</a:t>
            </a:r>
            <a:r>
              <a:rPr lang="en-US" dirty="0"/>
              <a:t> could b trivially relocatable using the current MSVC implementation, but not using the current </a:t>
            </a:r>
            <a:r>
              <a:rPr lang="en-US" dirty="0" err="1"/>
              <a:t>libc</a:t>
            </a:r>
            <a:r>
              <a:rPr lang="en-US" dirty="0"/>
              <a:t>++ implementation).</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pPr marL="0" indent="0">
              <a:buNone/>
            </a:pPr>
            <a:endParaRPr lang="en-US" dirty="0"/>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a:p>
            <a:endParaRPr lang="en-US" dirty="0"/>
          </a:p>
          <a:p>
            <a:r>
              <a:rPr lang="en-US" b="1" dirty="0">
                <a:solidFill>
                  <a:srgbClr val="0070C0"/>
                </a:solidFill>
              </a:rPr>
              <a:t>Additional FAQs are too subtle to discuss here, but can be found in P2786</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forwarded from EWG and is almost through Core.</a:t>
            </a:r>
          </a:p>
          <a:p>
            <a:r>
              <a:rPr lang="en-US" dirty="0"/>
              <a:t>High-level library relocation (P2967) is ready to be seen by LEWGI/LEWG</a:t>
            </a:r>
          </a:p>
          <a:p>
            <a:r>
              <a:rPr lang="en-US" dirty="0"/>
              <a:t>Swap design (P3239) still has a </a:t>
            </a:r>
            <a:r>
              <a:rPr lang="en-US"/>
              <a:t>few rough edges; </a:t>
            </a:r>
            <a:r>
              <a:rPr lang="en-US" dirty="0"/>
              <a:t>we are happy to bring a complete design and wording to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2868739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44</a:t>
            </a:fld>
            <a:endParaRPr lang="en-US"/>
          </a:p>
        </p:txBody>
      </p:sp>
    </p:spTree>
    <p:extLst>
      <p:ext uri="{BB962C8B-B14F-4D97-AF65-F5344CB8AC3E}">
        <p14:creationId xmlns:p14="http://schemas.microsoft.com/office/powerpoint/2010/main" val="3747419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45</a:t>
            </a:fld>
            <a:endParaRPr lang="en-US"/>
          </a:p>
        </p:txBody>
      </p:sp>
    </p:spTree>
    <p:extLst>
      <p:ext uri="{BB962C8B-B14F-4D97-AF65-F5344CB8AC3E}">
        <p14:creationId xmlns:p14="http://schemas.microsoft.com/office/powerpoint/2010/main" val="104096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46</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47</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a:xfrm>
            <a:off x="1484310" y="1887167"/>
            <a:ext cx="10018713" cy="4340518"/>
          </a:xfrm>
        </p:spPr>
        <p:txBody>
          <a:bodyPr>
            <a:normAutofit lnSpcReduction="10000"/>
          </a:bodyPr>
          <a:lstStyle/>
          <a:p>
            <a:r>
              <a:rPr lang="en-US" dirty="0"/>
              <a:t>Relocation moves an element (e.g., within a collection) to a new address, invalidating references to the old location.</a:t>
            </a:r>
          </a:p>
          <a:p>
            <a:endParaRPr lang="en-US" dirty="0"/>
          </a:p>
          <a:p>
            <a:endParaRPr lang="en-US" dirty="0"/>
          </a:p>
          <a:p>
            <a:r>
              <a:rPr lang="en-US" dirty="0"/>
              <a:t>Starting the lifetime of the new object and ending the lifetime of the original object is conceptually an atomic operation.</a:t>
            </a:r>
          </a:p>
          <a:p>
            <a:r>
              <a:rPr lang="en-US" dirty="0"/>
              <a:t>A type can have a deleted or throwing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
        <p:nvSpPr>
          <p:cNvPr id="7" name="Rectangle: Rounded Corners 6">
            <a:extLst>
              <a:ext uri="{FF2B5EF4-FFF2-40B4-BE49-F238E27FC236}">
                <a16:creationId xmlns:a16="http://schemas.microsoft.com/office/drawing/2014/main" id="{A4DC4C55-6772-05C7-3C6E-61A47214AD6C}"/>
              </a:ext>
            </a:extLst>
          </p:cNvPr>
          <p:cNvSpPr/>
          <p:nvPr/>
        </p:nvSpPr>
        <p:spPr>
          <a:xfrm>
            <a:off x="3235911" y="2676627"/>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9" name="Arrow: Right 8">
            <a:extLst>
              <a:ext uri="{FF2B5EF4-FFF2-40B4-BE49-F238E27FC236}">
                <a16:creationId xmlns:a16="http://schemas.microsoft.com/office/drawing/2014/main" id="{428F54BB-33E5-2E9E-3DA9-DD6D530E8BE9}"/>
              </a:ext>
            </a:extLst>
          </p:cNvPr>
          <p:cNvSpPr/>
          <p:nvPr/>
        </p:nvSpPr>
        <p:spPr>
          <a:xfrm>
            <a:off x="4820575" y="2836830"/>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8" name="Rectangle: Rounded Corners 7">
            <a:extLst>
              <a:ext uri="{FF2B5EF4-FFF2-40B4-BE49-F238E27FC236}">
                <a16:creationId xmlns:a16="http://schemas.microsoft.com/office/drawing/2014/main" id="{0309C284-4FDA-2877-26EF-ED9B38EBA029}"/>
              </a:ext>
            </a:extLst>
          </p:cNvPr>
          <p:cNvSpPr/>
          <p:nvPr/>
        </p:nvSpPr>
        <p:spPr>
          <a:xfrm>
            <a:off x="3235911"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
        <p:nvSpPr>
          <p:cNvPr id="10" name="Rectangle: Rounded Corners 9">
            <a:extLst>
              <a:ext uri="{FF2B5EF4-FFF2-40B4-BE49-F238E27FC236}">
                <a16:creationId xmlns:a16="http://schemas.microsoft.com/office/drawing/2014/main" id="{9FB724E9-C990-04F2-E7B7-CFEDAFFB8C1C}"/>
              </a:ext>
            </a:extLst>
          </p:cNvPr>
          <p:cNvSpPr/>
          <p:nvPr/>
        </p:nvSpPr>
        <p:spPr>
          <a:xfrm>
            <a:off x="7539093"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Tree>
    <p:extLst>
      <p:ext uri="{BB962C8B-B14F-4D97-AF65-F5344CB8AC3E}">
        <p14:creationId xmlns:p14="http://schemas.microsoft.com/office/powerpoint/2010/main" val="2883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0" nodeType="afterEffect">
                                  <p:stCondLst>
                                    <p:cond delay="0"/>
                                  </p:stCondLst>
                                  <p:childTnLst>
                                    <p:animMotion origin="layout" path="M 2.5E-6 -3.7037E-7 L 0.35312 -3.7037E-7 " pathEditMode="relative" rAng="0" ptsTypes="AA">
                                      <p:cBhvr>
                                        <p:cTn id="18" dur="2000" fill="hold"/>
                                        <p:tgtEl>
                                          <p:spTgt spid="8"/>
                                        </p:tgtEl>
                                        <p:attrNameLst>
                                          <p:attrName>ppt_x</p:attrName>
                                          <p:attrName>ppt_y</p:attrName>
                                        </p:attrNameLst>
                                      </p:cBhvr>
                                      <p:rCtr x="17656" y="0"/>
                                    </p:animMotion>
                                  </p:childTnLst>
                                </p:cTn>
                              </p:par>
                            </p:childTnLst>
                          </p:cTn>
                        </p:par>
                        <p:par>
                          <p:cTn id="19" fill="hold">
                            <p:stCondLst>
                              <p:cond delay="2500"/>
                            </p:stCondLst>
                            <p:childTnLst>
                              <p:par>
                                <p:cTn id="20" presetID="1"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uiExpand="1" animBg="1"/>
      <p:bldP spid="8" grpId="0" animBg="1"/>
      <p:bldP spid="8" grpId="1" animBg="1"/>
      <p:bldP spid="8" grpId="2"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797728"/>
            <a:ext cx="10018713" cy="4425519"/>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by copying the object representation (equivalent to </a:t>
            </a:r>
            <a:r>
              <a:rPr lang="en-US" dirty="0" err="1">
                <a:latin typeface="Courier New" panose="02070309020205020404" pitchFamily="49" charset="0"/>
                <a:cs typeface="Courier New" panose="02070309020205020404" pitchFamily="49" charset="0"/>
              </a:rPr>
              <a:t>memmove</a:t>
            </a:r>
            <a:r>
              <a:rPr lang="en-US" dirty="0"/>
              <a:t> for typical implementations).</a:t>
            </a:r>
          </a:p>
          <a:p>
            <a:r>
              <a:rPr lang="en-US" dirty="0"/>
              <a:t>Goals of P2786 et al.:</a:t>
            </a:r>
          </a:p>
          <a:p>
            <a:pPr lvl="1"/>
            <a:r>
              <a:rPr lang="en-US" dirty="0"/>
              <a:t>Define trivial relocation syntax and semantics </a:t>
            </a:r>
            <a:r>
              <a:rPr lang="en-US" b="1" dirty="0"/>
              <a:t>consistent with the abstract machine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copyable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endParaRPr lang="en-US" dirty="0"/>
          </a:p>
          <a:p>
            <a:r>
              <a:rPr lang="en-US" dirty="0"/>
              <a:t>If we relocate the two pointers to a new address, the result would be a relocated </a:t>
            </a:r>
            <a:r>
              <a:rPr lang="en-US" dirty="0" err="1">
                <a:latin typeface="Courier New" panose="02070309020205020404" pitchFamily="49" charset="0"/>
                <a:cs typeface="Courier New" panose="02070309020205020404" pitchFamily="49" charset="0"/>
              </a:rPr>
              <a:t>shared_ptr</a:t>
            </a:r>
            <a:r>
              <a:rPr lang="en-US" dirty="0"/>
              <a:t>, if we could manage the lifetimes correctly.</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
        <p:nvSpPr>
          <p:cNvPr id="14" name="Rectangle: Rounded Corners 13">
            <a:extLst>
              <a:ext uri="{FF2B5EF4-FFF2-40B4-BE49-F238E27FC236}">
                <a16:creationId xmlns:a16="http://schemas.microsoft.com/office/drawing/2014/main" id="{CA01F9CB-4EC0-1998-42AB-9DDECC0DF720}"/>
              </a:ext>
            </a:extLst>
          </p:cNvPr>
          <p:cNvSpPr/>
          <p:nvPr/>
        </p:nvSpPr>
        <p:spPr>
          <a:xfrm>
            <a:off x="3235911" y="4944873"/>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5" name="Arrow: Right 14">
            <a:extLst>
              <a:ext uri="{FF2B5EF4-FFF2-40B4-BE49-F238E27FC236}">
                <a16:creationId xmlns:a16="http://schemas.microsoft.com/office/drawing/2014/main" id="{B285789B-9BA5-4F38-88D8-B80E1AACE67A}"/>
              </a:ext>
            </a:extLst>
          </p:cNvPr>
          <p:cNvSpPr/>
          <p:nvPr/>
        </p:nvSpPr>
        <p:spPr>
          <a:xfrm>
            <a:off x="4820575" y="5105076"/>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16" name="Rectangle: Rounded Corners 15">
            <a:extLst>
              <a:ext uri="{FF2B5EF4-FFF2-40B4-BE49-F238E27FC236}">
                <a16:creationId xmlns:a16="http://schemas.microsoft.com/office/drawing/2014/main" id="{28646062-08CE-2435-FF39-C01C3A98FAC9}"/>
              </a:ext>
            </a:extLst>
          </p:cNvPr>
          <p:cNvSpPr/>
          <p:nvPr/>
        </p:nvSpPr>
        <p:spPr>
          <a:xfrm>
            <a:off x="3235911"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
        <p:nvSpPr>
          <p:cNvPr id="17" name="Rectangle: Rounded Corners 16">
            <a:extLst>
              <a:ext uri="{FF2B5EF4-FFF2-40B4-BE49-F238E27FC236}">
                <a16:creationId xmlns:a16="http://schemas.microsoft.com/office/drawing/2014/main" id="{D7C26EAC-A68C-4F38-8887-D492C5248A37}"/>
              </a:ext>
            </a:extLst>
          </p:cNvPr>
          <p:cNvSpPr/>
          <p:nvPr/>
        </p:nvSpPr>
        <p:spPr>
          <a:xfrm>
            <a:off x="7539093"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78037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500"/>
                            </p:stCondLst>
                            <p:childTnLst>
                              <p:par>
                                <p:cTn id="23" presetID="63" presetClass="path" presetSubtype="0" accel="50000" decel="50000" fill="hold" grpId="0" nodeType="afterEffect">
                                  <p:stCondLst>
                                    <p:cond delay="0"/>
                                  </p:stCondLst>
                                  <p:childTnLst>
                                    <p:animMotion origin="layout" path="M 2.5E-6 2.59259E-6 L 0.35312 2.59259E-6 " pathEditMode="relative" rAng="0" ptsTypes="AA">
                                      <p:cBhvr>
                                        <p:cTn id="24" dur="2000" fill="hold"/>
                                        <p:tgtEl>
                                          <p:spTgt spid="16"/>
                                        </p:tgtEl>
                                        <p:attrNameLst>
                                          <p:attrName>ppt_x</p:attrName>
                                          <p:attrName>ppt_y</p:attrName>
                                        </p:attrNameLst>
                                      </p:cBhvr>
                                      <p:rCtr x="17656" y="0"/>
                                    </p:animMotion>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uiExpand="1" animBg="1"/>
      <p:bldP spid="16" grpId="0" animBg="1"/>
      <p:bldP spid="16" grpId="1" animBg="1"/>
      <p:bldP spid="16" grpId="2"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a:xfrm>
            <a:off x="1484310" y="442975"/>
            <a:ext cx="10018713" cy="1233791"/>
          </a:xfrm>
        </p:spPr>
        <p:txBody>
          <a:bodyPr>
            <a:normAutofit/>
          </a:bodyPr>
          <a:lstStyle/>
          <a:p>
            <a:r>
              <a:rPr lang="en-US" dirty="0">
                <a:cs typeface="Courier New" panose="02070309020205020404" pitchFamily="49" charset="0"/>
              </a:rPr>
              <a:t>Emulating Relocation with Move &amp; Destroy</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90238"/>
            <a:ext cx="10018713" cy="4019180"/>
          </a:xfrm>
        </p:spPr>
        <p:txBody>
          <a:bodyPr>
            <a:normAutofit/>
          </a:bodyPr>
          <a:lstStyle/>
          <a:p>
            <a:r>
              <a:rPr lang="en-US" dirty="0"/>
              <a:t>Given a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a:t>
            </a:r>
            <a:r>
              <a:rPr lang="en-US" dirty="0">
                <a:cs typeface="Courier New" panose="02070309020205020404" pitchFamily="49" charset="0"/>
              </a:rPr>
              <a:t>&gt; at address </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and uninitialized storage at address </a:t>
            </a:r>
            <a:r>
              <a:rPr lang="en-US" dirty="0" err="1">
                <a:latin typeface="Courier New" panose="02070309020205020404" pitchFamily="49" charset="0"/>
                <a:cs typeface="Courier New" panose="02070309020205020404" pitchFamily="49" charset="0"/>
              </a:rPr>
              <a:t>dst</a:t>
            </a:r>
            <a:r>
              <a:rPr lang="en-US" dirty="0">
                <a:cs typeface="Courier New" panose="02070309020205020404" pitchFamily="49" charset="0"/>
              </a:rPr>
              <a:t>, consider this emulation for relocating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dst</a:t>
            </a:r>
            <a:r>
              <a:rPr lang="en-US" dirty="0"/>
              <a:t>:</a:t>
            </a:r>
          </a:p>
          <a:p>
            <a:pPr marL="0" indent="0">
              <a:buNone/>
            </a:pPr>
            <a:endParaRPr lang="en-US" dirty="0"/>
          </a:p>
          <a:p>
            <a:r>
              <a:rPr lang="en-US" dirty="0"/>
              <a:t>The move constructor leaves the source empty:</a:t>
            </a:r>
          </a:p>
          <a:p>
            <a:endParaRPr lang="en-US" sz="2800" dirty="0"/>
          </a:p>
          <a:p>
            <a:endParaRPr lang="en-US" dirty="0"/>
          </a:p>
          <a:p>
            <a:r>
              <a:rPr lang="en-US" dirty="0"/>
              <a:t>For empty (including moved-from) </a:t>
            </a:r>
            <a:r>
              <a:rPr lang="en-US" dirty="0" err="1">
                <a:latin typeface="Courier New" panose="02070309020205020404" pitchFamily="49" charset="0"/>
                <a:cs typeface="Courier New" panose="02070309020205020404" pitchFamily="49" charset="0"/>
              </a:rPr>
              <a:t>shared_ptr</a:t>
            </a:r>
            <a:r>
              <a:rPr lang="en-US" dirty="0"/>
              <a:t>,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697976"/>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2831187"/>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441969"/>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096529"/>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047421"/>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356157"/>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a:t>
            </a:r>
            <a:r>
              <a:rPr lang="en-US" dirty="0">
                <a:solidFill>
                  <a:srgbClr val="FFFF00"/>
                </a:solidFill>
                <a:latin typeface="Consolas" panose="020B0609020204030204" pitchFamily="49" charset="0"/>
              </a:rPr>
              <a:t>if (</a:t>
            </a:r>
            <a:r>
              <a:rPr lang="en-US" dirty="0" err="1">
                <a:solidFill>
                  <a:srgbClr val="FFFF00"/>
                </a:solidFill>
                <a:latin typeface="Consolas" panose="020B0609020204030204" pitchFamily="49" charset="0"/>
              </a:rPr>
              <a:t>m_own_ptr</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nullptr</a:t>
            </a:r>
            <a:r>
              <a:rPr lang="en-US" dirty="0">
                <a:solidFill>
                  <a:srgbClr val="FFFF00"/>
                </a:solidFill>
                <a:latin typeface="Consolas" panose="020B0609020204030204" pitchFamily="49" charset="0"/>
              </a:rPr>
              <a:t>) return;</a:t>
            </a:r>
            <a:r>
              <a:rPr lang="en-US" dirty="0">
                <a:latin typeface="Consolas" panose="020B0609020204030204" pitchFamily="49" charset="0"/>
              </a:rPr>
              <a:t>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642588"/>
            <a:ext cx="9396054" cy="6288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dst</a:t>
            </a:r>
            <a:r>
              <a:rPr lang="en-US" dirty="0">
                <a:latin typeface="Consolas" panose="020B0609020204030204" pitchFamily="49" charset="0"/>
              </a:rPr>
              <a:t> = ::new(</a:t>
            </a:r>
            <a:r>
              <a:rPr lang="en-US" dirty="0" err="1">
                <a:latin typeface="Consolas" panose="020B0609020204030204" pitchFamily="49" charset="0"/>
              </a:rPr>
              <a:t>dst</a:t>
            </a:r>
            <a:r>
              <a:rPr lang="en-US" dirty="0">
                <a:latin typeface="Consolas" panose="020B0609020204030204" pitchFamily="49" charset="0"/>
              </a:rPr>
              <a:t>) </a:t>
            </a:r>
            <a:r>
              <a:rPr lang="en-US" dirty="0" err="1">
                <a:latin typeface="Consolas" panose="020B0609020204030204" pitchFamily="49" charset="0"/>
              </a:rPr>
              <a:t>shared_ptr</a:t>
            </a:r>
            <a:r>
              <a:rPr lang="en-US" dirty="0">
                <a:latin typeface="Consolas" panose="020B0609020204030204" pitchFamily="49" charset="0"/>
              </a:rPr>
              <a:t>&lt;T&gt;(</a:t>
            </a:r>
            <a:r>
              <a:rPr lang="en-US" dirty="0">
                <a:solidFill>
                  <a:srgbClr val="FFFF00"/>
                </a:solidFill>
                <a:latin typeface="Consolas" panose="020B0609020204030204" pitchFamily="49" charset="0"/>
              </a:rPr>
              <a:t>std::move(*</a:t>
            </a:r>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Consolas" panose="020B0609020204030204" pitchFamily="49" charset="0"/>
              </a:rPr>
              <a:t>move </a:t>
            </a:r>
            <a:r>
              <a:rPr lang="en-US" dirty="0">
                <a:latin typeface="Consolas" panose="020B0609020204030204" pitchFamily="49" charset="0"/>
              </a:rPr>
              <a:t>*</a:t>
            </a:r>
            <a:r>
              <a:rPr lang="en-US" dirty="0" err="1">
                <a:latin typeface="Consolas" panose="020B0609020204030204" pitchFamily="49" charset="0"/>
              </a:rPr>
              <a:t>src</a:t>
            </a:r>
            <a:r>
              <a:rPr lang="en-US" i="1" dirty="0">
                <a:latin typeface="Consolas" panose="020B0609020204030204" pitchFamily="49" charset="0"/>
              </a:rPr>
              <a:t> to </a:t>
            </a:r>
            <a:r>
              <a:rPr lang="en-US" dirty="0">
                <a:latin typeface="Consolas" panose="020B0609020204030204" pitchFamily="49" charset="0"/>
              </a:rPr>
              <a:t>*</a:t>
            </a:r>
            <a:r>
              <a:rPr lang="en-US" dirty="0" err="1">
                <a:latin typeface="Consolas" panose="020B0609020204030204" pitchFamily="49" charset="0"/>
              </a:rPr>
              <a:t>dst</a:t>
            </a:r>
            <a:endParaRPr lang="en-US" dirty="0">
              <a:latin typeface="Consolas" panose="020B0609020204030204" pitchFamily="49" charset="0"/>
            </a:endParaRPr>
          </a:p>
          <a:p>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-&gt;~</a:t>
            </a:r>
            <a:r>
              <a:rPr lang="en-US" dirty="0" err="1">
                <a:solidFill>
                  <a:srgbClr val="FFFF00"/>
                </a:solidFill>
                <a:latin typeface="Consolas" panose="020B0609020204030204" pitchFamily="49" charset="0"/>
              </a:rPr>
              <a:t>shared_ptr</a:t>
            </a:r>
            <a:r>
              <a:rPr lang="en-US" dirty="0">
                <a:solidFill>
                  <a:srgbClr val="FFFF00"/>
                </a:solidFill>
                <a:latin typeface="Consolas" panose="020B0609020204030204" pitchFamily="49" charset="0"/>
              </a:rPr>
              <a:t>&lt;T&gt;()</a:t>
            </a:r>
            <a:r>
              <a:rPr lang="en-US" dirty="0">
                <a:latin typeface="Consolas" panose="020B0609020204030204" pitchFamily="49" charset="0"/>
              </a:rPr>
              <a:t>;                            // </a:t>
            </a:r>
            <a:r>
              <a:rPr lang="en-US" i="1" dirty="0">
                <a:latin typeface="Consolas" panose="020B0609020204030204" pitchFamily="49" charset="0"/>
              </a:rPr>
              <a:t>destroy *</a:t>
            </a:r>
            <a:r>
              <a:rPr lang="en-US" i="1" dirty="0" err="1">
                <a:latin typeface="Consolas" panose="020B0609020204030204" pitchFamily="49" charset="0"/>
              </a:rPr>
              <a:t>src</a:t>
            </a:r>
            <a:endParaRPr lang="en-US" dirty="0">
              <a:latin typeface="Consolas" panose="020B0609020204030204" pitchFamily="49" charset="0"/>
            </a:endParaRP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dirty="0"/>
              <a:t>Operations in emulating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memcpy</a:t>
            </a:r>
            <a:r>
              <a:rPr lang="en-US" dirty="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copyable, but it could be </a:t>
            </a:r>
            <a:r>
              <a:rPr lang="en-US" b="1" i="1" dirty="0">
                <a:solidFill>
                  <a:srgbClr val="7030A0"/>
                </a:solidFill>
              </a:rPr>
              <a:t>trivially relocatable</a:t>
            </a:r>
            <a:r>
              <a:rPr lang="en-US" b="1" dirty="0">
                <a:solidFill>
                  <a:srgbClr val="7030A0"/>
                </a:solidFill>
              </a:rPr>
              <a:t> </a:t>
            </a:r>
            <a:r>
              <a:rPr lang="en-US" dirty="0">
                <a:solidFill>
                  <a:srgbClr val="7030A0"/>
                </a:solidFill>
              </a:rPr>
              <a:t>if we adopt P2786.</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61360" y="2481005"/>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21946" y="2438579"/>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61360" y="2968958"/>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16959" y="3205889"/>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93532" y="3163463"/>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10831</TotalTime>
  <Words>4889</Words>
  <Application>Microsoft Office PowerPoint</Application>
  <PresentationFormat>Widescreen</PresentationFormat>
  <Paragraphs>590</Paragraphs>
  <Slides>47</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Emulating Relocation with Move &amp; Destroy</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 for swap</vt:lpstr>
      <vt:lpstr>Avoiding Surprise</vt:lpstr>
      <vt:lpstr>Swapping Through References</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64</cp:revision>
  <dcterms:created xsi:type="dcterms:W3CDTF">2024-02-05T22:53:23Z</dcterms:created>
  <dcterms:modified xsi:type="dcterms:W3CDTF">2024-06-28T04:23:36Z</dcterms:modified>
</cp:coreProperties>
</file>