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62" r:id="rId6"/>
    <p:sldId id="260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4938-0F3C-1CDB-0BD1-F906F726BB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P3160 Allocator-Aware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inplace_vector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B15E74-A851-2A73-708A-5D1B124ED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for SG14, 12 June 2024</a:t>
            </a:r>
          </a:p>
          <a:p>
            <a:r>
              <a:rPr lang="en-US" dirty="0"/>
              <a:t>Pablo Halpern &lt;</a:t>
            </a:r>
            <a:r>
              <a:rPr lang="en-US" dirty="0" err="1"/>
              <a:t>pablo@halpern.dev</a:t>
            </a:r>
            <a:r>
              <a:rPr lang="en-US" dirty="0"/>
              <a:t>&gt;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66AB1FD-1D95-6B39-FC9B-0735EB9C2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Allocator-Aware </a:t>
            </a: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inplace_vector</a:t>
            </a:r>
            <a:endParaRPr kumimoji="0" lang="en-US" altLang="en-US" sz="8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31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970E-8DB1-EF1E-B093-E18ED7E8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a Container that Specifically doesn't Allocate Need an Allocator?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510E6-34CF-2709-2935-6AE3A21F8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8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60BB-005E-938D-7663-11DAC6DC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1A1071-2E94-1040-BCAE-EDBD1B7664D8}"/>
              </a:ext>
            </a:extLst>
          </p:cNvPr>
          <p:cNvSpPr/>
          <p:nvPr/>
        </p:nvSpPr>
        <p:spPr>
          <a:xfrm>
            <a:off x="1484310" y="2105890"/>
            <a:ext cx="9760864" cy="30687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char buffer[1024];</a:t>
            </a:r>
          </a:p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pmr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monotonic_buffer_resource</a:t>
            </a: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rsrc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buffer</a:t>
            </a:r>
            <a:r>
              <a:rPr lang="en-US" dirty="0">
                <a:latin typeface="Consolas" panose="020B0609020204030204" pitchFamily="49" charset="0"/>
              </a:rPr>
              <a:t>, 1024);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inplace_vector</a:t>
            </a:r>
            <a:r>
              <a:rPr lang="en-US" dirty="0">
                <a:latin typeface="Consolas" panose="020B0609020204030204" pitchFamily="49" charset="0"/>
              </a:rPr>
              <a:t>&lt;std::</a:t>
            </a:r>
            <a:r>
              <a:rPr lang="en-US" dirty="0" err="1">
                <a:latin typeface="Consolas" panose="020B0609020204030204" pitchFamily="49" charset="0"/>
              </a:rPr>
              <a:t>pmr</a:t>
            </a:r>
            <a:r>
              <a:rPr lang="en-US" dirty="0">
                <a:latin typeface="Consolas" panose="020B0609020204030204" pitchFamily="49" charset="0"/>
              </a:rPr>
              <a:t>::string, 4, std::</a:t>
            </a:r>
            <a:r>
              <a:rPr lang="en-US" dirty="0" err="1">
                <a:latin typeface="Consolas" panose="020B0609020204030204" pitchFamily="49" charset="0"/>
              </a:rPr>
              <a:t>pmr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polymorphic_allocator</a:t>
            </a:r>
            <a:r>
              <a:rPr lang="en-US" dirty="0">
                <a:latin typeface="Consolas" panose="020B0609020204030204" pitchFamily="49" charset="0"/>
              </a:rPr>
              <a:t>&lt;&gt;&gt;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(&amp;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rsrc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vec.emplace_back</a:t>
            </a:r>
            <a:r>
              <a:rPr lang="en-US" dirty="0">
                <a:latin typeface="Consolas" panose="020B0609020204030204" pitchFamily="49" charset="0"/>
              </a:rPr>
              <a:t>("hello");  // No allocation: Uses small-object </a:t>
            </a:r>
            <a:r>
              <a:rPr lang="en-US" dirty="0" err="1">
                <a:latin typeface="Consolas" panose="020B0609020204030204" pitchFamily="49" charset="0"/>
              </a:rPr>
              <a:t>ptimization</a:t>
            </a:r>
            <a:r>
              <a:rPr lang="en-US" dirty="0">
                <a:latin typeface="Consolas" panose="020B0609020204030204" pitchFamily="49" charset="0"/>
              </a:rPr>
              <a:t>.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Allocates</a:t>
            </a:r>
            <a:r>
              <a:rPr lang="en-US" dirty="0">
                <a:latin typeface="Consolas" panose="020B0609020204030204" pitchFamily="49" charset="0"/>
              </a:rPr>
              <a:t> string contents from buffer</a:t>
            </a:r>
          </a:p>
          <a:p>
            <a:r>
              <a:rPr lang="en-US" dirty="0" err="1">
                <a:latin typeface="Consolas" panose="020B0609020204030204" pitchFamily="49" charset="0"/>
              </a:rPr>
              <a:t>vec.push_back</a:t>
            </a:r>
            <a:r>
              <a:rPr lang="en-US" dirty="0">
                <a:latin typeface="Consolas" panose="020B0609020204030204" pitchFamily="49" charset="0"/>
              </a:rPr>
              <a:t>("string that exceeds length of small-object optimization"); </a:t>
            </a:r>
          </a:p>
        </p:txBody>
      </p:sp>
    </p:spTree>
    <p:extLst>
      <p:ext uri="{BB962C8B-B14F-4D97-AF65-F5344CB8AC3E}">
        <p14:creationId xmlns:p14="http://schemas.microsoft.com/office/powerpoint/2010/main" val="194972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7318-A410-476E-7392-6142DB5E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558A1-FC91-00AC-FD05-7502F2A8A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30582"/>
            <a:ext cx="10018713" cy="4107873"/>
          </a:xfrm>
        </p:spPr>
        <p:txBody>
          <a:bodyPr anchor="t">
            <a:normAutofit/>
          </a:bodyPr>
          <a:lstStyle/>
          <a:p>
            <a:r>
              <a:rPr lang="en-US" dirty="0"/>
              <a:t>Q: If </a:t>
            </a:r>
            <a:r>
              <a:rPr lang="en-US" dirty="0" err="1"/>
              <a:t>inplace_vector</a:t>
            </a:r>
            <a:r>
              <a:rPr lang="en-US" dirty="0"/>
              <a:t> were not allocator-aware, wouldn't the following work?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A: Yes, but it reduces the level of abstraction and is therefore error prone.</a:t>
            </a:r>
          </a:p>
          <a:p>
            <a:r>
              <a:rPr lang="en-US" dirty="0"/>
              <a:t>Q: Couldn't the user write their own allocator-aware wrapper around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inplace_vector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Of course.  They can also write their own non-AA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inplace_vector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The standard library should be consistent, with interoperating parts.  Forcing the user to write their own defeats the purpose.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0FC5D4-0702-62F7-50D2-843A3B31EE69}"/>
              </a:ext>
            </a:extLst>
          </p:cNvPr>
          <p:cNvSpPr/>
          <p:nvPr/>
        </p:nvSpPr>
        <p:spPr>
          <a:xfrm>
            <a:off x="1484310" y="2743201"/>
            <a:ext cx="9760864" cy="9307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Allocates</a:t>
            </a:r>
            <a:r>
              <a:rPr lang="en-US" dirty="0">
                <a:latin typeface="Consolas" panose="020B0609020204030204" pitchFamily="49" charset="0"/>
              </a:rPr>
              <a:t> string from buffer</a:t>
            </a:r>
          </a:p>
          <a:p>
            <a:r>
              <a:rPr lang="en-US" dirty="0" err="1">
                <a:latin typeface="Consolas" panose="020B0609020204030204" pitchFamily="49" charset="0"/>
              </a:rPr>
              <a:t>vec.emplace_back</a:t>
            </a:r>
            <a:r>
              <a:rPr lang="en-US" dirty="0">
                <a:latin typeface="Consolas" panose="020B0609020204030204" pitchFamily="49" charset="0"/>
              </a:rPr>
              <a:t>("string that exceeds length of small-object optimization",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&amp;</a:t>
            </a:r>
            <a:r>
              <a:rPr lang="en-US" dirty="0" err="1">
                <a:latin typeface="Consolas" panose="020B0609020204030204" pitchFamily="49" charset="0"/>
              </a:rPr>
              <a:t>rsrc</a:t>
            </a:r>
            <a:r>
              <a:rPr lang="en-US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3279220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60BB-005E-938D-7663-11DAC6DC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1A1071-2E94-1040-BCAE-EDBD1B7664D8}"/>
              </a:ext>
            </a:extLst>
          </p:cNvPr>
          <p:cNvSpPr/>
          <p:nvPr/>
        </p:nvSpPr>
        <p:spPr>
          <a:xfrm>
            <a:off x="1484311" y="2098963"/>
            <a:ext cx="9760864" cy="399011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template &lt;class T = char&gt;</a:t>
            </a:r>
          </a:p>
          <a:p>
            <a:r>
              <a:rPr lang="en-US" dirty="0">
                <a:latin typeface="Consolas" panose="020B0609020204030204" pitchFamily="49" charset="0"/>
              </a:rPr>
              <a:t>  class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BufferAlloc</a:t>
            </a:r>
            <a:r>
              <a:rPr lang="en-US" dirty="0">
                <a:latin typeface="Consolas" panose="020B0609020204030204" pitchFamily="49" charset="0"/>
              </a:rPr>
              <a:t> { … </a:t>
            </a:r>
            <a:r>
              <a:rPr lang="en-US" dirty="0" err="1">
                <a:latin typeface="Consolas" panose="020B0609020204030204" pitchFamily="49" charset="0"/>
              </a:rPr>
              <a:t>BufferAlloc</a:t>
            </a:r>
            <a:r>
              <a:rPr lang="en-US" dirty="0">
                <a:latin typeface="Consolas" panose="020B0609020204030204" pitchFamily="49" charset="0"/>
              </a:rPr>
              <a:t>(void *, std::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); … };</a:t>
            </a:r>
          </a:p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MyAlloc</a:t>
            </a:r>
            <a:r>
              <a:rPr lang="en-US" dirty="0">
                <a:latin typeface="Consolas" panose="020B0609020204030204" pitchFamily="49" charset="0"/>
              </a:rPr>
              <a:t> = </a:t>
            </a:r>
          </a:p>
          <a:p>
            <a:r>
              <a:rPr lang="en-US" dirty="0">
                <a:latin typeface="Consolas" panose="020B0609020204030204" pitchFamily="49" charset="0"/>
              </a:rPr>
              <a:t>   std::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scoped_allocator_adaptor</a:t>
            </a:r>
            <a:r>
              <a:rPr lang="en-US" dirty="0">
                <a:latin typeface="Consolas" panose="020B0609020204030204" pitchFamily="49" charset="0"/>
              </a:rPr>
              <a:t>&lt;std::allocator&lt;&gt;,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BufferAlloc</a:t>
            </a:r>
            <a:r>
              <a:rPr lang="en-US" dirty="0">
                <a:latin typeface="Consolas" panose="020B0609020204030204" pitchFamily="49" charset="0"/>
              </a:rPr>
              <a:t>&lt;char&gt;&gt;;</a:t>
            </a:r>
          </a:p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MyString</a:t>
            </a:r>
            <a:r>
              <a:rPr lang="en-US" dirty="0">
                <a:latin typeface="Consolas" panose="020B0609020204030204" pitchFamily="49" charset="0"/>
              </a:rPr>
              <a:t> = std::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basic_string</a:t>
            </a:r>
            <a:r>
              <a:rPr lang="en-US" dirty="0">
                <a:latin typeface="Consolas" panose="020B0609020204030204" pitchFamily="49" charset="0"/>
              </a:rPr>
              <a:t>&lt;char, std::</a:t>
            </a:r>
            <a:r>
              <a:rPr lang="en-US" dirty="0" err="1">
                <a:latin typeface="Consolas" panose="020B0609020204030204" pitchFamily="49" charset="0"/>
              </a:rPr>
              <a:t>char_traits</a:t>
            </a:r>
            <a:r>
              <a:rPr lang="en-US" dirty="0">
                <a:latin typeface="Consolas" panose="020B0609020204030204" pitchFamily="49" charset="0"/>
              </a:rPr>
              <a:t>&lt;char&gt;,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MyAlloc</a:t>
            </a:r>
            <a:r>
              <a:rPr lang="en-US" dirty="0">
                <a:latin typeface="Consolas" panose="020B0609020204030204" pitchFamily="49" charset="0"/>
              </a:rPr>
              <a:t>&gt;;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char buffer[1024];</a:t>
            </a:r>
          </a:p>
          <a:p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MyAlloc</a:t>
            </a:r>
            <a:r>
              <a:rPr lang="en-US" dirty="0">
                <a:latin typeface="Consolas" panose="020B0609020204030204" pitchFamily="49" charset="0"/>
              </a:rPr>
              <a:t> a( {}, { buffer, 1024 } 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std::list&lt;std::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inplace_vector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MyString</a:t>
            </a:r>
            <a:r>
              <a:rPr lang="en-US" dirty="0">
                <a:latin typeface="Consolas" panose="020B0609020204030204" pitchFamily="49" charset="0"/>
              </a:rPr>
              <a:t>, 4, </a:t>
            </a:r>
            <a:r>
              <a:rPr lang="en-US" dirty="0" err="1">
                <a:solidFill>
                  <a:srgbClr val="92D050"/>
                </a:solidFill>
                <a:latin typeface="Consolas" panose="020B0609020204030204" pitchFamily="49" charset="0"/>
              </a:rPr>
              <a:t>MyAlloc</a:t>
            </a:r>
            <a:r>
              <a:rPr lang="en-US" dirty="0">
                <a:latin typeface="Consolas" panose="020B0609020204030204" pitchFamily="49" charset="0"/>
              </a:rPr>
              <a:t>&gt;&gt; </a:t>
            </a:r>
            <a:r>
              <a:rPr lang="en-US" dirty="0" err="1">
                <a:latin typeface="Consolas" panose="020B0609020204030204" pitchFamily="49" charset="0"/>
              </a:rPr>
              <a:t>lst</a:t>
            </a:r>
            <a:r>
              <a:rPr lang="en-US" dirty="0">
                <a:latin typeface="Consolas" panose="020B0609020204030204" pitchFamily="49" charset="0"/>
              </a:rPr>
              <a:t>(a);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Allocates</a:t>
            </a:r>
            <a:r>
              <a:rPr lang="en-US" dirty="0">
                <a:latin typeface="Consolas" panose="020B0609020204030204" pitchFamily="49" charset="0"/>
              </a:rPr>
              <a:t> node from heap and string contents from `buffer`</a:t>
            </a:r>
          </a:p>
          <a:p>
            <a:r>
              <a:rPr lang="en-US" dirty="0" err="1">
                <a:latin typeface="Consolas" panose="020B0609020204030204" pitchFamily="49" charset="0"/>
              </a:rPr>
              <a:t>lst.emplace_back</a:t>
            </a:r>
            <a:r>
              <a:rPr lang="en-US" dirty="0">
                <a:latin typeface="Consolas" panose="020B0609020204030204" pitchFamily="49" charset="0"/>
              </a:rPr>
              <a:t>().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emplace_back</a:t>
            </a:r>
            <a:r>
              <a:rPr lang="en-US" dirty="0">
                <a:latin typeface="Consolas" panose="020B0609020204030204" pitchFamily="49" charset="0"/>
              </a:rPr>
              <a:t>("string that exceeds length of small-object optimization"); 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84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AD1D1-2CC8-F130-A95F-9CFE6B2AA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B8860-6D30-D10E-94A2-B746E0F0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39043"/>
            <a:ext cx="10018713" cy="3652157"/>
          </a:xfrm>
        </p:spPr>
        <p:txBody>
          <a:bodyPr anchor="t"/>
          <a:lstStyle/>
          <a:p>
            <a:r>
              <a:rPr lang="en-US" dirty="0"/>
              <a:t>The following components snap together like Legos ®: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std::list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inplace_vector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::string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scoped_allocator_adaptor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polymorphic_allocator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pmr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monotonic_buffer_resource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The standard library was designed like this for a reason!</a:t>
            </a:r>
          </a:p>
        </p:txBody>
      </p:sp>
    </p:spTree>
    <p:extLst>
      <p:ext uri="{BB962C8B-B14F-4D97-AF65-F5344CB8AC3E}">
        <p14:creationId xmlns:p14="http://schemas.microsoft.com/office/powerpoint/2010/main" val="302015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4440-70C3-D75C-E1FC-E574E597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and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30C96-09C7-269A-7626-DCCB1A05C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43545"/>
            <a:ext cx="10018713" cy="3747655"/>
          </a:xfrm>
        </p:spPr>
        <p:txBody>
          <a:bodyPr anchor="t"/>
          <a:lstStyle/>
          <a:p>
            <a:r>
              <a:rPr lang="en-US" dirty="0"/>
              <a:t>All configuration parameters add some complexity to an interface; the allocator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inplace_vector</a:t>
            </a:r>
            <a:r>
              <a:rPr lang="en-US" dirty="0"/>
              <a:t> is no more complex than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US" dirty="0"/>
              <a:t>.</a:t>
            </a:r>
          </a:p>
          <a:p>
            <a:r>
              <a:rPr lang="en-US" dirty="0"/>
              <a:t>The user can ignore the allocator, just as they can for other containers.</a:t>
            </a:r>
          </a:p>
          <a:p>
            <a:r>
              <a:rPr lang="en-US" dirty="0"/>
              <a:t>Most of the specification is already included in the front-matter to the containers library (in the definition of Allocator-Aware containers).</a:t>
            </a:r>
          </a:p>
          <a:p>
            <a:r>
              <a:rPr lang="en-US" dirty="0"/>
              <a:t>Tests show negligible compile-time cost on multiple compilers.</a:t>
            </a:r>
          </a:p>
          <a:p>
            <a:r>
              <a:rPr lang="en-US" dirty="0"/>
              <a:t>Tests show </a:t>
            </a:r>
            <a:r>
              <a:rPr lang="en-US" b="1" dirty="0"/>
              <a:t>zero</a:t>
            </a:r>
            <a:r>
              <a:rPr lang="en-US" b="1" i="1" dirty="0"/>
              <a:t> </a:t>
            </a:r>
            <a:r>
              <a:rPr lang="en-US" dirty="0"/>
              <a:t>runtime cost for the default case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std::allocator</a:t>
            </a:r>
          </a:p>
        </p:txBody>
      </p:sp>
    </p:spTree>
    <p:extLst>
      <p:ext uri="{BB962C8B-B14F-4D97-AF65-F5344CB8AC3E}">
        <p14:creationId xmlns:p14="http://schemas.microsoft.com/office/powerpoint/2010/main" val="127788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CF45-9B90-6D7A-78AD-FF205164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80402-C20A-F4EE-7019-F43B76B5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92037"/>
            <a:ext cx="10018713" cy="3699164"/>
          </a:xfrm>
        </p:spPr>
        <p:txBody>
          <a:bodyPr/>
          <a:lstStyle/>
          <a:p>
            <a:r>
              <a:rPr lang="en-US" dirty="0"/>
              <a:t>Fine-grained control of memory use is important to embedded, game, and performance computing.</a:t>
            </a:r>
          </a:p>
          <a:p>
            <a:r>
              <a:rPr lang="en-US" dirty="0"/>
              <a:t>Allocators are in the standard library</a:t>
            </a:r>
          </a:p>
          <a:p>
            <a:r>
              <a:rPr lang="en-US" dirty="0"/>
              <a:t>They are designed to interoperate with all of the containers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inplace_vector</a:t>
            </a:r>
            <a:r>
              <a:rPr lang="en-US" dirty="0"/>
              <a:t> doesn't allocate memory, but it can contain objects that allocate memory</a:t>
            </a:r>
          </a:p>
          <a:p>
            <a:r>
              <a:rPr lang="en-US" dirty="0"/>
              <a:t>For minimal cost </a:t>
            </a:r>
            <a:r>
              <a:rPr lang="en-US" dirty="0" err="1"/>
              <a:t>inplace_vector</a:t>
            </a:r>
            <a:r>
              <a:rPr lang="en-US" dirty="0"/>
              <a:t> can be used to control memory not only for itself, but for its contained elements.</a:t>
            </a:r>
          </a:p>
        </p:txBody>
      </p:sp>
    </p:spTree>
    <p:extLst>
      <p:ext uri="{BB962C8B-B14F-4D97-AF65-F5344CB8AC3E}">
        <p14:creationId xmlns:p14="http://schemas.microsoft.com/office/powerpoint/2010/main" val="3158843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436</TotalTime>
  <Words>579</Words>
  <Application>Microsoft Office PowerPoint</Application>
  <PresentationFormat>Widescreen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Consolas</vt:lpstr>
      <vt:lpstr>Corbel</vt:lpstr>
      <vt:lpstr>Courier New</vt:lpstr>
      <vt:lpstr>Times New Roman</vt:lpstr>
      <vt:lpstr>Parallax</vt:lpstr>
      <vt:lpstr>P3160 Allocator-Aware inplace_vector</vt:lpstr>
      <vt:lpstr>Why does a Container that Specifically doesn't Allocate Need an Allocator?</vt:lpstr>
      <vt:lpstr>Motivating Example 1</vt:lpstr>
      <vt:lpstr>FAQ</vt:lpstr>
      <vt:lpstr>Motivating Example 2</vt:lpstr>
      <vt:lpstr>Observations</vt:lpstr>
      <vt:lpstr>Complexity and Efficiency</vt:lpstr>
      <vt:lpstr>Conclusions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P3160 Allocator-Aware inplace_vector</dc:title>
  <dc:creator>Pablo Halpern</dc:creator>
  <cp:lastModifiedBy>Pablo Halpern</cp:lastModifiedBy>
  <cp:revision>10</cp:revision>
  <dcterms:created xsi:type="dcterms:W3CDTF">2024-06-12T14:30:10Z</dcterms:created>
  <dcterms:modified xsi:type="dcterms:W3CDTF">2024-06-12T21:46:21Z</dcterms:modified>
</cp:coreProperties>
</file>