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59" r:id="rId6"/>
    <p:sldId id="271" r:id="rId7"/>
    <p:sldId id="272" r:id="rId8"/>
    <p:sldId id="269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Monthly-Me</a:t>
            </a:r>
            <a:r>
              <a:rPr lang="en-US" baseline="0" smtClean="0"/>
              <a:t>mo </a:t>
            </a:r>
            <a:r>
              <a:rPr lang="en-US" dirty="0" smtClean="0"/>
              <a:t>Suggestion</a:t>
            </a:r>
            <a:r>
              <a:rPr lang="en-US" baseline="0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done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total</c:v>
                </c:pt>
                <c:pt idx="1">
                  <c:v>DC</c:v>
                </c:pt>
                <c:pt idx="2">
                  <c:v>NC</c:v>
                </c:pt>
                <c:pt idx="3">
                  <c:v>ST</c:v>
                </c:pt>
                <c:pt idx="4">
                  <c:v>Mold</c:v>
                </c:pt>
                <c:pt idx="5">
                  <c:v>ADM</c:v>
                </c:pt>
                <c:pt idx="6">
                  <c:v>PM-FI</c:v>
                </c:pt>
                <c:pt idx="7">
                  <c:v>PM_WH</c:v>
                </c:pt>
                <c:pt idx="8">
                  <c:v>IQC</c:v>
                </c:pt>
                <c:pt idx="9">
                  <c:v>LQC</c:v>
                </c:pt>
                <c:pt idx="10">
                  <c:v>PQC</c:v>
                </c:pt>
                <c:pt idx="11">
                  <c:v>QP</c:v>
                </c:pt>
                <c:pt idx="12">
                  <c:v>R&amp;I</c:v>
                </c:pt>
                <c:pt idx="13">
                  <c:v>FM_ESH</c:v>
                </c:pt>
                <c:pt idx="14">
                  <c:v>FM_PE</c:v>
                </c:pt>
                <c:pt idx="15">
                  <c:v>FM_5S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14</c:v>
                </c:pt>
                <c:pt idx="1">
                  <c:v>5</c:v>
                </c:pt>
                <c:pt idx="2">
                  <c:v>6</c:v>
                </c:pt>
                <c:pt idx="3">
                  <c:v>4.5</c:v>
                </c:pt>
                <c:pt idx="4">
                  <c:v>5.5</c:v>
                </c:pt>
                <c:pt idx="5">
                  <c:v>6</c:v>
                </c:pt>
                <c:pt idx="6">
                  <c:v>7</c:v>
                </c:pt>
                <c:pt idx="7">
                  <c:v>5</c:v>
                </c:pt>
                <c:pt idx="8">
                  <c:v>6.5</c:v>
                </c:pt>
                <c:pt idx="9">
                  <c:v>6</c:v>
                </c:pt>
                <c:pt idx="10">
                  <c:v>5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D-4D11-8183-105E82258F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doing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total</c:v>
                </c:pt>
                <c:pt idx="1">
                  <c:v>DC</c:v>
                </c:pt>
                <c:pt idx="2">
                  <c:v>NC</c:v>
                </c:pt>
                <c:pt idx="3">
                  <c:v>ST</c:v>
                </c:pt>
                <c:pt idx="4">
                  <c:v>Mold</c:v>
                </c:pt>
                <c:pt idx="5">
                  <c:v>ADM</c:v>
                </c:pt>
                <c:pt idx="6">
                  <c:v>PM-FI</c:v>
                </c:pt>
                <c:pt idx="7">
                  <c:v>PM_WH</c:v>
                </c:pt>
                <c:pt idx="8">
                  <c:v>IQC</c:v>
                </c:pt>
                <c:pt idx="9">
                  <c:v>LQC</c:v>
                </c:pt>
                <c:pt idx="10">
                  <c:v>PQC</c:v>
                </c:pt>
                <c:pt idx="11">
                  <c:v>QP</c:v>
                </c:pt>
                <c:pt idx="12">
                  <c:v>R&amp;I</c:v>
                </c:pt>
                <c:pt idx="13">
                  <c:v>FM_ESH</c:v>
                </c:pt>
                <c:pt idx="14">
                  <c:v>FM_PE</c:v>
                </c:pt>
                <c:pt idx="15">
                  <c:v>FM_5S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9</c:v>
                </c:pt>
                <c:pt idx="1">
                  <c:v>3.5</c:v>
                </c:pt>
                <c:pt idx="2">
                  <c:v>4</c:v>
                </c:pt>
                <c:pt idx="3">
                  <c:v>2.8</c:v>
                </c:pt>
                <c:pt idx="4">
                  <c:v>3</c:v>
                </c:pt>
                <c:pt idx="5">
                  <c:v>4</c:v>
                </c:pt>
                <c:pt idx="6">
                  <c:v>4.5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0D-4D11-8183-105E82258F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total</c:v>
                </c:pt>
                <c:pt idx="1">
                  <c:v>DC</c:v>
                </c:pt>
                <c:pt idx="2">
                  <c:v>NC</c:v>
                </c:pt>
                <c:pt idx="3">
                  <c:v>ST</c:v>
                </c:pt>
                <c:pt idx="4">
                  <c:v>Mold</c:v>
                </c:pt>
                <c:pt idx="5">
                  <c:v>ADM</c:v>
                </c:pt>
                <c:pt idx="6">
                  <c:v>PM-FI</c:v>
                </c:pt>
                <c:pt idx="7">
                  <c:v>PM_WH</c:v>
                </c:pt>
                <c:pt idx="8">
                  <c:v>IQC</c:v>
                </c:pt>
                <c:pt idx="9">
                  <c:v>LQC</c:v>
                </c:pt>
                <c:pt idx="10">
                  <c:v>PQC</c:v>
                </c:pt>
                <c:pt idx="11">
                  <c:v>QP</c:v>
                </c:pt>
                <c:pt idx="12">
                  <c:v>R&amp;I</c:v>
                </c:pt>
                <c:pt idx="13">
                  <c:v>FM_ESH</c:v>
                </c:pt>
                <c:pt idx="14">
                  <c:v>FM_PE</c:v>
                </c:pt>
                <c:pt idx="15">
                  <c:v>FM_5S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</c:v>
                </c:pt>
                <c:pt idx="1">
                  <c:v>2.5</c:v>
                </c:pt>
                <c:pt idx="2">
                  <c:v>2</c:v>
                </c:pt>
                <c:pt idx="3">
                  <c:v>1.5</c:v>
                </c:pt>
                <c:pt idx="4">
                  <c:v>1.5</c:v>
                </c:pt>
                <c:pt idx="5">
                  <c:v>2</c:v>
                </c:pt>
                <c:pt idx="6">
                  <c:v>1.5</c:v>
                </c:pt>
                <c:pt idx="7">
                  <c:v>2</c:v>
                </c:pt>
                <c:pt idx="8">
                  <c:v>1.5</c:v>
                </c:pt>
                <c:pt idx="9">
                  <c:v>2.5</c:v>
                </c:pt>
                <c:pt idx="10">
                  <c:v>2.5</c:v>
                </c:pt>
                <c:pt idx="11">
                  <c:v>3</c:v>
                </c:pt>
                <c:pt idx="12">
                  <c:v>2</c:v>
                </c:pt>
                <c:pt idx="13">
                  <c:v>2.5</c:v>
                </c:pt>
                <c:pt idx="14">
                  <c:v>2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0D-4D11-8183-105E82258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850320"/>
        <c:axId val="788853648"/>
      </c:barChart>
      <c:catAx>
        <c:axId val="78885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88853648"/>
        <c:crosses val="autoZero"/>
        <c:auto val="1"/>
        <c:lblAlgn val="ctr"/>
        <c:lblOffset val="100"/>
        <c:noMultiLvlLbl val="0"/>
      </c:catAx>
      <c:valAx>
        <c:axId val="78885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8885032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Yearly_MEMO</a:t>
            </a:r>
            <a:r>
              <a:rPr lang="en-US" sz="16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SUGGESTION CHART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3155796778095847"/>
          <c:y val="1.23197374859675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386361407427014E-2"/>
          <c:y val="0.15791119402018713"/>
          <c:w val="0.94430873403847726"/>
          <c:h val="0.711818586880344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Done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Sheet1!$A$3:$A$16</c:f>
              <c:strCache>
                <c:ptCount val="14"/>
                <c:pt idx="0">
                  <c:v>TOTAL</c:v>
                </c:pt>
                <c:pt idx="1">
                  <c:v>DC</c:v>
                </c:pt>
                <c:pt idx="2">
                  <c:v>NC</c:v>
                </c:pt>
                <c:pt idx="3">
                  <c:v>ST</c:v>
                </c:pt>
                <c:pt idx="4">
                  <c:v>Mold</c:v>
                </c:pt>
                <c:pt idx="5">
                  <c:v>ADM</c:v>
                </c:pt>
                <c:pt idx="6">
                  <c:v>PM_FI</c:v>
                </c:pt>
                <c:pt idx="7">
                  <c:v>PM_WH</c:v>
                </c:pt>
                <c:pt idx="8">
                  <c:v>IQC</c:v>
                </c:pt>
                <c:pt idx="9">
                  <c:v>LQC</c:v>
                </c:pt>
                <c:pt idx="10">
                  <c:v>PQC</c:v>
                </c:pt>
                <c:pt idx="11">
                  <c:v>QP</c:v>
                </c:pt>
                <c:pt idx="12">
                  <c:v>R&amp;I</c:v>
                </c:pt>
                <c:pt idx="13">
                  <c:v>FM (ESH/PE/5S)</c:v>
                </c:pt>
              </c:strCache>
            </c:strRef>
          </c:cat>
          <c:val>
            <c:numRef>
              <c:f>Sheet1!$B$3:$B$16</c:f>
              <c:numCache>
                <c:formatCode>General</c:formatCode>
                <c:ptCount val="14"/>
                <c:pt idx="0">
                  <c:v>16</c:v>
                </c:pt>
                <c:pt idx="1">
                  <c:v>7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7.5</c:v>
                </c:pt>
                <c:pt idx="6">
                  <c:v>6.5</c:v>
                </c:pt>
                <c:pt idx="7">
                  <c:v>9</c:v>
                </c:pt>
                <c:pt idx="8">
                  <c:v>8.5</c:v>
                </c:pt>
                <c:pt idx="9">
                  <c:v>7</c:v>
                </c:pt>
                <c:pt idx="10">
                  <c:v>8</c:v>
                </c:pt>
                <c:pt idx="11">
                  <c:v>7.5</c:v>
                </c:pt>
                <c:pt idx="12">
                  <c:v>7</c:v>
                </c:pt>
                <c:pt idx="1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D-47EB-8E8D-AEDE604B88F6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Doing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Sheet1!$A$3:$A$16</c:f>
              <c:strCache>
                <c:ptCount val="14"/>
                <c:pt idx="0">
                  <c:v>TOTAL</c:v>
                </c:pt>
                <c:pt idx="1">
                  <c:v>DC</c:v>
                </c:pt>
                <c:pt idx="2">
                  <c:v>NC</c:v>
                </c:pt>
                <c:pt idx="3">
                  <c:v>ST</c:v>
                </c:pt>
                <c:pt idx="4">
                  <c:v>Mold</c:v>
                </c:pt>
                <c:pt idx="5">
                  <c:v>ADM</c:v>
                </c:pt>
                <c:pt idx="6">
                  <c:v>PM_FI</c:v>
                </c:pt>
                <c:pt idx="7">
                  <c:v>PM_WH</c:v>
                </c:pt>
                <c:pt idx="8">
                  <c:v>IQC</c:v>
                </c:pt>
                <c:pt idx="9">
                  <c:v>LQC</c:v>
                </c:pt>
                <c:pt idx="10">
                  <c:v>PQC</c:v>
                </c:pt>
                <c:pt idx="11">
                  <c:v>QP</c:v>
                </c:pt>
                <c:pt idx="12">
                  <c:v>R&amp;I</c:v>
                </c:pt>
                <c:pt idx="13">
                  <c:v>FM (ESH/PE/5S)</c:v>
                </c:pt>
              </c:strCache>
            </c:strRef>
          </c:cat>
          <c:val>
            <c:numRef>
              <c:f>Sheet1!$C$3:$C$16</c:f>
              <c:numCache>
                <c:formatCode>General</c:formatCode>
                <c:ptCount val="14"/>
                <c:pt idx="0">
                  <c:v>9</c:v>
                </c:pt>
                <c:pt idx="1">
                  <c:v>5</c:v>
                </c:pt>
                <c:pt idx="2">
                  <c:v>6.5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5.5</c:v>
                </c:pt>
                <c:pt idx="8">
                  <c:v>4.5</c:v>
                </c:pt>
                <c:pt idx="9">
                  <c:v>5</c:v>
                </c:pt>
                <c:pt idx="10">
                  <c:v>4.5</c:v>
                </c:pt>
                <c:pt idx="11">
                  <c:v>5</c:v>
                </c:pt>
                <c:pt idx="12">
                  <c:v>4</c:v>
                </c:pt>
                <c:pt idx="1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D-47EB-8E8D-AEDE604B88F6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Sheet1!$A$3:$A$16</c:f>
              <c:strCache>
                <c:ptCount val="14"/>
                <c:pt idx="0">
                  <c:v>TOTAL</c:v>
                </c:pt>
                <c:pt idx="1">
                  <c:v>DC</c:v>
                </c:pt>
                <c:pt idx="2">
                  <c:v>NC</c:v>
                </c:pt>
                <c:pt idx="3">
                  <c:v>ST</c:v>
                </c:pt>
                <c:pt idx="4">
                  <c:v>Mold</c:v>
                </c:pt>
                <c:pt idx="5">
                  <c:v>ADM</c:v>
                </c:pt>
                <c:pt idx="6">
                  <c:v>PM_FI</c:v>
                </c:pt>
                <c:pt idx="7">
                  <c:v>PM_WH</c:v>
                </c:pt>
                <c:pt idx="8">
                  <c:v>IQC</c:v>
                </c:pt>
                <c:pt idx="9">
                  <c:v>LQC</c:v>
                </c:pt>
                <c:pt idx="10">
                  <c:v>PQC</c:v>
                </c:pt>
                <c:pt idx="11">
                  <c:v>QP</c:v>
                </c:pt>
                <c:pt idx="12">
                  <c:v>R&amp;I</c:v>
                </c:pt>
                <c:pt idx="13">
                  <c:v>FM (ESH/PE/5S)</c:v>
                </c:pt>
              </c:strCache>
            </c:strRef>
          </c:cat>
          <c:val>
            <c:numRef>
              <c:f>Sheet1!$D$3:$D$16</c:f>
              <c:numCache>
                <c:formatCode>General</c:formatCode>
                <c:ptCount val="14"/>
                <c:pt idx="0">
                  <c:v>6</c:v>
                </c:pt>
                <c:pt idx="1">
                  <c:v>2</c:v>
                </c:pt>
                <c:pt idx="2">
                  <c:v>3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2</c:v>
                </c:pt>
                <c:pt idx="7">
                  <c:v>3</c:v>
                </c:pt>
                <c:pt idx="8">
                  <c:v>2.5</c:v>
                </c:pt>
                <c:pt idx="9">
                  <c:v>2.5</c:v>
                </c:pt>
                <c:pt idx="10">
                  <c:v>2.5</c:v>
                </c:pt>
                <c:pt idx="11">
                  <c:v>1.5</c:v>
                </c:pt>
                <c:pt idx="12">
                  <c:v>2.5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D-47EB-8E8D-AEDE604B8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9719136"/>
        <c:axId val="719724128"/>
      </c:barChart>
      <c:catAx>
        <c:axId val="7197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9724128"/>
        <c:crosses val="autoZero"/>
        <c:auto val="1"/>
        <c:lblAlgn val="ctr"/>
        <c:lblOffset val="100"/>
        <c:noMultiLvlLbl val="0"/>
      </c:catAx>
      <c:valAx>
        <c:axId val="71972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97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515200970957093"/>
          <c:y val="3.0370569546250545E-2"/>
          <c:w val="0.2150197562078674"/>
          <c:h val="9.8982569543203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7C97-BAA4-4F3B-AF01-5EF0ECA6ED5E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F043-7ECC-43A8-90A1-C4E41659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357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303" y="583474"/>
            <a:ext cx="9117874" cy="42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MEMO SUGGESTION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1185519" y="1265480"/>
            <a:ext cx="1027611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BỘ PHẬN</a:t>
            </a:r>
            <a:endParaRPr lang="en-US" sz="1400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237296" y="1260548"/>
            <a:ext cx="1027611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KHU VỰC</a:t>
            </a:r>
            <a:endParaRPr lang="en-US" sz="1200" dirty="0"/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7289073" y="1280852"/>
            <a:ext cx="1027611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76216" y="1924191"/>
            <a:ext cx="8691154" cy="409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534" y="1691283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65452" y="2509899"/>
            <a:ext cx="8691154" cy="409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934" y="2283160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ISSUE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70754" y="3142516"/>
            <a:ext cx="8691154" cy="380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9934" y="2919201"/>
            <a:ext cx="1803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IMPROVEMENT CONTENT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88253" y="3857029"/>
            <a:ext cx="8691154" cy="409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597" y="3544889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88253" y="4564519"/>
            <a:ext cx="8691154" cy="409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4597" y="4282376"/>
            <a:ext cx="666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ACCEPT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13144" y="5211648"/>
            <a:ext cx="8691154" cy="409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3272" y="4954235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APPLICABILITY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813144" y="5882074"/>
            <a:ext cx="8691154" cy="409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8702" y="5609977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PIC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81833" y="6347583"/>
            <a:ext cx="951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PICTURE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532708" y="6422373"/>
            <a:ext cx="1907177" cy="404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flipV="1">
            <a:off x="2051666" y="144323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Isosceles Triangle 30">
            <a:hlinkClick r:id="rId4" action="ppaction://hlinksldjump"/>
          </p:cNvPr>
          <p:cNvSpPr/>
          <p:nvPr/>
        </p:nvSpPr>
        <p:spPr>
          <a:xfrm flipV="1">
            <a:off x="9327705" y="473073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Isosceles Triangle 31">
            <a:hlinkClick r:id="rId4" action="ppaction://hlinksldjump"/>
          </p:cNvPr>
          <p:cNvSpPr/>
          <p:nvPr/>
        </p:nvSpPr>
        <p:spPr>
          <a:xfrm flipV="1">
            <a:off x="9375600" y="54056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ular Callout 1"/>
          <p:cNvSpPr/>
          <p:nvPr/>
        </p:nvSpPr>
        <p:spPr>
          <a:xfrm>
            <a:off x="-1463040" y="309589"/>
            <a:ext cx="1201782" cy="547770"/>
          </a:xfrm>
          <a:prstGeom prst="wedgeRectCallout">
            <a:avLst>
              <a:gd name="adj1" fmla="val 99575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input data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 flipV="1">
            <a:off x="5130146" y="143887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Isosceles Triangle 33"/>
          <p:cNvSpPr/>
          <p:nvPr/>
        </p:nvSpPr>
        <p:spPr>
          <a:xfrm flipV="1">
            <a:off x="8199936" y="1451937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98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10588"/>
              </p:ext>
            </p:extLst>
          </p:nvPr>
        </p:nvGraphicFramePr>
        <p:xfrm>
          <a:off x="113210" y="1184362"/>
          <a:ext cx="6698974" cy="239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3552432940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1421402642"/>
                    </a:ext>
                  </a:extLst>
                </a:gridCol>
                <a:gridCol w="509264">
                  <a:extLst>
                    <a:ext uri="{9D8B030D-6E8A-4147-A177-3AD203B41FA5}">
                      <a16:colId xmlns:a16="http://schemas.microsoft.com/office/drawing/2014/main" val="120615259"/>
                    </a:ext>
                  </a:extLst>
                </a:gridCol>
                <a:gridCol w="668835">
                  <a:extLst>
                    <a:ext uri="{9D8B030D-6E8A-4147-A177-3AD203B41FA5}">
                      <a16:colId xmlns:a16="http://schemas.microsoft.com/office/drawing/2014/main" val="542982270"/>
                    </a:ext>
                  </a:extLst>
                </a:gridCol>
                <a:gridCol w="888960">
                  <a:extLst>
                    <a:ext uri="{9D8B030D-6E8A-4147-A177-3AD203B41FA5}">
                      <a16:colId xmlns:a16="http://schemas.microsoft.com/office/drawing/2014/main" val="2167030123"/>
                    </a:ext>
                  </a:extLst>
                </a:gridCol>
                <a:gridCol w="520557">
                  <a:extLst>
                    <a:ext uri="{9D8B030D-6E8A-4147-A177-3AD203B41FA5}">
                      <a16:colId xmlns:a16="http://schemas.microsoft.com/office/drawing/2014/main" val="3969211611"/>
                    </a:ext>
                  </a:extLst>
                </a:gridCol>
                <a:gridCol w="529382">
                  <a:extLst>
                    <a:ext uri="{9D8B030D-6E8A-4147-A177-3AD203B41FA5}">
                      <a16:colId xmlns:a16="http://schemas.microsoft.com/office/drawing/2014/main" val="2588299174"/>
                    </a:ext>
                  </a:extLst>
                </a:gridCol>
                <a:gridCol w="525333">
                  <a:extLst>
                    <a:ext uri="{9D8B030D-6E8A-4147-A177-3AD203B41FA5}">
                      <a16:colId xmlns:a16="http://schemas.microsoft.com/office/drawing/2014/main" val="2092830166"/>
                    </a:ext>
                  </a:extLst>
                </a:gridCol>
                <a:gridCol w="568397">
                  <a:extLst>
                    <a:ext uri="{9D8B030D-6E8A-4147-A177-3AD203B41FA5}">
                      <a16:colId xmlns:a16="http://schemas.microsoft.com/office/drawing/2014/main" val="686929911"/>
                    </a:ext>
                  </a:extLst>
                </a:gridCol>
                <a:gridCol w="755156">
                  <a:extLst>
                    <a:ext uri="{9D8B030D-6E8A-4147-A177-3AD203B41FA5}">
                      <a16:colId xmlns:a16="http://schemas.microsoft.com/office/drawing/2014/main" val="1162415525"/>
                    </a:ext>
                  </a:extLst>
                </a:gridCol>
                <a:gridCol w="657717">
                  <a:extLst>
                    <a:ext uri="{9D8B030D-6E8A-4147-A177-3AD203B41FA5}">
                      <a16:colId xmlns:a16="http://schemas.microsoft.com/office/drawing/2014/main" val="3466327275"/>
                    </a:ext>
                  </a:extLst>
                </a:gridCol>
              </a:tblGrid>
              <a:tr h="4214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Area/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vực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cải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Issue/</a:t>
                      </a:r>
                    </a:p>
                    <a:p>
                      <a:pPr algn="ctr"/>
                      <a:r>
                        <a:rPr lang="en-US" sz="8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Vân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  <a:r>
                        <a:rPr lang="en-US" sz="8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800" b="1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dung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Review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Maker/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Pic/</a:t>
                      </a:r>
                      <a:r>
                        <a:rPr lang="en-US" sz="8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chịu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trách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nhệm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329755"/>
                  </a:ext>
                </a:extLst>
              </a:tr>
              <a:tr h="519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duyệt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Đang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xem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xét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nhận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00749"/>
                  </a:ext>
                </a:extLst>
              </a:tr>
              <a:tr h="3746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5/1/2020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Xưởng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chỗ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Tận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sắt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cụ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02641"/>
                  </a:ext>
                </a:extLst>
              </a:tr>
              <a:tr h="374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Doing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85532"/>
                  </a:ext>
                </a:extLst>
              </a:tr>
              <a:tr h="4370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</a:t>
                      </a:r>
                    </a:p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666174"/>
                  </a:ext>
                </a:extLst>
              </a:tr>
            </a:tbl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-587829" y="235131"/>
            <a:ext cx="1175657" cy="505097"/>
          </a:xfrm>
          <a:prstGeom prst="wedgeRectCallout">
            <a:avLst>
              <a:gd name="adj1" fmla="val 55763"/>
              <a:gd name="adj2" fmla="val 103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9545"/>
              </p:ext>
            </p:extLst>
          </p:nvPr>
        </p:nvGraphicFramePr>
        <p:xfrm>
          <a:off x="6755339" y="1184362"/>
          <a:ext cx="3161036" cy="240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37">
                  <a:extLst>
                    <a:ext uri="{9D8B030D-6E8A-4147-A177-3AD203B41FA5}">
                      <a16:colId xmlns:a16="http://schemas.microsoft.com/office/drawing/2014/main" val="876786286"/>
                    </a:ext>
                  </a:extLst>
                </a:gridCol>
                <a:gridCol w="732995">
                  <a:extLst>
                    <a:ext uri="{9D8B030D-6E8A-4147-A177-3AD203B41FA5}">
                      <a16:colId xmlns:a16="http://schemas.microsoft.com/office/drawing/2014/main" val="1625816205"/>
                    </a:ext>
                  </a:extLst>
                </a:gridCol>
                <a:gridCol w="665837">
                  <a:extLst>
                    <a:ext uri="{9D8B030D-6E8A-4147-A177-3AD203B41FA5}">
                      <a16:colId xmlns:a16="http://schemas.microsoft.com/office/drawing/2014/main" val="3838635476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3338597302"/>
                    </a:ext>
                  </a:extLst>
                </a:gridCol>
                <a:gridCol w="665837">
                  <a:extLst>
                    <a:ext uri="{9D8B030D-6E8A-4147-A177-3AD203B41FA5}">
                      <a16:colId xmlns:a16="http://schemas.microsoft.com/office/drawing/2014/main" val="225438577"/>
                    </a:ext>
                  </a:extLst>
                </a:gridCol>
              </a:tblGrid>
              <a:tr h="940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US" sz="9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 hoạch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Efficiency</a:t>
                      </a:r>
                      <a:r>
                        <a:rPr lang="en-US" sz="900" b="1" i="0" kern="12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900" b="1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Quả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Áp</a:t>
                      </a:r>
                      <a:r>
                        <a:rPr lang="en-US" sz="900" b="1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0070"/>
                  </a:ext>
                </a:extLst>
              </a:tr>
              <a:tr h="644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2665"/>
                  </a:ext>
                </a:extLst>
              </a:tr>
              <a:tr h="363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20615"/>
                  </a:ext>
                </a:extLst>
              </a:tr>
              <a:tr h="4575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6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34478"/>
              </p:ext>
            </p:extLst>
          </p:nvPr>
        </p:nvGraphicFramePr>
        <p:xfrm>
          <a:off x="402111" y="1374445"/>
          <a:ext cx="4015427" cy="403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942482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9202968"/>
                    </a:ext>
                  </a:extLst>
                </a:gridCol>
                <a:gridCol w="1344365">
                  <a:extLst>
                    <a:ext uri="{9D8B030D-6E8A-4147-A177-3AD203B41FA5}">
                      <a16:colId xmlns:a16="http://schemas.microsoft.com/office/drawing/2014/main" val="4037071428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522078294"/>
                    </a:ext>
                  </a:extLst>
                </a:gridCol>
                <a:gridCol w="553811">
                  <a:extLst>
                    <a:ext uri="{9D8B030D-6E8A-4147-A177-3AD203B41FA5}">
                      <a16:colId xmlns:a16="http://schemas.microsoft.com/office/drawing/2014/main" val="962436404"/>
                    </a:ext>
                  </a:extLst>
                </a:gridCol>
                <a:gridCol w="636113">
                  <a:extLst>
                    <a:ext uri="{9D8B030D-6E8A-4147-A177-3AD203B41FA5}">
                      <a16:colId xmlns:a16="http://schemas.microsoft.com/office/drawing/2014/main" val="4090755678"/>
                    </a:ext>
                  </a:extLst>
                </a:gridCol>
              </a:tblGrid>
              <a:tr h="1117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Q’ty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2582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800" b="0" i="0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9958"/>
                  </a:ext>
                </a:extLst>
              </a:tr>
              <a:tr h="1732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67074"/>
                  </a:ext>
                </a:extLst>
              </a:tr>
              <a:tr h="167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417958"/>
                  </a:ext>
                </a:extLst>
              </a:tr>
              <a:tr h="223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sng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sng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sng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05825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91110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60402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98433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74732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PM_FI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8946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PM_WH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276525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IQC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1538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LQC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37554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PQC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1207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79591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64776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FM_ESH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926383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FM_PE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17753"/>
                  </a:ext>
                </a:extLst>
              </a:tr>
              <a:tr h="223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FM_5S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2096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3752"/>
            <a:ext cx="148045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00933"/>
            <a:ext cx="148045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Monthly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-1693817" y="1047264"/>
            <a:ext cx="1558834" cy="720859"/>
          </a:xfrm>
          <a:prstGeom prst="wedgeRectCallout">
            <a:avLst>
              <a:gd name="adj1" fmla="val 78050"/>
              <a:gd name="adj2" fmla="val 93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  <a:endParaRPr lang="en-US" dirty="0"/>
          </a:p>
        </p:txBody>
      </p:sp>
      <p:sp>
        <p:nvSpPr>
          <p:cNvPr id="6" name="Isosceles Triangle 5">
            <a:hlinkClick r:id="rId2" action="ppaction://hlinksldjump"/>
          </p:cNvPr>
          <p:cNvSpPr/>
          <p:nvPr/>
        </p:nvSpPr>
        <p:spPr>
          <a:xfrm flipV="1">
            <a:off x="1215670" y="1916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6230411"/>
              </p:ext>
            </p:extLst>
          </p:nvPr>
        </p:nvGraphicFramePr>
        <p:xfrm>
          <a:off x="4803437" y="1374445"/>
          <a:ext cx="5102563" cy="313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-1" y="770265"/>
            <a:ext cx="1480458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Yearly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480" y="770265"/>
            <a:ext cx="38004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>
          <a:xfrm>
            <a:off x="9906000" y="132580"/>
            <a:ext cx="1558834" cy="720859"/>
          </a:xfrm>
          <a:prstGeom prst="wedgeRectCallout">
            <a:avLst>
              <a:gd name="adj1" fmla="val -79492"/>
              <a:gd name="adj2" fmla="val 64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Yearly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16481"/>
              </p:ext>
            </p:extLst>
          </p:nvPr>
        </p:nvGraphicFramePr>
        <p:xfrm>
          <a:off x="390609" y="476426"/>
          <a:ext cx="9090775" cy="3827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843">
                  <a:extLst>
                    <a:ext uri="{9D8B030D-6E8A-4147-A177-3AD203B41FA5}">
                      <a16:colId xmlns:a16="http://schemas.microsoft.com/office/drawing/2014/main" val="3394248228"/>
                    </a:ext>
                  </a:extLst>
                </a:gridCol>
                <a:gridCol w="822843">
                  <a:extLst>
                    <a:ext uri="{9D8B030D-6E8A-4147-A177-3AD203B41FA5}">
                      <a16:colId xmlns:a16="http://schemas.microsoft.com/office/drawing/2014/main" val="359202968"/>
                    </a:ext>
                  </a:extLst>
                </a:gridCol>
                <a:gridCol w="383379">
                  <a:extLst>
                    <a:ext uri="{9D8B030D-6E8A-4147-A177-3AD203B41FA5}">
                      <a16:colId xmlns:a16="http://schemas.microsoft.com/office/drawing/2014/main" val="898460115"/>
                    </a:ext>
                  </a:extLst>
                </a:gridCol>
                <a:gridCol w="427518">
                  <a:extLst>
                    <a:ext uri="{9D8B030D-6E8A-4147-A177-3AD203B41FA5}">
                      <a16:colId xmlns:a16="http://schemas.microsoft.com/office/drawing/2014/main" val="2361292653"/>
                    </a:ext>
                  </a:extLst>
                </a:gridCol>
                <a:gridCol w="427518">
                  <a:extLst>
                    <a:ext uri="{9D8B030D-6E8A-4147-A177-3AD203B41FA5}">
                      <a16:colId xmlns:a16="http://schemas.microsoft.com/office/drawing/2014/main" val="1873000497"/>
                    </a:ext>
                  </a:extLst>
                </a:gridCol>
                <a:gridCol w="505615">
                  <a:extLst>
                    <a:ext uri="{9D8B030D-6E8A-4147-A177-3AD203B41FA5}">
                      <a16:colId xmlns:a16="http://schemas.microsoft.com/office/drawing/2014/main" val="3236507813"/>
                    </a:ext>
                  </a:extLst>
                </a:gridCol>
                <a:gridCol w="425767">
                  <a:extLst>
                    <a:ext uri="{9D8B030D-6E8A-4147-A177-3AD203B41FA5}">
                      <a16:colId xmlns:a16="http://schemas.microsoft.com/office/drawing/2014/main" val="747804885"/>
                    </a:ext>
                  </a:extLst>
                </a:gridCol>
                <a:gridCol w="450422">
                  <a:extLst>
                    <a:ext uri="{9D8B030D-6E8A-4147-A177-3AD203B41FA5}">
                      <a16:colId xmlns:a16="http://schemas.microsoft.com/office/drawing/2014/main" val="2524728166"/>
                    </a:ext>
                  </a:extLst>
                </a:gridCol>
                <a:gridCol w="480960">
                  <a:extLst>
                    <a:ext uri="{9D8B030D-6E8A-4147-A177-3AD203B41FA5}">
                      <a16:colId xmlns:a16="http://schemas.microsoft.com/office/drawing/2014/main" val="2578514089"/>
                    </a:ext>
                  </a:extLst>
                </a:gridCol>
                <a:gridCol w="488595">
                  <a:extLst>
                    <a:ext uri="{9D8B030D-6E8A-4147-A177-3AD203B41FA5}">
                      <a16:colId xmlns:a16="http://schemas.microsoft.com/office/drawing/2014/main" val="3400496696"/>
                    </a:ext>
                  </a:extLst>
                </a:gridCol>
                <a:gridCol w="572572">
                  <a:extLst>
                    <a:ext uri="{9D8B030D-6E8A-4147-A177-3AD203B41FA5}">
                      <a16:colId xmlns:a16="http://schemas.microsoft.com/office/drawing/2014/main" val="2357480549"/>
                    </a:ext>
                  </a:extLst>
                </a:gridCol>
                <a:gridCol w="496228">
                  <a:extLst>
                    <a:ext uri="{9D8B030D-6E8A-4147-A177-3AD203B41FA5}">
                      <a16:colId xmlns:a16="http://schemas.microsoft.com/office/drawing/2014/main" val="3528973067"/>
                    </a:ext>
                  </a:extLst>
                </a:gridCol>
                <a:gridCol w="557303">
                  <a:extLst>
                    <a:ext uri="{9D8B030D-6E8A-4147-A177-3AD203B41FA5}">
                      <a16:colId xmlns:a16="http://schemas.microsoft.com/office/drawing/2014/main" val="4285568279"/>
                    </a:ext>
                  </a:extLst>
                </a:gridCol>
                <a:gridCol w="608151">
                  <a:extLst>
                    <a:ext uri="{9D8B030D-6E8A-4147-A177-3AD203B41FA5}">
                      <a16:colId xmlns:a16="http://schemas.microsoft.com/office/drawing/2014/main" val="2704253836"/>
                    </a:ext>
                  </a:extLst>
                </a:gridCol>
                <a:gridCol w="506455">
                  <a:extLst>
                    <a:ext uri="{9D8B030D-6E8A-4147-A177-3AD203B41FA5}">
                      <a16:colId xmlns:a16="http://schemas.microsoft.com/office/drawing/2014/main" val="522078294"/>
                    </a:ext>
                  </a:extLst>
                </a:gridCol>
                <a:gridCol w="557303">
                  <a:extLst>
                    <a:ext uri="{9D8B030D-6E8A-4147-A177-3AD203B41FA5}">
                      <a16:colId xmlns:a16="http://schemas.microsoft.com/office/drawing/2014/main" val="962436404"/>
                    </a:ext>
                  </a:extLst>
                </a:gridCol>
                <a:gridCol w="557303">
                  <a:extLst>
                    <a:ext uri="{9D8B030D-6E8A-4147-A177-3AD203B41FA5}">
                      <a16:colId xmlns:a16="http://schemas.microsoft.com/office/drawing/2014/main" val="4090755678"/>
                    </a:ext>
                  </a:extLst>
                </a:gridCol>
              </a:tblGrid>
              <a:tr h="1580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Div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Q’ty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25827"/>
                  </a:ext>
                </a:extLst>
              </a:tr>
              <a:tr h="361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9958"/>
                  </a:ext>
                </a:extLst>
              </a:tr>
              <a:tr h="2216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655377"/>
                  </a:ext>
                </a:extLst>
              </a:tr>
              <a:tr h="221655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417958"/>
                  </a:ext>
                </a:extLst>
              </a:tr>
              <a:tr h="189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95594"/>
                  </a:ext>
                </a:extLst>
              </a:tr>
              <a:tr h="213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00110"/>
                  </a:ext>
                </a:extLst>
              </a:tr>
              <a:tr h="188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96126"/>
                  </a:ext>
                </a:extLst>
              </a:tr>
              <a:tr h="188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01444"/>
                  </a:ext>
                </a:extLst>
              </a:tr>
              <a:tr h="222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1477"/>
                  </a:ext>
                </a:extLst>
              </a:tr>
              <a:tr h="2052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PM_FI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69130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PM_WH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75965"/>
                  </a:ext>
                </a:extLst>
              </a:tr>
              <a:tr h="208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IQC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1094"/>
                  </a:ext>
                </a:extLst>
              </a:tr>
              <a:tr h="2145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LQC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58484"/>
                  </a:ext>
                </a:extLst>
              </a:tr>
              <a:tr h="204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PQC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43193"/>
                  </a:ext>
                </a:extLst>
              </a:tr>
              <a:tr h="2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20725"/>
                  </a:ext>
                </a:extLst>
              </a:tr>
              <a:tr h="257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95452"/>
                  </a:ext>
                </a:extLst>
              </a:tr>
              <a:tr h="316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FM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(ESH/PE/5S)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32599"/>
                  </a:ext>
                </a:extLst>
              </a:tr>
            </a:tbl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845932698"/>
              </p:ext>
            </p:extLst>
          </p:nvPr>
        </p:nvGraphicFramePr>
        <p:xfrm>
          <a:off x="291506" y="4304209"/>
          <a:ext cx="9288979" cy="243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505311" y="156926"/>
            <a:ext cx="148045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519646" y="505183"/>
            <a:ext cx="148045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Monthly</a:t>
            </a:r>
            <a:endParaRPr lang="en-US" dirty="0"/>
          </a:p>
        </p:txBody>
      </p:sp>
      <p:sp>
        <p:nvSpPr>
          <p:cNvPr id="9" name="Isosceles Triangle 8">
            <a:hlinkClick r:id="rId3" action="ppaction://hlinksldjump"/>
          </p:cNvPr>
          <p:cNvSpPr/>
          <p:nvPr/>
        </p:nvSpPr>
        <p:spPr>
          <a:xfrm flipV="1">
            <a:off x="-289641" y="274797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-1519646" y="874515"/>
            <a:ext cx="14804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Yearly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62053" y="89238"/>
            <a:ext cx="3262604" cy="276999"/>
            <a:chOff x="10024217" y="2036173"/>
            <a:chExt cx="3262604" cy="276999"/>
          </a:xfrm>
        </p:grpSpPr>
        <p:sp>
          <p:nvSpPr>
            <p:cNvPr id="4" name="Rounded Rectangle 3"/>
            <p:cNvSpPr/>
            <p:nvPr/>
          </p:nvSpPr>
          <p:spPr>
            <a:xfrm>
              <a:off x="10024217" y="2067097"/>
              <a:ext cx="981824" cy="2151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37507" y="2036173"/>
              <a:ext cx="813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Isosceles Triangle 12">
              <a:hlinkClick r:id="rId3" action="ppaction://hlinksldjump"/>
            </p:cNvPr>
            <p:cNvSpPr/>
            <p:nvPr/>
          </p:nvSpPr>
          <p:spPr>
            <a:xfrm flipV="1">
              <a:off x="10823798" y="2134331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1186925" y="2067097"/>
              <a:ext cx="981824" cy="2151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00215" y="2036173"/>
              <a:ext cx="813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All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>
              <a:hlinkClick r:id="rId3" action="ppaction://hlinksldjump"/>
            </p:cNvPr>
            <p:cNvSpPr/>
            <p:nvPr/>
          </p:nvSpPr>
          <p:spPr>
            <a:xfrm flipV="1">
              <a:off x="11986506" y="2134331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304997" y="2067097"/>
              <a:ext cx="981824" cy="2224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  <a:endPara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8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0" y="1973606"/>
            <a:ext cx="1332412" cy="566057"/>
          </a:xfrm>
          <a:prstGeom prst="wedgeRectCallout">
            <a:avLst>
              <a:gd name="adj1" fmla="val 64584"/>
              <a:gd name="adj2" fmla="val 74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TOP MARKER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2" y="73752"/>
            <a:ext cx="836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TOP</a:t>
            </a:r>
            <a:endParaRPr lang="en-US" dirty="0"/>
          </a:p>
        </p:txBody>
      </p:sp>
      <p:sp>
        <p:nvSpPr>
          <p:cNvPr id="7" name="Isosceles Triangle 6">
            <a:hlinkClick r:id="rId2" action="ppaction://hlinksldjump"/>
          </p:cNvPr>
          <p:cNvSpPr/>
          <p:nvPr/>
        </p:nvSpPr>
        <p:spPr>
          <a:xfrm flipV="1">
            <a:off x="680088" y="2046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52252" y="537700"/>
            <a:ext cx="15944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mtClean="0"/>
              <a:t>Top Marker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252" y="907032"/>
            <a:ext cx="159448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mtClean="0"/>
              <a:t>Top PIC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52" y="1255653"/>
            <a:ext cx="159448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mtClean="0"/>
              <a:t>Top Best Idea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77102"/>
              </p:ext>
            </p:extLst>
          </p:nvPr>
        </p:nvGraphicFramePr>
        <p:xfrm>
          <a:off x="1646739" y="2682016"/>
          <a:ext cx="6604000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6055797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90212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1623218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45780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986686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7258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3185476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725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Q’ty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Doing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8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4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63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0968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72" y="1823955"/>
            <a:ext cx="6809396" cy="4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0" y="2007324"/>
            <a:ext cx="1332412" cy="566057"/>
          </a:xfrm>
          <a:prstGeom prst="wedgeRectCallout">
            <a:avLst>
              <a:gd name="adj1" fmla="val 64584"/>
              <a:gd name="adj2" fmla="val 74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PIC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52" y="73752"/>
            <a:ext cx="836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>
            <a:hlinkClick r:id="rId2" action="ppaction://hlinksldjump"/>
          </p:cNvPr>
          <p:cNvSpPr/>
          <p:nvPr/>
        </p:nvSpPr>
        <p:spPr>
          <a:xfrm flipV="1">
            <a:off x="680088" y="2046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2" y="537700"/>
            <a:ext cx="159448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Marker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52" y="907032"/>
            <a:ext cx="15944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PIC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52" y="1255653"/>
            <a:ext cx="159448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Best Idea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68056"/>
              </p:ext>
            </p:extLst>
          </p:nvPr>
        </p:nvGraphicFramePr>
        <p:xfrm>
          <a:off x="1577071" y="2405172"/>
          <a:ext cx="6604000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95900544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960940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2780388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349419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825823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5235091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410374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4727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Q’ty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Doing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69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7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4144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72" y="1823955"/>
            <a:ext cx="6809396" cy="4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54806"/>
              </p:ext>
            </p:extLst>
          </p:nvPr>
        </p:nvGraphicFramePr>
        <p:xfrm>
          <a:off x="1646739" y="2455092"/>
          <a:ext cx="690232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616852173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3461087455"/>
                    </a:ext>
                  </a:extLst>
                </a:gridCol>
                <a:gridCol w="687127">
                  <a:extLst>
                    <a:ext uri="{9D8B030D-6E8A-4147-A177-3AD203B41FA5}">
                      <a16:colId xmlns:a16="http://schemas.microsoft.com/office/drawing/2014/main" val="2696884074"/>
                    </a:ext>
                  </a:extLst>
                </a:gridCol>
                <a:gridCol w="657828">
                  <a:extLst>
                    <a:ext uri="{9D8B030D-6E8A-4147-A177-3AD203B41FA5}">
                      <a16:colId xmlns:a16="http://schemas.microsoft.com/office/drawing/2014/main" val="416024921"/>
                    </a:ext>
                  </a:extLst>
                </a:gridCol>
                <a:gridCol w="680263">
                  <a:extLst>
                    <a:ext uri="{9D8B030D-6E8A-4147-A177-3AD203B41FA5}">
                      <a16:colId xmlns:a16="http://schemas.microsoft.com/office/drawing/2014/main" val="3258740727"/>
                    </a:ext>
                  </a:extLst>
                </a:gridCol>
                <a:gridCol w="843340">
                  <a:extLst>
                    <a:ext uri="{9D8B030D-6E8A-4147-A177-3AD203B41FA5}">
                      <a16:colId xmlns:a16="http://schemas.microsoft.com/office/drawing/2014/main" val="1884783528"/>
                    </a:ext>
                  </a:extLst>
                </a:gridCol>
                <a:gridCol w="843340">
                  <a:extLst>
                    <a:ext uri="{9D8B030D-6E8A-4147-A177-3AD203B41FA5}">
                      <a16:colId xmlns:a16="http://schemas.microsoft.com/office/drawing/2014/main" val="2879661660"/>
                    </a:ext>
                  </a:extLst>
                </a:gridCol>
                <a:gridCol w="984758">
                  <a:extLst>
                    <a:ext uri="{9D8B030D-6E8A-4147-A177-3AD203B41FA5}">
                      <a16:colId xmlns:a16="http://schemas.microsoft.com/office/drawing/2014/main" val="14044036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Efficiency/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for/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75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area/ khu</a:t>
                      </a:r>
                      <a:r>
                        <a:rPr lang="en-US" sz="11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vực khác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area/ Toàn</a:t>
                      </a:r>
                      <a:r>
                        <a:rPr lang="en-US" sz="11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công ty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Doing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6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power/Con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8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ST/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9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Rate/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72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98160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0" y="2007324"/>
            <a:ext cx="1332412" cy="566057"/>
          </a:xfrm>
          <a:prstGeom prst="wedgeRectCallout">
            <a:avLst>
              <a:gd name="adj1" fmla="val 64584"/>
              <a:gd name="adj2" fmla="val 74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BEST IDEA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52" y="73752"/>
            <a:ext cx="836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>
            <a:hlinkClick r:id="rId2" action="ppaction://hlinksldjump"/>
          </p:cNvPr>
          <p:cNvSpPr/>
          <p:nvPr/>
        </p:nvSpPr>
        <p:spPr>
          <a:xfrm flipV="1">
            <a:off x="680088" y="2046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2" y="537700"/>
            <a:ext cx="159448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Marker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52" y="907032"/>
            <a:ext cx="159448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PIC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52" y="1255653"/>
            <a:ext cx="15944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Best Idea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72" y="1823955"/>
            <a:ext cx="6809396" cy="4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9307" y="1741714"/>
            <a:ext cx="163698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PP_NC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PM_ST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PM_FI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PM_WH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IQC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LQC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PQC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R&amp;I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FM (ESH/PE/5S)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9307" y="1092956"/>
            <a:ext cx="1027611" cy="418012"/>
            <a:chOff x="4059347" y="1073891"/>
            <a:chExt cx="1027611" cy="418012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4059347" y="1073891"/>
              <a:ext cx="1027611" cy="41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BỘ PHẬN</a:t>
              </a:r>
              <a:endParaRPr lang="en-US" sz="1400" dirty="0"/>
            </a:p>
          </p:txBody>
        </p:sp>
        <p:sp>
          <p:nvSpPr>
            <p:cNvPr id="7" name="Isosceles Triangle 6">
              <a:hlinkClick r:id="rId3" action="ppaction://hlinksldjump"/>
            </p:cNvPr>
            <p:cNvSpPr/>
            <p:nvPr/>
          </p:nvSpPr>
          <p:spPr>
            <a:xfrm flipV="1">
              <a:off x="4925494" y="1251645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8" name="Rectangle 7"/>
          <p:cNvSpPr/>
          <p:nvPr/>
        </p:nvSpPr>
        <p:spPr>
          <a:xfrm>
            <a:off x="3399913" y="1741714"/>
            <a:ext cx="3288270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Xưởng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(Factory A)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Xưởng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 -NC (Factory B-NC)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Xưởng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 (Factory B 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Floor)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Xưởng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mạ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(Factory B - Coating)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(Mold room)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(Utility room)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Kho (Warehouse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(Main office)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QA (QA room)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Spare part (Spare part room)</a:t>
            </a:r>
          </a:p>
          <a:p>
            <a:pPr marL="120650" indent="-1206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(Other)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93167" y="1092956"/>
            <a:ext cx="1027611" cy="418012"/>
            <a:chOff x="3593167" y="1112021"/>
            <a:chExt cx="1027611" cy="418012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3593167" y="1112021"/>
              <a:ext cx="1027611" cy="41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KHU VỰC</a:t>
              </a:r>
              <a:endParaRPr lang="en-US" sz="1200" dirty="0"/>
            </a:p>
          </p:txBody>
        </p:sp>
        <p:sp>
          <p:nvSpPr>
            <p:cNvPr id="10" name="Isosceles Triangle 9">
              <a:hlinkClick r:id="rId3" action="ppaction://hlinksldjump"/>
            </p:cNvPr>
            <p:cNvSpPr/>
            <p:nvPr/>
          </p:nvSpPr>
          <p:spPr>
            <a:xfrm flipV="1">
              <a:off x="4486017" y="1290349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41920" y="1092956"/>
            <a:ext cx="1027611" cy="418012"/>
            <a:chOff x="7741920" y="1073891"/>
            <a:chExt cx="1027611" cy="418012"/>
          </a:xfrm>
        </p:grpSpPr>
        <p:sp>
          <p:nvSpPr>
            <p:cNvPr id="11" name="Rectangle 10">
              <a:hlinkClick r:id="rId3" action="ppaction://hlinksldjump"/>
            </p:cNvPr>
            <p:cNvSpPr/>
            <p:nvPr/>
          </p:nvSpPr>
          <p:spPr>
            <a:xfrm>
              <a:off x="7741920" y="1073891"/>
              <a:ext cx="1027611" cy="41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REDUCE</a:t>
              </a:r>
              <a:endParaRPr lang="en-US" sz="1400" dirty="0"/>
            </a:p>
          </p:txBody>
        </p:sp>
        <p:sp>
          <p:nvSpPr>
            <p:cNvPr id="12" name="Isosceles Triangle 11">
              <a:hlinkClick r:id="rId3" action="ppaction://hlinksldjump"/>
            </p:cNvPr>
            <p:cNvSpPr/>
            <p:nvPr/>
          </p:nvSpPr>
          <p:spPr>
            <a:xfrm flipV="1">
              <a:off x="8574406" y="1243710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54735" y="1741714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Main power/Con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Defect </a:t>
            </a: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Rate/giảm tỉ lệ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30248" y="4417554"/>
            <a:ext cx="1027611" cy="418012"/>
            <a:chOff x="3593167" y="1112021"/>
            <a:chExt cx="1027611" cy="418012"/>
          </a:xfrm>
        </p:grpSpPr>
        <p:sp>
          <p:nvSpPr>
            <p:cNvPr id="15" name="Rectangle 14">
              <a:hlinkClick r:id="rId3" action="ppaction://hlinksldjump"/>
            </p:cNvPr>
            <p:cNvSpPr/>
            <p:nvPr/>
          </p:nvSpPr>
          <p:spPr>
            <a:xfrm>
              <a:off x="3593167" y="1112021"/>
              <a:ext cx="1027611" cy="41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ACCEPT</a:t>
              </a:r>
              <a:endParaRPr lang="en-US" sz="1200" dirty="0"/>
            </a:p>
          </p:txBody>
        </p:sp>
        <p:sp>
          <p:nvSpPr>
            <p:cNvPr id="16" name="Isosceles Triangle 15">
              <a:hlinkClick r:id="rId3" action="ppaction://hlinksldjump"/>
            </p:cNvPr>
            <p:cNvSpPr/>
            <p:nvPr/>
          </p:nvSpPr>
          <p:spPr>
            <a:xfrm flipV="1">
              <a:off x="4486017" y="1290349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3176"/>
              </p:ext>
            </p:extLst>
          </p:nvPr>
        </p:nvGraphicFramePr>
        <p:xfrm>
          <a:off x="1829455" y="5013894"/>
          <a:ext cx="7284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04">
                  <a:extLst>
                    <a:ext uri="{9D8B030D-6E8A-4147-A177-3AD203B41FA5}">
                      <a16:colId xmlns:a16="http://schemas.microsoft.com/office/drawing/2014/main" val="359335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1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3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81202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304401" y="4417554"/>
            <a:ext cx="1575371" cy="452618"/>
            <a:chOff x="3593167" y="1112021"/>
            <a:chExt cx="1027611" cy="418012"/>
          </a:xfrm>
        </p:grpSpPr>
        <p:sp>
          <p:nvSpPr>
            <p:cNvPr id="20" name="Rectangle 19">
              <a:hlinkClick r:id="rId3" action="ppaction://hlinksldjump"/>
            </p:cNvPr>
            <p:cNvSpPr/>
            <p:nvPr/>
          </p:nvSpPr>
          <p:spPr>
            <a:xfrm>
              <a:off x="3593167" y="1112021"/>
              <a:ext cx="1027611" cy="41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mtClean="0"/>
            </a:p>
            <a:p>
              <a:pPr algn="ctr"/>
              <a:r>
                <a:rPr lang="en-US" sz="1200" smtClean="0"/>
                <a:t>APPLICABILITY</a:t>
              </a:r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21" name="Isosceles Triangle 20">
              <a:hlinkClick r:id="rId3" action="ppaction://hlinksldjump"/>
            </p:cNvPr>
            <p:cNvSpPr/>
            <p:nvPr/>
          </p:nvSpPr>
          <p:spPr>
            <a:xfrm flipV="1">
              <a:off x="4486017" y="1290349"/>
              <a:ext cx="9144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04401" y="4972011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area/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All area/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404</Words>
  <Application>Microsoft Office PowerPoint</Application>
  <PresentationFormat>A4 Paper (210x297 mm)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phuong Nguyen Lan</cp:lastModifiedBy>
  <cp:revision>53</cp:revision>
  <dcterms:created xsi:type="dcterms:W3CDTF">2019-12-26T04:11:59Z</dcterms:created>
  <dcterms:modified xsi:type="dcterms:W3CDTF">2019-12-28T06:32:39Z</dcterms:modified>
</cp:coreProperties>
</file>