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2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Line 2"/>
          <p:cNvSpPr/>
          <p:nvPr/>
        </p:nvSpPr>
        <p:spPr>
          <a:xfrm>
            <a:off x="0" y="42112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3"/>
          <p:cNvSpPr/>
          <p:nvPr/>
        </p:nvSpPr>
        <p:spPr>
          <a:xfrm>
            <a:off x="5130360" y="3013560"/>
            <a:ext cx="193068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Roboto Medium"/>
              </a:rPr>
              <a:t>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3832200" y="859680"/>
            <a:ext cx="4527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OPERATORS (cont. 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-12960" y="1505880"/>
            <a:ext cx="12204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Comparison Operators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Picture 4" descr=""/>
          <p:cNvPicPr/>
          <p:nvPr/>
        </p:nvPicPr>
        <p:blipFill>
          <a:blip r:embed="rId1"/>
          <a:stretch/>
        </p:blipFill>
        <p:spPr>
          <a:xfrm>
            <a:off x="5596200" y="1628640"/>
            <a:ext cx="6460200" cy="3872880"/>
          </a:xfrm>
          <a:prstGeom prst="rect">
            <a:avLst/>
          </a:prstGeom>
          <a:ln>
            <a:noFill/>
          </a:ln>
        </p:spPr>
      </p:pic>
      <p:sp>
        <p:nvSpPr>
          <p:cNvPr id="87" name="CustomShape 5"/>
          <p:cNvSpPr/>
          <p:nvPr/>
        </p:nvSpPr>
        <p:spPr>
          <a:xfrm>
            <a:off x="-14760" y="3678120"/>
            <a:ext cx="12204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Increment/Decrement Operators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3" descr=""/>
          <p:cNvPicPr/>
          <p:nvPr/>
        </p:nvPicPr>
        <p:blipFill>
          <a:blip r:embed="rId2"/>
          <a:stretch/>
        </p:blipFill>
        <p:spPr>
          <a:xfrm>
            <a:off x="135360" y="4259520"/>
            <a:ext cx="5266440" cy="160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3832200" y="859680"/>
            <a:ext cx="4527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OPERATORS (cont. 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-12960" y="1505880"/>
            <a:ext cx="10972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 algn="r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Logical Operators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5"/>
          <p:cNvSpPr/>
          <p:nvPr/>
        </p:nvSpPr>
        <p:spPr>
          <a:xfrm>
            <a:off x="1893240" y="4680000"/>
            <a:ext cx="10683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String Operators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Picture 8" descr=""/>
          <p:cNvPicPr/>
          <p:nvPr/>
        </p:nvPicPr>
        <p:blipFill>
          <a:blip r:embed="rId1"/>
          <a:stretch/>
        </p:blipFill>
        <p:spPr>
          <a:xfrm>
            <a:off x="227880" y="1688040"/>
            <a:ext cx="7553880" cy="2809800"/>
          </a:xfrm>
          <a:prstGeom prst="rect">
            <a:avLst/>
          </a:prstGeom>
          <a:ln>
            <a:noFill/>
          </a:ln>
        </p:spPr>
      </p:pic>
      <p:pic>
        <p:nvPicPr>
          <p:cNvPr id="95" name="Picture 10" descr=""/>
          <p:cNvPicPr/>
          <p:nvPr/>
        </p:nvPicPr>
        <p:blipFill>
          <a:blip r:embed="rId2"/>
          <a:stretch/>
        </p:blipFill>
        <p:spPr>
          <a:xfrm>
            <a:off x="4972320" y="4654440"/>
            <a:ext cx="7133400" cy="124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3832200" y="859680"/>
            <a:ext cx="4527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OPERATORS (cont. 4)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-12960" y="1505880"/>
            <a:ext cx="12204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Array Operators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0" name="Picture 3" descr=""/>
          <p:cNvPicPr/>
          <p:nvPr/>
        </p:nvPicPr>
        <p:blipFill>
          <a:blip r:embed="rId1"/>
          <a:stretch/>
        </p:blipFill>
        <p:spPr>
          <a:xfrm>
            <a:off x="1857240" y="2206080"/>
            <a:ext cx="8477280" cy="366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3352680" y="859680"/>
            <a:ext cx="5486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CONDITION STATMENTS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-12960" y="1505880"/>
            <a:ext cx="12204360" cy="21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If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If … else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If … else if … else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Switch case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" name="Picture 4" descr=""/>
          <p:cNvPicPr/>
          <p:nvPr/>
        </p:nvPicPr>
        <p:blipFill>
          <a:blip r:embed="rId1"/>
          <a:stretch/>
        </p:blipFill>
        <p:spPr>
          <a:xfrm>
            <a:off x="4551840" y="1606320"/>
            <a:ext cx="4585680" cy="4227480"/>
          </a:xfrm>
          <a:prstGeom prst="rect">
            <a:avLst/>
          </a:prstGeom>
          <a:ln>
            <a:noFill/>
          </a:ln>
        </p:spPr>
      </p:pic>
      <p:pic>
        <p:nvPicPr>
          <p:cNvPr id="106" name="Picture 9" descr=""/>
          <p:cNvPicPr/>
          <p:nvPr/>
        </p:nvPicPr>
        <p:blipFill>
          <a:blip r:embed="rId2"/>
          <a:stretch/>
        </p:blipFill>
        <p:spPr>
          <a:xfrm>
            <a:off x="9259920" y="1612440"/>
            <a:ext cx="2811240" cy="422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5268960" y="859680"/>
            <a:ext cx="1653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LOOPS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-12960" y="1505880"/>
            <a:ext cx="122043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While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Do ... While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1" name="Picture 8" descr=""/>
          <p:cNvPicPr/>
          <p:nvPr/>
        </p:nvPicPr>
        <p:blipFill>
          <a:blip r:embed="rId1"/>
          <a:stretch/>
        </p:blipFill>
        <p:spPr>
          <a:xfrm>
            <a:off x="2658600" y="1680840"/>
            <a:ext cx="2676600" cy="1904760"/>
          </a:xfrm>
          <a:prstGeom prst="rect">
            <a:avLst/>
          </a:prstGeom>
          <a:ln>
            <a:noFill/>
          </a:ln>
        </p:spPr>
      </p:pic>
      <p:sp>
        <p:nvSpPr>
          <p:cNvPr id="112" name="CustomShape 5"/>
          <p:cNvSpPr/>
          <p:nvPr/>
        </p:nvSpPr>
        <p:spPr>
          <a:xfrm>
            <a:off x="6087600" y="1505880"/>
            <a:ext cx="6102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Foreach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0" y="3618720"/>
            <a:ext cx="6102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For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Picture 13" descr=""/>
          <p:cNvPicPr/>
          <p:nvPr/>
        </p:nvPicPr>
        <p:blipFill>
          <a:blip r:embed="rId2"/>
          <a:stretch/>
        </p:blipFill>
        <p:spPr>
          <a:xfrm>
            <a:off x="1891800" y="4224600"/>
            <a:ext cx="4210200" cy="1638000"/>
          </a:xfrm>
          <a:prstGeom prst="rect">
            <a:avLst/>
          </a:prstGeom>
          <a:ln>
            <a:noFill/>
          </a:ln>
        </p:spPr>
      </p:pic>
      <p:pic>
        <p:nvPicPr>
          <p:cNvPr id="115" name="Picture 15" descr=""/>
          <p:cNvPicPr/>
          <p:nvPr/>
        </p:nvPicPr>
        <p:blipFill>
          <a:blip r:embed="rId3"/>
          <a:stretch/>
        </p:blipFill>
        <p:spPr>
          <a:xfrm>
            <a:off x="6645600" y="2288880"/>
            <a:ext cx="5345280" cy="22129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4699800" y="859680"/>
            <a:ext cx="2791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-12960" y="1505880"/>
            <a:ext cx="12204360" cy="21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 function name can start with a letter or underscore (not a number).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Give the function a name that reflects what the function does!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PHP has more than 1000 built-in functions.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0" name="Picture 3" descr=""/>
          <p:cNvPicPr/>
          <p:nvPr/>
        </p:nvPicPr>
        <p:blipFill>
          <a:blip r:embed="rId1"/>
          <a:stretch/>
        </p:blipFill>
        <p:spPr>
          <a:xfrm>
            <a:off x="5708880" y="3293280"/>
            <a:ext cx="6058800" cy="2581200"/>
          </a:xfrm>
          <a:prstGeom prst="rect">
            <a:avLst/>
          </a:prstGeom>
          <a:ln>
            <a:noFill/>
          </a:ln>
        </p:spPr>
      </p:pic>
      <p:pic>
        <p:nvPicPr>
          <p:cNvPr id="121" name="Picture 14" descr=""/>
          <p:cNvPicPr/>
          <p:nvPr/>
        </p:nvPicPr>
        <p:blipFill>
          <a:blip r:embed="rId2"/>
          <a:stretch/>
        </p:blipFill>
        <p:spPr>
          <a:xfrm>
            <a:off x="588240" y="3293280"/>
            <a:ext cx="4696200" cy="258552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4302000" y="859680"/>
            <a:ext cx="3587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SUPERGLOBALS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-12960" y="1505880"/>
            <a:ext cx="122043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Built-in variables that are always available in all scopes.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Always accessible, regardless of scope, can access from any function or file.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2908440" y="2978280"/>
            <a:ext cx="637452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$GLOBALS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$_SERVER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$_REQUEST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$_POST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$_GET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$_FILES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$_ENV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$_COOKIE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50000"/>
              </a:lnSpc>
              <a:buClr>
                <a:srgbClr val="ffffff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$_SESSION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2"/>
          <p:cNvSpPr/>
          <p:nvPr/>
        </p:nvSpPr>
        <p:spPr>
          <a:xfrm>
            <a:off x="0" y="42112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3168000" y="3013560"/>
            <a:ext cx="585504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Roboto Medium"/>
              </a:rPr>
              <a:t>TIME TO PRACTICE.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193560" y="859680"/>
            <a:ext cx="5804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Medium"/>
              </a:rPr>
              <a:t>BEFORE WE GET STARTED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Line 3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0" y="1554480"/>
            <a:ext cx="12191760" cy="37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Using Windows.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Install Git.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Install Visual Studio Code Text Editor – with extensions :  Beautify, Bootstrap 4 Snippet, HTML Snippets, Live Server.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Chrome Web Browser – with extensions : Ddict Translate.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"/>
              </a:rPr>
              <a:t>Register an account in Github.com &amp; create your Repository in Git Hub with convention : Aptech-php-13-your-name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567720" y="5545080"/>
            <a:ext cx="7647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Roboto Light"/>
              </a:rPr>
              <a:t>* Note it on your paper then we move on to next slide, install it immediately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Roboto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4230000" y="859680"/>
            <a:ext cx="3732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WHAT IS HTML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0" y="1803600"/>
            <a:ext cx="12191760" cy="37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is the standard markup language for creating Web pages –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Web Page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is a document which can be display in a web browser such as Firefox, Google Chrome and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Website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is a collection of webpages.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stands for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Hyper Text Markup Language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 Extension file HTML is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.html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elements are the building blocks of HTML pages and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represented by tags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Browsers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do not display the HTML tags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, but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use them to render the content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of the page.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3983040" y="859680"/>
            <a:ext cx="4225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DOCUMENT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0" y="1505880"/>
            <a:ext cx="121917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All HTML documents must start with a document type declaration :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&lt;!DOCTYPE html&gt;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, represented for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HTML5.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-1800" y="2633400"/>
            <a:ext cx="864324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&lt;html&gt;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element is the root element of an HTML page and end with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&lt;/html&gt;.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&lt;head&gt;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element contains meta information about the document.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&lt;body&gt;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element contains the visible page content.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Do not care about another element. Will be learned it later.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Picture 16" descr=""/>
          <p:cNvPicPr/>
          <p:nvPr/>
        </p:nvPicPr>
        <p:blipFill>
          <a:blip r:embed="rId1"/>
          <a:stretch/>
        </p:blipFill>
        <p:spPr>
          <a:xfrm>
            <a:off x="8641800" y="2532240"/>
            <a:ext cx="3419640" cy="328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2"/>
          <p:cNvSpPr/>
          <p:nvPr/>
        </p:nvSpPr>
        <p:spPr>
          <a:xfrm>
            <a:off x="4279320" y="859680"/>
            <a:ext cx="3633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 ELEMENT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0" y="1505880"/>
            <a:ext cx="12191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tags are element names surrounded by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angle brackets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" name="Picture 3" descr=""/>
          <p:cNvPicPr/>
          <p:nvPr/>
        </p:nvPicPr>
        <p:blipFill>
          <a:blip r:embed="rId1"/>
          <a:stretch/>
        </p:blipFill>
        <p:spPr>
          <a:xfrm>
            <a:off x="3676680" y="2149920"/>
            <a:ext cx="4838760" cy="645840"/>
          </a:xfrm>
          <a:prstGeom prst="rect">
            <a:avLst/>
          </a:prstGeom>
          <a:ln>
            <a:noFill/>
          </a:ln>
        </p:spPr>
      </p:pic>
      <p:sp>
        <p:nvSpPr>
          <p:cNvPr id="59" name="CustomShape 5"/>
          <p:cNvSpPr/>
          <p:nvPr/>
        </p:nvSpPr>
        <p:spPr>
          <a:xfrm>
            <a:off x="-1800" y="2796120"/>
            <a:ext cx="12193560" cy="31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tags normally come in pairs, but sometime go alone.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first tag is the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opening tag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and the other one is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closing tag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 Carefully with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forward slash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of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closing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tag.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Some of special tag do not have the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close tag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, it is called empty elements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 It is normal in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HTML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elements can be nested.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"/>
          <p:cNvSpPr/>
          <p:nvPr/>
        </p:nvSpPr>
        <p:spPr>
          <a:xfrm>
            <a:off x="3626280" y="859680"/>
            <a:ext cx="4938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VARIABLE, CONSTANT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0" y="1505880"/>
            <a:ext cx="8395560" cy="42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Variable starts with “$” (dollar sign), no need to declare type of variable.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Variable name must start with a letter or underscore character “_” and can not start with number.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Variable name can only contain alpha-numeric characters and underscores (A-z, 0-9 and _ 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Using “global”, “static” keyword to make variable “special”.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Using function “define” to create a constant.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" name="Picture 11" descr=""/>
          <p:cNvPicPr/>
          <p:nvPr/>
        </p:nvPicPr>
        <p:blipFill>
          <a:blip r:embed="rId1"/>
          <a:stretch/>
        </p:blipFill>
        <p:spPr>
          <a:xfrm>
            <a:off x="8898120" y="1620720"/>
            <a:ext cx="3176280" cy="2169720"/>
          </a:xfrm>
          <a:prstGeom prst="rect">
            <a:avLst/>
          </a:prstGeom>
          <a:ln>
            <a:noFill/>
          </a:ln>
        </p:spPr>
      </p:pic>
      <p:pic>
        <p:nvPicPr>
          <p:cNvPr id="65" name="Picture 13" descr=""/>
          <p:cNvPicPr/>
          <p:nvPr/>
        </p:nvPicPr>
        <p:blipFill>
          <a:blip r:embed="rId2"/>
          <a:stretch/>
        </p:blipFill>
        <p:spPr>
          <a:xfrm>
            <a:off x="8881560" y="3905640"/>
            <a:ext cx="3209400" cy="198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"/>
          <p:cNvSpPr/>
          <p:nvPr/>
        </p:nvSpPr>
        <p:spPr>
          <a:xfrm>
            <a:off x="4710600" y="859680"/>
            <a:ext cx="2770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DATA TYPES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-12960" y="1505880"/>
            <a:ext cx="12204360" cy="42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String : a sequence of characters.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Integer : non-decimal number between -2,147,483,648 and 2,147,483,647.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Float : decimal number.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Boolean : TRUE/FALSE.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Array : stores multiple values.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Object : stores data and information or properties and function.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NULL : is NULL.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0" name="Picture 8" descr=""/>
          <p:cNvPicPr/>
          <p:nvPr/>
        </p:nvPicPr>
        <p:blipFill>
          <a:blip r:embed="rId1"/>
          <a:stretch/>
        </p:blipFill>
        <p:spPr>
          <a:xfrm>
            <a:off x="9136440" y="3308040"/>
            <a:ext cx="2933640" cy="253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2"/>
          <p:cNvSpPr/>
          <p:nvPr/>
        </p:nvSpPr>
        <p:spPr>
          <a:xfrm>
            <a:off x="4694760" y="859680"/>
            <a:ext cx="2802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OPERATORS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-12960" y="1505880"/>
            <a:ext cx="12204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Arithmetic Operators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5" name="Picture 7" descr=""/>
          <p:cNvPicPr/>
          <p:nvPr/>
        </p:nvPicPr>
        <p:blipFill>
          <a:blip r:embed="rId1"/>
          <a:stretch/>
        </p:blipFill>
        <p:spPr>
          <a:xfrm>
            <a:off x="7688520" y="1589040"/>
            <a:ext cx="4438440" cy="4344480"/>
          </a:xfrm>
          <a:prstGeom prst="rect">
            <a:avLst/>
          </a:prstGeom>
          <a:ln>
            <a:noFill/>
          </a:ln>
        </p:spPr>
      </p:pic>
      <p:pic>
        <p:nvPicPr>
          <p:cNvPr id="76" name="Picture 10" descr=""/>
          <p:cNvPicPr/>
          <p:nvPr/>
        </p:nvPicPr>
        <p:blipFill>
          <a:blip r:embed="rId2"/>
          <a:stretch/>
        </p:blipFill>
        <p:spPr>
          <a:xfrm>
            <a:off x="48960" y="3104640"/>
            <a:ext cx="7592040" cy="282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800" y="859680"/>
            <a:ext cx="12191760" cy="513828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2"/>
          <p:cNvSpPr/>
          <p:nvPr/>
        </p:nvSpPr>
        <p:spPr>
          <a:xfrm>
            <a:off x="3832200" y="859680"/>
            <a:ext cx="4527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OPERATORS (cont. 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-12960" y="1505880"/>
            <a:ext cx="12204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Assignment Operators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Picture 3" descr=""/>
          <p:cNvPicPr/>
          <p:nvPr/>
        </p:nvPicPr>
        <p:blipFill>
          <a:blip r:embed="rId1"/>
          <a:stretch/>
        </p:blipFill>
        <p:spPr>
          <a:xfrm>
            <a:off x="1470960" y="2303640"/>
            <a:ext cx="9249840" cy="347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1773</TotalTime>
  <Application>LibreOffice/5.1.6.2$Linux_X86_64 LibreOffice_project/10m0$Build-2</Application>
  <Words>585</Words>
  <Paragraphs>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2018-04-25T01:56:42Z</dcterms:created>
  <dc:creator>Nam Nguyen Hai</dc:creator>
  <dc:description/>
  <dc:language>en-US</dc:language>
  <cp:lastModifiedBy/>
  <dcterms:modified xsi:type="dcterms:W3CDTF">2018-06-01T13:39:32Z</dcterms:modified>
  <cp:revision>106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