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391" r:id="rId4"/>
    <p:sldId id="399" r:id="rId5"/>
    <p:sldId id="405" r:id="rId6"/>
    <p:sldId id="413" r:id="rId7"/>
    <p:sldId id="414" r:id="rId8"/>
    <p:sldId id="415" r:id="rId9"/>
    <p:sldId id="416" r:id="rId10"/>
    <p:sldId id="417" r:id="rId11"/>
    <p:sldId id="419" r:id="rId12"/>
    <p:sldId id="420" r:id="rId13"/>
    <p:sldId id="418" r:id="rId14"/>
    <p:sldId id="412" r:id="rId15"/>
    <p:sldId id="409" r:id="rId16"/>
    <p:sldId id="406" r:id="rId17"/>
    <p:sldId id="411" r:id="rId18"/>
    <p:sldId id="410" r:id="rId19"/>
    <p:sldId id="407" r:id="rId20"/>
    <p:sldId id="408" r:id="rId21"/>
    <p:sldId id="400" r:id="rId22"/>
    <p:sldId id="403" r:id="rId23"/>
    <p:sldId id="404" r:id="rId24"/>
    <p:sldId id="401" r:id="rId25"/>
    <p:sldId id="383" r:id="rId26"/>
    <p:sldId id="397" r:id="rId27"/>
    <p:sldId id="375" r:id="rId28"/>
    <p:sldId id="361" r:id="rId29"/>
    <p:sldId id="38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C-CS3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</a:t>
            </a:r>
            <a:r>
              <a:rPr lang="en-US" dirty="0" smtClean="0">
                <a:solidFill>
                  <a:schemeClr val="accent1"/>
                </a:solidFill>
              </a:rPr>
              <a:t>3,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11, Class #</a:t>
            </a:r>
            <a:r>
              <a:rPr lang="en-US" dirty="0" smtClean="0">
                <a:solidFill>
                  <a:schemeClr val="accent1"/>
                </a:solidFill>
              </a:rPr>
              <a:t>32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Unit Testing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Hammer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Every test produces text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Know correct answers are stored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Differences are shown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Approve current answer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630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6256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</a:t>
            </a:r>
            <a:r>
              <a:rPr lang="en-US" dirty="0" err="1" smtClean="0">
                <a:solidFill>
                  <a:schemeClr val="accent1"/>
                </a:solidFill>
              </a:rPr>
              <a:t>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test_num_files</a:t>
            </a:r>
            <a:r>
              <a:rPr lang="en-US" dirty="0" smtClean="0">
                <a:solidFill>
                  <a:schemeClr val="accent1"/>
                </a:solidFill>
              </a:rPr>
              <a:t> 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 = shell (‘find ..’)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ssert (800 &lt; n and n &lt;1000)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test_system_files</a:t>
            </a:r>
            <a:r>
              <a:rPr lang="en-US" dirty="0">
                <a:solidFill>
                  <a:schemeClr val="accent1"/>
                </a:solidFill>
              </a:rPr>
              <a:t> 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rint (shell </a:t>
            </a:r>
            <a:r>
              <a:rPr lang="en-US" dirty="0">
                <a:solidFill>
                  <a:schemeClr val="accent1"/>
                </a:solidFill>
              </a:rPr>
              <a:t>(‘find </a:t>
            </a:r>
            <a:r>
              <a:rPr lang="en-US" dirty="0" smtClean="0">
                <a:solidFill>
                  <a:schemeClr val="accent1"/>
                </a:solidFill>
              </a:rPr>
              <a:t>..’))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test_num_lines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 = shell </a:t>
            </a:r>
            <a:r>
              <a:rPr lang="en-US" dirty="0" smtClean="0">
                <a:solidFill>
                  <a:schemeClr val="accent1"/>
                </a:solidFill>
              </a:rPr>
              <a:t>(‘cat *’)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assert (</a:t>
            </a:r>
            <a:r>
              <a:rPr lang="en-US" dirty="0" smtClean="0">
                <a:solidFill>
                  <a:schemeClr val="accent1"/>
                </a:solidFill>
              </a:rPr>
              <a:t>8000 </a:t>
            </a:r>
            <a:r>
              <a:rPr lang="en-US" dirty="0">
                <a:solidFill>
                  <a:schemeClr val="accent1"/>
                </a:solidFill>
              </a:rPr>
              <a:t>&lt; n and n </a:t>
            </a:r>
            <a:r>
              <a:rPr lang="en-US" dirty="0" smtClean="0">
                <a:solidFill>
                  <a:schemeClr val="accent1"/>
                </a:solidFill>
              </a:rPr>
              <a:t>&lt; 9000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9422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 Test – UNC-CS350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837259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Has local files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Remote access is 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Has specific files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Number of lines in Exercises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Student results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Push and pull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on web server results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8064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r>
              <a:rPr lang="en-US" dirty="0" smtClean="0"/>
              <a:t>Mon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Complete Unit </a:t>
            </a:r>
            <a:r>
              <a:rPr lang="en-US" dirty="0" smtClean="0">
                <a:solidFill>
                  <a:schemeClr val="accent1"/>
                </a:solidFill>
              </a:rPr>
              <a:t>Test Exercise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98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Run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test_all</a:t>
            </a: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test_thing_1 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test_thing_2 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test_thing_3 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test_thing_4 ()</a:t>
            </a:r>
          </a:p>
          <a:p>
            <a:pPr marL="5715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test_thing_1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assert (thing (object), answer)</a:t>
            </a:r>
            <a:endParaRPr lang="en-US" sz="2000" dirty="0">
              <a:solidFill>
                <a:schemeClr val="accent1"/>
              </a:solidFill>
            </a:endParaRPr>
          </a:p>
          <a:p>
            <a:pPr marL="5715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test_all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endParaRPr lang="en-US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5621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Start with Classes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User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first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last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email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name()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Test each feature with one test case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Keep it simple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Run all tests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71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066" y="2057400"/>
            <a:ext cx="7306733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 Make sure that tests run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test_runs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assert (False)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Make sure </a:t>
            </a:r>
            <a:r>
              <a:rPr lang="en-US" dirty="0" smtClean="0">
                <a:solidFill>
                  <a:schemeClr val="tx1"/>
                </a:solidFill>
              </a:rPr>
              <a:t>libraries load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test_load_csv_lib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import csv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3873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8034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Application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uthor.py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uthor_test.py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rticle.py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rticle_test.py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omments.py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omments_test.py</a:t>
            </a:r>
            <a:endParaRPr lang="en-US" dirty="0">
              <a:solidFill>
                <a:schemeClr val="accent1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24787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066" y="2057400"/>
            <a:ext cx="7306733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test_one_thing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t = </a:t>
            </a:r>
            <a:r>
              <a:rPr lang="en-US" dirty="0" err="1">
                <a:solidFill>
                  <a:schemeClr val="accent1"/>
                </a:solidFill>
              </a:rPr>
              <a:t>test_object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x = process(t)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answer = </a:t>
            </a:r>
            <a:r>
              <a:rPr lang="en-US" dirty="0" err="1">
                <a:solidFill>
                  <a:schemeClr val="accent1"/>
                </a:solidFill>
              </a:rPr>
              <a:t>correct_answer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assert (x == answer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395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Test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185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Monday, 10-30</a:t>
            </a:r>
          </a:p>
          <a:p>
            <a:pPr lvl="1"/>
            <a:r>
              <a:rPr lang="en-US" dirty="0" smtClean="0"/>
              <a:t>Lecture – Types of Test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Wednesday, 11-1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– </a:t>
            </a:r>
            <a:r>
              <a:rPr lang="en-US" dirty="0" smtClean="0"/>
              <a:t>Unit Tests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Friday, 11-3</a:t>
            </a:r>
          </a:p>
          <a:p>
            <a:pPr lvl="1"/>
            <a:r>
              <a:rPr lang="en-US" dirty="0"/>
              <a:t>Lecture – </a:t>
            </a:r>
            <a:r>
              <a:rPr lang="en-US" dirty="0" smtClean="0"/>
              <a:t>System Tests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3118" y="4187628"/>
            <a:ext cx="2913683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Dev Ops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773117" y="1859098"/>
            <a:ext cx="2913683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Code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532303" y="3312262"/>
            <a:ext cx="11248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test_for_exception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try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t = </a:t>
            </a:r>
            <a:r>
              <a:rPr lang="en-US" dirty="0" err="1">
                <a:solidFill>
                  <a:schemeClr val="accent1"/>
                </a:solidFill>
              </a:rPr>
              <a:t>test_object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x = process(t)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answer = </a:t>
            </a:r>
            <a:r>
              <a:rPr lang="en-US" dirty="0" err="1">
                <a:solidFill>
                  <a:schemeClr val="accent1"/>
                </a:solidFill>
              </a:rPr>
              <a:t>correct_answer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assert (False)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catch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pass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25428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</a:t>
            </a:r>
            <a:r>
              <a:rPr lang="en-US"/>
              <a:t>Programming </a:t>
            </a:r>
            <a:r>
              <a:rPr lang="en-US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Work </a:t>
            </a:r>
            <a:r>
              <a:rPr lang="en-US" dirty="0">
                <a:solidFill>
                  <a:schemeClr val="accent1"/>
                </a:solidFill>
              </a:rPr>
              <a:t>in Pairs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 keyboard + 2 brains)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Switch </a:t>
            </a:r>
            <a:r>
              <a:rPr lang="en-US" dirty="0">
                <a:solidFill>
                  <a:schemeClr val="accent1"/>
                </a:solidFill>
              </a:rPr>
              <a:t>for every iteration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(micro-story)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Test </a:t>
            </a:r>
            <a:r>
              <a:rPr lang="en-US" dirty="0">
                <a:solidFill>
                  <a:schemeClr val="accent1"/>
                </a:solidFill>
              </a:rPr>
              <a:t>- Code - Refactor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(Fail, Pass, Beautify)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Typer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- Talker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</a:t>
            </a:r>
            <a:r>
              <a:rPr lang="en-US" dirty="0">
                <a:solidFill>
                  <a:schemeClr val="accent1"/>
                </a:solidFill>
              </a:rPr>
              <a:t>your ego at the door —&gt;  Cooperate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Save </a:t>
            </a:r>
            <a:r>
              <a:rPr lang="en-US" dirty="0">
                <a:solidFill>
                  <a:schemeClr val="accent1"/>
                </a:solidFill>
              </a:rPr>
              <a:t>both product and test code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Execute </a:t>
            </a:r>
            <a:r>
              <a:rPr lang="en-US" dirty="0">
                <a:solidFill>
                  <a:schemeClr val="accent1"/>
                </a:solidFill>
              </a:rPr>
              <a:t>all tests for each micro-story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Record </a:t>
            </a:r>
            <a:r>
              <a:rPr lang="en-US" dirty="0">
                <a:solidFill>
                  <a:schemeClr val="accent1"/>
                </a:solidFill>
              </a:rPr>
              <a:t>a log of your time on each test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dirty="0">
                <a:solidFill>
                  <a:schemeClr val="accent1"/>
                </a:solidFill>
              </a:rPr>
              <a:t>the main script hack to run your code </a:t>
            </a:r>
            <a:r>
              <a:rPr lang="en-US" dirty="0" smtClean="0">
                <a:solidFill>
                  <a:schemeClr val="accent1"/>
                </a:solidFill>
              </a:rPr>
              <a:t>directly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920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Both people are fully engaged and focused on the problem.</a:t>
            </a:r>
          </a:p>
          <a:p>
            <a:r>
              <a:rPr lang="en-US" dirty="0">
                <a:solidFill>
                  <a:schemeClr val="accent2"/>
                </a:solidFill>
              </a:rPr>
              <a:t>A major breakthrough happened</a:t>
            </a:r>
          </a:p>
          <a:p>
            <a:r>
              <a:rPr lang="en-US" dirty="0">
                <a:solidFill>
                  <a:schemeClr val="accent2"/>
                </a:solidFill>
              </a:rPr>
              <a:t>Code works as desired</a:t>
            </a:r>
          </a:p>
          <a:p>
            <a:r>
              <a:rPr lang="en-US" dirty="0">
                <a:solidFill>
                  <a:schemeClr val="accent2"/>
                </a:solidFill>
              </a:rPr>
              <a:t>Tests can be run 6 months from now</a:t>
            </a:r>
          </a:p>
          <a:p>
            <a:r>
              <a:rPr lang="en-US" dirty="0">
                <a:solidFill>
                  <a:schemeClr val="accent2"/>
                </a:solidFill>
              </a:rPr>
              <a:t>Code is beautifully simple</a:t>
            </a:r>
          </a:p>
          <a:p>
            <a:r>
              <a:rPr lang="en-US" dirty="0">
                <a:solidFill>
                  <a:schemeClr val="accent2"/>
                </a:solidFill>
              </a:rPr>
              <a:t>Either person is an expert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09770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do Pair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Problematic code (nasty piece of work)</a:t>
            </a:r>
          </a:p>
          <a:p>
            <a:r>
              <a:rPr lang="en-US" dirty="0">
                <a:solidFill>
                  <a:schemeClr val="accent1"/>
                </a:solidFill>
              </a:rPr>
              <a:t>Refactoring needed</a:t>
            </a:r>
          </a:p>
          <a:p>
            <a:r>
              <a:rPr lang="en-US" dirty="0">
                <a:solidFill>
                  <a:schemeClr val="accent1"/>
                </a:solidFill>
              </a:rPr>
              <a:t>Tests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Complex problem</a:t>
            </a:r>
          </a:p>
          <a:p>
            <a:r>
              <a:rPr lang="en-US" dirty="0">
                <a:solidFill>
                  <a:schemeClr val="accent1"/>
                </a:solidFill>
              </a:rPr>
              <a:t>Cross-training</a:t>
            </a:r>
          </a:p>
          <a:p>
            <a:r>
              <a:rPr lang="en-US" dirty="0">
                <a:solidFill>
                  <a:schemeClr val="accent1"/>
                </a:solidFill>
              </a:rPr>
              <a:t>Critical need for reliability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86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Author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CRUD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2"/>
                </a:solidFill>
              </a:rPr>
              <a:t>Functions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add_author</a:t>
            </a:r>
            <a:r>
              <a:rPr lang="en-US" dirty="0" smtClean="0"/>
              <a:t> (name, email, password):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list_authors</a:t>
            </a:r>
            <a:r>
              <a:rPr lang="en-US" dirty="0" smtClean="0"/>
              <a:t> ():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get_author</a:t>
            </a:r>
            <a:r>
              <a:rPr lang="en-US" dirty="0" smtClean="0"/>
              <a:t> (name):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edit_author</a:t>
            </a:r>
            <a:r>
              <a:rPr lang="en-US" dirty="0" smtClean="0"/>
              <a:t> (name, email):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delete_author</a:t>
            </a:r>
            <a:r>
              <a:rPr lang="en-US" dirty="0" smtClean="0"/>
              <a:t> (name):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0123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Article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CRUD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2"/>
                </a:solidFill>
              </a:rPr>
              <a:t>Functions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add_article</a:t>
            </a:r>
            <a:r>
              <a:rPr lang="en-US" dirty="0"/>
              <a:t> (user, title, body</a:t>
            </a:r>
            <a:r>
              <a:rPr lang="en-US" dirty="0" smtClean="0"/>
              <a:t>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2"/>
                </a:solidFill>
              </a:rPr>
              <a:t>list_articles</a:t>
            </a:r>
            <a:r>
              <a:rPr lang="en-US" dirty="0"/>
              <a:t> (user, title):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get_article</a:t>
            </a:r>
            <a:r>
              <a:rPr lang="en-US" dirty="0"/>
              <a:t> (user, title):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edit_article</a:t>
            </a:r>
            <a:r>
              <a:rPr lang="en-US" dirty="0" smtClean="0"/>
              <a:t> </a:t>
            </a:r>
            <a:r>
              <a:rPr lang="en-US" dirty="0"/>
              <a:t>(user, title, body</a:t>
            </a:r>
            <a:r>
              <a:rPr lang="en-US" dirty="0" smtClean="0"/>
              <a:t>):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delete_article</a:t>
            </a:r>
            <a:r>
              <a:rPr lang="en-US" dirty="0" smtClean="0"/>
              <a:t> </a:t>
            </a:r>
            <a:r>
              <a:rPr lang="en-US" dirty="0"/>
              <a:t>(user, title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8516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Development loop</a:t>
            </a:r>
          </a:p>
          <a:p>
            <a:pPr lvl="1"/>
            <a:r>
              <a:rPr lang="en-US" dirty="0" smtClean="0"/>
              <a:t>Edit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Integrate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Create </a:t>
            </a:r>
            <a:r>
              <a:rPr lang="en-US" dirty="0" smtClean="0">
                <a:solidFill>
                  <a:schemeClr val="accent2"/>
                </a:solidFill>
              </a:rPr>
              <a:t>Author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2"/>
                </a:solidFill>
              </a:rPr>
              <a:t>Article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219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Each feature</a:t>
            </a:r>
          </a:p>
          <a:p>
            <a:pPr lvl="1"/>
            <a:r>
              <a:rPr lang="en-US" dirty="0" smtClean="0"/>
              <a:t>Select a feature</a:t>
            </a:r>
          </a:p>
          <a:p>
            <a:pPr lvl="1"/>
            <a:r>
              <a:rPr lang="en-US" dirty="0" smtClean="0"/>
              <a:t>Write a failing test</a:t>
            </a:r>
          </a:p>
          <a:p>
            <a:pPr lvl="1"/>
            <a:r>
              <a:rPr lang="en-US" dirty="0" smtClean="0"/>
              <a:t>Write just enough code to pass test</a:t>
            </a:r>
          </a:p>
          <a:p>
            <a:pPr lvl="1"/>
            <a:r>
              <a:rPr lang="en-US" dirty="0" smtClean="0"/>
              <a:t>Refactor until beautiful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Development travels at the speed of test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966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in the </a:t>
            </a:r>
            <a:r>
              <a:rPr lang="en-US" dirty="0" smtClean="0">
                <a:solidFill>
                  <a:schemeClr val="accent1"/>
                </a:solidFill>
              </a:rPr>
              <a:t>Exercise Results </a:t>
            </a:r>
            <a:r>
              <a:rPr lang="en-US" dirty="0" smtClean="0"/>
              <a:t>with your </a:t>
            </a:r>
            <a:r>
              <a:rPr lang="en-US" dirty="0" err="1" smtClean="0">
                <a:solidFill>
                  <a:schemeClr val="accent1"/>
                </a:solidFill>
              </a:rPr>
              <a:t>BearID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Convert your plan into Markdown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Project Plan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Technology Plan 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Design </a:t>
            </a:r>
            <a:r>
              <a:rPr lang="en-US" dirty="0" smtClean="0">
                <a:solidFill>
                  <a:schemeClr val="accent1"/>
                </a:solidFill>
              </a:rPr>
              <a:t>Plan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Development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BBF0-B782-3644-AFE1-10103AC253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1608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Wishful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</a:p>
          <a:p>
            <a:r>
              <a:rPr lang="en-US" dirty="0" smtClean="0"/>
              <a:t>Botto</a:t>
            </a:r>
            <a:r>
              <a:rPr lang="en-US" dirty="0"/>
              <a:t>m</a:t>
            </a:r>
            <a:r>
              <a:rPr lang="en-US" dirty="0" smtClean="0"/>
              <a:t>-up construction</a:t>
            </a:r>
          </a:p>
          <a:p>
            <a:r>
              <a:rPr lang="en-US" dirty="0" smtClean="0"/>
              <a:t>Middle-out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458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Markdown Exercise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10/20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 Login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Design Plan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10/23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Development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Pair Programming </a:t>
            </a:r>
            <a:r>
              <a:rPr lang="en-US" dirty="0">
                <a:solidFill>
                  <a:schemeClr val="accent2"/>
                </a:solidFill>
              </a:rPr>
              <a:t>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Unit Test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Exercise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Instructions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github.com/UNC-CS350</a:t>
            </a:r>
            <a:endParaRPr lang="en-US" dirty="0" smtClean="0"/>
          </a:p>
          <a:p>
            <a:pPr lvl="1"/>
            <a:r>
              <a:rPr lang="en-US" dirty="0" smtClean="0"/>
              <a:t>Repo - CS350</a:t>
            </a:r>
          </a:p>
          <a:p>
            <a:pPr lvl="1"/>
            <a:r>
              <a:rPr lang="en-US" dirty="0" smtClean="0"/>
              <a:t>Exercises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Unit_Test.md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Results/Programming_Pairs.md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Exercise Results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Student-id/unit_test.py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077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 testing </a:t>
            </a:r>
            <a:r>
              <a:rPr lang="en-US" dirty="0" smtClean="0">
                <a:solidFill>
                  <a:schemeClr val="accent1"/>
                </a:solidFill>
              </a:rPr>
              <a:t>– isolated features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Component testing </a:t>
            </a:r>
            <a:r>
              <a:rPr lang="en-US" dirty="0" smtClean="0">
                <a:solidFill>
                  <a:schemeClr val="accent1"/>
                </a:solidFill>
              </a:rPr>
              <a:t>– features in context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System testing </a:t>
            </a:r>
            <a:r>
              <a:rPr lang="en-US" dirty="0" smtClean="0">
                <a:solidFill>
                  <a:schemeClr val="accent1"/>
                </a:solidFill>
              </a:rPr>
              <a:t>– end-to-end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Development travels at the speed of test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What is acceptance testing?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Traditional vs. Modern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Focus on automation for repeatable results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Requirements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Say it with code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Execute the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118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Every commit gets tested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System tests – </a:t>
            </a:r>
            <a:r>
              <a:rPr lang="en-US" dirty="0" smtClean="0">
                <a:solidFill>
                  <a:schemeClr val="accent2"/>
                </a:solidFill>
              </a:rPr>
              <a:t>test of integration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Unit tests – </a:t>
            </a:r>
            <a:r>
              <a:rPr lang="en-US" dirty="0" smtClean="0">
                <a:solidFill>
                  <a:schemeClr val="accent2"/>
                </a:solidFill>
              </a:rPr>
              <a:t>isolate failures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67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Measure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Metrics Drive Success – you get what you measure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Time </a:t>
            </a:r>
            <a:r>
              <a:rPr lang="en-US" dirty="0"/>
              <a:t>to catch defects</a:t>
            </a:r>
          </a:p>
          <a:p>
            <a:r>
              <a:rPr lang="en-US" dirty="0"/>
              <a:t>Coverage</a:t>
            </a:r>
          </a:p>
          <a:p>
            <a:r>
              <a:rPr lang="en-US" dirty="0"/>
              <a:t>Time to fix</a:t>
            </a:r>
          </a:p>
          <a:p>
            <a:r>
              <a:rPr lang="en-US" dirty="0"/>
              <a:t>Issues caught</a:t>
            </a:r>
          </a:p>
          <a:p>
            <a:r>
              <a:rPr lang="en-US" dirty="0"/>
              <a:t>Repeat offenders</a:t>
            </a:r>
          </a:p>
          <a:p>
            <a:r>
              <a:rPr lang="en-US" dirty="0"/>
              <a:t>Regression tests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3356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Personal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Managing several hundred distributed server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Wide variety of functional requirements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Constant change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Only person to manage the system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6984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2247</TotalTime>
  <Words>799</Words>
  <Application>Microsoft Office PowerPoint</Application>
  <PresentationFormat>On-screen Show (4:3)</PresentationFormat>
  <Paragraphs>286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Test</vt:lpstr>
      <vt:lpstr>Exercises</vt:lpstr>
      <vt:lpstr>Development Exercise </vt:lpstr>
      <vt:lpstr>Types of Testing</vt:lpstr>
      <vt:lpstr> Acceptance Testing</vt:lpstr>
      <vt:lpstr> Continuous Integration</vt:lpstr>
      <vt:lpstr> Measure Success</vt:lpstr>
      <vt:lpstr> Personal Story</vt:lpstr>
      <vt:lpstr> Hammer Test</vt:lpstr>
      <vt:lpstr>Hammer Test</vt:lpstr>
      <vt:lpstr>Hammer Test – UNC-CS350</vt:lpstr>
      <vt:lpstr>See you Monday</vt:lpstr>
      <vt:lpstr>x</vt:lpstr>
      <vt:lpstr>Unit Testing Run Function</vt:lpstr>
      <vt:lpstr>Unit Testing</vt:lpstr>
      <vt:lpstr>Simple Unit Test</vt:lpstr>
      <vt:lpstr>Unit Testing Modularity</vt:lpstr>
      <vt:lpstr>Unit Testing Template</vt:lpstr>
      <vt:lpstr>Unit Testing Exceptions</vt:lpstr>
      <vt:lpstr>Pair Programming Guidelines</vt:lpstr>
      <vt:lpstr>Pair Programming Success</vt:lpstr>
      <vt:lpstr>When do we do Pair Programming?</vt:lpstr>
      <vt:lpstr>Author CRUD - Functions</vt:lpstr>
      <vt:lpstr>Article CRUD - Functions</vt:lpstr>
      <vt:lpstr>Development Exercise</vt:lpstr>
      <vt:lpstr>Test-Driven Development</vt:lpstr>
      <vt:lpstr>Version Control</vt:lpstr>
      <vt:lpstr>Power of Wishful Thinking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112</cp:revision>
  <dcterms:created xsi:type="dcterms:W3CDTF">2010-01-06T20:28:26Z</dcterms:created>
  <dcterms:modified xsi:type="dcterms:W3CDTF">2017-11-03T18:49:30Z</dcterms:modified>
</cp:coreProperties>
</file>