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6"/>
  </p:notesMasterIdLst>
  <p:handoutMasterIdLst>
    <p:handoutMasterId r:id="rId17"/>
  </p:handoutMasterIdLst>
  <p:sldIdLst>
    <p:sldId id="256" r:id="rId2"/>
    <p:sldId id="340" r:id="rId3"/>
    <p:sldId id="423" r:id="rId4"/>
    <p:sldId id="422" r:id="rId5"/>
    <p:sldId id="425" r:id="rId6"/>
    <p:sldId id="412" r:id="rId7"/>
    <p:sldId id="428" r:id="rId8"/>
    <p:sldId id="429" r:id="rId9"/>
    <p:sldId id="427" r:id="rId10"/>
    <p:sldId id="433" r:id="rId11"/>
    <p:sldId id="418" r:id="rId12"/>
    <p:sldId id="430" r:id="rId13"/>
    <p:sldId id="431" r:id="rId14"/>
    <p:sldId id="432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3" autoAdjust="0"/>
    <p:restoredTop sz="86429" autoAdjust="0"/>
  </p:normalViewPr>
  <p:slideViewPr>
    <p:cSldViewPr snapToGrid="0" snapToObjects="1">
      <p:cViewPr varScale="1">
        <p:scale>
          <a:sx n="99" d="100"/>
          <a:sy n="99" d="100"/>
        </p:scale>
        <p:origin x="171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019BD-5A9C-D247-A352-90D6F932FC39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5312-93A2-4C41-AFD8-B93FA8A9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155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4F9F3-EF58-DB4F-B0ED-0B6B850DA2DF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D926C-2523-DB4E-AA42-7803F6FA2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106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3D278-956A-2946-9CE2-9D3773855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A3012-213F-D34C-8A21-808A5790DE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F93C5-4D62-2844-B9B8-045E9E31D9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C4D99-7786-3A47-A0D2-BD20D34577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BBB66-3A15-F64E-87CC-B8CCF7F3E7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7BCC1-1E15-814C-B2E6-5124192EA2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F6B7E-89C5-FC4F-92F9-AFC105C698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8CD3A-6A10-3249-A17B-90B73EF037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0B603-B29B-9F4A-8449-859DA19F67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3E2BA-5D4B-814E-BBF4-D418023BB2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3575804-F645-DB44-9DC0-C97E27A660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ocean.com/" TargetMode="External"/><Relationship Id="rId2" Type="http://schemas.openxmlformats.org/officeDocument/2006/relationships/hyperlink" Target="https://amazonlightsail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57200" y="38154"/>
            <a:ext cx="7772400" cy="1470025"/>
          </a:xfrm>
        </p:spPr>
        <p:txBody>
          <a:bodyPr/>
          <a:lstStyle/>
          <a:p>
            <a:r>
              <a:rPr lang="en-US" dirty="0" smtClean="0"/>
              <a:t>CS 350 –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855921"/>
            <a:ext cx="6400800" cy="4079929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/>
                </a:solidFill>
              </a:rPr>
              <a:t>November 8, 2017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/>
                </a:solidFill>
              </a:rPr>
              <a:t>Week </a:t>
            </a:r>
            <a:r>
              <a:rPr lang="en-US" dirty="0" smtClean="0">
                <a:solidFill>
                  <a:schemeClr val="accent1"/>
                </a:solidFill>
              </a:rPr>
              <a:t>12, </a:t>
            </a:r>
            <a:r>
              <a:rPr lang="en-US" dirty="0" smtClean="0">
                <a:solidFill>
                  <a:schemeClr val="accent1"/>
                </a:solidFill>
              </a:rPr>
              <a:t>Class #34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/>
                </a:solidFill>
              </a:rPr>
              <a:t>Software Release</a:t>
            </a:r>
            <a:endParaRPr lang="en-US" dirty="0">
              <a:solidFill>
                <a:schemeClr val="accent2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Mark Seaman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MWF </a:t>
            </a:r>
            <a:r>
              <a:rPr lang="en-US" dirty="0">
                <a:solidFill>
                  <a:schemeClr val="tx1"/>
                </a:solidFill>
              </a:rPr>
              <a:t>– 10:00-11:30 -  </a:t>
            </a:r>
            <a:r>
              <a:rPr lang="en-US" dirty="0" err="1">
                <a:solidFill>
                  <a:schemeClr val="tx1"/>
                </a:solidFill>
              </a:rPr>
              <a:t>Kepner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0095F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Mark Seaman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73D278-956A-2946-9CE2-9D377385555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1538868"/>
            <a:ext cx="7493000" cy="4587295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HP circa 1997</a:t>
            </a:r>
          </a:p>
          <a:p>
            <a:pPr lvl="1"/>
            <a:r>
              <a:rPr lang="en-US" dirty="0"/>
              <a:t>5 engineers and 3 testers for one year</a:t>
            </a:r>
          </a:p>
          <a:p>
            <a:pPr lvl="1"/>
            <a:r>
              <a:rPr lang="en-US" dirty="0"/>
              <a:t>Requirements &amp; Design - 3 months</a:t>
            </a:r>
          </a:p>
          <a:p>
            <a:pPr lvl="1"/>
            <a:r>
              <a:rPr lang="en-US" dirty="0"/>
              <a:t>Code - 6 months</a:t>
            </a:r>
          </a:p>
          <a:p>
            <a:pPr lvl="1"/>
            <a:r>
              <a:rPr lang="en-US" dirty="0"/>
              <a:t>Test - 3 months</a:t>
            </a:r>
          </a:p>
          <a:p>
            <a:pPr lvl="1"/>
            <a:r>
              <a:rPr lang="en-US" dirty="0"/>
              <a:t>$1-2 </a:t>
            </a:r>
            <a:r>
              <a:rPr lang="en-US" dirty="0" smtClean="0"/>
              <a:t>Million</a:t>
            </a: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Shrinking World Solutions - 2017</a:t>
            </a:r>
          </a:p>
          <a:p>
            <a:pPr lvl="1"/>
            <a:r>
              <a:rPr lang="en-US" dirty="0"/>
              <a:t>1000 hours (start to release)</a:t>
            </a:r>
          </a:p>
          <a:p>
            <a:pPr lvl="1"/>
            <a:r>
              <a:rPr lang="en-US" dirty="0"/>
              <a:t>$100,000</a:t>
            </a:r>
          </a:p>
          <a:p>
            <a:pPr lvl="1"/>
            <a:r>
              <a:rPr lang="en-US" dirty="0"/>
              <a:t>limit the project scope</a:t>
            </a:r>
          </a:p>
          <a:p>
            <a:pPr lvl="1"/>
            <a:r>
              <a:rPr lang="en-US" dirty="0"/>
              <a:t>Incremental and automated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47855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you Friday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2032000"/>
            <a:ext cx="7493000" cy="4094163"/>
          </a:xfrm>
        </p:spPr>
        <p:txBody>
          <a:bodyPr/>
          <a:lstStyle/>
          <a:p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943775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2032000"/>
            <a:ext cx="7493000" cy="4094163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94151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2032000"/>
            <a:ext cx="7493000" cy="40941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Y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z</a:t>
            </a: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965567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2032000"/>
            <a:ext cx="7493000" cy="40941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Y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z</a:t>
            </a: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19654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 – </a:t>
            </a:r>
            <a:r>
              <a:rPr lang="en-US" dirty="0" smtClean="0">
                <a:solidFill>
                  <a:schemeClr val="accent1"/>
                </a:solidFill>
              </a:rPr>
              <a:t>Dev Ops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490185" cy="4525963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Monday, 11-6</a:t>
            </a:r>
          </a:p>
          <a:p>
            <a:pPr lvl="1"/>
            <a:r>
              <a:rPr lang="en-US" dirty="0" smtClean="0"/>
              <a:t>Lecture – Web Hosting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Wednesday, 11-8</a:t>
            </a:r>
          </a:p>
          <a:p>
            <a:pPr lvl="1"/>
            <a:r>
              <a:rPr lang="en-US" dirty="0" smtClean="0"/>
              <a:t>Lecture </a:t>
            </a:r>
            <a:r>
              <a:rPr lang="en-US" dirty="0"/>
              <a:t>– </a:t>
            </a:r>
            <a:r>
              <a:rPr lang="en-US" dirty="0" smtClean="0"/>
              <a:t>Release Process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Friday, 11-10</a:t>
            </a:r>
          </a:p>
          <a:p>
            <a:pPr lvl="1"/>
            <a:r>
              <a:rPr lang="en-US" dirty="0"/>
              <a:t>Lecture – </a:t>
            </a:r>
            <a:r>
              <a:rPr lang="en-US" dirty="0" smtClean="0"/>
              <a:t>Maintenance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773118" y="4187628"/>
            <a:ext cx="2913683" cy="1225065"/>
            <a:chOff x="4184542" y="1595627"/>
            <a:chExt cx="2913683" cy="1225065"/>
          </a:xfrm>
        </p:grpSpPr>
        <p:sp>
          <p:nvSpPr>
            <p:cNvPr id="7" name="Rectangle 6"/>
            <p:cNvSpPr/>
            <p:nvPr/>
          </p:nvSpPr>
          <p:spPr>
            <a:xfrm>
              <a:off x="4184543" y="1595627"/>
              <a:ext cx="2913682" cy="12250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184542" y="1721442"/>
              <a:ext cx="291368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Arial"/>
                  <a:cs typeface="Arial"/>
                </a:rPr>
                <a:t>Next</a:t>
              </a:r>
              <a:r>
                <a:rPr lang="en-US" dirty="0">
                  <a:solidFill>
                    <a:schemeClr val="bg2"/>
                  </a:solidFill>
                </a:rPr>
                <a:t> </a:t>
              </a:r>
              <a:r>
                <a:rPr lang="en-US" sz="2400" dirty="0" smtClean="0">
                  <a:solidFill>
                    <a:schemeClr val="bg2"/>
                  </a:solidFill>
                  <a:latin typeface="Arial"/>
                  <a:cs typeface="Arial"/>
                </a:rPr>
                <a:t>Week</a:t>
              </a:r>
            </a:p>
            <a:p>
              <a:pPr algn="ctr"/>
              <a:endParaRPr lang="en-US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2"/>
                  </a:solidFill>
                </a:rPr>
                <a:t>Risk Management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347275" y="2131017"/>
              <a:ext cx="260371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773117" y="1859098"/>
            <a:ext cx="2913683" cy="1225065"/>
            <a:chOff x="4184542" y="1595627"/>
            <a:chExt cx="2913683" cy="1225065"/>
          </a:xfrm>
        </p:grpSpPr>
        <p:sp>
          <p:nvSpPr>
            <p:cNvPr id="13" name="Rectangle 12"/>
            <p:cNvSpPr/>
            <p:nvPr/>
          </p:nvSpPr>
          <p:spPr>
            <a:xfrm>
              <a:off x="4184543" y="1595627"/>
              <a:ext cx="2913682" cy="12250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84542" y="1721442"/>
              <a:ext cx="291368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2"/>
                  </a:solidFill>
                  <a:latin typeface="Arial"/>
                  <a:cs typeface="Arial"/>
                </a:rPr>
                <a:t>Last</a:t>
              </a:r>
              <a:r>
                <a:rPr lang="en-US" dirty="0" smtClean="0">
                  <a:solidFill>
                    <a:schemeClr val="bg2"/>
                  </a:solidFill>
                </a:rPr>
                <a:t> </a:t>
              </a:r>
              <a:r>
                <a:rPr lang="en-US" sz="2400" dirty="0" smtClean="0">
                  <a:solidFill>
                    <a:schemeClr val="bg2"/>
                  </a:solidFill>
                  <a:latin typeface="Arial"/>
                  <a:cs typeface="Arial"/>
                </a:rPr>
                <a:t>Week</a:t>
              </a:r>
            </a:p>
            <a:p>
              <a:pPr algn="ctr"/>
              <a:endParaRPr lang="en-US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2"/>
                  </a:solidFill>
                </a:rPr>
                <a:t>Test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347275" y="2131017"/>
              <a:ext cx="260371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6139755" y="3338146"/>
            <a:ext cx="21804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Dev Ops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123993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Servers, Images, and Hosting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2032000"/>
            <a:ext cx="7493000" cy="40941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History of Software Deployment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fr-FR" dirty="0">
                <a:solidFill>
                  <a:schemeClr val="accent2"/>
                </a:solidFill>
              </a:rPr>
              <a:t>1977 - Data </a:t>
            </a:r>
            <a:r>
              <a:rPr lang="fr-FR" dirty="0" err="1">
                <a:solidFill>
                  <a:schemeClr val="accent2"/>
                </a:solidFill>
              </a:rPr>
              <a:t>Centers</a:t>
            </a:r>
            <a:endParaRPr lang="fr-FR" dirty="0">
              <a:solidFill>
                <a:schemeClr val="accent2"/>
              </a:solidFill>
            </a:endParaRPr>
          </a:p>
          <a:p>
            <a:pPr lvl="1"/>
            <a:r>
              <a:rPr lang="fr-FR" dirty="0">
                <a:solidFill>
                  <a:schemeClr val="accent2"/>
                </a:solidFill>
              </a:rPr>
              <a:t>1987 - PC</a:t>
            </a:r>
          </a:p>
          <a:p>
            <a:pPr lvl="1"/>
            <a:r>
              <a:rPr lang="fr-FR" dirty="0">
                <a:solidFill>
                  <a:schemeClr val="accent2"/>
                </a:solidFill>
              </a:rPr>
              <a:t>1997 - Internet</a:t>
            </a:r>
          </a:p>
          <a:p>
            <a:pPr lvl="1"/>
            <a:r>
              <a:rPr lang="fr-FR" dirty="0">
                <a:solidFill>
                  <a:schemeClr val="accent2"/>
                </a:solidFill>
              </a:rPr>
              <a:t>2007 - Web services</a:t>
            </a:r>
          </a:p>
          <a:p>
            <a:pPr lvl="1"/>
            <a:r>
              <a:rPr lang="fr-FR" dirty="0">
                <a:solidFill>
                  <a:schemeClr val="accent2"/>
                </a:solidFill>
              </a:rPr>
              <a:t>2017 - Mobile </a:t>
            </a:r>
            <a:r>
              <a:rPr lang="fr-FR" dirty="0" err="1">
                <a:solidFill>
                  <a:schemeClr val="accent2"/>
                </a:solidFill>
              </a:rPr>
              <a:t>devices</a:t>
            </a:r>
            <a:endParaRPr lang="fr-FR" dirty="0">
              <a:solidFill>
                <a:schemeClr val="accent2"/>
              </a:solidFill>
            </a:endParaRPr>
          </a:p>
          <a:p>
            <a:pPr lvl="1"/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9507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2032000"/>
            <a:ext cx="7493000" cy="40941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From Closet to Cloud</a:t>
            </a:r>
          </a:p>
          <a:p>
            <a:r>
              <a:rPr lang="en-US" dirty="0">
                <a:solidFill>
                  <a:schemeClr val="accent1"/>
                </a:solidFill>
              </a:rPr>
              <a:t>Cheap Hosting $10/month</a:t>
            </a:r>
          </a:p>
          <a:p>
            <a:r>
              <a:rPr lang="en-US" dirty="0">
                <a:solidFill>
                  <a:schemeClr val="accent1"/>
                </a:solidFill>
              </a:rPr>
              <a:t>Open Source software </a:t>
            </a:r>
          </a:p>
          <a:p>
            <a:r>
              <a:rPr lang="en-US" dirty="0">
                <a:solidFill>
                  <a:schemeClr val="accent1"/>
                </a:solidFill>
              </a:rPr>
              <a:t>Continuous integration</a:t>
            </a:r>
          </a:p>
          <a:p>
            <a:r>
              <a:rPr lang="en-US" dirty="0">
                <a:solidFill>
                  <a:schemeClr val="accent1"/>
                </a:solidFill>
              </a:rPr>
              <a:t>Automated tools</a:t>
            </a:r>
          </a:p>
          <a:p>
            <a:r>
              <a:rPr lang="en-US" dirty="0">
                <a:solidFill>
                  <a:schemeClr val="accent1"/>
                </a:solidFill>
              </a:rPr>
              <a:t>Frequent updates </a:t>
            </a:r>
          </a:p>
          <a:p>
            <a:r>
              <a:rPr lang="en-US" dirty="0">
                <a:solidFill>
                  <a:schemeClr val="accent1"/>
                </a:solidFill>
              </a:rPr>
              <a:t>Virtual </a:t>
            </a:r>
            <a:r>
              <a:rPr lang="en-US" dirty="0" smtClean="0">
                <a:solidFill>
                  <a:schemeClr val="accent1"/>
                </a:solidFill>
              </a:rPr>
              <a:t>Servers</a:t>
            </a: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0762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333" y="1778000"/>
            <a:ext cx="7493000" cy="40941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Operating System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SSH Keys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Frameworks and Languages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Database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File system volumes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Domain and networking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Encryption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Application Software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8711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032000"/>
            <a:ext cx="7493000" cy="40941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Virtual server infrastructure - VMWare, </a:t>
            </a:r>
            <a:r>
              <a:rPr lang="en-US" dirty="0" err="1">
                <a:solidFill>
                  <a:schemeClr val="accent1"/>
                </a:solidFill>
              </a:rPr>
              <a:t>VirtualBox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Machine Images - Operation System (encapsulated computer disk)</a:t>
            </a:r>
          </a:p>
          <a:p>
            <a:r>
              <a:rPr lang="en-US" dirty="0">
                <a:solidFill>
                  <a:schemeClr val="accent1"/>
                </a:solidFill>
              </a:rPr>
              <a:t>Virtual Private Servers  - Cloud hosting environment</a:t>
            </a:r>
          </a:p>
          <a:p>
            <a:r>
              <a:rPr lang="en-US" dirty="0">
                <a:solidFill>
                  <a:schemeClr val="accent1"/>
                </a:solidFill>
              </a:rPr>
              <a:t>Popular Services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amazonlightsail.com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://digitalocean.com</a:t>
            </a:r>
            <a:endParaRPr lang="en-US" dirty="0"/>
          </a:p>
          <a:p>
            <a:pPr marL="457200" lvl="1" indent="0">
              <a:buNone/>
            </a:pP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86598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Deploy an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2032000"/>
            <a:ext cx="7493000" cy="40941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Decide </a:t>
            </a:r>
            <a:r>
              <a:rPr lang="en-US" dirty="0">
                <a:solidFill>
                  <a:schemeClr val="accent1"/>
                </a:solidFill>
              </a:rPr>
              <a:t>on hosting service</a:t>
            </a:r>
          </a:p>
          <a:p>
            <a:r>
              <a:rPr lang="en-US" dirty="0">
                <a:solidFill>
                  <a:schemeClr val="accent1"/>
                </a:solidFill>
              </a:rPr>
              <a:t>Create a server image</a:t>
            </a:r>
          </a:p>
          <a:p>
            <a:r>
              <a:rPr lang="en-US" dirty="0">
                <a:solidFill>
                  <a:schemeClr val="accent1"/>
                </a:solidFill>
              </a:rPr>
              <a:t>Create a software application</a:t>
            </a:r>
          </a:p>
          <a:p>
            <a:r>
              <a:rPr lang="en-US" dirty="0">
                <a:solidFill>
                  <a:schemeClr val="accent1"/>
                </a:solidFill>
              </a:rPr>
              <a:t>Register and route domain</a:t>
            </a:r>
          </a:p>
          <a:p>
            <a:r>
              <a:rPr lang="en-US" dirty="0">
                <a:solidFill>
                  <a:schemeClr val="accent1"/>
                </a:solidFill>
              </a:rPr>
              <a:t>Configure server environment</a:t>
            </a:r>
          </a:p>
          <a:p>
            <a:r>
              <a:rPr lang="en-US" dirty="0">
                <a:solidFill>
                  <a:schemeClr val="accent1"/>
                </a:solidFill>
              </a:rPr>
              <a:t>Build automation scripts and </a:t>
            </a:r>
            <a:r>
              <a:rPr lang="en-US" dirty="0" smtClean="0">
                <a:solidFill>
                  <a:schemeClr val="accent1"/>
                </a:solidFill>
              </a:rPr>
              <a:t>policies</a:t>
            </a: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226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2032000"/>
            <a:ext cx="7493000" cy="40941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Cost of Deployment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Create data center solution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Final Acceptance Testing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Rollout</a:t>
            </a: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3705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often should you release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2032000"/>
            <a:ext cx="7493000" cy="40941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Time to release drives the schedule</a:t>
            </a:r>
          </a:p>
          <a:p>
            <a:pPr lvl="1"/>
            <a:r>
              <a:rPr lang="en-US" dirty="0" smtClean="0"/>
              <a:t>From </a:t>
            </a:r>
            <a:r>
              <a:rPr lang="en-US" dirty="0"/>
              <a:t>Idea to Go Live</a:t>
            </a:r>
          </a:p>
          <a:p>
            <a:pPr lvl="1"/>
            <a:r>
              <a:rPr lang="en-US" dirty="0"/>
              <a:t>Schedule compression</a:t>
            </a:r>
          </a:p>
          <a:p>
            <a:pPr lvl="1"/>
            <a:r>
              <a:rPr lang="en-US" dirty="0" smtClean="0"/>
              <a:t>Aggressive </a:t>
            </a:r>
            <a:r>
              <a:rPr lang="en-US" dirty="0"/>
              <a:t>Release reveals issues</a:t>
            </a:r>
          </a:p>
          <a:p>
            <a:pPr lvl="1"/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943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2324</TotalTime>
  <Words>276</Words>
  <Application>Microsoft Office PowerPoint</Application>
  <PresentationFormat>On-screen Show (4:3)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ＭＳ Ｐゴシック</vt:lpstr>
      <vt:lpstr>Arial</vt:lpstr>
      <vt:lpstr>Calibri</vt:lpstr>
      <vt:lpstr>Wingdings</vt:lpstr>
      <vt:lpstr>SE10 slides</vt:lpstr>
      <vt:lpstr>CS 350 – Software Engineering</vt:lpstr>
      <vt:lpstr>This Week – Dev Ops</vt:lpstr>
      <vt:lpstr>Servers, Images, and Hosting</vt:lpstr>
      <vt:lpstr>Modern Deployment</vt:lpstr>
      <vt:lpstr>Building Images</vt:lpstr>
      <vt:lpstr>Virtualization</vt:lpstr>
      <vt:lpstr>Steps to Deploy an App</vt:lpstr>
      <vt:lpstr>Release Cycle</vt:lpstr>
      <vt:lpstr>How often should you release?</vt:lpstr>
      <vt:lpstr>Release Cycle</vt:lpstr>
      <vt:lpstr>See you Friday</vt:lpstr>
      <vt:lpstr>Release Cycle</vt:lpstr>
      <vt:lpstr>x</vt:lpstr>
      <vt:lpstr>x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3</dc:title>
  <dc:creator>Ian Sommerville</dc:creator>
  <cp:lastModifiedBy>Seaman, Mark</cp:lastModifiedBy>
  <cp:revision>120</cp:revision>
  <dcterms:created xsi:type="dcterms:W3CDTF">2010-01-06T20:28:26Z</dcterms:created>
  <dcterms:modified xsi:type="dcterms:W3CDTF">2017-11-16T15:42:35Z</dcterms:modified>
</cp:coreProperties>
</file>