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2"/>
  </p:notesMasterIdLst>
  <p:handoutMasterIdLst>
    <p:handoutMasterId r:id="rId23"/>
  </p:handoutMasterIdLst>
  <p:sldIdLst>
    <p:sldId id="256" r:id="rId2"/>
    <p:sldId id="340" r:id="rId3"/>
    <p:sldId id="439" r:id="rId4"/>
    <p:sldId id="440" r:id="rId5"/>
    <p:sldId id="441" r:id="rId6"/>
    <p:sldId id="431" r:id="rId7"/>
    <p:sldId id="436" r:id="rId8"/>
    <p:sldId id="437" r:id="rId9"/>
    <p:sldId id="438" r:id="rId10"/>
    <p:sldId id="442" r:id="rId11"/>
    <p:sldId id="391" r:id="rId12"/>
    <p:sldId id="418" r:id="rId13"/>
    <p:sldId id="443" r:id="rId14"/>
    <p:sldId id="432" r:id="rId15"/>
    <p:sldId id="405" r:id="rId16"/>
    <p:sldId id="435" r:id="rId17"/>
    <p:sldId id="429" r:id="rId18"/>
    <p:sldId id="433" r:id="rId19"/>
    <p:sldId id="434" r:id="rId20"/>
    <p:sldId id="430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86429" autoAdjust="0"/>
  </p:normalViewPr>
  <p:slideViewPr>
    <p:cSldViewPr snapToGrid="0" snapToObjects="1">
      <p:cViewPr varScale="1">
        <p:scale>
          <a:sx n="113" d="100"/>
          <a:sy n="113" d="100"/>
        </p:scale>
        <p:origin x="177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019BD-5A9C-D247-A352-90D6F932FC39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5312-93A2-4C41-AFD8-B93FA8A9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15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4F9F3-EF58-DB4F-B0ED-0B6B850DA2DF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D926C-2523-DB4E-AA42-7803F6FA2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06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A3012-213F-D34C-8A21-808A5790DE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93C5-4D62-2844-B9B8-045E9E31D9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C4D99-7786-3A47-A0D2-BD20D34577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BBB66-3A15-F64E-87CC-B8CCF7F3E7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7BCC1-1E15-814C-B2E6-5124192EA2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F6B7E-89C5-FC4F-92F9-AFC105C698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8CD3A-6A10-3249-A17B-90B73EF037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0B603-B29B-9F4A-8449-859DA19F67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3E2BA-5D4B-814E-BBF4-D418023BB2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3575804-F645-DB44-9DC0-C97E27A660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38154"/>
            <a:ext cx="7772400" cy="1470025"/>
          </a:xfrm>
        </p:spPr>
        <p:txBody>
          <a:bodyPr/>
          <a:lstStyle/>
          <a:p>
            <a:r>
              <a:rPr lang="en-US" dirty="0" smtClean="0"/>
              <a:t>CS 350 –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855921"/>
            <a:ext cx="6400800" cy="4079929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</a:rPr>
              <a:t>November </a:t>
            </a:r>
            <a:r>
              <a:rPr lang="en-US" dirty="0" smtClean="0">
                <a:solidFill>
                  <a:schemeClr val="accent1"/>
                </a:solidFill>
              </a:rPr>
              <a:t>15, </a:t>
            </a:r>
            <a:r>
              <a:rPr lang="en-US" dirty="0" smtClean="0">
                <a:solidFill>
                  <a:schemeClr val="accent1"/>
                </a:solidFill>
              </a:rPr>
              <a:t>2017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</a:rPr>
              <a:t>Week </a:t>
            </a:r>
            <a:r>
              <a:rPr lang="en-US" dirty="0" smtClean="0">
                <a:solidFill>
                  <a:schemeClr val="accent1"/>
                </a:solidFill>
              </a:rPr>
              <a:t>12, </a:t>
            </a:r>
            <a:r>
              <a:rPr lang="en-US" dirty="0" smtClean="0">
                <a:solidFill>
                  <a:schemeClr val="accent1"/>
                </a:solidFill>
              </a:rPr>
              <a:t>Class #</a:t>
            </a:r>
            <a:r>
              <a:rPr lang="en-US" dirty="0" smtClean="0">
                <a:solidFill>
                  <a:schemeClr val="accent1"/>
                </a:solidFill>
              </a:rPr>
              <a:t>37</a:t>
            </a:r>
            <a:endParaRPr lang="en-US" dirty="0" smtClean="0">
              <a:solidFill>
                <a:schemeClr val="accent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/>
                </a:solidFill>
              </a:rPr>
              <a:t>Refactoring</a:t>
            </a:r>
            <a:endParaRPr lang="en-US" dirty="0">
              <a:solidFill>
                <a:schemeClr val="accent2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Mark Seaman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MWF </a:t>
            </a:r>
            <a:r>
              <a:rPr lang="en-US" dirty="0">
                <a:solidFill>
                  <a:schemeClr val="tx1"/>
                </a:solidFill>
              </a:rPr>
              <a:t>– 10:00-11:30 -  </a:t>
            </a:r>
            <a:r>
              <a:rPr lang="en-US" dirty="0" err="1">
                <a:solidFill>
                  <a:schemeClr val="tx1"/>
                </a:solidFill>
              </a:rPr>
              <a:t>Kepner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0095F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Mark Seaman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Boy scouts and Doctors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7333"/>
            <a:ext cx="8229600" cy="3890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Leave the campsite better than you find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Do no harm!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Software developers are professionals.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--	</a:t>
            </a:r>
            <a:r>
              <a:rPr lang="en-US" dirty="0" smtClean="0">
                <a:solidFill>
                  <a:schemeClr val="accent1"/>
                </a:solidFill>
              </a:rPr>
              <a:t>Uncle Bob (Robert Martin)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74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58733"/>
          </a:xfrm>
        </p:spPr>
        <p:txBody>
          <a:bodyPr/>
          <a:lstStyle/>
          <a:p>
            <a:pPr lvl="1"/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Push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11/13  -- Install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Desktop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Fork Repo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11/15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Pull Request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11/27</a:t>
            </a:r>
          </a:p>
          <a:p>
            <a:pPr lvl="1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252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you </a:t>
            </a:r>
            <a:r>
              <a:rPr lang="en-US" dirty="0" smtClean="0"/>
              <a:t>Friday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2032000"/>
            <a:ext cx="7493000" cy="4094163"/>
          </a:xfrm>
        </p:spPr>
        <p:txBody>
          <a:bodyPr/>
          <a:lstStyle/>
          <a:p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9437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2032000"/>
            <a:ext cx="7493000" cy="4094163"/>
          </a:xfrm>
        </p:spPr>
        <p:txBody>
          <a:bodyPr/>
          <a:lstStyle/>
          <a:p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537" y="1573741"/>
            <a:ext cx="6138863" cy="501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565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Debt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What is technical debt?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Promise of later work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Shortcut for immediate benefit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Compromise of the right way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Cumulative effects of bad decisions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307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Technical </a:t>
            </a:r>
            <a:r>
              <a:rPr lang="en-US" dirty="0">
                <a:solidFill>
                  <a:schemeClr val="accent2"/>
                </a:solidFill>
              </a:rPr>
              <a:t>Debt </a:t>
            </a:r>
            <a:r>
              <a:rPr lang="en-US" dirty="0" smtClean="0">
                <a:solidFill>
                  <a:schemeClr val="accent2"/>
                </a:solidFill>
              </a:rPr>
              <a:t>determines cost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Best Practices reduce debt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Areas of concern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Development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Operations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Teams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67" y="181504"/>
            <a:ext cx="3268133" cy="52084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709" y="4961996"/>
            <a:ext cx="2240764" cy="116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08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2610" y="416718"/>
            <a:ext cx="1067329" cy="6441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95250"/>
            <a:ext cx="8010525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655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Technology</a:t>
            </a:r>
          </a:p>
          <a:p>
            <a:pPr lvl="1"/>
            <a:r>
              <a:rPr lang="en-US" sz="1800" dirty="0" smtClean="0">
                <a:solidFill>
                  <a:srgbClr val="00B050"/>
                </a:solidFill>
              </a:rPr>
              <a:t>Fitness of tools used</a:t>
            </a:r>
          </a:p>
          <a:p>
            <a:pPr lvl="1"/>
            <a:r>
              <a:rPr lang="en-US" sz="1800" dirty="0" smtClean="0">
                <a:solidFill>
                  <a:srgbClr val="00B050"/>
                </a:solidFill>
              </a:rPr>
              <a:t>Technical skill level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Design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Too much or too little design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Code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Complexity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Non-incremental development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Test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Lack of test or maintenance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Poor coverage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860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Deployment</a:t>
            </a:r>
          </a:p>
          <a:p>
            <a:pPr lvl="1"/>
            <a:r>
              <a:rPr lang="en-US" sz="1800" dirty="0" smtClean="0">
                <a:solidFill>
                  <a:srgbClr val="00B050"/>
                </a:solidFill>
              </a:rPr>
              <a:t>Capabilities of hosting service</a:t>
            </a:r>
          </a:p>
          <a:p>
            <a:pPr lvl="1"/>
            <a:r>
              <a:rPr lang="en-US" sz="1800" dirty="0" smtClean="0">
                <a:solidFill>
                  <a:srgbClr val="00B050"/>
                </a:solidFill>
              </a:rPr>
              <a:t>Lack of automation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Release Cycle</a:t>
            </a:r>
          </a:p>
          <a:p>
            <a:pPr lvl="1"/>
            <a:r>
              <a:rPr lang="en-US" sz="1800" dirty="0" smtClean="0">
                <a:solidFill>
                  <a:srgbClr val="00B050"/>
                </a:solidFill>
              </a:rPr>
              <a:t>Too long until next release</a:t>
            </a:r>
            <a:endParaRPr lang="en-US" sz="1800" dirty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Services</a:t>
            </a:r>
          </a:p>
          <a:p>
            <a:pPr lvl="1"/>
            <a:r>
              <a:rPr lang="en-US" sz="1800" dirty="0" smtClean="0">
                <a:solidFill>
                  <a:srgbClr val="00B050"/>
                </a:solidFill>
              </a:rPr>
              <a:t>Complexity of service interactions</a:t>
            </a:r>
          </a:p>
          <a:p>
            <a:pPr lvl="1"/>
            <a:r>
              <a:rPr lang="en-US" sz="1800" dirty="0" smtClean="0">
                <a:solidFill>
                  <a:srgbClr val="00B050"/>
                </a:solidFill>
              </a:rPr>
              <a:t>Inappropriate scale</a:t>
            </a:r>
            <a:endParaRPr lang="en-US" sz="1800" dirty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Monitoring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Lack of </a:t>
            </a:r>
            <a:r>
              <a:rPr lang="en-US" sz="1800" dirty="0" smtClean="0">
                <a:solidFill>
                  <a:srgbClr val="00B050"/>
                </a:solidFill>
              </a:rPr>
              <a:t>transparency</a:t>
            </a:r>
            <a:endParaRPr lang="en-US" sz="1800" dirty="0">
              <a:solidFill>
                <a:srgbClr val="00B050"/>
              </a:solidFill>
            </a:endParaRPr>
          </a:p>
          <a:p>
            <a:pPr lvl="1"/>
            <a:r>
              <a:rPr lang="en-US" sz="1800" dirty="0" smtClean="0">
                <a:solidFill>
                  <a:srgbClr val="00B050"/>
                </a:solidFill>
              </a:rPr>
              <a:t>Human observation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13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Knowledge</a:t>
            </a:r>
          </a:p>
          <a:p>
            <a:pPr lvl="1"/>
            <a:r>
              <a:rPr lang="en-US" sz="1800" dirty="0" smtClean="0">
                <a:solidFill>
                  <a:srgbClr val="00B050"/>
                </a:solidFill>
              </a:rPr>
              <a:t>Lacking knowledge management system</a:t>
            </a:r>
          </a:p>
          <a:p>
            <a:r>
              <a:rPr lang="en-US" dirty="0">
                <a:solidFill>
                  <a:schemeClr val="accent2"/>
                </a:solidFill>
              </a:rPr>
              <a:t>Teamwork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Tolerating bad team members - knowledge hoarders and </a:t>
            </a:r>
            <a:r>
              <a:rPr lang="en-US" sz="1800" dirty="0" err="1">
                <a:solidFill>
                  <a:srgbClr val="00B050"/>
                </a:solidFill>
              </a:rPr>
              <a:t>primadonas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Learning</a:t>
            </a:r>
          </a:p>
          <a:p>
            <a:pPr lvl="1"/>
            <a:r>
              <a:rPr lang="en-US" sz="1800" dirty="0" smtClean="0">
                <a:solidFill>
                  <a:srgbClr val="00B050"/>
                </a:solidFill>
              </a:rPr>
              <a:t>Not investing in the training of the developers</a:t>
            </a:r>
            <a:endParaRPr lang="en-US" sz="1800" dirty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Project Planning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Lack of </a:t>
            </a:r>
            <a:r>
              <a:rPr lang="en-US" sz="1800" dirty="0" smtClean="0">
                <a:solidFill>
                  <a:srgbClr val="00B050"/>
                </a:solidFill>
              </a:rPr>
              <a:t>flexibility</a:t>
            </a:r>
          </a:p>
          <a:p>
            <a:pPr lvl="1"/>
            <a:r>
              <a:rPr lang="en-US" sz="1800" dirty="0" smtClean="0">
                <a:solidFill>
                  <a:srgbClr val="00B050"/>
                </a:solidFill>
              </a:rPr>
              <a:t>Ambiguous priorities</a:t>
            </a:r>
          </a:p>
          <a:p>
            <a:pPr lvl="1"/>
            <a:r>
              <a:rPr lang="en-US" sz="1800" dirty="0" smtClean="0">
                <a:solidFill>
                  <a:srgbClr val="00B050"/>
                </a:solidFill>
              </a:rPr>
              <a:t>No leverage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146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 – </a:t>
            </a:r>
            <a:r>
              <a:rPr lang="en-US" dirty="0" smtClean="0">
                <a:solidFill>
                  <a:schemeClr val="accent1"/>
                </a:solidFill>
              </a:rPr>
              <a:t>Risk </a:t>
            </a:r>
            <a:r>
              <a:rPr lang="en-US" dirty="0" err="1" smtClean="0">
                <a:solidFill>
                  <a:schemeClr val="accent1"/>
                </a:solidFill>
              </a:rPr>
              <a:t>Managment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5469" y="2317345"/>
            <a:ext cx="3279451" cy="34660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Monday, 11-13</a:t>
            </a:r>
          </a:p>
          <a:p>
            <a:pPr marL="457200" lvl="1" indent="0">
              <a:buNone/>
            </a:pPr>
            <a:r>
              <a:rPr lang="en-US" dirty="0" smtClean="0"/>
              <a:t>Technical Debt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Wednesday, 11-15</a:t>
            </a:r>
          </a:p>
          <a:p>
            <a:pPr marL="457200" lvl="1" indent="0">
              <a:buNone/>
            </a:pPr>
            <a:r>
              <a:rPr lang="en-US" dirty="0" smtClean="0"/>
              <a:t>Refactoring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Friday, 11-17</a:t>
            </a:r>
          </a:p>
          <a:p>
            <a:pPr marL="457200" lvl="1" indent="0">
              <a:buNone/>
            </a:pPr>
            <a:r>
              <a:rPr lang="en-US" dirty="0" smtClean="0"/>
              <a:t>Reusable Apps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639092" y="1892026"/>
            <a:ext cx="2047710" cy="1225065"/>
            <a:chOff x="4184542" y="1595627"/>
            <a:chExt cx="2913683" cy="1225065"/>
          </a:xfrm>
        </p:grpSpPr>
        <p:sp>
          <p:nvSpPr>
            <p:cNvPr id="7" name="Rectangle 6"/>
            <p:cNvSpPr/>
            <p:nvPr/>
          </p:nvSpPr>
          <p:spPr>
            <a:xfrm>
              <a:off x="4184543" y="1595627"/>
              <a:ext cx="2913682" cy="12250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184542" y="1721442"/>
              <a:ext cx="291368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Arial"/>
                  <a:cs typeface="Arial"/>
                </a:rPr>
                <a:t>Next</a:t>
              </a:r>
              <a:r>
                <a:rPr lang="en-US" dirty="0">
                  <a:solidFill>
                    <a:schemeClr val="bg2"/>
                  </a:solidFill>
                </a:rPr>
                <a:t> </a:t>
              </a:r>
              <a:r>
                <a:rPr lang="en-US" sz="2400" dirty="0" smtClean="0">
                  <a:solidFill>
                    <a:schemeClr val="bg2"/>
                  </a:solidFill>
                  <a:latin typeface="Arial"/>
                  <a:cs typeface="Arial"/>
                </a:rPr>
                <a:t>Week</a:t>
              </a:r>
            </a:p>
            <a:p>
              <a:pPr algn="ctr"/>
              <a:endParaRPr lang="en-US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2"/>
                  </a:solidFill>
                </a:rPr>
                <a:t>Teams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347275" y="2131017"/>
              <a:ext cx="260371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31225" y="1859098"/>
            <a:ext cx="2185550" cy="1225065"/>
            <a:chOff x="4184542" y="1595627"/>
            <a:chExt cx="2913683" cy="1225065"/>
          </a:xfrm>
        </p:grpSpPr>
        <p:sp>
          <p:nvSpPr>
            <p:cNvPr id="13" name="Rectangle 12"/>
            <p:cNvSpPr/>
            <p:nvPr/>
          </p:nvSpPr>
          <p:spPr>
            <a:xfrm>
              <a:off x="4184543" y="1595627"/>
              <a:ext cx="2913682" cy="12250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84542" y="1721442"/>
              <a:ext cx="291368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2"/>
                  </a:solidFill>
                  <a:latin typeface="Arial"/>
                  <a:cs typeface="Arial"/>
                </a:rPr>
                <a:t>Last</a:t>
              </a:r>
              <a:r>
                <a:rPr lang="en-US" dirty="0" smtClean="0">
                  <a:solidFill>
                    <a:schemeClr val="bg2"/>
                  </a:solidFill>
                </a:rPr>
                <a:t> </a:t>
              </a:r>
              <a:r>
                <a:rPr lang="en-US" sz="2400" dirty="0" smtClean="0">
                  <a:solidFill>
                    <a:schemeClr val="bg2"/>
                  </a:solidFill>
                  <a:latin typeface="Arial"/>
                  <a:cs typeface="Arial"/>
                </a:rPr>
                <a:t>Week</a:t>
              </a:r>
            </a:p>
            <a:p>
              <a:pPr algn="ctr"/>
              <a:endParaRPr lang="en-US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2"/>
                  </a:solidFill>
                </a:rPr>
                <a:t>Dev Ops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347275" y="2131017"/>
              <a:ext cx="260371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23993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91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What is refactoring?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660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What is refactoring?</a:t>
            </a:r>
          </a:p>
          <a:p>
            <a:pPr lvl="1"/>
            <a:r>
              <a:rPr lang="en-US" i="1" dirty="0" smtClean="0"/>
              <a:t>disciplined </a:t>
            </a:r>
            <a:r>
              <a:rPr lang="en-US" i="1" dirty="0"/>
              <a:t>technique for restructuring an existing body of code, altering its internal structure without changing its external </a:t>
            </a:r>
            <a:r>
              <a:rPr lang="en-US" i="1" dirty="0" smtClean="0"/>
              <a:t>behavior</a:t>
            </a:r>
          </a:p>
          <a:p>
            <a:pPr lvl="1"/>
            <a:r>
              <a:rPr lang="en-US" i="1" dirty="0" smtClean="0"/>
              <a:t>The </a:t>
            </a:r>
            <a:r>
              <a:rPr lang="en-US" i="1" dirty="0"/>
              <a:t>system is kept fully working after each small refactoring, reducing the chances that a system can get seriously broken during the restructuring.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refactoring.com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chemeClr val="accent2"/>
                </a:solidFill>
              </a:rPr>
              <a:t>Martin Fowler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086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do you do it?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Problem code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Getting ready to add a feature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After adding a feature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How do you do it?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Find something that needs improved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Build a test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Select a refactoring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Repeat until done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554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0387"/>
            <a:ext cx="8229600" cy="4525963"/>
          </a:xfrm>
        </p:spPr>
        <p:txBody>
          <a:bodyPr/>
          <a:lstStyle/>
          <a:p>
            <a:r>
              <a:rPr lang="en-US" dirty="0" smtClean="0"/>
              <a:t>Kent Beck’s </a:t>
            </a:r>
            <a:r>
              <a:rPr lang="en-US" dirty="0"/>
              <a:t>Rules for Simple Design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Runs all tests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Contains no duplication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Expresses the intent of the programmer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Minimizes classes and </a:t>
            </a:r>
            <a:r>
              <a:rPr lang="en-US" dirty="0" smtClean="0">
                <a:solidFill>
                  <a:schemeClr val="accent1"/>
                </a:solidFill>
              </a:rPr>
              <a:t>methods</a:t>
            </a:r>
          </a:p>
          <a:p>
            <a:pPr lvl="1"/>
            <a:endParaRPr lang="en-US" dirty="0"/>
          </a:p>
          <a:p>
            <a:r>
              <a:rPr lang="en-US" dirty="0" smtClean="0"/>
              <a:t>Evolutionary Design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Incremental improvements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Adapting to new realities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590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067" y="2082800"/>
            <a:ext cx="7687733" cy="40433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Simplicity</a:t>
            </a:r>
          </a:p>
          <a:p>
            <a:r>
              <a:rPr lang="en-US" dirty="0">
                <a:solidFill>
                  <a:schemeClr val="accent2"/>
                </a:solidFill>
              </a:rPr>
              <a:t>Testability</a:t>
            </a:r>
          </a:p>
          <a:p>
            <a:r>
              <a:rPr lang="en-US" dirty="0">
                <a:solidFill>
                  <a:schemeClr val="accent2"/>
                </a:solidFill>
              </a:rPr>
              <a:t>No duplication</a:t>
            </a:r>
          </a:p>
          <a:p>
            <a:r>
              <a:rPr lang="en-US" dirty="0">
                <a:solidFill>
                  <a:schemeClr val="accent2"/>
                </a:solidFill>
              </a:rPr>
              <a:t>Expressive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Minimal</a:t>
            </a:r>
            <a:r>
              <a:rPr lang="en-US" dirty="0">
                <a:solidFill>
                  <a:schemeClr val="accent2"/>
                </a:solidFill>
              </a:rPr>
              <a:t/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590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Refactorings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37268"/>
            <a:ext cx="5740400" cy="3945466"/>
          </a:xfrm>
        </p:spPr>
        <p:txBody>
          <a:bodyPr numCol="2"/>
          <a:lstStyle/>
          <a:p>
            <a:r>
              <a:rPr lang="en-US" dirty="0" smtClean="0"/>
              <a:t>Rename</a:t>
            </a:r>
            <a:endParaRPr lang="en-US" dirty="0"/>
          </a:p>
          <a:p>
            <a:r>
              <a:rPr lang="en-US" dirty="0" smtClean="0"/>
              <a:t>Move</a:t>
            </a:r>
            <a:endParaRPr lang="en-US" dirty="0"/>
          </a:p>
          <a:p>
            <a:r>
              <a:rPr lang="en-US" dirty="0"/>
              <a:t>Copy</a:t>
            </a:r>
          </a:p>
          <a:p>
            <a:r>
              <a:rPr lang="en-US" dirty="0"/>
              <a:t>Extract</a:t>
            </a:r>
          </a:p>
          <a:p>
            <a:r>
              <a:rPr lang="en-US" dirty="0"/>
              <a:t>Inline</a:t>
            </a:r>
          </a:p>
          <a:p>
            <a:r>
              <a:rPr lang="en-US" dirty="0" smtClean="0"/>
              <a:t>Delete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Object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Variable</a:t>
            </a:r>
          </a:p>
          <a:p>
            <a:r>
              <a:rPr lang="en-US" dirty="0">
                <a:solidFill>
                  <a:schemeClr val="accent1"/>
                </a:solidFill>
              </a:rPr>
              <a:t>Constant</a:t>
            </a:r>
          </a:p>
          <a:p>
            <a:r>
              <a:rPr lang="en-US" dirty="0">
                <a:solidFill>
                  <a:schemeClr val="accent1"/>
                </a:solidFill>
              </a:rPr>
              <a:t>Field</a:t>
            </a:r>
          </a:p>
          <a:p>
            <a:r>
              <a:rPr lang="en-US" dirty="0">
                <a:solidFill>
                  <a:schemeClr val="accent1"/>
                </a:solidFill>
              </a:rPr>
              <a:t>Method</a:t>
            </a:r>
          </a:p>
          <a:p>
            <a:r>
              <a:rPr lang="en-US" dirty="0">
                <a:solidFill>
                  <a:schemeClr val="accent1"/>
                </a:solidFill>
              </a:rPr>
              <a:t>Parameter</a:t>
            </a:r>
          </a:p>
          <a:p>
            <a:r>
              <a:rPr lang="en-US" dirty="0">
                <a:solidFill>
                  <a:schemeClr val="accent1"/>
                </a:solidFill>
              </a:rPr>
              <a:t>Superclass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590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Simpler is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good</a:t>
            </a:r>
            <a:r>
              <a:rPr lang="en-US" dirty="0" smtClean="0"/>
              <a:t> day programming is when </a:t>
            </a:r>
            <a:r>
              <a:rPr lang="en-US" dirty="0"/>
              <a:t>you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add 200 lines of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great</a:t>
            </a:r>
            <a:r>
              <a:rPr lang="en-US" dirty="0" smtClean="0"/>
              <a:t> day </a:t>
            </a:r>
            <a:r>
              <a:rPr lang="en-US" dirty="0"/>
              <a:t>programming </a:t>
            </a:r>
            <a:r>
              <a:rPr lang="en-US" dirty="0" smtClean="0"/>
              <a:t>is when you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remove 200 lines of code without breaking anything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590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2405</TotalTime>
  <Words>411</Words>
  <Application>Microsoft Office PowerPoint</Application>
  <PresentationFormat>On-screen Show (4:3)</PresentationFormat>
  <Paragraphs>177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ＭＳ Ｐゴシック</vt:lpstr>
      <vt:lpstr>Arial</vt:lpstr>
      <vt:lpstr>Calibri</vt:lpstr>
      <vt:lpstr>Wingdings</vt:lpstr>
      <vt:lpstr>SE10 slides</vt:lpstr>
      <vt:lpstr>CS 350 – Software Engineering</vt:lpstr>
      <vt:lpstr>This Week – Risk Managment</vt:lpstr>
      <vt:lpstr>Refactoring</vt:lpstr>
      <vt:lpstr>Refactoring</vt:lpstr>
      <vt:lpstr>Refactoring</vt:lpstr>
      <vt:lpstr>Refactoring</vt:lpstr>
      <vt:lpstr>Refactoring Goals</vt:lpstr>
      <vt:lpstr>Refactorings</vt:lpstr>
      <vt:lpstr>Simpler is better</vt:lpstr>
      <vt:lpstr>Boy scouts and Doctors</vt:lpstr>
      <vt:lpstr>Exercises</vt:lpstr>
      <vt:lpstr>See you Friday</vt:lpstr>
      <vt:lpstr>Github Repos</vt:lpstr>
      <vt:lpstr>Technical Debt</vt:lpstr>
      <vt:lpstr>Leverage Principle</vt:lpstr>
      <vt:lpstr>T</vt:lpstr>
      <vt:lpstr>Development Lifecycle</vt:lpstr>
      <vt:lpstr>Software Operations</vt:lpstr>
      <vt:lpstr>Building Teams</vt:lpstr>
      <vt:lpstr>T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3</dc:title>
  <dc:creator>Ian Sommerville</dc:creator>
  <cp:lastModifiedBy>Seaman, Mark</cp:lastModifiedBy>
  <cp:revision>132</cp:revision>
  <dcterms:created xsi:type="dcterms:W3CDTF">2010-01-06T20:28:26Z</dcterms:created>
  <dcterms:modified xsi:type="dcterms:W3CDTF">2017-11-15T20:41:26Z</dcterms:modified>
</cp:coreProperties>
</file>