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56" r:id="rId2"/>
    <p:sldId id="471" r:id="rId3"/>
    <p:sldId id="340" r:id="rId4"/>
    <p:sldId id="457" r:id="rId5"/>
    <p:sldId id="467" r:id="rId6"/>
    <p:sldId id="468" r:id="rId7"/>
    <p:sldId id="459" r:id="rId8"/>
    <p:sldId id="469" r:id="rId9"/>
    <p:sldId id="458" r:id="rId10"/>
    <p:sldId id="460" r:id="rId11"/>
    <p:sldId id="464" r:id="rId12"/>
    <p:sldId id="461" r:id="rId13"/>
    <p:sldId id="465" r:id="rId14"/>
    <p:sldId id="462" r:id="rId15"/>
    <p:sldId id="463" r:id="rId16"/>
    <p:sldId id="466" r:id="rId17"/>
    <p:sldId id="470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6429" autoAdjust="0"/>
  </p:normalViewPr>
  <p:slideViewPr>
    <p:cSldViewPr snapToGrid="0" snapToObjects="1">
      <p:cViewPr varScale="1">
        <p:scale>
          <a:sx n="113" d="100"/>
          <a:sy n="113" d="100"/>
        </p:scale>
        <p:origin x="17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19BD-5A9C-D247-A352-90D6F932FC3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312-93A2-4C41-AFD8-B93FA8A9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9F3-EF58-DB4F-B0ED-0B6B850DA2D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926C-2523-DB4E-AA42-7803F6FA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38154"/>
            <a:ext cx="7772400" cy="1470025"/>
          </a:xfrm>
        </p:spPr>
        <p:txBody>
          <a:bodyPr/>
          <a:lstStyle/>
          <a:p>
            <a:r>
              <a:rPr lang="en-US" dirty="0" smtClean="0"/>
              <a:t>CS 350 –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55921"/>
            <a:ext cx="6400800" cy="407992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/>
                </a:solidFill>
              </a:rPr>
              <a:t>November </a:t>
            </a:r>
            <a:r>
              <a:rPr lang="en-US" smtClean="0">
                <a:solidFill>
                  <a:schemeClr val="accent1"/>
                </a:solidFill>
              </a:rPr>
              <a:t>27</a:t>
            </a:r>
            <a:r>
              <a:rPr lang="en-US" dirty="0" smtClean="0">
                <a:solidFill>
                  <a:schemeClr val="accent1"/>
                </a:solidFill>
              </a:rPr>
              <a:t>, 2017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Week 14, Class #39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</a:rPr>
              <a:t>Teams</a:t>
            </a:r>
            <a:endParaRPr lang="en-US" dirty="0">
              <a:solidFill>
                <a:schemeClr val="accent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Mark Seaman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MWF </a:t>
            </a:r>
            <a:r>
              <a:rPr lang="en-US" dirty="0">
                <a:solidFill>
                  <a:schemeClr val="tx1"/>
                </a:solidFill>
              </a:rPr>
              <a:t>– 10:00-11:30 -  </a:t>
            </a:r>
            <a:r>
              <a:rPr lang="en-US" dirty="0" err="1">
                <a:solidFill>
                  <a:schemeClr val="tx1"/>
                </a:solidFill>
              </a:rPr>
              <a:t>Kepner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0095F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Mark Seaman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 Intelligence - 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836" y="2011681"/>
            <a:ext cx="7524206" cy="4095232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Highly </a:t>
            </a:r>
            <a:r>
              <a:rPr lang="en-US" dirty="0">
                <a:solidFill>
                  <a:schemeClr val="accent1"/>
                </a:solidFill>
              </a:rPr>
              <a:t>correlated with success and </a:t>
            </a:r>
            <a:r>
              <a:rPr lang="en-US" dirty="0" smtClean="0">
                <a:solidFill>
                  <a:schemeClr val="accent1"/>
                </a:solidFill>
              </a:rPr>
              <a:t>satisfaction</a:t>
            </a:r>
          </a:p>
          <a:p>
            <a:r>
              <a:rPr lang="en-US" dirty="0">
                <a:solidFill>
                  <a:schemeClr val="accent1"/>
                </a:solidFill>
              </a:rPr>
              <a:t>EQ can be learned (practice the skills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</a:rPr>
              <a:t>Emotions occur automatically, but must be managed </a:t>
            </a:r>
            <a:r>
              <a:rPr lang="en-US" dirty="0" smtClean="0">
                <a:solidFill>
                  <a:schemeClr val="accent1"/>
                </a:solidFill>
              </a:rPr>
              <a:t>rationally</a:t>
            </a:r>
          </a:p>
          <a:p>
            <a:r>
              <a:rPr lang="en-US" dirty="0">
                <a:solidFill>
                  <a:schemeClr val="accent1"/>
                </a:solidFill>
              </a:rPr>
              <a:t>We are not victims of our own </a:t>
            </a:r>
            <a:r>
              <a:rPr lang="en-US" dirty="0" smtClean="0">
                <a:solidFill>
                  <a:schemeClr val="accent1"/>
                </a:solidFill>
              </a:rPr>
              <a:t>emotions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26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up EQ?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2194560"/>
            <a:ext cx="7524206" cy="393160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personal </a:t>
            </a:r>
            <a:r>
              <a:rPr lang="en-US" dirty="0">
                <a:solidFill>
                  <a:schemeClr val="accent1"/>
                </a:solidFill>
              </a:rPr>
              <a:t>awareness</a:t>
            </a:r>
          </a:p>
          <a:p>
            <a:r>
              <a:rPr lang="en-US" dirty="0">
                <a:solidFill>
                  <a:schemeClr val="accent1"/>
                </a:solidFill>
              </a:rPr>
              <a:t>personal management</a:t>
            </a:r>
          </a:p>
          <a:p>
            <a:r>
              <a:rPr lang="en-US" dirty="0">
                <a:solidFill>
                  <a:schemeClr val="accent1"/>
                </a:solidFill>
              </a:rPr>
              <a:t>social awareness</a:t>
            </a:r>
          </a:p>
          <a:p>
            <a:r>
              <a:rPr lang="en-US" dirty="0">
                <a:solidFill>
                  <a:schemeClr val="accent1"/>
                </a:solidFill>
              </a:rPr>
              <a:t>social </a:t>
            </a:r>
            <a:r>
              <a:rPr lang="en-US" dirty="0" smtClean="0">
                <a:solidFill>
                  <a:schemeClr val="accent1"/>
                </a:solidFill>
              </a:rPr>
              <a:t>management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601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Primal </a:t>
            </a:r>
            <a:r>
              <a:rPr lang="en-US" dirty="0"/>
              <a:t>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600200"/>
            <a:ext cx="7524206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Happiness</a:t>
            </a:r>
          </a:p>
          <a:p>
            <a:r>
              <a:rPr lang="en-US" dirty="0">
                <a:solidFill>
                  <a:schemeClr val="accent1"/>
                </a:solidFill>
              </a:rPr>
              <a:t>Anger</a:t>
            </a:r>
          </a:p>
          <a:p>
            <a:r>
              <a:rPr lang="en-US" dirty="0">
                <a:solidFill>
                  <a:schemeClr val="accent1"/>
                </a:solidFill>
              </a:rPr>
              <a:t>Fear</a:t>
            </a:r>
          </a:p>
          <a:p>
            <a:r>
              <a:rPr lang="en-US" dirty="0">
                <a:solidFill>
                  <a:schemeClr val="accent1"/>
                </a:solidFill>
              </a:rPr>
              <a:t>Sadness</a:t>
            </a:r>
          </a:p>
          <a:p>
            <a:r>
              <a:rPr lang="en-US" dirty="0">
                <a:solidFill>
                  <a:schemeClr val="accent1"/>
                </a:solidFill>
              </a:rPr>
              <a:t>Shame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922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Primal </a:t>
            </a:r>
            <a:r>
              <a:rPr lang="en-US" dirty="0"/>
              <a:t>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2312470"/>
            <a:ext cx="330352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Ailment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Anger</a:t>
            </a:r>
          </a:p>
          <a:p>
            <a:r>
              <a:rPr lang="en-US" dirty="0">
                <a:solidFill>
                  <a:schemeClr val="accent1"/>
                </a:solidFill>
              </a:rPr>
              <a:t>Fear</a:t>
            </a:r>
          </a:p>
          <a:p>
            <a:r>
              <a:rPr lang="en-US" dirty="0">
                <a:solidFill>
                  <a:schemeClr val="accent1"/>
                </a:solidFill>
              </a:rPr>
              <a:t>Sadness</a:t>
            </a:r>
          </a:p>
          <a:p>
            <a:r>
              <a:rPr lang="en-US" dirty="0">
                <a:solidFill>
                  <a:schemeClr val="accent1"/>
                </a:solidFill>
              </a:rPr>
              <a:t>Shame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66122" y="2312470"/>
            <a:ext cx="3303528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Cure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Humility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Trust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Hope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Belonging</a:t>
            </a:r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457200" lvl="1" indent="0">
              <a:buFont typeface="Wingdings" charset="2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163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 </a:t>
            </a:r>
            <a:r>
              <a:rPr lang="en-US" dirty="0"/>
              <a:t>in the workplace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600200"/>
            <a:ext cx="7524206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integrity</a:t>
            </a:r>
          </a:p>
          <a:p>
            <a:r>
              <a:rPr lang="en-US" dirty="0">
                <a:solidFill>
                  <a:schemeClr val="accent1"/>
                </a:solidFill>
              </a:rPr>
              <a:t>self control</a:t>
            </a:r>
          </a:p>
          <a:p>
            <a:r>
              <a:rPr lang="en-US" dirty="0">
                <a:solidFill>
                  <a:schemeClr val="accent1"/>
                </a:solidFill>
              </a:rPr>
              <a:t>respect for others</a:t>
            </a:r>
          </a:p>
          <a:p>
            <a:r>
              <a:rPr lang="en-US" dirty="0">
                <a:solidFill>
                  <a:schemeClr val="accent1"/>
                </a:solidFill>
              </a:rPr>
              <a:t>balanced interest</a:t>
            </a:r>
          </a:p>
          <a:p>
            <a:r>
              <a:rPr lang="en-US" dirty="0">
                <a:solidFill>
                  <a:schemeClr val="accent1"/>
                </a:solidFill>
              </a:rPr>
              <a:t>compassion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humility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59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 </a:t>
            </a:r>
            <a:r>
              <a:rPr lang="en-US" dirty="0"/>
              <a:t>is </a:t>
            </a:r>
            <a:r>
              <a:rPr lang="en-US" dirty="0" smtClean="0"/>
              <a:t>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2107933"/>
            <a:ext cx="7524206" cy="401823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no </a:t>
            </a:r>
            <a:r>
              <a:rPr lang="en-US" dirty="0">
                <a:solidFill>
                  <a:schemeClr val="accent1"/>
                </a:solidFill>
              </a:rPr>
              <a:t>title needed</a:t>
            </a:r>
          </a:p>
          <a:p>
            <a:r>
              <a:rPr lang="en-US" dirty="0">
                <a:solidFill>
                  <a:schemeClr val="accent1"/>
                </a:solidFill>
              </a:rPr>
              <a:t>people need leadership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379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2438400"/>
            <a:ext cx="7524206" cy="36877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Instructor: Chris Harris &amp; Mark Seaman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CS 350 008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CRN 11927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Fall 2017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959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600200"/>
            <a:ext cx="7524206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z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207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659466"/>
            <a:ext cx="7524206" cy="425503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Grading Exam #3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Excellent results so far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Exceeded my expectations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Post your files on 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G</a:t>
            </a:r>
            <a:r>
              <a:rPr lang="en-US" dirty="0" err="1" smtClean="0">
                <a:solidFill>
                  <a:schemeClr val="accent1"/>
                </a:solidFill>
              </a:rPr>
              <a:t>ithub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UNC-CS350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Exercises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Results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Student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Exam3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312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 – </a:t>
            </a:r>
            <a:r>
              <a:rPr lang="en-US" dirty="0" smtClean="0">
                <a:solidFill>
                  <a:schemeClr val="accent1"/>
                </a:solidFill>
              </a:rPr>
              <a:t>The Profession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8208" y="1847311"/>
            <a:ext cx="3279451" cy="34660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Monday, 11-27</a:t>
            </a:r>
            <a:endParaRPr lang="en-US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dirty="0" smtClean="0"/>
              <a:t>Teams</a:t>
            </a:r>
          </a:p>
          <a:p>
            <a:pPr marL="457200" lvl="1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Wednesday, 11-29</a:t>
            </a:r>
          </a:p>
          <a:p>
            <a:pPr marL="0" indent="0" algn="ctr">
              <a:buNone/>
            </a:pPr>
            <a:r>
              <a:rPr lang="en-US" dirty="0" smtClean="0"/>
              <a:t>Jobs</a:t>
            </a:r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Friday, 12-1</a:t>
            </a:r>
            <a:endParaRPr lang="en-US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2400" dirty="0" smtClean="0"/>
              <a:t>Contribution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639092" y="1892026"/>
            <a:ext cx="2047710" cy="1225065"/>
            <a:chOff x="4184542" y="1595627"/>
            <a:chExt cx="2913683" cy="1225065"/>
          </a:xfrm>
        </p:grpSpPr>
        <p:sp>
          <p:nvSpPr>
            <p:cNvPr id="7" name="Rectangle 6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Arial"/>
                  <a:cs typeface="Arial"/>
                </a:rPr>
                <a:t>Next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Final Exam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31225" y="1859098"/>
            <a:ext cx="2185550" cy="1225065"/>
            <a:chOff x="4184542" y="1595627"/>
            <a:chExt cx="2913683" cy="1225065"/>
          </a:xfrm>
        </p:grpSpPr>
        <p:sp>
          <p:nvSpPr>
            <p:cNvPr id="13" name="Rectangle 12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Last</a:t>
              </a:r>
              <a:r>
                <a:rPr lang="en-US" dirty="0" smtClean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Risk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3993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</a:t>
            </a:r>
            <a:r>
              <a:rPr lang="en-US" dirty="0" smtClean="0"/>
              <a:t>Engineering </a:t>
            </a:r>
            <a:r>
              <a:rPr lang="en-US" dirty="0"/>
              <a:t>Professional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2098307"/>
            <a:ext cx="7524206" cy="402785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craft</a:t>
            </a:r>
            <a:r>
              <a:rPr lang="en-US" dirty="0"/>
              <a:t> </a:t>
            </a:r>
            <a:r>
              <a:rPr lang="en-US" dirty="0" smtClean="0"/>
              <a:t> - engineering techniques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profession</a:t>
            </a:r>
            <a:r>
              <a:rPr lang="en-US" dirty="0" smtClean="0"/>
              <a:t> – humans at work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915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</a:t>
            </a:r>
            <a:r>
              <a:rPr lang="en-US" dirty="0" smtClean="0"/>
              <a:t>Engineering </a:t>
            </a:r>
            <a:r>
              <a:rPr lang="en-US" dirty="0"/>
              <a:t>Professional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2098307"/>
            <a:ext cx="7524206" cy="402785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skill the most important to your success?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777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</a:t>
            </a:r>
            <a:r>
              <a:rPr lang="en-US" dirty="0" smtClean="0"/>
              <a:t>Engineering </a:t>
            </a:r>
            <a:r>
              <a:rPr lang="en-US" dirty="0"/>
              <a:t>Professional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2098307"/>
            <a:ext cx="7524206" cy="402785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skill the most important to your success?</a:t>
            </a:r>
            <a:endParaRPr lang="en-US" dirty="0" smtClean="0"/>
          </a:p>
          <a:p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Like an aircraft with poor aerodynamics, 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is </a:t>
            </a:r>
            <a:r>
              <a:rPr lang="en-US" dirty="0">
                <a:solidFill>
                  <a:schemeClr val="accent2"/>
                </a:solidFill>
              </a:rPr>
              <a:t>an engineer that cannot work with others.  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Both </a:t>
            </a:r>
            <a:r>
              <a:rPr lang="en-US" dirty="0">
                <a:solidFill>
                  <a:schemeClr val="accent2"/>
                </a:solidFill>
              </a:rPr>
              <a:t>will crash and burn.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203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</a:t>
            </a:r>
            <a:r>
              <a:rPr lang="en-US" dirty="0"/>
              <a:t>work in </a:t>
            </a:r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841" y="2091089"/>
            <a:ext cx="7524206" cy="360706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Success </a:t>
            </a:r>
            <a:r>
              <a:rPr lang="en-US" dirty="0">
                <a:solidFill>
                  <a:schemeClr val="accent1"/>
                </a:solidFill>
              </a:rPr>
              <a:t>is set by social skill</a:t>
            </a:r>
          </a:p>
          <a:p>
            <a:r>
              <a:rPr lang="en-US" dirty="0">
                <a:solidFill>
                  <a:schemeClr val="accent1"/>
                </a:solidFill>
              </a:rPr>
              <a:t>Some people accumulate enemies while others gather allies</a:t>
            </a:r>
          </a:p>
          <a:p>
            <a:r>
              <a:rPr lang="en-US" dirty="0">
                <a:solidFill>
                  <a:schemeClr val="accent1"/>
                </a:solidFill>
              </a:rPr>
              <a:t>Most engineers are introverts</a:t>
            </a:r>
          </a:p>
          <a:p>
            <a:r>
              <a:rPr lang="en-US" dirty="0">
                <a:solidFill>
                  <a:schemeClr val="accent1"/>
                </a:solidFill>
              </a:rPr>
              <a:t>We must learn skills in order to </a:t>
            </a:r>
            <a:r>
              <a:rPr lang="en-US" dirty="0" smtClean="0">
                <a:solidFill>
                  <a:schemeClr val="accent1"/>
                </a:solidFill>
              </a:rPr>
              <a:t>collaborate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336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</a:t>
            </a:r>
            <a:r>
              <a:rPr lang="en-US" dirty="0"/>
              <a:t>work in </a:t>
            </a:r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841" y="2091089"/>
            <a:ext cx="7524206" cy="360706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Why do some people succeed often,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while other don’t?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29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</a:t>
            </a:r>
            <a:r>
              <a:rPr lang="en-US" dirty="0"/>
              <a:t>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13" y="1868574"/>
            <a:ext cx="7524206" cy="4525963"/>
          </a:xfrm>
        </p:spPr>
        <p:txBody>
          <a:bodyPr/>
          <a:lstStyle/>
          <a:p>
            <a:r>
              <a:rPr lang="en-US" dirty="0"/>
              <a:t>Integrity is the ability to respond to life's challenges.  -- </a:t>
            </a:r>
            <a:r>
              <a:rPr lang="en-US" dirty="0" err="1">
                <a:solidFill>
                  <a:schemeClr val="accent1"/>
                </a:solidFill>
              </a:rPr>
              <a:t>Dr</a:t>
            </a:r>
            <a:r>
              <a:rPr lang="en-US" dirty="0">
                <a:solidFill>
                  <a:schemeClr val="accent1"/>
                </a:solidFill>
              </a:rPr>
              <a:t> Henry </a:t>
            </a:r>
            <a:r>
              <a:rPr lang="en-US" dirty="0" smtClean="0">
                <a:solidFill>
                  <a:schemeClr val="accent1"/>
                </a:solidFill>
              </a:rPr>
              <a:t>Cloud - Integrity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Being a professional is less about what we know and more about what we believe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 act out of what we believe</a:t>
            </a:r>
          </a:p>
          <a:p>
            <a:endParaRPr lang="en-US" dirty="0"/>
          </a:p>
          <a:p>
            <a:r>
              <a:rPr lang="en-US" dirty="0" smtClean="0"/>
              <a:t>Look at the wake they leave behind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020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2519</TotalTime>
  <Words>314</Words>
  <Application>Microsoft Office PowerPoint</Application>
  <PresentationFormat>On-screen Show (4:3)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Wingdings</vt:lpstr>
      <vt:lpstr>SE10 slides</vt:lpstr>
      <vt:lpstr>CS 350 – Software Engineering</vt:lpstr>
      <vt:lpstr>Take Home Exam</vt:lpstr>
      <vt:lpstr>This Week – The Profession</vt:lpstr>
      <vt:lpstr>The Software Engineering Professional </vt:lpstr>
      <vt:lpstr>The Software Engineering Professional </vt:lpstr>
      <vt:lpstr>The Software Engineering Professional </vt:lpstr>
      <vt:lpstr>People work in teams</vt:lpstr>
      <vt:lpstr>People work in teams</vt:lpstr>
      <vt:lpstr>Integrated character</vt:lpstr>
      <vt:lpstr>Emotional Intelligence - EQ</vt:lpstr>
      <vt:lpstr>What makes up EQ?</vt:lpstr>
      <vt:lpstr>Primal Emotions</vt:lpstr>
      <vt:lpstr>Primal Emotions</vt:lpstr>
      <vt:lpstr>EQ in the workplace</vt:lpstr>
      <vt:lpstr>Leadership is influence</vt:lpstr>
      <vt:lpstr>Course Evaluation</vt:lpstr>
      <vt:lpstr>x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Seaman, Mark</cp:lastModifiedBy>
  <cp:revision>149</cp:revision>
  <dcterms:created xsi:type="dcterms:W3CDTF">2010-01-06T20:28:26Z</dcterms:created>
  <dcterms:modified xsi:type="dcterms:W3CDTF">2017-12-01T19:23:03Z</dcterms:modified>
</cp:coreProperties>
</file>