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42"/>
  </p:notesMasterIdLst>
  <p:sldIdLst>
    <p:sldId id="256" r:id="rId2"/>
    <p:sldId id="258" r:id="rId3"/>
    <p:sldId id="267" r:id="rId4"/>
    <p:sldId id="268" r:id="rId5"/>
    <p:sldId id="269" r:id="rId6"/>
    <p:sldId id="270" r:id="rId7"/>
    <p:sldId id="271" r:id="rId8"/>
    <p:sldId id="278" r:id="rId9"/>
    <p:sldId id="279" r:id="rId10"/>
    <p:sldId id="280" r:id="rId11"/>
    <p:sldId id="281" r:id="rId12"/>
    <p:sldId id="347" r:id="rId13"/>
    <p:sldId id="349" r:id="rId14"/>
    <p:sldId id="350" r:id="rId15"/>
    <p:sldId id="351" r:id="rId16"/>
    <p:sldId id="352" r:id="rId17"/>
    <p:sldId id="353" r:id="rId18"/>
    <p:sldId id="354" r:id="rId19"/>
    <p:sldId id="355" r:id="rId20"/>
    <p:sldId id="356" r:id="rId21"/>
    <p:sldId id="348" r:id="rId22"/>
    <p:sldId id="284" r:id="rId23"/>
    <p:sldId id="285"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Lst>
  <p:sldSz cx="9144000" cy="5143500" type="screen16x9"/>
  <p:notesSz cx="6858000" cy="9144000"/>
  <p:embeddedFontLst>
    <p:embeddedFont>
      <p:font typeface="Montserrat" panose="00000500000000000000" pitchFamily="2" charset="0"/>
      <p:regular r:id="rId43"/>
      <p:bold r:id="rId44"/>
      <p:italic r:id="rId45"/>
      <p:boldItalic r:id="rId46"/>
    </p:embeddedFont>
    <p:embeddedFont>
      <p:font typeface="Vidaloka"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6E09AB-5BB0-4587-8B32-74E64BB92EE6}">
  <a:tblStyle styleId="{B66E09AB-5BB0-4587-8B32-74E64BB92E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4660"/>
  </p:normalViewPr>
  <p:slideViewPr>
    <p:cSldViewPr snapToGrid="0">
      <p:cViewPr>
        <p:scale>
          <a:sx n="96" d="100"/>
          <a:sy n="96" d="100"/>
        </p:scale>
        <p:origin x="58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cc7554a049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cc7554a04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525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689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57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843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165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992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819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4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558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cc7554a04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cc7554a04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034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cc7554a049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cc7554a049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9097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074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299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361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56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413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884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781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26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734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259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109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cc7554a04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cc7554a04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671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384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851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06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123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cc7554a04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cc7554a04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07aaa41fe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07aaa41fe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01" name="Google Shape;201;p27"/>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4" name="Google Shape;194;p26"/>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8" r:id="rId4"/>
    <p:sldLayoutId id="2147483659" r:id="rId5"/>
    <p:sldLayoutId id="2147483666" r:id="rId6"/>
    <p:sldLayoutId id="2147483668" r:id="rId7"/>
    <p:sldLayoutId id="2147483669" r:id="rId8"/>
    <p:sldLayoutId id="2147483672" r:id="rId9"/>
    <p:sldLayoutId id="2147483673" r:id="rId10"/>
    <p:sldLayoutId id="2147483674" r:id="rId11"/>
    <p:sldLayoutId id="2147483675" r:id="rId12"/>
    <p:sldLayoutId id="2147483696" r:id="rId13"/>
    <p:sldLayoutId id="2147483697" r:id="rId14"/>
    <p:sldLayoutId id="2147483698" r:id="rId15"/>
    <p:sldLayoutId id="2147483699"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puriocafe.com/quy-trinh-quan-ly-quan-cafe/" TargetMode="External"/><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Phần mềm quản lý quán cà phê</a:t>
            </a:r>
            <a:endParaRPr dirty="0">
              <a:latin typeface="+mj-lt"/>
            </a:endParaRPr>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err="1">
                <a:latin typeface="+mj-lt"/>
              </a:rPr>
              <a:t>Môn</a:t>
            </a:r>
            <a:r>
              <a:rPr lang="en-US" dirty="0">
                <a:latin typeface="+mj-lt"/>
              </a:rPr>
              <a:t>: </a:t>
            </a:r>
            <a:r>
              <a:rPr lang="en-US" dirty="0" err="1">
                <a:latin typeface="+mj-lt"/>
              </a:rPr>
              <a:t>Phát</a:t>
            </a:r>
            <a:r>
              <a:rPr lang="en-US" dirty="0">
                <a:latin typeface="+mj-lt"/>
              </a:rPr>
              <a:t> </a:t>
            </a:r>
            <a:r>
              <a:rPr lang="en-US" dirty="0" err="1">
                <a:latin typeface="+mj-lt"/>
              </a:rPr>
              <a:t>triển</a:t>
            </a:r>
            <a:r>
              <a:rPr lang="en-US" dirty="0">
                <a:latin typeface="+mj-lt"/>
              </a:rPr>
              <a:t> </a:t>
            </a:r>
            <a:r>
              <a:rPr lang="en-US" dirty="0" err="1">
                <a:latin typeface="+mj-lt"/>
              </a:rPr>
              <a:t>phần</a:t>
            </a:r>
            <a:r>
              <a:rPr lang="en-US" dirty="0">
                <a:latin typeface="+mj-lt"/>
              </a:rPr>
              <a:t> </a:t>
            </a:r>
            <a:r>
              <a:rPr lang="en-US" dirty="0" err="1">
                <a:latin typeface="+mj-lt"/>
              </a:rPr>
              <a:t>mềm</a:t>
            </a:r>
            <a:r>
              <a:rPr lang="en-US" dirty="0">
                <a:latin typeface="+mj-lt"/>
              </a:rPr>
              <a:t> </a:t>
            </a:r>
            <a:r>
              <a:rPr lang="en-US" dirty="0" err="1">
                <a:latin typeface="+mj-lt"/>
              </a:rPr>
              <a:t>ứng</a:t>
            </a:r>
            <a:r>
              <a:rPr lang="en-US" dirty="0">
                <a:latin typeface="+mj-lt"/>
              </a:rPr>
              <a:t> </a:t>
            </a:r>
            <a:r>
              <a:rPr lang="en-US" dirty="0" err="1">
                <a:latin typeface="+mj-lt"/>
              </a:rPr>
              <a:t>dụng</a:t>
            </a:r>
            <a:r>
              <a:rPr lang="en-US" dirty="0">
                <a:latin typeface="+mj-lt"/>
              </a:rPr>
              <a:t> </a:t>
            </a:r>
            <a:r>
              <a:rPr lang="en-US" dirty="0" err="1">
                <a:latin typeface="+mj-lt"/>
              </a:rPr>
              <a:t>thông</a:t>
            </a:r>
            <a:r>
              <a:rPr lang="en-US" dirty="0">
                <a:latin typeface="+mj-lt"/>
              </a:rPr>
              <a:t> </a:t>
            </a:r>
            <a:r>
              <a:rPr lang="en-US" dirty="0" err="1">
                <a:latin typeface="+mj-lt"/>
              </a:rPr>
              <a:t>minh</a:t>
            </a:r>
            <a:endParaRPr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83"/>
          <p:cNvSpPr txBox="1">
            <a:spLocks noGrp="1"/>
          </p:cNvSpPr>
          <p:nvPr>
            <p:ph type="title"/>
          </p:nvPr>
        </p:nvSpPr>
        <p:spPr>
          <a:xfrm>
            <a:off x="713250" y="301806"/>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2.2 </a:t>
            </a:r>
            <a:r>
              <a:rPr lang="en-US" dirty="0" err="1">
                <a:latin typeface="+mj-lt"/>
              </a:rPr>
              <a:t>Phân</a:t>
            </a:r>
            <a:r>
              <a:rPr lang="en-US" dirty="0">
                <a:latin typeface="+mj-lt"/>
              </a:rPr>
              <a:t> </a:t>
            </a:r>
            <a:r>
              <a:rPr lang="en-US" dirty="0" err="1">
                <a:latin typeface="+mj-lt"/>
              </a:rPr>
              <a:t>tích</a:t>
            </a:r>
            <a:r>
              <a:rPr lang="en-US" dirty="0">
                <a:latin typeface="+mj-lt"/>
              </a:rPr>
              <a:t> </a:t>
            </a:r>
            <a:r>
              <a:rPr lang="en-US" dirty="0" err="1">
                <a:latin typeface="+mj-lt"/>
              </a:rPr>
              <a:t>hệ</a:t>
            </a:r>
            <a:r>
              <a:rPr lang="en-US" dirty="0">
                <a:latin typeface="+mj-lt"/>
              </a:rPr>
              <a:t> </a:t>
            </a:r>
            <a:r>
              <a:rPr lang="en-US" dirty="0" err="1">
                <a:latin typeface="+mj-lt"/>
              </a:rPr>
              <a:t>thống</a:t>
            </a:r>
            <a:endParaRPr dirty="0">
              <a:latin typeface="+mj-lt"/>
            </a:endParaRPr>
          </a:p>
        </p:txBody>
      </p:sp>
      <p:sp>
        <p:nvSpPr>
          <p:cNvPr id="720" name="Google Shape;720;p83"/>
          <p:cNvSpPr txBox="1"/>
          <p:nvPr/>
        </p:nvSpPr>
        <p:spPr>
          <a:xfrm>
            <a:off x="2795495" y="946115"/>
            <a:ext cx="355301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j-lt"/>
                <a:ea typeface="Vidaloka"/>
                <a:cs typeface="Vidaloka"/>
                <a:sym typeface="Vidaloka"/>
              </a:rPr>
              <a:t>Quy trình nghiệp vụ</a:t>
            </a:r>
            <a:endParaRPr sz="2400" dirty="0">
              <a:solidFill>
                <a:schemeClr val="dk1"/>
              </a:solidFill>
              <a:latin typeface="+mj-lt"/>
              <a:ea typeface="Vidaloka"/>
              <a:cs typeface="Vidaloka"/>
              <a:sym typeface="Vidaloka"/>
            </a:endParaRPr>
          </a:p>
        </p:txBody>
      </p:sp>
      <p:sp>
        <p:nvSpPr>
          <p:cNvPr id="728" name="Google Shape;728;p83"/>
          <p:cNvSpPr txBox="1"/>
          <p:nvPr/>
        </p:nvSpPr>
        <p:spPr>
          <a:xfrm>
            <a:off x="198305" y="1510325"/>
            <a:ext cx="8945696" cy="3633175"/>
          </a:xfrm>
          <a:prstGeom prst="rect">
            <a:avLst/>
          </a:prstGeom>
          <a:noFill/>
          <a:ln>
            <a:noFill/>
          </a:ln>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vi-VN" sz="1800" dirty="0">
                <a:effectLst/>
                <a:latin typeface="+mn-lt"/>
                <a:ea typeface="Calibri" panose="020F0502020204030204" pitchFamily="34" charset="0"/>
                <a:cs typeface="Times New Roman" panose="02020603050405020304" pitchFamily="18" charset="0"/>
              </a:rPr>
              <a:t>Hằng ngày tổ chức buổi họp đầu ca để hướng dẫn, truyền đạt thông tin, nhiệm vụ công việc trong ngày cho nhân viên</a:t>
            </a:r>
            <a:endParaRPr lang="en-US" sz="1800" dirty="0">
              <a:effectLst/>
              <a:latin typeface="+mn-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vi-VN" sz="1800" dirty="0">
                <a:effectLst/>
                <a:latin typeface="+mn-lt"/>
                <a:ea typeface="Calibri" panose="020F0502020204030204" pitchFamily="34" charset="0"/>
                <a:cs typeface="Times New Roman" panose="02020603050405020304" pitchFamily="18" charset="0"/>
              </a:rPr>
              <a:t>Phân công nhiệm vụ, vị trí làm việc cho từng nhân viên cụ thể tương ứng</a:t>
            </a:r>
            <a:endParaRPr lang="en-US" sz="1800" dirty="0">
              <a:effectLst/>
              <a:latin typeface="+mn-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vi-VN" sz="1800" dirty="0">
                <a:effectLst/>
                <a:latin typeface="+mn-lt"/>
                <a:ea typeface="Calibri" panose="020F0502020204030204" pitchFamily="34" charset="0"/>
                <a:cs typeface="Times New Roman" panose="02020603050405020304" pitchFamily="18" charset="0"/>
              </a:rPr>
              <a:t>Khi quán đông khách, thiếu nhân sự thì trực tiếp hỗ trợ hoặc điều động nhân viên hỗ trợ công việc</a:t>
            </a:r>
            <a:endParaRPr lang="en-US" sz="1800" dirty="0">
              <a:effectLst/>
              <a:latin typeface="+mn-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vi-VN" sz="1800" dirty="0">
                <a:effectLst/>
                <a:latin typeface="+mn-lt"/>
                <a:ea typeface="Calibri" panose="020F0502020204030204" pitchFamily="34" charset="0"/>
                <a:cs typeface="Times New Roman" panose="02020603050405020304" pitchFamily="18" charset="0"/>
              </a:rPr>
              <a:t>Tiếp nhận và xử lý các sự việc phát sinh liên quan đến quán, khách hàng và nhân viên</a:t>
            </a:r>
            <a:endParaRPr lang="en-US" sz="1800" dirty="0">
              <a:effectLst/>
              <a:latin typeface="+mn-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vi-VN" sz="1800" dirty="0">
                <a:effectLst/>
                <a:latin typeface="+mn-lt"/>
                <a:ea typeface="Calibri" panose="020F0502020204030204" pitchFamily="34" charset="0"/>
                <a:cs typeface="Times New Roman" panose="02020603050405020304" pitchFamily="18" charset="0"/>
              </a:rPr>
              <a:t>Lên kế hoạch, định hướng kế hoạch hoạt động kinh doanh trong tuần/tháng/quý/năm</a:t>
            </a:r>
            <a:endParaRPr lang="en-US" sz="1800" dirty="0">
              <a:effectLst/>
              <a:latin typeface="+mn-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800" dirty="0">
                <a:effectLst/>
                <a:latin typeface="+mn-lt"/>
                <a:ea typeface="Calibri" panose="020F0502020204030204" pitchFamily="34" charset="0"/>
                <a:cs typeface="Times New Roman" panose="02020603050405020304" pitchFamily="18" charset="0"/>
              </a:rPr>
              <a:t>Phối hợp hoạt động với các bộ phận khác, đảm bảo hoàn thành yêu cầu, chỉ tiêu đặt ra.</a:t>
            </a:r>
            <a:endParaRPr lang="en-US" sz="1800" dirty="0">
              <a:effectLst/>
              <a:latin typeface="+mn-lt"/>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sz="1000" dirty="0">
              <a:solidFill>
                <a:schemeClr val="dk1"/>
              </a:solidFill>
              <a:latin typeface="+mn-l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4"/>
          <p:cNvSpPr txBox="1">
            <a:spLocks noGrp="1"/>
          </p:cNvSpPr>
          <p:nvPr>
            <p:ph type="title"/>
          </p:nvPr>
        </p:nvSpPr>
        <p:spPr>
          <a:xfrm>
            <a:off x="713225" y="2620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2.2 Phân tích hệ thống</a:t>
            </a:r>
            <a:endParaRPr dirty="0">
              <a:latin typeface="+mj-lt"/>
            </a:endParaRPr>
          </a:p>
        </p:txBody>
      </p:sp>
      <p:sp>
        <p:nvSpPr>
          <p:cNvPr id="738" name="Google Shape;738;p84"/>
          <p:cNvSpPr txBox="1"/>
          <p:nvPr/>
        </p:nvSpPr>
        <p:spPr>
          <a:xfrm>
            <a:off x="580565" y="1242500"/>
            <a:ext cx="8332080" cy="328764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dirty="0">
                <a:solidFill>
                  <a:schemeClr val="dk2"/>
                </a:solidFill>
                <a:latin typeface="+mn-lt"/>
                <a:ea typeface="Montserrat"/>
                <a:cs typeface="Montserrat"/>
                <a:sym typeface="Montserrat"/>
              </a:rPr>
              <a:t>Quản lý nhân viên:</a:t>
            </a:r>
          </a:p>
          <a:p>
            <a:pPr lvl="0">
              <a:lnSpc>
                <a:spcPct val="150000"/>
              </a:lnSpc>
            </a:pPr>
            <a:r>
              <a:rPr lang="vi-VN" sz="1800" dirty="0">
                <a:latin typeface="+mn-lt"/>
              </a:rPr>
              <a:t>Tổ chức các buổi hướng dẫn, đào tạo nghiệp vụ, kỹ năng làm việc cho nhân viên</a:t>
            </a:r>
            <a:endParaRPr lang="en-US" sz="1800" dirty="0">
              <a:latin typeface="+mn-lt"/>
            </a:endParaRPr>
          </a:p>
          <a:p>
            <a:pPr lvl="0">
              <a:lnSpc>
                <a:spcPct val="150000"/>
              </a:lnSpc>
            </a:pPr>
            <a:r>
              <a:rPr lang="vi-VN" sz="1800" dirty="0">
                <a:latin typeface="+mn-lt"/>
              </a:rPr>
              <a:t>Thường xuyên đánh giá kết quả làm việc, năng lực của nhân viên, từ đó có hình thức khen thưởng hoặc kỷ luật hợp lý </a:t>
            </a:r>
            <a:endParaRPr lang="en-US" sz="1800" dirty="0">
              <a:latin typeface="+mn-lt"/>
            </a:endParaRPr>
          </a:p>
          <a:p>
            <a:pPr lvl="0">
              <a:lnSpc>
                <a:spcPct val="150000"/>
              </a:lnSpc>
            </a:pPr>
            <a:r>
              <a:rPr lang="vi-VN" sz="1800" dirty="0">
                <a:latin typeface="+mn-lt"/>
              </a:rPr>
              <a:t>Lên kế hoạch tổ chức đào tạo nghiệp vụ cho nhân viên</a:t>
            </a:r>
            <a:endParaRPr lang="en-US" sz="1800" dirty="0">
              <a:latin typeface="+mn-lt"/>
            </a:endParaRPr>
          </a:p>
          <a:p>
            <a:pPr lvl="0">
              <a:lnSpc>
                <a:spcPct val="150000"/>
              </a:lnSpc>
            </a:pPr>
            <a:r>
              <a:rPr lang="vi-VN" sz="1800" dirty="0">
                <a:latin typeface="+mn-lt"/>
              </a:rPr>
              <a:t>Tham gia tuyển dụng và đào tạo nhân viên mới cho quán </a:t>
            </a:r>
            <a:endParaRPr lang="en-US" sz="1800" dirty="0">
              <a:latin typeface="+mn-lt"/>
            </a:endParaRPr>
          </a:p>
          <a:p>
            <a:pPr>
              <a:lnSpc>
                <a:spcPct val="150000"/>
              </a:lnSpc>
            </a:pPr>
            <a:r>
              <a:rPr lang="vi-VN" sz="1800" dirty="0">
                <a:latin typeface="+mn-lt"/>
              </a:rPr>
              <a:t>Đánh giá kết quả đào tạo và thử việc của nhân viên</a:t>
            </a:r>
            <a:endParaRPr sz="1800" dirty="0">
              <a:solidFill>
                <a:schemeClr val="dk2"/>
              </a:solidFill>
              <a:latin typeface="+mn-lt"/>
              <a:ea typeface="Montserrat"/>
              <a:cs typeface="Montserrat"/>
              <a:sym typeface="Montserrat"/>
            </a:endParaRPr>
          </a:p>
        </p:txBody>
      </p:sp>
      <p:sp>
        <p:nvSpPr>
          <p:cNvPr id="742" name="Google Shape;742;p84"/>
          <p:cNvSpPr txBox="1"/>
          <p:nvPr/>
        </p:nvSpPr>
        <p:spPr>
          <a:xfrm>
            <a:off x="5258887" y="1712608"/>
            <a:ext cx="19470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2"/>
              </a:solidFill>
              <a:latin typeface="Montserrat"/>
              <a:ea typeface="Montserrat"/>
              <a:cs typeface="Montserrat"/>
              <a:sym typeface="Montserrat"/>
            </a:endParaRPr>
          </a:p>
        </p:txBody>
      </p:sp>
      <p:sp>
        <p:nvSpPr>
          <p:cNvPr id="2" name="Google Shape;720;p83">
            <a:extLst>
              <a:ext uri="{FF2B5EF4-FFF2-40B4-BE49-F238E27FC236}">
                <a16:creationId xmlns:a16="http://schemas.microsoft.com/office/drawing/2014/main" id="{B65AA210-2688-3C07-D170-55701A96E2F9}"/>
              </a:ext>
            </a:extLst>
          </p:cNvPr>
          <p:cNvSpPr txBox="1"/>
          <p:nvPr/>
        </p:nvSpPr>
        <p:spPr>
          <a:xfrm>
            <a:off x="2795470" y="827969"/>
            <a:ext cx="355301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j-lt"/>
                <a:ea typeface="Vidaloka"/>
                <a:cs typeface="Vidaloka"/>
                <a:sym typeface="Vidaloka"/>
              </a:rPr>
              <a:t>Quy trình nghiệp vụ</a:t>
            </a:r>
            <a:endParaRPr sz="2400" dirty="0">
              <a:solidFill>
                <a:schemeClr val="dk1"/>
              </a:solidFill>
              <a:latin typeface="+mj-lt"/>
              <a:ea typeface="Vidaloka"/>
              <a:cs typeface="Vidaloka"/>
              <a:sym typeface="Vidal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 calcmode="lin" valueType="num">
                                      <p:cBhvr additive="base">
                                        <p:cTn id="7" dur="1000"/>
                                        <p:tgtEl>
                                          <p:spTgt spid="7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38"/>
                                        </p:tgtEl>
                                        <p:attrNameLst>
                                          <p:attrName>style.visibility</p:attrName>
                                        </p:attrNameLst>
                                      </p:cBhvr>
                                      <p:to>
                                        <p:strVal val="visible"/>
                                      </p:to>
                                    </p:set>
                                    <p:anim calcmode="lin" valueType="num">
                                      <p:cBhvr additive="base">
                                        <p:cTn id="12" dur="1000"/>
                                        <p:tgtEl>
                                          <p:spTgt spid="73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742"/>
                                        </p:tgtEl>
                                        <p:attrNameLst>
                                          <p:attrName>style.visibility</p:attrName>
                                        </p:attrNameLst>
                                      </p:cBhvr>
                                      <p:to>
                                        <p:strVal val="visible"/>
                                      </p:to>
                                    </p:set>
                                    <p:anim calcmode="lin" valueType="num">
                                      <p:cBhvr additive="base">
                                        <p:cTn id="17" dur="1000"/>
                                        <p:tgtEl>
                                          <p:spTgt spid="7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4"/>
          <p:cNvSpPr txBox="1">
            <a:spLocks noGrp="1"/>
          </p:cNvSpPr>
          <p:nvPr>
            <p:ph type="title"/>
          </p:nvPr>
        </p:nvSpPr>
        <p:spPr>
          <a:xfrm>
            <a:off x="713225" y="2620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2.2 Phân tích hệ thống</a:t>
            </a:r>
            <a:endParaRPr dirty="0">
              <a:latin typeface="+mj-lt"/>
            </a:endParaRPr>
          </a:p>
        </p:txBody>
      </p:sp>
      <p:sp>
        <p:nvSpPr>
          <p:cNvPr id="738" name="Google Shape;738;p84"/>
          <p:cNvSpPr txBox="1"/>
          <p:nvPr/>
        </p:nvSpPr>
        <p:spPr>
          <a:xfrm>
            <a:off x="580565" y="1242500"/>
            <a:ext cx="8332080" cy="328764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dirty="0">
                <a:solidFill>
                  <a:schemeClr val="dk2"/>
                </a:solidFill>
                <a:latin typeface="+mn-lt"/>
                <a:ea typeface="Montserrat"/>
                <a:cs typeface="Montserrat"/>
                <a:sym typeface="Montserrat"/>
              </a:rPr>
              <a:t>Quản lý tài chính:</a:t>
            </a:r>
          </a:p>
          <a:p>
            <a:pPr algn="just">
              <a:lnSpc>
                <a:spcPct val="150000"/>
              </a:lnSpc>
            </a:pPr>
            <a:r>
              <a:rPr lang="en-US" sz="1800" dirty="0">
                <a:latin typeface="+mn-lt"/>
              </a:rPr>
              <a:t>V</a:t>
            </a:r>
            <a:r>
              <a:rPr lang="vi-VN" sz="1800" dirty="0">
                <a:latin typeface="+mn-lt"/>
              </a:rPr>
              <a:t>iệc sử dụng phần mềm để quản lý không còn quá xa lạ, tuy nhiên mỗi nhân viên cần có trách nhiệm về vị trí của mình về nhiệm vụ mà mình phụ trách. Ngoài ra, người quản lý cũng cần phải thường xuyên và đột xuất theo dõi để nắm được số tiền hiện có của quán trong ca làm việc. Trực tiếp theo dõi số lượng tiền tip có trong ca, trực tiếp ký và theo dõi việc hủy hóa đơn bán hàng trong ngày.</a:t>
            </a:r>
            <a:endParaRPr lang="en-US" sz="1800" dirty="0">
              <a:latin typeface="+mn-lt"/>
            </a:endParaRPr>
          </a:p>
        </p:txBody>
      </p:sp>
      <p:sp>
        <p:nvSpPr>
          <p:cNvPr id="742" name="Google Shape;742;p84"/>
          <p:cNvSpPr txBox="1"/>
          <p:nvPr/>
        </p:nvSpPr>
        <p:spPr>
          <a:xfrm>
            <a:off x="5258887" y="1712608"/>
            <a:ext cx="19470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2"/>
              </a:solidFill>
              <a:latin typeface="Montserrat"/>
              <a:ea typeface="Montserrat"/>
              <a:cs typeface="Montserrat"/>
              <a:sym typeface="Montserrat"/>
            </a:endParaRPr>
          </a:p>
        </p:txBody>
      </p:sp>
      <p:sp>
        <p:nvSpPr>
          <p:cNvPr id="2" name="Google Shape;720;p83">
            <a:extLst>
              <a:ext uri="{FF2B5EF4-FFF2-40B4-BE49-F238E27FC236}">
                <a16:creationId xmlns:a16="http://schemas.microsoft.com/office/drawing/2014/main" id="{B65AA210-2688-3C07-D170-55701A96E2F9}"/>
              </a:ext>
            </a:extLst>
          </p:cNvPr>
          <p:cNvSpPr txBox="1"/>
          <p:nvPr/>
        </p:nvSpPr>
        <p:spPr>
          <a:xfrm>
            <a:off x="2795470" y="827969"/>
            <a:ext cx="355301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j-lt"/>
                <a:ea typeface="Vidaloka"/>
                <a:cs typeface="Vidaloka"/>
                <a:sym typeface="Vidaloka"/>
              </a:rPr>
              <a:t>Quy trình nghiệp vụ</a:t>
            </a:r>
            <a:endParaRPr sz="2400" dirty="0">
              <a:solidFill>
                <a:schemeClr val="dk1"/>
              </a:solidFill>
              <a:latin typeface="+mj-lt"/>
              <a:ea typeface="Vidaloka"/>
              <a:cs typeface="Vidaloka"/>
              <a:sym typeface="Vidaloka"/>
            </a:endParaRPr>
          </a:p>
        </p:txBody>
      </p:sp>
    </p:spTree>
    <p:extLst>
      <p:ext uri="{BB962C8B-B14F-4D97-AF65-F5344CB8AC3E}">
        <p14:creationId xmlns:p14="http://schemas.microsoft.com/office/powerpoint/2010/main" val="283934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 calcmode="lin" valueType="num">
                                      <p:cBhvr additive="base">
                                        <p:cTn id="7" dur="1000"/>
                                        <p:tgtEl>
                                          <p:spTgt spid="7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38"/>
                                        </p:tgtEl>
                                        <p:attrNameLst>
                                          <p:attrName>style.visibility</p:attrName>
                                        </p:attrNameLst>
                                      </p:cBhvr>
                                      <p:to>
                                        <p:strVal val="visible"/>
                                      </p:to>
                                    </p:set>
                                    <p:anim calcmode="lin" valueType="num">
                                      <p:cBhvr additive="base">
                                        <p:cTn id="12" dur="1000"/>
                                        <p:tgtEl>
                                          <p:spTgt spid="73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742"/>
                                        </p:tgtEl>
                                        <p:attrNameLst>
                                          <p:attrName>style.visibility</p:attrName>
                                        </p:attrNameLst>
                                      </p:cBhvr>
                                      <p:to>
                                        <p:strVal val="visible"/>
                                      </p:to>
                                    </p:set>
                                    <p:anim calcmode="lin" valueType="num">
                                      <p:cBhvr additive="base">
                                        <p:cTn id="17" dur="1000"/>
                                        <p:tgtEl>
                                          <p:spTgt spid="7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4"/>
          <p:cNvSpPr txBox="1">
            <a:spLocks noGrp="1"/>
          </p:cNvSpPr>
          <p:nvPr>
            <p:ph type="title"/>
          </p:nvPr>
        </p:nvSpPr>
        <p:spPr>
          <a:xfrm>
            <a:off x="713225" y="2620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2.2 Phân tích hệ thống</a:t>
            </a:r>
            <a:endParaRPr dirty="0">
              <a:latin typeface="+mj-lt"/>
            </a:endParaRPr>
          </a:p>
        </p:txBody>
      </p:sp>
      <p:sp>
        <p:nvSpPr>
          <p:cNvPr id="738" name="Google Shape;738;p84"/>
          <p:cNvSpPr txBox="1"/>
          <p:nvPr/>
        </p:nvSpPr>
        <p:spPr>
          <a:xfrm>
            <a:off x="98645" y="1286014"/>
            <a:ext cx="8332080" cy="485832"/>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dirty="0">
                <a:solidFill>
                  <a:schemeClr val="dk2"/>
                </a:solidFill>
                <a:latin typeface="+mn-lt"/>
                <a:ea typeface="Montserrat"/>
                <a:cs typeface="Montserrat"/>
                <a:sym typeface="Montserrat"/>
              </a:rPr>
              <a:t>Tổng quát quá trình:</a:t>
            </a:r>
          </a:p>
        </p:txBody>
      </p:sp>
      <p:sp>
        <p:nvSpPr>
          <p:cNvPr id="742" name="Google Shape;742;p84"/>
          <p:cNvSpPr txBox="1"/>
          <p:nvPr/>
        </p:nvSpPr>
        <p:spPr>
          <a:xfrm>
            <a:off x="5258887" y="1712608"/>
            <a:ext cx="19470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2"/>
              </a:solidFill>
              <a:latin typeface="Montserrat"/>
              <a:ea typeface="Montserrat"/>
              <a:cs typeface="Montserrat"/>
              <a:sym typeface="Montserrat"/>
            </a:endParaRPr>
          </a:p>
        </p:txBody>
      </p:sp>
      <p:sp>
        <p:nvSpPr>
          <p:cNvPr id="2" name="Google Shape;720;p83">
            <a:extLst>
              <a:ext uri="{FF2B5EF4-FFF2-40B4-BE49-F238E27FC236}">
                <a16:creationId xmlns:a16="http://schemas.microsoft.com/office/drawing/2014/main" id="{B65AA210-2688-3C07-D170-55701A96E2F9}"/>
              </a:ext>
            </a:extLst>
          </p:cNvPr>
          <p:cNvSpPr txBox="1"/>
          <p:nvPr/>
        </p:nvSpPr>
        <p:spPr>
          <a:xfrm>
            <a:off x="2795470" y="713314"/>
            <a:ext cx="355301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j-lt"/>
                <a:ea typeface="Vidaloka"/>
                <a:cs typeface="Vidaloka"/>
                <a:sym typeface="Vidaloka"/>
              </a:rPr>
              <a:t>Quy trình nghiệp vụ</a:t>
            </a:r>
            <a:endParaRPr sz="2400" dirty="0">
              <a:solidFill>
                <a:schemeClr val="dk1"/>
              </a:solidFill>
              <a:latin typeface="+mj-lt"/>
              <a:ea typeface="Vidaloka"/>
              <a:cs typeface="Vidaloka"/>
              <a:sym typeface="Vidaloka"/>
            </a:endParaRPr>
          </a:p>
        </p:txBody>
      </p:sp>
      <p:pic>
        <p:nvPicPr>
          <p:cNvPr id="3" name="Hình ảnh 16">
            <a:extLst>
              <a:ext uri="{FF2B5EF4-FFF2-40B4-BE49-F238E27FC236}">
                <a16:creationId xmlns:a16="http://schemas.microsoft.com/office/drawing/2014/main" id="{2424C874-E7C6-F716-D5B1-782D91A0E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021" y="1372180"/>
            <a:ext cx="5722196" cy="3462256"/>
          </a:xfrm>
          <a:prstGeom prst="rect">
            <a:avLst/>
          </a:prstGeom>
        </p:spPr>
      </p:pic>
    </p:spTree>
    <p:extLst>
      <p:ext uri="{BB962C8B-B14F-4D97-AF65-F5344CB8AC3E}">
        <p14:creationId xmlns:p14="http://schemas.microsoft.com/office/powerpoint/2010/main" val="46369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 calcmode="lin" valueType="num">
                                      <p:cBhvr additive="base">
                                        <p:cTn id="7" dur="1000"/>
                                        <p:tgtEl>
                                          <p:spTgt spid="7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38"/>
                                        </p:tgtEl>
                                        <p:attrNameLst>
                                          <p:attrName>style.visibility</p:attrName>
                                        </p:attrNameLst>
                                      </p:cBhvr>
                                      <p:to>
                                        <p:strVal val="visible"/>
                                      </p:to>
                                    </p:set>
                                    <p:anim calcmode="lin" valueType="num">
                                      <p:cBhvr additive="base">
                                        <p:cTn id="12" dur="1000"/>
                                        <p:tgtEl>
                                          <p:spTgt spid="73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742"/>
                                        </p:tgtEl>
                                        <p:attrNameLst>
                                          <p:attrName>style.visibility</p:attrName>
                                        </p:attrNameLst>
                                      </p:cBhvr>
                                      <p:to>
                                        <p:strVal val="visible"/>
                                      </p:to>
                                    </p:set>
                                    <p:anim calcmode="lin" valueType="num">
                                      <p:cBhvr additive="base">
                                        <p:cTn id="17" dur="1000"/>
                                        <p:tgtEl>
                                          <p:spTgt spid="7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4"/>
          <p:cNvSpPr txBox="1">
            <a:spLocks noGrp="1"/>
          </p:cNvSpPr>
          <p:nvPr>
            <p:ph type="title"/>
          </p:nvPr>
        </p:nvSpPr>
        <p:spPr>
          <a:xfrm>
            <a:off x="713225" y="2620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2.2 Phân tích hệ thống</a:t>
            </a:r>
            <a:endParaRPr dirty="0">
              <a:latin typeface="+mj-lt"/>
            </a:endParaRPr>
          </a:p>
        </p:txBody>
      </p:sp>
      <p:sp>
        <p:nvSpPr>
          <p:cNvPr id="742" name="Google Shape;742;p84"/>
          <p:cNvSpPr txBox="1"/>
          <p:nvPr/>
        </p:nvSpPr>
        <p:spPr>
          <a:xfrm>
            <a:off x="5258887" y="1712608"/>
            <a:ext cx="19470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2"/>
              </a:solidFill>
              <a:latin typeface="Montserrat"/>
              <a:ea typeface="Montserrat"/>
              <a:cs typeface="Montserrat"/>
              <a:sym typeface="Montserrat"/>
            </a:endParaRPr>
          </a:p>
        </p:txBody>
      </p:sp>
      <p:sp>
        <p:nvSpPr>
          <p:cNvPr id="2" name="Google Shape;720;p83">
            <a:extLst>
              <a:ext uri="{FF2B5EF4-FFF2-40B4-BE49-F238E27FC236}">
                <a16:creationId xmlns:a16="http://schemas.microsoft.com/office/drawing/2014/main" id="{B65AA210-2688-3C07-D170-55701A96E2F9}"/>
              </a:ext>
            </a:extLst>
          </p:cNvPr>
          <p:cNvSpPr txBox="1"/>
          <p:nvPr/>
        </p:nvSpPr>
        <p:spPr>
          <a:xfrm>
            <a:off x="3482382" y="781072"/>
            <a:ext cx="355301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j-lt"/>
                <a:ea typeface="Vidaloka"/>
                <a:cs typeface="Vidaloka"/>
                <a:sym typeface="Vidaloka"/>
              </a:rPr>
              <a:t>Sơ đồ diagram</a:t>
            </a:r>
            <a:endParaRPr sz="2400" dirty="0">
              <a:solidFill>
                <a:schemeClr val="dk1"/>
              </a:solidFill>
              <a:latin typeface="+mj-lt"/>
              <a:ea typeface="Vidaloka"/>
              <a:cs typeface="Vidaloka"/>
              <a:sym typeface="Vidaloka"/>
            </a:endParaRPr>
          </a:p>
        </p:txBody>
      </p:sp>
      <p:pic>
        <p:nvPicPr>
          <p:cNvPr id="4" name="Picture 3">
            <a:extLst>
              <a:ext uri="{FF2B5EF4-FFF2-40B4-BE49-F238E27FC236}">
                <a16:creationId xmlns:a16="http://schemas.microsoft.com/office/drawing/2014/main" id="{94C7700E-43C2-E7A5-15C2-47E8367CE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925" y="1436577"/>
            <a:ext cx="6151880" cy="3173730"/>
          </a:xfrm>
          <a:prstGeom prst="rect">
            <a:avLst/>
          </a:prstGeom>
        </p:spPr>
      </p:pic>
    </p:spTree>
    <p:extLst>
      <p:ext uri="{BB962C8B-B14F-4D97-AF65-F5344CB8AC3E}">
        <p14:creationId xmlns:p14="http://schemas.microsoft.com/office/powerpoint/2010/main" val="113785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 calcmode="lin" valueType="num">
                                      <p:cBhvr additive="base">
                                        <p:cTn id="7" dur="1000"/>
                                        <p:tgtEl>
                                          <p:spTgt spid="7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42"/>
                                        </p:tgtEl>
                                        <p:attrNameLst>
                                          <p:attrName>style.visibility</p:attrName>
                                        </p:attrNameLst>
                                      </p:cBhvr>
                                      <p:to>
                                        <p:strVal val="visible"/>
                                      </p:to>
                                    </p:set>
                                    <p:anim calcmode="lin" valueType="num">
                                      <p:cBhvr additive="base">
                                        <p:cTn id="12" dur="1000"/>
                                        <p:tgtEl>
                                          <p:spTgt spid="7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4"/>
          <p:cNvSpPr txBox="1">
            <a:spLocks noGrp="1"/>
          </p:cNvSpPr>
          <p:nvPr>
            <p:ph type="title"/>
          </p:nvPr>
        </p:nvSpPr>
        <p:spPr>
          <a:xfrm>
            <a:off x="713225" y="2620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2.2 Phân tích hệ thống</a:t>
            </a:r>
            <a:endParaRPr dirty="0">
              <a:latin typeface="+mj-lt"/>
            </a:endParaRPr>
          </a:p>
        </p:txBody>
      </p:sp>
      <p:sp>
        <p:nvSpPr>
          <p:cNvPr id="742" name="Google Shape;742;p84"/>
          <p:cNvSpPr txBox="1"/>
          <p:nvPr/>
        </p:nvSpPr>
        <p:spPr>
          <a:xfrm>
            <a:off x="5258887" y="1712608"/>
            <a:ext cx="19470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2"/>
              </a:solidFill>
              <a:latin typeface="Montserrat"/>
              <a:ea typeface="Montserrat"/>
              <a:cs typeface="Montserrat"/>
              <a:sym typeface="Montserrat"/>
            </a:endParaRPr>
          </a:p>
        </p:txBody>
      </p:sp>
      <p:sp>
        <p:nvSpPr>
          <p:cNvPr id="2" name="Google Shape;720;p83">
            <a:extLst>
              <a:ext uri="{FF2B5EF4-FFF2-40B4-BE49-F238E27FC236}">
                <a16:creationId xmlns:a16="http://schemas.microsoft.com/office/drawing/2014/main" id="{B65AA210-2688-3C07-D170-55701A96E2F9}"/>
              </a:ext>
            </a:extLst>
          </p:cNvPr>
          <p:cNvSpPr txBox="1"/>
          <p:nvPr/>
        </p:nvSpPr>
        <p:spPr>
          <a:xfrm>
            <a:off x="2974555" y="864468"/>
            <a:ext cx="3734718" cy="492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400" dirty="0">
                <a:solidFill>
                  <a:schemeClr val="dk1"/>
                </a:solidFill>
                <a:latin typeface="+mj-lt"/>
                <a:ea typeface="Vidaloka"/>
                <a:cs typeface="Vidaloka"/>
                <a:sym typeface="Vidaloka"/>
              </a:rPr>
              <a:t>Sơ đồ use case nghiệp vụ</a:t>
            </a:r>
            <a:endParaRPr sz="2400" dirty="0">
              <a:solidFill>
                <a:schemeClr val="dk1"/>
              </a:solidFill>
              <a:latin typeface="+mj-lt"/>
              <a:ea typeface="Vidaloka"/>
              <a:cs typeface="Vidaloka"/>
              <a:sym typeface="Vidaloka"/>
            </a:endParaRPr>
          </a:p>
        </p:txBody>
      </p:sp>
      <p:pic>
        <p:nvPicPr>
          <p:cNvPr id="3" name="Picture 2">
            <a:extLst>
              <a:ext uri="{FF2B5EF4-FFF2-40B4-BE49-F238E27FC236}">
                <a16:creationId xmlns:a16="http://schemas.microsoft.com/office/drawing/2014/main" id="{B7798C33-FB05-C620-053D-6624EF37F90C}"/>
              </a:ext>
            </a:extLst>
          </p:cNvPr>
          <p:cNvPicPr>
            <a:picLocks noChangeAspect="1"/>
          </p:cNvPicPr>
          <p:nvPr/>
        </p:nvPicPr>
        <p:blipFill>
          <a:blip r:embed="rId3"/>
          <a:stretch>
            <a:fillRect/>
          </a:stretch>
        </p:blipFill>
        <p:spPr>
          <a:xfrm>
            <a:off x="1134737" y="1564146"/>
            <a:ext cx="7469436" cy="3006725"/>
          </a:xfrm>
          <a:prstGeom prst="rect">
            <a:avLst/>
          </a:prstGeom>
        </p:spPr>
      </p:pic>
    </p:spTree>
    <p:extLst>
      <p:ext uri="{BB962C8B-B14F-4D97-AF65-F5344CB8AC3E}">
        <p14:creationId xmlns:p14="http://schemas.microsoft.com/office/powerpoint/2010/main" val="152648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 calcmode="lin" valueType="num">
                                      <p:cBhvr additive="base">
                                        <p:cTn id="7" dur="1000"/>
                                        <p:tgtEl>
                                          <p:spTgt spid="7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42"/>
                                        </p:tgtEl>
                                        <p:attrNameLst>
                                          <p:attrName>style.visibility</p:attrName>
                                        </p:attrNameLst>
                                      </p:cBhvr>
                                      <p:to>
                                        <p:strVal val="visible"/>
                                      </p:to>
                                    </p:set>
                                    <p:anim calcmode="lin" valueType="num">
                                      <p:cBhvr additive="base">
                                        <p:cTn id="12" dur="1000"/>
                                        <p:tgtEl>
                                          <p:spTgt spid="7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4"/>
          <p:cNvSpPr txBox="1">
            <a:spLocks noGrp="1"/>
          </p:cNvSpPr>
          <p:nvPr>
            <p:ph type="title"/>
          </p:nvPr>
        </p:nvSpPr>
        <p:spPr>
          <a:xfrm>
            <a:off x="713225" y="2620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2.2 Phân tích hệ thống</a:t>
            </a:r>
            <a:endParaRPr dirty="0">
              <a:latin typeface="+mj-lt"/>
            </a:endParaRPr>
          </a:p>
        </p:txBody>
      </p:sp>
      <p:sp>
        <p:nvSpPr>
          <p:cNvPr id="742" name="Google Shape;742;p84"/>
          <p:cNvSpPr txBox="1"/>
          <p:nvPr/>
        </p:nvSpPr>
        <p:spPr>
          <a:xfrm>
            <a:off x="5258887" y="1712608"/>
            <a:ext cx="19470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2"/>
              </a:solidFill>
              <a:latin typeface="Montserrat"/>
              <a:ea typeface="Montserrat"/>
              <a:cs typeface="Montserrat"/>
              <a:sym typeface="Montserrat"/>
            </a:endParaRPr>
          </a:p>
        </p:txBody>
      </p:sp>
      <p:sp>
        <p:nvSpPr>
          <p:cNvPr id="2" name="Google Shape;720;p83">
            <a:extLst>
              <a:ext uri="{FF2B5EF4-FFF2-40B4-BE49-F238E27FC236}">
                <a16:creationId xmlns:a16="http://schemas.microsoft.com/office/drawing/2014/main" id="{B65AA210-2688-3C07-D170-55701A96E2F9}"/>
              </a:ext>
            </a:extLst>
          </p:cNvPr>
          <p:cNvSpPr txBox="1"/>
          <p:nvPr/>
        </p:nvSpPr>
        <p:spPr>
          <a:xfrm>
            <a:off x="2924953" y="774229"/>
            <a:ext cx="3734718" cy="492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dirty="0">
                <a:solidFill>
                  <a:schemeClr val="dk1"/>
                </a:solidFill>
                <a:latin typeface="+mj-lt"/>
                <a:ea typeface="Vidaloka"/>
                <a:cs typeface="Vidaloka"/>
                <a:sym typeface="Vidaloka"/>
              </a:rPr>
              <a:t>Sơ đồ use case hệ thống</a:t>
            </a:r>
            <a:endParaRPr sz="1800" dirty="0">
              <a:solidFill>
                <a:schemeClr val="dk1"/>
              </a:solidFill>
              <a:latin typeface="+mj-lt"/>
              <a:ea typeface="Vidaloka"/>
              <a:cs typeface="Vidaloka"/>
              <a:sym typeface="Vidaloka"/>
            </a:endParaRPr>
          </a:p>
        </p:txBody>
      </p:sp>
      <p:pic>
        <p:nvPicPr>
          <p:cNvPr id="4" name="Picture 3">
            <a:extLst>
              <a:ext uri="{FF2B5EF4-FFF2-40B4-BE49-F238E27FC236}">
                <a16:creationId xmlns:a16="http://schemas.microsoft.com/office/drawing/2014/main" id="{EE7DC70C-188D-FFD8-DC86-47D59DBBF26B}"/>
              </a:ext>
            </a:extLst>
          </p:cNvPr>
          <p:cNvPicPr>
            <a:picLocks noChangeAspect="1"/>
          </p:cNvPicPr>
          <p:nvPr/>
        </p:nvPicPr>
        <p:blipFill>
          <a:blip r:embed="rId3"/>
          <a:stretch>
            <a:fillRect/>
          </a:stretch>
        </p:blipFill>
        <p:spPr>
          <a:xfrm>
            <a:off x="539827" y="1265773"/>
            <a:ext cx="8339768" cy="3615690"/>
          </a:xfrm>
          <a:prstGeom prst="rect">
            <a:avLst/>
          </a:prstGeom>
        </p:spPr>
      </p:pic>
    </p:spTree>
    <p:extLst>
      <p:ext uri="{BB962C8B-B14F-4D97-AF65-F5344CB8AC3E}">
        <p14:creationId xmlns:p14="http://schemas.microsoft.com/office/powerpoint/2010/main" val="355443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 calcmode="lin" valueType="num">
                                      <p:cBhvr additive="base">
                                        <p:cTn id="7" dur="1000"/>
                                        <p:tgtEl>
                                          <p:spTgt spid="7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42"/>
                                        </p:tgtEl>
                                        <p:attrNameLst>
                                          <p:attrName>style.visibility</p:attrName>
                                        </p:attrNameLst>
                                      </p:cBhvr>
                                      <p:to>
                                        <p:strVal val="visible"/>
                                      </p:to>
                                    </p:set>
                                    <p:anim calcmode="lin" valueType="num">
                                      <p:cBhvr additive="base">
                                        <p:cTn id="12" dur="1000"/>
                                        <p:tgtEl>
                                          <p:spTgt spid="7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4"/>
          <p:cNvSpPr txBox="1">
            <a:spLocks noGrp="1"/>
          </p:cNvSpPr>
          <p:nvPr>
            <p:ph type="title"/>
          </p:nvPr>
        </p:nvSpPr>
        <p:spPr>
          <a:xfrm>
            <a:off x="713225" y="2620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2.3 T</a:t>
            </a:r>
            <a:r>
              <a:rPr lang="en-US" dirty="0">
                <a:latin typeface="+mj-lt"/>
              </a:rPr>
              <a:t>h</a:t>
            </a:r>
            <a:r>
              <a:rPr lang="en" dirty="0">
                <a:latin typeface="+mj-lt"/>
              </a:rPr>
              <a:t>iết kế hệ thống</a:t>
            </a:r>
            <a:endParaRPr dirty="0">
              <a:latin typeface="+mj-lt"/>
            </a:endParaRPr>
          </a:p>
        </p:txBody>
      </p:sp>
      <p:sp>
        <p:nvSpPr>
          <p:cNvPr id="742" name="Google Shape;742;p84"/>
          <p:cNvSpPr txBox="1"/>
          <p:nvPr/>
        </p:nvSpPr>
        <p:spPr>
          <a:xfrm>
            <a:off x="5258887" y="1712608"/>
            <a:ext cx="19470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2"/>
              </a:solidFill>
              <a:latin typeface="Montserrat"/>
              <a:ea typeface="Montserrat"/>
              <a:cs typeface="Montserrat"/>
              <a:sym typeface="Montserrat"/>
            </a:endParaRPr>
          </a:p>
        </p:txBody>
      </p:sp>
      <p:sp>
        <p:nvSpPr>
          <p:cNvPr id="2" name="Google Shape;720;p83">
            <a:extLst>
              <a:ext uri="{FF2B5EF4-FFF2-40B4-BE49-F238E27FC236}">
                <a16:creationId xmlns:a16="http://schemas.microsoft.com/office/drawing/2014/main" id="{B65AA210-2688-3C07-D170-55701A96E2F9}"/>
              </a:ext>
            </a:extLst>
          </p:cNvPr>
          <p:cNvSpPr txBox="1"/>
          <p:nvPr/>
        </p:nvSpPr>
        <p:spPr>
          <a:xfrm>
            <a:off x="2299711" y="834737"/>
            <a:ext cx="5312944"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j-lt"/>
                <a:ea typeface="Vidaloka"/>
                <a:cs typeface="Vidaloka"/>
                <a:sym typeface="Vidaloka"/>
              </a:rPr>
              <a:t>Mô hình phân cấp chức năng BFD</a:t>
            </a:r>
            <a:endParaRPr sz="2400" dirty="0">
              <a:solidFill>
                <a:schemeClr val="dk1"/>
              </a:solidFill>
              <a:latin typeface="+mj-lt"/>
              <a:ea typeface="Vidaloka"/>
              <a:cs typeface="Vidaloka"/>
              <a:sym typeface="Vidaloka"/>
            </a:endParaRPr>
          </a:p>
        </p:txBody>
      </p:sp>
      <p:pic>
        <p:nvPicPr>
          <p:cNvPr id="3" name="Picture 2">
            <a:extLst>
              <a:ext uri="{FF2B5EF4-FFF2-40B4-BE49-F238E27FC236}">
                <a16:creationId xmlns:a16="http://schemas.microsoft.com/office/drawing/2014/main" id="{05D27576-E9E7-1166-FFDB-A7C297DE3F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125" y="920881"/>
            <a:ext cx="7857898" cy="3736844"/>
          </a:xfrm>
          <a:prstGeom prst="rect">
            <a:avLst/>
          </a:prstGeom>
        </p:spPr>
      </p:pic>
    </p:spTree>
    <p:extLst>
      <p:ext uri="{BB962C8B-B14F-4D97-AF65-F5344CB8AC3E}">
        <p14:creationId xmlns:p14="http://schemas.microsoft.com/office/powerpoint/2010/main" val="132597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 calcmode="lin" valueType="num">
                                      <p:cBhvr additive="base">
                                        <p:cTn id="7" dur="1000"/>
                                        <p:tgtEl>
                                          <p:spTgt spid="7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42"/>
                                        </p:tgtEl>
                                        <p:attrNameLst>
                                          <p:attrName>style.visibility</p:attrName>
                                        </p:attrNameLst>
                                      </p:cBhvr>
                                      <p:to>
                                        <p:strVal val="visible"/>
                                      </p:to>
                                    </p:set>
                                    <p:anim calcmode="lin" valueType="num">
                                      <p:cBhvr additive="base">
                                        <p:cTn id="12" dur="1000"/>
                                        <p:tgtEl>
                                          <p:spTgt spid="7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4"/>
          <p:cNvSpPr txBox="1">
            <a:spLocks noGrp="1"/>
          </p:cNvSpPr>
          <p:nvPr>
            <p:ph type="title"/>
          </p:nvPr>
        </p:nvSpPr>
        <p:spPr>
          <a:xfrm>
            <a:off x="713225" y="2620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2.3 T</a:t>
            </a:r>
            <a:r>
              <a:rPr lang="en-US" dirty="0">
                <a:latin typeface="+mj-lt"/>
              </a:rPr>
              <a:t>h</a:t>
            </a:r>
            <a:r>
              <a:rPr lang="en" dirty="0">
                <a:latin typeface="+mj-lt"/>
              </a:rPr>
              <a:t>iết kế hệ thống</a:t>
            </a:r>
            <a:endParaRPr dirty="0">
              <a:latin typeface="+mj-lt"/>
            </a:endParaRPr>
          </a:p>
        </p:txBody>
      </p:sp>
      <p:sp>
        <p:nvSpPr>
          <p:cNvPr id="742" name="Google Shape;742;p84"/>
          <p:cNvSpPr txBox="1"/>
          <p:nvPr/>
        </p:nvSpPr>
        <p:spPr>
          <a:xfrm>
            <a:off x="5258887" y="1712608"/>
            <a:ext cx="19470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2"/>
              </a:solidFill>
              <a:latin typeface="Montserrat"/>
              <a:ea typeface="Montserrat"/>
              <a:cs typeface="Montserrat"/>
              <a:sym typeface="Montserrat"/>
            </a:endParaRPr>
          </a:p>
        </p:txBody>
      </p:sp>
      <p:sp>
        <p:nvSpPr>
          <p:cNvPr id="2" name="Google Shape;720;p83">
            <a:extLst>
              <a:ext uri="{FF2B5EF4-FFF2-40B4-BE49-F238E27FC236}">
                <a16:creationId xmlns:a16="http://schemas.microsoft.com/office/drawing/2014/main" id="{B65AA210-2688-3C07-D170-55701A96E2F9}"/>
              </a:ext>
            </a:extLst>
          </p:cNvPr>
          <p:cNvSpPr txBox="1"/>
          <p:nvPr/>
        </p:nvSpPr>
        <p:spPr>
          <a:xfrm>
            <a:off x="2962904" y="781073"/>
            <a:ext cx="5312944"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chemeClr val="dk1"/>
                </a:solidFill>
                <a:latin typeface="+mj-lt"/>
                <a:ea typeface="Vidaloka"/>
                <a:cs typeface="Vidaloka"/>
                <a:sym typeface="Vidaloka"/>
              </a:rPr>
              <a:t>Mô</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hình</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luồng</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dữ</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liệu</a:t>
            </a:r>
            <a:r>
              <a:rPr lang="en-US" sz="2000" dirty="0">
                <a:solidFill>
                  <a:schemeClr val="dk1"/>
                </a:solidFill>
                <a:latin typeface="+mj-lt"/>
                <a:ea typeface="Vidaloka"/>
                <a:cs typeface="Vidaloka"/>
                <a:sym typeface="Vidaloka"/>
              </a:rPr>
              <a:t> DFD</a:t>
            </a:r>
            <a:endParaRPr sz="2000" dirty="0">
              <a:solidFill>
                <a:schemeClr val="dk1"/>
              </a:solidFill>
              <a:latin typeface="+mj-lt"/>
              <a:ea typeface="Vidaloka"/>
              <a:cs typeface="Vidaloka"/>
              <a:sym typeface="Vidaloka"/>
            </a:endParaRPr>
          </a:p>
        </p:txBody>
      </p:sp>
      <p:pic>
        <p:nvPicPr>
          <p:cNvPr id="4" name="Hình ảnh 23">
            <a:extLst>
              <a:ext uri="{FF2B5EF4-FFF2-40B4-BE49-F238E27FC236}">
                <a16:creationId xmlns:a16="http://schemas.microsoft.com/office/drawing/2014/main" id="{69343496-FBCE-7ACA-4BF8-70EB1AE21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285" y="1327337"/>
            <a:ext cx="6151880" cy="3091815"/>
          </a:xfrm>
          <a:prstGeom prst="rect">
            <a:avLst/>
          </a:prstGeom>
        </p:spPr>
      </p:pic>
    </p:spTree>
    <p:extLst>
      <p:ext uri="{BB962C8B-B14F-4D97-AF65-F5344CB8AC3E}">
        <p14:creationId xmlns:p14="http://schemas.microsoft.com/office/powerpoint/2010/main" val="187840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 calcmode="lin" valueType="num">
                                      <p:cBhvr additive="base">
                                        <p:cTn id="7" dur="1000"/>
                                        <p:tgtEl>
                                          <p:spTgt spid="7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42"/>
                                        </p:tgtEl>
                                        <p:attrNameLst>
                                          <p:attrName>style.visibility</p:attrName>
                                        </p:attrNameLst>
                                      </p:cBhvr>
                                      <p:to>
                                        <p:strVal val="visible"/>
                                      </p:to>
                                    </p:set>
                                    <p:anim calcmode="lin" valueType="num">
                                      <p:cBhvr additive="base">
                                        <p:cTn id="12" dur="1000"/>
                                        <p:tgtEl>
                                          <p:spTgt spid="7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4"/>
          <p:cNvSpPr txBox="1">
            <a:spLocks noGrp="1"/>
          </p:cNvSpPr>
          <p:nvPr>
            <p:ph type="title"/>
          </p:nvPr>
        </p:nvSpPr>
        <p:spPr>
          <a:xfrm>
            <a:off x="713225" y="2620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2.3 T</a:t>
            </a:r>
            <a:r>
              <a:rPr lang="en-US" dirty="0">
                <a:latin typeface="+mj-lt"/>
              </a:rPr>
              <a:t>h</a:t>
            </a:r>
            <a:r>
              <a:rPr lang="en" dirty="0">
                <a:latin typeface="+mj-lt"/>
              </a:rPr>
              <a:t>iết kế hệ thống</a:t>
            </a:r>
            <a:endParaRPr dirty="0">
              <a:latin typeface="+mj-lt"/>
            </a:endParaRPr>
          </a:p>
        </p:txBody>
      </p:sp>
      <p:sp>
        <p:nvSpPr>
          <p:cNvPr id="742" name="Google Shape;742;p84"/>
          <p:cNvSpPr txBox="1"/>
          <p:nvPr/>
        </p:nvSpPr>
        <p:spPr>
          <a:xfrm>
            <a:off x="5258887" y="1712608"/>
            <a:ext cx="19470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2"/>
              </a:solidFill>
              <a:latin typeface="Montserrat"/>
              <a:ea typeface="Montserrat"/>
              <a:cs typeface="Montserrat"/>
              <a:sym typeface="Montserrat"/>
            </a:endParaRPr>
          </a:p>
        </p:txBody>
      </p:sp>
      <p:sp>
        <p:nvSpPr>
          <p:cNvPr id="2" name="Google Shape;720;p83">
            <a:extLst>
              <a:ext uri="{FF2B5EF4-FFF2-40B4-BE49-F238E27FC236}">
                <a16:creationId xmlns:a16="http://schemas.microsoft.com/office/drawing/2014/main" id="{B65AA210-2688-3C07-D170-55701A96E2F9}"/>
              </a:ext>
            </a:extLst>
          </p:cNvPr>
          <p:cNvSpPr txBox="1"/>
          <p:nvPr/>
        </p:nvSpPr>
        <p:spPr>
          <a:xfrm>
            <a:off x="2602415" y="799689"/>
            <a:ext cx="5312944"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chemeClr val="dk1"/>
                </a:solidFill>
                <a:latin typeface="+mj-lt"/>
                <a:ea typeface="Vidaloka"/>
                <a:cs typeface="Vidaloka"/>
                <a:sym typeface="Vidaloka"/>
              </a:rPr>
              <a:t>Mô</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hình</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luồng</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dữ</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liệu</a:t>
            </a:r>
            <a:r>
              <a:rPr lang="en-US" sz="2000" dirty="0">
                <a:solidFill>
                  <a:schemeClr val="dk1"/>
                </a:solidFill>
                <a:latin typeface="+mj-lt"/>
                <a:ea typeface="Vidaloka"/>
                <a:cs typeface="Vidaloka"/>
                <a:sym typeface="Vidaloka"/>
              </a:rPr>
              <a:t> DFD </a:t>
            </a:r>
            <a:r>
              <a:rPr lang="en-US" sz="2000" dirty="0" err="1">
                <a:solidFill>
                  <a:schemeClr val="dk1"/>
                </a:solidFill>
                <a:latin typeface="+mj-lt"/>
                <a:ea typeface="Vidaloka"/>
                <a:cs typeface="Vidaloka"/>
                <a:sym typeface="Vidaloka"/>
              </a:rPr>
              <a:t>Mức</a:t>
            </a:r>
            <a:r>
              <a:rPr lang="en-US" sz="2000" dirty="0">
                <a:solidFill>
                  <a:schemeClr val="dk1"/>
                </a:solidFill>
                <a:latin typeface="+mj-lt"/>
                <a:ea typeface="Vidaloka"/>
                <a:cs typeface="Vidaloka"/>
                <a:sym typeface="Vidaloka"/>
              </a:rPr>
              <a:t> 1</a:t>
            </a:r>
            <a:endParaRPr sz="2000" dirty="0">
              <a:solidFill>
                <a:schemeClr val="dk1"/>
              </a:solidFill>
              <a:latin typeface="+mj-lt"/>
              <a:ea typeface="Vidaloka"/>
              <a:cs typeface="Vidaloka"/>
              <a:sym typeface="Vidaloka"/>
            </a:endParaRPr>
          </a:p>
        </p:txBody>
      </p:sp>
      <p:sp>
        <p:nvSpPr>
          <p:cNvPr id="3" name="Google Shape;720;p83">
            <a:extLst>
              <a:ext uri="{FF2B5EF4-FFF2-40B4-BE49-F238E27FC236}">
                <a16:creationId xmlns:a16="http://schemas.microsoft.com/office/drawing/2014/main" id="{D4DA649B-E11F-5A41-35EC-779CF4D1C2F0}"/>
              </a:ext>
            </a:extLst>
          </p:cNvPr>
          <p:cNvSpPr txBox="1"/>
          <p:nvPr/>
        </p:nvSpPr>
        <p:spPr>
          <a:xfrm>
            <a:off x="39739" y="1220392"/>
            <a:ext cx="2562676"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solidFill>
                  <a:schemeClr val="dk1"/>
                </a:solidFill>
                <a:latin typeface="+mj-lt"/>
                <a:ea typeface="Vidaloka"/>
                <a:cs typeface="Vidaloka"/>
                <a:sym typeface="Vidaloka"/>
              </a:rPr>
              <a:t>Nhân</a:t>
            </a:r>
            <a:r>
              <a:rPr lang="en-US" sz="1200" dirty="0">
                <a:solidFill>
                  <a:schemeClr val="dk1"/>
                </a:solidFill>
                <a:latin typeface="+mj-lt"/>
                <a:ea typeface="Vidaloka"/>
                <a:cs typeface="Vidaloka"/>
                <a:sym typeface="Vidaloka"/>
              </a:rPr>
              <a:t> </a:t>
            </a:r>
            <a:r>
              <a:rPr lang="en-US" sz="1200" dirty="0" err="1">
                <a:solidFill>
                  <a:schemeClr val="dk1"/>
                </a:solidFill>
                <a:latin typeface="+mj-lt"/>
                <a:ea typeface="Vidaloka"/>
                <a:cs typeface="Vidaloka"/>
                <a:sym typeface="Vidaloka"/>
              </a:rPr>
              <a:t>viên</a:t>
            </a:r>
            <a:r>
              <a:rPr lang="en-US" sz="1200" dirty="0">
                <a:solidFill>
                  <a:schemeClr val="dk1"/>
                </a:solidFill>
                <a:latin typeface="+mj-lt"/>
                <a:ea typeface="Vidaloka"/>
                <a:cs typeface="Vidaloka"/>
                <a:sym typeface="Vidaloka"/>
              </a:rPr>
              <a:t> </a:t>
            </a:r>
            <a:r>
              <a:rPr lang="en-US" sz="1200" dirty="0" err="1">
                <a:solidFill>
                  <a:schemeClr val="dk1"/>
                </a:solidFill>
                <a:latin typeface="+mj-lt"/>
                <a:ea typeface="Vidaloka"/>
                <a:cs typeface="Vidaloka"/>
                <a:sym typeface="Vidaloka"/>
              </a:rPr>
              <a:t>phục</a:t>
            </a:r>
            <a:r>
              <a:rPr lang="en-US" sz="1200" dirty="0">
                <a:solidFill>
                  <a:schemeClr val="dk1"/>
                </a:solidFill>
                <a:latin typeface="+mj-lt"/>
                <a:ea typeface="Vidaloka"/>
                <a:cs typeface="Vidaloka"/>
                <a:sym typeface="Vidaloka"/>
              </a:rPr>
              <a:t> </a:t>
            </a:r>
            <a:r>
              <a:rPr lang="en-US" sz="1200" dirty="0" err="1">
                <a:solidFill>
                  <a:schemeClr val="dk1"/>
                </a:solidFill>
                <a:latin typeface="+mj-lt"/>
                <a:ea typeface="Vidaloka"/>
                <a:cs typeface="Vidaloka"/>
                <a:sym typeface="Vidaloka"/>
              </a:rPr>
              <a:t>vụ</a:t>
            </a:r>
            <a:r>
              <a:rPr lang="en-US" sz="1200" dirty="0">
                <a:solidFill>
                  <a:schemeClr val="dk1"/>
                </a:solidFill>
                <a:latin typeface="+mj-lt"/>
                <a:ea typeface="Vidaloka"/>
                <a:cs typeface="Vidaloka"/>
                <a:sym typeface="Vidaloka"/>
              </a:rPr>
              <a:t> </a:t>
            </a:r>
            <a:r>
              <a:rPr lang="en-US" sz="1200" dirty="0" err="1">
                <a:solidFill>
                  <a:schemeClr val="dk1"/>
                </a:solidFill>
                <a:latin typeface="+mj-lt"/>
                <a:ea typeface="Vidaloka"/>
                <a:cs typeface="Vidaloka"/>
                <a:sym typeface="Vidaloka"/>
              </a:rPr>
              <a:t>với</a:t>
            </a:r>
            <a:r>
              <a:rPr lang="en-US" sz="1200" dirty="0">
                <a:solidFill>
                  <a:schemeClr val="dk1"/>
                </a:solidFill>
                <a:latin typeface="+mj-lt"/>
                <a:ea typeface="Vidaloka"/>
                <a:cs typeface="Vidaloka"/>
                <a:sym typeface="Vidaloka"/>
              </a:rPr>
              <a:t> </a:t>
            </a:r>
            <a:r>
              <a:rPr lang="en-US" sz="1200" dirty="0" err="1">
                <a:solidFill>
                  <a:schemeClr val="dk1"/>
                </a:solidFill>
                <a:latin typeface="+mj-lt"/>
                <a:ea typeface="Vidaloka"/>
                <a:cs typeface="Vidaloka"/>
                <a:sym typeface="Vidaloka"/>
              </a:rPr>
              <a:t>khách</a:t>
            </a:r>
            <a:r>
              <a:rPr lang="en-US" sz="1200" dirty="0">
                <a:solidFill>
                  <a:schemeClr val="dk1"/>
                </a:solidFill>
                <a:latin typeface="+mj-lt"/>
                <a:ea typeface="Vidaloka"/>
                <a:cs typeface="Vidaloka"/>
                <a:sym typeface="Vidaloka"/>
              </a:rPr>
              <a:t> </a:t>
            </a:r>
            <a:r>
              <a:rPr lang="en-US" sz="1200" dirty="0" err="1">
                <a:solidFill>
                  <a:schemeClr val="dk1"/>
                </a:solidFill>
                <a:latin typeface="+mj-lt"/>
                <a:ea typeface="Vidaloka"/>
                <a:cs typeface="Vidaloka"/>
                <a:sym typeface="Vidaloka"/>
              </a:rPr>
              <a:t>hàng</a:t>
            </a:r>
            <a:r>
              <a:rPr lang="en-US" sz="1200" dirty="0">
                <a:solidFill>
                  <a:schemeClr val="dk1"/>
                </a:solidFill>
                <a:latin typeface="+mj-lt"/>
                <a:ea typeface="Vidaloka"/>
                <a:cs typeface="Vidaloka"/>
                <a:sym typeface="Vidaloka"/>
              </a:rPr>
              <a:t>:</a:t>
            </a:r>
            <a:endParaRPr sz="1200" dirty="0">
              <a:solidFill>
                <a:schemeClr val="dk1"/>
              </a:solidFill>
              <a:latin typeface="+mj-lt"/>
              <a:ea typeface="Vidaloka"/>
              <a:cs typeface="Vidaloka"/>
              <a:sym typeface="Vidaloka"/>
            </a:endParaRPr>
          </a:p>
        </p:txBody>
      </p:sp>
      <p:pic>
        <p:nvPicPr>
          <p:cNvPr id="5" name="Hình ảnh 24">
            <a:extLst>
              <a:ext uri="{FF2B5EF4-FFF2-40B4-BE49-F238E27FC236}">
                <a16:creationId xmlns:a16="http://schemas.microsoft.com/office/drawing/2014/main" id="{76675EEF-2284-155F-AF67-3D3D1D609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5" y="1292289"/>
            <a:ext cx="6151880" cy="3434715"/>
          </a:xfrm>
          <a:prstGeom prst="rect">
            <a:avLst/>
          </a:prstGeom>
        </p:spPr>
      </p:pic>
    </p:spTree>
    <p:extLst>
      <p:ext uri="{BB962C8B-B14F-4D97-AF65-F5344CB8AC3E}">
        <p14:creationId xmlns:p14="http://schemas.microsoft.com/office/powerpoint/2010/main" val="266041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 calcmode="lin" valueType="num">
                                      <p:cBhvr additive="base">
                                        <p:cTn id="7" dur="1000"/>
                                        <p:tgtEl>
                                          <p:spTgt spid="7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42"/>
                                        </p:tgtEl>
                                        <p:attrNameLst>
                                          <p:attrName>style.visibility</p:attrName>
                                        </p:attrNameLst>
                                      </p:cBhvr>
                                      <p:to>
                                        <p:strVal val="visible"/>
                                      </p:to>
                                    </p:set>
                                    <p:anim calcmode="lin" valueType="num">
                                      <p:cBhvr additive="base">
                                        <p:cTn id="12" dur="1000"/>
                                        <p:tgtEl>
                                          <p:spTgt spid="7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Nội dung </a:t>
            </a:r>
            <a:endParaRPr dirty="0">
              <a:latin typeface="+mj-lt"/>
            </a:endParaRPr>
          </a:p>
        </p:txBody>
      </p:sp>
      <p:sp>
        <p:nvSpPr>
          <p:cNvPr id="495" name="Google Shape;495;p61"/>
          <p:cNvSpPr txBox="1">
            <a:spLocks noGrp="1"/>
          </p:cNvSpPr>
          <p:nvPr>
            <p:ph type="subTitle" idx="3"/>
          </p:nvPr>
        </p:nvSpPr>
        <p:spPr>
          <a:xfrm>
            <a:off x="1655200" y="1869743"/>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Giới thiệu đề tài</a:t>
            </a:r>
            <a:endParaRPr dirty="0">
              <a:latin typeface="+mj-lt"/>
            </a:endParaRPr>
          </a:p>
        </p:txBody>
      </p:sp>
      <p:sp>
        <p:nvSpPr>
          <p:cNvPr id="496" name="Google Shape;496;p61"/>
          <p:cNvSpPr txBox="1">
            <a:spLocks noGrp="1"/>
          </p:cNvSpPr>
          <p:nvPr>
            <p:ph type="subTitle" idx="1"/>
          </p:nvPr>
        </p:nvSpPr>
        <p:spPr>
          <a:xfrm>
            <a:off x="5001000" y="1866165"/>
            <a:ext cx="2486100" cy="6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Phân tích thiết kế hệ thống</a:t>
            </a:r>
            <a:endParaRPr dirty="0">
              <a:latin typeface="+mj-lt"/>
            </a:endParaRPr>
          </a:p>
        </p:txBody>
      </p:sp>
      <p:sp>
        <p:nvSpPr>
          <p:cNvPr id="497" name="Google Shape;497;p61"/>
          <p:cNvSpPr txBox="1">
            <a:spLocks noGrp="1"/>
          </p:cNvSpPr>
          <p:nvPr>
            <p:ph type="subTitle" idx="2"/>
          </p:nvPr>
        </p:nvSpPr>
        <p:spPr>
          <a:xfrm>
            <a:off x="5001000" y="248675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Phân tích và thiết kế hệ thống quán cà phê</a:t>
            </a:r>
            <a:endParaRPr dirty="0">
              <a:latin typeface="+mn-lt"/>
            </a:endParaRPr>
          </a:p>
        </p:txBody>
      </p:sp>
      <p:sp>
        <p:nvSpPr>
          <p:cNvPr id="498" name="Google Shape;498;p61"/>
          <p:cNvSpPr txBox="1">
            <a:spLocks noGrp="1"/>
          </p:cNvSpPr>
          <p:nvPr>
            <p:ph type="subTitle" idx="4"/>
          </p:nvPr>
        </p:nvSpPr>
        <p:spPr>
          <a:xfrm>
            <a:off x="1655200" y="2255099"/>
            <a:ext cx="2486100" cy="895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n-lt"/>
              </a:rPr>
              <a:t>G</a:t>
            </a:r>
            <a:r>
              <a:rPr lang="en" dirty="0">
                <a:latin typeface="+mn-lt"/>
              </a:rPr>
              <a:t>iới thiệu tổng quan về đề tài, lí do chọn đề tài và mục tiêu đạt được</a:t>
            </a:r>
            <a:r>
              <a:rPr lang="en" dirty="0"/>
              <a:t>.</a:t>
            </a:r>
            <a:endParaRPr dirty="0"/>
          </a:p>
        </p:txBody>
      </p:sp>
      <p:sp>
        <p:nvSpPr>
          <p:cNvPr id="499" name="Google Shape;499;p61"/>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Kết luận</a:t>
            </a:r>
            <a:endParaRPr dirty="0">
              <a:latin typeface="+mj-lt"/>
            </a:endParaRPr>
          </a:p>
        </p:txBody>
      </p:sp>
      <p:sp>
        <p:nvSpPr>
          <p:cNvPr id="500" name="Google Shape;500;p61"/>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mn-lt"/>
              </a:rPr>
              <a:t>Kết</a:t>
            </a:r>
            <a:r>
              <a:rPr lang="en-US" dirty="0">
                <a:latin typeface="+mn-lt"/>
              </a:rPr>
              <a:t> </a:t>
            </a:r>
            <a:r>
              <a:rPr lang="en-US" dirty="0" err="1">
                <a:latin typeface="+mn-lt"/>
              </a:rPr>
              <a:t>quả</a:t>
            </a:r>
            <a:r>
              <a:rPr lang="en-US" dirty="0">
                <a:latin typeface="+mn-lt"/>
              </a:rPr>
              <a:t> </a:t>
            </a:r>
            <a:r>
              <a:rPr lang="en-US" dirty="0" err="1">
                <a:latin typeface="+mn-lt"/>
              </a:rPr>
              <a:t>đạt</a:t>
            </a:r>
            <a:r>
              <a:rPr lang="en-US" dirty="0">
                <a:latin typeface="+mn-lt"/>
              </a:rPr>
              <a:t> </a:t>
            </a:r>
            <a:r>
              <a:rPr lang="en-US" dirty="0" err="1">
                <a:latin typeface="+mn-lt"/>
              </a:rPr>
              <a:t>được</a:t>
            </a:r>
            <a:r>
              <a:rPr lang="en-US" dirty="0">
                <a:latin typeface="+mn-lt"/>
              </a:rPr>
              <a:t>, </a:t>
            </a:r>
            <a:r>
              <a:rPr lang="en-US" dirty="0" err="1">
                <a:latin typeface="+mn-lt"/>
              </a:rPr>
              <a:t>ưu</a:t>
            </a:r>
            <a:r>
              <a:rPr lang="en-US" dirty="0">
                <a:latin typeface="+mn-lt"/>
              </a:rPr>
              <a:t> </a:t>
            </a:r>
            <a:r>
              <a:rPr lang="en-US" dirty="0" err="1">
                <a:latin typeface="+mn-lt"/>
              </a:rPr>
              <a:t>và</a:t>
            </a:r>
            <a:r>
              <a:rPr lang="en-US" dirty="0">
                <a:latin typeface="+mn-lt"/>
              </a:rPr>
              <a:t> </a:t>
            </a:r>
            <a:r>
              <a:rPr lang="en-US" dirty="0" err="1">
                <a:latin typeface="+mn-lt"/>
              </a:rPr>
              <a:t>nhược</a:t>
            </a:r>
            <a:r>
              <a:rPr lang="en-US" dirty="0">
                <a:latin typeface="+mn-lt"/>
              </a:rPr>
              <a:t> </a:t>
            </a:r>
            <a:r>
              <a:rPr lang="en-US" dirty="0" err="1">
                <a:latin typeface="+mn-lt"/>
              </a:rPr>
              <a:t>điểm</a:t>
            </a:r>
            <a:endParaRPr dirty="0">
              <a:latin typeface="+mn-lt"/>
            </a:endParaRPr>
          </a:p>
        </p:txBody>
      </p:sp>
      <p:sp>
        <p:nvSpPr>
          <p:cNvPr id="501" name="Google Shape;501;p61"/>
          <p:cNvSpPr txBox="1">
            <a:spLocks noGrp="1"/>
          </p:cNvSpPr>
          <p:nvPr>
            <p:ph type="subTitle" idx="7"/>
          </p:nvPr>
        </p:nvSpPr>
        <p:spPr>
          <a:xfrm>
            <a:off x="1655199" y="3723950"/>
            <a:ext cx="2916801"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Cài đặt và kiểm thử</a:t>
            </a:r>
            <a:endParaRPr dirty="0">
              <a:latin typeface="+mj-lt"/>
            </a:endParaRPr>
          </a:p>
        </p:txBody>
      </p:sp>
      <p:sp>
        <p:nvSpPr>
          <p:cNvPr id="502" name="Google Shape;502;p61"/>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Giao diện của phần mềm </a:t>
            </a:r>
            <a:endParaRPr dirty="0">
              <a:latin typeface="+mn-lt"/>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04" name="Google Shape;504;p61"/>
          <p:cNvSpPr txBox="1">
            <a:spLocks noGrp="1"/>
          </p:cNvSpPr>
          <p:nvPr>
            <p:ph type="title" idx="13"/>
          </p:nvPr>
        </p:nvSpPr>
        <p:spPr>
          <a:xfrm>
            <a:off x="5724450" y="119866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5" name="Google Shape;505;p61"/>
          <p:cNvSpPr txBox="1">
            <a:spLocks noGrp="1"/>
          </p:cNvSpPr>
          <p:nvPr>
            <p:ph type="title" idx="14"/>
          </p:nvPr>
        </p:nvSpPr>
        <p:spPr>
          <a:xfrm>
            <a:off x="2378650" y="305645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06" name="Google Shape;506;p61"/>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4"/>
          <p:cNvSpPr txBox="1">
            <a:spLocks noGrp="1"/>
          </p:cNvSpPr>
          <p:nvPr>
            <p:ph type="title"/>
          </p:nvPr>
        </p:nvSpPr>
        <p:spPr>
          <a:xfrm>
            <a:off x="713225" y="2620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2.3 T</a:t>
            </a:r>
            <a:r>
              <a:rPr lang="en-US" dirty="0">
                <a:latin typeface="+mj-lt"/>
              </a:rPr>
              <a:t>h</a:t>
            </a:r>
            <a:r>
              <a:rPr lang="en" dirty="0">
                <a:latin typeface="+mj-lt"/>
              </a:rPr>
              <a:t>iết kế hệ thống</a:t>
            </a:r>
            <a:endParaRPr dirty="0">
              <a:latin typeface="+mj-lt"/>
            </a:endParaRPr>
          </a:p>
        </p:txBody>
      </p:sp>
      <p:sp>
        <p:nvSpPr>
          <p:cNvPr id="742" name="Google Shape;742;p84"/>
          <p:cNvSpPr txBox="1"/>
          <p:nvPr/>
        </p:nvSpPr>
        <p:spPr>
          <a:xfrm>
            <a:off x="5258887" y="1712608"/>
            <a:ext cx="19470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dk2"/>
              </a:solidFill>
              <a:latin typeface="Montserrat"/>
              <a:ea typeface="Montserrat"/>
              <a:cs typeface="Montserrat"/>
              <a:sym typeface="Montserrat"/>
            </a:endParaRPr>
          </a:p>
        </p:txBody>
      </p:sp>
      <p:sp>
        <p:nvSpPr>
          <p:cNvPr id="3" name="Google Shape;720;p83">
            <a:extLst>
              <a:ext uri="{FF2B5EF4-FFF2-40B4-BE49-F238E27FC236}">
                <a16:creationId xmlns:a16="http://schemas.microsoft.com/office/drawing/2014/main" id="{2EA423FE-D6E5-6B84-79B8-3F84717573A3}"/>
              </a:ext>
            </a:extLst>
          </p:cNvPr>
          <p:cNvSpPr txBox="1"/>
          <p:nvPr/>
        </p:nvSpPr>
        <p:spPr>
          <a:xfrm>
            <a:off x="2602415" y="781073"/>
            <a:ext cx="5312944"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chemeClr val="dk1"/>
                </a:solidFill>
                <a:latin typeface="+mj-lt"/>
                <a:ea typeface="Vidaloka"/>
                <a:cs typeface="Vidaloka"/>
                <a:sym typeface="Vidaloka"/>
              </a:rPr>
              <a:t>Mô</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hình</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luồng</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dữ</a:t>
            </a:r>
            <a:r>
              <a:rPr lang="en-US" sz="2000" dirty="0">
                <a:solidFill>
                  <a:schemeClr val="dk1"/>
                </a:solidFill>
                <a:latin typeface="+mj-lt"/>
                <a:ea typeface="Vidaloka"/>
                <a:cs typeface="Vidaloka"/>
                <a:sym typeface="Vidaloka"/>
              </a:rPr>
              <a:t> </a:t>
            </a:r>
            <a:r>
              <a:rPr lang="en-US" sz="2000" dirty="0" err="1">
                <a:solidFill>
                  <a:schemeClr val="dk1"/>
                </a:solidFill>
                <a:latin typeface="+mj-lt"/>
                <a:ea typeface="Vidaloka"/>
                <a:cs typeface="Vidaloka"/>
                <a:sym typeface="Vidaloka"/>
              </a:rPr>
              <a:t>liệu</a:t>
            </a:r>
            <a:r>
              <a:rPr lang="en-US" sz="2000" dirty="0">
                <a:solidFill>
                  <a:schemeClr val="dk1"/>
                </a:solidFill>
                <a:latin typeface="+mj-lt"/>
                <a:ea typeface="Vidaloka"/>
                <a:cs typeface="Vidaloka"/>
                <a:sym typeface="Vidaloka"/>
              </a:rPr>
              <a:t> DFD </a:t>
            </a:r>
            <a:r>
              <a:rPr lang="en-US" sz="2000" dirty="0" err="1">
                <a:solidFill>
                  <a:schemeClr val="dk1"/>
                </a:solidFill>
                <a:latin typeface="+mj-lt"/>
                <a:ea typeface="Vidaloka"/>
                <a:cs typeface="Vidaloka"/>
                <a:sym typeface="Vidaloka"/>
              </a:rPr>
              <a:t>Mức</a:t>
            </a:r>
            <a:r>
              <a:rPr lang="en-US" sz="2000" dirty="0">
                <a:solidFill>
                  <a:schemeClr val="dk1"/>
                </a:solidFill>
                <a:latin typeface="+mj-lt"/>
                <a:ea typeface="Vidaloka"/>
                <a:cs typeface="Vidaloka"/>
                <a:sym typeface="Vidaloka"/>
              </a:rPr>
              <a:t> 1</a:t>
            </a:r>
            <a:endParaRPr sz="2000" dirty="0">
              <a:solidFill>
                <a:schemeClr val="dk1"/>
              </a:solidFill>
              <a:latin typeface="+mj-lt"/>
              <a:ea typeface="Vidaloka"/>
              <a:cs typeface="Vidaloka"/>
              <a:sym typeface="Vidaloka"/>
            </a:endParaRPr>
          </a:p>
        </p:txBody>
      </p:sp>
      <p:sp>
        <p:nvSpPr>
          <p:cNvPr id="5" name="Google Shape;720;p83">
            <a:extLst>
              <a:ext uri="{FF2B5EF4-FFF2-40B4-BE49-F238E27FC236}">
                <a16:creationId xmlns:a16="http://schemas.microsoft.com/office/drawing/2014/main" id="{0F9C7EF3-1220-C049-A98D-C8749A687D81}"/>
              </a:ext>
            </a:extLst>
          </p:cNvPr>
          <p:cNvSpPr txBox="1"/>
          <p:nvPr/>
        </p:nvSpPr>
        <p:spPr>
          <a:xfrm>
            <a:off x="278277" y="1273673"/>
            <a:ext cx="2562676"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solidFill>
                  <a:schemeClr val="dk1"/>
                </a:solidFill>
                <a:latin typeface="+mj-lt"/>
                <a:ea typeface="Vidaloka"/>
                <a:cs typeface="Vidaloka"/>
                <a:sym typeface="Vidaloka"/>
              </a:rPr>
              <a:t>Giải</a:t>
            </a:r>
            <a:r>
              <a:rPr lang="en-US" sz="1200" dirty="0">
                <a:solidFill>
                  <a:schemeClr val="dk1"/>
                </a:solidFill>
                <a:latin typeface="+mj-lt"/>
                <a:ea typeface="Vidaloka"/>
                <a:cs typeface="Vidaloka"/>
                <a:sym typeface="Vidaloka"/>
              </a:rPr>
              <a:t> </a:t>
            </a:r>
            <a:r>
              <a:rPr lang="en-US" sz="1200" dirty="0" err="1">
                <a:solidFill>
                  <a:schemeClr val="dk1"/>
                </a:solidFill>
                <a:latin typeface="+mj-lt"/>
                <a:ea typeface="Vidaloka"/>
                <a:cs typeface="Vidaloka"/>
                <a:sym typeface="Vidaloka"/>
              </a:rPr>
              <a:t>quyết</a:t>
            </a:r>
            <a:r>
              <a:rPr lang="en-US" sz="1200" dirty="0">
                <a:solidFill>
                  <a:schemeClr val="dk1"/>
                </a:solidFill>
                <a:latin typeface="+mj-lt"/>
                <a:ea typeface="Vidaloka"/>
                <a:cs typeface="Vidaloka"/>
                <a:sym typeface="Vidaloka"/>
              </a:rPr>
              <a:t> </a:t>
            </a:r>
            <a:r>
              <a:rPr lang="en-US" sz="1200" dirty="0" err="1">
                <a:solidFill>
                  <a:schemeClr val="dk1"/>
                </a:solidFill>
                <a:latin typeface="+mj-lt"/>
                <a:ea typeface="Vidaloka"/>
                <a:cs typeface="Vidaloka"/>
                <a:sym typeface="Vidaloka"/>
              </a:rPr>
              <a:t>sự</a:t>
            </a:r>
            <a:r>
              <a:rPr lang="en-US" sz="1200" dirty="0">
                <a:solidFill>
                  <a:schemeClr val="dk1"/>
                </a:solidFill>
                <a:latin typeface="+mj-lt"/>
                <a:ea typeface="Vidaloka"/>
                <a:cs typeface="Vidaloka"/>
                <a:sym typeface="Vidaloka"/>
              </a:rPr>
              <a:t> </a:t>
            </a:r>
            <a:r>
              <a:rPr lang="en-US" sz="1200" dirty="0" err="1">
                <a:solidFill>
                  <a:schemeClr val="dk1"/>
                </a:solidFill>
                <a:latin typeface="+mj-lt"/>
                <a:ea typeface="Vidaloka"/>
                <a:cs typeface="Vidaloka"/>
                <a:sym typeface="Vidaloka"/>
              </a:rPr>
              <a:t>cố</a:t>
            </a:r>
            <a:r>
              <a:rPr lang="en-US" sz="1200" dirty="0">
                <a:solidFill>
                  <a:schemeClr val="dk1"/>
                </a:solidFill>
                <a:latin typeface="+mj-lt"/>
                <a:ea typeface="Vidaloka"/>
                <a:cs typeface="Vidaloka"/>
                <a:sym typeface="Vidaloka"/>
              </a:rPr>
              <a:t>: </a:t>
            </a:r>
            <a:endParaRPr sz="1200" dirty="0">
              <a:solidFill>
                <a:schemeClr val="dk1"/>
              </a:solidFill>
              <a:latin typeface="+mj-lt"/>
              <a:ea typeface="Vidaloka"/>
              <a:cs typeface="Vidaloka"/>
              <a:sym typeface="Vidaloka"/>
            </a:endParaRPr>
          </a:p>
        </p:txBody>
      </p:sp>
      <p:pic>
        <p:nvPicPr>
          <p:cNvPr id="6" name="Hình ảnh 3">
            <a:extLst>
              <a:ext uri="{FF2B5EF4-FFF2-40B4-BE49-F238E27FC236}">
                <a16:creationId xmlns:a16="http://schemas.microsoft.com/office/drawing/2014/main" id="{3172240F-A906-E244-84C8-AB40B7411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990" y="1318966"/>
            <a:ext cx="6151880" cy="3387090"/>
          </a:xfrm>
          <a:prstGeom prst="rect">
            <a:avLst/>
          </a:prstGeom>
        </p:spPr>
      </p:pic>
    </p:spTree>
    <p:extLst>
      <p:ext uri="{BB962C8B-B14F-4D97-AF65-F5344CB8AC3E}">
        <p14:creationId xmlns:p14="http://schemas.microsoft.com/office/powerpoint/2010/main" val="221961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 calcmode="lin" valueType="num">
                                      <p:cBhvr additive="base">
                                        <p:cTn id="7" dur="1000"/>
                                        <p:tgtEl>
                                          <p:spTgt spid="7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42"/>
                                        </p:tgtEl>
                                        <p:attrNameLst>
                                          <p:attrName>style.visibility</p:attrName>
                                        </p:attrNameLst>
                                      </p:cBhvr>
                                      <p:to>
                                        <p:strVal val="visible"/>
                                      </p:to>
                                    </p:set>
                                    <p:anim calcmode="lin" valueType="num">
                                      <p:cBhvr additive="base">
                                        <p:cTn id="12" dur="1000"/>
                                        <p:tgtEl>
                                          <p:spTgt spid="7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81"/>
          <p:cNvSpPr txBox="1">
            <a:spLocks noGrp="1"/>
          </p:cNvSpPr>
          <p:nvPr>
            <p:ph type="title"/>
          </p:nvPr>
        </p:nvSpPr>
        <p:spPr>
          <a:xfrm>
            <a:off x="4155747" y="2438426"/>
            <a:ext cx="4988253" cy="648900"/>
          </a:xfrm>
          <a:prstGeom prst="rect">
            <a:avLst/>
          </a:prstGeom>
        </p:spPr>
        <p:txBody>
          <a:bodyPr spcFirstLastPara="1" wrap="square" lIns="91425" tIns="91425" rIns="91425" bIns="91425" anchor="ctr" anchorCtr="0">
            <a:noAutofit/>
          </a:bodyPr>
          <a:lstStyle/>
          <a:p>
            <a:pPr lvl="0" algn="ctr">
              <a:lnSpc>
                <a:spcPct val="150000"/>
              </a:lnSpc>
            </a:pPr>
            <a:r>
              <a:rPr lang="en-US" sz="2400" b="1" kern="1400" spc="-50" dirty="0">
                <a:effectLst/>
                <a:latin typeface="+mn-lt"/>
                <a:ea typeface="Times New Roman" panose="02020603050405020304" pitchFamily="18" charset="0"/>
                <a:cs typeface="Times New Roman" panose="02020603050405020304" pitchFamily="18" charset="0"/>
              </a:rPr>
              <a:t>CÀI ĐẶT VÀ KIỂM THỬ</a:t>
            </a:r>
          </a:p>
        </p:txBody>
      </p:sp>
      <p:sp>
        <p:nvSpPr>
          <p:cNvPr id="703" name="Google Shape;703;p81"/>
          <p:cNvSpPr txBox="1">
            <a:spLocks noGrp="1"/>
          </p:cNvSpPr>
          <p:nvPr>
            <p:ph type="title" idx="2"/>
          </p:nvPr>
        </p:nvSpPr>
        <p:spPr>
          <a:xfrm>
            <a:off x="4956100" y="1402325"/>
            <a:ext cx="1650900" cy="97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pic>
        <p:nvPicPr>
          <p:cNvPr id="705" name="Google Shape;705;p81"/>
          <p:cNvPicPr preferRelativeResize="0"/>
          <p:nvPr/>
        </p:nvPicPr>
        <p:blipFill rotWithShape="1">
          <a:blip r:embed="rId3">
            <a:alphaModFix/>
          </a:blip>
          <a:srcRect l="33897"/>
          <a:stretch/>
        </p:blipFill>
        <p:spPr>
          <a:xfrm>
            <a:off x="1094250" y="1113625"/>
            <a:ext cx="2896500" cy="2916300"/>
          </a:xfrm>
          <a:prstGeom prst="rect">
            <a:avLst/>
          </a:prstGeom>
          <a:noFill/>
          <a:ln w="28575" cap="flat" cmpd="sng">
            <a:solidFill>
              <a:schemeClr val="accent1"/>
            </a:solidFill>
            <a:prstDash val="solid"/>
            <a:round/>
            <a:headEnd type="none" w="sm" len="sm"/>
            <a:tailEnd type="none" w="sm" len="sm"/>
          </a:ln>
        </p:spPr>
      </p:pic>
    </p:spTree>
    <p:extLst>
      <p:ext uri="{BB962C8B-B14F-4D97-AF65-F5344CB8AC3E}">
        <p14:creationId xmlns:p14="http://schemas.microsoft.com/office/powerpoint/2010/main" val="304815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87"/>
          <p:cNvSpPr txBox="1">
            <a:spLocks noGrp="1"/>
          </p:cNvSpPr>
          <p:nvPr>
            <p:ph type="title"/>
          </p:nvPr>
        </p:nvSpPr>
        <p:spPr>
          <a:xfrm>
            <a:off x="498045" y="1812574"/>
            <a:ext cx="4363278" cy="22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Giao </a:t>
            </a:r>
            <a:r>
              <a:rPr lang="en-US" dirty="0" err="1"/>
              <a:t>diện</a:t>
            </a:r>
            <a:r>
              <a:rPr lang="en-US" dirty="0"/>
              <a:t> </a:t>
            </a:r>
            <a:r>
              <a:rPr lang="en-US" dirty="0" err="1"/>
              <a:t>người</a:t>
            </a:r>
            <a:r>
              <a:rPr lang="en-US" dirty="0"/>
              <a:t> </a:t>
            </a:r>
            <a:r>
              <a:rPr lang="en-US" dirty="0" err="1"/>
              <a:t>dùng</a:t>
            </a:r>
            <a:endParaRPr dirty="0"/>
          </a:p>
        </p:txBody>
      </p:sp>
      <p:pic>
        <p:nvPicPr>
          <p:cNvPr id="866" name="Google Shape;866;p87"/>
          <p:cNvPicPr preferRelativeResize="0"/>
          <p:nvPr/>
        </p:nvPicPr>
        <p:blipFill rotWithShape="1">
          <a:blip r:embed="rId3">
            <a:alphaModFix/>
          </a:blip>
          <a:srcRect l="16899" r="16906"/>
          <a:stretch/>
        </p:blipFill>
        <p:spPr>
          <a:xfrm>
            <a:off x="4931700" y="1054650"/>
            <a:ext cx="3013500" cy="3034200"/>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3263464" y="478831"/>
            <a:ext cx="3013500" cy="7800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Clr>
                <a:schemeClr val="dk1"/>
              </a:buClr>
              <a:buSzPts val="1100"/>
              <a:buFont typeface="Arial"/>
              <a:buNone/>
            </a:pPr>
            <a:r>
              <a:rPr lang="en-US" sz="2400" b="1" dirty="0" err="1">
                <a:latin typeface="+mj-lt"/>
              </a:rPr>
              <a:t>Đăng</a:t>
            </a:r>
            <a:r>
              <a:rPr lang="en-US" sz="2400" b="1" dirty="0">
                <a:latin typeface="+mj-lt"/>
              </a:rPr>
              <a:t> </a:t>
            </a:r>
            <a:r>
              <a:rPr lang="en-US" sz="2400" b="1" dirty="0" err="1">
                <a:latin typeface="+mj-lt"/>
              </a:rPr>
              <a:t>nhập</a:t>
            </a:r>
            <a:endParaRPr sz="2400" b="1" dirty="0">
              <a:latin typeface="+mj-lt"/>
            </a:endParaRPr>
          </a:p>
        </p:txBody>
      </p:sp>
      <p:pic>
        <p:nvPicPr>
          <p:cNvPr id="4" name="Picture 3">
            <a:extLst>
              <a:ext uri="{FF2B5EF4-FFF2-40B4-BE49-F238E27FC236}">
                <a16:creationId xmlns:a16="http://schemas.microsoft.com/office/drawing/2014/main" id="{B2B8D063-01A5-A391-557F-AB3A229A8265}"/>
              </a:ext>
            </a:extLst>
          </p:cNvPr>
          <p:cNvPicPr>
            <a:picLocks noChangeAspect="1"/>
          </p:cNvPicPr>
          <p:nvPr/>
        </p:nvPicPr>
        <p:blipFill>
          <a:blip r:embed="rId3"/>
          <a:stretch>
            <a:fillRect/>
          </a:stretch>
        </p:blipFill>
        <p:spPr>
          <a:xfrm>
            <a:off x="974035" y="1271587"/>
            <a:ext cx="6639339" cy="3310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3760421" y="422247"/>
            <a:ext cx="3013500" cy="7800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Clr>
                <a:schemeClr val="dk1"/>
              </a:buClr>
              <a:buSzPts val="1100"/>
              <a:buFont typeface="Arial"/>
              <a:buNone/>
            </a:pPr>
            <a:r>
              <a:rPr lang="en-US" sz="2400" b="1" dirty="0" err="1">
                <a:latin typeface="+mj-lt"/>
              </a:rPr>
              <a:t>Bàn</a:t>
            </a:r>
            <a:endParaRPr sz="2400" b="1" dirty="0">
              <a:latin typeface="+mj-lt"/>
            </a:endParaRPr>
          </a:p>
        </p:txBody>
      </p:sp>
      <p:pic>
        <p:nvPicPr>
          <p:cNvPr id="3" name="Picture 2">
            <a:extLst>
              <a:ext uri="{FF2B5EF4-FFF2-40B4-BE49-F238E27FC236}">
                <a16:creationId xmlns:a16="http://schemas.microsoft.com/office/drawing/2014/main" id="{B26063DA-CDCB-EB11-A68D-4158B3962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095" y="976437"/>
            <a:ext cx="6151880" cy="3608070"/>
          </a:xfrm>
          <a:prstGeom prst="rect">
            <a:avLst/>
          </a:prstGeom>
        </p:spPr>
      </p:pic>
    </p:spTree>
    <p:extLst>
      <p:ext uri="{BB962C8B-B14F-4D97-AF65-F5344CB8AC3E}">
        <p14:creationId xmlns:p14="http://schemas.microsoft.com/office/powerpoint/2010/main" val="99192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3680908" y="352674"/>
            <a:ext cx="3013500" cy="780000"/>
          </a:xfrm>
          <a:prstGeom prst="rect">
            <a:avLst/>
          </a:prstGeom>
        </p:spPr>
        <p:txBody>
          <a:bodyPr spcFirstLastPara="1" wrap="square" lIns="91425" tIns="91425" rIns="91425" bIns="91425" anchor="t" anchorCtr="0">
            <a:noAutofit/>
          </a:bodyPr>
          <a:lstStyle/>
          <a:p>
            <a:pPr marL="0" lvl="0" indent="0">
              <a:spcAft>
                <a:spcPts val="1000"/>
              </a:spcAft>
              <a:buClr>
                <a:schemeClr val="dk1"/>
              </a:buClr>
              <a:buSzPts val="1100"/>
              <a:buNone/>
            </a:pPr>
            <a:r>
              <a:rPr lang="en-US" sz="2400" b="1" dirty="0" err="1">
                <a:latin typeface="+mn-lt"/>
              </a:rPr>
              <a:t>Quầy</a:t>
            </a:r>
            <a:endParaRPr sz="2400" b="1" dirty="0">
              <a:latin typeface="+mn-lt"/>
            </a:endParaRPr>
          </a:p>
        </p:txBody>
      </p:sp>
      <p:pic>
        <p:nvPicPr>
          <p:cNvPr id="3" name="Picture 2">
            <a:extLst>
              <a:ext uri="{FF2B5EF4-FFF2-40B4-BE49-F238E27FC236}">
                <a16:creationId xmlns:a16="http://schemas.microsoft.com/office/drawing/2014/main" id="{B26063DA-CDCB-EB11-A68D-4158B3962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095" y="976437"/>
            <a:ext cx="6151880" cy="3608070"/>
          </a:xfrm>
          <a:prstGeom prst="rect">
            <a:avLst/>
          </a:prstGeom>
        </p:spPr>
      </p:pic>
    </p:spTree>
    <p:extLst>
      <p:ext uri="{BB962C8B-B14F-4D97-AF65-F5344CB8AC3E}">
        <p14:creationId xmlns:p14="http://schemas.microsoft.com/office/powerpoint/2010/main" val="223309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3680908" y="352674"/>
            <a:ext cx="3013500" cy="780000"/>
          </a:xfrm>
          <a:prstGeom prst="rect">
            <a:avLst/>
          </a:prstGeom>
        </p:spPr>
        <p:txBody>
          <a:bodyPr spcFirstLastPara="1" wrap="square" lIns="91425" tIns="91425" rIns="91425" bIns="91425" anchor="t" anchorCtr="0">
            <a:noAutofit/>
          </a:bodyPr>
          <a:lstStyle/>
          <a:p>
            <a:pPr marL="0" lvl="0" indent="0">
              <a:spcAft>
                <a:spcPts val="1000"/>
              </a:spcAft>
              <a:buClr>
                <a:schemeClr val="dk1"/>
              </a:buClr>
              <a:buSzPts val="1100"/>
              <a:buNone/>
            </a:pPr>
            <a:r>
              <a:rPr lang="en-US" sz="2400" b="1" dirty="0" err="1">
                <a:latin typeface="+mn-lt"/>
              </a:rPr>
              <a:t>Báo</a:t>
            </a:r>
            <a:r>
              <a:rPr lang="en-US" sz="2400" b="1" dirty="0">
                <a:latin typeface="+mn-lt"/>
              </a:rPr>
              <a:t> </a:t>
            </a:r>
            <a:r>
              <a:rPr lang="en-US" sz="2400" b="1" dirty="0" err="1">
                <a:latin typeface="+mn-lt"/>
              </a:rPr>
              <a:t>Cáo</a:t>
            </a:r>
            <a:endParaRPr sz="2400" b="1" dirty="0">
              <a:latin typeface="+mn-lt"/>
            </a:endParaRPr>
          </a:p>
        </p:txBody>
      </p:sp>
      <p:pic>
        <p:nvPicPr>
          <p:cNvPr id="2" name="Picture 1">
            <a:extLst>
              <a:ext uri="{FF2B5EF4-FFF2-40B4-BE49-F238E27FC236}">
                <a16:creationId xmlns:a16="http://schemas.microsoft.com/office/drawing/2014/main" id="{F2BB3F0C-AF7D-66FE-5697-6A05E603F14B}"/>
              </a:ext>
            </a:extLst>
          </p:cNvPr>
          <p:cNvPicPr>
            <a:picLocks noChangeAspect="1"/>
          </p:cNvPicPr>
          <p:nvPr/>
        </p:nvPicPr>
        <p:blipFill>
          <a:blip r:embed="rId3"/>
          <a:stretch>
            <a:fillRect/>
          </a:stretch>
        </p:blipFill>
        <p:spPr>
          <a:xfrm>
            <a:off x="1287338" y="899146"/>
            <a:ext cx="6151880" cy="3603625"/>
          </a:xfrm>
          <a:prstGeom prst="rect">
            <a:avLst/>
          </a:prstGeom>
        </p:spPr>
      </p:pic>
    </p:spTree>
    <p:extLst>
      <p:ext uri="{BB962C8B-B14F-4D97-AF65-F5344CB8AC3E}">
        <p14:creationId xmlns:p14="http://schemas.microsoft.com/office/powerpoint/2010/main" val="281363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3680908" y="352674"/>
            <a:ext cx="3013500" cy="780000"/>
          </a:xfrm>
          <a:prstGeom prst="rect">
            <a:avLst/>
          </a:prstGeom>
        </p:spPr>
        <p:txBody>
          <a:bodyPr spcFirstLastPara="1" wrap="square" lIns="91425" tIns="91425" rIns="91425" bIns="91425" anchor="t" anchorCtr="0">
            <a:noAutofit/>
          </a:bodyPr>
          <a:lstStyle/>
          <a:p>
            <a:pPr marL="0" lvl="0" indent="0">
              <a:spcAft>
                <a:spcPts val="1000"/>
              </a:spcAft>
              <a:buClr>
                <a:schemeClr val="dk1"/>
              </a:buClr>
              <a:buSzPts val="1100"/>
              <a:buNone/>
            </a:pPr>
            <a:r>
              <a:rPr lang="en-US" sz="2400" b="1" dirty="0" err="1">
                <a:latin typeface="+mn-lt"/>
              </a:rPr>
              <a:t>Khách</a:t>
            </a:r>
            <a:r>
              <a:rPr lang="en-US" sz="2400" b="1" dirty="0">
                <a:latin typeface="+mn-lt"/>
              </a:rPr>
              <a:t> </a:t>
            </a:r>
            <a:r>
              <a:rPr lang="en-US" sz="2400" b="1" dirty="0" err="1">
                <a:latin typeface="+mn-lt"/>
              </a:rPr>
              <a:t>Hàng</a:t>
            </a:r>
            <a:endParaRPr sz="2400" b="1" dirty="0">
              <a:latin typeface="+mn-lt"/>
            </a:endParaRPr>
          </a:p>
        </p:txBody>
      </p:sp>
      <p:pic>
        <p:nvPicPr>
          <p:cNvPr id="3" name="Picture 2">
            <a:extLst>
              <a:ext uri="{FF2B5EF4-FFF2-40B4-BE49-F238E27FC236}">
                <a16:creationId xmlns:a16="http://schemas.microsoft.com/office/drawing/2014/main" id="{1F55ED60-65C5-10FB-32B8-419F0FD08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215" y="1016275"/>
            <a:ext cx="7121167" cy="3545785"/>
          </a:xfrm>
          <a:prstGeom prst="rect">
            <a:avLst/>
          </a:prstGeom>
        </p:spPr>
      </p:pic>
    </p:spTree>
    <p:extLst>
      <p:ext uri="{BB962C8B-B14F-4D97-AF65-F5344CB8AC3E}">
        <p14:creationId xmlns:p14="http://schemas.microsoft.com/office/powerpoint/2010/main" val="167721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3680908" y="352674"/>
            <a:ext cx="3013500" cy="780000"/>
          </a:xfrm>
          <a:prstGeom prst="rect">
            <a:avLst/>
          </a:prstGeom>
        </p:spPr>
        <p:txBody>
          <a:bodyPr spcFirstLastPara="1" wrap="square" lIns="91425" tIns="91425" rIns="91425" bIns="91425" anchor="t" anchorCtr="0">
            <a:noAutofit/>
          </a:bodyPr>
          <a:lstStyle/>
          <a:p>
            <a:pPr marL="0" lvl="0" indent="0">
              <a:spcAft>
                <a:spcPts val="1000"/>
              </a:spcAft>
              <a:buClr>
                <a:schemeClr val="dk1"/>
              </a:buClr>
              <a:buSzPts val="1100"/>
              <a:buNone/>
            </a:pPr>
            <a:r>
              <a:rPr lang="en-US" sz="2400" b="1" dirty="0" err="1">
                <a:latin typeface="+mn-lt"/>
              </a:rPr>
              <a:t>Nhóm</a:t>
            </a:r>
            <a:r>
              <a:rPr lang="en-US" sz="2400" b="1" dirty="0">
                <a:latin typeface="+mn-lt"/>
              </a:rPr>
              <a:t> </a:t>
            </a:r>
            <a:r>
              <a:rPr lang="en-US" sz="2400" b="1" dirty="0" err="1">
                <a:latin typeface="+mn-lt"/>
              </a:rPr>
              <a:t>Quyền</a:t>
            </a:r>
            <a:endParaRPr sz="2400" b="1" dirty="0">
              <a:latin typeface="+mn-lt"/>
            </a:endParaRPr>
          </a:p>
        </p:txBody>
      </p:sp>
      <p:pic>
        <p:nvPicPr>
          <p:cNvPr id="2" name="Picture 1">
            <a:extLst>
              <a:ext uri="{FF2B5EF4-FFF2-40B4-BE49-F238E27FC236}">
                <a16:creationId xmlns:a16="http://schemas.microsoft.com/office/drawing/2014/main" id="{15D9FEAE-1ED1-6B2F-0EB9-1088F50AB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129" y="974036"/>
            <a:ext cx="6902505" cy="3250094"/>
          </a:xfrm>
          <a:prstGeom prst="rect">
            <a:avLst/>
          </a:prstGeom>
        </p:spPr>
      </p:pic>
    </p:spTree>
    <p:extLst>
      <p:ext uri="{BB962C8B-B14F-4D97-AF65-F5344CB8AC3E}">
        <p14:creationId xmlns:p14="http://schemas.microsoft.com/office/powerpoint/2010/main" val="24000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2905655" y="342735"/>
            <a:ext cx="4002040" cy="780000"/>
          </a:xfrm>
          <a:prstGeom prst="rect">
            <a:avLst/>
          </a:prstGeom>
        </p:spPr>
        <p:txBody>
          <a:bodyPr spcFirstLastPara="1" wrap="square" lIns="91425" tIns="91425" rIns="91425" bIns="91425" anchor="t" anchorCtr="0">
            <a:noAutofit/>
          </a:bodyPr>
          <a:lstStyle/>
          <a:p>
            <a:pPr marL="0" lvl="0" indent="0">
              <a:spcAft>
                <a:spcPts val="1000"/>
              </a:spcAft>
              <a:buClr>
                <a:schemeClr val="dk1"/>
              </a:buClr>
              <a:buSzPts val="1100"/>
              <a:buNone/>
            </a:pPr>
            <a:r>
              <a:rPr lang="en-US" sz="2400" b="1" dirty="0">
                <a:latin typeface="+mn-lt"/>
              </a:rPr>
              <a:t>Chi </a:t>
            </a:r>
            <a:r>
              <a:rPr lang="en-US" sz="2400" b="1" dirty="0" err="1">
                <a:latin typeface="+mn-lt"/>
              </a:rPr>
              <a:t>Tiết</a:t>
            </a:r>
            <a:r>
              <a:rPr lang="en-US" sz="2400" b="1" dirty="0">
                <a:latin typeface="+mn-lt"/>
              </a:rPr>
              <a:t> </a:t>
            </a:r>
            <a:r>
              <a:rPr lang="en-US" sz="2400" b="1" dirty="0" err="1">
                <a:latin typeface="+mn-lt"/>
              </a:rPr>
              <a:t>Nhóm</a:t>
            </a:r>
            <a:r>
              <a:rPr lang="en-US" sz="2400" b="1" dirty="0">
                <a:latin typeface="+mn-lt"/>
              </a:rPr>
              <a:t> </a:t>
            </a:r>
            <a:r>
              <a:rPr lang="en-US" sz="2400" b="1" dirty="0" err="1">
                <a:latin typeface="+mn-lt"/>
              </a:rPr>
              <a:t>Quyền</a:t>
            </a:r>
            <a:endParaRPr sz="2400" b="1" dirty="0">
              <a:latin typeface="+mn-lt"/>
            </a:endParaRPr>
          </a:p>
        </p:txBody>
      </p:sp>
      <p:pic>
        <p:nvPicPr>
          <p:cNvPr id="3" name="Picture 2">
            <a:extLst>
              <a:ext uri="{FF2B5EF4-FFF2-40B4-BE49-F238E27FC236}">
                <a16:creationId xmlns:a16="http://schemas.microsoft.com/office/drawing/2014/main" id="{0035F7EA-F101-E018-89D5-678993065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729" y="1122735"/>
            <a:ext cx="6151880" cy="3230604"/>
          </a:xfrm>
          <a:prstGeom prst="rect">
            <a:avLst/>
          </a:prstGeom>
        </p:spPr>
      </p:pic>
    </p:spTree>
    <p:extLst>
      <p:ext uri="{BB962C8B-B14F-4D97-AF65-F5344CB8AC3E}">
        <p14:creationId xmlns:p14="http://schemas.microsoft.com/office/powerpoint/2010/main" val="339924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77118" y="2511803"/>
            <a:ext cx="5697857" cy="80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err="1">
                <a:latin typeface="+mj-lt"/>
              </a:rPr>
              <a:t>Giới</a:t>
            </a:r>
            <a:r>
              <a:rPr lang="en-US" dirty="0">
                <a:latin typeface="+mj-lt"/>
              </a:rPr>
              <a:t> </a:t>
            </a:r>
            <a:r>
              <a:rPr lang="en-US" dirty="0" err="1">
                <a:latin typeface="+mj-lt"/>
              </a:rPr>
              <a:t>thiệu</a:t>
            </a:r>
            <a:r>
              <a:rPr lang="en-US" dirty="0">
                <a:latin typeface="+mj-lt"/>
              </a:rPr>
              <a:t> </a:t>
            </a:r>
            <a:r>
              <a:rPr lang="en-US" dirty="0" err="1">
                <a:latin typeface="+mj-lt"/>
              </a:rPr>
              <a:t>về</a:t>
            </a:r>
            <a:r>
              <a:rPr lang="en-US" dirty="0">
                <a:latin typeface="+mj-lt"/>
              </a:rPr>
              <a:t> </a:t>
            </a:r>
            <a:r>
              <a:rPr lang="en-US" dirty="0" err="1">
                <a:latin typeface="+mj-lt"/>
              </a:rPr>
              <a:t>đề</a:t>
            </a:r>
            <a:r>
              <a:rPr lang="en-US" dirty="0">
                <a:latin typeface="+mj-lt"/>
              </a:rPr>
              <a:t> </a:t>
            </a:r>
            <a:r>
              <a:rPr lang="en-US" dirty="0" err="1">
                <a:latin typeface="+mj-lt"/>
              </a:rPr>
              <a:t>tài</a:t>
            </a:r>
            <a:endParaRPr dirty="0">
              <a:latin typeface="+mj-lt"/>
            </a:endParaRPr>
          </a:p>
        </p:txBody>
      </p:sp>
      <p:sp>
        <p:nvSpPr>
          <p:cNvPr id="580" name="Google Shape;580;p70"/>
          <p:cNvSpPr txBox="1">
            <a:spLocks noGrp="1"/>
          </p:cNvSpPr>
          <p:nvPr>
            <p:ph type="title" idx="2"/>
          </p:nvPr>
        </p:nvSpPr>
        <p:spPr>
          <a:xfrm>
            <a:off x="3741925" y="1484693"/>
            <a:ext cx="1650900"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pic>
        <p:nvPicPr>
          <p:cNvPr id="582" name="Google Shape;582;p70"/>
          <p:cNvPicPr preferRelativeResize="0"/>
          <p:nvPr/>
        </p:nvPicPr>
        <p:blipFill rotWithShape="1">
          <a:blip r:embed="rId3">
            <a:alphaModFix/>
          </a:blip>
          <a:srcRect l="26783" r="6921"/>
          <a:stretch/>
        </p:blipFill>
        <p:spPr>
          <a:xfrm>
            <a:off x="5774975" y="1294350"/>
            <a:ext cx="2537400" cy="2554800"/>
          </a:xfrm>
          <a:prstGeom prst="rect">
            <a:avLst/>
          </a:prstGeom>
          <a:noFill/>
          <a:ln w="2857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582"/>
                                        </p:tgtEl>
                                        <p:attrNameLst>
                                          <p:attrName>style.visibility</p:attrName>
                                        </p:attrNameLst>
                                      </p:cBhvr>
                                      <p:to>
                                        <p:strVal val="visible"/>
                                      </p:to>
                                    </p:set>
                                    <p:anim calcmode="lin" valueType="num">
                                      <p:cBhvr additive="base">
                                        <p:cTn id="15" dur="1000"/>
                                        <p:tgtEl>
                                          <p:spTgt spid="5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2736689" y="422248"/>
            <a:ext cx="4608328" cy="780000"/>
          </a:xfrm>
          <a:prstGeom prst="rect">
            <a:avLst/>
          </a:prstGeom>
        </p:spPr>
        <p:txBody>
          <a:bodyPr spcFirstLastPara="1" wrap="square" lIns="91425" tIns="91425" rIns="91425" bIns="91425" anchor="t" anchorCtr="0">
            <a:noAutofit/>
          </a:bodyPr>
          <a:lstStyle/>
          <a:p>
            <a:pPr marL="0" lvl="0" indent="0">
              <a:spcAft>
                <a:spcPts val="1000"/>
              </a:spcAft>
              <a:buClr>
                <a:schemeClr val="dk1"/>
              </a:buClr>
              <a:buSzPts val="1100"/>
              <a:buNone/>
            </a:pPr>
            <a:r>
              <a:rPr lang="en-US" sz="2400" b="1" dirty="0" err="1">
                <a:latin typeface="+mn-lt"/>
              </a:rPr>
              <a:t>Mối</a:t>
            </a:r>
            <a:r>
              <a:rPr lang="en-US" sz="2400" b="1" dirty="0">
                <a:latin typeface="+mn-lt"/>
              </a:rPr>
              <a:t> </a:t>
            </a:r>
            <a:r>
              <a:rPr lang="en-US" sz="2400" b="1" dirty="0" err="1">
                <a:latin typeface="+mn-lt"/>
              </a:rPr>
              <a:t>quan</a:t>
            </a:r>
            <a:r>
              <a:rPr lang="en-US" sz="2400" b="1" dirty="0">
                <a:latin typeface="+mn-lt"/>
              </a:rPr>
              <a:t> </a:t>
            </a:r>
            <a:r>
              <a:rPr lang="en-US" sz="2400" b="1" dirty="0" err="1">
                <a:latin typeface="+mn-lt"/>
              </a:rPr>
              <a:t>hệ</a:t>
            </a:r>
            <a:r>
              <a:rPr lang="en-US" sz="2400" b="1" dirty="0">
                <a:latin typeface="+mn-lt"/>
              </a:rPr>
              <a:t> </a:t>
            </a:r>
            <a:r>
              <a:rPr lang="en-US" sz="2400" b="1" dirty="0" err="1">
                <a:latin typeface="+mn-lt"/>
              </a:rPr>
              <a:t>quyền</a:t>
            </a:r>
            <a:r>
              <a:rPr lang="en-US" sz="2400" b="1" dirty="0">
                <a:latin typeface="+mn-lt"/>
              </a:rPr>
              <a:t> </a:t>
            </a:r>
            <a:r>
              <a:rPr lang="en-US" sz="2400" b="1" dirty="0" err="1">
                <a:latin typeface="+mn-lt"/>
              </a:rPr>
              <a:t>và</a:t>
            </a:r>
            <a:r>
              <a:rPr lang="en-US" sz="2400" b="1" dirty="0">
                <a:latin typeface="+mn-lt"/>
              </a:rPr>
              <a:t> user</a:t>
            </a:r>
            <a:endParaRPr sz="2400" b="1" dirty="0">
              <a:latin typeface="+mn-lt"/>
            </a:endParaRPr>
          </a:p>
        </p:txBody>
      </p:sp>
      <p:pic>
        <p:nvPicPr>
          <p:cNvPr id="2" name="Picture 1">
            <a:extLst>
              <a:ext uri="{FF2B5EF4-FFF2-40B4-BE49-F238E27FC236}">
                <a16:creationId xmlns:a16="http://schemas.microsoft.com/office/drawing/2014/main" id="{A55A6743-406B-C23D-6482-B7568439D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060" y="1202248"/>
            <a:ext cx="6151880" cy="3161030"/>
          </a:xfrm>
          <a:prstGeom prst="rect">
            <a:avLst/>
          </a:prstGeom>
        </p:spPr>
      </p:pic>
    </p:spTree>
    <p:extLst>
      <p:ext uri="{BB962C8B-B14F-4D97-AF65-F5344CB8AC3E}">
        <p14:creationId xmlns:p14="http://schemas.microsoft.com/office/powerpoint/2010/main" val="69806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2736689" y="422248"/>
            <a:ext cx="4608328" cy="780000"/>
          </a:xfrm>
          <a:prstGeom prst="rect">
            <a:avLst/>
          </a:prstGeom>
        </p:spPr>
        <p:txBody>
          <a:bodyPr spcFirstLastPara="1" wrap="square" lIns="91425" tIns="91425" rIns="91425" bIns="91425" anchor="t" anchorCtr="0">
            <a:noAutofit/>
          </a:bodyPr>
          <a:lstStyle/>
          <a:p>
            <a:pPr marL="0" lvl="0" indent="0">
              <a:spcAft>
                <a:spcPts val="1000"/>
              </a:spcAft>
              <a:buClr>
                <a:schemeClr val="dk1"/>
              </a:buClr>
              <a:buSzPts val="1100"/>
              <a:buNone/>
            </a:pPr>
            <a:r>
              <a:rPr lang="en-US" sz="2400" b="1" dirty="0" err="1">
                <a:latin typeface="+mn-lt"/>
              </a:rPr>
              <a:t>Quản</a:t>
            </a:r>
            <a:r>
              <a:rPr lang="en-US" sz="2400" b="1" dirty="0">
                <a:latin typeface="+mn-lt"/>
              </a:rPr>
              <a:t> </a:t>
            </a:r>
            <a:r>
              <a:rPr lang="en-US" sz="2400" b="1" dirty="0" err="1">
                <a:latin typeface="+mn-lt"/>
              </a:rPr>
              <a:t>lý</a:t>
            </a:r>
            <a:r>
              <a:rPr lang="en-US" sz="2400" b="1" dirty="0">
                <a:latin typeface="+mn-lt"/>
              </a:rPr>
              <a:t> </a:t>
            </a:r>
            <a:r>
              <a:rPr lang="en-US" sz="2400" b="1" dirty="0" err="1">
                <a:latin typeface="+mn-lt"/>
              </a:rPr>
              <a:t>đồ</a:t>
            </a:r>
            <a:r>
              <a:rPr lang="en-US" sz="2400" b="1" dirty="0">
                <a:latin typeface="+mn-lt"/>
              </a:rPr>
              <a:t> </a:t>
            </a:r>
            <a:r>
              <a:rPr lang="en-US" sz="2400" b="1" dirty="0" err="1">
                <a:latin typeface="+mn-lt"/>
              </a:rPr>
              <a:t>uống</a:t>
            </a:r>
            <a:endParaRPr sz="2400" b="1" dirty="0">
              <a:latin typeface="+mn-lt"/>
            </a:endParaRPr>
          </a:p>
        </p:txBody>
      </p:sp>
      <p:pic>
        <p:nvPicPr>
          <p:cNvPr id="3" name="Picture 2">
            <a:extLst>
              <a:ext uri="{FF2B5EF4-FFF2-40B4-BE49-F238E27FC236}">
                <a16:creationId xmlns:a16="http://schemas.microsoft.com/office/drawing/2014/main" id="{9B9BF42F-4FB6-B0D1-7BEB-7B37133E0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034" y="1009677"/>
            <a:ext cx="6151880" cy="3711575"/>
          </a:xfrm>
          <a:prstGeom prst="rect">
            <a:avLst/>
          </a:prstGeom>
        </p:spPr>
      </p:pic>
    </p:spTree>
    <p:extLst>
      <p:ext uri="{BB962C8B-B14F-4D97-AF65-F5344CB8AC3E}">
        <p14:creationId xmlns:p14="http://schemas.microsoft.com/office/powerpoint/2010/main" val="314467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2736689" y="422248"/>
            <a:ext cx="4608328" cy="780000"/>
          </a:xfrm>
          <a:prstGeom prst="rect">
            <a:avLst/>
          </a:prstGeom>
        </p:spPr>
        <p:txBody>
          <a:bodyPr spcFirstLastPara="1" wrap="square" lIns="91425" tIns="91425" rIns="91425" bIns="91425" anchor="t" anchorCtr="0">
            <a:noAutofit/>
          </a:bodyPr>
          <a:lstStyle/>
          <a:p>
            <a:pPr marL="0" lvl="0" indent="0">
              <a:spcAft>
                <a:spcPts val="1000"/>
              </a:spcAft>
              <a:buClr>
                <a:schemeClr val="dk1"/>
              </a:buClr>
              <a:buSzPts val="1100"/>
              <a:buNone/>
            </a:pPr>
            <a:r>
              <a:rPr lang="en-US" sz="2400" b="1" dirty="0" err="1">
                <a:latin typeface="+mn-lt"/>
              </a:rPr>
              <a:t>Quản</a:t>
            </a:r>
            <a:r>
              <a:rPr lang="en-US" sz="2400" b="1" dirty="0">
                <a:latin typeface="+mn-lt"/>
              </a:rPr>
              <a:t> </a:t>
            </a:r>
            <a:r>
              <a:rPr lang="en-US" sz="2400" b="1" dirty="0" err="1">
                <a:latin typeface="+mn-lt"/>
              </a:rPr>
              <a:t>lý</a:t>
            </a:r>
            <a:r>
              <a:rPr lang="en-US" sz="2400" b="1" dirty="0">
                <a:latin typeface="+mn-lt"/>
              </a:rPr>
              <a:t> </a:t>
            </a:r>
            <a:r>
              <a:rPr lang="en-US" sz="2400" b="1" dirty="0" err="1">
                <a:latin typeface="+mn-lt"/>
              </a:rPr>
              <a:t>nhân</a:t>
            </a:r>
            <a:r>
              <a:rPr lang="en-US" sz="2400" b="1" dirty="0">
                <a:latin typeface="+mn-lt"/>
              </a:rPr>
              <a:t> </a:t>
            </a:r>
            <a:r>
              <a:rPr lang="en-US" sz="2400" b="1" dirty="0" err="1">
                <a:latin typeface="+mn-lt"/>
              </a:rPr>
              <a:t>viên</a:t>
            </a:r>
            <a:endParaRPr sz="2400" b="1" dirty="0">
              <a:latin typeface="+mn-lt"/>
            </a:endParaRPr>
          </a:p>
        </p:txBody>
      </p:sp>
      <p:pic>
        <p:nvPicPr>
          <p:cNvPr id="2" name="Picture 1">
            <a:extLst>
              <a:ext uri="{FF2B5EF4-FFF2-40B4-BE49-F238E27FC236}">
                <a16:creationId xmlns:a16="http://schemas.microsoft.com/office/drawing/2014/main" id="{65529F6D-378B-284D-7798-BAD250696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338" y="1059207"/>
            <a:ext cx="6151880" cy="3662045"/>
          </a:xfrm>
          <a:prstGeom prst="rect">
            <a:avLst/>
          </a:prstGeom>
        </p:spPr>
      </p:pic>
    </p:spTree>
    <p:extLst>
      <p:ext uri="{BB962C8B-B14F-4D97-AF65-F5344CB8AC3E}">
        <p14:creationId xmlns:p14="http://schemas.microsoft.com/office/powerpoint/2010/main" val="387429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3521880" y="333183"/>
            <a:ext cx="4608328" cy="780000"/>
          </a:xfrm>
          <a:prstGeom prst="rect">
            <a:avLst/>
          </a:prstGeom>
        </p:spPr>
        <p:txBody>
          <a:bodyPr spcFirstLastPara="1" wrap="square" lIns="91425" tIns="91425" rIns="91425" bIns="91425" anchor="t" anchorCtr="0">
            <a:noAutofit/>
          </a:bodyPr>
          <a:lstStyle/>
          <a:p>
            <a:pPr marL="0" lvl="0" indent="0">
              <a:spcAft>
                <a:spcPts val="1000"/>
              </a:spcAft>
              <a:buClr>
                <a:schemeClr val="dk1"/>
              </a:buClr>
              <a:buSzPts val="1100"/>
              <a:buNone/>
            </a:pPr>
            <a:r>
              <a:rPr lang="en-US" sz="2400" b="1" dirty="0" err="1">
                <a:latin typeface="+mn-lt"/>
              </a:rPr>
              <a:t>Quản</a:t>
            </a:r>
            <a:r>
              <a:rPr lang="en-US" sz="2400" b="1" dirty="0">
                <a:latin typeface="+mn-lt"/>
              </a:rPr>
              <a:t> </a:t>
            </a:r>
            <a:r>
              <a:rPr lang="en-US" sz="2400" b="1" dirty="0" err="1">
                <a:latin typeface="+mn-lt"/>
              </a:rPr>
              <a:t>lý</a:t>
            </a:r>
            <a:r>
              <a:rPr lang="en-US" sz="2400" b="1" dirty="0">
                <a:latin typeface="+mn-lt"/>
              </a:rPr>
              <a:t> </a:t>
            </a:r>
            <a:r>
              <a:rPr lang="en-US" sz="2400" b="1" dirty="0" err="1">
                <a:latin typeface="+mn-lt"/>
              </a:rPr>
              <a:t>bàn</a:t>
            </a:r>
            <a:endParaRPr sz="2400" b="1" dirty="0">
              <a:latin typeface="+mn-lt"/>
            </a:endParaRPr>
          </a:p>
        </p:txBody>
      </p:sp>
      <p:pic>
        <p:nvPicPr>
          <p:cNvPr id="3" name="Picture 2">
            <a:extLst>
              <a:ext uri="{FF2B5EF4-FFF2-40B4-BE49-F238E27FC236}">
                <a16:creationId xmlns:a16="http://schemas.microsoft.com/office/drawing/2014/main" id="{D7867F80-DFB6-66D8-9501-148F0D9D0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060" y="1113183"/>
            <a:ext cx="6151880" cy="3458817"/>
          </a:xfrm>
          <a:prstGeom prst="rect">
            <a:avLst/>
          </a:prstGeom>
        </p:spPr>
      </p:pic>
    </p:spTree>
    <p:extLst>
      <p:ext uri="{BB962C8B-B14F-4D97-AF65-F5344CB8AC3E}">
        <p14:creationId xmlns:p14="http://schemas.microsoft.com/office/powerpoint/2010/main" val="21773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3039612" y="382491"/>
            <a:ext cx="4608328" cy="780000"/>
          </a:xfrm>
          <a:prstGeom prst="rect">
            <a:avLst/>
          </a:prstGeom>
        </p:spPr>
        <p:txBody>
          <a:bodyPr spcFirstLastPara="1" wrap="square" lIns="91425" tIns="91425" rIns="91425" bIns="91425" anchor="t" anchorCtr="0">
            <a:noAutofit/>
          </a:bodyPr>
          <a:lstStyle/>
          <a:p>
            <a:pPr marL="0" lvl="0" indent="0">
              <a:spcAft>
                <a:spcPts val="1000"/>
              </a:spcAft>
              <a:buClr>
                <a:schemeClr val="dk1"/>
              </a:buClr>
              <a:buSzPts val="1100"/>
              <a:buNone/>
            </a:pPr>
            <a:r>
              <a:rPr lang="en-US" sz="2400" b="1" dirty="0" err="1">
                <a:latin typeface="+mn-lt"/>
              </a:rPr>
              <a:t>Quản</a:t>
            </a:r>
            <a:r>
              <a:rPr lang="en-US" sz="2400" b="1" dirty="0">
                <a:latin typeface="+mn-lt"/>
              </a:rPr>
              <a:t> </a:t>
            </a:r>
            <a:r>
              <a:rPr lang="en-US" sz="2400" b="1" dirty="0" err="1">
                <a:latin typeface="+mn-lt"/>
              </a:rPr>
              <a:t>lý</a:t>
            </a:r>
            <a:r>
              <a:rPr lang="en-US" sz="2400" b="1" dirty="0">
                <a:latin typeface="+mn-lt"/>
              </a:rPr>
              <a:t> Topping</a:t>
            </a:r>
            <a:endParaRPr sz="2400" b="1" dirty="0">
              <a:latin typeface="+mn-lt"/>
            </a:endParaRPr>
          </a:p>
        </p:txBody>
      </p:sp>
      <p:pic>
        <p:nvPicPr>
          <p:cNvPr id="2" name="Picture 1">
            <a:extLst>
              <a:ext uri="{FF2B5EF4-FFF2-40B4-BE49-F238E27FC236}">
                <a16:creationId xmlns:a16="http://schemas.microsoft.com/office/drawing/2014/main" id="{8A6FC1B1-DC1E-821A-BAC2-BDAD1AD9B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026" y="993913"/>
            <a:ext cx="6345914" cy="3518451"/>
          </a:xfrm>
          <a:prstGeom prst="rect">
            <a:avLst/>
          </a:prstGeom>
        </p:spPr>
      </p:pic>
    </p:spTree>
    <p:extLst>
      <p:ext uri="{BB962C8B-B14F-4D97-AF65-F5344CB8AC3E}">
        <p14:creationId xmlns:p14="http://schemas.microsoft.com/office/powerpoint/2010/main" val="181769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88"/>
          <p:cNvSpPr txBox="1">
            <a:spLocks noGrp="1"/>
          </p:cNvSpPr>
          <p:nvPr>
            <p:ph type="subTitle" idx="1"/>
          </p:nvPr>
        </p:nvSpPr>
        <p:spPr>
          <a:xfrm>
            <a:off x="3039612" y="382491"/>
            <a:ext cx="4608328" cy="780000"/>
          </a:xfrm>
          <a:prstGeom prst="rect">
            <a:avLst/>
          </a:prstGeom>
        </p:spPr>
        <p:txBody>
          <a:bodyPr spcFirstLastPara="1" wrap="square" lIns="91425" tIns="91425" rIns="91425" bIns="91425" anchor="t" anchorCtr="0">
            <a:noAutofit/>
          </a:bodyPr>
          <a:lstStyle/>
          <a:p>
            <a:pPr marL="0" lvl="0" indent="0">
              <a:spcAft>
                <a:spcPts val="1000"/>
              </a:spcAft>
              <a:buClr>
                <a:schemeClr val="dk1"/>
              </a:buClr>
              <a:buSzPts val="1100"/>
              <a:buNone/>
            </a:pPr>
            <a:r>
              <a:rPr lang="en-US" sz="2400" b="1" dirty="0" err="1">
                <a:latin typeface="+mn-lt"/>
              </a:rPr>
              <a:t>Quản</a:t>
            </a:r>
            <a:r>
              <a:rPr lang="en-US" sz="2400" b="1" dirty="0">
                <a:latin typeface="+mn-lt"/>
              </a:rPr>
              <a:t> </a:t>
            </a:r>
            <a:r>
              <a:rPr lang="en-US" sz="2400" b="1" dirty="0" err="1">
                <a:latin typeface="+mn-lt"/>
              </a:rPr>
              <a:t>lý</a:t>
            </a:r>
            <a:r>
              <a:rPr lang="en-US" sz="2400" b="1" dirty="0">
                <a:latin typeface="+mn-lt"/>
              </a:rPr>
              <a:t> </a:t>
            </a:r>
            <a:r>
              <a:rPr lang="en-US" sz="2400" b="1" dirty="0" err="1">
                <a:latin typeface="+mn-lt"/>
              </a:rPr>
              <a:t>thể</a:t>
            </a:r>
            <a:r>
              <a:rPr lang="en-US" sz="2400" b="1" dirty="0">
                <a:latin typeface="+mn-lt"/>
              </a:rPr>
              <a:t> </a:t>
            </a:r>
            <a:r>
              <a:rPr lang="en-US" sz="2400" b="1" dirty="0" err="1">
                <a:latin typeface="+mn-lt"/>
              </a:rPr>
              <a:t>loại</a:t>
            </a:r>
            <a:endParaRPr sz="2400" b="1" dirty="0">
              <a:latin typeface="+mn-lt"/>
            </a:endParaRPr>
          </a:p>
        </p:txBody>
      </p:sp>
      <p:pic>
        <p:nvPicPr>
          <p:cNvPr id="3" name="Picture 2">
            <a:extLst>
              <a:ext uri="{FF2B5EF4-FFF2-40B4-BE49-F238E27FC236}">
                <a16:creationId xmlns:a16="http://schemas.microsoft.com/office/drawing/2014/main" id="{8E5D6D70-E7D5-66B5-1B52-E08916F13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39" y="964097"/>
            <a:ext cx="7981121" cy="3677478"/>
          </a:xfrm>
          <a:prstGeom prst="rect">
            <a:avLst/>
          </a:prstGeom>
        </p:spPr>
      </p:pic>
    </p:spTree>
    <p:extLst>
      <p:ext uri="{BB962C8B-B14F-4D97-AF65-F5344CB8AC3E}">
        <p14:creationId xmlns:p14="http://schemas.microsoft.com/office/powerpoint/2010/main" val="160251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81"/>
          <p:cNvSpPr txBox="1">
            <a:spLocks noGrp="1"/>
          </p:cNvSpPr>
          <p:nvPr>
            <p:ph type="title"/>
          </p:nvPr>
        </p:nvSpPr>
        <p:spPr>
          <a:xfrm>
            <a:off x="4155747" y="2438426"/>
            <a:ext cx="4988253" cy="648900"/>
          </a:xfrm>
          <a:prstGeom prst="rect">
            <a:avLst/>
          </a:prstGeom>
        </p:spPr>
        <p:txBody>
          <a:bodyPr spcFirstLastPara="1" wrap="square" lIns="91425" tIns="91425" rIns="91425" bIns="91425" anchor="ctr" anchorCtr="0">
            <a:noAutofit/>
          </a:bodyPr>
          <a:lstStyle/>
          <a:p>
            <a:pPr lvl="0" algn="ctr">
              <a:lnSpc>
                <a:spcPct val="150000"/>
              </a:lnSpc>
            </a:pPr>
            <a:r>
              <a:rPr lang="en-US" sz="2400" b="1" kern="1400" spc="-50" dirty="0">
                <a:effectLst/>
                <a:latin typeface="+mn-lt"/>
                <a:ea typeface="Times New Roman" panose="02020603050405020304" pitchFamily="18" charset="0"/>
                <a:cs typeface="Times New Roman" panose="02020603050405020304" pitchFamily="18" charset="0"/>
              </a:rPr>
              <a:t>KẾT LUẬN</a:t>
            </a:r>
          </a:p>
        </p:txBody>
      </p:sp>
      <p:sp>
        <p:nvSpPr>
          <p:cNvPr id="703" name="Google Shape;703;p81"/>
          <p:cNvSpPr txBox="1">
            <a:spLocks noGrp="1"/>
          </p:cNvSpPr>
          <p:nvPr>
            <p:ph type="title" idx="2"/>
          </p:nvPr>
        </p:nvSpPr>
        <p:spPr>
          <a:xfrm>
            <a:off x="4956100" y="1402325"/>
            <a:ext cx="1650900" cy="97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pic>
        <p:nvPicPr>
          <p:cNvPr id="705" name="Google Shape;705;p81"/>
          <p:cNvPicPr preferRelativeResize="0"/>
          <p:nvPr/>
        </p:nvPicPr>
        <p:blipFill rotWithShape="1">
          <a:blip r:embed="rId3">
            <a:alphaModFix/>
          </a:blip>
          <a:srcRect l="33897"/>
          <a:stretch/>
        </p:blipFill>
        <p:spPr>
          <a:xfrm>
            <a:off x="1094250" y="1113625"/>
            <a:ext cx="2896500" cy="2916300"/>
          </a:xfrm>
          <a:prstGeom prst="rect">
            <a:avLst/>
          </a:prstGeom>
          <a:noFill/>
          <a:ln w="28575" cap="flat" cmpd="sng">
            <a:solidFill>
              <a:schemeClr val="accent1"/>
            </a:solidFill>
            <a:prstDash val="solid"/>
            <a:round/>
            <a:headEnd type="none" w="sm" len="sm"/>
            <a:tailEnd type="none" w="sm" len="sm"/>
          </a:ln>
        </p:spPr>
      </p:pic>
    </p:spTree>
    <p:extLst>
      <p:ext uri="{BB962C8B-B14F-4D97-AF65-F5344CB8AC3E}">
        <p14:creationId xmlns:p14="http://schemas.microsoft.com/office/powerpoint/2010/main" val="410101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4"/>
          <p:cNvSpPr txBox="1">
            <a:spLocks noGrp="1"/>
          </p:cNvSpPr>
          <p:nvPr>
            <p:ph type="title"/>
          </p:nvPr>
        </p:nvSpPr>
        <p:spPr>
          <a:xfrm>
            <a:off x="1877475" y="445025"/>
            <a:ext cx="642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latin typeface="+mn-lt"/>
              </a:rPr>
              <a:t>4.1 </a:t>
            </a:r>
            <a:r>
              <a:rPr lang="en-US" b="1" dirty="0" err="1">
                <a:latin typeface="+mn-lt"/>
              </a:rPr>
              <a:t>Kết</a:t>
            </a:r>
            <a:r>
              <a:rPr lang="en-US" b="1" dirty="0">
                <a:latin typeface="+mn-lt"/>
              </a:rPr>
              <a:t> </a:t>
            </a:r>
            <a:r>
              <a:rPr lang="en-US" b="1" dirty="0" err="1">
                <a:latin typeface="+mn-lt"/>
              </a:rPr>
              <a:t>quả</a:t>
            </a:r>
            <a:r>
              <a:rPr lang="en-US" b="1" dirty="0">
                <a:latin typeface="+mn-lt"/>
              </a:rPr>
              <a:t> </a:t>
            </a:r>
            <a:r>
              <a:rPr lang="en-US" b="1" dirty="0" err="1">
                <a:latin typeface="+mn-lt"/>
              </a:rPr>
              <a:t>đạt</a:t>
            </a:r>
            <a:r>
              <a:rPr lang="en-US" b="1" dirty="0">
                <a:latin typeface="+mn-lt"/>
              </a:rPr>
              <a:t> </a:t>
            </a:r>
            <a:r>
              <a:rPr lang="en-US" b="1" dirty="0" err="1">
                <a:latin typeface="+mn-lt"/>
              </a:rPr>
              <a:t>được</a:t>
            </a:r>
            <a:endParaRPr b="1" dirty="0">
              <a:latin typeface="+mn-lt"/>
            </a:endParaRPr>
          </a:p>
        </p:txBody>
      </p:sp>
      <p:sp>
        <p:nvSpPr>
          <p:cNvPr id="641" name="Google Shape;641;p74"/>
          <p:cNvSpPr txBox="1">
            <a:spLocks noGrp="1"/>
          </p:cNvSpPr>
          <p:nvPr>
            <p:ph type="subTitle" idx="4"/>
          </p:nvPr>
        </p:nvSpPr>
        <p:spPr>
          <a:xfrm>
            <a:off x="357809" y="1080126"/>
            <a:ext cx="8587409" cy="3618349"/>
          </a:xfrm>
          <a:prstGeom prst="rect">
            <a:avLst/>
          </a:prstGeom>
        </p:spPr>
        <p:txBody>
          <a:bodyPr spcFirstLastPara="1" wrap="square" lIns="91425" tIns="91425" rIns="91425" bIns="91425" anchor="t" anchorCtr="0">
            <a:noAutofit/>
          </a:bodyPr>
          <a:lstStyle/>
          <a:p>
            <a:pPr lvl="0" algn="just">
              <a:lnSpc>
                <a:spcPct val="150000"/>
              </a:lnSpc>
              <a:buFont typeface="Arial" panose="020B0604020202020204" pitchFamily="34" charset="0"/>
              <a:buChar char="•"/>
            </a:pPr>
            <a:r>
              <a:rPr lang="en-US" dirty="0" err="1">
                <a:latin typeface="+mn-lt"/>
              </a:rPr>
              <a:t>Quản</a:t>
            </a:r>
            <a:r>
              <a:rPr lang="en-US" dirty="0">
                <a:latin typeface="+mn-lt"/>
              </a:rPr>
              <a:t> </a:t>
            </a:r>
            <a:r>
              <a:rPr lang="en-US" dirty="0" err="1">
                <a:latin typeface="+mn-lt"/>
              </a:rPr>
              <a:t>lý</a:t>
            </a:r>
            <a:r>
              <a:rPr lang="en-US" dirty="0">
                <a:latin typeface="+mn-lt"/>
              </a:rPr>
              <a:t> </a:t>
            </a:r>
            <a:r>
              <a:rPr lang="en-US" dirty="0" err="1">
                <a:latin typeface="+mn-lt"/>
              </a:rPr>
              <a:t>đơn</a:t>
            </a:r>
            <a:r>
              <a:rPr lang="en-US" dirty="0">
                <a:latin typeface="+mn-lt"/>
              </a:rPr>
              <a:t> </a:t>
            </a:r>
            <a:r>
              <a:rPr lang="en-US" dirty="0" err="1">
                <a:latin typeface="+mn-lt"/>
              </a:rPr>
              <a:t>hàng</a:t>
            </a:r>
            <a:r>
              <a:rPr lang="en-US" dirty="0">
                <a:latin typeface="+mn-lt"/>
              </a:rPr>
              <a:t> </a:t>
            </a:r>
            <a:r>
              <a:rPr lang="en-US" dirty="0" err="1">
                <a:latin typeface="+mn-lt"/>
              </a:rPr>
              <a:t>và</a:t>
            </a:r>
            <a:r>
              <a:rPr lang="en-US" dirty="0">
                <a:latin typeface="+mn-lt"/>
              </a:rPr>
              <a:t> </a:t>
            </a:r>
            <a:r>
              <a:rPr lang="en-US" dirty="0" err="1">
                <a:latin typeface="+mn-lt"/>
              </a:rPr>
              <a:t>thanh</a:t>
            </a:r>
            <a:r>
              <a:rPr lang="en-US" dirty="0">
                <a:latin typeface="+mn-lt"/>
              </a:rPr>
              <a:t> </a:t>
            </a:r>
            <a:r>
              <a:rPr lang="en-US" dirty="0" err="1">
                <a:latin typeface="+mn-lt"/>
              </a:rPr>
              <a:t>toán</a:t>
            </a:r>
            <a:r>
              <a:rPr lang="en-US" dirty="0">
                <a:latin typeface="+mn-lt"/>
              </a:rPr>
              <a:t>: </a:t>
            </a:r>
            <a:r>
              <a:rPr lang="en-US" dirty="0" err="1">
                <a:latin typeface="+mn-lt"/>
              </a:rPr>
              <a:t>Phần</a:t>
            </a:r>
            <a:r>
              <a:rPr lang="en-US" dirty="0">
                <a:latin typeface="+mn-lt"/>
              </a:rPr>
              <a:t> </a:t>
            </a:r>
            <a:r>
              <a:rPr lang="en-US" dirty="0" err="1">
                <a:latin typeface="+mn-lt"/>
              </a:rPr>
              <a:t>mềm</a:t>
            </a:r>
            <a:r>
              <a:rPr lang="en-US" dirty="0">
                <a:latin typeface="+mn-lt"/>
              </a:rPr>
              <a:t> </a:t>
            </a:r>
            <a:r>
              <a:rPr lang="en-US" dirty="0" err="1">
                <a:latin typeface="+mn-lt"/>
              </a:rPr>
              <a:t>quản</a:t>
            </a:r>
            <a:r>
              <a:rPr lang="en-US" dirty="0">
                <a:latin typeface="+mn-lt"/>
              </a:rPr>
              <a:t> </a:t>
            </a:r>
            <a:r>
              <a:rPr lang="en-US" dirty="0" err="1">
                <a:latin typeface="+mn-lt"/>
              </a:rPr>
              <a:t>lý</a:t>
            </a:r>
            <a:r>
              <a:rPr lang="en-US" dirty="0">
                <a:latin typeface="+mn-lt"/>
              </a:rPr>
              <a:t> </a:t>
            </a:r>
            <a:r>
              <a:rPr lang="en-US" dirty="0" err="1">
                <a:latin typeface="+mn-lt"/>
              </a:rPr>
              <a:t>cho</a:t>
            </a:r>
            <a:r>
              <a:rPr lang="en-US" dirty="0">
                <a:latin typeface="+mn-lt"/>
              </a:rPr>
              <a:t> </a:t>
            </a:r>
            <a:r>
              <a:rPr lang="en-US" dirty="0" err="1">
                <a:latin typeface="+mn-lt"/>
              </a:rPr>
              <a:t>phép</a:t>
            </a:r>
            <a:r>
              <a:rPr lang="en-US" dirty="0">
                <a:latin typeface="+mn-lt"/>
              </a:rPr>
              <a:t> </a:t>
            </a:r>
            <a:r>
              <a:rPr lang="en-US" dirty="0" err="1">
                <a:latin typeface="+mn-lt"/>
              </a:rPr>
              <a:t>ghi</a:t>
            </a:r>
            <a:r>
              <a:rPr lang="en-US" dirty="0">
                <a:latin typeface="+mn-lt"/>
              </a:rPr>
              <a:t> </a:t>
            </a:r>
            <a:r>
              <a:rPr lang="en-US" dirty="0" err="1">
                <a:latin typeface="+mn-lt"/>
              </a:rPr>
              <a:t>chép</a:t>
            </a:r>
            <a:r>
              <a:rPr lang="en-US" dirty="0">
                <a:latin typeface="+mn-lt"/>
              </a:rPr>
              <a:t> </a:t>
            </a:r>
            <a:r>
              <a:rPr lang="en-US" dirty="0" err="1">
                <a:latin typeface="+mn-lt"/>
              </a:rPr>
              <a:t>đơn</a:t>
            </a:r>
            <a:r>
              <a:rPr lang="en-US" dirty="0">
                <a:latin typeface="+mn-lt"/>
              </a:rPr>
              <a:t> </a:t>
            </a:r>
            <a:r>
              <a:rPr lang="en-US" dirty="0" err="1">
                <a:latin typeface="+mn-lt"/>
              </a:rPr>
              <a:t>hàng</a:t>
            </a:r>
            <a:r>
              <a:rPr lang="en-US" dirty="0">
                <a:latin typeface="+mn-lt"/>
              </a:rPr>
              <a:t>, </a:t>
            </a:r>
            <a:r>
              <a:rPr lang="en-US" dirty="0" err="1">
                <a:latin typeface="+mn-lt"/>
              </a:rPr>
              <a:t>tính</a:t>
            </a:r>
            <a:r>
              <a:rPr lang="en-US" dirty="0">
                <a:latin typeface="+mn-lt"/>
              </a:rPr>
              <a:t> </a:t>
            </a:r>
            <a:r>
              <a:rPr lang="en-US" dirty="0" err="1">
                <a:latin typeface="+mn-lt"/>
              </a:rPr>
              <a:t>tiền</a:t>
            </a:r>
            <a:r>
              <a:rPr lang="en-US" dirty="0">
                <a:latin typeface="+mn-lt"/>
              </a:rPr>
              <a:t> </a:t>
            </a:r>
            <a:r>
              <a:rPr lang="en-US" dirty="0" err="1">
                <a:latin typeface="+mn-lt"/>
              </a:rPr>
              <a:t>và</a:t>
            </a:r>
            <a:r>
              <a:rPr lang="en-US" dirty="0">
                <a:latin typeface="+mn-lt"/>
              </a:rPr>
              <a:t> </a:t>
            </a:r>
            <a:r>
              <a:rPr lang="en-US" dirty="0" err="1">
                <a:latin typeface="+mn-lt"/>
              </a:rPr>
              <a:t>quản</a:t>
            </a:r>
            <a:r>
              <a:rPr lang="en-US" dirty="0">
                <a:latin typeface="+mn-lt"/>
              </a:rPr>
              <a:t> </a:t>
            </a:r>
            <a:r>
              <a:rPr lang="en-US" dirty="0" err="1">
                <a:latin typeface="+mn-lt"/>
              </a:rPr>
              <a:t>lý</a:t>
            </a:r>
            <a:r>
              <a:rPr lang="en-US" dirty="0">
                <a:latin typeface="+mn-lt"/>
              </a:rPr>
              <a:t> </a:t>
            </a:r>
            <a:r>
              <a:rPr lang="en-US" dirty="0" err="1">
                <a:latin typeface="+mn-lt"/>
              </a:rPr>
              <a:t>thanh</a:t>
            </a:r>
            <a:r>
              <a:rPr lang="en-US" dirty="0">
                <a:latin typeface="+mn-lt"/>
              </a:rPr>
              <a:t> </a:t>
            </a:r>
            <a:r>
              <a:rPr lang="en-US" dirty="0" err="1">
                <a:latin typeface="+mn-lt"/>
              </a:rPr>
              <a:t>toán</a:t>
            </a:r>
            <a:r>
              <a:rPr lang="en-US" dirty="0">
                <a:latin typeface="+mn-lt"/>
              </a:rPr>
              <a:t> </a:t>
            </a:r>
            <a:r>
              <a:rPr lang="en-US" dirty="0" err="1">
                <a:latin typeface="+mn-lt"/>
              </a:rPr>
              <a:t>dễ</a:t>
            </a:r>
            <a:r>
              <a:rPr lang="en-US" dirty="0">
                <a:latin typeface="+mn-lt"/>
              </a:rPr>
              <a:t> </a:t>
            </a:r>
            <a:r>
              <a:rPr lang="en-US" dirty="0" err="1">
                <a:latin typeface="+mn-lt"/>
              </a:rPr>
              <a:t>dàng</a:t>
            </a:r>
            <a:r>
              <a:rPr lang="en-US" dirty="0">
                <a:latin typeface="+mn-lt"/>
              </a:rPr>
              <a:t> </a:t>
            </a:r>
            <a:r>
              <a:rPr lang="en-US" dirty="0" err="1">
                <a:latin typeface="+mn-lt"/>
              </a:rPr>
              <a:t>và</a:t>
            </a:r>
            <a:r>
              <a:rPr lang="en-US" dirty="0">
                <a:latin typeface="+mn-lt"/>
              </a:rPr>
              <a:t> </a:t>
            </a:r>
            <a:r>
              <a:rPr lang="en-US" dirty="0" err="1">
                <a:latin typeface="+mn-lt"/>
              </a:rPr>
              <a:t>chính</a:t>
            </a:r>
            <a:r>
              <a:rPr lang="en-US" dirty="0">
                <a:latin typeface="+mn-lt"/>
              </a:rPr>
              <a:t> </a:t>
            </a:r>
            <a:r>
              <a:rPr lang="en-US" dirty="0" err="1">
                <a:latin typeface="+mn-lt"/>
              </a:rPr>
              <a:t>xác</a:t>
            </a:r>
            <a:r>
              <a:rPr lang="en-US" dirty="0">
                <a:latin typeface="+mn-lt"/>
              </a:rPr>
              <a:t>, </a:t>
            </a:r>
            <a:r>
              <a:rPr lang="en-US" dirty="0" err="1">
                <a:latin typeface="+mn-lt"/>
              </a:rPr>
              <a:t>giảm</a:t>
            </a:r>
            <a:r>
              <a:rPr lang="en-US" dirty="0">
                <a:latin typeface="+mn-lt"/>
              </a:rPr>
              <a:t> </a:t>
            </a:r>
            <a:r>
              <a:rPr lang="en-US" dirty="0" err="1">
                <a:latin typeface="+mn-lt"/>
              </a:rPr>
              <a:t>thiểu</a:t>
            </a:r>
            <a:r>
              <a:rPr lang="en-US" dirty="0">
                <a:latin typeface="+mn-lt"/>
              </a:rPr>
              <a:t> </a:t>
            </a:r>
            <a:r>
              <a:rPr lang="en-US" dirty="0" err="1">
                <a:latin typeface="+mn-lt"/>
              </a:rPr>
              <a:t>lỗi</a:t>
            </a:r>
            <a:r>
              <a:rPr lang="en-US" dirty="0">
                <a:latin typeface="+mn-lt"/>
              </a:rPr>
              <a:t> </a:t>
            </a:r>
            <a:r>
              <a:rPr lang="en-US" dirty="0" err="1">
                <a:latin typeface="+mn-lt"/>
              </a:rPr>
              <a:t>trong</a:t>
            </a:r>
            <a:r>
              <a:rPr lang="en-US" dirty="0">
                <a:latin typeface="+mn-lt"/>
              </a:rPr>
              <a:t> </a:t>
            </a:r>
            <a:r>
              <a:rPr lang="en-US" dirty="0" err="1">
                <a:latin typeface="+mn-lt"/>
              </a:rPr>
              <a:t>quá</a:t>
            </a:r>
            <a:r>
              <a:rPr lang="en-US" dirty="0">
                <a:latin typeface="+mn-lt"/>
              </a:rPr>
              <a:t> </a:t>
            </a:r>
            <a:r>
              <a:rPr lang="en-US" dirty="0" err="1">
                <a:latin typeface="+mn-lt"/>
              </a:rPr>
              <a:t>trình</a:t>
            </a:r>
            <a:r>
              <a:rPr lang="en-US" dirty="0">
                <a:latin typeface="+mn-lt"/>
              </a:rPr>
              <a:t> </a:t>
            </a:r>
            <a:r>
              <a:rPr lang="en-US" dirty="0" err="1">
                <a:latin typeface="+mn-lt"/>
              </a:rPr>
              <a:t>thanh</a:t>
            </a:r>
            <a:r>
              <a:rPr lang="en-US" dirty="0">
                <a:latin typeface="+mn-lt"/>
              </a:rPr>
              <a:t> </a:t>
            </a:r>
            <a:r>
              <a:rPr lang="en-US" dirty="0" err="1">
                <a:latin typeface="+mn-lt"/>
              </a:rPr>
              <a:t>toán</a:t>
            </a:r>
            <a:r>
              <a:rPr lang="en-US" dirty="0">
                <a:latin typeface="+mn-lt"/>
              </a:rPr>
              <a:t>.</a:t>
            </a:r>
          </a:p>
          <a:p>
            <a:pPr lvl="0" algn="just">
              <a:lnSpc>
                <a:spcPct val="150000"/>
              </a:lnSpc>
              <a:buFont typeface="Arial" panose="020B0604020202020204" pitchFamily="34" charset="0"/>
              <a:buChar char="•"/>
            </a:pPr>
            <a:r>
              <a:rPr lang="en-US" dirty="0" err="1">
                <a:latin typeface="+mn-lt"/>
              </a:rPr>
              <a:t>Quản</a:t>
            </a:r>
            <a:r>
              <a:rPr lang="en-US" dirty="0">
                <a:latin typeface="+mn-lt"/>
              </a:rPr>
              <a:t> </a:t>
            </a:r>
            <a:r>
              <a:rPr lang="en-US" dirty="0" err="1">
                <a:latin typeface="+mn-lt"/>
              </a:rPr>
              <a:t>lý</a:t>
            </a:r>
            <a:r>
              <a:rPr lang="en-US" dirty="0">
                <a:latin typeface="+mn-lt"/>
              </a:rPr>
              <a:t> menu </a:t>
            </a:r>
            <a:r>
              <a:rPr lang="en-US" dirty="0" err="1">
                <a:latin typeface="+mn-lt"/>
              </a:rPr>
              <a:t>và</a:t>
            </a:r>
            <a:r>
              <a:rPr lang="en-US" dirty="0">
                <a:latin typeface="+mn-lt"/>
              </a:rPr>
              <a:t> </a:t>
            </a:r>
            <a:r>
              <a:rPr lang="en-US" dirty="0" err="1">
                <a:latin typeface="+mn-lt"/>
              </a:rPr>
              <a:t>sản</a:t>
            </a:r>
            <a:r>
              <a:rPr lang="en-US" dirty="0">
                <a:latin typeface="+mn-lt"/>
              </a:rPr>
              <a:t> </a:t>
            </a:r>
            <a:r>
              <a:rPr lang="en-US" dirty="0" err="1">
                <a:latin typeface="+mn-lt"/>
              </a:rPr>
              <a:t>phẩm</a:t>
            </a:r>
            <a:r>
              <a:rPr lang="en-US" dirty="0">
                <a:latin typeface="+mn-lt"/>
              </a:rPr>
              <a:t>: </a:t>
            </a:r>
            <a:r>
              <a:rPr lang="en-US" dirty="0" err="1">
                <a:latin typeface="+mn-lt"/>
              </a:rPr>
              <a:t>Giúp</a:t>
            </a:r>
            <a:r>
              <a:rPr lang="en-US" dirty="0">
                <a:latin typeface="+mn-lt"/>
              </a:rPr>
              <a:t> </a:t>
            </a:r>
            <a:r>
              <a:rPr lang="en-US" dirty="0" err="1">
                <a:latin typeface="+mn-lt"/>
              </a:rPr>
              <a:t>quản</a:t>
            </a:r>
            <a:r>
              <a:rPr lang="en-US" dirty="0">
                <a:latin typeface="+mn-lt"/>
              </a:rPr>
              <a:t> </a:t>
            </a:r>
            <a:r>
              <a:rPr lang="en-US" dirty="0" err="1">
                <a:latin typeface="+mn-lt"/>
              </a:rPr>
              <a:t>lý</a:t>
            </a:r>
            <a:r>
              <a:rPr lang="en-US" dirty="0">
                <a:latin typeface="+mn-lt"/>
              </a:rPr>
              <a:t> </a:t>
            </a:r>
            <a:r>
              <a:rPr lang="en-US" dirty="0" err="1">
                <a:latin typeface="+mn-lt"/>
              </a:rPr>
              <a:t>và</a:t>
            </a:r>
            <a:r>
              <a:rPr lang="en-US" dirty="0">
                <a:latin typeface="+mn-lt"/>
              </a:rPr>
              <a:t> </a:t>
            </a:r>
            <a:r>
              <a:rPr lang="en-US" dirty="0" err="1">
                <a:latin typeface="+mn-lt"/>
              </a:rPr>
              <a:t>cập</a:t>
            </a:r>
            <a:r>
              <a:rPr lang="en-US" dirty="0">
                <a:latin typeface="+mn-lt"/>
              </a:rPr>
              <a:t> </a:t>
            </a:r>
            <a:r>
              <a:rPr lang="en-US" dirty="0" err="1">
                <a:latin typeface="+mn-lt"/>
              </a:rPr>
              <a:t>nhật</a:t>
            </a:r>
            <a:r>
              <a:rPr lang="en-US" dirty="0">
                <a:latin typeface="+mn-lt"/>
              </a:rPr>
              <a:t> menu </a:t>
            </a:r>
            <a:r>
              <a:rPr lang="en-US" dirty="0" err="1">
                <a:latin typeface="+mn-lt"/>
              </a:rPr>
              <a:t>cà</a:t>
            </a:r>
            <a:r>
              <a:rPr lang="en-US" dirty="0">
                <a:latin typeface="+mn-lt"/>
              </a:rPr>
              <a:t> </a:t>
            </a:r>
            <a:r>
              <a:rPr lang="en-US" dirty="0" err="1">
                <a:latin typeface="+mn-lt"/>
              </a:rPr>
              <a:t>phê</a:t>
            </a:r>
            <a:r>
              <a:rPr lang="en-US" dirty="0">
                <a:latin typeface="+mn-lt"/>
              </a:rPr>
              <a:t>, </a:t>
            </a:r>
            <a:r>
              <a:rPr lang="en-US" dirty="0" err="1">
                <a:latin typeface="+mn-lt"/>
              </a:rPr>
              <a:t>thực</a:t>
            </a:r>
            <a:r>
              <a:rPr lang="en-US" dirty="0">
                <a:latin typeface="+mn-lt"/>
              </a:rPr>
              <a:t> </a:t>
            </a:r>
            <a:r>
              <a:rPr lang="en-US" dirty="0" err="1">
                <a:latin typeface="+mn-lt"/>
              </a:rPr>
              <a:t>đơn</a:t>
            </a:r>
            <a:r>
              <a:rPr lang="en-US" dirty="0">
                <a:latin typeface="+mn-lt"/>
              </a:rPr>
              <a:t> </a:t>
            </a:r>
            <a:r>
              <a:rPr lang="en-US" dirty="0" err="1">
                <a:latin typeface="+mn-lt"/>
              </a:rPr>
              <a:t>và</a:t>
            </a:r>
            <a:r>
              <a:rPr lang="en-US" dirty="0">
                <a:latin typeface="+mn-lt"/>
              </a:rPr>
              <a:t> </a:t>
            </a:r>
            <a:r>
              <a:rPr lang="en-US" dirty="0" err="1">
                <a:latin typeface="+mn-lt"/>
              </a:rPr>
              <a:t>giá</a:t>
            </a:r>
            <a:r>
              <a:rPr lang="en-US" dirty="0">
                <a:latin typeface="+mn-lt"/>
              </a:rPr>
              <a:t> </a:t>
            </a:r>
            <a:r>
              <a:rPr lang="en-US" dirty="0" err="1">
                <a:latin typeface="+mn-lt"/>
              </a:rPr>
              <a:t>cả</a:t>
            </a:r>
            <a:r>
              <a:rPr lang="en-US" dirty="0">
                <a:latin typeface="+mn-lt"/>
              </a:rPr>
              <a:t> </a:t>
            </a:r>
            <a:r>
              <a:rPr lang="en-US" dirty="0" err="1">
                <a:latin typeface="+mn-lt"/>
              </a:rPr>
              <a:t>một</a:t>
            </a:r>
            <a:r>
              <a:rPr lang="en-US" dirty="0">
                <a:latin typeface="+mn-lt"/>
              </a:rPr>
              <a:t> </a:t>
            </a:r>
            <a:r>
              <a:rPr lang="en-US" dirty="0" err="1">
                <a:latin typeface="+mn-lt"/>
              </a:rPr>
              <a:t>cách</a:t>
            </a:r>
            <a:r>
              <a:rPr lang="en-US" dirty="0">
                <a:latin typeface="+mn-lt"/>
              </a:rPr>
              <a:t> </a:t>
            </a:r>
            <a:r>
              <a:rPr lang="en-US" dirty="0" err="1">
                <a:latin typeface="+mn-lt"/>
              </a:rPr>
              <a:t>hiệu</a:t>
            </a:r>
            <a:r>
              <a:rPr lang="en-US" dirty="0">
                <a:latin typeface="+mn-lt"/>
              </a:rPr>
              <a:t> </a:t>
            </a:r>
            <a:r>
              <a:rPr lang="en-US" dirty="0" err="1">
                <a:latin typeface="+mn-lt"/>
              </a:rPr>
              <a:t>quả</a:t>
            </a:r>
            <a:r>
              <a:rPr lang="en-US" dirty="0">
                <a:latin typeface="+mn-lt"/>
              </a:rPr>
              <a:t>.</a:t>
            </a:r>
          </a:p>
          <a:p>
            <a:pPr lvl="0" algn="just">
              <a:lnSpc>
                <a:spcPct val="150000"/>
              </a:lnSpc>
              <a:buFont typeface="Arial" panose="020B0604020202020204" pitchFamily="34" charset="0"/>
              <a:buChar char="•"/>
            </a:pPr>
            <a:r>
              <a:rPr lang="en-US" dirty="0" err="1">
                <a:latin typeface="+mn-lt"/>
              </a:rPr>
              <a:t>Quản</a:t>
            </a:r>
            <a:r>
              <a:rPr lang="en-US" dirty="0">
                <a:latin typeface="+mn-lt"/>
              </a:rPr>
              <a:t> </a:t>
            </a:r>
            <a:r>
              <a:rPr lang="en-US" dirty="0" err="1">
                <a:latin typeface="+mn-lt"/>
              </a:rPr>
              <a:t>lý</a:t>
            </a:r>
            <a:r>
              <a:rPr lang="en-US" dirty="0">
                <a:latin typeface="+mn-lt"/>
              </a:rPr>
              <a:t> </a:t>
            </a:r>
            <a:r>
              <a:rPr lang="en-US" dirty="0" err="1">
                <a:latin typeface="+mn-lt"/>
              </a:rPr>
              <a:t>kho</a:t>
            </a:r>
            <a:r>
              <a:rPr lang="en-US" dirty="0">
                <a:latin typeface="+mn-lt"/>
              </a:rPr>
              <a:t>: Theo </a:t>
            </a:r>
            <a:r>
              <a:rPr lang="en-US" dirty="0" err="1">
                <a:latin typeface="+mn-lt"/>
              </a:rPr>
              <a:t>dõi</a:t>
            </a:r>
            <a:r>
              <a:rPr lang="en-US" dirty="0">
                <a:latin typeface="+mn-lt"/>
              </a:rPr>
              <a:t> </a:t>
            </a:r>
            <a:r>
              <a:rPr lang="en-US" dirty="0" err="1">
                <a:latin typeface="+mn-lt"/>
              </a:rPr>
              <a:t>lượng</a:t>
            </a:r>
            <a:r>
              <a:rPr lang="en-US" dirty="0">
                <a:latin typeface="+mn-lt"/>
              </a:rPr>
              <a:t> </a:t>
            </a:r>
            <a:r>
              <a:rPr lang="en-US" dirty="0" err="1">
                <a:latin typeface="+mn-lt"/>
              </a:rPr>
              <a:t>tồn</a:t>
            </a:r>
            <a:r>
              <a:rPr lang="en-US" dirty="0">
                <a:latin typeface="+mn-lt"/>
              </a:rPr>
              <a:t> </a:t>
            </a:r>
            <a:r>
              <a:rPr lang="en-US" dirty="0" err="1">
                <a:latin typeface="+mn-lt"/>
              </a:rPr>
              <a:t>kho</a:t>
            </a:r>
            <a:r>
              <a:rPr lang="en-US" dirty="0">
                <a:latin typeface="+mn-lt"/>
              </a:rPr>
              <a:t> </a:t>
            </a:r>
            <a:r>
              <a:rPr lang="en-US" dirty="0" err="1">
                <a:latin typeface="+mn-lt"/>
              </a:rPr>
              <a:t>và</a:t>
            </a:r>
            <a:r>
              <a:rPr lang="en-US" dirty="0">
                <a:latin typeface="+mn-lt"/>
              </a:rPr>
              <a:t> </a:t>
            </a:r>
            <a:r>
              <a:rPr lang="en-US" dirty="0" err="1">
                <a:latin typeface="+mn-lt"/>
              </a:rPr>
              <a:t>tự</a:t>
            </a:r>
            <a:r>
              <a:rPr lang="en-US" dirty="0">
                <a:latin typeface="+mn-lt"/>
              </a:rPr>
              <a:t> </a:t>
            </a:r>
            <a:r>
              <a:rPr lang="en-US" dirty="0" err="1">
                <a:latin typeface="+mn-lt"/>
              </a:rPr>
              <a:t>động</a:t>
            </a:r>
            <a:r>
              <a:rPr lang="en-US" dirty="0">
                <a:latin typeface="+mn-lt"/>
              </a:rPr>
              <a:t> </a:t>
            </a:r>
            <a:r>
              <a:rPr lang="en-US" dirty="0" err="1">
                <a:latin typeface="+mn-lt"/>
              </a:rPr>
              <a:t>đặt</a:t>
            </a:r>
            <a:r>
              <a:rPr lang="en-US" dirty="0">
                <a:latin typeface="+mn-lt"/>
              </a:rPr>
              <a:t> </a:t>
            </a:r>
            <a:r>
              <a:rPr lang="en-US" dirty="0" err="1">
                <a:latin typeface="+mn-lt"/>
              </a:rPr>
              <a:t>hàng</a:t>
            </a:r>
            <a:r>
              <a:rPr lang="en-US" dirty="0">
                <a:latin typeface="+mn-lt"/>
              </a:rPr>
              <a:t> </a:t>
            </a:r>
            <a:r>
              <a:rPr lang="en-US" dirty="0" err="1">
                <a:latin typeface="+mn-lt"/>
              </a:rPr>
              <a:t>khi</a:t>
            </a:r>
            <a:r>
              <a:rPr lang="en-US" dirty="0">
                <a:latin typeface="+mn-lt"/>
              </a:rPr>
              <a:t> </a:t>
            </a:r>
            <a:r>
              <a:rPr lang="en-US" dirty="0" err="1">
                <a:latin typeface="+mn-lt"/>
              </a:rPr>
              <a:t>cần</a:t>
            </a:r>
            <a:r>
              <a:rPr lang="en-US" dirty="0">
                <a:latin typeface="+mn-lt"/>
              </a:rPr>
              <a:t> </a:t>
            </a:r>
            <a:r>
              <a:rPr lang="en-US" dirty="0" err="1">
                <a:latin typeface="+mn-lt"/>
              </a:rPr>
              <a:t>thiết</a:t>
            </a:r>
            <a:r>
              <a:rPr lang="en-US" dirty="0">
                <a:latin typeface="+mn-lt"/>
              </a:rPr>
              <a:t> </a:t>
            </a:r>
            <a:r>
              <a:rPr lang="en-US" dirty="0" err="1">
                <a:latin typeface="+mn-lt"/>
              </a:rPr>
              <a:t>để</a:t>
            </a:r>
            <a:r>
              <a:rPr lang="en-US" dirty="0">
                <a:latin typeface="+mn-lt"/>
              </a:rPr>
              <a:t> </a:t>
            </a:r>
            <a:r>
              <a:rPr lang="en-US" dirty="0" err="1">
                <a:latin typeface="+mn-lt"/>
              </a:rPr>
              <a:t>đảm</a:t>
            </a:r>
            <a:r>
              <a:rPr lang="en-US" dirty="0">
                <a:latin typeface="+mn-lt"/>
              </a:rPr>
              <a:t> </a:t>
            </a:r>
            <a:r>
              <a:rPr lang="en-US" dirty="0" err="1">
                <a:latin typeface="+mn-lt"/>
              </a:rPr>
              <a:t>bảo</a:t>
            </a:r>
            <a:r>
              <a:rPr lang="en-US" dirty="0">
                <a:latin typeface="+mn-lt"/>
              </a:rPr>
              <a:t> </a:t>
            </a:r>
            <a:r>
              <a:rPr lang="en-US" dirty="0" err="1">
                <a:latin typeface="+mn-lt"/>
              </a:rPr>
              <a:t>luôn</a:t>
            </a:r>
            <a:r>
              <a:rPr lang="en-US" dirty="0">
                <a:latin typeface="+mn-lt"/>
              </a:rPr>
              <a:t> </a:t>
            </a:r>
            <a:r>
              <a:rPr lang="en-US" dirty="0" err="1">
                <a:latin typeface="+mn-lt"/>
              </a:rPr>
              <a:t>có</a:t>
            </a:r>
            <a:r>
              <a:rPr lang="en-US" dirty="0">
                <a:latin typeface="+mn-lt"/>
              </a:rPr>
              <a:t> </a:t>
            </a:r>
            <a:r>
              <a:rPr lang="en-US" dirty="0" err="1">
                <a:latin typeface="+mn-lt"/>
              </a:rPr>
              <a:t>đủ</a:t>
            </a:r>
            <a:r>
              <a:rPr lang="en-US" dirty="0">
                <a:latin typeface="+mn-lt"/>
              </a:rPr>
              <a:t> </a:t>
            </a:r>
            <a:r>
              <a:rPr lang="en-US" dirty="0" err="1">
                <a:latin typeface="+mn-lt"/>
              </a:rPr>
              <a:t>nguyên</a:t>
            </a:r>
            <a:r>
              <a:rPr lang="en-US" dirty="0">
                <a:latin typeface="+mn-lt"/>
              </a:rPr>
              <a:t> </a:t>
            </a:r>
            <a:r>
              <a:rPr lang="en-US" dirty="0" err="1">
                <a:latin typeface="+mn-lt"/>
              </a:rPr>
              <a:t>liệu</a:t>
            </a:r>
            <a:r>
              <a:rPr lang="en-US" dirty="0">
                <a:latin typeface="+mn-lt"/>
              </a:rPr>
              <a:t> </a:t>
            </a:r>
            <a:r>
              <a:rPr lang="en-US" dirty="0" err="1">
                <a:latin typeface="+mn-lt"/>
              </a:rPr>
              <a:t>và</a:t>
            </a:r>
            <a:r>
              <a:rPr lang="en-US" dirty="0">
                <a:latin typeface="+mn-lt"/>
              </a:rPr>
              <a:t> </a:t>
            </a:r>
            <a:r>
              <a:rPr lang="en-US" dirty="0" err="1">
                <a:latin typeface="+mn-lt"/>
              </a:rPr>
              <a:t>nguyên</a:t>
            </a:r>
            <a:r>
              <a:rPr lang="en-US" dirty="0">
                <a:latin typeface="+mn-lt"/>
              </a:rPr>
              <a:t> </a:t>
            </a:r>
            <a:r>
              <a:rPr lang="en-US" dirty="0" err="1">
                <a:latin typeface="+mn-lt"/>
              </a:rPr>
              <a:t>vật</a:t>
            </a:r>
            <a:r>
              <a:rPr lang="en-US" dirty="0">
                <a:latin typeface="+mn-lt"/>
              </a:rPr>
              <a:t> </a:t>
            </a:r>
            <a:r>
              <a:rPr lang="en-US" dirty="0" err="1">
                <a:latin typeface="+mn-lt"/>
              </a:rPr>
              <a:t>liệu</a:t>
            </a:r>
            <a:r>
              <a:rPr lang="en-US" dirty="0">
                <a:latin typeface="+mn-lt"/>
              </a:rPr>
              <a:t> </a:t>
            </a:r>
            <a:r>
              <a:rPr lang="en-US" dirty="0" err="1">
                <a:latin typeface="+mn-lt"/>
              </a:rPr>
              <a:t>cần</a:t>
            </a:r>
            <a:r>
              <a:rPr lang="en-US" dirty="0">
                <a:latin typeface="+mn-lt"/>
              </a:rPr>
              <a:t> </a:t>
            </a:r>
            <a:r>
              <a:rPr lang="en-US" dirty="0" err="1">
                <a:latin typeface="+mn-lt"/>
              </a:rPr>
              <a:t>thiết</a:t>
            </a:r>
            <a:r>
              <a:rPr lang="en-US" dirty="0">
                <a:latin typeface="+mn-lt"/>
              </a:rPr>
              <a:t>.</a:t>
            </a:r>
          </a:p>
          <a:p>
            <a:pPr lvl="0" algn="just">
              <a:lnSpc>
                <a:spcPct val="150000"/>
              </a:lnSpc>
              <a:buFont typeface="Arial" panose="020B0604020202020204" pitchFamily="34" charset="0"/>
              <a:buChar char="•"/>
            </a:pPr>
            <a:r>
              <a:rPr lang="en-US" dirty="0" err="1">
                <a:latin typeface="+mn-lt"/>
              </a:rPr>
              <a:t>Quản</a:t>
            </a:r>
            <a:r>
              <a:rPr lang="en-US" dirty="0">
                <a:latin typeface="+mn-lt"/>
              </a:rPr>
              <a:t> </a:t>
            </a:r>
            <a:r>
              <a:rPr lang="en-US" dirty="0" err="1">
                <a:latin typeface="+mn-lt"/>
              </a:rPr>
              <a:t>lý</a:t>
            </a:r>
            <a:r>
              <a:rPr lang="en-US" dirty="0">
                <a:latin typeface="+mn-lt"/>
              </a:rPr>
              <a:t> </a:t>
            </a:r>
            <a:r>
              <a:rPr lang="en-US" dirty="0" err="1">
                <a:latin typeface="+mn-lt"/>
              </a:rPr>
              <a:t>nhân</a:t>
            </a:r>
            <a:r>
              <a:rPr lang="en-US" dirty="0">
                <a:latin typeface="+mn-lt"/>
              </a:rPr>
              <a:t> </a:t>
            </a:r>
            <a:r>
              <a:rPr lang="en-US" dirty="0" err="1">
                <a:latin typeface="+mn-lt"/>
              </a:rPr>
              <a:t>viên</a:t>
            </a:r>
            <a:r>
              <a:rPr lang="en-US" dirty="0">
                <a:latin typeface="+mn-lt"/>
              </a:rPr>
              <a:t>: </a:t>
            </a:r>
            <a:r>
              <a:rPr lang="en-US" dirty="0" err="1">
                <a:latin typeface="+mn-lt"/>
              </a:rPr>
              <a:t>Quản</a:t>
            </a:r>
            <a:r>
              <a:rPr lang="en-US" dirty="0">
                <a:latin typeface="+mn-lt"/>
              </a:rPr>
              <a:t> </a:t>
            </a:r>
            <a:r>
              <a:rPr lang="en-US" dirty="0" err="1">
                <a:latin typeface="+mn-lt"/>
              </a:rPr>
              <a:t>lý</a:t>
            </a:r>
            <a:r>
              <a:rPr lang="en-US" dirty="0">
                <a:latin typeface="+mn-lt"/>
              </a:rPr>
              <a:t> </a:t>
            </a:r>
            <a:r>
              <a:rPr lang="en-US" dirty="0" err="1">
                <a:latin typeface="+mn-lt"/>
              </a:rPr>
              <a:t>thông</a:t>
            </a:r>
            <a:r>
              <a:rPr lang="en-US" dirty="0">
                <a:latin typeface="+mn-lt"/>
              </a:rPr>
              <a:t> tin </a:t>
            </a:r>
            <a:r>
              <a:rPr lang="en-US" dirty="0" err="1">
                <a:latin typeface="+mn-lt"/>
              </a:rPr>
              <a:t>nhân</a:t>
            </a:r>
            <a:r>
              <a:rPr lang="en-US" dirty="0">
                <a:latin typeface="+mn-lt"/>
              </a:rPr>
              <a:t> </a:t>
            </a:r>
            <a:r>
              <a:rPr lang="en-US" dirty="0" err="1">
                <a:latin typeface="+mn-lt"/>
              </a:rPr>
              <a:t>viên</a:t>
            </a:r>
            <a:r>
              <a:rPr lang="en-US" dirty="0">
                <a:latin typeface="+mn-lt"/>
              </a:rPr>
              <a:t>.</a:t>
            </a:r>
          </a:p>
          <a:p>
            <a:pPr lvl="0" algn="just">
              <a:lnSpc>
                <a:spcPct val="150000"/>
              </a:lnSpc>
              <a:buFont typeface="Arial" panose="020B0604020202020204" pitchFamily="34" charset="0"/>
              <a:buChar char="•"/>
            </a:pPr>
            <a:r>
              <a:rPr lang="en-US" dirty="0" err="1">
                <a:latin typeface="+mn-lt"/>
              </a:rPr>
              <a:t>Phân</a:t>
            </a:r>
            <a:r>
              <a:rPr lang="en-US" dirty="0">
                <a:latin typeface="+mn-lt"/>
              </a:rPr>
              <a:t> </a:t>
            </a:r>
            <a:r>
              <a:rPr lang="en-US" dirty="0" err="1">
                <a:latin typeface="+mn-lt"/>
              </a:rPr>
              <a:t>tích</a:t>
            </a:r>
            <a:r>
              <a:rPr lang="en-US" dirty="0">
                <a:latin typeface="+mn-lt"/>
              </a:rPr>
              <a:t> </a:t>
            </a:r>
            <a:r>
              <a:rPr lang="en-US" dirty="0" err="1">
                <a:latin typeface="+mn-lt"/>
              </a:rPr>
              <a:t>dữ</a:t>
            </a:r>
            <a:r>
              <a:rPr lang="en-US" dirty="0">
                <a:latin typeface="+mn-lt"/>
              </a:rPr>
              <a:t> </a:t>
            </a:r>
            <a:r>
              <a:rPr lang="en-US" dirty="0" err="1">
                <a:latin typeface="+mn-lt"/>
              </a:rPr>
              <a:t>liệu</a:t>
            </a:r>
            <a:r>
              <a:rPr lang="en-US" dirty="0">
                <a:latin typeface="+mn-lt"/>
              </a:rPr>
              <a:t>: Cung </a:t>
            </a:r>
            <a:r>
              <a:rPr lang="en-US" dirty="0" err="1">
                <a:latin typeface="+mn-lt"/>
              </a:rPr>
              <a:t>cấp</a:t>
            </a:r>
            <a:r>
              <a:rPr lang="en-US" dirty="0">
                <a:latin typeface="+mn-lt"/>
              </a:rPr>
              <a:t> </a:t>
            </a:r>
            <a:r>
              <a:rPr lang="en-US" dirty="0" err="1">
                <a:latin typeface="+mn-lt"/>
              </a:rPr>
              <a:t>báo</a:t>
            </a:r>
            <a:r>
              <a:rPr lang="en-US" dirty="0">
                <a:latin typeface="+mn-lt"/>
              </a:rPr>
              <a:t> </a:t>
            </a:r>
            <a:r>
              <a:rPr lang="en-US" dirty="0" err="1">
                <a:latin typeface="+mn-lt"/>
              </a:rPr>
              <a:t>cáo</a:t>
            </a:r>
            <a:r>
              <a:rPr lang="en-US" dirty="0">
                <a:latin typeface="+mn-lt"/>
              </a:rPr>
              <a:t> </a:t>
            </a:r>
            <a:r>
              <a:rPr lang="en-US" dirty="0" err="1">
                <a:latin typeface="+mn-lt"/>
              </a:rPr>
              <a:t>và</a:t>
            </a:r>
            <a:r>
              <a:rPr lang="en-US" dirty="0">
                <a:latin typeface="+mn-lt"/>
              </a:rPr>
              <a:t> </a:t>
            </a:r>
            <a:r>
              <a:rPr lang="en-US" dirty="0" err="1">
                <a:latin typeface="+mn-lt"/>
              </a:rPr>
              <a:t>thống</a:t>
            </a:r>
            <a:r>
              <a:rPr lang="en-US" dirty="0">
                <a:latin typeface="+mn-lt"/>
              </a:rPr>
              <a:t> </a:t>
            </a:r>
            <a:r>
              <a:rPr lang="en-US" dirty="0" err="1">
                <a:latin typeface="+mn-lt"/>
              </a:rPr>
              <a:t>kê</a:t>
            </a:r>
            <a:r>
              <a:rPr lang="en-US" dirty="0">
                <a:latin typeface="+mn-lt"/>
              </a:rPr>
              <a:t> </a:t>
            </a:r>
            <a:r>
              <a:rPr lang="en-US" dirty="0" err="1">
                <a:latin typeface="+mn-lt"/>
              </a:rPr>
              <a:t>về</a:t>
            </a:r>
            <a:r>
              <a:rPr lang="en-US" dirty="0">
                <a:latin typeface="+mn-lt"/>
              </a:rPr>
              <a:t> </a:t>
            </a:r>
            <a:r>
              <a:rPr lang="en-US" dirty="0" err="1">
                <a:latin typeface="+mn-lt"/>
              </a:rPr>
              <a:t>hoạt</a:t>
            </a:r>
            <a:r>
              <a:rPr lang="en-US" dirty="0">
                <a:latin typeface="+mn-lt"/>
              </a:rPr>
              <a:t> </a:t>
            </a:r>
            <a:r>
              <a:rPr lang="en-US" dirty="0" err="1">
                <a:latin typeface="+mn-lt"/>
              </a:rPr>
              <a:t>động</a:t>
            </a:r>
            <a:r>
              <a:rPr lang="en-US" dirty="0">
                <a:latin typeface="+mn-lt"/>
              </a:rPr>
              <a:t> </a:t>
            </a:r>
            <a:r>
              <a:rPr lang="en-US" dirty="0" err="1">
                <a:latin typeface="+mn-lt"/>
              </a:rPr>
              <a:t>kinh</a:t>
            </a:r>
            <a:r>
              <a:rPr lang="en-US" dirty="0">
                <a:latin typeface="+mn-lt"/>
              </a:rPr>
              <a:t> </a:t>
            </a:r>
            <a:r>
              <a:rPr lang="en-US" dirty="0" err="1">
                <a:latin typeface="+mn-lt"/>
              </a:rPr>
              <a:t>doanh</a:t>
            </a:r>
            <a:r>
              <a:rPr lang="en-US" dirty="0">
                <a:latin typeface="+mn-lt"/>
              </a:rPr>
              <a:t>.</a:t>
            </a:r>
          </a:p>
          <a:p>
            <a:pPr lvl="0" algn="just">
              <a:lnSpc>
                <a:spcPct val="150000"/>
              </a:lnSpc>
              <a:buFont typeface="Arial" panose="020B0604020202020204" pitchFamily="34" charset="0"/>
              <a:buChar char="•"/>
            </a:pPr>
            <a:r>
              <a:rPr lang="en-US" dirty="0" err="1">
                <a:latin typeface="+mn-lt"/>
              </a:rPr>
              <a:t>Quản</a:t>
            </a:r>
            <a:r>
              <a:rPr lang="en-US" dirty="0">
                <a:latin typeface="+mn-lt"/>
              </a:rPr>
              <a:t> </a:t>
            </a:r>
            <a:r>
              <a:rPr lang="en-US" dirty="0" err="1">
                <a:latin typeface="+mn-lt"/>
              </a:rPr>
              <a:t>lý</a:t>
            </a:r>
            <a:r>
              <a:rPr lang="en-US" dirty="0">
                <a:latin typeface="+mn-lt"/>
              </a:rPr>
              <a:t> </a:t>
            </a:r>
            <a:r>
              <a:rPr lang="en-US" dirty="0" err="1">
                <a:latin typeface="+mn-lt"/>
              </a:rPr>
              <a:t>khách</a:t>
            </a:r>
            <a:r>
              <a:rPr lang="en-US" dirty="0">
                <a:latin typeface="+mn-lt"/>
              </a:rPr>
              <a:t> </a:t>
            </a:r>
            <a:r>
              <a:rPr lang="en-US" dirty="0" err="1">
                <a:latin typeface="+mn-lt"/>
              </a:rPr>
              <a:t>hàng</a:t>
            </a:r>
            <a:r>
              <a:rPr lang="en-US" dirty="0">
                <a:latin typeface="+mn-lt"/>
              </a:rPr>
              <a:t>: Theo </a:t>
            </a:r>
            <a:r>
              <a:rPr lang="en-US" dirty="0" err="1">
                <a:latin typeface="+mn-lt"/>
              </a:rPr>
              <a:t>dõi</a:t>
            </a:r>
            <a:r>
              <a:rPr lang="en-US" dirty="0">
                <a:latin typeface="+mn-lt"/>
              </a:rPr>
              <a:t> </a:t>
            </a:r>
            <a:r>
              <a:rPr lang="en-US" dirty="0" err="1">
                <a:latin typeface="+mn-lt"/>
              </a:rPr>
              <a:t>thông</a:t>
            </a:r>
            <a:r>
              <a:rPr lang="en-US" dirty="0">
                <a:latin typeface="+mn-lt"/>
              </a:rPr>
              <a:t> tin </a:t>
            </a:r>
            <a:r>
              <a:rPr lang="en-US" dirty="0" err="1">
                <a:latin typeface="+mn-lt"/>
              </a:rPr>
              <a:t>cá</a:t>
            </a:r>
            <a:r>
              <a:rPr lang="en-US" dirty="0">
                <a:latin typeface="+mn-lt"/>
              </a:rPr>
              <a:t> </a:t>
            </a:r>
            <a:r>
              <a:rPr lang="en-US" dirty="0" err="1">
                <a:latin typeface="+mn-lt"/>
              </a:rPr>
              <a:t>nhân</a:t>
            </a:r>
            <a:r>
              <a:rPr lang="en-US" dirty="0">
                <a:latin typeface="+mn-lt"/>
              </a:rPr>
              <a:t>, </a:t>
            </a:r>
            <a:r>
              <a:rPr lang="en-US" dirty="0" err="1">
                <a:latin typeface="+mn-lt"/>
              </a:rPr>
              <a:t>lịch</a:t>
            </a:r>
            <a:r>
              <a:rPr lang="en-US" dirty="0">
                <a:latin typeface="+mn-lt"/>
              </a:rPr>
              <a:t> </a:t>
            </a:r>
            <a:r>
              <a:rPr lang="en-US" dirty="0" err="1">
                <a:latin typeface="+mn-lt"/>
              </a:rPr>
              <a:t>sử</a:t>
            </a:r>
            <a:r>
              <a:rPr lang="en-US" dirty="0">
                <a:latin typeface="+mn-lt"/>
              </a:rPr>
              <a:t> </a:t>
            </a:r>
            <a:r>
              <a:rPr lang="en-US" dirty="0" err="1">
                <a:latin typeface="+mn-lt"/>
              </a:rPr>
              <a:t>đặt</a:t>
            </a:r>
            <a:r>
              <a:rPr lang="en-US" dirty="0">
                <a:latin typeface="+mn-lt"/>
              </a:rPr>
              <a:t> </a:t>
            </a:r>
            <a:r>
              <a:rPr lang="en-US" dirty="0" err="1">
                <a:latin typeface="+mn-lt"/>
              </a:rPr>
              <a:t>hàng</a:t>
            </a:r>
            <a:r>
              <a:rPr lang="en-US" dirty="0">
                <a:latin typeface="+mn-lt"/>
              </a:rPr>
              <a:t>, </a:t>
            </a:r>
            <a:r>
              <a:rPr lang="en-US" dirty="0" err="1">
                <a:latin typeface="+mn-lt"/>
              </a:rPr>
              <a:t>và</a:t>
            </a:r>
            <a:r>
              <a:rPr lang="en-US" dirty="0">
                <a:latin typeface="+mn-lt"/>
              </a:rPr>
              <a:t> </a:t>
            </a:r>
            <a:r>
              <a:rPr lang="en-US" dirty="0" err="1">
                <a:latin typeface="+mn-lt"/>
              </a:rPr>
              <a:t>thông</a:t>
            </a:r>
            <a:r>
              <a:rPr lang="en-US" dirty="0">
                <a:latin typeface="+mn-lt"/>
              </a:rPr>
              <a:t> tin </a:t>
            </a:r>
            <a:r>
              <a:rPr lang="en-US" dirty="0" err="1">
                <a:latin typeface="+mn-lt"/>
              </a:rPr>
              <a:t>liên</a:t>
            </a:r>
            <a:r>
              <a:rPr lang="en-US" dirty="0">
                <a:latin typeface="+mn-lt"/>
              </a:rPr>
              <a:t> </a:t>
            </a:r>
            <a:r>
              <a:rPr lang="en-US" dirty="0" err="1">
                <a:latin typeface="+mn-lt"/>
              </a:rPr>
              <a:t>hệ</a:t>
            </a:r>
            <a:r>
              <a:rPr lang="en-US" dirty="0">
                <a:latin typeface="+mn-lt"/>
              </a:rPr>
              <a:t> </a:t>
            </a:r>
            <a:r>
              <a:rPr lang="en-US" dirty="0" err="1">
                <a:latin typeface="+mn-lt"/>
              </a:rPr>
              <a:t>của</a:t>
            </a:r>
            <a:r>
              <a:rPr lang="en-US" dirty="0">
                <a:latin typeface="+mn-lt"/>
              </a:rPr>
              <a:t> </a:t>
            </a:r>
            <a:r>
              <a:rPr lang="en-US" dirty="0" err="1">
                <a:latin typeface="+mn-lt"/>
              </a:rPr>
              <a:t>khách</a:t>
            </a:r>
            <a:r>
              <a:rPr lang="en-US" dirty="0">
                <a:latin typeface="+mn-lt"/>
              </a:rPr>
              <a:t> </a:t>
            </a:r>
            <a:r>
              <a:rPr lang="en-US" dirty="0" err="1">
                <a:latin typeface="+mn-lt"/>
              </a:rPr>
              <a:t>hàng</a:t>
            </a:r>
            <a:r>
              <a:rPr lang="en-US" dirty="0">
                <a:latin typeface="+mn-lt"/>
              </a:rPr>
              <a:t> </a:t>
            </a:r>
            <a:r>
              <a:rPr lang="en-US" dirty="0" err="1">
                <a:latin typeface="+mn-lt"/>
              </a:rPr>
              <a:t>để</a:t>
            </a:r>
            <a:r>
              <a:rPr lang="en-US" dirty="0">
                <a:latin typeface="+mn-lt"/>
              </a:rPr>
              <a:t> </a:t>
            </a:r>
            <a:r>
              <a:rPr lang="en-US" dirty="0" err="1">
                <a:latin typeface="+mn-lt"/>
              </a:rPr>
              <a:t>tạo</a:t>
            </a:r>
            <a:r>
              <a:rPr lang="en-US" dirty="0">
                <a:latin typeface="+mn-lt"/>
              </a:rPr>
              <a:t> </a:t>
            </a:r>
            <a:r>
              <a:rPr lang="en-US" dirty="0" err="1">
                <a:latin typeface="+mn-lt"/>
              </a:rPr>
              <a:t>cơ</a:t>
            </a:r>
            <a:r>
              <a:rPr lang="en-US" dirty="0">
                <a:latin typeface="+mn-lt"/>
              </a:rPr>
              <a:t> </a:t>
            </a:r>
            <a:r>
              <a:rPr lang="en-US" dirty="0" err="1">
                <a:latin typeface="+mn-lt"/>
              </a:rPr>
              <a:t>hội</a:t>
            </a:r>
            <a:r>
              <a:rPr lang="en-US" dirty="0">
                <a:latin typeface="+mn-lt"/>
              </a:rPr>
              <a:t> </a:t>
            </a:r>
            <a:r>
              <a:rPr lang="en-US" dirty="0" err="1">
                <a:latin typeface="+mn-lt"/>
              </a:rPr>
              <a:t>tiếp</a:t>
            </a:r>
            <a:r>
              <a:rPr lang="en-US" dirty="0">
                <a:latin typeface="+mn-lt"/>
              </a:rPr>
              <a:t> </a:t>
            </a:r>
            <a:r>
              <a:rPr lang="en-US" dirty="0" err="1">
                <a:latin typeface="+mn-lt"/>
              </a:rPr>
              <a:t>thị</a:t>
            </a:r>
            <a:r>
              <a:rPr lang="en-US" dirty="0">
                <a:latin typeface="+mn-lt"/>
              </a:rPr>
              <a:t> </a:t>
            </a:r>
            <a:r>
              <a:rPr lang="en-US" dirty="0" err="1">
                <a:latin typeface="+mn-lt"/>
              </a:rPr>
              <a:t>và</a:t>
            </a:r>
            <a:r>
              <a:rPr lang="en-US" dirty="0">
                <a:latin typeface="+mn-lt"/>
              </a:rPr>
              <a:t> </a:t>
            </a:r>
            <a:r>
              <a:rPr lang="en-US" dirty="0" err="1">
                <a:latin typeface="+mn-lt"/>
              </a:rPr>
              <a:t>tương</a:t>
            </a:r>
            <a:r>
              <a:rPr lang="en-US" dirty="0">
                <a:latin typeface="+mn-lt"/>
              </a:rPr>
              <a:t> </a:t>
            </a:r>
            <a:r>
              <a:rPr lang="en-US" dirty="0" err="1">
                <a:latin typeface="+mn-lt"/>
              </a:rPr>
              <a:t>tác</a:t>
            </a:r>
            <a:r>
              <a:rPr lang="en-US" dirty="0">
                <a:latin typeface="+mn-lt"/>
              </a:rPr>
              <a:t> </a:t>
            </a:r>
            <a:r>
              <a:rPr lang="en-US" dirty="0" err="1">
                <a:latin typeface="+mn-lt"/>
              </a:rPr>
              <a:t>cá</a:t>
            </a:r>
            <a:r>
              <a:rPr lang="en-US" dirty="0">
                <a:latin typeface="+mn-lt"/>
              </a:rPr>
              <a:t> </a:t>
            </a:r>
            <a:r>
              <a:rPr lang="en-US" dirty="0" err="1">
                <a:latin typeface="+mn-lt"/>
              </a:rPr>
              <a:t>nhân</a:t>
            </a:r>
            <a:r>
              <a:rPr lang="en-US" dirty="0">
                <a:latin typeface="+mn-lt"/>
              </a:rPr>
              <a:t> </a:t>
            </a:r>
            <a:r>
              <a:rPr lang="en-US" dirty="0" err="1">
                <a:latin typeface="+mn-lt"/>
              </a:rPr>
              <a:t>hóa</a:t>
            </a:r>
            <a:r>
              <a:rPr lang="en-US" dirty="0">
                <a:latin typeface="+mn-lt"/>
              </a:rPr>
              <a:t>.</a:t>
            </a:r>
          </a:p>
          <a:p>
            <a:pPr marL="0" lvl="0" indent="0" algn="just" rtl="0">
              <a:lnSpc>
                <a:spcPct val="150000"/>
              </a:lnSpc>
              <a:spcBef>
                <a:spcPts val="0"/>
              </a:spcBef>
              <a:spcAft>
                <a:spcPts val="0"/>
              </a:spcAft>
              <a:buClr>
                <a:schemeClr val="dk1"/>
              </a:buClr>
              <a:buSzPts val="1100"/>
              <a:buFont typeface="Arial"/>
              <a:buNone/>
            </a:pPr>
            <a:endParaRPr dirty="0">
              <a:latin typeface="+mn-lt"/>
            </a:endParaRPr>
          </a:p>
        </p:txBody>
      </p:sp>
    </p:spTree>
    <p:extLst>
      <p:ext uri="{BB962C8B-B14F-4D97-AF65-F5344CB8AC3E}">
        <p14:creationId xmlns:p14="http://schemas.microsoft.com/office/powerpoint/2010/main" val="355391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 calcmode="lin" valueType="num">
                                      <p:cBhvr additive="base">
                                        <p:cTn id="7" dur="1000"/>
                                        <p:tgtEl>
                                          <p:spTgt spid="637"/>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641"/>
                                        </p:tgtEl>
                                        <p:attrNameLst>
                                          <p:attrName>style.visibility</p:attrName>
                                        </p:attrNameLst>
                                      </p:cBhvr>
                                      <p:to>
                                        <p:strVal val="visible"/>
                                      </p:to>
                                    </p:set>
                                    <p:anim calcmode="lin" valueType="num">
                                      <p:cBhvr additive="base">
                                        <p:cTn id="10" dur="1000"/>
                                        <p:tgtEl>
                                          <p:spTgt spid="6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4"/>
          <p:cNvSpPr txBox="1">
            <a:spLocks noGrp="1"/>
          </p:cNvSpPr>
          <p:nvPr>
            <p:ph type="title"/>
          </p:nvPr>
        </p:nvSpPr>
        <p:spPr>
          <a:xfrm>
            <a:off x="1877475" y="445025"/>
            <a:ext cx="642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latin typeface="+mn-lt"/>
              </a:rPr>
              <a:t>4.2 </a:t>
            </a:r>
            <a:r>
              <a:rPr lang="en-US" b="1" dirty="0" err="1">
                <a:latin typeface="+mn-lt"/>
              </a:rPr>
              <a:t>Ưu</a:t>
            </a:r>
            <a:r>
              <a:rPr lang="en-US" b="1" dirty="0">
                <a:latin typeface="+mn-lt"/>
              </a:rPr>
              <a:t> </a:t>
            </a:r>
            <a:r>
              <a:rPr lang="en-US" b="1" dirty="0" err="1">
                <a:latin typeface="+mn-lt"/>
              </a:rPr>
              <a:t>và</a:t>
            </a:r>
            <a:r>
              <a:rPr lang="en-US" b="1" dirty="0">
                <a:latin typeface="+mn-lt"/>
              </a:rPr>
              <a:t> </a:t>
            </a:r>
            <a:r>
              <a:rPr lang="en-US" b="1" dirty="0" err="1">
                <a:latin typeface="+mn-lt"/>
              </a:rPr>
              <a:t>nhược</a:t>
            </a:r>
            <a:r>
              <a:rPr lang="en-US" b="1" dirty="0">
                <a:latin typeface="+mn-lt"/>
              </a:rPr>
              <a:t> </a:t>
            </a:r>
            <a:r>
              <a:rPr lang="en-US" b="1" dirty="0" err="1">
                <a:latin typeface="+mn-lt"/>
              </a:rPr>
              <a:t>điểm</a:t>
            </a:r>
            <a:endParaRPr b="1" dirty="0">
              <a:latin typeface="+mn-lt"/>
            </a:endParaRPr>
          </a:p>
        </p:txBody>
      </p:sp>
      <p:sp>
        <p:nvSpPr>
          <p:cNvPr id="641" name="Google Shape;641;p74"/>
          <p:cNvSpPr txBox="1">
            <a:spLocks noGrp="1"/>
          </p:cNvSpPr>
          <p:nvPr>
            <p:ph type="subTitle" idx="4"/>
          </p:nvPr>
        </p:nvSpPr>
        <p:spPr>
          <a:xfrm>
            <a:off x="407505" y="1248225"/>
            <a:ext cx="8587409" cy="2906331"/>
          </a:xfrm>
          <a:prstGeom prst="rect">
            <a:avLst/>
          </a:prstGeom>
        </p:spPr>
        <p:txBody>
          <a:bodyPr spcFirstLastPara="1" wrap="square" lIns="91425" tIns="91425" rIns="91425" bIns="91425" anchor="t" anchorCtr="0">
            <a:noAutofit/>
          </a:bodyPr>
          <a:lstStyle/>
          <a:p>
            <a:pPr marL="0" indent="0" algn="just">
              <a:lnSpc>
                <a:spcPct val="150000"/>
              </a:lnSpc>
              <a:buClr>
                <a:schemeClr val="dk1"/>
              </a:buClr>
              <a:buSzPts val="1100"/>
            </a:pPr>
            <a:r>
              <a:rPr lang="en-US" sz="2000" b="1" dirty="0" err="1">
                <a:latin typeface="+mn-lt"/>
              </a:rPr>
              <a:t>Ưu</a:t>
            </a:r>
            <a:r>
              <a:rPr lang="en-US" sz="2000" b="1" dirty="0">
                <a:latin typeface="+mn-lt"/>
              </a:rPr>
              <a:t> </a:t>
            </a:r>
            <a:r>
              <a:rPr lang="en-US" sz="2000" b="1" dirty="0" err="1">
                <a:latin typeface="+mn-lt"/>
              </a:rPr>
              <a:t>điểm</a:t>
            </a:r>
            <a:r>
              <a:rPr lang="en-US" sz="2000" b="1" dirty="0">
                <a:latin typeface="+mn-lt"/>
              </a:rPr>
              <a:t>:</a:t>
            </a:r>
            <a:endParaRPr lang="en-US" sz="2000" dirty="0">
              <a:latin typeface="+mn-lt"/>
            </a:endParaRPr>
          </a:p>
          <a:p>
            <a:pPr lvl="1" algn="just">
              <a:lnSpc>
                <a:spcPct val="150000"/>
              </a:lnSpc>
              <a:buFont typeface="Arial" panose="020B0604020202020204" pitchFamily="34" charset="0"/>
              <a:buChar char="•"/>
            </a:pP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đề</a:t>
            </a:r>
            <a:r>
              <a:rPr lang="en-US" dirty="0"/>
              <a:t> </a:t>
            </a:r>
            <a:r>
              <a:rPr lang="en-US" dirty="0" err="1"/>
              <a:t>tài</a:t>
            </a:r>
            <a:r>
              <a:rPr lang="en-US" dirty="0"/>
              <a:t> </a:t>
            </a:r>
            <a:r>
              <a:rPr lang="en-US" dirty="0" err="1"/>
              <a:t>và</a:t>
            </a:r>
            <a:r>
              <a:rPr lang="en-US" dirty="0"/>
              <a:t> </a:t>
            </a:r>
            <a:r>
              <a:rPr lang="en-US" dirty="0" err="1"/>
              <a:t>có</a:t>
            </a:r>
            <a:r>
              <a:rPr lang="en-US" dirty="0"/>
              <a:t> </a:t>
            </a:r>
            <a:r>
              <a:rPr lang="en-US" dirty="0" err="1"/>
              <a:t>thêm</a:t>
            </a:r>
            <a:r>
              <a:rPr lang="en-US" dirty="0"/>
              <a:t> </a:t>
            </a:r>
            <a:r>
              <a:rPr lang="en-US" dirty="0" err="1"/>
              <a:t>một</a:t>
            </a:r>
            <a:r>
              <a:rPr lang="en-US" dirty="0"/>
              <a:t> </a:t>
            </a:r>
            <a:r>
              <a:rPr lang="en-US" dirty="0" err="1"/>
              <a:t>số</a:t>
            </a:r>
            <a:r>
              <a:rPr lang="en-US" dirty="0"/>
              <a:t> </a:t>
            </a:r>
            <a:r>
              <a:rPr lang="en-US" dirty="0" err="1"/>
              <a:t>tính</a:t>
            </a:r>
            <a:r>
              <a:rPr lang="en-US" dirty="0"/>
              <a:t> </a:t>
            </a:r>
            <a:r>
              <a:rPr lang="en-US" dirty="0" err="1"/>
              <a:t>năng</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người</a:t>
            </a:r>
            <a:r>
              <a:rPr lang="en-US" dirty="0"/>
              <a:t> </a:t>
            </a:r>
            <a:r>
              <a:rPr lang="en-US" dirty="0" err="1"/>
              <a:t>dùng</a:t>
            </a:r>
            <a:r>
              <a:rPr lang="en-US" dirty="0"/>
              <a:t>.</a:t>
            </a:r>
          </a:p>
          <a:p>
            <a:pPr lvl="1" algn="just">
              <a:lnSpc>
                <a:spcPct val="150000"/>
              </a:lnSpc>
              <a:buFont typeface="Arial" panose="020B0604020202020204" pitchFamily="34" charset="0"/>
              <a:buChar char="•"/>
            </a:pP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3 </a:t>
            </a:r>
            <a:r>
              <a:rPr lang="en-US" dirty="0" err="1"/>
              <a:t>lớp</a:t>
            </a:r>
            <a:r>
              <a:rPr lang="en-US" dirty="0"/>
              <a:t>, </a:t>
            </a:r>
            <a:r>
              <a:rPr lang="en-US" dirty="0" err="1"/>
              <a:t>thuận</a:t>
            </a:r>
            <a:r>
              <a:rPr lang="en-US" dirty="0"/>
              <a:t> </a:t>
            </a:r>
            <a:r>
              <a:rPr lang="en-US" dirty="0" err="1"/>
              <a:t>lợi</a:t>
            </a:r>
            <a:r>
              <a:rPr lang="en-US" dirty="0"/>
              <a:t> </a:t>
            </a:r>
            <a:r>
              <a:rPr lang="en-US" dirty="0" err="1"/>
              <a:t>cho</a:t>
            </a:r>
            <a:r>
              <a:rPr lang="en-US" dirty="0"/>
              <a:t> </a:t>
            </a:r>
            <a:r>
              <a:rPr lang="en-US" dirty="0" err="1"/>
              <a:t>việc</a:t>
            </a:r>
            <a:r>
              <a:rPr lang="en-US" dirty="0"/>
              <a:t> </a:t>
            </a:r>
            <a:r>
              <a:rPr lang="en-US" dirty="0" err="1"/>
              <a:t>sửa</a:t>
            </a:r>
            <a:r>
              <a:rPr lang="en-US" dirty="0"/>
              <a:t> </a:t>
            </a:r>
            <a:r>
              <a:rPr lang="en-US" dirty="0" err="1"/>
              <a:t>chữa</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chương</a:t>
            </a:r>
            <a:r>
              <a:rPr lang="en-US" dirty="0"/>
              <a:t> </a:t>
            </a:r>
            <a:r>
              <a:rPr lang="en-US" dirty="0" err="1"/>
              <a:t>trình</a:t>
            </a:r>
            <a:r>
              <a:rPr lang="en-US" dirty="0"/>
              <a:t> </a:t>
            </a:r>
            <a:r>
              <a:rPr lang="en-US" dirty="0" err="1"/>
              <a:t>sau</a:t>
            </a:r>
            <a:r>
              <a:rPr lang="en-US" dirty="0"/>
              <a:t> </a:t>
            </a:r>
            <a:r>
              <a:rPr lang="en-US" dirty="0" err="1"/>
              <a:t>này</a:t>
            </a:r>
            <a:r>
              <a:rPr lang="en-US" dirty="0"/>
              <a:t>.</a:t>
            </a:r>
          </a:p>
          <a:p>
            <a:pPr lvl="1" algn="just">
              <a:lnSpc>
                <a:spcPct val="150000"/>
              </a:lnSpc>
              <a:buFont typeface="Arial" panose="020B0604020202020204" pitchFamily="34" charset="0"/>
              <a:buChar char="•"/>
            </a:pPr>
            <a:r>
              <a:rPr lang="en-US" dirty="0" err="1"/>
              <a:t>Chương</a:t>
            </a:r>
            <a:r>
              <a:rPr lang="en-US" dirty="0"/>
              <a:t> </a:t>
            </a:r>
            <a:r>
              <a:rPr lang="en-US" dirty="0" err="1"/>
              <a:t>trình</a:t>
            </a:r>
            <a:r>
              <a:rPr lang="en-US" dirty="0"/>
              <a:t> </a:t>
            </a:r>
            <a:r>
              <a:rPr lang="en-US" dirty="0" err="1"/>
              <a:t>có</a:t>
            </a:r>
            <a:r>
              <a:rPr lang="en-US" dirty="0"/>
              <a:t> </a:t>
            </a:r>
            <a:r>
              <a:rPr lang="en-US" dirty="0" err="1"/>
              <a:t>giao</a:t>
            </a:r>
            <a:r>
              <a:rPr lang="en-US" dirty="0"/>
              <a:t> </a:t>
            </a:r>
            <a:r>
              <a:rPr lang="en-US" dirty="0" err="1"/>
              <a:t>diện</a:t>
            </a:r>
            <a:r>
              <a:rPr lang="en-US" dirty="0"/>
              <a:t> </a:t>
            </a:r>
            <a:r>
              <a:rPr lang="en-US" dirty="0" err="1"/>
              <a:t>trực</a:t>
            </a:r>
            <a:r>
              <a:rPr lang="en-US" dirty="0"/>
              <a:t> </a:t>
            </a:r>
            <a:r>
              <a:rPr lang="en-US" dirty="0" err="1"/>
              <a:t>quan</a:t>
            </a:r>
            <a:r>
              <a:rPr lang="en-US" dirty="0"/>
              <a:t>, </a:t>
            </a:r>
            <a:r>
              <a:rPr lang="en-US" dirty="0" err="1"/>
              <a:t>rõ</a:t>
            </a:r>
            <a:r>
              <a:rPr lang="en-US" dirty="0"/>
              <a:t> </a:t>
            </a:r>
            <a:r>
              <a:rPr lang="en-US" dirty="0" err="1"/>
              <a:t>ràng</a:t>
            </a:r>
            <a:r>
              <a:rPr lang="en-US" dirty="0"/>
              <a:t>, </a:t>
            </a:r>
            <a:r>
              <a:rPr lang="en-US" dirty="0" err="1"/>
              <a:t>dễ</a:t>
            </a:r>
            <a:r>
              <a:rPr lang="en-US" dirty="0"/>
              <a:t> </a:t>
            </a:r>
            <a:r>
              <a:rPr lang="en-US" dirty="0" err="1"/>
              <a:t>sử</a:t>
            </a:r>
            <a:r>
              <a:rPr lang="en-US" dirty="0"/>
              <a:t> </a:t>
            </a:r>
            <a:r>
              <a:rPr lang="en-US" dirty="0" err="1"/>
              <a:t>dụng</a:t>
            </a:r>
            <a:r>
              <a:rPr lang="en-US" dirty="0"/>
              <a:t>.</a:t>
            </a:r>
          </a:p>
          <a:p>
            <a:pPr lvl="1" algn="just">
              <a:lnSpc>
                <a:spcPct val="150000"/>
              </a:lnSpc>
              <a:buFont typeface="Arial" panose="020B0604020202020204" pitchFamily="34" charset="0"/>
              <a:buChar char="•"/>
            </a:pPr>
            <a:r>
              <a:rPr lang="en-US" dirty="0" err="1"/>
              <a:t>Giúp</a:t>
            </a:r>
            <a:r>
              <a:rPr lang="en-US" dirty="0"/>
              <a:t> </a:t>
            </a:r>
            <a:r>
              <a:rPr lang="en-US" dirty="0" err="1"/>
              <a:t>nâng</a:t>
            </a:r>
            <a:r>
              <a:rPr lang="en-US" dirty="0"/>
              <a:t> </a:t>
            </a:r>
            <a:r>
              <a:rPr lang="en-US" dirty="0" err="1"/>
              <a:t>cao</a:t>
            </a:r>
            <a:r>
              <a:rPr lang="en-US" dirty="0"/>
              <a:t> </a:t>
            </a:r>
            <a:r>
              <a:rPr lang="en-US" dirty="0" err="1"/>
              <a:t>hiệu</a:t>
            </a:r>
            <a:r>
              <a:rPr lang="en-US" dirty="0"/>
              <a:t> </a:t>
            </a:r>
            <a:r>
              <a:rPr lang="en-US" dirty="0" err="1"/>
              <a:t>quả</a:t>
            </a:r>
            <a:r>
              <a:rPr lang="en-US" dirty="0"/>
              <a:t> </a:t>
            </a:r>
            <a:r>
              <a:rPr lang="en-US" dirty="0" err="1"/>
              <a:t>công</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của</a:t>
            </a:r>
            <a:r>
              <a:rPr lang="en-US" dirty="0"/>
              <a:t> </a:t>
            </a:r>
            <a:r>
              <a:rPr lang="en-US" dirty="0" err="1"/>
              <a:t>một</a:t>
            </a:r>
            <a:r>
              <a:rPr lang="en-US" dirty="0"/>
              <a:t> </a:t>
            </a:r>
            <a:r>
              <a:rPr lang="en-US" dirty="0" err="1"/>
              <a:t>quán</a:t>
            </a:r>
            <a:r>
              <a:rPr lang="en-US" dirty="0"/>
              <a:t> </a:t>
            </a:r>
            <a:r>
              <a:rPr lang="en-US" dirty="0" err="1"/>
              <a:t>cà</a:t>
            </a:r>
            <a:r>
              <a:rPr lang="en-US" dirty="0"/>
              <a:t> </a:t>
            </a:r>
            <a:r>
              <a:rPr lang="en-US" dirty="0" err="1"/>
              <a:t>phê</a:t>
            </a:r>
            <a:r>
              <a:rPr lang="en-US" dirty="0"/>
              <a:t>, </a:t>
            </a:r>
            <a:r>
              <a:rPr lang="en-US" dirty="0" err="1"/>
              <a:t>giảm</a:t>
            </a:r>
            <a:r>
              <a:rPr lang="en-US" dirty="0"/>
              <a:t> </a:t>
            </a:r>
            <a:r>
              <a:rPr lang="en-US" dirty="0" err="1"/>
              <a:t>bớt</a:t>
            </a:r>
            <a:r>
              <a:rPr lang="en-US" dirty="0"/>
              <a:t> </a:t>
            </a:r>
            <a:r>
              <a:rPr lang="en-US" dirty="0" err="1"/>
              <a:t>gánh</a:t>
            </a:r>
            <a:r>
              <a:rPr lang="en-US" dirty="0"/>
              <a:t> </a:t>
            </a:r>
            <a:r>
              <a:rPr lang="en-US" dirty="0" err="1"/>
              <a:t>nặng</a:t>
            </a:r>
            <a:r>
              <a:rPr lang="en-US" dirty="0"/>
              <a:t> </a:t>
            </a:r>
            <a:r>
              <a:rPr lang="en-US" dirty="0" err="1"/>
              <a:t>cho</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việc</a:t>
            </a:r>
            <a:r>
              <a:rPr lang="en-US" dirty="0"/>
              <a:t> </a:t>
            </a:r>
            <a:r>
              <a:rPr lang="en-US" dirty="0" err="1"/>
              <a:t>quản</a:t>
            </a:r>
            <a:r>
              <a:rPr lang="en-US" dirty="0"/>
              <a:t> </a:t>
            </a:r>
            <a:r>
              <a:rPr lang="en-US" dirty="0" err="1"/>
              <a:t>lý</a:t>
            </a:r>
            <a:r>
              <a:rPr lang="en-US" dirty="0"/>
              <a:t>.</a:t>
            </a:r>
            <a:endParaRPr lang="en-US" b="1" dirty="0">
              <a:latin typeface="+mn-lt"/>
            </a:endParaRPr>
          </a:p>
          <a:p>
            <a:pPr marL="0" lvl="0" indent="0" algn="just" rtl="0">
              <a:lnSpc>
                <a:spcPct val="150000"/>
              </a:lnSpc>
              <a:spcBef>
                <a:spcPts val="0"/>
              </a:spcBef>
              <a:spcAft>
                <a:spcPts val="0"/>
              </a:spcAft>
              <a:buClr>
                <a:schemeClr val="dk1"/>
              </a:buClr>
              <a:buSzPts val="1100"/>
              <a:buFont typeface="Arial"/>
              <a:buNone/>
            </a:pPr>
            <a:r>
              <a:rPr lang="en-US" b="1" dirty="0">
                <a:latin typeface="+mn-lt"/>
              </a:rPr>
              <a:t>	</a:t>
            </a:r>
          </a:p>
        </p:txBody>
      </p:sp>
    </p:spTree>
    <p:extLst>
      <p:ext uri="{BB962C8B-B14F-4D97-AF65-F5344CB8AC3E}">
        <p14:creationId xmlns:p14="http://schemas.microsoft.com/office/powerpoint/2010/main" val="340877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 calcmode="lin" valueType="num">
                                      <p:cBhvr additive="base">
                                        <p:cTn id="7" dur="1000"/>
                                        <p:tgtEl>
                                          <p:spTgt spid="637"/>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641"/>
                                        </p:tgtEl>
                                        <p:attrNameLst>
                                          <p:attrName>style.visibility</p:attrName>
                                        </p:attrNameLst>
                                      </p:cBhvr>
                                      <p:to>
                                        <p:strVal val="visible"/>
                                      </p:to>
                                    </p:set>
                                    <p:anim calcmode="lin" valueType="num">
                                      <p:cBhvr additive="base">
                                        <p:cTn id="10" dur="1000"/>
                                        <p:tgtEl>
                                          <p:spTgt spid="6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4"/>
          <p:cNvSpPr txBox="1">
            <a:spLocks noGrp="1"/>
          </p:cNvSpPr>
          <p:nvPr>
            <p:ph type="title"/>
          </p:nvPr>
        </p:nvSpPr>
        <p:spPr>
          <a:xfrm>
            <a:off x="1877475" y="445025"/>
            <a:ext cx="642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latin typeface="+mn-lt"/>
              </a:rPr>
              <a:t>4.2 </a:t>
            </a:r>
            <a:r>
              <a:rPr lang="en-US" b="1" dirty="0" err="1">
                <a:latin typeface="+mn-lt"/>
              </a:rPr>
              <a:t>Ưu</a:t>
            </a:r>
            <a:r>
              <a:rPr lang="en-US" b="1" dirty="0">
                <a:latin typeface="+mn-lt"/>
              </a:rPr>
              <a:t> </a:t>
            </a:r>
            <a:r>
              <a:rPr lang="en-US" b="1" dirty="0" err="1">
                <a:latin typeface="+mn-lt"/>
              </a:rPr>
              <a:t>và</a:t>
            </a:r>
            <a:r>
              <a:rPr lang="en-US" b="1" dirty="0">
                <a:latin typeface="+mn-lt"/>
              </a:rPr>
              <a:t> </a:t>
            </a:r>
            <a:r>
              <a:rPr lang="en-US" b="1" dirty="0" err="1">
                <a:latin typeface="+mn-lt"/>
              </a:rPr>
              <a:t>nhược</a:t>
            </a:r>
            <a:r>
              <a:rPr lang="en-US" b="1" dirty="0">
                <a:latin typeface="+mn-lt"/>
              </a:rPr>
              <a:t> </a:t>
            </a:r>
            <a:r>
              <a:rPr lang="en-US" b="1" dirty="0" err="1">
                <a:latin typeface="+mn-lt"/>
              </a:rPr>
              <a:t>điểm</a:t>
            </a:r>
            <a:endParaRPr b="1" dirty="0">
              <a:latin typeface="+mn-lt"/>
            </a:endParaRPr>
          </a:p>
        </p:txBody>
      </p:sp>
      <p:sp>
        <p:nvSpPr>
          <p:cNvPr id="641" name="Google Shape;641;p74"/>
          <p:cNvSpPr txBox="1">
            <a:spLocks noGrp="1"/>
          </p:cNvSpPr>
          <p:nvPr>
            <p:ph type="subTitle" idx="4"/>
          </p:nvPr>
        </p:nvSpPr>
        <p:spPr>
          <a:xfrm>
            <a:off x="407505" y="1248225"/>
            <a:ext cx="8587409" cy="2906331"/>
          </a:xfrm>
          <a:prstGeom prst="rect">
            <a:avLst/>
          </a:prstGeom>
        </p:spPr>
        <p:txBody>
          <a:bodyPr spcFirstLastPara="1" wrap="square" lIns="91425" tIns="91425" rIns="91425" bIns="91425" anchor="t" anchorCtr="0">
            <a:noAutofit/>
          </a:bodyPr>
          <a:lstStyle/>
          <a:p>
            <a:pPr marL="0" indent="0" algn="just">
              <a:lnSpc>
                <a:spcPct val="200000"/>
              </a:lnSpc>
              <a:buClr>
                <a:schemeClr val="dk1"/>
              </a:buClr>
              <a:buSzPts val="1100"/>
            </a:pPr>
            <a:r>
              <a:rPr lang="en-US" sz="2000" b="1" dirty="0" err="1">
                <a:latin typeface="+mn-lt"/>
              </a:rPr>
              <a:t>Nhược</a:t>
            </a:r>
            <a:r>
              <a:rPr lang="en-US" sz="2000" b="1" dirty="0">
                <a:latin typeface="+mn-lt"/>
              </a:rPr>
              <a:t> </a:t>
            </a:r>
            <a:r>
              <a:rPr lang="en-US" sz="2000" b="1" dirty="0" err="1">
                <a:latin typeface="+mn-lt"/>
              </a:rPr>
              <a:t>điểm</a:t>
            </a:r>
            <a:r>
              <a:rPr lang="en-US" sz="2000" b="1" dirty="0">
                <a:latin typeface="+mn-lt"/>
              </a:rPr>
              <a:t>: </a:t>
            </a:r>
            <a:endParaRPr lang="en-US" sz="2000" dirty="0">
              <a:latin typeface="+mn-lt"/>
            </a:endParaRPr>
          </a:p>
          <a:p>
            <a:pPr lvl="1" algn="just">
              <a:lnSpc>
                <a:spcPct val="200000"/>
              </a:lnSpc>
              <a:buFont typeface="Arial" panose="020B0604020202020204" pitchFamily="34" charset="0"/>
              <a:buChar char="•"/>
            </a:pPr>
            <a:r>
              <a:rPr lang="en-US" dirty="0" err="1"/>
              <a:t>Chương</a:t>
            </a:r>
            <a:r>
              <a:rPr lang="en-US" dirty="0"/>
              <a:t> </a:t>
            </a:r>
            <a:r>
              <a:rPr lang="en-US" dirty="0" err="1"/>
              <a:t>trình</a:t>
            </a:r>
            <a:r>
              <a:rPr lang="en-US" dirty="0"/>
              <a:t> demo </a:t>
            </a:r>
            <a:r>
              <a:rPr lang="en-US" dirty="0" err="1"/>
              <a:t>sử</a:t>
            </a:r>
            <a:r>
              <a:rPr lang="en-US" dirty="0"/>
              <a:t> </a:t>
            </a:r>
            <a:r>
              <a:rPr lang="en-US" dirty="0" err="1"/>
              <a:t>dụng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tạo</a:t>
            </a:r>
            <a:r>
              <a:rPr lang="en-US" dirty="0"/>
              <a:t> </a:t>
            </a:r>
            <a:r>
              <a:rPr lang="en-US" dirty="0" err="1"/>
              <a:t>nên</a:t>
            </a:r>
            <a:r>
              <a:rPr lang="en-US" dirty="0"/>
              <a:t> </a:t>
            </a:r>
            <a:r>
              <a:rPr lang="en-US" dirty="0" err="1"/>
              <a:t>chắc</a:t>
            </a:r>
            <a:r>
              <a:rPr lang="en-US" dirty="0"/>
              <a:t> </a:t>
            </a:r>
            <a:r>
              <a:rPr lang="en-US" dirty="0" err="1"/>
              <a:t>chắn</a:t>
            </a:r>
            <a:r>
              <a:rPr lang="en-US" dirty="0"/>
              <a:t> </a:t>
            </a:r>
            <a:r>
              <a:rPr lang="en-US" dirty="0" err="1"/>
              <a:t>không</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hết</a:t>
            </a:r>
            <a:r>
              <a:rPr lang="en-US" dirty="0"/>
              <a:t> </a:t>
            </a:r>
            <a:r>
              <a:rPr lang="en-US" dirty="0" err="1"/>
              <a:t>các</a:t>
            </a:r>
            <a:r>
              <a:rPr lang="en-US" dirty="0"/>
              <a:t> </a:t>
            </a:r>
            <a:r>
              <a:rPr lang="en-US" dirty="0" err="1"/>
              <a:t>khả</a:t>
            </a:r>
            <a:r>
              <a:rPr lang="en-US" dirty="0"/>
              <a:t> </a:t>
            </a:r>
            <a:r>
              <a:rPr lang="en-US" dirty="0" err="1"/>
              <a:t>năng</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endParaRPr lang="en-US" dirty="0"/>
          </a:p>
          <a:p>
            <a:pPr lvl="1" algn="just">
              <a:lnSpc>
                <a:spcPct val="200000"/>
              </a:lnSpc>
              <a:buFont typeface="Arial" panose="020B0604020202020204" pitchFamily="34" charset="0"/>
              <a:buChar char="•"/>
            </a:pPr>
            <a:r>
              <a:rPr lang="en-US" dirty="0" err="1"/>
              <a:t>Một</a:t>
            </a:r>
            <a:r>
              <a:rPr lang="en-US" dirty="0"/>
              <a:t> </a:t>
            </a:r>
            <a:r>
              <a:rPr lang="en-US" dirty="0" err="1"/>
              <a:t>số</a:t>
            </a:r>
            <a:r>
              <a:rPr lang="en-US" dirty="0"/>
              <a:t> </a:t>
            </a:r>
            <a:r>
              <a:rPr lang="en-US" dirty="0" err="1"/>
              <a:t>chức</a:t>
            </a:r>
            <a:r>
              <a:rPr lang="en-US" dirty="0"/>
              <a:t> </a:t>
            </a:r>
            <a:r>
              <a:rPr lang="en-US" dirty="0" err="1"/>
              <a:t>năng</a:t>
            </a:r>
            <a:r>
              <a:rPr lang="en-US" dirty="0"/>
              <a:t> </a:t>
            </a:r>
            <a:r>
              <a:rPr lang="en-US" dirty="0" err="1"/>
              <a:t>còn</a:t>
            </a:r>
            <a:r>
              <a:rPr lang="en-US" dirty="0"/>
              <a:t> </a:t>
            </a:r>
            <a:r>
              <a:rPr lang="en-US" dirty="0" err="1"/>
              <a:t>cứng</a:t>
            </a:r>
            <a:r>
              <a:rPr lang="en-US" dirty="0"/>
              <a:t> </a:t>
            </a:r>
            <a:r>
              <a:rPr lang="en-US" dirty="0" err="1"/>
              <a:t>nhắc</a:t>
            </a:r>
            <a:r>
              <a:rPr lang="en-US" dirty="0"/>
              <a:t>, </a:t>
            </a:r>
            <a:r>
              <a:rPr lang="en-US" dirty="0" err="1"/>
              <a:t>chưa</a:t>
            </a:r>
            <a:r>
              <a:rPr lang="en-US" dirty="0"/>
              <a:t> </a:t>
            </a:r>
            <a:r>
              <a:rPr lang="en-US" dirty="0" err="1"/>
              <a:t>thực</a:t>
            </a:r>
            <a:r>
              <a:rPr lang="en-US" dirty="0"/>
              <a:t> </a:t>
            </a:r>
            <a:r>
              <a:rPr lang="en-US" dirty="0" err="1"/>
              <a:t>sự</a:t>
            </a:r>
            <a:r>
              <a:rPr lang="en-US" dirty="0"/>
              <a:t> </a:t>
            </a:r>
            <a:r>
              <a:rPr lang="en-US" dirty="0" err="1"/>
              <a:t>đúng</a:t>
            </a:r>
            <a:r>
              <a:rPr lang="en-US" dirty="0"/>
              <a:t> </a:t>
            </a:r>
            <a:r>
              <a:rPr lang="en-US" dirty="0" err="1"/>
              <a:t>với</a:t>
            </a:r>
            <a:r>
              <a:rPr lang="en-US" dirty="0"/>
              <a:t> </a:t>
            </a:r>
            <a:r>
              <a:rPr lang="en-US" dirty="0" err="1"/>
              <a:t>thực</a:t>
            </a:r>
            <a:r>
              <a:rPr lang="en-US" dirty="0"/>
              <a:t> </a:t>
            </a:r>
            <a:r>
              <a:rPr lang="en-US" dirty="0" err="1"/>
              <a:t>tế</a:t>
            </a:r>
            <a:r>
              <a:rPr lang="en-US" dirty="0"/>
              <a:t>.</a:t>
            </a:r>
          </a:p>
          <a:p>
            <a:pPr lvl="1" algn="just">
              <a:lnSpc>
                <a:spcPct val="200000"/>
              </a:lnSpc>
              <a:buFont typeface="Arial" panose="020B0604020202020204" pitchFamily="34" charset="0"/>
              <a:buChar char="•"/>
            </a:pPr>
            <a:r>
              <a:rPr lang="en-US" dirty="0" err="1"/>
              <a:t>Việc</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chương</a:t>
            </a:r>
            <a:r>
              <a:rPr lang="en-US" dirty="0"/>
              <a:t> </a:t>
            </a:r>
            <a:r>
              <a:rPr lang="en-US" dirty="0" err="1"/>
              <a:t>trình</a:t>
            </a:r>
            <a:r>
              <a:rPr lang="en-US" dirty="0"/>
              <a:t> </a:t>
            </a:r>
            <a:r>
              <a:rPr lang="en-US" dirty="0" err="1"/>
              <a:t>chưa</a:t>
            </a:r>
            <a:r>
              <a:rPr lang="en-US" dirty="0"/>
              <a:t> </a:t>
            </a:r>
            <a:r>
              <a:rPr lang="en-US" dirty="0" err="1"/>
              <a:t>được</a:t>
            </a:r>
            <a:r>
              <a:rPr lang="en-US" dirty="0"/>
              <a:t> </a:t>
            </a:r>
            <a:r>
              <a:rPr lang="en-US" dirty="0" err="1"/>
              <a:t>xem</a:t>
            </a:r>
            <a:r>
              <a:rPr lang="en-US" dirty="0"/>
              <a:t> </a:t>
            </a:r>
            <a:r>
              <a:rPr lang="en-US" dirty="0" err="1"/>
              <a:t>xét</a:t>
            </a:r>
            <a:r>
              <a:rPr lang="en-US" dirty="0"/>
              <a:t> </a:t>
            </a:r>
            <a:r>
              <a:rPr lang="en-US" dirty="0" err="1"/>
              <a:t>tới</a:t>
            </a:r>
            <a:r>
              <a:rPr lang="en-US" dirty="0"/>
              <a:t> </a:t>
            </a:r>
            <a:r>
              <a:rPr lang="en-US" dirty="0" err="1"/>
              <a:t>nên</a:t>
            </a:r>
            <a:r>
              <a:rPr lang="en-US" dirty="0"/>
              <a:t> </a:t>
            </a:r>
            <a:r>
              <a:rPr lang="en-US" dirty="0" err="1"/>
              <a:t>chương</a:t>
            </a:r>
            <a:r>
              <a:rPr lang="en-US" dirty="0"/>
              <a:t> </a:t>
            </a:r>
            <a:r>
              <a:rPr lang="en-US" dirty="0" err="1"/>
              <a:t>trình</a:t>
            </a:r>
            <a:r>
              <a:rPr lang="en-US" dirty="0"/>
              <a:t> </a:t>
            </a:r>
            <a:r>
              <a:rPr lang="en-US" dirty="0" err="1"/>
              <a:t>còn</a:t>
            </a:r>
            <a:r>
              <a:rPr lang="en-US" dirty="0"/>
              <a:t> </a:t>
            </a:r>
            <a:r>
              <a:rPr lang="en-US" dirty="0" err="1"/>
              <a:t>xử</a:t>
            </a:r>
            <a:r>
              <a:rPr lang="en-US" dirty="0"/>
              <a:t> </a:t>
            </a:r>
            <a:r>
              <a:rPr lang="en-US" dirty="0" err="1"/>
              <a:t>lý</a:t>
            </a:r>
            <a:r>
              <a:rPr lang="en-US" dirty="0"/>
              <a:t> </a:t>
            </a:r>
            <a:r>
              <a:rPr lang="en-US" dirty="0" err="1"/>
              <a:t>khá</a:t>
            </a:r>
            <a:r>
              <a:rPr lang="en-US" dirty="0"/>
              <a:t> </a:t>
            </a:r>
            <a:r>
              <a:rPr lang="en-US" dirty="0" err="1"/>
              <a:t>chậm</a:t>
            </a:r>
            <a:r>
              <a:rPr lang="en-US" dirty="0"/>
              <a:t>.</a:t>
            </a:r>
          </a:p>
          <a:p>
            <a:pPr marL="0" lvl="0" indent="0" algn="just" rtl="0">
              <a:lnSpc>
                <a:spcPct val="200000"/>
              </a:lnSpc>
              <a:spcBef>
                <a:spcPts val="0"/>
              </a:spcBef>
              <a:spcAft>
                <a:spcPts val="0"/>
              </a:spcAft>
              <a:buClr>
                <a:schemeClr val="dk1"/>
              </a:buClr>
              <a:buSzPts val="1100"/>
              <a:buFont typeface="Arial"/>
              <a:buNone/>
            </a:pPr>
            <a:endParaRPr lang="en-US" b="1" dirty="0">
              <a:latin typeface="+mn-lt"/>
            </a:endParaRPr>
          </a:p>
        </p:txBody>
      </p:sp>
    </p:spTree>
    <p:extLst>
      <p:ext uri="{BB962C8B-B14F-4D97-AF65-F5344CB8AC3E}">
        <p14:creationId xmlns:p14="http://schemas.microsoft.com/office/powerpoint/2010/main" val="47714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 calcmode="lin" valueType="num">
                                      <p:cBhvr additive="base">
                                        <p:cTn id="7" dur="1000"/>
                                        <p:tgtEl>
                                          <p:spTgt spid="637"/>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641"/>
                                        </p:tgtEl>
                                        <p:attrNameLst>
                                          <p:attrName>style.visibility</p:attrName>
                                        </p:attrNameLst>
                                      </p:cBhvr>
                                      <p:to>
                                        <p:strVal val="visible"/>
                                      </p:to>
                                    </p:set>
                                    <p:anim calcmode="lin" valueType="num">
                                      <p:cBhvr additive="base">
                                        <p:cTn id="10" dur="1000"/>
                                        <p:tgtEl>
                                          <p:spTgt spid="6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2586093"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1.1 Giới thiệu về đề tài</a:t>
            </a:r>
            <a:endParaRPr dirty="0"/>
          </a:p>
        </p:txBody>
      </p:sp>
      <p:sp>
        <p:nvSpPr>
          <p:cNvPr id="588" name="Google Shape;588;p71"/>
          <p:cNvSpPr txBox="1"/>
          <p:nvPr/>
        </p:nvSpPr>
        <p:spPr>
          <a:xfrm>
            <a:off x="867557" y="1017725"/>
            <a:ext cx="7563168" cy="393486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sz="1800" dirty="0">
                <a:effectLst/>
                <a:latin typeface="+mn-lt"/>
                <a:ea typeface="Calibri" panose="020F0502020204030204" pitchFamily="34" charset="0"/>
              </a:rPr>
              <a:t>Trong cuộc sống hiện nay, không khó để có thể tìm kiếm một quán nước, quán cà phê, ngoài nhu cầu giải khát, thưởng thức những món nước lạ thì còn có thể trò chuyện cùng bạn bè, gia đình, việc học nhóm tại quá cà phê cũng rất quen thuộc đối với các bạn trẻ</a:t>
            </a:r>
            <a:r>
              <a:rPr lang="en-US" sz="1800" dirty="0">
                <a:effectLst/>
                <a:latin typeface="+mn-lt"/>
                <a:ea typeface="Calibri" panose="020F0502020204030204" pitchFamily="34" charset="0"/>
              </a:rPr>
              <a:t>.</a:t>
            </a:r>
          </a:p>
          <a:p>
            <a:pPr marL="0" lvl="0" indent="0" algn="just" rtl="0">
              <a:spcBef>
                <a:spcPts val="0"/>
              </a:spcBef>
              <a:spcAft>
                <a:spcPts val="0"/>
              </a:spcAft>
              <a:buNone/>
            </a:pPr>
            <a:endParaRPr lang="en-US" sz="1800" dirty="0">
              <a:effectLst/>
              <a:latin typeface="+mn-lt"/>
              <a:ea typeface="Calibri" panose="020F0502020204030204" pitchFamily="34" charset="0"/>
            </a:endParaRPr>
          </a:p>
          <a:p>
            <a:pPr marL="0" lvl="0" indent="0" algn="just" rtl="0">
              <a:spcBef>
                <a:spcPts val="0"/>
              </a:spcBef>
              <a:spcAft>
                <a:spcPts val="0"/>
              </a:spcAft>
              <a:buNone/>
            </a:pPr>
            <a:r>
              <a:rPr lang="en-US" sz="1800" dirty="0">
                <a:effectLst/>
                <a:latin typeface="+mn-lt"/>
                <a:ea typeface="Calibri" panose="020F0502020204030204" pitchFamily="34" charset="0"/>
              </a:rPr>
              <a:t>Đ</a:t>
            </a:r>
            <a:r>
              <a:rPr lang="vi-VN" sz="1800" dirty="0">
                <a:effectLst/>
                <a:latin typeface="+mn-lt"/>
                <a:ea typeface="Calibri" panose="020F0502020204030204" pitchFamily="34" charset="0"/>
              </a:rPr>
              <a:t>ể đáp ứng nhu cầu đó của con người thì ngày nay việc kinh doanh quán cà phê không còn quá xa lạ với mọi người. </a:t>
            </a:r>
            <a:endParaRPr lang="en-US" sz="1800" dirty="0">
              <a:effectLst/>
              <a:latin typeface="+mn-lt"/>
              <a:ea typeface="Calibri" panose="020F0502020204030204" pitchFamily="34" charset="0"/>
            </a:endParaRPr>
          </a:p>
          <a:p>
            <a:pPr marL="0" lvl="0" indent="0" algn="just" rtl="0">
              <a:spcBef>
                <a:spcPts val="0"/>
              </a:spcBef>
              <a:spcAft>
                <a:spcPts val="0"/>
              </a:spcAft>
              <a:buNone/>
            </a:pPr>
            <a:endParaRPr lang="en-US" sz="1800" dirty="0">
              <a:latin typeface="+mn-lt"/>
              <a:ea typeface="Calibri" panose="020F0502020204030204" pitchFamily="34" charset="0"/>
            </a:endParaRPr>
          </a:p>
          <a:p>
            <a:pPr marL="0" lvl="0" indent="0" algn="just" rtl="0">
              <a:spcBef>
                <a:spcPts val="0"/>
              </a:spcBef>
              <a:spcAft>
                <a:spcPts val="0"/>
              </a:spcAft>
              <a:buNone/>
            </a:pPr>
            <a:r>
              <a:rPr lang="vi-VN" sz="1800" dirty="0">
                <a:effectLst/>
                <a:latin typeface="+mn-lt"/>
                <a:ea typeface="Calibri" panose="020F0502020204030204" pitchFamily="34" charset="0"/>
              </a:rPr>
              <a:t>Ngoài ra, thức uống cũng là một phần quan trọng dẫn đến lượng khách đến quán nhiều hay ít. Lâu nay cà phê là thức uống dành cho người đi làm, dân công sở nhưng dạo gần đây thì cà phê được giới trẻ yêu thích không kém</a:t>
            </a:r>
            <a:endParaRPr lang="en-US" sz="1800" dirty="0">
              <a:effectLst/>
              <a:latin typeface="+mn-lt"/>
              <a:ea typeface="Calibri" panose="020F0502020204030204" pitchFamily="34" charset="0"/>
            </a:endParaRPr>
          </a:p>
          <a:p>
            <a:pPr marL="0" lvl="0" indent="0" algn="just" rtl="0">
              <a:spcBef>
                <a:spcPts val="0"/>
              </a:spcBef>
              <a:spcAft>
                <a:spcPts val="0"/>
              </a:spcAft>
              <a:buNone/>
            </a:pPr>
            <a:endParaRPr dirty="0">
              <a:solidFill>
                <a:schemeClr val="dk2"/>
              </a:solidFill>
              <a:latin typeface="+mn-l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4"/>
          <p:cNvSpPr txBox="1">
            <a:spLocks noGrp="1"/>
          </p:cNvSpPr>
          <p:nvPr>
            <p:ph type="title"/>
          </p:nvPr>
        </p:nvSpPr>
        <p:spPr>
          <a:xfrm>
            <a:off x="2567714" y="416244"/>
            <a:ext cx="64272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b="1" dirty="0" err="1">
                <a:latin typeface="+mn-lt"/>
              </a:rPr>
              <a:t>Tài</a:t>
            </a:r>
            <a:r>
              <a:rPr lang="en-US" b="1" dirty="0">
                <a:latin typeface="+mn-lt"/>
              </a:rPr>
              <a:t> </a:t>
            </a:r>
            <a:r>
              <a:rPr lang="en-US" b="1" dirty="0" err="1">
                <a:latin typeface="+mn-lt"/>
              </a:rPr>
              <a:t>Liệu</a:t>
            </a:r>
            <a:r>
              <a:rPr lang="en-US" b="1" dirty="0">
                <a:latin typeface="+mn-lt"/>
              </a:rPr>
              <a:t> </a:t>
            </a:r>
            <a:r>
              <a:rPr lang="en-US" b="1" dirty="0" err="1">
                <a:latin typeface="+mn-lt"/>
              </a:rPr>
              <a:t>Tham</a:t>
            </a:r>
            <a:r>
              <a:rPr lang="en-US" b="1" dirty="0">
                <a:latin typeface="+mn-lt"/>
              </a:rPr>
              <a:t> </a:t>
            </a:r>
            <a:r>
              <a:rPr lang="en-US" b="1" dirty="0" err="1">
                <a:latin typeface="+mn-lt"/>
              </a:rPr>
              <a:t>Khảo</a:t>
            </a:r>
            <a:endParaRPr b="1" dirty="0">
              <a:latin typeface="+mn-lt"/>
            </a:endParaRPr>
          </a:p>
        </p:txBody>
      </p:sp>
      <p:sp>
        <p:nvSpPr>
          <p:cNvPr id="641" name="Google Shape;641;p74"/>
          <p:cNvSpPr txBox="1">
            <a:spLocks noGrp="1"/>
          </p:cNvSpPr>
          <p:nvPr>
            <p:ph type="subTitle" idx="4"/>
          </p:nvPr>
        </p:nvSpPr>
        <p:spPr>
          <a:xfrm>
            <a:off x="407505" y="1248225"/>
            <a:ext cx="8587409" cy="2906331"/>
          </a:xfrm>
          <a:prstGeom prst="rect">
            <a:avLst/>
          </a:prstGeom>
        </p:spPr>
        <p:txBody>
          <a:bodyPr spcFirstLastPara="1" wrap="square" lIns="91425" tIns="91425" rIns="91425" bIns="91425" anchor="t" anchorCtr="0">
            <a:noAutofit/>
          </a:bodyPr>
          <a:lstStyle/>
          <a:p>
            <a:pPr algn="just">
              <a:lnSpc>
                <a:spcPct val="200000"/>
              </a:lnSpc>
            </a:pPr>
            <a:r>
              <a:rPr lang="vi-VN" dirty="0"/>
              <a:t>[1].	Slide bài giảng và hướng dẫn của giáo viên.(26/1</a:t>
            </a:r>
            <a:r>
              <a:rPr lang="en-US" dirty="0"/>
              <a:t>1</a:t>
            </a:r>
            <a:r>
              <a:rPr lang="vi-VN" dirty="0"/>
              <a:t>/2023)</a:t>
            </a:r>
            <a:endParaRPr lang="en-US" dirty="0"/>
          </a:p>
          <a:p>
            <a:pPr algn="just">
              <a:lnSpc>
                <a:spcPct val="200000"/>
              </a:lnSpc>
            </a:pPr>
            <a:r>
              <a:rPr lang="vi-VN" dirty="0"/>
              <a:t>[2].	Slide bài giảng môn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ứng</a:t>
            </a:r>
            <a:r>
              <a:rPr lang="en-US" dirty="0"/>
              <a:t> </a:t>
            </a:r>
            <a:r>
              <a:rPr lang="en-US" dirty="0" err="1"/>
              <a:t>dụng</a:t>
            </a:r>
            <a:r>
              <a:rPr lang="en-US" dirty="0"/>
              <a:t> </a:t>
            </a:r>
            <a:r>
              <a:rPr lang="en-US" dirty="0" err="1"/>
              <a:t>thông</a:t>
            </a:r>
            <a:r>
              <a:rPr lang="en-US" dirty="0"/>
              <a:t> </a:t>
            </a:r>
            <a:r>
              <a:rPr lang="en-US" dirty="0" err="1"/>
              <a:t>minh</a:t>
            </a:r>
            <a:r>
              <a:rPr lang="vi-VN" dirty="0"/>
              <a:t> (08/1</a:t>
            </a:r>
            <a:r>
              <a:rPr lang="en-US" dirty="0"/>
              <a:t>1</a:t>
            </a:r>
            <a:r>
              <a:rPr lang="vi-VN" dirty="0"/>
              <a:t>/2023)</a:t>
            </a:r>
            <a:endParaRPr lang="en-US" dirty="0"/>
          </a:p>
          <a:p>
            <a:pPr algn="just">
              <a:lnSpc>
                <a:spcPct val="200000"/>
              </a:lnSpc>
            </a:pPr>
            <a:r>
              <a:rPr lang="en-US" dirty="0"/>
              <a:t>[3].	</a:t>
            </a:r>
            <a:r>
              <a:rPr lang="en-US" dirty="0" err="1">
                <a:hlinkClick r:id="rId3"/>
              </a:rPr>
              <a:t>PosApp</a:t>
            </a:r>
            <a:r>
              <a:rPr lang="en-US" dirty="0">
                <a:hlinkClick r:id="rId3"/>
              </a:rPr>
              <a:t> (09/11/2023)</a:t>
            </a:r>
            <a:endParaRPr lang="en-US" dirty="0"/>
          </a:p>
          <a:p>
            <a:pPr marL="0" lvl="0" indent="0" algn="just" rtl="0">
              <a:lnSpc>
                <a:spcPct val="200000"/>
              </a:lnSpc>
              <a:spcBef>
                <a:spcPts val="0"/>
              </a:spcBef>
              <a:spcAft>
                <a:spcPts val="0"/>
              </a:spcAft>
              <a:buClr>
                <a:schemeClr val="dk1"/>
              </a:buClr>
              <a:buSzPts val="1100"/>
              <a:buFont typeface="Arial"/>
              <a:buNone/>
            </a:pPr>
            <a:endParaRPr lang="en-US" b="1" dirty="0">
              <a:latin typeface="+mn-lt"/>
            </a:endParaRPr>
          </a:p>
        </p:txBody>
      </p:sp>
    </p:spTree>
    <p:extLst>
      <p:ext uri="{BB962C8B-B14F-4D97-AF65-F5344CB8AC3E}">
        <p14:creationId xmlns:p14="http://schemas.microsoft.com/office/powerpoint/2010/main" val="69557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 calcmode="lin" valueType="num">
                                      <p:cBhvr additive="base">
                                        <p:cTn id="7" dur="1000"/>
                                        <p:tgtEl>
                                          <p:spTgt spid="637"/>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641"/>
                                        </p:tgtEl>
                                        <p:attrNameLst>
                                          <p:attrName>style.visibility</p:attrName>
                                        </p:attrNameLst>
                                      </p:cBhvr>
                                      <p:to>
                                        <p:strVal val="visible"/>
                                      </p:to>
                                    </p:set>
                                    <p:anim calcmode="lin" valueType="num">
                                      <p:cBhvr additive="base">
                                        <p:cTn id="10" dur="1000"/>
                                        <p:tgtEl>
                                          <p:spTgt spid="6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2"/>
          <p:cNvSpPr txBox="1">
            <a:spLocks noGrp="1"/>
          </p:cNvSpPr>
          <p:nvPr>
            <p:ph type="title"/>
          </p:nvPr>
        </p:nvSpPr>
        <p:spPr>
          <a:xfrm>
            <a:off x="828927" y="434009"/>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mj-lt"/>
              </a:rPr>
              <a:t>1.2 Lý do chọn đề tài</a:t>
            </a:r>
            <a:endParaRPr b="1" dirty="0">
              <a:latin typeface="+mj-lt"/>
            </a:endParaRPr>
          </a:p>
        </p:txBody>
      </p:sp>
      <p:sp>
        <p:nvSpPr>
          <p:cNvPr id="608" name="Google Shape;608;p72"/>
          <p:cNvSpPr txBox="1"/>
          <p:nvPr/>
        </p:nvSpPr>
        <p:spPr>
          <a:xfrm>
            <a:off x="1288974" y="1333041"/>
            <a:ext cx="6720288" cy="3283027"/>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US" sz="1800" dirty="0">
                <a:latin typeface="+mn-lt"/>
              </a:rPr>
              <a:t>V</a:t>
            </a:r>
            <a:r>
              <a:rPr lang="vi-VN" sz="1800" dirty="0">
                <a:latin typeface="+mn-lt"/>
              </a:rPr>
              <a:t>iệc quản lý quán cà phê của mình như thế nào cũng là một câu hỏi lớn cần giải quyết.Vậy việc quản lý quán cà phê như thế nào và bằng cách gì? Quản lý về cái gì? Quản lý như thế nào được gọi là tiện lợi?? Ít tốn công sức nhưng lại cho ra kết quả một cách hiệu quả. </a:t>
            </a:r>
            <a:endParaRPr lang="en-US" sz="1800" dirty="0">
              <a:latin typeface="+mn-lt"/>
            </a:endParaRPr>
          </a:p>
          <a:p>
            <a:pPr lvl="0">
              <a:buClr>
                <a:schemeClr val="dk1"/>
              </a:buClr>
              <a:buSzPts val="1100"/>
            </a:pPr>
            <a:endParaRPr lang="en-US" sz="1800" dirty="0">
              <a:solidFill>
                <a:schemeClr val="dk2"/>
              </a:solidFill>
              <a:latin typeface="+mn-lt"/>
              <a:ea typeface="Montserrat"/>
              <a:cs typeface="Montserrat"/>
              <a:sym typeface="Montserrat"/>
            </a:endParaRPr>
          </a:p>
          <a:p>
            <a:pPr>
              <a:buClr>
                <a:schemeClr val="dk1"/>
              </a:buClr>
              <a:buSzPts val="1100"/>
            </a:pPr>
            <a:r>
              <a:rPr lang="vi-VN" sz="1800" dirty="0">
                <a:latin typeface="+mn-lt"/>
              </a:rPr>
              <a:t>Đó là một trong những lý do lớn nhất việc các phần mềm quản lý cà phê ra đời và trả lời cho những câu hỏi trên nhằm đáp ứng cho việc kinh doanh của cá nhân hoặc một tổ chức nào đó thuận lợi và tiết kiệm thời gian hơn cho việc quản lý cho mình.</a:t>
            </a:r>
            <a:endParaRPr lang="en-US" sz="1800" dirty="0">
              <a:latin typeface="+mn-lt"/>
            </a:endParaRPr>
          </a:p>
          <a:p>
            <a:pPr lvl="0">
              <a:buClr>
                <a:schemeClr val="dk1"/>
              </a:buClr>
              <a:buSzPts val="1100"/>
            </a:pPr>
            <a:endParaRPr sz="1800" dirty="0">
              <a:solidFill>
                <a:schemeClr val="dk2"/>
              </a:solidFill>
              <a:latin typeface="+mn-l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03"/>
                                        </p:tgtEl>
                                        <p:attrNameLst>
                                          <p:attrName>style.visibility</p:attrName>
                                        </p:attrNameLst>
                                      </p:cBhvr>
                                      <p:to>
                                        <p:strVal val="visible"/>
                                      </p:to>
                                    </p:set>
                                    <p:anim calcmode="lin" valueType="num">
                                      <p:cBhvr additive="base">
                                        <p:cTn id="7" dur="1000"/>
                                        <p:tgtEl>
                                          <p:spTgt spid="60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08"/>
                                        </p:tgtEl>
                                        <p:attrNameLst>
                                          <p:attrName>style.visibility</p:attrName>
                                        </p:attrNameLst>
                                      </p:cBhvr>
                                      <p:to>
                                        <p:strVal val="visible"/>
                                      </p:to>
                                    </p:set>
                                    <p:anim calcmode="lin" valueType="num">
                                      <p:cBhvr additive="base">
                                        <p:cTn id="12" dur="1000"/>
                                        <p:tgtEl>
                                          <p:spTgt spid="6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3"/>
          <p:cNvSpPr txBox="1">
            <a:spLocks noGrp="1"/>
          </p:cNvSpPr>
          <p:nvPr>
            <p:ph type="title"/>
          </p:nvPr>
        </p:nvSpPr>
        <p:spPr>
          <a:xfrm>
            <a:off x="2817000" y="474909"/>
            <a:ext cx="63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1.3 </a:t>
            </a:r>
            <a:r>
              <a:rPr lang="en-US" dirty="0" err="1"/>
              <a:t>Mục</a:t>
            </a:r>
            <a:r>
              <a:rPr lang="en-US" dirty="0"/>
              <a:t> </a:t>
            </a:r>
            <a:r>
              <a:rPr lang="en-US" dirty="0" err="1"/>
              <a:t>tiêu</a:t>
            </a:r>
            <a:r>
              <a:rPr lang="en-US" dirty="0"/>
              <a:t> </a:t>
            </a:r>
            <a:r>
              <a:rPr lang="en-US" dirty="0" err="1"/>
              <a:t>đề</a:t>
            </a:r>
            <a:r>
              <a:rPr lang="en-US" dirty="0"/>
              <a:t> </a:t>
            </a:r>
            <a:r>
              <a:rPr lang="en-US" dirty="0" err="1"/>
              <a:t>tài</a:t>
            </a:r>
            <a:endParaRPr dirty="0"/>
          </a:p>
        </p:txBody>
      </p:sp>
      <p:sp>
        <p:nvSpPr>
          <p:cNvPr id="621" name="Google Shape;621;p73"/>
          <p:cNvSpPr txBox="1">
            <a:spLocks noGrp="1"/>
          </p:cNvSpPr>
          <p:nvPr>
            <p:ph type="subTitle" idx="2"/>
          </p:nvPr>
        </p:nvSpPr>
        <p:spPr>
          <a:xfrm>
            <a:off x="4619864" y="1480025"/>
            <a:ext cx="2486100" cy="1269276"/>
          </a:xfrm>
          <a:prstGeom prst="rect">
            <a:avLst/>
          </a:prstGeom>
        </p:spPr>
        <p:txBody>
          <a:bodyPr spcFirstLastPara="1" wrap="square" lIns="91425" tIns="91425" rIns="91425" bIns="91425" anchor="t" anchorCtr="0">
            <a:noAutofit/>
          </a:bodyPr>
          <a:lstStyle/>
          <a:p>
            <a:pPr marL="0" indent="0" algn="just"/>
            <a:r>
              <a:rPr lang="en-US" sz="1800" dirty="0">
                <a:latin typeface="Times New Roman" panose="02020603050405020304" pitchFamily="18" charset="0"/>
                <a:ea typeface="Calibri" panose="020F0502020204030204" pitchFamily="34" charset="0"/>
                <a:cs typeface="Times New Roman" panose="02020603050405020304" pitchFamily="18" charset="0"/>
              </a:rPr>
              <a:t>Q</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uản lý hệ thống của quán trở nên tối ưu hơn, công tác quản lý dễ dàng và tiện lợi hơn.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endParaRPr dirty="0"/>
          </a:p>
        </p:txBody>
      </p:sp>
      <p:sp>
        <p:nvSpPr>
          <p:cNvPr id="623" name="Google Shape;623;p73"/>
          <p:cNvSpPr txBox="1">
            <a:spLocks noGrp="1"/>
          </p:cNvSpPr>
          <p:nvPr>
            <p:ph type="subTitle" idx="4"/>
          </p:nvPr>
        </p:nvSpPr>
        <p:spPr>
          <a:xfrm>
            <a:off x="988095" y="1473922"/>
            <a:ext cx="2486100" cy="126927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1800" dirty="0">
                <a:effectLst/>
                <a:latin typeface="Times New Roman" panose="02020603050405020304" pitchFamily="18" charset="0"/>
                <a:ea typeface="Calibri" panose="020F0502020204030204" pitchFamily="34" charset="0"/>
              </a:rPr>
              <a:t>Xây dựng một hệ thống phù hợp, dể hiểu, dể sử dụng cho người dùng phần mềm. </a:t>
            </a:r>
            <a:endParaRPr dirty="0"/>
          </a:p>
        </p:txBody>
      </p:sp>
      <p:sp>
        <p:nvSpPr>
          <p:cNvPr id="6" name="Google Shape;623;p73">
            <a:extLst>
              <a:ext uri="{FF2B5EF4-FFF2-40B4-BE49-F238E27FC236}">
                <a16:creationId xmlns:a16="http://schemas.microsoft.com/office/drawing/2014/main" id="{EBE26B14-2696-E570-C046-CDE017A05F3B}"/>
              </a:ext>
            </a:extLst>
          </p:cNvPr>
          <p:cNvSpPr txBox="1">
            <a:spLocks/>
          </p:cNvSpPr>
          <p:nvPr/>
        </p:nvSpPr>
        <p:spPr>
          <a:xfrm>
            <a:off x="2871979" y="3023126"/>
            <a:ext cx="3187298" cy="1499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lvl="0" indent="0" algn="just">
              <a:lnSpc>
                <a:spcPct val="107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Giúp bản thân có thêm khả năng sáng tạo, tư duy thông qua thiết kế giao diện tương tác với người dùng, vận dụng kiến thức bản thân vào thực tiễn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4"/>
          <p:cNvSpPr txBox="1">
            <a:spLocks noGrp="1"/>
          </p:cNvSpPr>
          <p:nvPr>
            <p:ph type="title"/>
          </p:nvPr>
        </p:nvSpPr>
        <p:spPr>
          <a:xfrm>
            <a:off x="1877475" y="445025"/>
            <a:ext cx="642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latin typeface="+mn-lt"/>
              </a:rPr>
              <a:t>1.4 </a:t>
            </a:r>
            <a:r>
              <a:rPr lang="en-US" b="1" dirty="0" err="1">
                <a:latin typeface="+mn-lt"/>
              </a:rPr>
              <a:t>Phạm</a:t>
            </a:r>
            <a:r>
              <a:rPr lang="en-US" b="1" dirty="0">
                <a:latin typeface="+mn-lt"/>
              </a:rPr>
              <a:t> vi </a:t>
            </a:r>
            <a:r>
              <a:rPr lang="en-US" b="1" dirty="0" err="1">
                <a:latin typeface="+mn-lt"/>
              </a:rPr>
              <a:t>của</a:t>
            </a:r>
            <a:r>
              <a:rPr lang="en-US" b="1" dirty="0">
                <a:latin typeface="+mn-lt"/>
              </a:rPr>
              <a:t> </a:t>
            </a:r>
            <a:r>
              <a:rPr lang="en-US" b="1" dirty="0" err="1">
                <a:latin typeface="+mn-lt"/>
              </a:rPr>
              <a:t>đồ</a:t>
            </a:r>
            <a:r>
              <a:rPr lang="en-US" b="1" dirty="0">
                <a:latin typeface="+mn-lt"/>
              </a:rPr>
              <a:t> </a:t>
            </a:r>
            <a:r>
              <a:rPr lang="en-US" b="1" dirty="0" err="1">
                <a:latin typeface="+mn-lt"/>
              </a:rPr>
              <a:t>án</a:t>
            </a:r>
            <a:endParaRPr b="1" dirty="0">
              <a:latin typeface="+mn-lt"/>
            </a:endParaRPr>
          </a:p>
        </p:txBody>
      </p:sp>
      <p:sp>
        <p:nvSpPr>
          <p:cNvPr id="641" name="Google Shape;641;p74"/>
          <p:cNvSpPr txBox="1">
            <a:spLocks noGrp="1"/>
          </p:cNvSpPr>
          <p:nvPr>
            <p:ph type="subTitle" idx="4"/>
          </p:nvPr>
        </p:nvSpPr>
        <p:spPr>
          <a:xfrm>
            <a:off x="487752" y="1679208"/>
            <a:ext cx="5351216" cy="1785083"/>
          </a:xfrm>
          <a:prstGeom prst="rect">
            <a:avLst/>
          </a:prstGeom>
        </p:spPr>
        <p:txBody>
          <a:bodyPr spcFirstLastPara="1" wrap="square" lIns="91425" tIns="91425" rIns="91425" bIns="91425" anchor="t" anchorCtr="0">
            <a:noAutofit/>
          </a:bodyPr>
          <a:lstStyle/>
          <a:p>
            <a:pPr marL="0" indent="0" algn="just">
              <a:buClr>
                <a:schemeClr val="dk1"/>
              </a:buClr>
              <a:buSzPts val="1100"/>
            </a:pPr>
            <a:r>
              <a:rPr lang="vi-VN" sz="1800" dirty="0">
                <a:latin typeface="+mn-lt"/>
              </a:rPr>
              <a:t>Phạm vi quay quanh các nghiệp vụ bán hàng, tuân theo nghiệp vụ quản lý của một quán cà phê, đảm bảo đầy đủ các chức năng chính của phần mềm và khai thác các chức năng mới có liên quan đến quán lý quán cà phê nhằm giúp cho phần mềm thêm phần tiện ích.</a:t>
            </a:r>
            <a:endParaRPr lang="en-US" sz="1800" dirty="0">
              <a:latin typeface="+mn-lt"/>
            </a:endParaRPr>
          </a:p>
          <a:p>
            <a:pPr marL="0" lvl="0" indent="0" algn="just" rtl="0">
              <a:spcBef>
                <a:spcPts val="0"/>
              </a:spcBef>
              <a:spcAft>
                <a:spcPts val="0"/>
              </a:spcAft>
              <a:buClr>
                <a:schemeClr val="dk1"/>
              </a:buClr>
              <a:buSzPts val="1100"/>
              <a:buFont typeface="Arial"/>
              <a:buNone/>
            </a:pPr>
            <a:endParaRPr sz="1800" dirty="0">
              <a:latin typeface="+mn-lt"/>
            </a:endParaRPr>
          </a:p>
        </p:txBody>
      </p:sp>
      <p:pic>
        <p:nvPicPr>
          <p:cNvPr id="646" name="Google Shape;646;p74"/>
          <p:cNvPicPr preferRelativeResize="0"/>
          <p:nvPr/>
        </p:nvPicPr>
        <p:blipFill rotWithShape="1">
          <a:blip r:embed="rId3">
            <a:alphaModFix/>
          </a:blip>
          <a:srcRect l="28803" r="11302"/>
          <a:stretch/>
        </p:blipFill>
        <p:spPr>
          <a:xfrm>
            <a:off x="6070323" y="1561175"/>
            <a:ext cx="2234400" cy="2487900"/>
          </a:xfrm>
          <a:prstGeom prst="rect">
            <a:avLst/>
          </a:prstGeom>
          <a:noFill/>
          <a:ln w="2857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 calcmode="lin" valueType="num">
                                      <p:cBhvr additive="base">
                                        <p:cTn id="7" dur="1000"/>
                                        <p:tgtEl>
                                          <p:spTgt spid="6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46"/>
                                        </p:tgtEl>
                                        <p:attrNameLst>
                                          <p:attrName>style.visibility</p:attrName>
                                        </p:attrNameLst>
                                      </p:cBhvr>
                                      <p:to>
                                        <p:strVal val="visible"/>
                                      </p:to>
                                    </p:set>
                                    <p:anim calcmode="lin" valueType="num">
                                      <p:cBhvr additive="base">
                                        <p:cTn id="12" dur="1000"/>
                                        <p:tgtEl>
                                          <p:spTgt spid="646"/>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641"/>
                                        </p:tgtEl>
                                        <p:attrNameLst>
                                          <p:attrName>style.visibility</p:attrName>
                                        </p:attrNameLst>
                                      </p:cBhvr>
                                      <p:to>
                                        <p:strVal val="visible"/>
                                      </p:to>
                                    </p:set>
                                    <p:anim calcmode="lin" valueType="num">
                                      <p:cBhvr additive="base">
                                        <p:cTn id="15" dur="1000"/>
                                        <p:tgtEl>
                                          <p:spTgt spid="641"/>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646"/>
                                        </p:tgtEl>
                                        <p:attrNameLst>
                                          <p:attrName>style.visibility</p:attrName>
                                        </p:attrNameLst>
                                      </p:cBhvr>
                                      <p:to>
                                        <p:strVal val="visible"/>
                                      </p:to>
                                    </p:set>
                                    <p:anim calcmode="lin" valueType="num">
                                      <p:cBhvr additive="base">
                                        <p:cTn id="20" dur="1000"/>
                                        <p:tgtEl>
                                          <p:spTgt spid="64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81"/>
          <p:cNvSpPr txBox="1">
            <a:spLocks noGrp="1"/>
          </p:cNvSpPr>
          <p:nvPr>
            <p:ph type="title"/>
          </p:nvPr>
        </p:nvSpPr>
        <p:spPr>
          <a:xfrm>
            <a:off x="4155747" y="2438426"/>
            <a:ext cx="4988253" cy="648900"/>
          </a:xfrm>
          <a:prstGeom prst="rect">
            <a:avLst/>
          </a:prstGeom>
        </p:spPr>
        <p:txBody>
          <a:bodyPr spcFirstLastPara="1" wrap="square" lIns="91425" tIns="91425" rIns="91425" bIns="91425" anchor="ctr" anchorCtr="0">
            <a:noAutofit/>
          </a:bodyPr>
          <a:lstStyle/>
          <a:p>
            <a:pPr lvl="0" algn="ctr">
              <a:lnSpc>
                <a:spcPct val="150000"/>
              </a:lnSpc>
            </a:pPr>
            <a:r>
              <a:rPr lang="vi-VN" sz="2400" b="1" kern="1400" spc="-50" dirty="0">
                <a:effectLst/>
                <a:latin typeface="+mn-lt"/>
                <a:ea typeface="Times New Roman" panose="02020603050405020304" pitchFamily="18" charset="0"/>
                <a:cs typeface="Times New Roman" panose="02020603050405020304" pitchFamily="18" charset="0"/>
              </a:rPr>
              <a:t>PHÂN TÍCH </a:t>
            </a:r>
            <a:r>
              <a:rPr lang="en-US" sz="2400" b="1" kern="1400" spc="-50" dirty="0">
                <a:effectLst/>
                <a:latin typeface="+mn-lt"/>
                <a:ea typeface="Times New Roman" panose="02020603050405020304" pitchFamily="18" charset="0"/>
                <a:cs typeface="Times New Roman" panose="02020603050405020304" pitchFamily="18" charset="0"/>
              </a:rPr>
              <a:t>THIẾT KẾ HỆ THỐNG</a:t>
            </a:r>
          </a:p>
        </p:txBody>
      </p:sp>
      <p:sp>
        <p:nvSpPr>
          <p:cNvPr id="703" name="Google Shape;703;p81"/>
          <p:cNvSpPr txBox="1">
            <a:spLocks noGrp="1"/>
          </p:cNvSpPr>
          <p:nvPr>
            <p:ph type="title" idx="2"/>
          </p:nvPr>
        </p:nvSpPr>
        <p:spPr>
          <a:xfrm>
            <a:off x="4956100" y="1402325"/>
            <a:ext cx="1650900" cy="97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pic>
        <p:nvPicPr>
          <p:cNvPr id="705" name="Google Shape;705;p81"/>
          <p:cNvPicPr preferRelativeResize="0"/>
          <p:nvPr/>
        </p:nvPicPr>
        <p:blipFill rotWithShape="1">
          <a:blip r:embed="rId3">
            <a:alphaModFix/>
          </a:blip>
          <a:srcRect l="33897"/>
          <a:stretch/>
        </p:blipFill>
        <p:spPr>
          <a:xfrm>
            <a:off x="1094250" y="1113625"/>
            <a:ext cx="2896500" cy="2916300"/>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2"/>
          <p:cNvSpPr txBox="1">
            <a:spLocks noGrp="1"/>
          </p:cNvSpPr>
          <p:nvPr>
            <p:ph type="title"/>
          </p:nvPr>
        </p:nvSpPr>
        <p:spPr>
          <a:xfrm>
            <a:off x="2899147" y="499844"/>
            <a:ext cx="4560831" cy="64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err="1">
                <a:latin typeface="+mn-lt"/>
              </a:rPr>
              <a:t>Tổng</a:t>
            </a:r>
            <a:r>
              <a:rPr lang="en-US" b="1" dirty="0">
                <a:latin typeface="+mn-lt"/>
              </a:rPr>
              <a:t> </a:t>
            </a:r>
            <a:r>
              <a:rPr lang="en-US" b="1" dirty="0" err="1">
                <a:latin typeface="+mn-lt"/>
              </a:rPr>
              <a:t>quan</a:t>
            </a:r>
            <a:r>
              <a:rPr lang="en-US" b="1" dirty="0">
                <a:latin typeface="+mn-lt"/>
              </a:rPr>
              <a:t> </a:t>
            </a:r>
            <a:r>
              <a:rPr lang="en-US" b="1" dirty="0" err="1">
                <a:latin typeface="+mn-lt"/>
              </a:rPr>
              <a:t>hệ</a:t>
            </a:r>
            <a:r>
              <a:rPr lang="en-US" b="1" dirty="0">
                <a:latin typeface="+mn-lt"/>
              </a:rPr>
              <a:t> </a:t>
            </a:r>
            <a:r>
              <a:rPr lang="en-US" b="1" dirty="0" err="1">
                <a:latin typeface="+mn-lt"/>
              </a:rPr>
              <a:t>thống</a:t>
            </a:r>
            <a:endParaRPr b="1" dirty="0">
              <a:latin typeface="+mn-lt"/>
            </a:endParaRPr>
          </a:p>
        </p:txBody>
      </p:sp>
      <p:sp>
        <p:nvSpPr>
          <p:cNvPr id="711" name="Google Shape;711;p82"/>
          <p:cNvSpPr txBox="1">
            <a:spLocks noGrp="1"/>
          </p:cNvSpPr>
          <p:nvPr>
            <p:ph type="title" idx="2"/>
          </p:nvPr>
        </p:nvSpPr>
        <p:spPr>
          <a:xfrm>
            <a:off x="1119104" y="335144"/>
            <a:ext cx="1650900" cy="978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latin typeface="+mj-lt"/>
              </a:rPr>
              <a:t>2.1</a:t>
            </a:r>
            <a:endParaRPr sz="4000" dirty="0">
              <a:latin typeface="+mj-lt"/>
            </a:endParaRPr>
          </a:p>
        </p:txBody>
      </p:sp>
      <p:sp>
        <p:nvSpPr>
          <p:cNvPr id="712" name="Google Shape;712;p82"/>
          <p:cNvSpPr txBox="1">
            <a:spLocks noGrp="1"/>
          </p:cNvSpPr>
          <p:nvPr>
            <p:ph type="subTitle" idx="1"/>
          </p:nvPr>
        </p:nvSpPr>
        <p:spPr>
          <a:xfrm>
            <a:off x="1944554" y="1707614"/>
            <a:ext cx="6202496" cy="387773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endParaRPr lang="en-US" sz="1800" dirty="0">
              <a:latin typeface="+mn-lt"/>
            </a:endParaRPr>
          </a:p>
          <a:p>
            <a:pPr lvl="0" algn="just">
              <a:lnSpc>
                <a:spcPct val="150000"/>
              </a:lnSpc>
              <a:buFont typeface="Arial" panose="020B0604020202020204" pitchFamily="34" charset="0"/>
              <a:buChar char="•"/>
            </a:pPr>
            <a:r>
              <a:rPr lang="en-US" sz="1800" dirty="0" err="1">
                <a:latin typeface="+mn-lt"/>
              </a:rPr>
              <a:t>Chức</a:t>
            </a:r>
            <a:r>
              <a:rPr lang="en-US" sz="1800" dirty="0">
                <a:latin typeface="+mn-lt"/>
              </a:rPr>
              <a:t> </a:t>
            </a:r>
            <a:r>
              <a:rPr lang="en-US" sz="1800" dirty="0" err="1">
                <a:latin typeface="+mn-lt"/>
              </a:rPr>
              <a:t>năng</a:t>
            </a:r>
            <a:r>
              <a:rPr lang="en-US" sz="1800" dirty="0">
                <a:latin typeface="+mn-lt"/>
              </a:rPr>
              <a:t> </a:t>
            </a:r>
            <a:r>
              <a:rPr lang="en-US" sz="1800" dirty="0" err="1">
                <a:latin typeface="+mn-lt"/>
              </a:rPr>
              <a:t>bán</a:t>
            </a:r>
            <a:r>
              <a:rPr lang="en-US" sz="1800" dirty="0">
                <a:latin typeface="+mn-lt"/>
              </a:rPr>
              <a:t> </a:t>
            </a:r>
            <a:r>
              <a:rPr lang="en-US" sz="1800" dirty="0" err="1">
                <a:latin typeface="+mn-lt"/>
              </a:rPr>
              <a:t>đồ</a:t>
            </a:r>
            <a:r>
              <a:rPr lang="en-US" sz="1800" dirty="0">
                <a:latin typeface="+mn-lt"/>
              </a:rPr>
              <a:t> </a:t>
            </a:r>
            <a:r>
              <a:rPr lang="en-US" sz="1800" dirty="0" err="1">
                <a:latin typeface="+mn-lt"/>
              </a:rPr>
              <a:t>uống</a:t>
            </a:r>
            <a:endParaRPr lang="en-US" sz="1800" dirty="0">
              <a:latin typeface="+mn-lt"/>
            </a:endParaRPr>
          </a:p>
          <a:p>
            <a:pPr lvl="0" algn="just">
              <a:lnSpc>
                <a:spcPct val="150000"/>
              </a:lnSpc>
              <a:buFont typeface="Arial" panose="020B0604020202020204" pitchFamily="34" charset="0"/>
              <a:buChar char="•"/>
            </a:pPr>
            <a:r>
              <a:rPr lang="en-US" sz="1800" dirty="0" err="1">
                <a:latin typeface="+mn-lt"/>
              </a:rPr>
              <a:t>Lập</a:t>
            </a:r>
            <a:r>
              <a:rPr lang="en-US" sz="1800" dirty="0">
                <a:latin typeface="+mn-lt"/>
              </a:rPr>
              <a:t> </a:t>
            </a:r>
            <a:r>
              <a:rPr lang="en-US" sz="1800" dirty="0" err="1">
                <a:latin typeface="+mn-lt"/>
              </a:rPr>
              <a:t>hoá</a:t>
            </a:r>
            <a:r>
              <a:rPr lang="en-US" sz="1800" dirty="0">
                <a:latin typeface="+mn-lt"/>
              </a:rPr>
              <a:t> </a:t>
            </a:r>
            <a:r>
              <a:rPr lang="en-US" sz="1800" dirty="0" err="1">
                <a:latin typeface="+mn-lt"/>
              </a:rPr>
              <a:t>đơn</a:t>
            </a:r>
            <a:r>
              <a:rPr lang="en-US" sz="1800" dirty="0">
                <a:latin typeface="+mn-lt"/>
              </a:rPr>
              <a:t> </a:t>
            </a:r>
            <a:r>
              <a:rPr lang="en-US" sz="1800" dirty="0" err="1">
                <a:latin typeface="+mn-lt"/>
              </a:rPr>
              <a:t>bán</a:t>
            </a:r>
            <a:r>
              <a:rPr lang="en-US" sz="1800" dirty="0">
                <a:latin typeface="+mn-lt"/>
              </a:rPr>
              <a:t>.</a:t>
            </a:r>
          </a:p>
          <a:p>
            <a:pPr lvl="0" algn="just">
              <a:lnSpc>
                <a:spcPct val="150000"/>
              </a:lnSpc>
              <a:buFont typeface="Arial" panose="020B0604020202020204" pitchFamily="34" charset="0"/>
              <a:buChar char="•"/>
            </a:pPr>
            <a:r>
              <a:rPr lang="en-US" sz="1800" dirty="0" err="1">
                <a:latin typeface="+mn-lt"/>
              </a:rPr>
              <a:t>Đặt</a:t>
            </a:r>
            <a:r>
              <a:rPr lang="en-US" sz="1800" dirty="0">
                <a:latin typeface="+mn-lt"/>
              </a:rPr>
              <a:t> </a:t>
            </a:r>
            <a:r>
              <a:rPr lang="en-US" sz="1800" dirty="0" err="1">
                <a:latin typeface="+mn-lt"/>
              </a:rPr>
              <a:t>bàn</a:t>
            </a:r>
            <a:r>
              <a:rPr lang="en-US" sz="1800" dirty="0">
                <a:latin typeface="+mn-lt"/>
              </a:rPr>
              <a:t>, </a:t>
            </a:r>
            <a:r>
              <a:rPr lang="en-US" sz="1800" dirty="0" err="1">
                <a:latin typeface="+mn-lt"/>
              </a:rPr>
              <a:t>chuyển</a:t>
            </a:r>
            <a:r>
              <a:rPr lang="en-US" sz="1800" dirty="0">
                <a:latin typeface="+mn-lt"/>
              </a:rPr>
              <a:t> </a:t>
            </a:r>
            <a:r>
              <a:rPr lang="en-US" sz="1800" dirty="0" err="1">
                <a:latin typeface="+mn-lt"/>
              </a:rPr>
              <a:t>bàn</a:t>
            </a:r>
            <a:r>
              <a:rPr lang="en-US" sz="1800" dirty="0">
                <a:latin typeface="+mn-lt"/>
              </a:rPr>
              <a:t>.</a:t>
            </a:r>
          </a:p>
          <a:p>
            <a:pPr lvl="0" algn="just">
              <a:lnSpc>
                <a:spcPct val="150000"/>
              </a:lnSpc>
              <a:buFont typeface="Arial" panose="020B0604020202020204" pitchFamily="34" charset="0"/>
              <a:buChar char="•"/>
            </a:pPr>
            <a:r>
              <a:rPr lang="vi-VN" sz="1800" dirty="0">
                <a:latin typeface="+mn-lt"/>
              </a:rPr>
              <a:t>Cập nhật danh mục</a:t>
            </a:r>
            <a:r>
              <a:rPr lang="en-US" sz="1800" dirty="0">
                <a:latin typeface="+mn-lt"/>
              </a:rPr>
              <a:t> </a:t>
            </a:r>
            <a:r>
              <a:rPr lang="en-US" sz="1800" dirty="0" err="1">
                <a:latin typeface="+mn-lt"/>
              </a:rPr>
              <a:t>sản</a:t>
            </a:r>
            <a:r>
              <a:rPr lang="en-US" sz="1800" dirty="0">
                <a:latin typeface="+mn-lt"/>
              </a:rPr>
              <a:t> </a:t>
            </a:r>
            <a:r>
              <a:rPr lang="en-US" sz="1800" dirty="0" err="1">
                <a:latin typeface="+mn-lt"/>
              </a:rPr>
              <a:t>phẩm</a:t>
            </a:r>
            <a:r>
              <a:rPr lang="vi-VN" sz="1800" dirty="0">
                <a:latin typeface="+mn-lt"/>
              </a:rPr>
              <a:t>. </a:t>
            </a:r>
            <a:endParaRPr lang="en-US" sz="1800" dirty="0">
              <a:latin typeface="+mn-lt"/>
            </a:endParaRPr>
          </a:p>
          <a:p>
            <a:pPr lvl="0" algn="just">
              <a:lnSpc>
                <a:spcPct val="150000"/>
              </a:lnSpc>
              <a:buFont typeface="Arial" panose="020B0604020202020204" pitchFamily="34" charset="0"/>
              <a:buChar char="•"/>
            </a:pPr>
            <a:r>
              <a:rPr lang="en-US" sz="1800" dirty="0" err="1">
                <a:latin typeface="+mn-lt"/>
              </a:rPr>
              <a:t>Phân</a:t>
            </a:r>
            <a:r>
              <a:rPr lang="en-US" sz="1800" dirty="0">
                <a:latin typeface="+mn-lt"/>
              </a:rPr>
              <a:t> </a:t>
            </a:r>
            <a:r>
              <a:rPr lang="en-US" sz="1800" dirty="0" err="1">
                <a:latin typeface="+mn-lt"/>
              </a:rPr>
              <a:t>quyền</a:t>
            </a:r>
            <a:r>
              <a:rPr lang="en-US" sz="1800" dirty="0">
                <a:latin typeface="+mn-lt"/>
              </a:rPr>
              <a:t> </a:t>
            </a:r>
            <a:r>
              <a:rPr lang="en-US" sz="1800" dirty="0" err="1">
                <a:latin typeface="+mn-lt"/>
              </a:rPr>
              <a:t>nhân</a:t>
            </a:r>
            <a:r>
              <a:rPr lang="en-US" sz="1800" dirty="0">
                <a:latin typeface="+mn-lt"/>
              </a:rPr>
              <a:t> </a:t>
            </a:r>
            <a:r>
              <a:rPr lang="en-US" sz="1800" dirty="0" err="1">
                <a:latin typeface="+mn-lt"/>
              </a:rPr>
              <a:t>viên</a:t>
            </a:r>
            <a:r>
              <a:rPr lang="en-US" sz="1800" dirty="0">
                <a:latin typeface="+mn-lt"/>
              </a:rPr>
              <a:t>.</a:t>
            </a:r>
          </a:p>
          <a:p>
            <a:pPr lvl="0" algn="just">
              <a:lnSpc>
                <a:spcPct val="150000"/>
              </a:lnSpc>
              <a:buFont typeface="Arial" panose="020B0604020202020204" pitchFamily="34" charset="0"/>
              <a:buChar char="•"/>
            </a:pPr>
            <a:r>
              <a:rPr lang="en-US" sz="1800" dirty="0" err="1">
                <a:latin typeface="+mn-lt"/>
              </a:rPr>
              <a:t>Quản</a:t>
            </a:r>
            <a:r>
              <a:rPr lang="en-US" sz="1800" dirty="0">
                <a:latin typeface="+mn-lt"/>
              </a:rPr>
              <a:t> </a:t>
            </a:r>
            <a:r>
              <a:rPr lang="en-US" sz="1800" dirty="0" err="1">
                <a:latin typeface="+mn-lt"/>
              </a:rPr>
              <a:t>lý</a:t>
            </a:r>
            <a:r>
              <a:rPr lang="en-US" sz="1800" dirty="0">
                <a:latin typeface="+mn-lt"/>
              </a:rPr>
              <a:t> </a:t>
            </a:r>
            <a:r>
              <a:rPr lang="en-US" sz="1800" dirty="0" err="1">
                <a:latin typeface="+mn-lt"/>
              </a:rPr>
              <a:t>khách</a:t>
            </a:r>
            <a:r>
              <a:rPr lang="en-US" sz="1800" dirty="0">
                <a:latin typeface="+mn-lt"/>
              </a:rPr>
              <a:t> </a:t>
            </a:r>
            <a:r>
              <a:rPr lang="en-US" sz="1800" dirty="0" err="1">
                <a:latin typeface="+mn-lt"/>
              </a:rPr>
              <a:t>hàng</a:t>
            </a:r>
            <a:r>
              <a:rPr lang="en-US" sz="1800" dirty="0">
                <a:latin typeface="+mn-lt"/>
              </a:rPr>
              <a:t>.</a:t>
            </a:r>
          </a:p>
          <a:p>
            <a:pPr lvl="0" algn="just">
              <a:lnSpc>
                <a:spcPct val="150000"/>
              </a:lnSpc>
              <a:buFont typeface="Arial" panose="020B0604020202020204" pitchFamily="34" charset="0"/>
              <a:buChar char="•"/>
            </a:pPr>
            <a:r>
              <a:rPr lang="en-US" sz="1800" dirty="0" err="1">
                <a:latin typeface="+mn-lt"/>
              </a:rPr>
              <a:t>Báo</a:t>
            </a:r>
            <a:r>
              <a:rPr lang="en-US" sz="1800" dirty="0">
                <a:latin typeface="+mn-lt"/>
              </a:rPr>
              <a:t> </a:t>
            </a:r>
            <a:r>
              <a:rPr lang="en-US" sz="1800" dirty="0" err="1">
                <a:latin typeface="+mn-lt"/>
              </a:rPr>
              <a:t>cáo</a:t>
            </a:r>
            <a:r>
              <a:rPr lang="en-US" sz="1800" dirty="0">
                <a:latin typeface="+mn-lt"/>
              </a:rPr>
              <a:t> </a:t>
            </a:r>
            <a:r>
              <a:rPr lang="en-US" sz="1800" dirty="0" err="1">
                <a:latin typeface="+mn-lt"/>
              </a:rPr>
              <a:t>thống</a:t>
            </a:r>
            <a:r>
              <a:rPr lang="en-US" sz="1800" dirty="0">
                <a:latin typeface="+mn-lt"/>
              </a:rPr>
              <a:t> </a:t>
            </a:r>
            <a:r>
              <a:rPr lang="en-US" sz="1800" dirty="0" err="1">
                <a:latin typeface="+mn-lt"/>
              </a:rPr>
              <a:t>kê</a:t>
            </a:r>
            <a:r>
              <a:rPr lang="en-US" sz="1800" dirty="0">
                <a:latin typeface="+mn-lt"/>
              </a:rPr>
              <a:t>.</a:t>
            </a:r>
          </a:p>
          <a:p>
            <a:pPr lvl="0" algn="just">
              <a:lnSpc>
                <a:spcPct val="150000"/>
              </a:lnSpc>
            </a:pPr>
            <a:endParaRPr lang="en-US" sz="1800" dirty="0">
              <a:latin typeface="+mn-lt"/>
            </a:endParaRPr>
          </a:p>
          <a:p>
            <a:pPr marL="0" lvl="0" indent="0" algn="just" rtl="0">
              <a:spcBef>
                <a:spcPts val="0"/>
              </a:spcBef>
              <a:spcAft>
                <a:spcPts val="0"/>
              </a:spcAft>
              <a:buClr>
                <a:schemeClr val="dk1"/>
              </a:buClr>
              <a:buSzPts val="1100"/>
              <a:buFont typeface="Arial"/>
              <a:buNone/>
            </a:pPr>
            <a:endParaRPr lang="en-US" sz="1800" dirty="0">
              <a:latin typeface="+mn-lt"/>
            </a:endParaRPr>
          </a:p>
          <a:p>
            <a:pPr marL="0" lvl="0" indent="0" algn="just" rtl="0">
              <a:spcBef>
                <a:spcPts val="0"/>
              </a:spcBef>
              <a:spcAft>
                <a:spcPts val="0"/>
              </a:spcAft>
              <a:buClr>
                <a:schemeClr val="dk1"/>
              </a:buClr>
              <a:buSzPts val="1100"/>
              <a:buFont typeface="Arial"/>
              <a:buNone/>
            </a:pPr>
            <a:endParaRPr lang="en-US" sz="1800" dirty="0">
              <a:latin typeface="+mn-lt"/>
            </a:endParaRPr>
          </a:p>
          <a:p>
            <a:pPr marL="0" lvl="0" indent="0" algn="just" rtl="0">
              <a:spcBef>
                <a:spcPts val="0"/>
              </a:spcBef>
              <a:spcAft>
                <a:spcPts val="0"/>
              </a:spcAft>
              <a:buClr>
                <a:schemeClr val="dk1"/>
              </a:buClr>
              <a:buSzPts val="1100"/>
              <a:buFont typeface="Arial"/>
              <a:buNone/>
            </a:pPr>
            <a:endParaRPr sz="1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0"/>
                                        </p:tgtEl>
                                        <p:attrNameLst>
                                          <p:attrName>style.visibility</p:attrName>
                                        </p:attrNameLst>
                                      </p:cBhvr>
                                      <p:to>
                                        <p:strVal val="visible"/>
                                      </p:to>
                                    </p:set>
                                    <p:anim calcmode="lin" valueType="num">
                                      <p:cBhvr additive="base">
                                        <p:cTn id="7" dur="1000"/>
                                        <p:tgtEl>
                                          <p:spTgt spid="710"/>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711"/>
                                        </p:tgtEl>
                                        <p:attrNameLst>
                                          <p:attrName>style.visibility</p:attrName>
                                        </p:attrNameLst>
                                      </p:cBhvr>
                                      <p:to>
                                        <p:strVal val="visible"/>
                                      </p:to>
                                    </p:set>
                                    <p:anim calcmode="lin" valueType="num">
                                      <p:cBhvr additive="base">
                                        <p:cTn id="10" dur="1000"/>
                                        <p:tgtEl>
                                          <p:spTgt spid="711"/>
                                        </p:tgtEl>
                                        <p:attrNameLst>
                                          <p:attrName>ppt_x</p:attrName>
                                        </p:attrNameLst>
                                      </p:cBhvr>
                                      <p:tavLst>
                                        <p:tav tm="0">
                                          <p:val>
                                            <p:strVal val="#ppt_x-1"/>
                                          </p:val>
                                        </p:tav>
                                        <p:tav tm="100000">
                                          <p:val>
                                            <p:strVal val="#ppt_x"/>
                                          </p:val>
                                        </p:tav>
                                      </p:tavLst>
                                    </p:anim>
                                  </p:childTnLst>
                                </p:cTn>
                              </p:par>
                              <p:par>
                                <p:cTn id="11" presetID="2" presetClass="entr" presetSubtype="4" fill="hold" nodeType="withEffect">
                                  <p:stCondLst>
                                    <p:cond delay="0"/>
                                  </p:stCondLst>
                                  <p:childTnLst>
                                    <p:set>
                                      <p:cBhvr>
                                        <p:cTn id="12" dur="1" fill="hold">
                                          <p:stCondLst>
                                            <p:cond delay="0"/>
                                          </p:stCondLst>
                                        </p:cTn>
                                        <p:tgtEl>
                                          <p:spTgt spid="712"/>
                                        </p:tgtEl>
                                        <p:attrNameLst>
                                          <p:attrName>style.visibility</p:attrName>
                                        </p:attrNameLst>
                                      </p:cBhvr>
                                      <p:to>
                                        <p:strVal val="visible"/>
                                      </p:to>
                                    </p:set>
                                    <p:anim calcmode="lin" valueType="num">
                                      <p:cBhvr additive="base">
                                        <p:cTn id="13" dur="1000"/>
                                        <p:tgtEl>
                                          <p:spTgt spid="7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1470</Words>
  <Application>Microsoft Office PowerPoint</Application>
  <PresentationFormat>On-screen Show (16:9)</PresentationFormat>
  <Paragraphs>127</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Times New Roman</vt:lpstr>
      <vt:lpstr>Symbol</vt:lpstr>
      <vt:lpstr>Arial</vt:lpstr>
      <vt:lpstr>Vidaloka</vt:lpstr>
      <vt:lpstr>Montserrat</vt:lpstr>
      <vt:lpstr>Minimalist Business Slides XL by Slidesgo</vt:lpstr>
      <vt:lpstr>Phần mềm quản lý quán cà phê</vt:lpstr>
      <vt:lpstr>Nội dung </vt:lpstr>
      <vt:lpstr>Giới thiệu về đề tài</vt:lpstr>
      <vt:lpstr>1.1 Giới thiệu về đề tài</vt:lpstr>
      <vt:lpstr>1.2 Lý do chọn đề tài</vt:lpstr>
      <vt:lpstr>1.3 Mục tiêu đề tài</vt:lpstr>
      <vt:lpstr>1.4 Phạm vi của đồ án</vt:lpstr>
      <vt:lpstr>PHÂN TÍCH THIẾT KẾ HỆ THỐNG</vt:lpstr>
      <vt:lpstr>Tổng quan hệ thống</vt:lpstr>
      <vt:lpstr>2.2 Phân tích hệ thống</vt:lpstr>
      <vt:lpstr>2.2 Phân tích hệ thống</vt:lpstr>
      <vt:lpstr>2.2 Phân tích hệ thống</vt:lpstr>
      <vt:lpstr>2.2 Phân tích hệ thống</vt:lpstr>
      <vt:lpstr>2.2 Phân tích hệ thống</vt:lpstr>
      <vt:lpstr>2.2 Phân tích hệ thống</vt:lpstr>
      <vt:lpstr>2.2 Phân tích hệ thống</vt:lpstr>
      <vt:lpstr>2.3 Thiết kế hệ thống</vt:lpstr>
      <vt:lpstr>2.3 Thiết kế hệ thống</vt:lpstr>
      <vt:lpstr>2.3 Thiết kế hệ thống</vt:lpstr>
      <vt:lpstr>2.3 Thiết kế hệ thống</vt:lpstr>
      <vt:lpstr>CÀI ĐẶT VÀ KIỂM THỬ</vt:lpstr>
      <vt:lpstr>Giao diện người dùng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4.1 Kết quả đạt được</vt:lpstr>
      <vt:lpstr>4.2 Ưu và nhược điểm</vt:lpstr>
      <vt:lpstr>4.2 Ưu và nhược điểm</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 quản lý quán cà phê</dc:title>
  <cp:lastModifiedBy>nguyen khang</cp:lastModifiedBy>
  <cp:revision>3</cp:revision>
  <dcterms:modified xsi:type="dcterms:W3CDTF">2023-11-29T10:40:19Z</dcterms:modified>
</cp:coreProperties>
</file>