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5" r:id="rId5"/>
    <p:sldId id="287" r:id="rId6"/>
    <p:sldId id="267" r:id="rId7"/>
    <p:sldId id="270" r:id="rId8"/>
    <p:sldId id="271" r:id="rId9"/>
    <p:sldId id="293" r:id="rId10"/>
    <p:sldId id="273" r:id="rId11"/>
    <p:sldId id="274" r:id="rId12"/>
    <p:sldId id="278" r:id="rId13"/>
    <p:sldId id="279" r:id="rId14"/>
    <p:sldId id="284" r:id="rId15"/>
    <p:sldId id="281" r:id="rId16"/>
    <p:sldId id="292" r:id="rId17"/>
    <p:sldId id="298" r:id="rId18"/>
    <p:sldId id="295" r:id="rId19"/>
    <p:sldId id="289" r:id="rId20"/>
    <p:sldId id="297" r:id="rId21"/>
    <p:sldId id="29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oàn hiệp" initials="đh" lastIdx="1" clrIdx="0">
    <p:extLst>
      <p:ext uri="{19B8F6BF-5375-455C-9EA6-DF929625EA0E}">
        <p15:presenceInfo xmlns:p15="http://schemas.microsoft.com/office/powerpoint/2012/main" userId="d47a565cb26b58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F5F5F"/>
    <a:srgbClr val="5F4637"/>
    <a:srgbClr val="963D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5268" autoAdjust="0"/>
  </p:normalViewPr>
  <p:slideViewPr>
    <p:cSldViewPr>
      <p:cViewPr varScale="1">
        <p:scale>
          <a:sx n="82" d="100"/>
          <a:sy n="82" d="100"/>
        </p:scale>
        <p:origin x="120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8T13:13:40.5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7B046-4716-4498-A4E8-7C11A47F426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9185E-E903-4236-8D5A-57BCE0EF1EBD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trúc</a:t>
          </a:r>
          <a:r>
            <a:rPr lang="en-US" dirty="0"/>
            <a:t> JDBC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khái</a:t>
          </a:r>
          <a:r>
            <a:rPr lang="en-US" dirty="0"/>
            <a:t> </a:t>
          </a:r>
          <a:r>
            <a:rPr lang="en-US" dirty="0" err="1"/>
            <a:t>niệm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bản</a:t>
          </a:r>
          <a:endParaRPr lang="en-US" dirty="0"/>
        </a:p>
      </dgm:t>
    </dgm:pt>
    <dgm:pt modelId="{768F8CAD-6F5D-4A72-8804-CDA5EECAC321}" type="parTrans" cxnId="{E1B3BD6F-360C-420A-928F-C46B6CFA2BE6}">
      <dgm:prSet/>
      <dgm:spPr/>
      <dgm:t>
        <a:bodyPr/>
        <a:lstStyle/>
        <a:p>
          <a:endParaRPr lang="en-US"/>
        </a:p>
      </dgm:t>
    </dgm:pt>
    <dgm:pt modelId="{91C9D810-ABAA-4286-8252-BACCBE24A8DD}" type="sibTrans" cxnId="{E1B3BD6F-360C-420A-928F-C46B6CFA2BE6}">
      <dgm:prSet/>
      <dgm:spPr/>
      <dgm:t>
        <a:bodyPr/>
        <a:lstStyle/>
        <a:p>
          <a:endParaRPr lang="en-US"/>
        </a:p>
      </dgm:t>
    </dgm:pt>
    <dgm:pt modelId="{935D3704-FC43-4EE7-A8B5-E478EA44D37C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JDBC</a:t>
          </a:r>
        </a:p>
      </dgm:t>
    </dgm:pt>
    <dgm:pt modelId="{E8CEC926-979B-4FE9-8A9C-F9F1F4E827B5}" type="parTrans" cxnId="{45159AF2-1DF7-4382-ABC8-1B0BB930ECE8}">
      <dgm:prSet/>
      <dgm:spPr/>
      <dgm:t>
        <a:bodyPr/>
        <a:lstStyle/>
        <a:p>
          <a:endParaRPr lang="en-US"/>
        </a:p>
      </dgm:t>
    </dgm:pt>
    <dgm:pt modelId="{00D713C0-BA60-40B1-B3D0-A1BE1F507029}" type="sibTrans" cxnId="{45159AF2-1DF7-4382-ABC8-1B0BB930ECE8}">
      <dgm:prSet/>
      <dgm:spPr/>
      <dgm:t>
        <a:bodyPr/>
        <a:lstStyle/>
        <a:p>
          <a:endParaRPr lang="en-US"/>
        </a:p>
      </dgm:t>
    </dgm:pt>
    <dgm:pt modelId="{4CDA5802-B6F0-44AD-93FE-DFB2C23E09E8}">
      <dgm:prSet phldrT="[Text]"/>
      <dgm:spPr/>
      <dgm:t>
        <a:bodyPr/>
        <a:lstStyle/>
        <a:p>
          <a:r>
            <a:rPr lang="en-US" dirty="0" err="1"/>
            <a:t>Ví</a:t>
          </a:r>
          <a:r>
            <a:rPr lang="en-US" dirty="0"/>
            <a:t> </a:t>
          </a:r>
          <a:r>
            <a:rPr lang="en-US" dirty="0" err="1"/>
            <a:t>dụ</a:t>
          </a:r>
          <a:r>
            <a:rPr lang="en-US" dirty="0"/>
            <a:t> </a:t>
          </a:r>
          <a:r>
            <a:rPr lang="en-US" dirty="0" err="1"/>
            <a:t>minh</a:t>
          </a:r>
          <a:r>
            <a:rPr lang="en-US" dirty="0"/>
            <a:t> </a:t>
          </a:r>
          <a:r>
            <a:rPr lang="en-US" dirty="0" err="1"/>
            <a:t>họa</a:t>
          </a:r>
          <a:r>
            <a:rPr lang="en-US" dirty="0"/>
            <a:t> </a:t>
          </a:r>
        </a:p>
      </dgm:t>
    </dgm:pt>
    <dgm:pt modelId="{6AE70FA5-3A82-449F-869B-D3C85B37DF08}" type="parTrans" cxnId="{C4E25DAB-50FE-4DF6-B0DC-DB66554912B3}">
      <dgm:prSet/>
      <dgm:spPr/>
      <dgm:t>
        <a:bodyPr/>
        <a:lstStyle/>
        <a:p>
          <a:endParaRPr lang="en-US"/>
        </a:p>
      </dgm:t>
    </dgm:pt>
    <dgm:pt modelId="{4A7B21EF-B5AF-43BE-A864-FE28372866D3}" type="sibTrans" cxnId="{C4E25DAB-50FE-4DF6-B0DC-DB66554912B3}">
      <dgm:prSet/>
      <dgm:spPr/>
      <dgm:t>
        <a:bodyPr/>
        <a:lstStyle/>
        <a:p>
          <a:endParaRPr lang="en-US"/>
        </a:p>
      </dgm:t>
    </dgm:pt>
    <dgm:pt modelId="{0A020EEA-31FD-4BE1-B968-75E3D3F825D7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JDBC</a:t>
          </a:r>
        </a:p>
      </dgm:t>
    </dgm:pt>
    <dgm:pt modelId="{A4EDC460-9B4A-4073-A505-AEEEEF683A37}" type="sibTrans" cxnId="{23E682BD-5986-4419-B367-5A0029B069B6}">
      <dgm:prSet/>
      <dgm:spPr/>
      <dgm:t>
        <a:bodyPr/>
        <a:lstStyle/>
        <a:p>
          <a:endParaRPr lang="en-US"/>
        </a:p>
      </dgm:t>
    </dgm:pt>
    <dgm:pt modelId="{6907463B-B89E-43B8-9C0E-FC2CD34E4D1E}" type="parTrans" cxnId="{23E682BD-5986-4419-B367-5A0029B069B6}">
      <dgm:prSet/>
      <dgm:spPr/>
      <dgm:t>
        <a:bodyPr/>
        <a:lstStyle/>
        <a:p>
          <a:endParaRPr lang="en-US"/>
        </a:p>
      </dgm:t>
    </dgm:pt>
    <dgm:pt modelId="{0CEAD0C9-5877-41D8-8097-1EE0480DF58C}" type="pres">
      <dgm:prSet presAssocID="{A6E7B046-4716-4498-A4E8-7C11A47F4260}" presName="linear" presStyleCnt="0">
        <dgm:presLayoutVars>
          <dgm:dir/>
          <dgm:animLvl val="lvl"/>
          <dgm:resizeHandles val="exact"/>
        </dgm:presLayoutVars>
      </dgm:prSet>
      <dgm:spPr/>
    </dgm:pt>
    <dgm:pt modelId="{024A9F86-3A20-424C-B39C-B47FE39C18F4}" type="pres">
      <dgm:prSet presAssocID="{0A020EEA-31FD-4BE1-B968-75E3D3F825D7}" presName="parentLin" presStyleCnt="0"/>
      <dgm:spPr/>
    </dgm:pt>
    <dgm:pt modelId="{8BDC25BF-71AC-4065-9790-8998AD98EE77}" type="pres">
      <dgm:prSet presAssocID="{0A020EEA-31FD-4BE1-B968-75E3D3F825D7}" presName="parentLeftMargin" presStyleLbl="node1" presStyleIdx="0" presStyleCnt="4"/>
      <dgm:spPr/>
    </dgm:pt>
    <dgm:pt modelId="{CF0CF503-A35E-404B-BEF4-9B1B43EBE2C3}" type="pres">
      <dgm:prSet presAssocID="{0A020EEA-31FD-4BE1-B968-75E3D3F825D7}" presName="parentText" presStyleLbl="node1" presStyleIdx="0" presStyleCnt="4" custScaleX="142857" custLinFactNeighborY="-4851">
        <dgm:presLayoutVars>
          <dgm:chMax val="0"/>
          <dgm:bulletEnabled val="1"/>
        </dgm:presLayoutVars>
      </dgm:prSet>
      <dgm:spPr/>
    </dgm:pt>
    <dgm:pt modelId="{1DCC7EF2-73FB-4B2B-B1AD-A4DB1DCBD87C}" type="pres">
      <dgm:prSet presAssocID="{0A020EEA-31FD-4BE1-B968-75E3D3F825D7}" presName="negativeSpace" presStyleCnt="0"/>
      <dgm:spPr/>
    </dgm:pt>
    <dgm:pt modelId="{4D99CE9C-1BB1-405C-AAAD-9D33A16B8D84}" type="pres">
      <dgm:prSet presAssocID="{0A020EEA-31FD-4BE1-B968-75E3D3F825D7}" presName="childText" presStyleLbl="conFgAcc1" presStyleIdx="0" presStyleCnt="4" custLinFactNeighborY="6908">
        <dgm:presLayoutVars>
          <dgm:bulletEnabled val="1"/>
        </dgm:presLayoutVars>
      </dgm:prSet>
      <dgm:spPr/>
    </dgm:pt>
    <dgm:pt modelId="{644DC961-9E17-422D-9792-7D984338A5A1}" type="pres">
      <dgm:prSet presAssocID="{A4EDC460-9B4A-4073-A505-AEEEEF683A37}" presName="spaceBetweenRectangles" presStyleCnt="0"/>
      <dgm:spPr/>
    </dgm:pt>
    <dgm:pt modelId="{3AD12DDB-BF26-4CD0-BF79-ACBBA0E9BC2F}" type="pres">
      <dgm:prSet presAssocID="{D259185E-E903-4236-8D5A-57BCE0EF1EBD}" presName="parentLin" presStyleCnt="0"/>
      <dgm:spPr/>
    </dgm:pt>
    <dgm:pt modelId="{4EB15017-B35B-4859-861A-1BAE5D71D165}" type="pres">
      <dgm:prSet presAssocID="{D259185E-E903-4236-8D5A-57BCE0EF1EBD}" presName="parentLeftMargin" presStyleLbl="node1" presStyleIdx="0" presStyleCnt="4"/>
      <dgm:spPr/>
    </dgm:pt>
    <dgm:pt modelId="{E95928BD-73CF-4C82-B21F-9CEB062F0CD7}" type="pres">
      <dgm:prSet presAssocID="{D259185E-E903-4236-8D5A-57BCE0EF1EBD}" presName="parentText" presStyleLbl="node1" presStyleIdx="1" presStyleCnt="4" custScaleX="142857">
        <dgm:presLayoutVars>
          <dgm:chMax val="0"/>
          <dgm:bulletEnabled val="1"/>
        </dgm:presLayoutVars>
      </dgm:prSet>
      <dgm:spPr/>
    </dgm:pt>
    <dgm:pt modelId="{2D926472-A1E5-46D2-910C-CE266F8A4CEA}" type="pres">
      <dgm:prSet presAssocID="{D259185E-E903-4236-8D5A-57BCE0EF1EBD}" presName="negativeSpace" presStyleCnt="0"/>
      <dgm:spPr/>
    </dgm:pt>
    <dgm:pt modelId="{65D1771D-CE75-4D1B-866E-49281E0FA8B7}" type="pres">
      <dgm:prSet presAssocID="{D259185E-E903-4236-8D5A-57BCE0EF1EBD}" presName="childText" presStyleLbl="conFgAcc1" presStyleIdx="1" presStyleCnt="4">
        <dgm:presLayoutVars>
          <dgm:bulletEnabled val="1"/>
        </dgm:presLayoutVars>
      </dgm:prSet>
      <dgm:spPr/>
    </dgm:pt>
    <dgm:pt modelId="{D6C3AEEB-5BBB-4F2D-B979-2D923F1ADAFD}" type="pres">
      <dgm:prSet presAssocID="{91C9D810-ABAA-4286-8252-BACCBE24A8DD}" presName="spaceBetweenRectangles" presStyleCnt="0"/>
      <dgm:spPr/>
    </dgm:pt>
    <dgm:pt modelId="{C4393FD5-BBD9-404B-9C74-7A643B6B468F}" type="pres">
      <dgm:prSet presAssocID="{935D3704-FC43-4EE7-A8B5-E478EA44D37C}" presName="parentLin" presStyleCnt="0"/>
      <dgm:spPr/>
    </dgm:pt>
    <dgm:pt modelId="{DA4C2B10-814E-4286-9280-3AAF3F87FAE9}" type="pres">
      <dgm:prSet presAssocID="{935D3704-FC43-4EE7-A8B5-E478EA44D37C}" presName="parentLeftMargin" presStyleLbl="node1" presStyleIdx="1" presStyleCnt="4"/>
      <dgm:spPr/>
    </dgm:pt>
    <dgm:pt modelId="{6AD88F99-7E7E-42E5-A914-CEA247E2E0E8}" type="pres">
      <dgm:prSet presAssocID="{935D3704-FC43-4EE7-A8B5-E478EA44D37C}" presName="parentText" presStyleLbl="node1" presStyleIdx="2" presStyleCnt="4" custScaleX="142857" custLinFactNeighborX="-25000" custLinFactNeighborY="-3698">
        <dgm:presLayoutVars>
          <dgm:chMax val="0"/>
          <dgm:bulletEnabled val="1"/>
        </dgm:presLayoutVars>
      </dgm:prSet>
      <dgm:spPr/>
    </dgm:pt>
    <dgm:pt modelId="{AF8CBDB5-3E4E-4C79-B649-52E05BED3245}" type="pres">
      <dgm:prSet presAssocID="{935D3704-FC43-4EE7-A8B5-E478EA44D37C}" presName="negativeSpace" presStyleCnt="0"/>
      <dgm:spPr/>
    </dgm:pt>
    <dgm:pt modelId="{F1299C95-EA4F-459B-B335-25C51553361F}" type="pres">
      <dgm:prSet presAssocID="{935D3704-FC43-4EE7-A8B5-E478EA44D37C}" presName="childText" presStyleLbl="conFgAcc1" presStyleIdx="2" presStyleCnt="4">
        <dgm:presLayoutVars>
          <dgm:bulletEnabled val="1"/>
        </dgm:presLayoutVars>
      </dgm:prSet>
      <dgm:spPr/>
    </dgm:pt>
    <dgm:pt modelId="{B0ED5C08-A9F2-40F4-8CD6-178130F26BEC}" type="pres">
      <dgm:prSet presAssocID="{00D713C0-BA60-40B1-B3D0-A1BE1F507029}" presName="spaceBetweenRectangles" presStyleCnt="0"/>
      <dgm:spPr/>
    </dgm:pt>
    <dgm:pt modelId="{F76149E9-F778-4BE4-9BBB-ED1D54404A4A}" type="pres">
      <dgm:prSet presAssocID="{4CDA5802-B6F0-44AD-93FE-DFB2C23E09E8}" presName="parentLin" presStyleCnt="0"/>
      <dgm:spPr/>
    </dgm:pt>
    <dgm:pt modelId="{4B58C47A-BBC8-448D-B10C-A2A6C31F3E4F}" type="pres">
      <dgm:prSet presAssocID="{4CDA5802-B6F0-44AD-93FE-DFB2C23E09E8}" presName="parentLeftMargin" presStyleLbl="node1" presStyleIdx="2" presStyleCnt="4"/>
      <dgm:spPr/>
    </dgm:pt>
    <dgm:pt modelId="{33B21143-3CE7-46E6-9CE9-0ED483FB2EB2}" type="pres">
      <dgm:prSet presAssocID="{4CDA5802-B6F0-44AD-93FE-DFB2C23E09E8}" presName="parentText" presStyleLbl="node1" presStyleIdx="3" presStyleCnt="4" custScaleX="142857">
        <dgm:presLayoutVars>
          <dgm:chMax val="0"/>
          <dgm:bulletEnabled val="1"/>
        </dgm:presLayoutVars>
      </dgm:prSet>
      <dgm:spPr/>
    </dgm:pt>
    <dgm:pt modelId="{031BBAD7-2A99-4667-9DDA-B6F9C52D9EF5}" type="pres">
      <dgm:prSet presAssocID="{4CDA5802-B6F0-44AD-93FE-DFB2C23E09E8}" presName="negativeSpace" presStyleCnt="0"/>
      <dgm:spPr/>
    </dgm:pt>
    <dgm:pt modelId="{30ED46DF-8236-4574-B020-9CE98117F0FA}" type="pres">
      <dgm:prSet presAssocID="{4CDA5802-B6F0-44AD-93FE-DFB2C23E09E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E789306-5AC7-4DD4-A2FA-6DBB5EB11770}" type="presOf" srcId="{A6E7B046-4716-4498-A4E8-7C11A47F4260}" destId="{0CEAD0C9-5877-41D8-8097-1EE0480DF58C}" srcOrd="0" destOrd="0" presId="urn:microsoft.com/office/officeart/2005/8/layout/list1"/>
    <dgm:cxn modelId="{69419312-CA17-43D2-8167-F3E13AB46667}" type="presOf" srcId="{0A020EEA-31FD-4BE1-B968-75E3D3F825D7}" destId="{8BDC25BF-71AC-4065-9790-8998AD98EE77}" srcOrd="0" destOrd="0" presId="urn:microsoft.com/office/officeart/2005/8/layout/list1"/>
    <dgm:cxn modelId="{25958118-FFA4-4632-9F81-5A28AB21C6CF}" type="presOf" srcId="{4CDA5802-B6F0-44AD-93FE-DFB2C23E09E8}" destId="{4B58C47A-BBC8-448D-B10C-A2A6C31F3E4F}" srcOrd="0" destOrd="0" presId="urn:microsoft.com/office/officeart/2005/8/layout/list1"/>
    <dgm:cxn modelId="{711B5C4E-2F46-488E-96A5-CD9DC1467D29}" type="presOf" srcId="{D259185E-E903-4236-8D5A-57BCE0EF1EBD}" destId="{E95928BD-73CF-4C82-B21F-9CEB062F0CD7}" srcOrd="1" destOrd="0" presId="urn:microsoft.com/office/officeart/2005/8/layout/list1"/>
    <dgm:cxn modelId="{E1B3BD6F-360C-420A-928F-C46B6CFA2BE6}" srcId="{A6E7B046-4716-4498-A4E8-7C11A47F4260}" destId="{D259185E-E903-4236-8D5A-57BCE0EF1EBD}" srcOrd="1" destOrd="0" parTransId="{768F8CAD-6F5D-4A72-8804-CDA5EECAC321}" sibTransId="{91C9D810-ABAA-4286-8252-BACCBE24A8DD}"/>
    <dgm:cxn modelId="{0A54EC88-78B3-4519-9FB4-29CEFBC858D1}" type="presOf" srcId="{935D3704-FC43-4EE7-A8B5-E478EA44D37C}" destId="{6AD88F99-7E7E-42E5-A914-CEA247E2E0E8}" srcOrd="1" destOrd="0" presId="urn:microsoft.com/office/officeart/2005/8/layout/list1"/>
    <dgm:cxn modelId="{C4E25DAB-50FE-4DF6-B0DC-DB66554912B3}" srcId="{A6E7B046-4716-4498-A4E8-7C11A47F4260}" destId="{4CDA5802-B6F0-44AD-93FE-DFB2C23E09E8}" srcOrd="3" destOrd="0" parTransId="{6AE70FA5-3A82-449F-869B-D3C85B37DF08}" sibTransId="{4A7B21EF-B5AF-43BE-A864-FE28372866D3}"/>
    <dgm:cxn modelId="{13F684B8-19C1-411E-A5B9-0C08ADFC4A48}" type="presOf" srcId="{4CDA5802-B6F0-44AD-93FE-DFB2C23E09E8}" destId="{33B21143-3CE7-46E6-9CE9-0ED483FB2EB2}" srcOrd="1" destOrd="0" presId="urn:microsoft.com/office/officeart/2005/8/layout/list1"/>
    <dgm:cxn modelId="{23E682BD-5986-4419-B367-5A0029B069B6}" srcId="{A6E7B046-4716-4498-A4E8-7C11A47F4260}" destId="{0A020EEA-31FD-4BE1-B968-75E3D3F825D7}" srcOrd="0" destOrd="0" parTransId="{6907463B-B89E-43B8-9C0E-FC2CD34E4D1E}" sibTransId="{A4EDC460-9B4A-4073-A505-AEEEEF683A37}"/>
    <dgm:cxn modelId="{EB77ECD2-A00B-4236-BD48-E2C92ECA3ED8}" type="presOf" srcId="{D259185E-E903-4236-8D5A-57BCE0EF1EBD}" destId="{4EB15017-B35B-4859-861A-1BAE5D71D165}" srcOrd="0" destOrd="0" presId="urn:microsoft.com/office/officeart/2005/8/layout/list1"/>
    <dgm:cxn modelId="{9356C6DB-86B8-483D-B585-D0DB41742BF7}" type="presOf" srcId="{935D3704-FC43-4EE7-A8B5-E478EA44D37C}" destId="{DA4C2B10-814E-4286-9280-3AAF3F87FAE9}" srcOrd="0" destOrd="0" presId="urn:microsoft.com/office/officeart/2005/8/layout/list1"/>
    <dgm:cxn modelId="{D68B16ED-16DA-4825-BF15-1AC2D2401D79}" type="presOf" srcId="{0A020EEA-31FD-4BE1-B968-75E3D3F825D7}" destId="{CF0CF503-A35E-404B-BEF4-9B1B43EBE2C3}" srcOrd="1" destOrd="0" presId="urn:microsoft.com/office/officeart/2005/8/layout/list1"/>
    <dgm:cxn modelId="{45159AF2-1DF7-4382-ABC8-1B0BB930ECE8}" srcId="{A6E7B046-4716-4498-A4E8-7C11A47F4260}" destId="{935D3704-FC43-4EE7-A8B5-E478EA44D37C}" srcOrd="2" destOrd="0" parTransId="{E8CEC926-979B-4FE9-8A9C-F9F1F4E827B5}" sibTransId="{00D713C0-BA60-40B1-B3D0-A1BE1F507029}"/>
    <dgm:cxn modelId="{F7316C49-8444-4FC4-85DF-80660A64C891}" type="presParOf" srcId="{0CEAD0C9-5877-41D8-8097-1EE0480DF58C}" destId="{024A9F86-3A20-424C-B39C-B47FE39C18F4}" srcOrd="0" destOrd="0" presId="urn:microsoft.com/office/officeart/2005/8/layout/list1"/>
    <dgm:cxn modelId="{F528C032-E91A-4357-A356-AEA82C36F4BC}" type="presParOf" srcId="{024A9F86-3A20-424C-B39C-B47FE39C18F4}" destId="{8BDC25BF-71AC-4065-9790-8998AD98EE77}" srcOrd="0" destOrd="0" presId="urn:microsoft.com/office/officeart/2005/8/layout/list1"/>
    <dgm:cxn modelId="{47D2E003-AF91-4AA6-83D9-3DF14913E977}" type="presParOf" srcId="{024A9F86-3A20-424C-B39C-B47FE39C18F4}" destId="{CF0CF503-A35E-404B-BEF4-9B1B43EBE2C3}" srcOrd="1" destOrd="0" presId="urn:microsoft.com/office/officeart/2005/8/layout/list1"/>
    <dgm:cxn modelId="{2C884FD6-226B-4EF4-B2DE-C145CC65D18D}" type="presParOf" srcId="{0CEAD0C9-5877-41D8-8097-1EE0480DF58C}" destId="{1DCC7EF2-73FB-4B2B-B1AD-A4DB1DCBD87C}" srcOrd="1" destOrd="0" presId="urn:microsoft.com/office/officeart/2005/8/layout/list1"/>
    <dgm:cxn modelId="{D2FDD15A-E2CD-4468-B8CA-7683F914B693}" type="presParOf" srcId="{0CEAD0C9-5877-41D8-8097-1EE0480DF58C}" destId="{4D99CE9C-1BB1-405C-AAAD-9D33A16B8D84}" srcOrd="2" destOrd="0" presId="urn:microsoft.com/office/officeart/2005/8/layout/list1"/>
    <dgm:cxn modelId="{2DCB34FE-3627-4098-A82E-525E89B76B4B}" type="presParOf" srcId="{0CEAD0C9-5877-41D8-8097-1EE0480DF58C}" destId="{644DC961-9E17-422D-9792-7D984338A5A1}" srcOrd="3" destOrd="0" presId="urn:microsoft.com/office/officeart/2005/8/layout/list1"/>
    <dgm:cxn modelId="{62D355C4-98BF-4104-A437-5339E02FD09B}" type="presParOf" srcId="{0CEAD0C9-5877-41D8-8097-1EE0480DF58C}" destId="{3AD12DDB-BF26-4CD0-BF79-ACBBA0E9BC2F}" srcOrd="4" destOrd="0" presId="urn:microsoft.com/office/officeart/2005/8/layout/list1"/>
    <dgm:cxn modelId="{54E7588C-519B-4351-B861-FF97C7CB7CF1}" type="presParOf" srcId="{3AD12DDB-BF26-4CD0-BF79-ACBBA0E9BC2F}" destId="{4EB15017-B35B-4859-861A-1BAE5D71D165}" srcOrd="0" destOrd="0" presId="urn:microsoft.com/office/officeart/2005/8/layout/list1"/>
    <dgm:cxn modelId="{8C3CD09A-BBA6-4630-AF47-C74B3D772B9B}" type="presParOf" srcId="{3AD12DDB-BF26-4CD0-BF79-ACBBA0E9BC2F}" destId="{E95928BD-73CF-4C82-B21F-9CEB062F0CD7}" srcOrd="1" destOrd="0" presId="urn:microsoft.com/office/officeart/2005/8/layout/list1"/>
    <dgm:cxn modelId="{2844CA48-9D93-4FAC-AA43-B22D9C552D7C}" type="presParOf" srcId="{0CEAD0C9-5877-41D8-8097-1EE0480DF58C}" destId="{2D926472-A1E5-46D2-910C-CE266F8A4CEA}" srcOrd="5" destOrd="0" presId="urn:microsoft.com/office/officeart/2005/8/layout/list1"/>
    <dgm:cxn modelId="{22BF0FF3-FE40-4AEC-BA8E-AF897ED8C6E1}" type="presParOf" srcId="{0CEAD0C9-5877-41D8-8097-1EE0480DF58C}" destId="{65D1771D-CE75-4D1B-866E-49281E0FA8B7}" srcOrd="6" destOrd="0" presId="urn:microsoft.com/office/officeart/2005/8/layout/list1"/>
    <dgm:cxn modelId="{30B45B9F-BFCF-413D-8F48-B28E8934FE2B}" type="presParOf" srcId="{0CEAD0C9-5877-41D8-8097-1EE0480DF58C}" destId="{D6C3AEEB-5BBB-4F2D-B979-2D923F1ADAFD}" srcOrd="7" destOrd="0" presId="urn:microsoft.com/office/officeart/2005/8/layout/list1"/>
    <dgm:cxn modelId="{1A3FC03E-0239-4E19-B399-C49D27EC27C9}" type="presParOf" srcId="{0CEAD0C9-5877-41D8-8097-1EE0480DF58C}" destId="{C4393FD5-BBD9-404B-9C74-7A643B6B468F}" srcOrd="8" destOrd="0" presId="urn:microsoft.com/office/officeart/2005/8/layout/list1"/>
    <dgm:cxn modelId="{D7E3598E-BFF6-4ECE-AC69-A58CC720BC5A}" type="presParOf" srcId="{C4393FD5-BBD9-404B-9C74-7A643B6B468F}" destId="{DA4C2B10-814E-4286-9280-3AAF3F87FAE9}" srcOrd="0" destOrd="0" presId="urn:microsoft.com/office/officeart/2005/8/layout/list1"/>
    <dgm:cxn modelId="{12550AFE-CA6C-4114-B8C2-25BA7B17FC5B}" type="presParOf" srcId="{C4393FD5-BBD9-404B-9C74-7A643B6B468F}" destId="{6AD88F99-7E7E-42E5-A914-CEA247E2E0E8}" srcOrd="1" destOrd="0" presId="urn:microsoft.com/office/officeart/2005/8/layout/list1"/>
    <dgm:cxn modelId="{FFEE05BC-9BB1-4ED8-A899-119055AF71F9}" type="presParOf" srcId="{0CEAD0C9-5877-41D8-8097-1EE0480DF58C}" destId="{AF8CBDB5-3E4E-4C79-B649-52E05BED3245}" srcOrd="9" destOrd="0" presId="urn:microsoft.com/office/officeart/2005/8/layout/list1"/>
    <dgm:cxn modelId="{122382B2-72FB-4DF8-A20E-DAE21E9EC346}" type="presParOf" srcId="{0CEAD0C9-5877-41D8-8097-1EE0480DF58C}" destId="{F1299C95-EA4F-459B-B335-25C51553361F}" srcOrd="10" destOrd="0" presId="urn:microsoft.com/office/officeart/2005/8/layout/list1"/>
    <dgm:cxn modelId="{12A22070-6C5E-41B2-A6C5-105F64CBED08}" type="presParOf" srcId="{0CEAD0C9-5877-41D8-8097-1EE0480DF58C}" destId="{B0ED5C08-A9F2-40F4-8CD6-178130F26BEC}" srcOrd="11" destOrd="0" presId="urn:microsoft.com/office/officeart/2005/8/layout/list1"/>
    <dgm:cxn modelId="{83939655-1381-4A89-B064-CEE2CAFDDA78}" type="presParOf" srcId="{0CEAD0C9-5877-41D8-8097-1EE0480DF58C}" destId="{F76149E9-F778-4BE4-9BBB-ED1D54404A4A}" srcOrd="12" destOrd="0" presId="urn:microsoft.com/office/officeart/2005/8/layout/list1"/>
    <dgm:cxn modelId="{21D351DD-7D49-468D-8251-99428BE1FDC9}" type="presParOf" srcId="{F76149E9-F778-4BE4-9BBB-ED1D54404A4A}" destId="{4B58C47A-BBC8-448D-B10C-A2A6C31F3E4F}" srcOrd="0" destOrd="0" presId="urn:microsoft.com/office/officeart/2005/8/layout/list1"/>
    <dgm:cxn modelId="{BE80AF0F-31A1-4765-B18C-9F334F164F6C}" type="presParOf" srcId="{F76149E9-F778-4BE4-9BBB-ED1D54404A4A}" destId="{33B21143-3CE7-46E6-9CE9-0ED483FB2EB2}" srcOrd="1" destOrd="0" presId="urn:microsoft.com/office/officeart/2005/8/layout/list1"/>
    <dgm:cxn modelId="{5C3C44BB-311A-48DB-86E2-B67A5CF9D54D}" type="presParOf" srcId="{0CEAD0C9-5877-41D8-8097-1EE0480DF58C}" destId="{031BBAD7-2A99-4667-9DDA-B6F9C52D9EF5}" srcOrd="13" destOrd="0" presId="urn:microsoft.com/office/officeart/2005/8/layout/list1"/>
    <dgm:cxn modelId="{79FFFE08-F8E9-4C7C-80FB-DABA66C1FED2}" type="presParOf" srcId="{0CEAD0C9-5877-41D8-8097-1EE0480DF58C}" destId="{30ED46DF-8236-4574-B020-9CE98117F0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9CE9C-1BB1-405C-AAAD-9D33A16B8D84}">
      <dsp:nvSpPr>
        <dsp:cNvPr id="0" name=""/>
        <dsp:cNvSpPr/>
      </dsp:nvSpPr>
      <dsp:spPr>
        <a:xfrm>
          <a:off x="0" y="355599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CF503-A35E-404B-BEF4-9B1B43EBE2C3}">
      <dsp:nvSpPr>
        <dsp:cNvPr id="0" name=""/>
        <dsp:cNvSpPr/>
      </dsp:nvSpPr>
      <dsp:spPr>
        <a:xfrm>
          <a:off x="290214" y="0"/>
          <a:ext cx="5804291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Giới</a:t>
          </a:r>
          <a:r>
            <a:rPr lang="en-US" sz="2300" kern="1200" dirty="0"/>
            <a:t> </a:t>
          </a:r>
          <a:r>
            <a:rPr lang="en-US" sz="2300" kern="1200" dirty="0" err="1"/>
            <a:t>thiệu</a:t>
          </a:r>
          <a:r>
            <a:rPr lang="en-US" sz="2300" kern="1200" dirty="0"/>
            <a:t> </a:t>
          </a:r>
          <a:r>
            <a:rPr lang="en-US" sz="2300" kern="1200" dirty="0" err="1"/>
            <a:t>về</a:t>
          </a:r>
          <a:r>
            <a:rPr lang="en-US" sz="2300" kern="1200" dirty="0"/>
            <a:t> JDBC</a:t>
          </a:r>
        </a:p>
      </dsp:txBody>
      <dsp:txXfrm>
        <a:off x="323358" y="33144"/>
        <a:ext cx="5738003" cy="612672"/>
      </dsp:txXfrm>
    </dsp:sp>
    <dsp:sp modelId="{65D1771D-CE75-4D1B-866E-49281E0FA8B7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928BD-73CF-4C82-B21F-9CEB062F0CD7}">
      <dsp:nvSpPr>
        <dsp:cNvPr id="0" name=""/>
        <dsp:cNvSpPr/>
      </dsp:nvSpPr>
      <dsp:spPr>
        <a:xfrm>
          <a:off x="290214" y="1050819"/>
          <a:ext cx="5804291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Kiến</a:t>
          </a:r>
          <a:r>
            <a:rPr lang="en-US" sz="2300" kern="1200" dirty="0"/>
            <a:t> </a:t>
          </a:r>
          <a:r>
            <a:rPr lang="en-US" sz="2300" kern="1200" dirty="0" err="1"/>
            <a:t>trúc</a:t>
          </a:r>
          <a:r>
            <a:rPr lang="en-US" sz="2300" kern="1200" dirty="0"/>
            <a:t> JDBC </a:t>
          </a:r>
          <a:r>
            <a:rPr lang="en-US" sz="2300" kern="1200" dirty="0" err="1"/>
            <a:t>và</a:t>
          </a:r>
          <a:r>
            <a:rPr lang="en-US" sz="2300" kern="1200" dirty="0"/>
            <a:t> </a:t>
          </a:r>
          <a:r>
            <a:rPr lang="en-US" sz="2300" kern="1200" dirty="0" err="1"/>
            <a:t>các</a:t>
          </a:r>
          <a:r>
            <a:rPr lang="en-US" sz="2300" kern="1200" dirty="0"/>
            <a:t> </a:t>
          </a:r>
          <a:r>
            <a:rPr lang="en-US" sz="2300" kern="1200" dirty="0" err="1"/>
            <a:t>khái</a:t>
          </a:r>
          <a:r>
            <a:rPr lang="en-US" sz="2300" kern="1200" dirty="0"/>
            <a:t> </a:t>
          </a:r>
          <a:r>
            <a:rPr lang="en-US" sz="2300" kern="1200" dirty="0" err="1"/>
            <a:t>niệm</a:t>
          </a:r>
          <a:r>
            <a:rPr lang="en-US" sz="2300" kern="1200" dirty="0"/>
            <a:t> </a:t>
          </a:r>
          <a:r>
            <a:rPr lang="en-US" sz="2300" kern="1200" dirty="0" err="1"/>
            <a:t>cơ</a:t>
          </a:r>
          <a:r>
            <a:rPr lang="en-US" sz="2300" kern="1200" dirty="0"/>
            <a:t> </a:t>
          </a:r>
          <a:r>
            <a:rPr lang="en-US" sz="2300" kern="1200" dirty="0" err="1"/>
            <a:t>bản</a:t>
          </a:r>
          <a:endParaRPr lang="en-US" sz="2300" kern="1200" dirty="0"/>
        </a:p>
      </dsp:txBody>
      <dsp:txXfrm>
        <a:off x="323358" y="1083963"/>
        <a:ext cx="5738003" cy="612672"/>
      </dsp:txXfrm>
    </dsp:sp>
    <dsp:sp modelId="{F1299C95-EA4F-459B-B335-25C51553361F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88F99-7E7E-42E5-A914-CEA247E2E0E8}">
      <dsp:nvSpPr>
        <dsp:cNvPr id="0" name=""/>
        <dsp:cNvSpPr/>
      </dsp:nvSpPr>
      <dsp:spPr>
        <a:xfrm>
          <a:off x="217661" y="2068992"/>
          <a:ext cx="5804291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Các</a:t>
          </a:r>
          <a:r>
            <a:rPr lang="en-US" sz="2300" kern="1200" dirty="0"/>
            <a:t> </a:t>
          </a:r>
          <a:r>
            <a:rPr lang="en-US" sz="2300" kern="1200" dirty="0" err="1"/>
            <a:t>bước</a:t>
          </a:r>
          <a:r>
            <a:rPr lang="en-US" sz="2300" kern="1200" dirty="0"/>
            <a:t> </a:t>
          </a:r>
          <a:r>
            <a:rPr lang="en-US" sz="2300" kern="1200" dirty="0" err="1"/>
            <a:t>làm</a:t>
          </a:r>
          <a:r>
            <a:rPr lang="en-US" sz="2300" kern="1200" dirty="0"/>
            <a:t> </a:t>
          </a:r>
          <a:r>
            <a:rPr lang="en-US" sz="2300" kern="1200" dirty="0" err="1"/>
            <a:t>việc</a:t>
          </a:r>
          <a:r>
            <a:rPr lang="en-US" sz="2300" kern="1200" dirty="0"/>
            <a:t> </a:t>
          </a:r>
          <a:r>
            <a:rPr lang="en-US" sz="2300" kern="1200" dirty="0" err="1"/>
            <a:t>với</a:t>
          </a:r>
          <a:r>
            <a:rPr lang="en-US" sz="2300" kern="1200" dirty="0"/>
            <a:t> JDBC</a:t>
          </a:r>
        </a:p>
      </dsp:txBody>
      <dsp:txXfrm>
        <a:off x="250805" y="2102136"/>
        <a:ext cx="5738003" cy="612672"/>
      </dsp:txXfrm>
    </dsp:sp>
    <dsp:sp modelId="{30ED46DF-8236-4574-B020-9CE98117F0FA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21143-3CE7-46E6-9CE9-0ED483FB2EB2}">
      <dsp:nvSpPr>
        <dsp:cNvPr id="0" name=""/>
        <dsp:cNvSpPr/>
      </dsp:nvSpPr>
      <dsp:spPr>
        <a:xfrm>
          <a:off x="290214" y="3137380"/>
          <a:ext cx="5804291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Ví</a:t>
          </a:r>
          <a:r>
            <a:rPr lang="en-US" sz="2300" kern="1200" dirty="0"/>
            <a:t> </a:t>
          </a:r>
          <a:r>
            <a:rPr lang="en-US" sz="2300" kern="1200" dirty="0" err="1"/>
            <a:t>dụ</a:t>
          </a:r>
          <a:r>
            <a:rPr lang="en-US" sz="2300" kern="1200" dirty="0"/>
            <a:t> </a:t>
          </a:r>
          <a:r>
            <a:rPr lang="en-US" sz="2300" kern="1200" dirty="0" err="1"/>
            <a:t>minh</a:t>
          </a:r>
          <a:r>
            <a:rPr lang="en-US" sz="2300" kern="1200" dirty="0"/>
            <a:t> </a:t>
          </a:r>
          <a:r>
            <a:rPr lang="en-US" sz="2300" kern="1200" dirty="0" err="1"/>
            <a:t>họa</a:t>
          </a:r>
          <a:r>
            <a:rPr lang="en-US" sz="2300" kern="1200" dirty="0"/>
            <a:t> </a:t>
          </a:r>
        </a:p>
      </dsp:txBody>
      <dsp:txXfrm>
        <a:off x="323358" y="3170524"/>
        <a:ext cx="573800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0" y="4241800"/>
            <a:ext cx="9144000" cy="261620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0" y="0"/>
            <a:ext cx="9144000" cy="45085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gray">
          <a:xfrm>
            <a:off x="7439025" y="4508500"/>
            <a:ext cx="1704975" cy="93663"/>
          </a:xfrm>
          <a:prstGeom prst="rect">
            <a:avLst/>
          </a:prstGeom>
          <a:solidFill>
            <a:schemeClr val="accent1">
              <a:alpha val="8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gray">
          <a:xfrm>
            <a:off x="1619250" y="404813"/>
            <a:ext cx="7524750" cy="1655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gray">
          <a:xfrm>
            <a:off x="0" y="2781300"/>
            <a:ext cx="7451725" cy="2303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84" name="Picture 12" descr="11"/>
          <p:cNvPicPr>
            <a:picLocks noChangeAspect="1" noChangeArrowheads="1"/>
          </p:cNvPicPr>
          <p:nvPr/>
        </p:nvPicPr>
        <p:blipFill>
          <a:blip r:embed="rId3" cstate="print"/>
          <a:srcRect b="16513"/>
          <a:stretch>
            <a:fillRect/>
          </a:stretch>
        </p:blipFill>
        <p:spPr bwMode="gray">
          <a:xfrm>
            <a:off x="533400" y="5567363"/>
            <a:ext cx="1435100" cy="1155700"/>
          </a:xfrm>
          <a:prstGeom prst="rect">
            <a:avLst/>
          </a:prstGeom>
          <a:noFill/>
        </p:spPr>
      </p:pic>
      <p:grpSp>
        <p:nvGrpSpPr>
          <p:cNvPr id="3098" name="Group 26"/>
          <p:cNvGrpSpPr>
            <a:grpSpLocks/>
          </p:cNvGrpSpPr>
          <p:nvPr/>
        </p:nvGrpSpPr>
        <p:grpSpPr bwMode="auto">
          <a:xfrm>
            <a:off x="0" y="2781300"/>
            <a:ext cx="4235450" cy="2295525"/>
            <a:chOff x="0" y="1752"/>
            <a:chExt cx="2668" cy="1446"/>
          </a:xfrm>
        </p:grpSpPr>
        <p:pic>
          <p:nvPicPr>
            <p:cNvPr id="3087" name="Picture 15" descr="2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0" y="1752"/>
              <a:ext cx="2668" cy="1446"/>
            </a:xfrm>
            <a:prstGeom prst="rect">
              <a:avLst/>
            </a:prstGeom>
            <a:noFill/>
          </p:spPr>
        </p:pic>
        <p:pic>
          <p:nvPicPr>
            <p:cNvPr id="3090" name="Picture 18" descr="5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0" y="1752"/>
              <a:ext cx="2562" cy="102"/>
            </a:xfrm>
            <a:prstGeom prst="rect">
              <a:avLst/>
            </a:prstGeom>
            <a:noFill/>
          </p:spPr>
        </p:pic>
      </p:grp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2843213" y="404813"/>
            <a:ext cx="6300787" cy="1660525"/>
            <a:chOff x="1791" y="255"/>
            <a:chExt cx="3969" cy="1046"/>
          </a:xfrm>
        </p:grpSpPr>
        <p:pic>
          <p:nvPicPr>
            <p:cNvPr id="3086" name="Picture 14" descr="3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gray">
            <a:xfrm>
              <a:off x="1791" y="255"/>
              <a:ext cx="3969" cy="1046"/>
            </a:xfrm>
            <a:prstGeom prst="rect">
              <a:avLst/>
            </a:prstGeom>
            <a:noFill/>
          </p:spPr>
        </p:pic>
        <p:pic>
          <p:nvPicPr>
            <p:cNvPr id="3091" name="Picture 19" descr="6"/>
            <p:cNvPicPr>
              <a:picLocks noChangeAspect="1" noChangeArrowheads="1"/>
            </p:cNvPicPr>
            <p:nvPr userDrawn="1"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2200" y="255"/>
              <a:ext cx="3560" cy="117"/>
            </a:xfrm>
            <a:prstGeom prst="rect">
              <a:avLst/>
            </a:prstGeom>
            <a:noFill/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5257800"/>
            <a:ext cx="7772400" cy="990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6096000"/>
            <a:ext cx="4419600" cy="533400"/>
          </a:xfrm>
        </p:spPr>
        <p:txBody>
          <a:bodyPr/>
          <a:lstStyle>
            <a:lvl1pPr marL="0" indent="0">
              <a:buFontTx/>
              <a:buNone/>
              <a:defRPr sz="1800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3716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6670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fld id="{033916E7-7025-4CAD-BC7B-7CF07A6A2C1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088" name="Picture 16" descr="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 rot="2324177" flipH="1">
            <a:off x="1733550" y="3008313"/>
            <a:ext cx="822325" cy="3721100"/>
          </a:xfrm>
          <a:prstGeom prst="rect">
            <a:avLst/>
          </a:prstGeom>
          <a:noFill/>
        </p:spPr>
      </p:pic>
      <p:pic>
        <p:nvPicPr>
          <p:cNvPr id="3089" name="Picture 17" descr="4"/>
          <p:cNvPicPr>
            <a:picLocks noChangeAspect="1" noChangeArrowheads="1"/>
          </p:cNvPicPr>
          <p:nvPr/>
        </p:nvPicPr>
        <p:blipFill>
          <a:blip r:embed="rId9"/>
          <a:srcRect l="23305" b="32939"/>
          <a:stretch>
            <a:fillRect/>
          </a:stretch>
        </p:blipFill>
        <p:spPr bwMode="gray">
          <a:xfrm>
            <a:off x="2268538" y="0"/>
            <a:ext cx="6875462" cy="45085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94F4-58B5-4213-83CB-75C5DB98B9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239713"/>
            <a:ext cx="2066925" cy="5886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9713"/>
            <a:ext cx="6051550" cy="5886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43344-0D6A-4048-B144-A2414FC8B7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EA58CC-A4B4-448B-A4AB-56B942383C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16FECB-8397-4DEF-863C-DD8E218D2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1109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F987388-F386-4DBF-95D2-90D3C22110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B0DBC-C347-487E-A44B-BADD6FDF78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C99F8-9E08-429F-A41B-C2CEF9DD6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5091C-7EC4-44DF-89BD-3D244C942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1CFDE-E78D-4169-A3F6-34EECE3BCF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FC8F9-4B7B-4545-8442-8CB88EDD5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078BC-3576-4B88-8990-35265323D5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2982E-9AD8-4A6F-85F1-9EE3CF531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0" y="828675"/>
            <a:ext cx="9144000" cy="60293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85800"/>
            <a:ext cx="9144000" cy="381000"/>
          </a:xfrm>
          <a:prstGeom prst="rect">
            <a:avLst/>
          </a:prstGeom>
          <a:solidFill>
            <a:schemeClr val="accent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838200" y="146050"/>
            <a:ext cx="8305800" cy="81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6" name="Picture 12" descr="6"/>
          <p:cNvPicPr>
            <a:picLocks noChangeAspect="1" noChangeArrowheads="1"/>
          </p:cNvPicPr>
          <p:nvPr/>
        </p:nvPicPr>
        <p:blipFill>
          <a:blip r:embed="rId16"/>
          <a:srcRect r="48404" b="35051"/>
          <a:stretch>
            <a:fillRect/>
          </a:stretch>
        </p:blipFill>
        <p:spPr bwMode="gray">
          <a:xfrm>
            <a:off x="7046913" y="127000"/>
            <a:ext cx="2097087" cy="8413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D6A4EE1-DEF4-49A4-A883-7DD9FE2801B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11"/>
          <p:cNvPicPr>
            <a:picLocks noChangeAspect="1" noChangeArrowheads="1"/>
          </p:cNvPicPr>
          <p:nvPr/>
        </p:nvPicPr>
        <p:blipFill>
          <a:blip r:embed="rId17" cstate="print"/>
          <a:srcRect b="16513"/>
          <a:stretch>
            <a:fillRect/>
          </a:stretch>
        </p:blipFill>
        <p:spPr bwMode="gray">
          <a:xfrm rot="10395266">
            <a:off x="228600" y="1306513"/>
            <a:ext cx="860425" cy="404812"/>
          </a:xfrm>
          <a:prstGeom prst="rect">
            <a:avLst/>
          </a:prstGeom>
          <a:noFill/>
        </p:spPr>
      </p:pic>
      <p:pic>
        <p:nvPicPr>
          <p:cNvPr id="1039" name="Picture 15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gray">
          <a:xfrm rot="-936155">
            <a:off x="304800" y="-76200"/>
            <a:ext cx="442913" cy="1676400"/>
          </a:xfrm>
          <a:prstGeom prst="rect">
            <a:avLst/>
          </a:prstGeom>
          <a:noFill/>
        </p:spPr>
      </p:pic>
      <p:pic>
        <p:nvPicPr>
          <p:cNvPr id="1035" name="Picture 11" descr="3"/>
          <p:cNvPicPr>
            <a:picLocks noChangeAspect="1" noChangeArrowheads="1"/>
          </p:cNvPicPr>
          <p:nvPr/>
        </p:nvPicPr>
        <p:blipFill>
          <a:blip r:embed="rId19"/>
          <a:srcRect r="32556"/>
          <a:stretch>
            <a:fillRect/>
          </a:stretch>
        </p:blipFill>
        <p:spPr bwMode="gray">
          <a:xfrm>
            <a:off x="6096000" y="127000"/>
            <a:ext cx="3048000" cy="9366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54088" y="239713"/>
            <a:ext cx="77739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52512" y="6627168"/>
            <a:ext cx="1691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>
                <a:solidFill>
                  <a:srgbClr val="C00000"/>
                </a:solidFill>
                <a:latin typeface="+mn-lt"/>
              </a:rPr>
              <a:t>http://dichvudanhvanban.com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562600"/>
            <a:ext cx="7772400" cy="990600"/>
          </a:xfrm>
        </p:spPr>
        <p:txBody>
          <a:bodyPr/>
          <a:lstStyle/>
          <a:p>
            <a:pPr algn="ctr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JDBC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7">
            <a:extLst>
              <a:ext uri="{FF2B5EF4-FFF2-40B4-BE49-F238E27FC236}">
                <a16:creationId xmlns:a16="http://schemas.microsoft.com/office/drawing/2014/main" id="{EF6D522C-097C-443C-943F-55CE5EA0F0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73"/>
            <a:ext cx="3657600" cy="8171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en-US" kern="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C13D9-0853-4A94-B5A8-FBBB53919B33}"/>
              </a:ext>
            </a:extLst>
          </p:cNvPr>
          <p:cNvSpPr txBox="1"/>
          <p:nvPr/>
        </p:nvSpPr>
        <p:spPr>
          <a:xfrm>
            <a:off x="685800" y="2895600"/>
            <a:ext cx="8686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2"/>
                </a:solidFill>
              </a:rPr>
              <a:t>Dùng phương thức Class.forName(“&lt;gọi gói chứa trình điều khiển&gt;”)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     ex : </a:t>
            </a:r>
            <a:r>
              <a:rPr lang="en-US" sz="2000" dirty="0" err="1">
                <a:solidFill>
                  <a:schemeClr val="tx2"/>
                </a:solidFill>
              </a:rPr>
              <a:t>Class.forName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 err="1">
                <a:solidFill>
                  <a:schemeClr val="tx2"/>
                </a:solidFill>
              </a:rPr>
              <a:t>com.microsoft.sqlserver.jdbc.SQLServerDriver</a:t>
            </a:r>
            <a:r>
              <a:rPr lang="en-US" sz="2000" dirty="0">
                <a:solidFill>
                  <a:schemeClr val="tx2"/>
                </a:solidFill>
              </a:rPr>
              <a:t>");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2"/>
                </a:solidFill>
              </a:rPr>
              <a:t>Driver driver = new &lt;gói chứ trình điều khiển&gt;();</a:t>
            </a:r>
            <a:br>
              <a:rPr lang="vi-VN" sz="2000" dirty="0">
                <a:solidFill>
                  <a:schemeClr val="tx2"/>
                </a:solidFill>
              </a:rPr>
            </a:br>
            <a:r>
              <a:rPr lang="vi-VN" sz="2000" dirty="0">
                <a:solidFill>
                  <a:schemeClr val="tx2"/>
                </a:solidFill>
              </a:rPr>
              <a:t>DriverManager.registerDriver(driver); 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     ex </a:t>
            </a:r>
            <a:r>
              <a:rPr lang="en-US" dirty="0">
                <a:solidFill>
                  <a:schemeClr val="tx2"/>
                </a:solidFill>
              </a:rPr>
              <a:t>: driver = </a:t>
            </a:r>
            <a:r>
              <a:rPr lang="en-US" b="1" dirty="0">
                <a:solidFill>
                  <a:schemeClr val="tx2"/>
                </a:solidFill>
              </a:rPr>
              <a:t>new </a:t>
            </a:r>
            <a:r>
              <a:rPr lang="en-US" dirty="0" err="1">
                <a:solidFill>
                  <a:schemeClr val="tx2"/>
                </a:solidFill>
              </a:rPr>
              <a:t>sun.jdbc.odbc.JdbcOdbcDriver</a:t>
            </a:r>
            <a:r>
              <a:rPr lang="en-US" dirty="0">
                <a:solidFill>
                  <a:schemeClr val="tx2"/>
                </a:solidFill>
              </a:rPr>
              <a:t>();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               </a:t>
            </a:r>
            <a:r>
              <a:rPr lang="en-US" dirty="0" err="1">
                <a:solidFill>
                  <a:schemeClr val="tx2"/>
                </a:solidFill>
              </a:rPr>
              <a:t>DriverManager.</a:t>
            </a:r>
            <a:r>
              <a:rPr lang="en-US" i="1" dirty="0" err="1">
                <a:solidFill>
                  <a:schemeClr val="tx2"/>
                </a:solidFill>
              </a:rPr>
              <a:t>registerDriver</a:t>
            </a:r>
            <a:r>
              <a:rPr lang="en-US" dirty="0">
                <a:solidFill>
                  <a:schemeClr val="tx2"/>
                </a:solidFill>
              </a:rPr>
              <a:t>(driver); </a:t>
            </a:r>
            <a:br>
              <a:rPr lang="en-US" dirty="0"/>
            </a:br>
            <a:br>
              <a:rPr lang="vi-VN" dirty="0"/>
            </a:br>
            <a:br>
              <a:rPr lang="vi-VN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A37CE-E8B3-4824-A1BA-57F0B7CD3325}"/>
              </a:ext>
            </a:extLst>
          </p:cNvPr>
          <p:cNvSpPr txBox="1"/>
          <p:nvPr/>
        </p:nvSpPr>
        <p:spPr>
          <a:xfrm>
            <a:off x="436984" y="1663233"/>
            <a:ext cx="720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Nạp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trình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điều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khiển</a:t>
            </a:r>
            <a:r>
              <a:rPr lang="en-US" sz="3600" dirty="0">
                <a:solidFill>
                  <a:srgbClr val="0070C0"/>
                </a:solidFill>
              </a:rPr>
              <a:t> JDBC driver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4BC764CD-1602-4986-8AA2-3A71B9D5210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76200"/>
            <a:ext cx="7961312" cy="898525"/>
          </a:xfrm>
          <a:prstGeom prst="rect">
            <a:avLst/>
          </a:prstGeom>
          <a:noFill/>
          <a:ln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sz="3600" kern="0"/>
              <a:t>Các b</a:t>
            </a:r>
            <a:r>
              <a:rPr lang="vi-VN" sz="3600" kern="0"/>
              <a:t>ư</a:t>
            </a:r>
            <a:r>
              <a:rPr lang="en-US" sz="3600" kern="0"/>
              <a:t>ớc làm việc với JDBC</a:t>
            </a:r>
            <a:endParaRPr lang="en-US" sz="360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097883F-E909-42F7-BCBF-38833466A900}"/>
              </a:ext>
            </a:extLst>
          </p:cNvPr>
          <p:cNvSpPr txBox="1"/>
          <p:nvPr/>
        </p:nvSpPr>
        <p:spPr>
          <a:xfrm>
            <a:off x="468056" y="1522846"/>
            <a:ext cx="720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Thiết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lập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kết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nối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48292-36AB-4341-9099-CB77643D1C49}"/>
              </a:ext>
            </a:extLst>
          </p:cNvPr>
          <p:cNvSpPr/>
          <p:nvPr/>
        </p:nvSpPr>
        <p:spPr>
          <a:xfrm>
            <a:off x="468056" y="2249303"/>
            <a:ext cx="847841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java.sql.Connection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giao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diện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chuẩn</a:t>
            </a:r>
            <a:br>
              <a:rPr lang="en-US" sz="2800" dirty="0">
                <a:solidFill>
                  <a:schemeClr val="tx2"/>
                </a:solidFill>
                <a:latin typeface="+mj-lt"/>
              </a:rPr>
            </a:br>
            <a:r>
              <a:rPr lang="en-US" sz="2800" dirty="0" err="1">
                <a:solidFill>
                  <a:schemeClr val="tx2"/>
                </a:solidFill>
                <a:latin typeface="+mj-lt"/>
              </a:rPr>
              <a:t>để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kết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nối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đến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hệ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QTCSDL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E1A35-29FC-4718-976F-85EC498C6649}"/>
              </a:ext>
            </a:extLst>
          </p:cNvPr>
          <p:cNvSpPr/>
          <p:nvPr/>
        </p:nvSpPr>
        <p:spPr>
          <a:xfrm>
            <a:off x="436984" y="4059308"/>
            <a:ext cx="847841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java.sql.DriverManager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dung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để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Nạp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JDBC driver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vào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trong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bộ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nhớ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.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Có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thể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nó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để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mở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kết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nối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tới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một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nguồn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dữ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liệu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96A32CC3-0718-4289-AC75-83F6E13B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961312" cy="89852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1DF135-8081-4A2A-9509-98140EF5B6DD}"/>
              </a:ext>
            </a:extLst>
          </p:cNvPr>
          <p:cNvSpPr/>
          <p:nvPr/>
        </p:nvSpPr>
        <p:spPr>
          <a:xfrm>
            <a:off x="971940" y="2934418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Connection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ket_noi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ket_noi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DriverManager.getConnection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String user, String password)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5A624-012F-4EDD-A84D-E5FEA89F6F00}"/>
              </a:ext>
            </a:extLst>
          </p:cNvPr>
          <p:cNvSpPr txBox="1"/>
          <p:nvPr/>
        </p:nvSpPr>
        <p:spPr>
          <a:xfrm>
            <a:off x="609600" y="1447800"/>
            <a:ext cx="720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Thiết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lập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kết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nối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4154B-D19D-42E2-B4AD-FAA9992D2DFB}"/>
              </a:ext>
            </a:extLst>
          </p:cNvPr>
          <p:cNvSpPr/>
          <p:nvPr/>
        </p:nvSpPr>
        <p:spPr>
          <a:xfrm>
            <a:off x="623595" y="2059245"/>
            <a:ext cx="75484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Hàm mở kết nối: để kết nối tớ csdl bạn có thể dùng các phương thức sau:</a:t>
            </a:r>
            <a:r>
              <a:rPr lang="vi-VN" sz="2400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1320A963-1EB4-4A65-8221-A2972E1ACF7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76200"/>
            <a:ext cx="7961312" cy="898525"/>
          </a:xfrm>
          <a:prstGeom prst="rect">
            <a:avLst/>
          </a:prstGeom>
          <a:noFill/>
          <a:ln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sz="3600" kern="0"/>
              <a:t>Các b</a:t>
            </a:r>
            <a:r>
              <a:rPr lang="vi-VN" sz="3600" kern="0"/>
              <a:t>ư</a:t>
            </a:r>
            <a:r>
              <a:rPr lang="en-US" sz="3600" kern="0"/>
              <a:t>ớc làm việc với JDBC</a:t>
            </a:r>
            <a:endParaRPr lang="en-US" sz="36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1CA42-9F64-4501-B897-94955A58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3778686"/>
            <a:ext cx="8057964" cy="32489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6" name="Line 15"/>
          <p:cNvSpPr>
            <a:spLocks noChangeShapeType="1"/>
          </p:cNvSpPr>
          <p:nvPr/>
        </p:nvSpPr>
        <p:spPr bwMode="gray">
          <a:xfrm>
            <a:off x="2151063" y="3406775"/>
            <a:ext cx="1249363" cy="687387"/>
          </a:xfrm>
          <a:prstGeom prst="line">
            <a:avLst/>
          </a:prstGeom>
          <a:noFill/>
          <a:ln w="6350">
            <a:solidFill>
              <a:srgbClr val="FFFFFF">
                <a:alpha val="30196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8DC3A-BE89-464D-8226-344D078AF604}"/>
              </a:ext>
            </a:extLst>
          </p:cNvPr>
          <p:cNvSpPr txBox="1"/>
          <p:nvPr/>
        </p:nvSpPr>
        <p:spPr>
          <a:xfrm>
            <a:off x="762000" y="1607424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Tạo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đối</a:t>
            </a:r>
            <a:r>
              <a:rPr lang="en-US" sz="4000" dirty="0">
                <a:solidFill>
                  <a:srgbClr val="0070C0"/>
                </a:solidFill>
              </a:rPr>
              <a:t> t</a:t>
            </a:r>
            <a:r>
              <a:rPr lang="vi-VN" sz="4000" dirty="0">
                <a:solidFill>
                  <a:srgbClr val="0070C0"/>
                </a:solidFill>
              </a:rPr>
              <a:t>ư</a:t>
            </a:r>
            <a:r>
              <a:rPr lang="en-US" sz="4000" dirty="0" err="1">
                <a:solidFill>
                  <a:srgbClr val="0070C0"/>
                </a:solidFill>
              </a:rPr>
              <a:t>ợng</a:t>
            </a:r>
            <a:r>
              <a:rPr lang="en-US" sz="4000" dirty="0">
                <a:solidFill>
                  <a:srgbClr val="0070C0"/>
                </a:solidFill>
              </a:rPr>
              <a:t>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80F6B-942F-48CE-8A1C-261FAEDE8B10}"/>
              </a:ext>
            </a:extLst>
          </p:cNvPr>
          <p:cNvSpPr/>
          <p:nvPr/>
        </p:nvSpPr>
        <p:spPr>
          <a:xfrm>
            <a:off x="1066800" y="24384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2"/>
                </a:solidFill>
              </a:rPr>
              <a:t>Sử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dụng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đối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tượng</a:t>
            </a:r>
            <a:r>
              <a:rPr lang="en-US" altLang="en-US" sz="2400" dirty="0">
                <a:solidFill>
                  <a:schemeClr val="tx2"/>
                </a:solidFill>
              </a:rPr>
              <a:t> Connection </a:t>
            </a:r>
            <a:r>
              <a:rPr lang="en-US" altLang="en-US" sz="2400" dirty="0" err="1">
                <a:solidFill>
                  <a:schemeClr val="tx2"/>
                </a:solidFill>
              </a:rPr>
              <a:t>để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tạo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đối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tượng</a:t>
            </a:r>
            <a:r>
              <a:rPr lang="en-US" altLang="en-US" sz="2400" dirty="0">
                <a:solidFill>
                  <a:schemeClr val="tx2"/>
                </a:solidFill>
              </a:rPr>
              <a:t> Statement.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2"/>
                </a:solidFill>
              </a:rPr>
              <a:t>Đối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tượng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này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có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nhiệm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vụ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gửi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các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câu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lệnh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sql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đến</a:t>
            </a:r>
            <a:r>
              <a:rPr lang="en-US" altLang="en-US" sz="2400" dirty="0">
                <a:solidFill>
                  <a:schemeClr val="tx2"/>
                </a:solidFill>
              </a:rPr>
              <a:t> CSDL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2"/>
                </a:solidFill>
              </a:rPr>
              <a:t>Có</a:t>
            </a:r>
            <a:r>
              <a:rPr lang="en-US" altLang="en-US" sz="2400" dirty="0">
                <a:solidFill>
                  <a:schemeClr val="tx2"/>
                </a:solidFill>
              </a:rPr>
              <a:t> 3 </a:t>
            </a:r>
            <a:r>
              <a:rPr lang="en-US" altLang="en-US" sz="2400" dirty="0" err="1">
                <a:solidFill>
                  <a:schemeClr val="tx2"/>
                </a:solidFill>
              </a:rPr>
              <a:t>phương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thức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thực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thi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sz="2400" dirty="0" err="1">
                <a:solidFill>
                  <a:schemeClr val="tx2"/>
                </a:solidFill>
              </a:rPr>
              <a:t>executeQuery</a:t>
            </a:r>
            <a:r>
              <a:rPr lang="en-US" altLang="en-US" sz="2400" dirty="0">
                <a:solidFill>
                  <a:schemeClr val="tx2"/>
                </a:solidFill>
              </a:rPr>
              <a:t>()</a:t>
            </a:r>
          </a:p>
          <a:p>
            <a:pPr lvl="1" eaLnBrk="1" hangingPunct="1"/>
            <a:r>
              <a:rPr lang="en-US" altLang="en-US" sz="2400" dirty="0" err="1">
                <a:solidFill>
                  <a:schemeClr val="tx2"/>
                </a:solidFill>
              </a:rPr>
              <a:t>executeUpdate</a:t>
            </a:r>
            <a:r>
              <a:rPr lang="en-US" altLang="en-US" sz="2400" dirty="0">
                <a:solidFill>
                  <a:schemeClr val="tx2"/>
                </a:solidFill>
              </a:rPr>
              <a:t>()</a:t>
            </a:r>
          </a:p>
          <a:p>
            <a:pPr lvl="1" eaLnBrk="1" hangingPunct="1"/>
            <a:r>
              <a:rPr lang="en-US" altLang="en-US" sz="2400" dirty="0">
                <a:solidFill>
                  <a:schemeClr val="tx2"/>
                </a:solidFill>
              </a:rPr>
              <a:t>execute()</a:t>
            </a:r>
          </a:p>
          <a:p>
            <a:pPr lvl="1" eaLnBrk="1" hangingPunct="1"/>
            <a:r>
              <a:rPr lang="en-US" sz="2400" dirty="0" err="1">
                <a:solidFill>
                  <a:schemeClr val="tx2"/>
                </a:solidFill>
              </a:rPr>
              <a:t>executeBatch</a:t>
            </a:r>
            <a:r>
              <a:rPr lang="en-US" sz="2400" dirty="0">
                <a:solidFill>
                  <a:schemeClr val="tx2"/>
                </a:solidFill>
              </a:rPr>
              <a:t>()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DA4A7A54-9970-466A-999C-763CA5B5238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76200"/>
            <a:ext cx="7961312" cy="898525"/>
          </a:xfrm>
          <a:prstGeom prst="rect">
            <a:avLst/>
          </a:prstGeom>
          <a:noFill/>
          <a:ln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sz="3600" kern="0"/>
              <a:t>Các b</a:t>
            </a:r>
            <a:r>
              <a:rPr lang="vi-VN" sz="3600" kern="0"/>
              <a:t>ư</a:t>
            </a:r>
            <a:r>
              <a:rPr lang="en-US" sz="3600" kern="0"/>
              <a:t>ớc làm việc với JDBC</a:t>
            </a:r>
            <a:endParaRPr lang="en-US" sz="3600" kern="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FEFEECDD-F1B4-4902-8BBF-16770615831E}"/>
              </a:ext>
            </a:extLst>
          </p:cNvPr>
          <p:cNvSpPr txBox="1"/>
          <p:nvPr/>
        </p:nvSpPr>
        <p:spPr>
          <a:xfrm>
            <a:off x="762000" y="1607424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Tạo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đối</a:t>
            </a:r>
            <a:r>
              <a:rPr lang="en-US" sz="4000" dirty="0">
                <a:solidFill>
                  <a:srgbClr val="0070C0"/>
                </a:solidFill>
              </a:rPr>
              <a:t> t</a:t>
            </a:r>
            <a:r>
              <a:rPr lang="vi-VN" sz="4000" dirty="0">
                <a:solidFill>
                  <a:srgbClr val="0070C0"/>
                </a:solidFill>
              </a:rPr>
              <a:t>ư</a:t>
            </a:r>
            <a:r>
              <a:rPr lang="en-US" sz="4000" dirty="0" err="1">
                <a:solidFill>
                  <a:srgbClr val="0070C0"/>
                </a:solidFill>
              </a:rPr>
              <a:t>ợng</a:t>
            </a:r>
            <a:r>
              <a:rPr lang="en-US" sz="4000" dirty="0">
                <a:solidFill>
                  <a:srgbClr val="0070C0"/>
                </a:solidFill>
              </a:rPr>
              <a:t>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8AEC-FFDC-4CB4-8D9C-485C9CB19567}"/>
              </a:ext>
            </a:extLst>
          </p:cNvPr>
          <p:cNvSpPr txBox="1"/>
          <p:nvPr/>
        </p:nvSpPr>
        <p:spPr>
          <a:xfrm>
            <a:off x="304800" y="2315310"/>
            <a:ext cx="365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tx2"/>
                </a:solidFill>
              </a:rPr>
              <a:t>Sử dụng đối tượng </a:t>
            </a:r>
            <a:r>
              <a:rPr lang="vi-VN" sz="2800" b="1" dirty="0">
                <a:solidFill>
                  <a:schemeClr val="tx2"/>
                </a:solidFill>
              </a:rPr>
              <a:t>Statement</a:t>
            </a:r>
            <a:endParaRPr lang="en-US" sz="28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2"/>
                </a:solidFill>
              </a:rPr>
              <a:t>Sử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dụng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đối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tượng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PrepareStatement</a:t>
            </a:r>
            <a:endParaRPr lang="en-US" sz="28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2"/>
                </a:solidFill>
              </a:rPr>
              <a:t>Sử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dụng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đối</a:t>
            </a:r>
            <a:r>
              <a:rPr lang="en-US" sz="2800" dirty="0">
                <a:solidFill>
                  <a:schemeClr val="tx2"/>
                </a:solidFill>
              </a:rPr>
              <a:t> t</a:t>
            </a:r>
            <a:r>
              <a:rPr lang="vi-VN" sz="2800" dirty="0">
                <a:solidFill>
                  <a:schemeClr val="tx2"/>
                </a:solidFill>
              </a:rPr>
              <a:t>ư</a:t>
            </a:r>
            <a:r>
              <a:rPr lang="en-US" sz="2800" dirty="0" err="1">
                <a:solidFill>
                  <a:schemeClr val="tx2"/>
                </a:solidFill>
              </a:rPr>
              <a:t>ợng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CallableStatement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br>
              <a:rPr lang="vi-VN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C903C18-7554-4F10-8FED-E7975734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315310"/>
            <a:ext cx="5181600" cy="4237890"/>
          </a:xfrm>
          <a:prstGeom prst="rect">
            <a:avLst/>
          </a:prstGeom>
        </p:spPr>
      </p:pic>
      <p:sp>
        <p:nvSpPr>
          <p:cNvPr id="6" name="Rectangle 27">
            <a:extLst>
              <a:ext uri="{FF2B5EF4-FFF2-40B4-BE49-F238E27FC236}">
                <a16:creationId xmlns:a16="http://schemas.microsoft.com/office/drawing/2014/main" id="{8355118D-520F-43B5-B9E5-D5F692BC5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961312" cy="89852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C3838F-FD52-4E2C-9B4C-3416263AD2F1}"/>
              </a:ext>
            </a:extLst>
          </p:cNvPr>
          <p:cNvSpPr txBox="1"/>
          <p:nvPr/>
        </p:nvSpPr>
        <p:spPr>
          <a:xfrm>
            <a:off x="337943" y="15240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Thực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hiện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truy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vấn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A6D8C-E1C7-423B-BAE9-4BD0AFD3E33A}"/>
              </a:ext>
            </a:extLst>
          </p:cNvPr>
          <p:cNvSpPr txBox="1"/>
          <p:nvPr/>
        </p:nvSpPr>
        <p:spPr>
          <a:xfrm>
            <a:off x="723900" y="2087743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Statement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không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chấp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nhận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truyền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tham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số</a:t>
            </a:r>
            <a:r>
              <a:rPr lang="en-US" sz="2000" dirty="0">
                <a:solidFill>
                  <a:schemeClr val="tx2"/>
                </a:solidFill>
              </a:rPr>
              <a:t> (parameters) </a:t>
            </a:r>
            <a:r>
              <a:rPr lang="en-US" sz="2000" dirty="0" err="1">
                <a:solidFill>
                  <a:schemeClr val="tx2"/>
                </a:solidFill>
              </a:rPr>
              <a:t>đầu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vào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nên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nó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chỉ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thực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sự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hữu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ích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khi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chạy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các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câu</a:t>
            </a:r>
            <a:r>
              <a:rPr lang="en-US" sz="2000" dirty="0">
                <a:solidFill>
                  <a:schemeClr val="tx2"/>
                </a:solidFill>
              </a:rPr>
              <a:t> SQL </a:t>
            </a:r>
            <a:r>
              <a:rPr lang="en-US" sz="2000" dirty="0" err="1">
                <a:solidFill>
                  <a:schemeClr val="tx2"/>
                </a:solidFill>
              </a:rPr>
              <a:t>tĩnh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1CEB9F10-5632-4105-AF38-1B5359EBB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961312" cy="89852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09DE8-B3B0-4943-A1F1-3DB1D6C9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9524"/>
            <a:ext cx="8153400" cy="3038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7D40A5-02ED-4FCC-824E-31EF5A107ADA}"/>
              </a:ext>
            </a:extLst>
          </p:cNvPr>
          <p:cNvSpPr/>
          <p:nvPr/>
        </p:nvSpPr>
        <p:spPr>
          <a:xfrm>
            <a:off x="723900" y="2795629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chemeClr val="tx2"/>
                </a:solidFill>
                <a:latin typeface="Lato"/>
              </a:rPr>
              <a:t>Statement có hiệu năng (performance) kém hơn  PrepareStatement và CallableStatement </a:t>
            </a:r>
            <a:r>
              <a:rPr lang="vi-VN" sz="2000" dirty="0">
                <a:solidFill>
                  <a:srgbClr val="404040"/>
                </a:solidFill>
                <a:latin typeface="Lato"/>
              </a:rPr>
              <a:t>.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C3838F-FD52-4E2C-9B4C-3416263AD2F1}"/>
              </a:ext>
            </a:extLst>
          </p:cNvPr>
          <p:cNvSpPr txBox="1"/>
          <p:nvPr/>
        </p:nvSpPr>
        <p:spPr>
          <a:xfrm>
            <a:off x="337943" y="15240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Thực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hiện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truy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vấn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AE41EF-359B-4BF0-9B37-F0CA8179FD29}"/>
              </a:ext>
            </a:extLst>
          </p:cNvPr>
          <p:cNvSpPr/>
          <p:nvPr/>
        </p:nvSpPr>
        <p:spPr>
          <a:xfrm>
            <a:off x="800100" y="2758119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tx2"/>
                </a:solidFill>
              </a:rPr>
              <a:t>PreparedStatement được sử dụng để thực thi các câu truy vấn SQL động hoặc có tham số. 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tx2"/>
                </a:solidFill>
              </a:rPr>
              <a:t>PreparedStatement thừa kế từ Statement nhưng nó cho phép truyền các tham số vào câu SQL trong thời gian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tx2"/>
                </a:solidFill>
              </a:rPr>
              <a:t>PreparedStatement được khuyên sử dụng trong trường hợp câu SQL được sử dụng nhiều lần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endParaRPr lang="vi-VN" sz="2400" dirty="0">
              <a:solidFill>
                <a:schemeClr val="tx2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43C2F12E-5EB7-4D03-A237-B1548E60C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961312" cy="89852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</p:spTree>
    <p:extLst>
      <p:ext uri="{BB962C8B-B14F-4D97-AF65-F5344CB8AC3E}">
        <p14:creationId xmlns:p14="http://schemas.microsoft.com/office/powerpoint/2010/main" val="6835897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C3838F-FD52-4E2C-9B4C-3416263AD2F1}"/>
              </a:ext>
            </a:extLst>
          </p:cNvPr>
          <p:cNvSpPr txBox="1"/>
          <p:nvPr/>
        </p:nvSpPr>
        <p:spPr>
          <a:xfrm>
            <a:off x="337943" y="15240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Thực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hiện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truy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vấn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43C2F12E-5EB7-4D03-A237-B1548E60C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961312" cy="89852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281FAB-F53A-4D66-9F8F-B4D69D8D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7" y="3048000"/>
            <a:ext cx="8458678" cy="3529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3FF48B-41AB-4F5B-8119-BE9670B034D0}"/>
              </a:ext>
            </a:extLst>
          </p:cNvPr>
          <p:cNvSpPr txBox="1"/>
          <p:nvPr/>
        </p:nvSpPr>
        <p:spPr>
          <a:xfrm>
            <a:off x="609600" y="23622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Ví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dụ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vi-VN" sz="2800" dirty="0">
                <a:solidFill>
                  <a:schemeClr val="tx2"/>
                </a:solidFill>
              </a:rPr>
              <a:t>PreparedStatement</a:t>
            </a:r>
            <a:r>
              <a:rPr lang="en-US" sz="2800" dirty="0">
                <a:solidFill>
                  <a:schemeClr val="tx2"/>
                </a:solidFill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6860170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C3838F-FD52-4E2C-9B4C-3416263AD2F1}"/>
              </a:ext>
            </a:extLst>
          </p:cNvPr>
          <p:cNvSpPr txBox="1"/>
          <p:nvPr/>
        </p:nvSpPr>
        <p:spPr>
          <a:xfrm>
            <a:off x="337943" y="15240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Thực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hiện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truy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vấn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559F2C70-9DC7-45F9-9F65-62364767E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961312" cy="89852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76EA60-9E6E-45CD-8570-57BA72D14296}"/>
              </a:ext>
            </a:extLst>
          </p:cNvPr>
          <p:cNvSpPr/>
          <p:nvPr/>
        </p:nvSpPr>
        <p:spPr>
          <a:xfrm>
            <a:off x="914400" y="2330435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04040"/>
                </a:solidFill>
                <a:latin typeface="Lato"/>
              </a:rPr>
              <a:t>CallableStatement được sử dụng để thực thi stored procedures.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04040"/>
                </a:solidFill>
                <a:latin typeface="Lato"/>
              </a:rPr>
              <a:t>CallableStatement được thừa kế từ PreparedStatement và có hiệu năng cao hơn PreparedStatement.</a:t>
            </a:r>
            <a:r>
              <a:rPr lang="en-US" dirty="0">
                <a:solidFill>
                  <a:srgbClr val="40404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Lato"/>
              </a:rPr>
              <a:t>Ví</a:t>
            </a:r>
            <a:r>
              <a:rPr lang="en-US" dirty="0">
                <a:solidFill>
                  <a:srgbClr val="40404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Lato"/>
              </a:rPr>
              <a:t>dụ</a:t>
            </a:r>
            <a:r>
              <a:rPr lang="en-US" dirty="0">
                <a:solidFill>
                  <a:srgbClr val="404040"/>
                </a:solidFill>
                <a:latin typeface="Lato"/>
              </a:rPr>
              <a:t> :</a:t>
            </a:r>
            <a:endParaRPr lang="vi-VN" b="0" i="0" dirty="0">
              <a:solidFill>
                <a:srgbClr val="404040"/>
              </a:solidFill>
              <a:effectLst/>
              <a:latin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6E232-0C63-41E6-AC03-3D04D1A5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37" y="3253765"/>
            <a:ext cx="521970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6B542-673D-4FED-B8B9-0FE9C685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47049"/>
            <a:ext cx="9677400" cy="21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990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36C85-509C-473B-B9ED-DD82B0532B2E}"/>
              </a:ext>
            </a:extLst>
          </p:cNvPr>
          <p:cNvSpPr/>
          <p:nvPr/>
        </p:nvSpPr>
        <p:spPr>
          <a:xfrm>
            <a:off x="685800" y="2460486"/>
            <a:ext cx="8458200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phương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thức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</a:rPr>
              <a:t>executeQuery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</a:rPr>
              <a:t>()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Statement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để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đọc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dữ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liệu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từ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cơ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sở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dữ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</a:rPr>
              <a:t>liệu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eaLnBrk="1" hangingPunct="1"/>
            <a:endParaRPr lang="en-US" alt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/>
            <a:r>
              <a:rPr lang="en-US" altLang="en-US" sz="2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</a:t>
            </a:r>
            <a:r>
              <a:rPr lang="vi-VN" alt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ư</a:t>
            </a:r>
            <a:r>
              <a:rPr lang="en-US" altLang="en-US" sz="2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ơng</a:t>
            </a:r>
            <a:r>
              <a:rPr lang="en-US" alt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alt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vi-VN" alt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ư</a:t>
            </a:r>
            <a:r>
              <a:rPr lang="en-US" altLang="en-US" sz="2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ờng</a:t>
            </a:r>
            <a:r>
              <a:rPr lang="en-US" alt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dung 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next(): di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chuyển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con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trỏ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trả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true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nếu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     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tiếp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, false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nếu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cuối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ResultSet</a:t>
            </a:r>
            <a:endParaRPr lang="en-US" altLang="en-US" sz="24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previous(): di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chuyển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con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trỏ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trước</a:t>
            </a:r>
            <a:endParaRPr lang="en-US" altLang="en-US" sz="24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first(): di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chuyển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con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trỏ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đầu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tiên</a:t>
            </a:r>
            <a:endParaRPr lang="en-US" altLang="en-US" sz="24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last(): di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chuyển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con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trỏ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cuối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cùng</a:t>
            </a:r>
            <a:endParaRPr lang="en-US" altLang="en-US" sz="24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 </a:t>
            </a:r>
            <a:endParaRPr lang="en-US" alt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6C494-E1D4-438A-8671-2FFD87A0ADC6}"/>
              </a:ext>
            </a:extLst>
          </p:cNvPr>
          <p:cNvSpPr txBox="1"/>
          <p:nvPr/>
        </p:nvSpPr>
        <p:spPr>
          <a:xfrm>
            <a:off x="685800" y="17526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Xử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lý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kết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quả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truy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vấn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D8246740-E78C-40DF-9D0B-CBF2B5A36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961312" cy="89852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B78854-71C3-4709-8BD5-B1398B1BC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7239"/>
              </p:ext>
            </p:extLst>
          </p:nvPr>
        </p:nvGraphicFramePr>
        <p:xfrm>
          <a:off x="954088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6C494-E1D4-438A-8671-2FFD87A0ADC6}"/>
              </a:ext>
            </a:extLst>
          </p:cNvPr>
          <p:cNvSpPr txBox="1"/>
          <p:nvPr/>
        </p:nvSpPr>
        <p:spPr>
          <a:xfrm>
            <a:off x="685800" y="17526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Xử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lý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kết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quả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truy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vấn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D8246740-E78C-40DF-9D0B-CBF2B5A36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961312" cy="89852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282FB25-3ABE-4D05-8D4A-57770DE3CA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7200" y="2667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en-US" kern="0" dirty="0" err="1">
                <a:solidFill>
                  <a:schemeClr val="tx2"/>
                </a:solidFill>
              </a:rPr>
              <a:t>Dùng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phương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thc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getXXX</a:t>
            </a:r>
            <a:r>
              <a:rPr lang="en-US" altLang="en-US" kern="0" dirty="0">
                <a:solidFill>
                  <a:schemeClr val="tx2"/>
                </a:solidFill>
              </a:rPr>
              <a:t>(String </a:t>
            </a:r>
            <a:r>
              <a:rPr lang="en-US" altLang="en-US" kern="0" dirty="0" err="1">
                <a:solidFill>
                  <a:schemeClr val="tx2"/>
                </a:solidFill>
              </a:rPr>
              <a:t>colname</a:t>
            </a:r>
            <a:r>
              <a:rPr lang="en-US" altLang="en-US" kern="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altLang="en-US" kern="0" dirty="0">
                <a:solidFill>
                  <a:schemeClr val="tx2"/>
                </a:solidFill>
              </a:rPr>
              <a:t>XXX </a:t>
            </a:r>
            <a:r>
              <a:rPr lang="en-US" altLang="en-US" kern="0" dirty="0" err="1">
                <a:solidFill>
                  <a:schemeClr val="tx2"/>
                </a:solidFill>
              </a:rPr>
              <a:t>là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kiểu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dữ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liệu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được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trả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về</a:t>
            </a:r>
            <a:endParaRPr lang="en-US" altLang="en-US" kern="0" dirty="0">
              <a:solidFill>
                <a:schemeClr val="tx2"/>
              </a:solidFill>
            </a:endParaRPr>
          </a:p>
          <a:p>
            <a:pPr lvl="1"/>
            <a:r>
              <a:rPr lang="en-US" altLang="en-US" kern="0" dirty="0" err="1">
                <a:solidFill>
                  <a:schemeClr val="tx2"/>
                </a:solidFill>
              </a:rPr>
              <a:t>colname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là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tên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của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cột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cần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lấy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dữ</a:t>
            </a:r>
            <a:r>
              <a:rPr lang="en-US" altLang="en-US" kern="0" dirty="0">
                <a:solidFill>
                  <a:schemeClr val="tx2"/>
                </a:solidFill>
              </a:rPr>
              <a:t> </a:t>
            </a:r>
            <a:r>
              <a:rPr lang="en-US" altLang="en-US" kern="0" dirty="0" err="1">
                <a:solidFill>
                  <a:schemeClr val="tx2"/>
                </a:solidFill>
              </a:rPr>
              <a:t>liệu</a:t>
            </a:r>
            <a:r>
              <a:rPr lang="en-US" altLang="en-US" kern="0" dirty="0">
                <a:solidFill>
                  <a:schemeClr val="tx2"/>
                </a:solidFill>
              </a:rPr>
              <a:t> ra</a:t>
            </a:r>
          </a:p>
          <a:p>
            <a:r>
              <a:rPr lang="en-US" altLang="en-US" kern="0" dirty="0" err="1">
                <a:solidFill>
                  <a:schemeClr val="tx2"/>
                </a:solidFill>
              </a:rPr>
              <a:t>Ví</a:t>
            </a:r>
            <a:r>
              <a:rPr lang="en-US" altLang="en-US" kern="0" dirty="0">
                <a:solidFill>
                  <a:schemeClr val="tx2"/>
                </a:solidFill>
              </a:rPr>
              <a:t> du:</a:t>
            </a:r>
          </a:p>
          <a:p>
            <a:pPr lvl="1"/>
            <a:r>
              <a:rPr lang="en-US" altLang="en-US" kern="0" dirty="0">
                <a:solidFill>
                  <a:schemeClr val="tx2"/>
                </a:solidFill>
              </a:rPr>
              <a:t>String name = </a:t>
            </a:r>
            <a:r>
              <a:rPr lang="en-US" altLang="en-US" kern="0" dirty="0" err="1">
                <a:solidFill>
                  <a:schemeClr val="tx2"/>
                </a:solidFill>
              </a:rPr>
              <a:t>rs.getString</a:t>
            </a:r>
            <a:r>
              <a:rPr lang="en-US" altLang="en-US" kern="0" dirty="0">
                <a:solidFill>
                  <a:schemeClr val="tx2"/>
                </a:solidFill>
              </a:rPr>
              <a:t>("NAME");</a:t>
            </a:r>
          </a:p>
          <a:p>
            <a:pPr lvl="1"/>
            <a:r>
              <a:rPr lang="en-US" altLang="en-US" kern="0" dirty="0">
                <a:solidFill>
                  <a:schemeClr val="tx2"/>
                </a:solidFill>
              </a:rPr>
              <a:t>double </a:t>
            </a:r>
            <a:r>
              <a:rPr lang="en-US" altLang="en-US" kern="0" dirty="0" err="1">
                <a:solidFill>
                  <a:schemeClr val="tx2"/>
                </a:solidFill>
              </a:rPr>
              <a:t>val</a:t>
            </a:r>
            <a:r>
              <a:rPr lang="en-US" altLang="en-US" kern="0" dirty="0">
                <a:solidFill>
                  <a:schemeClr val="tx2"/>
                </a:solidFill>
              </a:rPr>
              <a:t> = </a:t>
            </a:r>
            <a:r>
              <a:rPr lang="en-US" altLang="en-US" kern="0" dirty="0" err="1">
                <a:solidFill>
                  <a:schemeClr val="tx2"/>
                </a:solidFill>
              </a:rPr>
              <a:t>rs.getDouble</a:t>
            </a:r>
            <a:r>
              <a:rPr lang="en-US" altLang="en-US" kern="0" dirty="0">
                <a:solidFill>
                  <a:schemeClr val="tx2"/>
                </a:solidFill>
              </a:rPr>
              <a:t>("PRICE");</a:t>
            </a:r>
          </a:p>
          <a:p>
            <a:pPr>
              <a:buFontTx/>
              <a:buNone/>
            </a:pPr>
            <a:endParaRPr lang="en-US" alt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3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6C494-E1D4-438A-8671-2FFD87A0ADC6}"/>
              </a:ext>
            </a:extLst>
          </p:cNvPr>
          <p:cNvSpPr txBox="1"/>
          <p:nvPr/>
        </p:nvSpPr>
        <p:spPr>
          <a:xfrm>
            <a:off x="990600" y="17526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Đóng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kết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nối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91421-354C-4080-940B-248C47B6FBD5}"/>
              </a:ext>
            </a:extLst>
          </p:cNvPr>
          <p:cNvSpPr txBox="1"/>
          <p:nvPr/>
        </p:nvSpPr>
        <p:spPr>
          <a:xfrm>
            <a:off x="1371600" y="2743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Conection</a:t>
            </a:r>
            <a:r>
              <a:rPr lang="en-US" sz="2400" dirty="0">
                <a:solidFill>
                  <a:schemeClr val="tx2"/>
                </a:solidFill>
              </a:rPr>
              <a:t> con = new </a:t>
            </a:r>
            <a:r>
              <a:rPr lang="en-US" sz="2400" dirty="0" err="1">
                <a:solidFill>
                  <a:schemeClr val="tx2"/>
                </a:solidFill>
              </a:rPr>
              <a:t>Conection</a:t>
            </a:r>
            <a:r>
              <a:rPr lang="en-US" sz="2400" dirty="0">
                <a:solidFill>
                  <a:schemeClr val="tx2"/>
                </a:solidFill>
              </a:rPr>
              <a:t>();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con.close</a:t>
            </a:r>
            <a:r>
              <a:rPr lang="en-US" sz="2400" dirty="0">
                <a:solidFill>
                  <a:schemeClr val="tx2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3012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FC3CCF-EEE5-4A4E-AB36-81CB184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JDBC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900E9-A8BB-48E1-8A19-F874CF2EB7B4}"/>
              </a:ext>
            </a:extLst>
          </p:cNvPr>
          <p:cNvSpPr/>
          <p:nvPr/>
        </p:nvSpPr>
        <p:spPr>
          <a:xfrm>
            <a:off x="838200" y="1676400"/>
            <a:ext cx="76565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solidFill>
                  <a:schemeClr val="tx2"/>
                </a:solidFill>
                <a:latin typeface="ArialMT"/>
              </a:rPr>
              <a:t>JDBC (Java DataBase Connectivity) là một thư việ</a:t>
            </a:r>
            <a:r>
              <a:rPr lang="en-US" sz="2000" dirty="0">
                <a:solidFill>
                  <a:schemeClr val="tx2"/>
                </a:solidFill>
                <a:latin typeface="ArialMT"/>
              </a:rPr>
              <a:t>n </a:t>
            </a:r>
            <a:r>
              <a:rPr lang="vi-VN" sz="2000" dirty="0">
                <a:solidFill>
                  <a:schemeClr val="tx2"/>
                </a:solidFill>
                <a:latin typeface="ArialMT"/>
              </a:rPr>
              <a:t>chuẩn dùng để truy xuất các cơ sở dữ liệu như MSAcess, SQL Server, Oracle,… </a:t>
            </a:r>
            <a:r>
              <a:rPr lang="en-US" sz="2000" dirty="0" err="1">
                <a:solidFill>
                  <a:schemeClr val="tx2"/>
                </a:solidFill>
                <a:latin typeface="ArialMT"/>
              </a:rPr>
              <a:t>t</a:t>
            </a:r>
            <a:r>
              <a:rPr lang="en-US" sz="2000" dirty="0" err="1">
                <a:solidFill>
                  <a:schemeClr val="tx2"/>
                </a:solidFill>
              </a:rPr>
              <a:t>rong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các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ứng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dụng</a:t>
            </a:r>
            <a:r>
              <a:rPr lang="en-US" sz="2000" dirty="0">
                <a:solidFill>
                  <a:schemeClr val="tx2"/>
                </a:solidFill>
              </a:rPr>
              <a:t> Java </a:t>
            </a:r>
            <a:r>
              <a:rPr lang="en-US" sz="2000" dirty="0" err="1">
                <a:solidFill>
                  <a:schemeClr val="tx2"/>
                </a:solidFill>
              </a:rPr>
              <a:t>bằng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ngôn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ngữ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truy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vấn</a:t>
            </a:r>
            <a:r>
              <a:rPr lang="en-US" sz="2000" dirty="0">
                <a:solidFill>
                  <a:schemeClr val="tx2"/>
                </a:solidFill>
              </a:rPr>
              <a:t> SQL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2"/>
                </a:solidFill>
              </a:rPr>
              <a:t>Là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một</a:t>
            </a:r>
            <a:r>
              <a:rPr lang="en-US" sz="2000" dirty="0">
                <a:solidFill>
                  <a:schemeClr val="tx2"/>
                </a:solidFill>
              </a:rPr>
              <a:t> API </a:t>
            </a:r>
            <a:r>
              <a:rPr lang="en-US" sz="2000" dirty="0" err="1">
                <a:solidFill>
                  <a:schemeClr val="tx2"/>
                </a:solidFill>
              </a:rPr>
              <a:t>của</a:t>
            </a:r>
            <a:r>
              <a:rPr lang="en-US" sz="2000" dirty="0">
                <a:solidFill>
                  <a:schemeClr val="tx2"/>
                </a:solidFill>
              </a:rPr>
              <a:t> Java </a:t>
            </a:r>
            <a:r>
              <a:rPr lang="en-US" sz="2000" dirty="0" err="1">
                <a:solidFill>
                  <a:schemeClr val="tx2"/>
                </a:solidFill>
              </a:rPr>
              <a:t>định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nghĩa</a:t>
            </a:r>
            <a:r>
              <a:rPr lang="en-US" sz="2000" dirty="0">
                <a:solidFill>
                  <a:schemeClr val="tx2"/>
                </a:solidFill>
              </a:rPr>
              <a:t> ra </a:t>
            </a:r>
            <a:r>
              <a:rPr lang="en-US" sz="2000" dirty="0" err="1">
                <a:solidFill>
                  <a:schemeClr val="tx2"/>
                </a:solidFill>
              </a:rPr>
              <a:t>nhằm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mục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đích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để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kết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nối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với</a:t>
            </a:r>
            <a:r>
              <a:rPr lang="en-US" sz="2000" dirty="0">
                <a:solidFill>
                  <a:schemeClr val="tx2"/>
                </a:solidFill>
              </a:rPr>
              <a:t>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2"/>
                </a:solidFill>
              </a:rPr>
              <a:t>Cung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cấp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nh</a:t>
            </a:r>
            <a:r>
              <a:rPr lang="vi-VN" sz="2000" dirty="0">
                <a:solidFill>
                  <a:schemeClr val="tx2"/>
                </a:solidFill>
              </a:rPr>
              <a:t>ư</a:t>
            </a:r>
            <a:r>
              <a:rPr lang="en-US" sz="2000" dirty="0">
                <a:solidFill>
                  <a:schemeClr val="tx2"/>
                </a:solidFill>
              </a:rPr>
              <a:t>ng </a:t>
            </a:r>
            <a:r>
              <a:rPr lang="en-US" sz="2000" dirty="0" err="1">
                <a:solidFill>
                  <a:schemeClr val="tx2"/>
                </a:solidFill>
              </a:rPr>
              <a:t>ph</a:t>
            </a:r>
            <a:r>
              <a:rPr lang="vi-VN" sz="2000" dirty="0">
                <a:solidFill>
                  <a:schemeClr val="tx2"/>
                </a:solidFill>
              </a:rPr>
              <a:t>ư</a:t>
            </a:r>
            <a:r>
              <a:rPr lang="en-US" sz="2000" dirty="0" err="1">
                <a:solidFill>
                  <a:schemeClr val="tx2"/>
                </a:solidFill>
              </a:rPr>
              <a:t>ơng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thức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nhằm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truy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vấn</a:t>
            </a:r>
            <a:r>
              <a:rPr lang="en-US" sz="2000" dirty="0">
                <a:solidFill>
                  <a:schemeClr val="tx2"/>
                </a:solidFill>
              </a:rPr>
              <a:t>(querying) </a:t>
            </a:r>
            <a:r>
              <a:rPr lang="en-US" sz="2000" dirty="0" err="1">
                <a:solidFill>
                  <a:schemeClr val="tx2"/>
                </a:solidFill>
              </a:rPr>
              <a:t>và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cập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nhật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dữ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liệu</a:t>
            </a:r>
            <a:r>
              <a:rPr lang="en-US" sz="2000" dirty="0">
                <a:solidFill>
                  <a:schemeClr val="tx2"/>
                </a:solidFill>
              </a:rPr>
              <a:t> (update)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9C4F7-137A-4665-86CB-96CE8482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0"/>
            <a:ext cx="5867400" cy="2192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E4FF53-0A8D-4D02-B626-A98A70E9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pPr algn="ctr"/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JDBC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vi-VN" sz="3200" dirty="0"/>
              <a:t>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C9518-0AEE-4CA6-9575-5008CE40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74" y="2209799"/>
            <a:ext cx="5430838" cy="4408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13E26-EE41-4424-8959-388C68F8D115}"/>
              </a:ext>
            </a:extLst>
          </p:cNvPr>
          <p:cNvSpPr txBox="1"/>
          <p:nvPr/>
        </p:nvSpPr>
        <p:spPr>
          <a:xfrm>
            <a:off x="1011314" y="1143000"/>
            <a:ext cx="803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Kiến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trúc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trình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điều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khiển</a:t>
            </a:r>
            <a:r>
              <a:rPr lang="en-US" sz="4000" dirty="0">
                <a:solidFill>
                  <a:srgbClr val="0070C0"/>
                </a:solidFill>
              </a:rPr>
              <a:t> JDBC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BCB8B-A163-405D-B810-673F62CD5D5F}"/>
              </a:ext>
            </a:extLst>
          </p:cNvPr>
          <p:cNvSpPr/>
          <p:nvPr/>
        </p:nvSpPr>
        <p:spPr>
          <a:xfrm>
            <a:off x="179734" y="2162144"/>
            <a:ext cx="36087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 err="1">
                <a:solidFill>
                  <a:schemeClr val="tx2"/>
                </a:solidFill>
              </a:rPr>
              <a:t>Kiến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trúc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của</a:t>
            </a:r>
            <a:r>
              <a:rPr lang="en-US" altLang="en-US" sz="2800" dirty="0">
                <a:solidFill>
                  <a:schemeClr val="tx2"/>
                </a:solidFill>
              </a:rPr>
              <a:t> JDBC </a:t>
            </a:r>
            <a:r>
              <a:rPr lang="en-US" altLang="en-US" sz="2800" dirty="0" err="1">
                <a:solidFill>
                  <a:schemeClr val="tx2"/>
                </a:solidFill>
              </a:rPr>
              <a:t>gồm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hai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tầng</a:t>
            </a:r>
            <a:r>
              <a:rPr lang="en-US" altLang="en-US" sz="2800" dirty="0">
                <a:solidFill>
                  <a:schemeClr val="tx2"/>
                </a:solidFill>
              </a:rPr>
              <a:t>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chemeClr val="tx2"/>
                </a:solidFill>
              </a:rPr>
              <a:t>Tầng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đầu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tiên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là</a:t>
            </a:r>
            <a:r>
              <a:rPr lang="en-US" altLang="en-US" sz="2800" dirty="0">
                <a:solidFill>
                  <a:schemeClr val="tx2"/>
                </a:solidFill>
              </a:rPr>
              <a:t> JDBC API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chemeClr val="tx2"/>
                </a:solidFill>
              </a:rPr>
              <a:t>Tầng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thứ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hai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là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các</a:t>
            </a:r>
            <a:r>
              <a:rPr lang="en-US" altLang="en-US" sz="2800" dirty="0">
                <a:solidFill>
                  <a:schemeClr val="tx2"/>
                </a:solidFill>
              </a:rPr>
              <a:t> JDBC Driver API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CCAAF5-3F32-401F-B061-EF0B647F17B5}"/>
              </a:ext>
            </a:extLst>
          </p:cNvPr>
          <p:cNvSpPr/>
          <p:nvPr/>
        </p:nvSpPr>
        <p:spPr>
          <a:xfrm>
            <a:off x="5029200" y="4495800"/>
            <a:ext cx="457200" cy="381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FEDB684-CAED-4B87-8CD1-49F0ED5BE672}"/>
              </a:ext>
            </a:extLst>
          </p:cNvPr>
          <p:cNvSpPr/>
          <p:nvPr/>
        </p:nvSpPr>
        <p:spPr>
          <a:xfrm>
            <a:off x="8640934" y="3581400"/>
            <a:ext cx="457200" cy="381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6DBCFB-5FB2-486F-8DB9-1D812C21D3DA}"/>
              </a:ext>
            </a:extLst>
          </p:cNvPr>
          <p:cNvSpPr txBox="1"/>
          <p:nvPr/>
        </p:nvSpPr>
        <p:spPr>
          <a:xfrm>
            <a:off x="316637" y="156346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0070C0"/>
                </a:solidFill>
              </a:rPr>
              <a:t>Các thành phần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cơ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bản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vi-VN" sz="3600" dirty="0">
                <a:solidFill>
                  <a:srgbClr val="0070C0"/>
                </a:solidFill>
              </a:rPr>
              <a:t>của JDBC A</a:t>
            </a:r>
            <a:r>
              <a:rPr lang="en-US" sz="3600" dirty="0">
                <a:solidFill>
                  <a:srgbClr val="0070C0"/>
                </a:solidFill>
              </a:rPr>
              <a:t>PI</a:t>
            </a:r>
            <a:endParaRPr lang="en-US" dirty="0"/>
          </a:p>
        </p:txBody>
      </p:sp>
      <p:sp>
        <p:nvSpPr>
          <p:cNvPr id="105" name="Title 2">
            <a:extLst>
              <a:ext uri="{FF2B5EF4-FFF2-40B4-BE49-F238E27FC236}">
                <a16:creationId xmlns:a16="http://schemas.microsoft.com/office/drawing/2014/main" id="{67358AE3-55F3-4137-8EBE-BCEBEFA1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pPr algn="ctr"/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JDBC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vi-VN" sz="3200" dirty="0"/>
              <a:t>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721CE-51FE-4402-8A7A-E61E6EE6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001000" cy="4129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>
            <a:extLst>
              <a:ext uri="{FF2B5EF4-FFF2-40B4-BE49-F238E27FC236}">
                <a16:creationId xmlns:a16="http://schemas.microsoft.com/office/drawing/2014/main" id="{12300512-1116-4768-8A7E-787D67D0761B}"/>
              </a:ext>
            </a:extLst>
          </p:cNvPr>
          <p:cNvSpPr txBox="1">
            <a:spLocks noChangeArrowheads="1"/>
          </p:cNvSpPr>
          <p:nvPr/>
        </p:nvSpPr>
        <p:spPr>
          <a:xfrm>
            <a:off x="954088" y="239713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kern="0" dirty="0"/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D9C2A685-8A6F-4735-9035-411D666FEC1D}"/>
              </a:ext>
            </a:extLst>
          </p:cNvPr>
          <p:cNvSpPr txBox="1">
            <a:spLocks/>
          </p:cNvSpPr>
          <p:nvPr/>
        </p:nvSpPr>
        <p:spPr>
          <a:xfrm>
            <a:off x="954087" y="76200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sz="3200" kern="0" dirty="0" err="1"/>
              <a:t>Kiến</a:t>
            </a:r>
            <a:r>
              <a:rPr lang="en-US" sz="3200" kern="0" dirty="0"/>
              <a:t> </a:t>
            </a:r>
            <a:r>
              <a:rPr lang="en-US" sz="3200" kern="0" dirty="0" err="1"/>
              <a:t>trúc</a:t>
            </a:r>
            <a:r>
              <a:rPr lang="en-US" sz="3200" kern="0" dirty="0"/>
              <a:t> JDBC </a:t>
            </a:r>
            <a:r>
              <a:rPr lang="en-US" sz="3200" kern="0" dirty="0" err="1"/>
              <a:t>và</a:t>
            </a:r>
            <a:r>
              <a:rPr lang="en-US" sz="3200" kern="0" dirty="0"/>
              <a:t> </a:t>
            </a:r>
            <a:r>
              <a:rPr lang="en-US" sz="3200" kern="0" dirty="0" err="1"/>
              <a:t>các</a:t>
            </a:r>
            <a:r>
              <a:rPr lang="en-US" sz="3200" kern="0" dirty="0"/>
              <a:t> </a:t>
            </a:r>
            <a:r>
              <a:rPr lang="en-US" sz="3200" kern="0" dirty="0" err="1"/>
              <a:t>khái</a:t>
            </a:r>
            <a:r>
              <a:rPr lang="en-US" sz="3200" kern="0" dirty="0"/>
              <a:t> </a:t>
            </a:r>
            <a:r>
              <a:rPr lang="en-US" sz="3200" kern="0" dirty="0" err="1"/>
              <a:t>niệm</a:t>
            </a:r>
            <a:br>
              <a:rPr lang="en-US" sz="3200" kern="0" dirty="0"/>
            </a:br>
            <a:r>
              <a:rPr lang="en-US" sz="3200" kern="0" dirty="0"/>
              <a:t> c</a:t>
            </a:r>
            <a:r>
              <a:rPr lang="vi-VN" sz="3200" kern="0" dirty="0"/>
              <a:t>ơ</a:t>
            </a:r>
            <a:r>
              <a:rPr lang="en-US" sz="3200" kern="0" dirty="0"/>
              <a:t> </a:t>
            </a:r>
            <a:r>
              <a:rPr lang="en-US" sz="3200" kern="0" dirty="0" err="1"/>
              <a:t>bản</a:t>
            </a:r>
            <a:r>
              <a:rPr lang="en-US" sz="3200" kern="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865C8-F3DB-4466-A575-3BE9AC9D8A67}"/>
              </a:ext>
            </a:extLst>
          </p:cNvPr>
          <p:cNvSpPr/>
          <p:nvPr/>
        </p:nvSpPr>
        <p:spPr>
          <a:xfrm>
            <a:off x="21771" y="157563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NewRomanPSMT"/>
              </a:rPr>
              <a:t>JDBC </a:t>
            </a:r>
            <a:r>
              <a:rPr lang="en-US" sz="3600" dirty="0" err="1">
                <a:solidFill>
                  <a:srgbClr val="0070C0"/>
                </a:solidFill>
                <a:latin typeface="TimesNewRomanPSMT"/>
              </a:rPr>
              <a:t>Dirvers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C03CF-042D-45AD-8383-3AE5C30D79A7}"/>
              </a:ext>
            </a:extLst>
          </p:cNvPr>
          <p:cNvSpPr txBox="1"/>
          <p:nvPr/>
        </p:nvSpPr>
        <p:spPr>
          <a:xfrm>
            <a:off x="123292" y="2498963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solidFill>
                  <a:schemeClr val="tx2"/>
                </a:solidFill>
              </a:rPr>
              <a:t>Là một chương trình máy tính giúp truy cập đến các</a:t>
            </a:r>
            <a:br>
              <a:rPr lang="vi-VN" dirty="0">
                <a:solidFill>
                  <a:schemeClr val="tx2"/>
                </a:solidFill>
              </a:rPr>
            </a:br>
            <a:r>
              <a:rPr lang="vi-VN" dirty="0">
                <a:solidFill>
                  <a:schemeClr val="tx2"/>
                </a:solidFill>
              </a:rPr>
              <a:t>hệ DBMS khác nhau dùng kỹ thuật JDBC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solidFill>
                  <a:schemeClr val="tx2"/>
                </a:solidFill>
              </a:rPr>
              <a:t>Do các hãng xây dựng DBMS hoặc một đơn vị thứ 3</a:t>
            </a:r>
            <a:br>
              <a:rPr lang="vi-VN" dirty="0">
                <a:solidFill>
                  <a:schemeClr val="tx2"/>
                </a:solidFill>
              </a:rPr>
            </a:br>
            <a:r>
              <a:rPr lang="vi-VN" dirty="0">
                <a:solidFill>
                  <a:schemeClr val="tx2"/>
                </a:solidFill>
              </a:rPr>
              <a:t>khác cung cấp </a:t>
            </a:r>
            <a:br>
              <a:rPr lang="vi-VN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774BC-BB3E-4957-9994-5508DA4345F2}"/>
              </a:ext>
            </a:extLst>
          </p:cNvPr>
          <p:cNvSpPr txBox="1"/>
          <p:nvPr/>
        </p:nvSpPr>
        <p:spPr>
          <a:xfrm>
            <a:off x="123292" y="4226817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2"/>
                </a:solidFill>
              </a:rPr>
              <a:t>JDBC drivers </a:t>
            </a:r>
            <a:r>
              <a:rPr lang="en-US" altLang="en-US" dirty="0" err="1">
                <a:solidFill>
                  <a:schemeClr val="tx2"/>
                </a:solidFill>
              </a:rPr>
              <a:t>được</a:t>
            </a:r>
            <a:r>
              <a:rPr lang="en-US" altLang="en-US" dirty="0">
                <a:solidFill>
                  <a:schemeClr val="tx2"/>
                </a:solidFill>
              </a:rPr>
              <a:t> chia ra </a:t>
            </a:r>
            <a:r>
              <a:rPr lang="en-US" altLang="en-US" dirty="0" err="1">
                <a:solidFill>
                  <a:schemeClr val="tx2"/>
                </a:solidFill>
              </a:rPr>
              <a:t>làm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bốn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loại</a:t>
            </a:r>
            <a:r>
              <a:rPr lang="en-US" altLang="en-US" dirty="0">
                <a:solidFill>
                  <a:schemeClr val="tx2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	- </a:t>
            </a:r>
            <a:r>
              <a:rPr lang="en-US" altLang="en-US" dirty="0" err="1">
                <a:solidFill>
                  <a:schemeClr val="tx2"/>
                </a:solidFill>
              </a:rPr>
              <a:t>Cầu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nối</a:t>
            </a:r>
            <a:r>
              <a:rPr lang="en-US" altLang="en-US" dirty="0">
                <a:solidFill>
                  <a:schemeClr val="tx2"/>
                </a:solidFill>
              </a:rPr>
              <a:t> JDBC-ODBC (Bridge)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	- </a:t>
            </a:r>
            <a:r>
              <a:rPr lang="en-US" altLang="en-US" dirty="0" err="1">
                <a:solidFill>
                  <a:schemeClr val="tx2"/>
                </a:solidFill>
              </a:rPr>
              <a:t>Trình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điều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khiển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thuần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túy</a:t>
            </a:r>
            <a:r>
              <a:rPr lang="en-US" altLang="en-US" dirty="0">
                <a:solidFill>
                  <a:schemeClr val="tx2"/>
                </a:solidFill>
              </a:rPr>
              <a:t> Java (Native-API).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	- </a:t>
            </a:r>
            <a:r>
              <a:rPr lang="en-US" altLang="en-US" dirty="0" err="1">
                <a:solidFill>
                  <a:schemeClr val="tx2"/>
                </a:solidFill>
              </a:rPr>
              <a:t>Trình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điều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khiển</a:t>
            </a:r>
            <a:r>
              <a:rPr lang="en-US" altLang="en-US" dirty="0">
                <a:solidFill>
                  <a:schemeClr val="tx2"/>
                </a:solidFill>
              </a:rPr>
              <a:t> JDBC-Net, Pure Java.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	- </a:t>
            </a:r>
            <a:r>
              <a:rPr lang="en-US" altLang="en-US" dirty="0" err="1">
                <a:solidFill>
                  <a:schemeClr val="tx2"/>
                </a:solidFill>
              </a:rPr>
              <a:t>Trình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điều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khiển</a:t>
            </a:r>
            <a:r>
              <a:rPr lang="en-US" altLang="en-US" dirty="0">
                <a:solidFill>
                  <a:schemeClr val="tx2"/>
                </a:solidFill>
              </a:rPr>
              <a:t> Native-Protocol, Pure Java.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" name="Picture 7">
            <a:extLst>
              <a:ext uri="{FF2B5EF4-FFF2-40B4-BE49-F238E27FC236}">
                <a16:creationId xmlns:a16="http://schemas.microsoft.com/office/drawing/2014/main" id="{EBE5109B-88BE-49B0-9C37-36872A90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0692" y="2123116"/>
            <a:ext cx="2982925" cy="420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FE40B-A692-446A-BAA8-B7D886C6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56763"/>
            <a:ext cx="7010399" cy="3986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1E0A0-AD50-467E-B75F-6178455EAABE}"/>
              </a:ext>
            </a:extLst>
          </p:cNvPr>
          <p:cNvSpPr txBox="1"/>
          <p:nvPr/>
        </p:nvSpPr>
        <p:spPr>
          <a:xfrm>
            <a:off x="228600" y="16002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Một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số</a:t>
            </a:r>
            <a:r>
              <a:rPr lang="en-US" sz="4000" dirty="0">
                <a:solidFill>
                  <a:srgbClr val="0070C0"/>
                </a:solidFill>
              </a:rPr>
              <a:t> Driver </a:t>
            </a:r>
            <a:r>
              <a:rPr lang="en-US" sz="4000" dirty="0" err="1">
                <a:solidFill>
                  <a:srgbClr val="0070C0"/>
                </a:solidFill>
              </a:rPr>
              <a:t>quan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trọng</a:t>
            </a:r>
            <a:r>
              <a:rPr lang="en-US" sz="4000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52" name="Title 2">
            <a:extLst>
              <a:ext uri="{FF2B5EF4-FFF2-40B4-BE49-F238E27FC236}">
                <a16:creationId xmlns:a16="http://schemas.microsoft.com/office/drawing/2014/main" id="{D642B679-64AF-4EE6-B23E-8163334E3065}"/>
              </a:ext>
            </a:extLst>
          </p:cNvPr>
          <p:cNvSpPr txBox="1">
            <a:spLocks/>
          </p:cNvSpPr>
          <p:nvPr/>
        </p:nvSpPr>
        <p:spPr>
          <a:xfrm>
            <a:off x="954087" y="76200"/>
            <a:ext cx="7773987" cy="6889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sz="3200" kern="0" dirty="0" err="1"/>
              <a:t>Kiến</a:t>
            </a:r>
            <a:r>
              <a:rPr lang="en-US" sz="3200" kern="0" dirty="0"/>
              <a:t> </a:t>
            </a:r>
            <a:r>
              <a:rPr lang="en-US" sz="3200" kern="0" dirty="0" err="1"/>
              <a:t>trúc</a:t>
            </a:r>
            <a:r>
              <a:rPr lang="en-US" sz="3200" kern="0" dirty="0"/>
              <a:t> JDBC </a:t>
            </a:r>
            <a:r>
              <a:rPr lang="en-US" sz="3200" kern="0" dirty="0" err="1"/>
              <a:t>và</a:t>
            </a:r>
            <a:r>
              <a:rPr lang="en-US" sz="3200" kern="0" dirty="0"/>
              <a:t> </a:t>
            </a:r>
            <a:r>
              <a:rPr lang="en-US" sz="3200" kern="0" dirty="0" err="1"/>
              <a:t>các</a:t>
            </a:r>
            <a:r>
              <a:rPr lang="en-US" sz="3200" kern="0" dirty="0"/>
              <a:t> </a:t>
            </a:r>
            <a:r>
              <a:rPr lang="en-US" sz="3200" kern="0" dirty="0" err="1"/>
              <a:t>khái</a:t>
            </a:r>
            <a:r>
              <a:rPr lang="en-US" sz="3200" kern="0" dirty="0"/>
              <a:t> </a:t>
            </a:r>
            <a:r>
              <a:rPr lang="en-US" sz="3200" kern="0" dirty="0" err="1"/>
              <a:t>niệm</a:t>
            </a:r>
            <a:br>
              <a:rPr lang="en-US" sz="3200" kern="0" dirty="0"/>
            </a:br>
            <a:r>
              <a:rPr lang="en-US" sz="3200" kern="0" dirty="0"/>
              <a:t> c</a:t>
            </a:r>
            <a:r>
              <a:rPr lang="vi-VN" sz="3200" kern="0" dirty="0"/>
              <a:t>ơ</a:t>
            </a:r>
            <a:r>
              <a:rPr lang="en-US" sz="3200" kern="0" dirty="0"/>
              <a:t> </a:t>
            </a:r>
            <a:r>
              <a:rPr lang="en-US" sz="3200" kern="0" dirty="0" err="1"/>
              <a:t>bản</a:t>
            </a:r>
            <a:r>
              <a:rPr lang="en-US" sz="3200" kern="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Text Box 14"/>
          <p:cNvSpPr txBox="1">
            <a:spLocks noChangeArrowheads="1"/>
          </p:cNvSpPr>
          <p:nvPr/>
        </p:nvSpPr>
        <p:spPr bwMode="gray">
          <a:xfrm>
            <a:off x="2043113" y="5778500"/>
            <a:ext cx="693737" cy="257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solidFill>
                  <a:srgbClr val="F8F8F8"/>
                </a:solidFill>
                <a:cs typeface="Arial" charset="0"/>
              </a:rPr>
              <a:t>Year</a:t>
            </a:r>
          </a:p>
        </p:txBody>
      </p:sp>
      <p:sp>
        <p:nvSpPr>
          <p:cNvPr id="20507" name="Rectangle 27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961312" cy="89852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503A88-AD2B-4470-8887-B31217A00401}"/>
              </a:ext>
            </a:extLst>
          </p:cNvPr>
          <p:cNvSpPr/>
          <p:nvPr/>
        </p:nvSpPr>
        <p:spPr>
          <a:xfrm>
            <a:off x="990600" y="2629288"/>
            <a:ext cx="792480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br>
              <a:rPr lang="vi-VN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B</a:t>
            </a:r>
            <a:r>
              <a:rPr lang="vi-VN" sz="2800" dirty="0">
                <a:solidFill>
                  <a:schemeClr val="tx2"/>
                </a:solidFill>
              </a:rPr>
              <a:t>ư</a:t>
            </a:r>
            <a:r>
              <a:rPr lang="en-US" sz="2800" dirty="0" err="1">
                <a:solidFill>
                  <a:schemeClr val="tx2"/>
                </a:solidFill>
              </a:rPr>
              <a:t>ớc</a:t>
            </a:r>
            <a:r>
              <a:rPr lang="en-US" sz="2800" dirty="0">
                <a:solidFill>
                  <a:schemeClr val="tx2"/>
                </a:solidFill>
              </a:rPr>
              <a:t> 1: </a:t>
            </a:r>
            <a:r>
              <a:rPr lang="en-US" altLang="en-US" sz="2800" dirty="0" err="1">
                <a:solidFill>
                  <a:schemeClr val="tx2"/>
                </a:solidFill>
              </a:rPr>
              <a:t>Nạp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trình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điều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khiển</a:t>
            </a:r>
            <a:r>
              <a:rPr lang="en-US" altLang="en-US" sz="2800" dirty="0">
                <a:solidFill>
                  <a:schemeClr val="tx2"/>
                </a:solidFill>
              </a:rPr>
              <a:t> JDBC driver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B</a:t>
            </a:r>
            <a:r>
              <a:rPr lang="vi-VN" altLang="en-US" sz="2800" dirty="0">
                <a:solidFill>
                  <a:schemeClr val="tx2"/>
                </a:solidFill>
              </a:rPr>
              <a:t>ư</a:t>
            </a:r>
            <a:r>
              <a:rPr lang="en-US" altLang="en-US" sz="2800" dirty="0" err="1">
                <a:solidFill>
                  <a:schemeClr val="tx2"/>
                </a:solidFill>
              </a:rPr>
              <a:t>ớc</a:t>
            </a:r>
            <a:r>
              <a:rPr lang="en-US" altLang="en-US" sz="2800" dirty="0">
                <a:solidFill>
                  <a:schemeClr val="tx2"/>
                </a:solidFill>
              </a:rPr>
              <a:t> 2: </a:t>
            </a:r>
            <a:r>
              <a:rPr lang="en-US" altLang="en-US" sz="2800" dirty="0" err="1">
                <a:solidFill>
                  <a:schemeClr val="tx2"/>
                </a:solidFill>
              </a:rPr>
              <a:t>Thiết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lập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kết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nối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B</a:t>
            </a:r>
            <a:r>
              <a:rPr lang="vi-VN" altLang="en-US" sz="2800" dirty="0">
                <a:solidFill>
                  <a:schemeClr val="tx2"/>
                </a:solidFill>
              </a:rPr>
              <a:t>ư</a:t>
            </a:r>
            <a:r>
              <a:rPr lang="en-US" altLang="en-US" sz="2800" dirty="0" err="1">
                <a:solidFill>
                  <a:schemeClr val="tx2"/>
                </a:solidFill>
              </a:rPr>
              <a:t>ớc</a:t>
            </a:r>
            <a:r>
              <a:rPr lang="en-US" altLang="en-US" sz="2800" dirty="0">
                <a:solidFill>
                  <a:schemeClr val="tx2"/>
                </a:solidFill>
              </a:rPr>
              <a:t> 3: </a:t>
            </a:r>
            <a:r>
              <a:rPr lang="en-US" altLang="en-US" sz="2800" dirty="0" err="1">
                <a:solidFill>
                  <a:schemeClr val="tx2"/>
                </a:solidFill>
              </a:rPr>
              <a:t>Tạo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đối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tượng</a:t>
            </a:r>
            <a:r>
              <a:rPr lang="en-US" altLang="en-US" sz="2800" dirty="0">
                <a:solidFill>
                  <a:schemeClr val="tx2"/>
                </a:solidFill>
              </a:rPr>
              <a:t> Statement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B</a:t>
            </a:r>
            <a:r>
              <a:rPr lang="vi-VN" altLang="en-US" sz="2800" dirty="0">
                <a:solidFill>
                  <a:schemeClr val="tx2"/>
                </a:solidFill>
              </a:rPr>
              <a:t>ư</a:t>
            </a:r>
            <a:r>
              <a:rPr lang="en-US" altLang="en-US" sz="2800" dirty="0" err="1">
                <a:solidFill>
                  <a:schemeClr val="tx2"/>
                </a:solidFill>
              </a:rPr>
              <a:t>ớc</a:t>
            </a:r>
            <a:r>
              <a:rPr lang="en-US" altLang="en-US" sz="2800" dirty="0">
                <a:solidFill>
                  <a:schemeClr val="tx2"/>
                </a:solidFill>
              </a:rPr>
              <a:t> 4: </a:t>
            </a:r>
            <a:r>
              <a:rPr lang="en-US" altLang="en-US" sz="2800" dirty="0" err="1">
                <a:solidFill>
                  <a:schemeClr val="tx2"/>
                </a:solidFill>
              </a:rPr>
              <a:t>Thực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hiện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vấn</a:t>
            </a:r>
            <a:r>
              <a:rPr lang="en-US" altLang="en-US" sz="2800" dirty="0">
                <a:solidFill>
                  <a:schemeClr val="tx2"/>
                </a:solidFill>
              </a:rPr>
              <a:t> tin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B</a:t>
            </a:r>
            <a:r>
              <a:rPr lang="vi-VN" altLang="en-US" sz="2800" dirty="0">
                <a:solidFill>
                  <a:schemeClr val="tx2"/>
                </a:solidFill>
              </a:rPr>
              <a:t>ư</a:t>
            </a:r>
            <a:r>
              <a:rPr lang="en-US" altLang="en-US" sz="2800" dirty="0" err="1">
                <a:solidFill>
                  <a:schemeClr val="tx2"/>
                </a:solidFill>
              </a:rPr>
              <a:t>ớc</a:t>
            </a:r>
            <a:r>
              <a:rPr lang="en-US" altLang="en-US" sz="2800" dirty="0">
                <a:solidFill>
                  <a:schemeClr val="tx2"/>
                </a:solidFill>
              </a:rPr>
              <a:t> 5: </a:t>
            </a:r>
            <a:r>
              <a:rPr lang="en-US" altLang="en-US" sz="2800" dirty="0" err="1">
                <a:solidFill>
                  <a:schemeClr val="tx2"/>
                </a:solidFill>
              </a:rPr>
              <a:t>Đóng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kết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nối</a:t>
            </a:r>
            <a:endParaRPr lang="en-US" altLang="en-US" sz="2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B8297-2E01-424E-ACB8-EA477884760C}"/>
              </a:ext>
            </a:extLst>
          </p:cNvPr>
          <p:cNvSpPr txBox="1"/>
          <p:nvPr/>
        </p:nvSpPr>
        <p:spPr>
          <a:xfrm>
            <a:off x="228600" y="1905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Các</a:t>
            </a:r>
            <a:r>
              <a:rPr lang="en-US" sz="4000" dirty="0">
                <a:solidFill>
                  <a:srgbClr val="0070C0"/>
                </a:solidFill>
              </a:rPr>
              <a:t> b</a:t>
            </a:r>
            <a:r>
              <a:rPr lang="vi-VN" sz="4000" dirty="0">
                <a:solidFill>
                  <a:srgbClr val="0070C0"/>
                </a:solidFill>
              </a:rPr>
              <a:t>ư</a:t>
            </a:r>
            <a:r>
              <a:rPr lang="en-US" sz="4000" dirty="0" err="1">
                <a:solidFill>
                  <a:srgbClr val="0070C0"/>
                </a:solidFill>
              </a:rPr>
              <a:t>ớc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làm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việc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với</a:t>
            </a:r>
            <a:r>
              <a:rPr lang="en-US" sz="4000" dirty="0">
                <a:solidFill>
                  <a:srgbClr val="0070C0"/>
                </a:solidFill>
              </a:rPr>
              <a:t> JDBC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3652E-8E3B-44C9-A5DE-5FF957F65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504422"/>
            <a:ext cx="7848600" cy="4353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F12E5-B713-4035-B845-966E960A1BF5}"/>
              </a:ext>
            </a:extLst>
          </p:cNvPr>
          <p:cNvSpPr txBox="1"/>
          <p:nvPr/>
        </p:nvSpPr>
        <p:spPr>
          <a:xfrm>
            <a:off x="228600" y="1524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Các</a:t>
            </a:r>
            <a:r>
              <a:rPr lang="en-US" sz="4000" dirty="0">
                <a:solidFill>
                  <a:srgbClr val="0070C0"/>
                </a:solidFill>
              </a:rPr>
              <a:t> b</a:t>
            </a:r>
            <a:r>
              <a:rPr lang="vi-VN" sz="4000" dirty="0">
                <a:solidFill>
                  <a:srgbClr val="0070C0"/>
                </a:solidFill>
              </a:rPr>
              <a:t>ư</a:t>
            </a:r>
            <a:r>
              <a:rPr lang="en-US" sz="4000" dirty="0" err="1">
                <a:solidFill>
                  <a:srgbClr val="0070C0"/>
                </a:solidFill>
              </a:rPr>
              <a:t>ớc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làm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việc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với</a:t>
            </a:r>
            <a:r>
              <a:rPr lang="en-US" sz="4000" dirty="0">
                <a:solidFill>
                  <a:srgbClr val="0070C0"/>
                </a:solidFill>
              </a:rPr>
              <a:t> JDBC 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253904DC-5168-4FFB-980E-3F6C23774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088" y="239713"/>
            <a:ext cx="7773987" cy="688975"/>
          </a:xfrm>
          <a:noFill/>
          <a:ln/>
        </p:spPr>
        <p:txBody>
          <a:bodyPr/>
          <a:lstStyle/>
          <a:p>
            <a:pPr algn="ctr"/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JDBC</a:t>
            </a:r>
          </a:p>
        </p:txBody>
      </p:sp>
    </p:spTree>
    <p:extLst>
      <p:ext uri="{BB962C8B-B14F-4D97-AF65-F5344CB8AC3E}">
        <p14:creationId xmlns:p14="http://schemas.microsoft.com/office/powerpoint/2010/main" val="2715763696"/>
      </p:ext>
    </p:extLst>
  </p:cSld>
  <p:clrMapOvr>
    <a:masterClrMapping/>
  </p:clrMapOvr>
</p:sld>
</file>

<file path=ppt/theme/theme1.xml><?xml version="1.0" encoding="utf-8"?>
<a:theme xmlns:a="http://schemas.openxmlformats.org/drawingml/2006/main" name="593TGp_calligraphy_light">
  <a:themeElements>
    <a:clrScheme name="Default Design 3">
      <a:dk1>
        <a:srgbClr val="B2B9AF"/>
      </a:dk1>
      <a:lt1>
        <a:srgbClr val="D1D7C7"/>
      </a:lt1>
      <a:dk2>
        <a:srgbClr val="4F506D"/>
      </a:dk2>
      <a:lt2>
        <a:srgbClr val="333333"/>
      </a:lt2>
      <a:accent1>
        <a:srgbClr val="8C9484"/>
      </a:accent1>
      <a:accent2>
        <a:srgbClr val="A56F73"/>
      </a:accent2>
      <a:accent3>
        <a:srgbClr val="E5E8E0"/>
      </a:accent3>
      <a:accent4>
        <a:srgbClr val="979E95"/>
      </a:accent4>
      <a:accent5>
        <a:srgbClr val="C5C8C2"/>
      </a:accent5>
      <a:accent6>
        <a:srgbClr val="956468"/>
      </a:accent6>
      <a:hlink>
        <a:srgbClr val="6B7FAD"/>
      </a:hlink>
      <a:folHlink>
        <a:srgbClr val="A183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BCB5AC"/>
        </a:dk1>
        <a:lt1>
          <a:srgbClr val="D9D3C5"/>
        </a:lt1>
        <a:dk2>
          <a:srgbClr val="537568"/>
        </a:dk2>
        <a:lt2>
          <a:srgbClr val="333333"/>
        </a:lt2>
        <a:accent1>
          <a:srgbClr val="9A9180"/>
        </a:accent1>
        <a:accent2>
          <a:srgbClr val="7573A1"/>
        </a:accent2>
        <a:accent3>
          <a:srgbClr val="E9E6DF"/>
        </a:accent3>
        <a:accent4>
          <a:srgbClr val="A09A92"/>
        </a:accent4>
        <a:accent5>
          <a:srgbClr val="CAC7C0"/>
        </a:accent5>
        <a:accent6>
          <a:srgbClr val="696891"/>
        </a:accent6>
        <a:hlink>
          <a:srgbClr val="AD6B83"/>
        </a:hlink>
        <a:folHlink>
          <a:srgbClr val="699F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ACB4BC"/>
        </a:dk1>
        <a:lt1>
          <a:srgbClr val="C5CFD9"/>
        </a:lt1>
        <a:dk2>
          <a:srgbClr val="674553"/>
        </a:dk2>
        <a:lt2>
          <a:srgbClr val="333333"/>
        </a:lt2>
        <a:accent1>
          <a:srgbClr val="778EA1"/>
        </a:accent1>
        <a:accent2>
          <a:srgbClr val="A68A6E"/>
        </a:accent2>
        <a:accent3>
          <a:srgbClr val="DFE4E9"/>
        </a:accent3>
        <a:accent4>
          <a:srgbClr val="9299A0"/>
        </a:accent4>
        <a:accent5>
          <a:srgbClr val="BDC6CD"/>
        </a:accent5>
        <a:accent6>
          <a:srgbClr val="967D63"/>
        </a:accent6>
        <a:hlink>
          <a:srgbClr val="6AAE92"/>
        </a:hlink>
        <a:folHlink>
          <a:srgbClr val="AE7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B2B9AF"/>
        </a:dk1>
        <a:lt1>
          <a:srgbClr val="D1D7C7"/>
        </a:lt1>
        <a:dk2>
          <a:srgbClr val="4F506D"/>
        </a:dk2>
        <a:lt2>
          <a:srgbClr val="333333"/>
        </a:lt2>
        <a:accent1>
          <a:srgbClr val="8C9484"/>
        </a:accent1>
        <a:accent2>
          <a:srgbClr val="A56F73"/>
        </a:accent2>
        <a:accent3>
          <a:srgbClr val="E5E8E0"/>
        </a:accent3>
        <a:accent4>
          <a:srgbClr val="979E95"/>
        </a:accent4>
        <a:accent5>
          <a:srgbClr val="C5C8C2"/>
        </a:accent5>
        <a:accent6>
          <a:srgbClr val="956468"/>
        </a:accent6>
        <a:hlink>
          <a:srgbClr val="6B7FAD"/>
        </a:hlink>
        <a:folHlink>
          <a:srgbClr val="A183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93TGp_calligraphy_light.potx" id="{FA549CAD-83C1-4717-9C88-C3DE630452E0}" vid="{C5449FDE-9B90-41EC-8715-5C05F4935C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593TGp_calligraphy_light</Template>
  <TotalTime>632</TotalTime>
  <Words>1009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ArialMT</vt:lpstr>
      <vt:lpstr>Lato</vt:lpstr>
      <vt:lpstr>Times New Roman</vt:lpstr>
      <vt:lpstr>TimesNewRomanPSMT</vt:lpstr>
      <vt:lpstr>Wingdings</vt:lpstr>
      <vt:lpstr>593TGp_calligraphy_light</vt:lpstr>
      <vt:lpstr>Lập trình cơ sở dữ liệu với JDBC</vt:lpstr>
      <vt:lpstr>Nội dung</vt:lpstr>
      <vt:lpstr>Giới thiệu về JDBC</vt:lpstr>
      <vt:lpstr>Kiến trúc JDBC và các khái niệm  cơ bản </vt:lpstr>
      <vt:lpstr>Kiến trúc JDBC và các khái niệm  cơ bản </vt:lpstr>
      <vt:lpstr>PowerPoint Presentation</vt:lpstr>
      <vt:lpstr>PowerPoint Presentation</vt:lpstr>
      <vt:lpstr>Các bước làm việc với JDBC</vt:lpstr>
      <vt:lpstr>Các bước làm việc với JDBC</vt:lpstr>
      <vt:lpstr>PowerPoint Presentation</vt:lpstr>
      <vt:lpstr>Các bước làm việc với JDBC</vt:lpstr>
      <vt:lpstr>PowerPoint Presentation</vt:lpstr>
      <vt:lpstr>PowerPoint Presentation</vt:lpstr>
      <vt:lpstr>Các bước làm việc với JDBC</vt:lpstr>
      <vt:lpstr>Các bước làm việc với JDBC</vt:lpstr>
      <vt:lpstr>Các bước làm việc với JDBC</vt:lpstr>
      <vt:lpstr>Các bước làm việc với JDBC</vt:lpstr>
      <vt:lpstr>Các bước làm việc với JDBC</vt:lpstr>
      <vt:lpstr>Các bước làm việc với JDBC</vt:lpstr>
      <vt:lpstr>Các bước làm việc với JDBC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cơ sở dữ liệu với JDBC</dc:title>
  <dc:creator>đoàn hiệp</dc:creator>
  <cp:lastModifiedBy>Manh Son Nguyen</cp:lastModifiedBy>
  <cp:revision>54</cp:revision>
  <dcterms:created xsi:type="dcterms:W3CDTF">2018-10-18T05:14:08Z</dcterms:created>
  <dcterms:modified xsi:type="dcterms:W3CDTF">2023-11-16T07:53:45Z</dcterms:modified>
</cp:coreProperties>
</file>