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355" r:id="rId3"/>
    <p:sldId id="379" r:id="rId4"/>
    <p:sldId id="374" r:id="rId5"/>
    <p:sldId id="373" r:id="rId6"/>
    <p:sldId id="375" r:id="rId7"/>
    <p:sldId id="377" r:id="rId8"/>
    <p:sldId id="376" r:id="rId9"/>
    <p:sldId id="37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CD60-83C6-45BA-971C-D23AAB25E5BF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17E2D-9914-48A3-8F13-C76F5ED3C79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005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CD60-83C6-45BA-971C-D23AAB25E5BF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17E2D-9914-48A3-8F13-C76F5ED3C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47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CD60-83C6-45BA-971C-D23AAB25E5BF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17E2D-9914-48A3-8F13-C76F5ED3C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259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CD60-83C6-45BA-971C-D23AAB25E5BF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17E2D-9914-48A3-8F13-C76F5ED3C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7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CD60-83C6-45BA-971C-D23AAB25E5BF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17E2D-9914-48A3-8F13-C76F5ED3C79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651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CD60-83C6-45BA-971C-D23AAB25E5BF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17E2D-9914-48A3-8F13-C76F5ED3C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77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CD60-83C6-45BA-971C-D23AAB25E5BF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17E2D-9914-48A3-8F13-C76F5ED3C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212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CD60-83C6-45BA-971C-D23AAB25E5BF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17E2D-9914-48A3-8F13-C76F5ED3C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799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CD60-83C6-45BA-971C-D23AAB25E5BF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17E2D-9914-48A3-8F13-C76F5ED3C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09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E75CD60-83C6-45BA-971C-D23AAB25E5BF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117E2D-9914-48A3-8F13-C76F5ED3C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80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CD60-83C6-45BA-971C-D23AAB25E5BF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17E2D-9914-48A3-8F13-C76F5ED3C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34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E75CD60-83C6-45BA-971C-D23AAB25E5BF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4117E2D-9914-48A3-8F13-C76F5ED3C79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486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4400" b="1" dirty="0" smtClean="0"/>
          </a:p>
          <a:p>
            <a:pPr algn="ctr"/>
            <a:r>
              <a:rPr lang="en-US" sz="4400" b="1" dirty="0" err="1" smtClean="0"/>
              <a:t>Tuần</a:t>
            </a:r>
            <a:r>
              <a:rPr lang="en-US" sz="4400" b="1" dirty="0" smtClean="0"/>
              <a:t> 17: </a:t>
            </a:r>
            <a:r>
              <a:rPr lang="en-US" sz="4400" b="1" dirty="0" err="1" smtClean="0"/>
              <a:t>Quy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hoạch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động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trên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cây</a:t>
            </a:r>
            <a:endParaRPr lang="en-US" sz="4400" b="1" dirty="0"/>
          </a:p>
          <a:p>
            <a:pPr algn="ctr"/>
            <a:r>
              <a:rPr lang="en-US" sz="4400" b="1" dirty="0" smtClean="0"/>
              <a:t>Dynamic programming on tree</a:t>
            </a:r>
          </a:p>
          <a:p>
            <a:r>
              <a:rPr lang="en-US" sz="3200" b="1" dirty="0" smtClean="0"/>
              <a:t>                                     </a:t>
            </a:r>
            <a:r>
              <a:rPr lang="en-US" sz="3200" dirty="0" smtClean="0"/>
              <a:t>                                   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773614" y="6400630"/>
            <a:ext cx="3493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Bùi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Kiên</a:t>
            </a:r>
            <a:r>
              <a:rPr lang="en-US" dirty="0" smtClean="0"/>
              <a:t> – </a:t>
            </a:r>
            <a:r>
              <a:rPr lang="en-US" dirty="0"/>
              <a:t>PTIT – </a:t>
            </a:r>
            <a:r>
              <a:rPr lang="en-US" dirty="0" smtClean="0"/>
              <a:t>Feb 13</a:t>
            </a:r>
            <a:r>
              <a:rPr lang="en-US" baseline="30000" dirty="0" smtClean="0"/>
              <a:t>th</a:t>
            </a:r>
            <a:r>
              <a:rPr lang="en-US" dirty="0" smtClean="0"/>
              <a:t>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45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err="1" smtClean="0">
                <a:latin typeface="+mn-lt"/>
              </a:rPr>
              <a:t>Chuẩn</a:t>
            </a:r>
            <a:r>
              <a:rPr lang="en-US" sz="4400" b="1" dirty="0" smtClean="0">
                <a:latin typeface="+mn-lt"/>
              </a:rPr>
              <a:t> </a:t>
            </a:r>
            <a:r>
              <a:rPr lang="en-US" sz="4400" b="1" dirty="0" err="1" smtClean="0">
                <a:latin typeface="+mn-lt"/>
              </a:rPr>
              <a:t>bị</a:t>
            </a:r>
            <a:r>
              <a:rPr lang="en-US" sz="4400" b="1" dirty="0" smtClean="0">
                <a:latin typeface="+mn-lt"/>
              </a:rPr>
              <a:t> </a:t>
            </a:r>
            <a:r>
              <a:rPr lang="en-US" sz="4400" b="1" dirty="0" err="1" smtClean="0">
                <a:latin typeface="+mn-lt"/>
              </a:rPr>
              <a:t>thi</a:t>
            </a:r>
            <a:r>
              <a:rPr lang="en-US" sz="4400" b="1" dirty="0" smtClean="0">
                <a:latin typeface="+mn-lt"/>
              </a:rPr>
              <a:t> </a:t>
            </a:r>
            <a:r>
              <a:rPr lang="en-US" sz="4400" b="1" dirty="0" err="1" smtClean="0">
                <a:latin typeface="+mn-lt"/>
              </a:rPr>
              <a:t>vòng</a:t>
            </a:r>
            <a:r>
              <a:rPr lang="en-US" sz="4400" b="1" dirty="0" smtClean="0">
                <a:latin typeface="+mn-lt"/>
              </a:rPr>
              <a:t> </a:t>
            </a:r>
            <a:r>
              <a:rPr lang="en-US" sz="4400" b="1" dirty="0" err="1" smtClean="0">
                <a:latin typeface="+mn-lt"/>
              </a:rPr>
              <a:t>Quốc</a:t>
            </a:r>
            <a:r>
              <a:rPr lang="en-US" sz="4400" b="1" dirty="0" smtClean="0">
                <a:latin typeface="+mn-lt"/>
              </a:rPr>
              <a:t> </a:t>
            </a:r>
            <a:r>
              <a:rPr lang="en-US" sz="4400" b="1" dirty="0" err="1" smtClean="0">
                <a:latin typeface="+mn-lt"/>
              </a:rPr>
              <a:t>gia</a:t>
            </a:r>
            <a:r>
              <a:rPr lang="en-US" sz="4400" b="1" dirty="0" smtClean="0">
                <a:latin typeface="+mn-lt"/>
              </a:rPr>
              <a:t> Online</a:t>
            </a:r>
            <a:endParaRPr lang="en-US" sz="4400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1971" y="1980667"/>
            <a:ext cx="99465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nn-NO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Nộp teamnote book trước tối thứ 5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nn-NO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teamnote book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nn-NO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Mua sẵn đồ ăn trưa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nn-NO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Code 3 người 1 máy: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nn-NO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Chiến thuật: 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nn-NO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1 người code + 1 người check (2 người cùng làm – pair programming)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nn-NO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Bạn thứ 3: đọc đề + nghĩ bài mới</a:t>
            </a:r>
            <a:endParaRPr lang="nn-NO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13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latin typeface="+mn-lt"/>
              </a:rPr>
              <a:t>1. </a:t>
            </a:r>
            <a:r>
              <a:rPr lang="en-US" sz="4400" b="1" dirty="0" err="1" smtClean="0">
                <a:latin typeface="+mn-lt"/>
              </a:rPr>
              <a:t>Bài</a:t>
            </a:r>
            <a:r>
              <a:rPr lang="en-US" sz="4400" b="1" dirty="0" smtClean="0">
                <a:latin typeface="+mn-lt"/>
              </a:rPr>
              <a:t> </a:t>
            </a:r>
            <a:r>
              <a:rPr lang="en-US" sz="4400" b="1" dirty="0" err="1" smtClean="0">
                <a:latin typeface="+mn-lt"/>
              </a:rPr>
              <a:t>toán</a:t>
            </a:r>
            <a:r>
              <a:rPr lang="en-US" sz="4400" b="1" dirty="0" smtClean="0">
                <a:latin typeface="+mn-lt"/>
              </a:rPr>
              <a:t> 1</a:t>
            </a:r>
            <a:endParaRPr lang="en-US" sz="4400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1971" y="1980667"/>
            <a:ext cx="9946542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nn-NO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Trên cây: chọn subtree có tổng lớn nhất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nn-NO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f[u] = tổng trọng số của subtree[u]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5314" y="2898879"/>
            <a:ext cx="3546686" cy="29766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971" y="3329945"/>
            <a:ext cx="343852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26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latin typeface="+mn-lt"/>
              </a:rPr>
              <a:t>2. </a:t>
            </a:r>
            <a:r>
              <a:rPr lang="en-US" sz="4400" b="1" dirty="0" err="1" smtClean="0">
                <a:latin typeface="+mn-lt"/>
              </a:rPr>
              <a:t>Bài</a:t>
            </a:r>
            <a:r>
              <a:rPr lang="en-US" sz="4400" b="1" dirty="0" smtClean="0">
                <a:latin typeface="+mn-lt"/>
              </a:rPr>
              <a:t> </a:t>
            </a:r>
            <a:r>
              <a:rPr lang="en-US" sz="4400" b="1" dirty="0" err="1" smtClean="0">
                <a:latin typeface="+mn-lt"/>
              </a:rPr>
              <a:t>toán</a:t>
            </a:r>
            <a:r>
              <a:rPr lang="en-US" sz="4400" b="1" dirty="0" smtClean="0">
                <a:latin typeface="+mn-lt"/>
              </a:rPr>
              <a:t> 2</a:t>
            </a:r>
            <a:endParaRPr lang="en-US" sz="4400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1971" y="1980667"/>
            <a:ext cx="994654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nn-NO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Trên cây: Chọn 1 tập hợp không chứa 2 nút kề nhau sao cho tổng lớn nhất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nn-NO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Trên mảng: Chọn 1 tập hợp sao không chứa 2 phần tử liền nhau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nn-NO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Đặt dp[i] = tổng tối ưu từ 1</a:t>
            </a:r>
            <a:r>
              <a:rPr lang="nn-NO" sz="24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i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nn-NO" sz="24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dp[i] = max(dp[i-2] + a[i], dp[i-1]) 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à"/>
            </a:pPr>
            <a:r>
              <a:rPr lang="nn-NO" sz="24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Lấy max giữa việc chọn và không chọn a[i]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à"/>
            </a:pPr>
            <a:endParaRPr lang="nn-NO" sz="2400" dirty="0" smtClean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nn-NO" sz="24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Bài toán trên cây: tương tự, viết QHĐ theo DFS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nn-NO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</a:t>
            </a:r>
            <a:r>
              <a:rPr lang="nn-NO" sz="24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p[u] = max(dp[j] + C[u], dp[v])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nn-NO" sz="24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với mọi v là con của u và mọi j là con của v</a:t>
            </a:r>
            <a:endParaRPr lang="nn-NO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5314" y="2898879"/>
            <a:ext cx="3546686" cy="297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2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latin typeface="+mn-lt"/>
              </a:rPr>
              <a:t>2. </a:t>
            </a:r>
            <a:r>
              <a:rPr lang="en-US" sz="4400" b="1" dirty="0" err="1" smtClean="0">
                <a:latin typeface="+mn-lt"/>
              </a:rPr>
              <a:t>Bài</a:t>
            </a:r>
            <a:r>
              <a:rPr lang="en-US" sz="4400" b="1" dirty="0" smtClean="0">
                <a:latin typeface="+mn-lt"/>
              </a:rPr>
              <a:t> </a:t>
            </a:r>
            <a:r>
              <a:rPr lang="en-US" sz="4400" b="1" dirty="0" err="1" smtClean="0">
                <a:latin typeface="+mn-lt"/>
              </a:rPr>
              <a:t>toán</a:t>
            </a:r>
            <a:r>
              <a:rPr lang="en-US" sz="4400" b="1" dirty="0" smtClean="0">
                <a:latin typeface="+mn-lt"/>
              </a:rPr>
              <a:t> 2</a:t>
            </a:r>
            <a:endParaRPr lang="en-US" sz="4400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1971" y="1980667"/>
            <a:ext cx="9946542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nn-NO" sz="24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Bài toán trên cây: tương tự, viết QHĐ theo DFS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nn-NO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dp[u] = </a:t>
            </a:r>
            <a:r>
              <a:rPr lang="nn-NO" sz="24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max(sum all (dp[j]) </a:t>
            </a:r>
            <a:r>
              <a:rPr lang="nn-NO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+ C[u], dp[v])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nn-NO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với mọi v là con của u và mọi j là con của v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endParaRPr lang="nn-NO" sz="2400" dirty="0" smtClean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endParaRPr lang="nn-NO" sz="2400" dirty="0" smtClean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nn-NO" sz="24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Đặt f[u], g[u] là tổng lớn nhất thu được trên subtree[u] và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nn-NO" sz="24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có chọn/ không chọn u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nn-NO" sz="24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f[u] = C[u] + sum all (g[v]) với v là các con của u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nn-NO" sz="24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g[u] = sum all (max(f[v], g[v])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nn-NO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5314" y="2898879"/>
            <a:ext cx="3546686" cy="297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latin typeface="+mn-lt"/>
              </a:rPr>
              <a:t>3. </a:t>
            </a:r>
            <a:r>
              <a:rPr lang="en-US" sz="4400" b="1" dirty="0" err="1" smtClean="0">
                <a:latin typeface="+mn-lt"/>
              </a:rPr>
              <a:t>Bài</a:t>
            </a:r>
            <a:r>
              <a:rPr lang="en-US" sz="4400" b="1" dirty="0" smtClean="0">
                <a:latin typeface="+mn-lt"/>
              </a:rPr>
              <a:t> </a:t>
            </a:r>
            <a:r>
              <a:rPr lang="en-US" sz="4400" b="1" dirty="0" err="1" smtClean="0">
                <a:latin typeface="+mn-lt"/>
              </a:rPr>
              <a:t>toán</a:t>
            </a:r>
            <a:r>
              <a:rPr lang="en-US" sz="4400" b="1" dirty="0" smtClean="0">
                <a:latin typeface="+mn-lt"/>
              </a:rPr>
              <a:t> 3: </a:t>
            </a:r>
            <a:r>
              <a:rPr lang="en-US" sz="4400" b="1" dirty="0" err="1" smtClean="0">
                <a:latin typeface="+mn-lt"/>
              </a:rPr>
              <a:t>đường</a:t>
            </a:r>
            <a:r>
              <a:rPr lang="en-US" sz="4400" b="1" dirty="0" smtClean="0">
                <a:latin typeface="+mn-lt"/>
              </a:rPr>
              <a:t> </a:t>
            </a:r>
            <a:r>
              <a:rPr lang="en-US" sz="4400" b="1" dirty="0" err="1" smtClean="0">
                <a:latin typeface="+mn-lt"/>
              </a:rPr>
              <a:t>kính</a:t>
            </a:r>
            <a:r>
              <a:rPr lang="en-US" sz="4400" b="1" dirty="0" smtClean="0">
                <a:latin typeface="+mn-lt"/>
              </a:rPr>
              <a:t> </a:t>
            </a:r>
            <a:r>
              <a:rPr lang="en-US" sz="4400" b="1" dirty="0" err="1" smtClean="0">
                <a:latin typeface="+mn-lt"/>
              </a:rPr>
              <a:t>của</a:t>
            </a:r>
            <a:r>
              <a:rPr lang="en-US" sz="4400" b="1" dirty="0" smtClean="0">
                <a:latin typeface="+mn-lt"/>
              </a:rPr>
              <a:t> </a:t>
            </a:r>
            <a:r>
              <a:rPr lang="en-US" sz="4400" b="1" dirty="0" err="1" smtClean="0">
                <a:latin typeface="+mn-lt"/>
              </a:rPr>
              <a:t>cây</a:t>
            </a:r>
            <a:endParaRPr lang="en-US" sz="4400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1971" y="1980667"/>
            <a:ext cx="9946542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nn-NO" sz="2400" b="1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Cách 1: </a:t>
            </a:r>
            <a:r>
              <a:rPr lang="nn-NO" sz="24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DFS 2 lần</a:t>
            </a:r>
            <a:endParaRPr lang="nn-NO" sz="24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nn-NO" sz="24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DFS(1), tìm đỉnh u là đỉnh xa nhất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nn-NO" sz="24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DFS(u), tìm đỉnh v là đỉnh xa nhất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nn-NO" sz="24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u-v là đường kính của cây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endParaRPr lang="nn-NO" sz="2400" dirty="0" smtClean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nn-NO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53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latin typeface="+mn-lt"/>
              </a:rPr>
              <a:t>3. </a:t>
            </a:r>
            <a:r>
              <a:rPr lang="en-US" sz="4400" b="1" dirty="0" err="1" smtClean="0">
                <a:latin typeface="+mn-lt"/>
              </a:rPr>
              <a:t>Bài</a:t>
            </a:r>
            <a:r>
              <a:rPr lang="en-US" sz="4400" b="1" dirty="0" smtClean="0">
                <a:latin typeface="+mn-lt"/>
              </a:rPr>
              <a:t> </a:t>
            </a:r>
            <a:r>
              <a:rPr lang="en-US" sz="4400" b="1" dirty="0" err="1" smtClean="0">
                <a:latin typeface="+mn-lt"/>
              </a:rPr>
              <a:t>toán</a:t>
            </a:r>
            <a:r>
              <a:rPr lang="en-US" sz="4400" b="1" dirty="0" smtClean="0">
                <a:latin typeface="+mn-lt"/>
              </a:rPr>
              <a:t> 3: </a:t>
            </a:r>
            <a:r>
              <a:rPr lang="en-US" sz="4400" b="1" dirty="0" err="1" smtClean="0">
                <a:latin typeface="+mn-lt"/>
              </a:rPr>
              <a:t>đường</a:t>
            </a:r>
            <a:r>
              <a:rPr lang="en-US" sz="4400" b="1" dirty="0" smtClean="0">
                <a:latin typeface="+mn-lt"/>
              </a:rPr>
              <a:t> </a:t>
            </a:r>
            <a:r>
              <a:rPr lang="en-US" sz="4400" b="1" dirty="0" err="1" smtClean="0">
                <a:latin typeface="+mn-lt"/>
              </a:rPr>
              <a:t>kính</a:t>
            </a:r>
            <a:r>
              <a:rPr lang="en-US" sz="4400" b="1" dirty="0" smtClean="0">
                <a:latin typeface="+mn-lt"/>
              </a:rPr>
              <a:t> </a:t>
            </a:r>
            <a:r>
              <a:rPr lang="en-US" sz="4400" b="1" dirty="0" err="1" smtClean="0">
                <a:latin typeface="+mn-lt"/>
              </a:rPr>
              <a:t>của</a:t>
            </a:r>
            <a:r>
              <a:rPr lang="en-US" sz="4400" b="1" dirty="0" smtClean="0">
                <a:latin typeface="+mn-lt"/>
              </a:rPr>
              <a:t> </a:t>
            </a:r>
            <a:r>
              <a:rPr lang="en-US" sz="4400" b="1" dirty="0" err="1" smtClean="0">
                <a:latin typeface="+mn-lt"/>
              </a:rPr>
              <a:t>cây</a:t>
            </a:r>
            <a:endParaRPr lang="en-US" sz="4400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1971" y="1980667"/>
            <a:ext cx="9946542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nn-NO" sz="2400" b="1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Cách 2: </a:t>
            </a:r>
            <a:r>
              <a:rPr lang="nn-NO" sz="24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Qhd trên cây: coi đỉnh 1 là gốc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nn-NO" sz="24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Đặt f[u] = đường đi dài nhất của u tới một nút con trong subtree[u]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nn-NO" sz="24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Đặt g[u] = đường đi nhất nhất từ a tới b với điều kiện a, b thuộc subtree[u]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nn-NO" sz="24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f[u] = max(all f[v_i]) + 1 với v_i là các con của u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nn-NO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</a:t>
            </a:r>
            <a:r>
              <a:rPr lang="nn-NO" sz="24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[u] = 2 + (2 giá trị lớn nhất trong tập f[v_1], f[v_2], ..., f[v_k])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nn-NO" sz="24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	 ans = max(f[u], g[u]) với mọi u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nn-NO" sz="24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Độ phức tạp O(n log n)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nn-NO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9914" y="4246623"/>
            <a:ext cx="30765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05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latin typeface="+mn-lt"/>
              </a:rPr>
              <a:t>4. </a:t>
            </a:r>
            <a:r>
              <a:rPr lang="en-US" sz="4400" b="1" dirty="0" err="1" smtClean="0">
                <a:latin typeface="+mn-lt"/>
              </a:rPr>
              <a:t>Bài</a:t>
            </a:r>
            <a:r>
              <a:rPr lang="en-US" sz="4400" b="1" dirty="0" smtClean="0">
                <a:latin typeface="+mn-lt"/>
              </a:rPr>
              <a:t> </a:t>
            </a:r>
            <a:r>
              <a:rPr lang="en-US" sz="4400" b="1" dirty="0" err="1" smtClean="0">
                <a:latin typeface="+mn-lt"/>
              </a:rPr>
              <a:t>toán</a:t>
            </a:r>
            <a:r>
              <a:rPr lang="en-US" sz="4400" b="1" dirty="0">
                <a:latin typeface="+mn-lt"/>
              </a:rPr>
              <a:t> OLP052: </a:t>
            </a:r>
            <a:r>
              <a:rPr lang="en-US" sz="4400" b="1" dirty="0" err="1" smtClean="0">
                <a:latin typeface="+mn-lt"/>
              </a:rPr>
              <a:t>Rời</a:t>
            </a:r>
            <a:r>
              <a:rPr lang="en-US" sz="4400" b="1" dirty="0" smtClean="0">
                <a:latin typeface="+mn-lt"/>
              </a:rPr>
              <a:t> </a:t>
            </a:r>
            <a:r>
              <a:rPr lang="en-US" sz="4400" b="1" dirty="0" err="1" smtClean="0">
                <a:latin typeface="+mn-lt"/>
              </a:rPr>
              <a:t>rạc</a:t>
            </a:r>
            <a:r>
              <a:rPr lang="en-US" sz="4400" b="1" dirty="0" smtClean="0">
                <a:latin typeface="+mn-lt"/>
              </a:rPr>
              <a:t> </a:t>
            </a:r>
            <a:r>
              <a:rPr lang="en-US" sz="4400" b="1" dirty="0" err="1" smtClean="0">
                <a:latin typeface="+mn-lt"/>
              </a:rPr>
              <a:t>hóa</a:t>
            </a:r>
            <a:r>
              <a:rPr lang="en-US" sz="4400" b="1" dirty="0" smtClean="0">
                <a:latin typeface="+mn-lt"/>
              </a:rPr>
              <a:t> </a:t>
            </a:r>
            <a:r>
              <a:rPr lang="en-US" sz="4400" b="1" dirty="0" err="1" smtClean="0">
                <a:latin typeface="+mn-lt"/>
              </a:rPr>
              <a:t>dữ</a:t>
            </a:r>
            <a:r>
              <a:rPr lang="en-US" sz="4400" b="1" dirty="0" smtClean="0">
                <a:latin typeface="+mn-lt"/>
              </a:rPr>
              <a:t> </a:t>
            </a:r>
            <a:r>
              <a:rPr lang="en-US" sz="4400" b="1" dirty="0" err="1" smtClean="0">
                <a:latin typeface="+mn-lt"/>
              </a:rPr>
              <a:t>liệu</a:t>
            </a:r>
            <a:endParaRPr lang="en-US" sz="4400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1971" y="1980667"/>
            <a:ext cx="9946542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nn-NO" sz="24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Xây dựng đồ thị theo hàng, cột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nn-NO" sz="24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Dùng DSU cho các phần tử có giá trị bằng nhau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nn-NO" sz="24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Gán lại nhãn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nn-NO" sz="24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xây dựng được đồ thị DAG không có chu trình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nn-NO" sz="24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Tìm đường đi dài nhất</a:t>
            </a:r>
            <a:endParaRPr lang="nn-NO" sz="24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endParaRPr lang="nn-NO" sz="2400" dirty="0" smtClean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endParaRPr lang="nn-NO" sz="2400" dirty="0" smtClean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nn-NO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35199" y="2172809"/>
            <a:ext cx="15568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</a:t>
            </a:r>
          </a:p>
          <a:p>
            <a:r>
              <a:rPr lang="en-US" dirty="0" smtClean="0"/>
              <a:t>2 </a:t>
            </a:r>
            <a:r>
              <a:rPr lang="en-US" dirty="0"/>
              <a:t>3</a:t>
            </a:r>
          </a:p>
          <a:p>
            <a:r>
              <a:rPr lang="en-US" dirty="0"/>
              <a:t>8 11 16</a:t>
            </a:r>
          </a:p>
          <a:p>
            <a:r>
              <a:rPr lang="en-US" dirty="0"/>
              <a:t>16 21 5</a:t>
            </a:r>
          </a:p>
          <a:p>
            <a:r>
              <a:rPr lang="en-US" dirty="0" smtClean="0"/>
              <a:t>3</a:t>
            </a:r>
          </a:p>
          <a:p>
            <a:endParaRPr lang="en-US" dirty="0" smtClean="0"/>
          </a:p>
          <a:p>
            <a:r>
              <a:rPr lang="en-US" dirty="0"/>
              <a:t>2 3</a:t>
            </a:r>
          </a:p>
          <a:p>
            <a:r>
              <a:rPr lang="en-US" dirty="0"/>
              <a:t>8 11 16</a:t>
            </a:r>
          </a:p>
          <a:p>
            <a:r>
              <a:rPr lang="en-US" dirty="0"/>
              <a:t>16 21 16</a:t>
            </a:r>
          </a:p>
          <a:p>
            <a:r>
              <a:rPr lang="en-US" dirty="0" smtClean="0"/>
              <a:t>4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6802" y="1848176"/>
            <a:ext cx="2529354" cy="20577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6903" y="3791220"/>
            <a:ext cx="3070916" cy="308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55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err="1" smtClean="0">
                <a:latin typeface="+mn-lt"/>
              </a:rPr>
              <a:t>Bài</a:t>
            </a:r>
            <a:r>
              <a:rPr lang="en-US" sz="4400" b="1" dirty="0" smtClean="0">
                <a:latin typeface="+mn-lt"/>
              </a:rPr>
              <a:t> 5: </a:t>
            </a:r>
            <a:r>
              <a:rPr lang="en-US" sz="4400" b="1" dirty="0" err="1" smtClean="0">
                <a:latin typeface="+mn-lt"/>
              </a:rPr>
              <a:t>Tô</a:t>
            </a:r>
            <a:r>
              <a:rPr lang="en-US" sz="4400" b="1" dirty="0" smtClean="0">
                <a:latin typeface="+mn-lt"/>
              </a:rPr>
              <a:t> </a:t>
            </a:r>
            <a:r>
              <a:rPr lang="en-US" sz="4400" b="1" dirty="0" err="1" smtClean="0">
                <a:latin typeface="+mn-lt"/>
              </a:rPr>
              <a:t>màu</a:t>
            </a:r>
            <a:r>
              <a:rPr lang="en-US" sz="4400" b="1" dirty="0" smtClean="0">
                <a:latin typeface="+mn-lt"/>
              </a:rPr>
              <a:t> </a:t>
            </a:r>
            <a:r>
              <a:rPr lang="en-US" sz="4400" b="1" dirty="0" err="1" smtClean="0">
                <a:latin typeface="+mn-lt"/>
              </a:rPr>
              <a:t>cây</a:t>
            </a:r>
            <a:endParaRPr lang="en-US" sz="4400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1972" y="1980667"/>
            <a:ext cx="10571990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nn-NO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Gọi F[u][x] là chi phí tối ưu khi tô màu một cây con có gộc tại u bằng màu x.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nn-NO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Nếu u là nút lá, F[u][x] = x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nn-NO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Với mỗi màu x, F[u][x] = X + min(F[v][y]) với mọi v là con của u và mọi y khác x.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nn-NO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Số lượng màu cần chọn: log2(N) = 20</a:t>
            </a:r>
          </a:p>
        </p:txBody>
      </p:sp>
    </p:spTree>
    <p:extLst>
      <p:ext uri="{BB962C8B-B14F-4D97-AF65-F5344CB8AC3E}">
        <p14:creationId xmlns:p14="http://schemas.microsoft.com/office/powerpoint/2010/main" val="57133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36358</TotalTime>
  <Words>573</Words>
  <Application>Microsoft Office PowerPoint</Application>
  <PresentationFormat>Widescreen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Wingdings</vt:lpstr>
      <vt:lpstr>Retrospect</vt:lpstr>
      <vt:lpstr>PowerPoint Presentation</vt:lpstr>
      <vt:lpstr>Chuẩn bị thi vòng Quốc gia Online</vt:lpstr>
      <vt:lpstr>1. Bài toán 1</vt:lpstr>
      <vt:lpstr>2. Bài toán 2</vt:lpstr>
      <vt:lpstr>2. Bài toán 2</vt:lpstr>
      <vt:lpstr>3. Bài toán 3: đường kính của cây</vt:lpstr>
      <vt:lpstr>3. Bài toán 3: đường kính của cây</vt:lpstr>
      <vt:lpstr>4. Bài toán OLP052: Rời rạc hóa dữ liệu</vt:lpstr>
      <vt:lpstr>Bài 5: Tô màu cây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Gợi ý lời giải thi vòng loại PTIT 2021</dc:title>
  <dc:creator>Bui Kien</dc:creator>
  <cp:lastModifiedBy>Bui Kien</cp:lastModifiedBy>
  <cp:revision>327</cp:revision>
  <dcterms:created xsi:type="dcterms:W3CDTF">2021-10-01T16:25:53Z</dcterms:created>
  <dcterms:modified xsi:type="dcterms:W3CDTF">2022-02-13T14:40:25Z</dcterms:modified>
</cp:coreProperties>
</file>