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C43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C43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C43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48155"/>
            <a:ext cx="251460" cy="5610225"/>
          </a:xfrm>
          <a:custGeom>
            <a:avLst/>
            <a:gdLst/>
            <a:ahLst/>
            <a:cxnLst/>
            <a:rect l="l" t="t" r="r" b="b"/>
            <a:pathLst>
              <a:path w="251460" h="5610225">
                <a:moveTo>
                  <a:pt x="0" y="5609840"/>
                </a:moveTo>
                <a:lnTo>
                  <a:pt x="251460" y="5609840"/>
                </a:lnTo>
                <a:lnTo>
                  <a:pt x="251460" y="0"/>
                </a:lnTo>
                <a:lnTo>
                  <a:pt x="0" y="0"/>
                </a:lnTo>
                <a:lnTo>
                  <a:pt x="0" y="5609840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403985" cy="1248410"/>
          </a:xfrm>
          <a:custGeom>
            <a:avLst/>
            <a:gdLst/>
            <a:ahLst/>
            <a:cxnLst/>
            <a:rect l="l" t="t" r="r" b="b"/>
            <a:pathLst>
              <a:path w="1403985" h="1248410">
                <a:moveTo>
                  <a:pt x="1403604" y="0"/>
                </a:moveTo>
                <a:lnTo>
                  <a:pt x="0" y="0"/>
                </a:lnTo>
                <a:lnTo>
                  <a:pt x="0" y="1248155"/>
                </a:lnTo>
                <a:lnTo>
                  <a:pt x="1403604" y="1248155"/>
                </a:lnTo>
                <a:lnTo>
                  <a:pt x="1403604" y="0"/>
                </a:lnTo>
                <a:close/>
              </a:path>
            </a:pathLst>
          </a:custGeom>
          <a:solidFill>
            <a:srgbClr val="3D7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03603" y="0"/>
            <a:ext cx="7740650" cy="908685"/>
          </a:xfrm>
          <a:custGeom>
            <a:avLst/>
            <a:gdLst/>
            <a:ahLst/>
            <a:cxnLst/>
            <a:rect l="l" t="t" r="r" b="b"/>
            <a:pathLst>
              <a:path w="7740650" h="908685">
                <a:moveTo>
                  <a:pt x="0" y="908304"/>
                </a:moveTo>
                <a:lnTo>
                  <a:pt x="7740396" y="908304"/>
                </a:lnTo>
                <a:lnTo>
                  <a:pt x="7740396" y="0"/>
                </a:lnTo>
                <a:lnTo>
                  <a:pt x="0" y="0"/>
                </a:lnTo>
                <a:lnTo>
                  <a:pt x="0" y="908304"/>
                </a:lnTo>
                <a:close/>
              </a:path>
            </a:pathLst>
          </a:custGeom>
          <a:solidFill>
            <a:srgbClr val="233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20911" y="0"/>
            <a:ext cx="71755" cy="765175"/>
          </a:xfrm>
          <a:custGeom>
            <a:avLst/>
            <a:gdLst/>
            <a:ahLst/>
            <a:cxnLst/>
            <a:rect l="l" t="t" r="r" b="b"/>
            <a:pathLst>
              <a:path w="71754" h="765175">
                <a:moveTo>
                  <a:pt x="71627" y="0"/>
                </a:moveTo>
                <a:lnTo>
                  <a:pt x="0" y="0"/>
                </a:lnTo>
                <a:lnTo>
                  <a:pt x="0" y="765048"/>
                </a:lnTo>
                <a:lnTo>
                  <a:pt x="71627" y="765048"/>
                </a:lnTo>
                <a:lnTo>
                  <a:pt x="71627" y="0"/>
                </a:lnTo>
                <a:close/>
              </a:path>
            </a:pathLst>
          </a:custGeom>
          <a:solidFill>
            <a:srgbClr val="3D7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0594" y="136397"/>
            <a:ext cx="8784590" cy="772795"/>
          </a:xfrm>
          <a:custGeom>
            <a:avLst/>
            <a:gdLst/>
            <a:ahLst/>
            <a:cxnLst/>
            <a:rect l="l" t="t" r="r" b="b"/>
            <a:pathLst>
              <a:path w="8784590" h="772794">
                <a:moveTo>
                  <a:pt x="0" y="772667"/>
                </a:moveTo>
                <a:lnTo>
                  <a:pt x="8784336" y="772667"/>
                </a:lnTo>
                <a:lnTo>
                  <a:pt x="8784336" y="0"/>
                </a:lnTo>
                <a:lnTo>
                  <a:pt x="0" y="0"/>
                </a:lnTo>
                <a:lnTo>
                  <a:pt x="0" y="772667"/>
                </a:lnTo>
                <a:close/>
              </a:path>
            </a:pathLst>
          </a:custGeom>
          <a:ln w="3175">
            <a:solidFill>
              <a:srgbClr val="3D78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68630" y="6482334"/>
            <a:ext cx="8425180" cy="0"/>
          </a:xfrm>
          <a:custGeom>
            <a:avLst/>
            <a:gdLst/>
            <a:ahLst/>
            <a:cxnLst/>
            <a:rect l="l" t="t" r="r" b="b"/>
            <a:pathLst>
              <a:path w="8425180">
                <a:moveTo>
                  <a:pt x="0" y="0"/>
                </a:moveTo>
                <a:lnTo>
                  <a:pt x="8424672" y="0"/>
                </a:lnTo>
              </a:path>
            </a:pathLst>
          </a:custGeom>
          <a:ln w="3175">
            <a:solidFill>
              <a:srgbClr val="23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72312" cy="104241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972312" y="0"/>
            <a:ext cx="8171815" cy="1053465"/>
          </a:xfrm>
          <a:custGeom>
            <a:avLst/>
            <a:gdLst/>
            <a:ahLst/>
            <a:cxnLst/>
            <a:rect l="l" t="t" r="r" b="b"/>
            <a:pathLst>
              <a:path w="8171815" h="1053465">
                <a:moveTo>
                  <a:pt x="8171688" y="908316"/>
                </a:moveTo>
                <a:lnTo>
                  <a:pt x="431292" y="908316"/>
                </a:lnTo>
                <a:lnTo>
                  <a:pt x="431292" y="0"/>
                </a:lnTo>
                <a:lnTo>
                  <a:pt x="0" y="0"/>
                </a:lnTo>
                <a:lnTo>
                  <a:pt x="0" y="1053084"/>
                </a:lnTo>
                <a:lnTo>
                  <a:pt x="214884" y="1053084"/>
                </a:lnTo>
                <a:lnTo>
                  <a:pt x="431292" y="1053084"/>
                </a:lnTo>
                <a:lnTo>
                  <a:pt x="8171688" y="1053084"/>
                </a:lnTo>
                <a:lnTo>
                  <a:pt x="8171688" y="908316"/>
                </a:lnTo>
                <a:close/>
              </a:path>
            </a:pathLst>
          </a:custGeom>
          <a:solidFill>
            <a:srgbClr val="1A1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245" y="331977"/>
            <a:ext cx="85255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3C43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025" y="1446021"/>
            <a:ext cx="848995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6697" y="6630473"/>
            <a:ext cx="20574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1A1A6F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7961.aspx" TargetMode="External"/><Relationship Id="rId2" Type="http://schemas.openxmlformats.org/officeDocument/2006/relationships/hyperlink" Target="http://msdn.microsoft.com/en-us/library/m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4501641" y="6492094"/>
            <a:ext cx="1917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fld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0405" y="2555875"/>
            <a:ext cx="69780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1A1A6F"/>
                </a:solidFill>
                <a:latin typeface="Arial"/>
                <a:cs typeface="Arial"/>
              </a:rPr>
              <a:t>STORED</a:t>
            </a:r>
            <a:r>
              <a:rPr sz="3200" b="1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PROCEDURE</a:t>
            </a:r>
            <a:r>
              <a:rPr sz="3200" b="1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–</a:t>
            </a:r>
            <a:r>
              <a:rPr sz="3200" b="1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FUNCTION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–</a:t>
            </a:r>
            <a:r>
              <a:rPr sz="3200" b="1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TRIGGER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8540" cy="252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3669029" indent="-304800">
              <a:lnSpc>
                <a:spcPct val="120900"/>
              </a:lnSpc>
              <a:spcBef>
                <a:spcPts val="95"/>
              </a:spcBef>
              <a:buClr>
                <a:srgbClr val="1A1A6F"/>
              </a:buClr>
              <a:buFont typeface="Wingdings"/>
              <a:buChar char=""/>
              <a:tabLst>
                <a:tab pos="355600" algn="l"/>
              </a:tabLst>
            </a:pPr>
            <a:r>
              <a:rPr dirty="0"/>
              <a:t>	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 du: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xét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lược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đồ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hệ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(LĐQH)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HOCPHAN(MAHP,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TENHP,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SISO)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DANGKY(MASV,</a:t>
            </a:r>
            <a:r>
              <a:rPr sz="2400" spc="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MAHP)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thêm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đăng ký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mới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 sinh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viên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001 vào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học phần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HP01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(giả sử học phần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này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đã tồn tại trong bảng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HocPhan)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và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phải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bảo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đảm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SISO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HOCPHAN</a:t>
            </a:r>
            <a:r>
              <a:rPr sz="2400" spc="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luôn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&lt;=50.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9529" y="3329762"/>
            <a:ext cx="20307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VALUES(‘001’,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00" y="1500885"/>
            <a:ext cx="63690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@SISO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@SISO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SISO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HOCPHAN</a:t>
            </a:r>
            <a:endParaRPr sz="2400">
              <a:latin typeface="Times New Roman"/>
              <a:cs typeface="Times New Roman"/>
            </a:endParaRPr>
          </a:p>
          <a:p>
            <a:pPr marL="12700" marR="3161665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MAHP= ‘HP01’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@SISO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&lt;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tabLst>
                <a:tab pos="1780539" algn="l"/>
                <a:tab pos="2766695" algn="l"/>
                <a:tab pos="537146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INS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15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	IN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O	DAN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2400" spc="-32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AHP)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’HP01’)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4061841"/>
            <a:ext cx="53409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N’ĐĂNG</a:t>
            </a:r>
            <a:r>
              <a:rPr sz="24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KÝ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THÀNH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CÔNG’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7561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N’HỌC</a:t>
            </a:r>
            <a:r>
              <a:rPr sz="24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PHẦN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ĐÃ ĐỦ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SV’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8540" cy="37312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b)</a:t>
            </a:r>
            <a:r>
              <a:rPr sz="2400" b="1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Vòng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lặp</a:t>
            </a:r>
            <a:r>
              <a:rPr sz="2400" b="1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</a:t>
            </a:r>
            <a:r>
              <a:rPr sz="240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năng:</a:t>
            </a:r>
            <a:r>
              <a:rPr sz="240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40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lặp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lại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đoạn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00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điều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kiện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còn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đúng.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pháp:</a:t>
            </a:r>
            <a:endParaRPr sz="2400">
              <a:latin typeface="Times New Roman"/>
              <a:cs typeface="Times New Roman"/>
            </a:endParaRPr>
          </a:p>
          <a:p>
            <a:pPr marL="1231900" marR="4943475" indent="-9207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biểu_thức_điều_kiện </a:t>
            </a:r>
            <a:r>
              <a:rPr sz="2400" i="1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Lệnh\</a:t>
            </a:r>
            <a:r>
              <a:rPr sz="24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dụng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Break</a:t>
            </a:r>
            <a:r>
              <a:rPr sz="24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Continue</a:t>
            </a:r>
            <a:r>
              <a:rPr sz="24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While:</a:t>
            </a:r>
            <a:endParaRPr sz="2400">
              <a:latin typeface="Times New Roman"/>
              <a:cs typeface="Times New Roman"/>
            </a:endParaRPr>
          </a:p>
          <a:p>
            <a:pPr marL="1270000" lvl="1" indent="-343535">
              <a:lnSpc>
                <a:spcPct val="100000"/>
              </a:lnSpc>
              <a:spcBef>
                <a:spcPts val="615"/>
              </a:spcBef>
              <a:buFont typeface="Wingdings"/>
              <a:buChar char=""/>
              <a:tabLst>
                <a:tab pos="1270635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Break: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thoát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khỏi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vòng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hành.</a:t>
            </a:r>
            <a:endParaRPr sz="2000">
              <a:latin typeface="Times New Roman"/>
              <a:cs typeface="Times New Roman"/>
            </a:endParaRPr>
          </a:p>
          <a:p>
            <a:pPr marL="127000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1270635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Continue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trở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lại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đầu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vòng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while,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bỏ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qua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các lệnh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sau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đó.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7270" cy="3409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400" u="heavy" spc="-3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Xét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lược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đồ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r>
              <a:rPr sz="2400" u="heavy" spc="-1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(MASV:</a:t>
            </a:r>
            <a:r>
              <a:rPr sz="2400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INT,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HOTEN: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NVARCHAR(30))</a:t>
            </a:r>
            <a:endParaRPr sz="2400">
              <a:latin typeface="Times New Roman"/>
              <a:cs typeface="Times New Roman"/>
            </a:endParaRPr>
          </a:p>
          <a:p>
            <a:pPr marL="12700" marR="5080" indent="381000" algn="just">
              <a:lnSpc>
                <a:spcPct val="100000"/>
              </a:lnSpc>
              <a:spcBef>
                <a:spcPts val="600"/>
              </a:spcBef>
            </a:pPr>
            <a:r>
              <a:rPr sz="2400" i="1" spc="-50" dirty="0">
                <a:solidFill>
                  <a:srgbClr val="1A1A6F"/>
                </a:solidFill>
                <a:latin typeface="Times New Roman"/>
                <a:cs typeface="Times New Roman"/>
              </a:rPr>
              <a:t>Viết</a:t>
            </a:r>
            <a:r>
              <a:rPr sz="2400" i="1" spc="5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lệnh xác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 một mã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 viên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mới theo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qui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định: mã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 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viên tăng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dần,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nếu có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chỗ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trống thì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mã mới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xác định sẽ chèn vào chỗ 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trống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đó.</a:t>
            </a:r>
            <a:endParaRPr sz="2400">
              <a:latin typeface="Times New Roman"/>
              <a:cs typeface="Times New Roman"/>
            </a:endParaRPr>
          </a:p>
          <a:p>
            <a:pPr marL="12700" marR="5080" indent="30480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Chẳng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hạn,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đã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sinh</a:t>
            </a:r>
            <a:r>
              <a:rPr sz="2400" spc="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1,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2,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3, </a:t>
            </a:r>
            <a:r>
              <a:rPr sz="2400" spc="-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7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sinh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mới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348104"/>
            <a:ext cx="86360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32780">
              <a:lnSpc>
                <a:spcPct val="1418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@STT</a:t>
            </a:r>
            <a:r>
              <a:rPr sz="24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INT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@STT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EXISTS(SELECT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2216150" marR="3126105" indent="5715">
              <a:lnSpc>
                <a:spcPct val="1417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MASV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@STT)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@STT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@STT+1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95"/>
              </a:spcBef>
              <a:tabLst>
                <a:tab pos="1207135" algn="l"/>
                <a:tab pos="2083435" algn="l"/>
                <a:tab pos="3649345" algn="l"/>
                <a:tab pos="4937125" algn="l"/>
                <a:tab pos="7229475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INSE</a:t>
            </a:r>
            <a:r>
              <a:rPr sz="2400" spc="-15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	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	S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V(M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400" spc="-325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N)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00" spc="-31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UES(@S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spc="-18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‘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  </a:t>
            </a:r>
            <a:r>
              <a:rPr sz="2400" spc="-110" dirty="0">
                <a:solidFill>
                  <a:srgbClr val="1A1A6F"/>
                </a:solidFill>
                <a:latin typeface="Times New Roman"/>
                <a:cs typeface="Times New Roman"/>
              </a:rPr>
              <a:t>VAN</a:t>
            </a:r>
            <a:r>
              <a:rPr sz="2400" spc="-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A’)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172971"/>
            <a:ext cx="8115934" cy="533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400" u="heavy" spc="-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400" u="heavy" spc="-1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BREAK</a:t>
            </a:r>
            <a:r>
              <a:rPr sz="2400" u="heavy" spc="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400" u="heavy" spc="-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thoát</a:t>
            </a:r>
            <a:r>
              <a:rPr sz="2400" u="heavy" spc="-2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khỏi</a:t>
            </a:r>
            <a:r>
              <a:rPr sz="2400" u="heavy" spc="-2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vòng</a:t>
            </a:r>
            <a:r>
              <a:rPr sz="2400" u="heavy" spc="-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lặp:</a:t>
            </a:r>
            <a:endParaRPr sz="24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@x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integer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0;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--Khai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biến</a:t>
            </a:r>
            <a:endParaRPr sz="1800">
              <a:latin typeface="Times New Roman"/>
              <a:cs typeface="Times New Roman"/>
            </a:endParaRPr>
          </a:p>
          <a:p>
            <a:pPr marL="66040" marR="5235575" indent="-5334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 @y integer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10;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@step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0;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(@x &lt;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@y)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0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18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@step = @step +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0" marR="1780539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@x = @x + 1; -- Mỗi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lần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vòng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lặp chạy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trị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x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tăng lên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1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@y = @y 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2;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-- Mỗi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lần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vòng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lặp chạy giá trị của y giảm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đi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2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'Step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CAST(@step</a:t>
            </a:r>
            <a:r>
              <a:rPr sz="18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'@x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 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/ @y</a:t>
            </a:r>
            <a:r>
              <a:rPr sz="1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127000" marR="29083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&gt;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thì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thoát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khỏi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vòng</a:t>
            </a:r>
            <a:r>
              <a:rPr sz="1800" spc="4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lặp,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Mặc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dù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điều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kiện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vẫn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đúng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&gt; 2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BREAK;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Ghi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log</a:t>
            </a:r>
            <a:endParaRPr sz="1800">
              <a:latin typeface="Times New Roman"/>
              <a:cs typeface="Times New Roman"/>
            </a:endParaRPr>
          </a:p>
          <a:p>
            <a:pPr marL="12700" marR="733425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'x,y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</a:t>
            </a:r>
            <a:r>
              <a:rPr sz="18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varchar(10))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',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1174750"/>
            <a:ext cx="8115934" cy="533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400" u="heavy" spc="-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400" u="heavy" spc="-2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Lệnh</a:t>
            </a:r>
            <a:r>
              <a:rPr sz="2400" u="heavy" spc="-3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CONTINUE</a:t>
            </a:r>
            <a:r>
              <a:rPr sz="2400" b="1" u="heavy" spc="3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marR="529209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 @x integer = 0; 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@y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 10;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@step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0;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WHILE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(@x &lt;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@y)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18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@step = @step +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18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@x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1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@y =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@y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- 2;</a:t>
            </a:r>
            <a:endParaRPr sz="1800">
              <a:latin typeface="Times New Roman"/>
              <a:cs typeface="Times New Roman"/>
            </a:endParaRPr>
          </a:p>
          <a:p>
            <a:pPr marL="241300" marR="1847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IF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&lt;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3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&lt;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3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thì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bỏ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qua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dòng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bên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dưới,</a:t>
            </a:r>
            <a:r>
              <a:rPr sz="18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Tiếp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vòng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lặp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mới.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CONTINUE;</a:t>
            </a:r>
            <a:endParaRPr sz="1800">
              <a:latin typeface="Times New Roman"/>
              <a:cs typeface="Times New Roman"/>
            </a:endParaRPr>
          </a:p>
          <a:p>
            <a:pPr marL="127000" marR="1301115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@x &lt; 3 các dòng lệnh bên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dưới CONTINUE sẽ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chạy.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'Step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CAST(@step</a:t>
            </a:r>
            <a:r>
              <a:rPr sz="18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</a:t>
            </a:r>
            <a:endParaRPr sz="1800">
              <a:latin typeface="Times New Roman"/>
              <a:cs typeface="Times New Roman"/>
            </a:endParaRPr>
          </a:p>
          <a:p>
            <a:pPr marL="12700" marR="5080" indent="1143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'@x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/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@y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Ghi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log</a:t>
            </a:r>
            <a:endParaRPr sz="1800">
              <a:latin typeface="Times New Roman"/>
              <a:cs typeface="Times New Roman"/>
            </a:endParaRPr>
          </a:p>
          <a:p>
            <a:pPr marL="68580" marR="732790" indent="-56515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'x,y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+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CAST(@x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varchar(10))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',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CAST(@y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varchar(10));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86398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c)</a:t>
            </a:r>
            <a:r>
              <a:rPr sz="24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năng: kiểm tra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dãy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điều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kiện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quả phù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hợp với điều kiện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đúng.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sử dụng như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SELECT.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pháp: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hai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dạng: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796" y="3682365"/>
            <a:ext cx="45040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Dạng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(searched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case):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endParaRPr sz="20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When</a:t>
            </a:r>
            <a:r>
              <a:rPr sz="20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biểu_thức_điều_kiện</a:t>
            </a:r>
            <a:r>
              <a:rPr sz="2000" i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then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kết_</a:t>
            </a:r>
            <a:r>
              <a:rPr sz="20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quả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[...n]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[Else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kết_quả_khác]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12" y="3682365"/>
            <a:ext cx="338010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56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Dạng 1 (simple case):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r>
              <a:rPr sz="20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Biểu_thức_đầu_vào</a:t>
            </a:r>
            <a:endParaRPr sz="20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When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Giá_trị</a:t>
            </a:r>
            <a:r>
              <a:rPr sz="2000" i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then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kết_quả</a:t>
            </a:r>
            <a:endParaRPr sz="20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[...n]</a:t>
            </a:r>
            <a:endParaRPr sz="20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Else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kết_quả_khác]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9435"/>
            <a:ext cx="8072755" cy="2618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Xét lược</a:t>
            </a: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đồ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800">
              <a:latin typeface="Times New Roman"/>
              <a:cs typeface="Times New Roman"/>
            </a:endParaRPr>
          </a:p>
          <a:p>
            <a:pPr marL="12700" marR="1539240">
              <a:lnSpc>
                <a:spcPct val="100000"/>
              </a:lnSpc>
              <a:spcBef>
                <a:spcPts val="1205"/>
              </a:spcBef>
            </a:pP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NHANVIEN</a:t>
            </a:r>
            <a:r>
              <a:rPr sz="2800" u="heavy" spc="-3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(MANV,</a:t>
            </a:r>
            <a:r>
              <a:rPr sz="2800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HOTEN,</a:t>
            </a:r>
            <a:r>
              <a:rPr sz="2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NGAYSINH,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CAPBAC,PHAI)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800" i="1" spc="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biết</a:t>
            </a:r>
            <a:r>
              <a:rPr sz="2800" i="1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những</a:t>
            </a:r>
            <a:r>
              <a:rPr sz="2800" i="1" spc="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nhân</a:t>
            </a:r>
            <a:r>
              <a:rPr sz="2800" i="1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800" i="1" spc="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đến</a:t>
            </a:r>
            <a:r>
              <a:rPr sz="2800" i="1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tuổi</a:t>
            </a:r>
            <a:r>
              <a:rPr sz="2800" i="1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nghỉ</a:t>
            </a:r>
            <a:r>
              <a:rPr sz="2800" i="1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hưu</a:t>
            </a:r>
            <a:r>
              <a:rPr sz="2800" i="1" spc="3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biết</a:t>
            </a:r>
            <a:r>
              <a:rPr sz="2800" i="1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rằng </a:t>
            </a:r>
            <a:r>
              <a:rPr sz="2800" i="1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tuổi</a:t>
            </a:r>
            <a:r>
              <a:rPr sz="28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8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hưu</a:t>
            </a:r>
            <a:r>
              <a:rPr sz="28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 nam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là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 60,</a:t>
            </a:r>
            <a:r>
              <a:rPr sz="28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nữ</a:t>
            </a:r>
            <a:r>
              <a:rPr sz="28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8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1A1A6F"/>
                </a:solidFill>
                <a:latin typeface="Times New Roman"/>
                <a:cs typeface="Times New Roman"/>
              </a:rPr>
              <a:t>55.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30325"/>
            <a:ext cx="7095490" cy="35007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NHANVIEN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datediff(yy,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NgaySinh,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getdate())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&gt;=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Case</a:t>
            </a:r>
            <a:r>
              <a:rPr sz="28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Phai</a:t>
            </a:r>
            <a:endParaRPr sz="2800">
              <a:latin typeface="Times New Roman"/>
              <a:cs typeface="Times New Roman"/>
            </a:endParaRPr>
          </a:p>
          <a:p>
            <a:pPr marL="1841500" marR="2338705">
              <a:lnSpc>
                <a:spcPct val="135700"/>
              </a:lnSpc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when</a:t>
            </a:r>
            <a:r>
              <a:rPr sz="2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‘Na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’</a:t>
            </a:r>
            <a:r>
              <a:rPr sz="2800" spc="-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en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60 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when</a:t>
            </a:r>
            <a:r>
              <a:rPr sz="2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‘Nu’</a:t>
            </a:r>
            <a:r>
              <a:rPr sz="2800" spc="-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en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55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19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251460" cy="5410200"/>
          </a:xfrm>
          <a:custGeom>
            <a:avLst/>
            <a:gdLst/>
            <a:ahLst/>
            <a:cxnLst/>
            <a:rect l="l" t="t" r="r" b="b"/>
            <a:pathLst>
              <a:path w="251460" h="5410200">
                <a:moveTo>
                  <a:pt x="0" y="5410196"/>
                </a:moveTo>
                <a:lnTo>
                  <a:pt x="251460" y="5410196"/>
                </a:lnTo>
                <a:lnTo>
                  <a:pt x="251460" y="0"/>
                </a:lnTo>
                <a:lnTo>
                  <a:pt x="0" y="0"/>
                </a:lnTo>
                <a:lnTo>
                  <a:pt x="0" y="5410196"/>
                </a:lnTo>
                <a:close/>
              </a:path>
            </a:pathLst>
          </a:custGeom>
          <a:solidFill>
            <a:srgbClr val="90B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8630" y="6482334"/>
            <a:ext cx="8425180" cy="0"/>
          </a:xfrm>
          <a:custGeom>
            <a:avLst/>
            <a:gdLst/>
            <a:ahLst/>
            <a:cxnLst/>
            <a:rect l="l" t="t" r="r" b="b"/>
            <a:pathLst>
              <a:path w="8425180">
                <a:moveTo>
                  <a:pt x="0" y="0"/>
                </a:moveTo>
                <a:lnTo>
                  <a:pt x="8424672" y="0"/>
                </a:lnTo>
              </a:path>
            </a:pathLst>
          </a:custGeom>
          <a:ln w="3175">
            <a:solidFill>
              <a:srgbClr val="233C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3716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33852" y="3021914"/>
            <a:ext cx="441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5" dirty="0">
                <a:solidFill>
                  <a:srgbClr val="1A1A6F"/>
                </a:solidFill>
                <a:latin typeface="Arial"/>
                <a:cs typeface="Arial"/>
              </a:rPr>
              <a:t>T-SQL</a:t>
            </a:r>
            <a:r>
              <a:rPr sz="4000" b="1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A1A6F"/>
                </a:solidFill>
                <a:latin typeface="Arial"/>
                <a:cs typeface="Arial"/>
              </a:rPr>
              <a:t>NÂNG</a:t>
            </a:r>
            <a:r>
              <a:rPr sz="4000" b="1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A1A6F"/>
                </a:solidFill>
                <a:latin typeface="Arial"/>
                <a:cs typeface="Arial"/>
              </a:rPr>
              <a:t>CAO</a:t>
            </a:r>
            <a:endParaRPr sz="4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1641" y="6492094"/>
            <a:ext cx="1917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622" y="331977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1.3.</a:t>
            </a:r>
            <a:r>
              <a:rPr spc="5" dirty="0"/>
              <a:t> </a:t>
            </a:r>
            <a:r>
              <a:rPr dirty="0"/>
              <a:t>Gán</a:t>
            </a:r>
            <a:r>
              <a:rPr spc="10" dirty="0"/>
              <a:t> </a:t>
            </a:r>
            <a:r>
              <a:rPr spc="180" dirty="0"/>
              <a:t>dữ</a:t>
            </a:r>
            <a:r>
              <a:rPr spc="10" dirty="0"/>
              <a:t> </a:t>
            </a:r>
            <a:r>
              <a:rPr spc="-15" dirty="0"/>
              <a:t>liệu</a:t>
            </a:r>
            <a:r>
              <a:rPr spc="30" dirty="0"/>
              <a:t> </a:t>
            </a:r>
            <a:r>
              <a:rPr dirty="0"/>
              <a:t>truy</a:t>
            </a:r>
            <a:r>
              <a:rPr spc="15" dirty="0"/>
              <a:t> </a:t>
            </a:r>
            <a:r>
              <a:rPr dirty="0"/>
              <a:t>vấn</a:t>
            </a:r>
            <a:r>
              <a:rPr spc="15" dirty="0"/>
              <a:t> </a:t>
            </a:r>
            <a:r>
              <a:rPr dirty="0"/>
              <a:t>vào</a:t>
            </a:r>
            <a:r>
              <a:rPr spc="15" dirty="0"/>
              <a:t> </a:t>
            </a:r>
            <a:r>
              <a:rPr spc="-10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1275334"/>
            <a:ext cx="600011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" marR="2158365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@v_Emp_ID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1; 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@v_First_Name</a:t>
            </a:r>
            <a:r>
              <a:rPr sz="18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varchar(30);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@v_Last_Name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varchar(30);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 @v_Dept_ID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integer;</a:t>
            </a:r>
            <a:endParaRPr sz="1800">
              <a:latin typeface="Times New Roman"/>
              <a:cs typeface="Times New Roman"/>
            </a:endParaRPr>
          </a:p>
          <a:p>
            <a:pPr marL="12700" marR="151003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Gán giá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lấy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Select.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endParaRPr sz="1800">
              <a:latin typeface="Times New Roman"/>
              <a:cs typeface="Times New Roman"/>
            </a:endParaRPr>
          </a:p>
          <a:p>
            <a:pPr marL="68580" marR="2571750" algn="just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@v_First_Name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emp.First_Name,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@v_Last_Name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emp.Last_Name,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@v_Dept_Id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emp.Dept_Id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18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Employee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Emp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Emp.Emp_ID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@v_Emp_Id;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trị: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'@v_First_Name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+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@v_First_Name;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'@v_Last_Name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'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@v_Last_Name;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'@v_Dept_Id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CAST(@v_Dept_ID</a:t>
            </a:r>
            <a:r>
              <a:rPr sz="1800" spc="-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varchar(15));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861" y="331977"/>
            <a:ext cx="6094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1.4.</a:t>
            </a:r>
            <a:r>
              <a:rPr spc="20" dirty="0"/>
              <a:t> </a:t>
            </a:r>
            <a:r>
              <a:rPr dirty="0"/>
              <a:t>Các</a:t>
            </a:r>
            <a:r>
              <a:rPr spc="25" dirty="0"/>
              <a:t> </a:t>
            </a:r>
            <a:r>
              <a:rPr dirty="0"/>
              <a:t>tùy</a:t>
            </a:r>
            <a:r>
              <a:rPr spc="15" dirty="0"/>
              <a:t> </a:t>
            </a:r>
            <a:r>
              <a:rPr dirty="0"/>
              <a:t>chọn</a:t>
            </a:r>
            <a:r>
              <a:rPr spc="10" dirty="0"/>
              <a:t> </a:t>
            </a:r>
            <a:r>
              <a:rPr spc="-10" dirty="0"/>
              <a:t>lập</a:t>
            </a:r>
            <a:r>
              <a:rPr spc="10" dirty="0"/>
              <a:t> </a:t>
            </a:r>
            <a:r>
              <a:rPr spc="30" dirty="0"/>
              <a:t>trình</a:t>
            </a:r>
            <a:r>
              <a:rPr spc="15" dirty="0"/>
              <a:t> </a:t>
            </a:r>
            <a:r>
              <a:rPr dirty="0"/>
              <a:t>thủ</a:t>
            </a:r>
            <a:r>
              <a:rPr spc="20" dirty="0"/>
              <a:t> </a:t>
            </a:r>
            <a:r>
              <a:rPr dirty="0"/>
              <a:t>tục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652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209296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tùy</a:t>
            </a:r>
            <a:r>
              <a:rPr sz="24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chọn	lập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trình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Transact-SQL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4359" y="2148839"/>
          <a:ext cx="7911465" cy="4124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4323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Kiểu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5570" indent="14287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Nhóm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câu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Lện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atc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1818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Lư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trữ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54659">
                        <a:lnSpc>
                          <a:spcPct val="100000"/>
                        </a:lnSpc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Thực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Tham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số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217">
                <a:tc>
                  <a:txBody>
                    <a:bodyPr/>
                    <a:lstStyle/>
                    <a:p>
                      <a:pPr marL="292735" marR="157480" indent="-145415">
                        <a:lnSpc>
                          <a:spcPct val="147000"/>
                        </a:lnSpc>
                        <a:spcBef>
                          <a:spcPts val="459"/>
                        </a:spcBef>
                      </a:pPr>
                      <a:r>
                        <a:rPr sz="1400" b="1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ã</a:t>
                      </a:r>
                      <a:r>
                        <a:rPr sz="1400" b="1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ịch</a:t>
                      </a:r>
                      <a:r>
                        <a:rPr sz="1400" b="1" spc="-1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bản  (Script)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21005" marR="100330" indent="-342900">
                        <a:lnSpc>
                          <a:spcPct val="114999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ồm</a:t>
                      </a:r>
                      <a:r>
                        <a:rPr sz="14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spc="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ề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400" spc="-1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nhóm 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câ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400" spc="-1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400" spc="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ệ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sz="1400" spc="-1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fil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trê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ổ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đĩa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 marR="224154" algn="ctr">
                        <a:lnSpc>
                          <a:spcPts val="1535"/>
                        </a:lnSpc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Từ</a:t>
                      </a:r>
                      <a:r>
                        <a:rPr sz="14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công</a:t>
                      </a:r>
                      <a:r>
                        <a:rPr sz="1400" spc="-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cụ</a:t>
                      </a:r>
                      <a:r>
                        <a:rPr sz="1400" spc="-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client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77470" marR="301625" algn="ctr">
                        <a:lnSpc>
                          <a:spcPct val="114999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ư</a:t>
                      </a:r>
                      <a:r>
                        <a:rPr sz="1400" spc="-1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spc="-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4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nt 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Studio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hoặc </a:t>
                      </a:r>
                      <a:r>
                        <a:rPr sz="1400" spc="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SQLCMD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Không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225425" marR="222250" indent="142240">
                        <a:lnSpc>
                          <a:spcPct val="122700"/>
                        </a:lnSpc>
                        <a:spcBef>
                          <a:spcPts val="409"/>
                        </a:spcBef>
                      </a:pP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Stored 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Pr</a:t>
                      </a: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b="1" spc="-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ure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Du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spc="-1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ấ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400" spc="-1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ối</a:t>
                      </a:r>
                      <a:r>
                        <a:rPr sz="1400" spc="-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tượn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củ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SDL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202565" algn="ctr">
                        <a:lnSpc>
                          <a:spcPts val="1739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Bởi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ứng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dụng</a:t>
                      </a:r>
                      <a:r>
                        <a:rPr sz="1400" spc="-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hoặc </a:t>
                      </a:r>
                      <a:r>
                        <a:rPr sz="1400" spc="-4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ong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mã</a:t>
                      </a:r>
                      <a:r>
                        <a:rPr sz="14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kịc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spc="-1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bản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778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SQL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Có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091">
                <a:tc>
                  <a:txBody>
                    <a:bodyPr/>
                    <a:lstStyle/>
                    <a:p>
                      <a:pPr marL="171450">
                        <a:lnSpc>
                          <a:spcPts val="1525"/>
                        </a:lnSpc>
                      </a:pP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Function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83515" marR="424180" indent="93980">
                        <a:lnSpc>
                          <a:spcPct val="114999"/>
                        </a:lnSpc>
                      </a:pP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(User- 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d</a:t>
                      </a:r>
                      <a:r>
                        <a:rPr sz="1400" b="1" spc="-1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fine</a:t>
                      </a: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Du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spc="-1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ấ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400" spc="-1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7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ối</a:t>
                      </a:r>
                      <a:r>
                        <a:rPr sz="1400" spc="-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tượn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củ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SDL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1525"/>
                        </a:lnSpc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Bởi</a:t>
                      </a:r>
                      <a:r>
                        <a:rPr sz="14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ứng</a:t>
                      </a:r>
                      <a:r>
                        <a:rPr sz="1400" spc="-4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dụng</a:t>
                      </a:r>
                      <a:r>
                        <a:rPr sz="1400" spc="-6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hoặc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775970" marR="103505" indent="-546100">
                        <a:lnSpc>
                          <a:spcPct val="114999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ong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mã</a:t>
                      </a:r>
                      <a:r>
                        <a:rPr sz="14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kịc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400" spc="-1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bản 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SQL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Có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4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9941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Trigger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48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Du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spc="-12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nh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ấ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spc="-1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400" spc="-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8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ối</a:t>
                      </a:r>
                      <a:r>
                        <a:rPr sz="1400" spc="-3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tượn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củ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spc="-6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SDL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ctr">
                        <a:lnSpc>
                          <a:spcPts val="1530"/>
                        </a:lnSpc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Tự</a:t>
                      </a:r>
                      <a:r>
                        <a:rPr sz="1400" spc="-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ộng</a:t>
                      </a:r>
                      <a:r>
                        <a:rPr sz="1400" spc="-5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bởi</a:t>
                      </a:r>
                      <a:r>
                        <a:rPr sz="1400" spc="-1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ser</a:t>
                      </a:r>
                      <a:r>
                        <a:rPr sz="14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060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khi</a:t>
                      </a:r>
                      <a:r>
                        <a:rPr sz="1400" spc="-3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một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truy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vấn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066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hành</a:t>
                      </a:r>
                      <a:r>
                        <a:rPr sz="1400" spc="-5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động</a:t>
                      </a:r>
                      <a:r>
                        <a:rPr sz="1400" spc="-7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cụ</a:t>
                      </a:r>
                      <a:r>
                        <a:rPr sz="1400" spc="-1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thể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xả</a:t>
                      </a: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400" spc="-125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4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ra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1A1A6F"/>
                          </a:solidFill>
                          <a:latin typeface="Tahoma"/>
                          <a:cs typeface="Tahoma"/>
                        </a:rPr>
                        <a:t>Không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557" y="331977"/>
            <a:ext cx="12915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Bài</a:t>
            </a:r>
            <a:r>
              <a:rPr spc="-55" dirty="0"/>
              <a:t> </a:t>
            </a:r>
            <a:r>
              <a:rPr dirty="0"/>
              <a:t>tập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22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848677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1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178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Tính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tổng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nguyên chẵn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đến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biến,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khởi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20).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Xét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lược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đồ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NHAN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VIEN</a:t>
            </a:r>
            <a:r>
              <a:rPr sz="2400" u="heavy" spc="-3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(MANV,</a:t>
            </a:r>
            <a:r>
              <a:rPr sz="24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HOTEN,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NGAYSINH,</a:t>
            </a:r>
            <a:r>
              <a:rPr sz="24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CAPBAC,PHAI)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biết</a:t>
            </a:r>
            <a:r>
              <a:rPr sz="2400" i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mã</a:t>
            </a:r>
            <a:r>
              <a:rPr sz="24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110" dirty="0">
                <a:solidFill>
                  <a:srgbClr val="1A1A6F"/>
                </a:solidFill>
                <a:latin typeface="Times New Roman"/>
                <a:cs typeface="Times New Roman"/>
              </a:rPr>
              <a:t>NV,</a:t>
            </a:r>
            <a:r>
              <a:rPr sz="2400" i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họ</a:t>
            </a:r>
            <a:r>
              <a:rPr sz="2400" i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i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loại</a:t>
            </a:r>
            <a:r>
              <a:rPr sz="2400" i="1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nhân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4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(cấp</a:t>
            </a:r>
            <a:r>
              <a:rPr sz="24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bậc</a:t>
            </a:r>
            <a:r>
              <a:rPr sz="24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&lt;=3:bình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thường,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cấp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bậc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null: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chưa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xếp</a:t>
            </a:r>
            <a:r>
              <a:rPr sz="24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loại,</a:t>
            </a:r>
            <a:r>
              <a:rPr sz="24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còn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lại:</a:t>
            </a:r>
            <a:r>
              <a:rPr sz="24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cấp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cao).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5213" y="3021914"/>
            <a:ext cx="5512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1A1A6F"/>
                </a:solidFill>
                <a:latin typeface="Arial"/>
                <a:cs typeface="Arial"/>
              </a:rPr>
              <a:t>STORED</a:t>
            </a:r>
            <a:r>
              <a:rPr sz="4000" b="1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1A1A6F"/>
                </a:solidFill>
                <a:latin typeface="Arial"/>
                <a:cs typeface="Arial"/>
              </a:rPr>
              <a:t>PROCEDURE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038" y="647832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23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8858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</a:t>
            </a:r>
            <a:r>
              <a:rPr dirty="0"/>
              <a:t> KHÁI</a:t>
            </a:r>
            <a:r>
              <a:rPr spc="-5" dirty="0"/>
              <a:t> 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500885"/>
            <a:ext cx="8485505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Stored 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tập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 lệnh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nhiệm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vụ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cụ thể,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đặt tên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lưu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trữ trong CSDL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dưới</a:t>
            </a:r>
            <a:r>
              <a:rPr sz="2400" spc="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dạng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đã biên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dịch.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Stored 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cung cấp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phương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 hữu ích cho việc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lặp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lại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cùng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nhiệm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vụ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 algn="just">
              <a:lnSpc>
                <a:spcPct val="100000"/>
              </a:lnSpc>
              <a:spcBef>
                <a:spcPts val="1220"/>
              </a:spcBef>
              <a:buFont typeface="Wingdings"/>
              <a:buChar char=""/>
              <a:tabLst>
                <a:tab pos="813435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Giúp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tái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000" spc="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0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thi</a:t>
            </a:r>
            <a:r>
              <a:rPr sz="20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lại</a:t>
            </a:r>
            <a:r>
              <a:rPr sz="2000" spc="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000" spc="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nhiệm</a:t>
            </a:r>
            <a:r>
              <a:rPr sz="20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vụ,</a:t>
            </a:r>
            <a:r>
              <a:rPr sz="20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0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0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lời</a:t>
            </a:r>
            <a:r>
              <a:rPr sz="20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000" spc="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0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0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0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vì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viết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thi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lại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cùng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tập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hợp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câu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lệnh.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5"/>
              </a:spcBef>
              <a:buFont typeface="Wingdings"/>
              <a:buChar char=""/>
              <a:tabLst>
                <a:tab pos="355600" algn="l"/>
                <a:tab pos="1187450" algn="l"/>
                <a:tab pos="1677035" algn="l"/>
                <a:tab pos="2492375" algn="l"/>
                <a:tab pos="3105150" algn="l"/>
                <a:tab pos="3909695" algn="l"/>
                <a:tab pos="4537710" algn="l"/>
                <a:tab pos="5215890" algn="l"/>
                <a:tab pos="5946140" algn="l"/>
                <a:tab pos="6826884" algn="l"/>
                <a:tab pos="767651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Cách	sử	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dụn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	các	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ến,	cấu	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ú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	đ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ều	k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ển	trong	Sto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tương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như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mã</a:t>
            </a:r>
            <a:r>
              <a:rPr sz="24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kịch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bản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5246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</a:t>
            </a:r>
            <a:r>
              <a:rPr spc="5" dirty="0"/>
              <a:t> </a:t>
            </a:r>
            <a:r>
              <a:rPr dirty="0"/>
              <a:t>KHÁI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487410" cy="45675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Ý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NGHĨA: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Tính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tái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dụng,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tính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uyển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chuyển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nhờ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thống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Khi biên dịch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tối ưu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hóa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 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thi hiệu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quả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nhất</a:t>
            </a:r>
            <a:r>
              <a:rPr sz="2400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</a:t>
            </a:r>
            <a:r>
              <a:rPr sz="2400" spc="2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lưu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bền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vững.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00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thi</a:t>
            </a:r>
            <a:r>
              <a:rPr sz="240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2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cần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biên dịch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tối ưu hóa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400" dirty="0">
                <a:solidFill>
                  <a:srgbClr val="1A1A6F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kiệm thời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gian và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tài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nguyên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hơn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khối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tương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đương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thân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ứng dụng triển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khai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theo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môi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trường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client/server,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client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gửi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lời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lên</a:t>
            </a:r>
            <a:r>
              <a:rPr sz="24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thì</a:t>
            </a:r>
            <a:r>
              <a:rPr sz="24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chiếm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đường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ít</a:t>
            </a:r>
            <a:r>
              <a:rPr sz="24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hơn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rất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</a:t>
            </a:r>
            <a:r>
              <a:rPr sz="24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lần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 việc gửi khối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tương đương 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thân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tục -&gt;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Giảm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thông tin trao đổi khi ứng dụng gửi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yêu cầu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thực hiện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công việc về cho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do đó tránh nghẽn đường truyền,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giảm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trì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trệ.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634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</a:t>
            </a:r>
            <a:r>
              <a:rPr spc="5" dirty="0"/>
              <a:t> </a:t>
            </a:r>
            <a:r>
              <a:rPr dirty="0"/>
              <a:t>KHÁI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486140" cy="31045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Ý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NGHĨA: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Đóng gói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chỉ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thao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tác cho phép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trên CSDL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 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và quy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định truy xuất dữ liệu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phải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thông qua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SP.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Ngoài ra còn có thể phân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quyền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trên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-&gt;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Hỗ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trợ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tốt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hơn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việc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đảm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bảo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an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toàn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(security)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CSDL.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giúp cho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việc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kết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xuất báo biểu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bằng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Crystal Report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trở nên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đơn</a:t>
            </a:r>
            <a:r>
              <a:rPr sz="240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giản</a:t>
            </a:r>
            <a:r>
              <a:rPr sz="240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hiệu</a:t>
            </a:r>
            <a:r>
              <a:rPr sz="240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quả</a:t>
            </a:r>
            <a:r>
              <a:rPr sz="2400" spc="2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hơn</a:t>
            </a:r>
            <a:r>
              <a:rPr sz="2400" spc="2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rất</a:t>
            </a:r>
            <a:r>
              <a:rPr sz="240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</a:t>
            </a:r>
            <a:r>
              <a:rPr sz="24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so</a:t>
            </a:r>
            <a:r>
              <a:rPr sz="2400" spc="2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</a:t>
            </a:r>
            <a:r>
              <a:rPr sz="240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việc</a:t>
            </a:r>
            <a:r>
              <a:rPr sz="2400" spc="2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kết</a:t>
            </a:r>
            <a:r>
              <a:rPr sz="240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xuất</a:t>
            </a:r>
            <a:r>
              <a:rPr sz="240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00" spc="2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00" spc="-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trực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tiếp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khung nhìn.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1634" y="331977"/>
            <a:ext cx="2894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2.1.</a:t>
            </a:r>
            <a:r>
              <a:rPr spc="5" dirty="0"/>
              <a:t> </a:t>
            </a:r>
            <a:r>
              <a:rPr dirty="0"/>
              <a:t>KHÁI </a:t>
            </a:r>
            <a:r>
              <a:rPr spc="-5" dirty="0"/>
              <a:t>NIỆM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28675" y="1231214"/>
            <a:ext cx="848677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Một</a:t>
            </a:r>
            <a:r>
              <a:rPr sz="2400" b="1" u="heavy" spc="-2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số</a:t>
            </a:r>
            <a:r>
              <a:rPr sz="2400" b="1" u="heavy" spc="-1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Quy</a:t>
            </a:r>
            <a:r>
              <a:rPr sz="2400" b="1" u="heavy" spc="-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tắc</a:t>
            </a:r>
            <a:r>
              <a:rPr sz="2400" b="1" u="heavy" spc="-2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khi</a:t>
            </a:r>
            <a:r>
              <a:rPr sz="2400" b="1" u="heavy" spc="-1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tạo</a:t>
            </a:r>
            <a:r>
              <a:rPr sz="2400" b="1" u="heavy" spc="-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SP</a:t>
            </a:r>
            <a:r>
              <a:rPr sz="2400" b="1" spc="-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tạo/xóa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đối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rồi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lại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chiếu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đến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đối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 đó.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chiếu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đến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tạm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thời.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tạm</a:t>
            </a:r>
            <a:r>
              <a:rPr sz="240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(Temporary</a:t>
            </a:r>
            <a:r>
              <a:rPr sz="2400" spc="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table)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bên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xoá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kết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thúc.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chiếu</a:t>
            </a:r>
            <a:r>
              <a:rPr sz="240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đến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đối</a:t>
            </a:r>
            <a:r>
              <a:rPr sz="2400" spc="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</a:t>
            </a:r>
            <a:r>
              <a:rPr sz="2400" spc="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CSDL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khác</a:t>
            </a:r>
            <a:r>
              <a:rPr sz="2400" spc="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spc="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xa.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560324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phép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đệ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quy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(recursive)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–	thủ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chính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nó.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nhất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2100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Parameters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lồng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nhau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tối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đa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tới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32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mức.</a:t>
            </a:r>
            <a:endParaRPr sz="2400">
              <a:latin typeface="Times New Roman"/>
              <a:cs typeface="Times New Roman"/>
            </a:endParaRPr>
          </a:p>
          <a:p>
            <a:pPr marL="355600" marR="10858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Kích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cỡ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cực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đại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128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MB, và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còn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tùy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thuộc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bộ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nhớ.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70" y="331977"/>
            <a:ext cx="5862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</a:t>
            </a:r>
            <a:r>
              <a:rPr spc="-40" dirty="0"/>
              <a:t> </a:t>
            </a:r>
            <a:r>
              <a:rPr dirty="0"/>
              <a:t>TẠO</a:t>
            </a:r>
            <a:r>
              <a:rPr spc="10" dirty="0"/>
              <a:t> </a:t>
            </a:r>
            <a:r>
              <a:rPr spc="-15" dirty="0"/>
              <a:t>STORE</a:t>
            </a:r>
            <a:r>
              <a:rPr spc="15" dirty="0"/>
              <a:t> </a:t>
            </a:r>
            <a:r>
              <a:rPr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259204"/>
            <a:ext cx="8485505" cy="5239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81630">
              <a:lnSpc>
                <a:spcPct val="100000"/>
              </a:lnSpc>
              <a:spcBef>
                <a:spcPts val="95"/>
              </a:spcBef>
            </a:pPr>
            <a:r>
              <a:rPr sz="22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200" i="1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200" i="1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procedure_name </a:t>
            </a: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@parameter1</a:t>
            </a:r>
            <a:r>
              <a:rPr sz="22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data_type[output] /*các tham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số*/, </a:t>
            </a:r>
            <a:r>
              <a:rPr sz="2200" i="1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@parameter2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data_type[output]</a:t>
            </a:r>
            <a:endParaRPr sz="2200">
              <a:latin typeface="Times New Roman"/>
              <a:cs typeface="Times New Roman"/>
            </a:endParaRPr>
          </a:p>
          <a:p>
            <a:pPr marL="12700" marR="7643495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[khai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2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xử</a:t>
            </a: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lý]</a:t>
            </a:r>
            <a:endParaRPr sz="2200">
              <a:latin typeface="Times New Roman"/>
              <a:cs typeface="Times New Roman"/>
            </a:endParaRPr>
          </a:p>
          <a:p>
            <a:pPr marL="12700" marR="4796155">
              <a:lnSpc>
                <a:spcPct val="100000"/>
              </a:lnSpc>
            </a:pP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{Các</a:t>
            </a:r>
            <a:r>
              <a:rPr sz="22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2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2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TRANSACT-SQL} </a:t>
            </a:r>
            <a:r>
              <a:rPr sz="2200" i="1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635"/>
              </a:lnSpc>
            </a:pPr>
            <a:r>
              <a:rPr sz="22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Lưu</a:t>
            </a:r>
            <a:r>
              <a:rPr sz="2400" u="heavy" spc="-11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ý: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000" spc="3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đó</a:t>
            </a:r>
            <a:r>
              <a:rPr sz="2000" spc="3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000" spc="3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000" spc="4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000" spc="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T-SQL</a:t>
            </a:r>
            <a:r>
              <a:rPr sz="200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000" spc="3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000" spc="3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nằm</a:t>
            </a:r>
            <a:r>
              <a:rPr sz="2000" spc="3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000" spc="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cặp</a:t>
            </a:r>
            <a:r>
              <a:rPr sz="2000" spc="4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r>
              <a:rPr sz="2000" spc="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...</a:t>
            </a:r>
            <a:r>
              <a:rPr sz="2000" spc="4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r>
              <a:rPr sz="2000" spc="3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hoặc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theo qui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tắc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như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cục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bộ.</a:t>
            </a:r>
            <a:endParaRPr sz="2000">
              <a:latin typeface="Times New Roman"/>
              <a:cs typeface="Times New Roman"/>
            </a:endParaRPr>
          </a:p>
          <a:p>
            <a:pPr marL="355600" marR="37465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SP</a:t>
            </a:r>
            <a:r>
              <a:rPr sz="20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(hay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 số)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1A1A6F"/>
                </a:solidFill>
                <a:latin typeface="Times New Roman"/>
                <a:cs typeface="Times New Roman"/>
              </a:rPr>
              <a:t>output.</a:t>
            </a:r>
            <a:r>
              <a:rPr sz="20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Phần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[output]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phần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 thể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có hoặc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để xác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loại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số.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chứa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tối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đa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128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kí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70" y="331977"/>
            <a:ext cx="5862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</a:t>
            </a:r>
            <a:r>
              <a:rPr spc="-40" dirty="0"/>
              <a:t> </a:t>
            </a:r>
            <a:r>
              <a:rPr dirty="0"/>
              <a:t>TẠO</a:t>
            </a:r>
            <a:r>
              <a:rPr spc="10" dirty="0"/>
              <a:t> </a:t>
            </a:r>
            <a:r>
              <a:rPr spc="-15" dirty="0"/>
              <a:t>STORE</a:t>
            </a:r>
            <a:r>
              <a:rPr spc="15" dirty="0"/>
              <a:t> </a:t>
            </a:r>
            <a:r>
              <a:rPr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2100" y="1257680"/>
            <a:ext cx="45389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400" u="heavy" spc="-3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400" u="heavy" spc="-2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1: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XinChao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@hoTen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nvarchar(50)</a:t>
            </a:r>
            <a:endParaRPr sz="2400">
              <a:latin typeface="Times New Roman"/>
              <a:cs typeface="Times New Roman"/>
            </a:endParaRPr>
          </a:p>
          <a:p>
            <a:pPr marL="12700" marR="3588385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BE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N’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chào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’</a:t>
            </a:r>
            <a:r>
              <a:rPr sz="2400" spc="-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@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ho</a:t>
            </a:r>
            <a:r>
              <a:rPr sz="2400" spc="-18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en</a:t>
            </a:r>
            <a:endParaRPr sz="2400">
              <a:latin typeface="Times New Roman"/>
              <a:cs typeface="Times New Roman"/>
            </a:endParaRPr>
          </a:p>
          <a:p>
            <a:pPr marL="12700" marR="38925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3" y="331977"/>
            <a:ext cx="4748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60" dirty="0"/>
              <a:t> </a:t>
            </a:r>
            <a:r>
              <a:rPr spc="-10" dirty="0"/>
              <a:t>Transact-SQL</a:t>
            </a:r>
            <a:r>
              <a:rPr spc="-145" dirty="0"/>
              <a:t> </a:t>
            </a:r>
            <a:r>
              <a:rPr spc="-10" dirty="0"/>
              <a:t>nâng</a:t>
            </a:r>
            <a:r>
              <a:rPr spc="10" dirty="0"/>
              <a:t> </a:t>
            </a:r>
            <a:r>
              <a:rPr dirty="0"/>
              <a:t>cao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64081"/>
            <a:ext cx="81743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Transact-SQL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ngôn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ngữ SQL mở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rộng dựa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trên SQL chuẩn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của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ISO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(International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Organization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Standardization)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và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ANSI</a:t>
            </a:r>
            <a:r>
              <a:rPr sz="2400" spc="4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(American</a:t>
            </a:r>
            <a:r>
              <a:rPr sz="2400" spc="4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National</a:t>
            </a:r>
            <a:r>
              <a:rPr sz="2400" spc="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Standards</a:t>
            </a:r>
            <a:r>
              <a:rPr sz="2400" spc="4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Institute)</a:t>
            </a:r>
            <a:r>
              <a:rPr sz="2400" spc="4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4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spc="4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 </a:t>
            </a:r>
            <a:r>
              <a:rPr sz="2400" spc="-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P-SQL</a:t>
            </a:r>
            <a:r>
              <a:rPr sz="24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(Procedural-SQL).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Ngôn</a:t>
            </a:r>
            <a:r>
              <a:rPr sz="2400" spc="3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ngữ</a:t>
            </a:r>
            <a:r>
              <a:rPr sz="2400" spc="3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3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3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3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thiết</a:t>
            </a:r>
            <a:r>
              <a:rPr sz="2400" spc="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kế</a:t>
            </a:r>
            <a:r>
              <a:rPr sz="2400" spc="94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400" spc="9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mở</a:t>
            </a:r>
            <a:r>
              <a:rPr sz="2400" spc="9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rộng</a:t>
            </a:r>
            <a:r>
              <a:rPr sz="2400" spc="9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khả</a:t>
            </a:r>
            <a:r>
              <a:rPr sz="2400" spc="9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năng </a:t>
            </a:r>
            <a:r>
              <a:rPr sz="2400" spc="-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SQL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khi có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tích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hợp tốt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SQL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. 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tính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 địa phương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xử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lý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chuỗi/dữ liệu được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thêm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70" y="331977"/>
            <a:ext cx="5862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2.2.</a:t>
            </a:r>
            <a:r>
              <a:rPr spc="-40" dirty="0"/>
              <a:t> </a:t>
            </a:r>
            <a:r>
              <a:rPr dirty="0"/>
              <a:t>TẠO</a:t>
            </a:r>
            <a:r>
              <a:rPr spc="10" dirty="0"/>
              <a:t> </a:t>
            </a:r>
            <a:r>
              <a:rPr spc="-15" dirty="0"/>
              <a:t>STORE</a:t>
            </a:r>
            <a:r>
              <a:rPr spc="15" dirty="0"/>
              <a:t> </a:t>
            </a:r>
            <a:r>
              <a:rPr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</a:t>
            </a:r>
            <a:r>
              <a:rPr spc="190" dirty="0"/>
              <a:t> </a:t>
            </a:r>
            <a:r>
              <a:rPr dirty="0"/>
              <a:t>du</a:t>
            </a:r>
            <a:r>
              <a:rPr spc="185" dirty="0"/>
              <a:t> </a:t>
            </a:r>
            <a:r>
              <a:rPr spc="-5" dirty="0"/>
              <a:t>2:</a:t>
            </a:r>
            <a:r>
              <a:rPr u="none" spc="195" dirty="0"/>
              <a:t> </a:t>
            </a:r>
            <a:r>
              <a:rPr u="none" spc="-5" dirty="0"/>
              <a:t>Xây</a:t>
            </a:r>
            <a:r>
              <a:rPr u="none" spc="185" dirty="0"/>
              <a:t> </a:t>
            </a:r>
            <a:r>
              <a:rPr u="none" dirty="0"/>
              <a:t>dựng</a:t>
            </a:r>
            <a:r>
              <a:rPr u="none" spc="180" dirty="0"/>
              <a:t> </a:t>
            </a:r>
            <a:r>
              <a:rPr u="none" spc="-5" dirty="0"/>
              <a:t>SP</a:t>
            </a:r>
            <a:r>
              <a:rPr u="none" spc="105" dirty="0"/>
              <a:t> </a:t>
            </a:r>
            <a:r>
              <a:rPr u="none" dirty="0"/>
              <a:t>cho</a:t>
            </a:r>
            <a:r>
              <a:rPr u="none" spc="185" dirty="0"/>
              <a:t> </a:t>
            </a:r>
            <a:r>
              <a:rPr u="none" dirty="0"/>
              <a:t>biết</a:t>
            </a:r>
            <a:r>
              <a:rPr u="none" spc="190" dirty="0"/>
              <a:t> </a:t>
            </a:r>
            <a:r>
              <a:rPr u="none" dirty="0"/>
              <a:t>danh</a:t>
            </a:r>
            <a:r>
              <a:rPr u="none" spc="175" dirty="0"/>
              <a:t> </a:t>
            </a:r>
            <a:r>
              <a:rPr u="none" dirty="0"/>
              <a:t>sách</a:t>
            </a:r>
            <a:r>
              <a:rPr u="none" spc="180" dirty="0"/>
              <a:t> </a:t>
            </a:r>
            <a:r>
              <a:rPr u="none" dirty="0"/>
              <a:t>sinh</a:t>
            </a:r>
            <a:r>
              <a:rPr u="none" spc="195" dirty="0"/>
              <a:t> </a:t>
            </a:r>
            <a:r>
              <a:rPr u="none" spc="-5" dirty="0"/>
              <a:t>viên</a:t>
            </a:r>
            <a:r>
              <a:rPr u="none" spc="180" dirty="0"/>
              <a:t> </a:t>
            </a:r>
            <a:r>
              <a:rPr u="none" dirty="0"/>
              <a:t>của</a:t>
            </a:r>
            <a:r>
              <a:rPr u="none" spc="195" dirty="0"/>
              <a:t> </a:t>
            </a:r>
            <a:r>
              <a:rPr u="none" spc="-10" dirty="0"/>
              <a:t>một</a:t>
            </a:r>
            <a:r>
              <a:rPr u="none" spc="180" dirty="0"/>
              <a:t> </a:t>
            </a:r>
            <a:r>
              <a:rPr u="none" dirty="0"/>
              <a:t>lớp</a:t>
            </a:r>
            <a:r>
              <a:rPr u="none" spc="190" dirty="0"/>
              <a:t> </a:t>
            </a:r>
            <a:r>
              <a:rPr u="none" dirty="0"/>
              <a:t>có </a:t>
            </a:r>
            <a:r>
              <a:rPr u="none" spc="-585" dirty="0"/>
              <a:t> </a:t>
            </a:r>
            <a:r>
              <a:rPr u="none" spc="-10" dirty="0"/>
              <a:t>mã</a:t>
            </a:r>
            <a:r>
              <a:rPr u="none" spc="10" dirty="0"/>
              <a:t> </a:t>
            </a:r>
            <a:r>
              <a:rPr u="none" dirty="0"/>
              <a:t>cho</a:t>
            </a:r>
            <a:r>
              <a:rPr u="none" spc="-10" dirty="0"/>
              <a:t> </a:t>
            </a:r>
            <a:r>
              <a:rPr u="none" dirty="0"/>
              <a:t>trước</a:t>
            </a:r>
          </a:p>
          <a:p>
            <a:pPr marL="15875" marR="1819910">
              <a:lnSpc>
                <a:spcPct val="100000"/>
              </a:lnSpc>
            </a:pPr>
            <a:r>
              <a:rPr u="none" spc="-50" dirty="0"/>
              <a:t>CREATE</a:t>
            </a:r>
            <a:r>
              <a:rPr u="none" dirty="0"/>
              <a:t> </a:t>
            </a:r>
            <a:r>
              <a:rPr u="none" spc="-5" dirty="0"/>
              <a:t>PROC</a:t>
            </a:r>
            <a:r>
              <a:rPr u="none" spc="5" dirty="0"/>
              <a:t> </a:t>
            </a:r>
            <a:r>
              <a:rPr u="none" spc="-5" dirty="0"/>
              <a:t>DS_LOP</a:t>
            </a:r>
            <a:r>
              <a:rPr u="none" spc="-70" dirty="0"/>
              <a:t> </a:t>
            </a:r>
            <a:r>
              <a:rPr u="none" spc="-5" dirty="0"/>
              <a:t>@MALOP</a:t>
            </a:r>
            <a:r>
              <a:rPr u="none" spc="-125" dirty="0"/>
              <a:t> </a:t>
            </a:r>
            <a:r>
              <a:rPr u="none" spc="-35" dirty="0"/>
              <a:t>VARCHAR(10) </a:t>
            </a:r>
            <a:r>
              <a:rPr u="none" spc="-585" dirty="0"/>
              <a:t> </a:t>
            </a:r>
            <a:r>
              <a:rPr u="none" spc="-10" dirty="0"/>
              <a:t>AS</a:t>
            </a:r>
          </a:p>
          <a:p>
            <a:pPr marL="930275" marR="972819">
              <a:lnSpc>
                <a:spcPct val="100000"/>
              </a:lnSpc>
            </a:pPr>
            <a:r>
              <a:rPr u="none" spc="-5" dirty="0"/>
              <a:t>SELECT</a:t>
            </a:r>
            <a:r>
              <a:rPr u="none" spc="-50" dirty="0"/>
              <a:t> </a:t>
            </a:r>
            <a:r>
              <a:rPr u="none" spc="-85" dirty="0"/>
              <a:t>SV.MASV,</a:t>
            </a:r>
            <a:r>
              <a:rPr u="none" spc="45" dirty="0"/>
              <a:t> </a:t>
            </a:r>
            <a:r>
              <a:rPr u="none" spc="-85" dirty="0"/>
              <a:t>SV.HOVATEN,</a:t>
            </a:r>
            <a:r>
              <a:rPr u="none" spc="50" dirty="0"/>
              <a:t> </a:t>
            </a:r>
            <a:r>
              <a:rPr u="none" spc="-55" dirty="0"/>
              <a:t>SV.NGAYSINH </a:t>
            </a:r>
            <a:r>
              <a:rPr u="none" spc="-585" dirty="0"/>
              <a:t> </a:t>
            </a:r>
            <a:r>
              <a:rPr u="none" spc="-5" dirty="0"/>
              <a:t>FROM</a:t>
            </a:r>
            <a:r>
              <a:rPr u="none" spc="15" dirty="0"/>
              <a:t> </a:t>
            </a:r>
            <a:r>
              <a:rPr u="none" spc="-5" dirty="0"/>
              <a:t>SINHVIEN</a:t>
            </a:r>
            <a:r>
              <a:rPr u="none" spc="25" dirty="0"/>
              <a:t> </a:t>
            </a:r>
            <a:r>
              <a:rPr u="none" spc="-5" dirty="0"/>
              <a:t>SV</a:t>
            </a:r>
          </a:p>
          <a:p>
            <a:pPr marL="930275">
              <a:lnSpc>
                <a:spcPct val="100000"/>
              </a:lnSpc>
            </a:pPr>
            <a:r>
              <a:rPr u="none" spc="-10" dirty="0"/>
              <a:t>WHERE</a:t>
            </a:r>
            <a:r>
              <a:rPr u="none" spc="5" dirty="0"/>
              <a:t> </a:t>
            </a:r>
            <a:r>
              <a:rPr u="none" spc="-60" dirty="0"/>
              <a:t>SV.LOP</a:t>
            </a:r>
            <a:r>
              <a:rPr u="none" spc="-65" dirty="0"/>
              <a:t> </a:t>
            </a:r>
            <a:r>
              <a:rPr u="none" dirty="0"/>
              <a:t>=</a:t>
            </a:r>
            <a:r>
              <a:rPr u="none" spc="-20" dirty="0"/>
              <a:t> </a:t>
            </a:r>
            <a:r>
              <a:rPr u="none" spc="-5" dirty="0"/>
              <a:t>@MALOP</a:t>
            </a:r>
          </a:p>
          <a:p>
            <a:pPr marL="15875">
              <a:lnSpc>
                <a:spcPct val="100000"/>
              </a:lnSpc>
            </a:pPr>
            <a:r>
              <a:rPr u="none" spc="-10" dirty="0"/>
              <a:t>GO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403" y="331977"/>
            <a:ext cx="34093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</a:t>
            </a:r>
            <a:r>
              <a:rPr spc="-50" dirty="0"/>
              <a:t> </a:t>
            </a:r>
            <a:r>
              <a:rPr spc="105" dirty="0"/>
              <a:t>THỰC</a:t>
            </a:r>
            <a:r>
              <a:rPr spc="-45" dirty="0"/>
              <a:t> </a:t>
            </a:r>
            <a:r>
              <a:rPr dirty="0"/>
              <a:t>THI</a:t>
            </a:r>
            <a:r>
              <a:rPr spc="15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369821"/>
            <a:ext cx="8486775" cy="4217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Cú pháp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SP</a:t>
            </a:r>
            <a:endParaRPr sz="2400">
              <a:latin typeface="Times New Roman"/>
              <a:cs typeface="Times New Roman"/>
            </a:endParaRPr>
          </a:p>
          <a:p>
            <a:pPr marL="354965" marR="584835" indent="-354965">
              <a:lnSpc>
                <a:spcPct val="1208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 thực hiện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ta sử dụng cú pháp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sau: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EXEC|EXECUTE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&lt;Tên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SP&gt; [&lt;Danh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sách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số&gt;]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1A1A6F"/>
                </a:solidFill>
                <a:latin typeface="Times New Roman"/>
                <a:cs typeface="Times New Roman"/>
              </a:rPr>
              <a:t>SP,</a:t>
            </a:r>
            <a:r>
              <a:rPr sz="2400" spc="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cần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đủ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</a:t>
            </a:r>
            <a:r>
              <a:rPr sz="240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kiểu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00" spc="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phù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hợp và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thứ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chính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xác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như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khai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nghĩa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1A1A6F"/>
                </a:solidFill>
                <a:latin typeface="Times New Roman"/>
                <a:cs typeface="Times New Roman"/>
              </a:rPr>
              <a:t>SP.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đầu vào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(input)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hằng hoặc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biến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đã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gán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trị,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biểu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thức.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355600" algn="l"/>
                <a:tab pos="841375" algn="l"/>
                <a:tab pos="1565275" algn="l"/>
                <a:tab pos="2312035" algn="l"/>
                <a:tab pos="2815590" algn="l"/>
                <a:tab pos="3218180" algn="l"/>
                <a:tab pos="3721100" algn="l"/>
                <a:tab pos="4292600" algn="l"/>
                <a:tab pos="5217795" algn="l"/>
                <a:tab pos="5789295" algn="l"/>
                <a:tab pos="6528434" algn="l"/>
                <a:tab pos="6931025" algn="l"/>
                <a:tab pos="7502525" algn="l"/>
                <a:tab pos="8049895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ể	nhận	được	giá	trị	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ết	quả	(th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ô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	qua	tham	số	đầu	ra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	cần  truyền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có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khóa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DỤ: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EXEC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XinChao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N’Hằng’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915" y="331977"/>
            <a:ext cx="3406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</a:t>
            </a:r>
            <a:r>
              <a:rPr spc="-60" dirty="0"/>
              <a:t> </a:t>
            </a:r>
            <a:r>
              <a:rPr spc="105" dirty="0"/>
              <a:t>THỰC</a:t>
            </a:r>
            <a:r>
              <a:rPr spc="-45" dirty="0"/>
              <a:t> </a:t>
            </a:r>
            <a:r>
              <a:rPr dirty="0"/>
              <a:t>THI</a:t>
            </a:r>
            <a:r>
              <a:rPr spc="5" dirty="0"/>
              <a:t> </a:t>
            </a:r>
            <a:r>
              <a:rPr dirty="0"/>
              <a:t>SP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2391" y="1446021"/>
            <a:ext cx="63379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55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 của câu lệnh xóa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SP: DROP PROC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DROP</a:t>
            </a:r>
            <a:r>
              <a:rPr sz="24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{PROC|PROCEDURE}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procedure_name</a:t>
            </a:r>
            <a:endParaRPr sz="2400">
              <a:latin typeface="Times New Roman"/>
              <a:cs typeface="Times New Roman"/>
            </a:endParaRPr>
          </a:p>
          <a:p>
            <a:pPr marL="355600" marR="464184" indent="-3556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ú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SP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r>
              <a:rPr sz="2400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spc="-22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TER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OC 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procedure_name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834" y="2909442"/>
            <a:ext cx="3071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[output]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/*các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số*/,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[output]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904" y="2909442"/>
            <a:ext cx="357251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@parameter1</a:t>
            </a:r>
            <a:r>
              <a:rPr sz="24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data_type </a:t>
            </a:r>
            <a:r>
              <a:rPr sz="2400" spc="-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@parameter2</a:t>
            </a:r>
            <a:r>
              <a:rPr sz="24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data_type </a:t>
            </a:r>
            <a:r>
              <a:rPr sz="2400" spc="-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[khai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xử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lý]</a:t>
            </a:r>
            <a:endParaRPr sz="2400">
              <a:latin typeface="Times New Roman"/>
              <a:cs typeface="Times New Roman"/>
            </a:endParaRPr>
          </a:p>
          <a:p>
            <a:pPr marL="12700" marR="20256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{Các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transact-sql}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6" y="331977"/>
            <a:ext cx="4886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2.4.</a:t>
            </a:r>
            <a:r>
              <a:rPr spc="-40" dirty="0"/>
              <a:t> </a:t>
            </a:r>
            <a:r>
              <a:rPr dirty="0"/>
              <a:t>THAM</a:t>
            </a:r>
            <a:r>
              <a:rPr spc="5" dirty="0"/>
              <a:t> </a:t>
            </a:r>
            <a:r>
              <a:rPr dirty="0"/>
              <a:t>SỐ</a:t>
            </a:r>
            <a:r>
              <a:rPr spc="-40" dirty="0"/>
              <a:t> </a:t>
            </a:r>
            <a:r>
              <a:rPr dirty="0"/>
              <a:t>TRONG</a:t>
            </a:r>
            <a:r>
              <a:rPr spc="-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48485"/>
            <a:ext cx="8486775" cy="486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25450" algn="l"/>
                <a:tab pos="426084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đầu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vào:</a:t>
            </a:r>
            <a:r>
              <a:rPr sz="2400" spc="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Đây</a:t>
            </a:r>
            <a:r>
              <a:rPr sz="2400" spc="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loại</a:t>
            </a:r>
            <a:r>
              <a:rPr sz="2400" spc="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mặc</a:t>
            </a:r>
            <a:r>
              <a:rPr sz="2400" spc="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định,</a:t>
            </a:r>
            <a:r>
              <a:rPr sz="2400" spc="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phép</a:t>
            </a:r>
            <a:r>
              <a:rPr sz="24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truyền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 hỗ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trợ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xử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lý.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0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0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  <a:p>
            <a:pPr marL="927100" marR="6530340">
              <a:lnSpc>
                <a:spcPct val="121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@So1</a:t>
            </a:r>
            <a:r>
              <a:rPr sz="20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,  @So2</a:t>
            </a:r>
            <a:r>
              <a:rPr sz="20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  <a:p>
            <a:pPr marL="12700" marR="7688580">
              <a:lnSpc>
                <a:spcPts val="2900"/>
              </a:lnSpc>
              <a:spcBef>
                <a:spcPts val="170"/>
              </a:spcBef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0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225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@So1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@So2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0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endParaRPr sz="2000">
              <a:latin typeface="Times New Roman"/>
              <a:cs typeface="Times New Roman"/>
            </a:endParaRPr>
          </a:p>
          <a:p>
            <a:pPr marL="12700" marR="79432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EXEC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SUM</a:t>
            </a:r>
            <a:r>
              <a:rPr sz="20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5,7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6" y="331977"/>
            <a:ext cx="4886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2.4.</a:t>
            </a:r>
            <a:r>
              <a:rPr spc="-40" dirty="0"/>
              <a:t> </a:t>
            </a:r>
            <a:r>
              <a:rPr dirty="0"/>
              <a:t>THAM</a:t>
            </a:r>
            <a:r>
              <a:rPr spc="5" dirty="0"/>
              <a:t> </a:t>
            </a:r>
            <a:r>
              <a:rPr dirty="0"/>
              <a:t>SỐ</a:t>
            </a:r>
            <a:r>
              <a:rPr spc="-40" dirty="0"/>
              <a:t> </a:t>
            </a:r>
            <a:r>
              <a:rPr dirty="0"/>
              <a:t>TRONG</a:t>
            </a:r>
            <a:r>
              <a:rPr spc="-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2605" y="1196085"/>
            <a:ext cx="8707120" cy="515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Tham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đầu ra: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 số dùng để nhận kết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quả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 về từ Stored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Procedure.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 từ khóa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OUTPUT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(hoặc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tắt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 OUT)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xác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0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0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TRU</a:t>
            </a:r>
            <a:endParaRPr sz="2000">
              <a:latin typeface="Times New Roman"/>
              <a:cs typeface="Times New Roman"/>
            </a:endParaRPr>
          </a:p>
          <a:p>
            <a:pPr marL="927100" marR="6747509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@So1</a:t>
            </a:r>
            <a:r>
              <a:rPr sz="20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int,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@So2</a:t>
            </a:r>
            <a:r>
              <a:rPr sz="20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int,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12700" marR="7908290">
              <a:lnSpc>
                <a:spcPct val="100000"/>
              </a:lnSpc>
            </a:pP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0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@So1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-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@So2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  <a:p>
            <a:pPr marL="12700" marR="5732145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EXEC</a:t>
            </a:r>
            <a:r>
              <a:rPr sz="20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Tru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1,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2,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output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</a:t>
            </a:r>
            <a:r>
              <a:rPr spc="-35" dirty="0"/>
              <a:t> </a:t>
            </a:r>
            <a:r>
              <a:rPr dirty="0"/>
              <a:t>TRẢ</a:t>
            </a:r>
            <a:r>
              <a:rPr spc="15" dirty="0"/>
              <a:t> </a:t>
            </a:r>
            <a:r>
              <a:rPr dirty="0"/>
              <a:t>VỀ</a:t>
            </a:r>
            <a:r>
              <a:rPr spc="3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0" dirty="0"/>
              <a:t> </a:t>
            </a:r>
            <a:r>
              <a:rPr dirty="0"/>
              <a:t>TRONG</a:t>
            </a:r>
            <a:r>
              <a:rPr spc="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84867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a)</a:t>
            </a:r>
            <a:r>
              <a:rPr sz="2400" b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4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400" spc="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4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spc="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400" spc="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mà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không cần sử dụng tham số đầu ra.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trả về này có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đặc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điểm: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trả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chỉ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 thể là số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nguyên. Nếu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loại 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khác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thì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lúc thực thi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 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 báo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lỗi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(ngoại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trừ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 số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kiểu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được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chuyển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đổi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sang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kiểu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nguyên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như:float,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double,...).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mặc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nhận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này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bằng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Sau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khi gọi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 trả về giá trị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thúc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xử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lý.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</a:t>
            </a:r>
            <a:r>
              <a:rPr spc="-35" dirty="0"/>
              <a:t> </a:t>
            </a:r>
            <a:r>
              <a:rPr dirty="0"/>
              <a:t>TRẢ</a:t>
            </a:r>
            <a:r>
              <a:rPr spc="15" dirty="0"/>
              <a:t> </a:t>
            </a:r>
            <a:r>
              <a:rPr dirty="0"/>
              <a:t>VỀ</a:t>
            </a:r>
            <a:r>
              <a:rPr spc="3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0" dirty="0"/>
              <a:t> </a:t>
            </a:r>
            <a:r>
              <a:rPr dirty="0"/>
              <a:t>TRONG</a:t>
            </a:r>
            <a:r>
              <a:rPr spc="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3928" y="1197610"/>
            <a:ext cx="594804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 PROC</a:t>
            </a:r>
            <a:r>
              <a:rPr sz="22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Test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981835" algn="l"/>
              </a:tabLst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@Lenh	int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927100" marR="236855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(@Lenh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1)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1 </a:t>
            </a:r>
            <a:r>
              <a:rPr sz="2200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(@Lenh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2) begin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@float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float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@float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2.6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2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@float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(@Lenh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3)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@char varchar(50)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@char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'hello'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@char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12700" marR="5353685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</a:t>
            </a:r>
            <a:r>
              <a:rPr spc="-35" dirty="0"/>
              <a:t> </a:t>
            </a:r>
            <a:r>
              <a:rPr dirty="0"/>
              <a:t>TRẢ</a:t>
            </a:r>
            <a:r>
              <a:rPr spc="15" dirty="0"/>
              <a:t> </a:t>
            </a:r>
            <a:r>
              <a:rPr dirty="0"/>
              <a:t>VỀ</a:t>
            </a:r>
            <a:r>
              <a:rPr spc="3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0" dirty="0"/>
              <a:t> </a:t>
            </a:r>
            <a:r>
              <a:rPr dirty="0"/>
              <a:t>TRONG</a:t>
            </a:r>
            <a:r>
              <a:rPr spc="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3928" y="1294891"/>
            <a:ext cx="84861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4642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float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EXEC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@test = 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Test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3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@test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1: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 giá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“1”.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2: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giá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“2”.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2400" spc="3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3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3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3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00" spc="3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3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3:</a:t>
            </a:r>
            <a:r>
              <a:rPr sz="2400" spc="3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400" spc="3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3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400" spc="3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lỗi</a:t>
            </a:r>
            <a:r>
              <a:rPr sz="2400" spc="3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400" spc="3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chuyển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chuỗi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‘hel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o’</a:t>
            </a:r>
            <a:r>
              <a:rPr sz="2400" spc="-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thành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 nguyên.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truyền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khác: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 giá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“0”.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</a:t>
            </a:r>
            <a:r>
              <a:rPr spc="-35" dirty="0"/>
              <a:t> </a:t>
            </a:r>
            <a:r>
              <a:rPr dirty="0"/>
              <a:t>TRẢ</a:t>
            </a:r>
            <a:r>
              <a:rPr spc="15" dirty="0"/>
              <a:t> </a:t>
            </a:r>
            <a:r>
              <a:rPr dirty="0"/>
              <a:t>VỀ</a:t>
            </a:r>
            <a:r>
              <a:rPr spc="3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0" dirty="0"/>
              <a:t> </a:t>
            </a:r>
            <a:r>
              <a:rPr dirty="0"/>
              <a:t>TRONG</a:t>
            </a:r>
            <a:r>
              <a:rPr spc="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773430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b)</a:t>
            </a:r>
            <a:r>
              <a:rPr sz="2400" b="1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b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 SELECT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Mỗi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Stored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bảng.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dụ: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PROC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TestSelect</a:t>
            </a:r>
            <a:endParaRPr sz="2400">
              <a:latin typeface="Times New Roman"/>
              <a:cs typeface="Times New Roman"/>
            </a:endParaRPr>
          </a:p>
          <a:p>
            <a:pPr marL="12700" marR="6783705">
              <a:lnSpc>
                <a:spcPct val="100000"/>
              </a:lnSpc>
            </a:pP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BE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LOP</a:t>
            </a:r>
            <a:endParaRPr sz="2400">
              <a:latin typeface="Times New Roman"/>
              <a:cs typeface="Times New Roman"/>
            </a:endParaRPr>
          </a:p>
          <a:p>
            <a:pPr marL="12700" marR="708787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 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EXEC</a:t>
            </a:r>
            <a:r>
              <a:rPr sz="24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TestSelect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</a:t>
            </a:r>
            <a:r>
              <a:rPr spc="-35" dirty="0"/>
              <a:t> </a:t>
            </a:r>
            <a:r>
              <a:rPr dirty="0"/>
              <a:t>TRẢ</a:t>
            </a:r>
            <a:r>
              <a:rPr spc="15" dirty="0"/>
              <a:t> </a:t>
            </a:r>
            <a:r>
              <a:rPr dirty="0"/>
              <a:t>VỀ</a:t>
            </a:r>
            <a:r>
              <a:rPr spc="3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0" dirty="0"/>
              <a:t> </a:t>
            </a:r>
            <a:r>
              <a:rPr dirty="0"/>
              <a:t>TRONG</a:t>
            </a:r>
            <a:r>
              <a:rPr spc="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197610"/>
            <a:ext cx="770890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THÊM</a:t>
            </a:r>
            <a:r>
              <a:rPr sz="22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SINH</a:t>
            </a:r>
            <a:r>
              <a:rPr sz="22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200" b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VÀO CSDL</a:t>
            </a:r>
            <a:endParaRPr sz="2200">
              <a:latin typeface="Times New Roman"/>
              <a:cs typeface="Times New Roman"/>
            </a:endParaRPr>
          </a:p>
          <a:p>
            <a:pPr marL="469900" marR="4080510" indent="-457834">
              <a:lnSpc>
                <a:spcPct val="100000"/>
              </a:lnSpc>
              <a:tabLst>
                <a:tab pos="1560830" algn="l"/>
                <a:tab pos="1858645" algn="l"/>
              </a:tabLst>
            </a:pP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2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ThemSinhVien </a:t>
            </a:r>
            <a:r>
              <a:rPr sz="2200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@mssv	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varchar(10),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1A1A6F"/>
                </a:solidFill>
                <a:latin typeface="Times New Roman"/>
                <a:cs typeface="Times New Roman"/>
              </a:rPr>
              <a:t>@hoTen	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nvarchar(100),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@namSinh	int,</a:t>
            </a:r>
            <a:endParaRPr sz="2200">
              <a:latin typeface="Times New Roman"/>
              <a:cs typeface="Times New Roman"/>
            </a:endParaRPr>
          </a:p>
          <a:p>
            <a:pPr marL="469900" marR="4502785">
              <a:lnSpc>
                <a:spcPct val="100000"/>
              </a:lnSpc>
              <a:tabLst>
                <a:tab pos="1657350" algn="l"/>
                <a:tab pos="1685289" algn="l"/>
              </a:tabLst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an</a:t>
            </a:r>
            <a:r>
              <a:rPr sz="2200" spc="-16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oc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		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archar(2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0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),  @maLop	varchar(10)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IF(EXISTS(SELECT</a:t>
            </a:r>
            <a:r>
              <a:rPr sz="2200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* FROM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2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s.ma</a:t>
            </a:r>
            <a:r>
              <a:rPr sz="22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@mssv))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841500" marR="508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N'Mã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sinh viên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@mssv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+ N' đã tồn tại' </a:t>
            </a:r>
            <a:r>
              <a:rPr sz="2200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-1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423" y="331977"/>
            <a:ext cx="4748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60" dirty="0"/>
              <a:t> </a:t>
            </a:r>
            <a:r>
              <a:rPr spc="-10" dirty="0"/>
              <a:t>Transact-SQL</a:t>
            </a:r>
            <a:r>
              <a:rPr spc="-145" dirty="0"/>
              <a:t> </a:t>
            </a:r>
            <a:r>
              <a:rPr spc="-10" dirty="0"/>
              <a:t>nâng</a:t>
            </a:r>
            <a:r>
              <a:rPr spc="10" dirty="0"/>
              <a:t> </a:t>
            </a:r>
            <a:r>
              <a:rPr dirty="0"/>
              <a:t>cao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64081"/>
            <a:ext cx="8173084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T-SQL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tổ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theo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từng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lệnh,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 lệnh có thể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lồng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bên</a:t>
            </a:r>
            <a:r>
              <a:rPr sz="2400" spc="50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5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5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2400" spc="5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5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khác,</a:t>
            </a:r>
            <a:r>
              <a:rPr sz="2400" spc="10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11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2400" spc="11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1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bắt</a:t>
            </a:r>
            <a:r>
              <a:rPr sz="2400" spc="11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đầu </a:t>
            </a:r>
            <a:r>
              <a:rPr sz="2400" spc="-5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bởi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 thúc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bởi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bên trong khối lệnh có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lệnh,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ngăn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nhau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bởi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dấu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chấm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phẩy.</a:t>
            </a:r>
            <a:endParaRPr sz="24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762000">
              <a:lnSpc>
                <a:spcPct val="100000"/>
              </a:lnSpc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4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Khai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endParaRPr sz="2400">
              <a:latin typeface="Times New Roman"/>
              <a:cs typeface="Times New Roman"/>
            </a:endParaRPr>
          </a:p>
          <a:p>
            <a:pPr marL="457200" marR="4564380" indent="228600">
              <a:lnSpc>
                <a:spcPct val="100000"/>
              </a:lnSpc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4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4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b="1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T-SQL </a:t>
            </a:r>
            <a:r>
              <a:rPr sz="2400" b="1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</a:t>
            </a:r>
            <a:r>
              <a:rPr spc="-35" dirty="0"/>
              <a:t> </a:t>
            </a:r>
            <a:r>
              <a:rPr dirty="0"/>
              <a:t>TRẢ</a:t>
            </a:r>
            <a:r>
              <a:rPr spc="15" dirty="0"/>
              <a:t> </a:t>
            </a:r>
            <a:r>
              <a:rPr dirty="0"/>
              <a:t>VỀ</a:t>
            </a:r>
            <a:r>
              <a:rPr spc="3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0" dirty="0"/>
              <a:t> </a:t>
            </a:r>
            <a:r>
              <a:rPr dirty="0"/>
              <a:t>TRONG</a:t>
            </a:r>
            <a:r>
              <a:rPr spc="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5005" y="1353057"/>
            <a:ext cx="831469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0" marR="5080" indent="-9150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IF(NOT</a:t>
            </a:r>
            <a:r>
              <a:rPr sz="20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EXISTS(SELECT</a:t>
            </a:r>
            <a:r>
              <a:rPr sz="20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* FROM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Lop L</a:t>
            </a:r>
            <a:r>
              <a:rPr sz="2000" spc="-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 L.ma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 = @maLop))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1841500" marR="128397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0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N'Mã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lớp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N'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chưa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tồn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tại'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927100" marR="852805">
              <a:lnSpc>
                <a:spcPct val="100000"/>
              </a:lnSpc>
            </a:pP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INSERT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INTO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SinhVien(ma,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hoTen,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namSinh,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danToc,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 maLop)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VALUES(@mssv, 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@hoTen,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@namSinh, 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@danToc,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@maLop)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RETURN 0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/*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 procedure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về 0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0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RETURN */</a:t>
            </a:r>
            <a:endParaRPr sz="2000">
              <a:latin typeface="Times New Roman"/>
              <a:cs typeface="Times New Roman"/>
            </a:endParaRPr>
          </a:p>
          <a:p>
            <a:pPr marL="76200" marR="7706359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000">
              <a:latin typeface="Times New Roman"/>
              <a:cs typeface="Times New Roman"/>
            </a:endParaRPr>
          </a:p>
          <a:p>
            <a:pPr marL="12700" marR="704850" indent="635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EXEC @KQ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ThemSinhVien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'0212005',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N'Nguyễn</a:t>
            </a:r>
            <a:r>
              <a:rPr sz="20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Văn</a:t>
            </a:r>
            <a:r>
              <a:rPr sz="20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A',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1987,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'Kinh',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'TH2002/01'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0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@KQ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5589" y="331977"/>
            <a:ext cx="6076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2.5.</a:t>
            </a:r>
            <a:r>
              <a:rPr spc="-35" dirty="0"/>
              <a:t> </a:t>
            </a:r>
            <a:r>
              <a:rPr dirty="0"/>
              <a:t>TRẢ</a:t>
            </a:r>
            <a:r>
              <a:rPr spc="15" dirty="0"/>
              <a:t> </a:t>
            </a:r>
            <a:r>
              <a:rPr dirty="0"/>
              <a:t>VỀ</a:t>
            </a:r>
            <a:r>
              <a:rPr spc="3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0" dirty="0"/>
              <a:t> </a:t>
            </a:r>
            <a:r>
              <a:rPr dirty="0"/>
              <a:t>TRONG</a:t>
            </a:r>
            <a:r>
              <a:rPr spc="10" dirty="0"/>
              <a:t> </a:t>
            </a:r>
            <a:r>
              <a:rPr dirty="0"/>
              <a:t>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60959" y="1179067"/>
            <a:ext cx="7938134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2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DANH</a:t>
            </a:r>
            <a:r>
              <a:rPr sz="2200" b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SÁCH</a:t>
            </a:r>
            <a:r>
              <a:rPr sz="2200" b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SINH</a:t>
            </a:r>
            <a:r>
              <a:rPr sz="22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2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200" b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LỚP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PROC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XuatDanhSachSinhVien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  <a:tabLst>
                <a:tab pos="2056764" algn="l"/>
              </a:tabLst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	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varchar(10)</a:t>
            </a:r>
            <a:endParaRPr sz="2200">
              <a:latin typeface="Times New Roman"/>
              <a:cs typeface="Times New Roman"/>
            </a:endParaRPr>
          </a:p>
          <a:p>
            <a:pPr marL="12700" marR="7065645">
              <a:lnSpc>
                <a:spcPct val="10000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 BEGIN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IF(NOT EXISTS(SELECT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* FROM Lop L</a:t>
            </a:r>
            <a:r>
              <a:rPr sz="22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L.ma</a:t>
            </a:r>
            <a:r>
              <a:rPr sz="22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@maLop))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200">
              <a:latin typeface="Times New Roman"/>
              <a:cs typeface="Times New Roman"/>
            </a:endParaRPr>
          </a:p>
          <a:p>
            <a:pPr marL="1781810" marR="44958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22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N'Mã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lớp '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</a:t>
            </a:r>
            <a:r>
              <a:rPr sz="22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N'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chưa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tồn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tại' </a:t>
            </a:r>
            <a:r>
              <a:rPr sz="2200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-1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r>
              <a:rPr sz="22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sv where</a:t>
            </a:r>
            <a:r>
              <a:rPr sz="22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1A1A6F"/>
                </a:solidFill>
                <a:latin typeface="Times New Roman"/>
                <a:cs typeface="Times New Roman"/>
              </a:rPr>
              <a:t>sv.maLop</a:t>
            </a:r>
            <a:r>
              <a:rPr sz="22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@maLop</a:t>
            </a:r>
            <a:endParaRPr sz="22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</a:pP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/*procedure luôn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0</a:t>
            </a: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RETURN*/</a:t>
            </a:r>
            <a:endParaRPr sz="2200">
              <a:latin typeface="Times New Roman"/>
              <a:cs typeface="Times New Roman"/>
            </a:endParaRPr>
          </a:p>
          <a:p>
            <a:pPr marL="12700" marR="7344409">
              <a:lnSpc>
                <a:spcPct val="100000"/>
              </a:lnSpc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2273" y="331977"/>
            <a:ext cx="157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105" dirty="0"/>
              <a:t> </a:t>
            </a:r>
            <a:r>
              <a:rPr dirty="0"/>
              <a:t>TẬP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1446021"/>
            <a:ext cx="849122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Bài</a:t>
            </a:r>
            <a:r>
              <a:rPr sz="2400" u="heavy" spc="-50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tập:</a:t>
            </a:r>
            <a:endParaRPr sz="2400">
              <a:latin typeface="Times New Roman"/>
              <a:cs typeface="Times New Roman"/>
            </a:endParaRPr>
          </a:p>
          <a:p>
            <a:pPr marL="12700" marR="101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Viết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stored-procedure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tìm</a:t>
            </a:r>
            <a:r>
              <a:rPr sz="2400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lớn</a:t>
            </a:r>
            <a:r>
              <a:rPr sz="24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nhất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3</a:t>
            </a:r>
            <a:r>
              <a:rPr sz="24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a,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b,</a:t>
            </a:r>
            <a:r>
              <a:rPr sz="24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kết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quả.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Xét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lược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đồ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hệ:</a:t>
            </a:r>
            <a:endParaRPr sz="2400">
              <a:latin typeface="Times New Roman"/>
              <a:cs typeface="Times New Roman"/>
            </a:endParaRPr>
          </a:p>
          <a:p>
            <a:pPr marL="317500" marR="3728720">
              <a:lnSpc>
                <a:spcPct val="120800"/>
              </a:lnSpc>
            </a:pP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HOCPHAN(MAHP,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TENHP,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SISO)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DANGKY(MASV,</a:t>
            </a:r>
            <a:r>
              <a:rPr sz="2400" spc="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MAHP)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thêm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đăng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ký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viên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học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phần,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cần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phải bảo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đảm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SISO HOCPHAN luôn &lt;=50 (nếu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đã đủ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SV cho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HV 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này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thì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thông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không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thêm)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8745" y="331977"/>
            <a:ext cx="1577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110" dirty="0"/>
              <a:t> </a:t>
            </a:r>
            <a:r>
              <a:rPr dirty="0"/>
              <a:t>TẬP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50" dirty="0"/>
              <a:t> </a:t>
            </a:r>
            <a:r>
              <a:rPr dirty="0"/>
              <a:t>tập:</a:t>
            </a:r>
          </a:p>
          <a:p>
            <a:pPr marL="15875" marR="445770">
              <a:lnSpc>
                <a:spcPct val="100000"/>
              </a:lnSpc>
              <a:buAutoNum type="arabicPeriod" startAt="3"/>
              <a:tabLst>
                <a:tab pos="314960" algn="l"/>
              </a:tabLst>
            </a:pPr>
            <a:r>
              <a:rPr u="none" spc="-40" dirty="0"/>
              <a:t>Viết</a:t>
            </a:r>
            <a:r>
              <a:rPr u="none" spc="-10" dirty="0"/>
              <a:t> </a:t>
            </a:r>
            <a:r>
              <a:rPr u="none" dirty="0"/>
              <a:t>stored</a:t>
            </a:r>
            <a:r>
              <a:rPr u="none" spc="-10" dirty="0"/>
              <a:t> </a:t>
            </a:r>
            <a:r>
              <a:rPr u="none" dirty="0"/>
              <a:t>procedure</a:t>
            </a:r>
            <a:r>
              <a:rPr u="none" spc="-20" dirty="0"/>
              <a:t> </a:t>
            </a:r>
            <a:r>
              <a:rPr u="none" dirty="0"/>
              <a:t>truyền</a:t>
            </a:r>
            <a:r>
              <a:rPr u="none" spc="-30" dirty="0"/>
              <a:t> </a:t>
            </a:r>
            <a:r>
              <a:rPr u="none" dirty="0"/>
              <a:t>vào</a:t>
            </a:r>
            <a:r>
              <a:rPr u="none" spc="-5" dirty="0"/>
              <a:t> số</a:t>
            </a:r>
            <a:r>
              <a:rPr u="none" spc="-10" dirty="0"/>
              <a:t> </a:t>
            </a:r>
            <a:r>
              <a:rPr u="none" dirty="0"/>
              <a:t>nguyên</a:t>
            </a:r>
            <a:r>
              <a:rPr u="none" spc="-5" dirty="0"/>
              <a:t> N</a:t>
            </a:r>
            <a:r>
              <a:rPr u="none" dirty="0"/>
              <a:t> in</a:t>
            </a:r>
            <a:r>
              <a:rPr u="none" spc="-15" dirty="0"/>
              <a:t> </a:t>
            </a:r>
            <a:r>
              <a:rPr u="none" dirty="0"/>
              <a:t>ra</a:t>
            </a:r>
            <a:r>
              <a:rPr u="none" spc="-10" dirty="0"/>
              <a:t> </a:t>
            </a:r>
            <a:r>
              <a:rPr u="none" spc="-5" dirty="0"/>
              <a:t>số</a:t>
            </a:r>
            <a:r>
              <a:rPr u="none" dirty="0"/>
              <a:t> lượng</a:t>
            </a:r>
            <a:r>
              <a:rPr u="none" spc="-15" dirty="0"/>
              <a:t> </a:t>
            </a:r>
            <a:r>
              <a:rPr u="none" spc="-5" dirty="0"/>
              <a:t>số </a:t>
            </a:r>
            <a:r>
              <a:rPr u="none" spc="-585" dirty="0"/>
              <a:t> </a:t>
            </a:r>
            <a:r>
              <a:rPr u="none" dirty="0"/>
              <a:t>chẵn</a:t>
            </a:r>
            <a:r>
              <a:rPr u="none" spc="-15" dirty="0"/>
              <a:t> </a:t>
            </a:r>
            <a:r>
              <a:rPr u="none" dirty="0"/>
              <a:t>từ</a:t>
            </a:r>
            <a:r>
              <a:rPr u="none" spc="-10" dirty="0"/>
              <a:t> </a:t>
            </a:r>
            <a:r>
              <a:rPr u="none" dirty="0"/>
              <a:t>0 đến</a:t>
            </a:r>
            <a:r>
              <a:rPr u="none" spc="-15" dirty="0"/>
              <a:t> </a:t>
            </a:r>
            <a:r>
              <a:rPr u="none" spc="-5" dirty="0"/>
              <a:t>N</a:t>
            </a:r>
            <a:r>
              <a:rPr u="none" spc="5" dirty="0"/>
              <a:t> </a:t>
            </a:r>
            <a:r>
              <a:rPr u="none" dirty="0"/>
              <a:t>và tổng</a:t>
            </a:r>
            <a:r>
              <a:rPr u="none" spc="-15" dirty="0"/>
              <a:t> </a:t>
            </a:r>
            <a:r>
              <a:rPr u="none" dirty="0"/>
              <a:t>các</a:t>
            </a:r>
            <a:r>
              <a:rPr u="none" spc="-20" dirty="0"/>
              <a:t> </a:t>
            </a:r>
            <a:r>
              <a:rPr u="none" spc="-5" dirty="0"/>
              <a:t>số</a:t>
            </a:r>
            <a:r>
              <a:rPr u="none" dirty="0"/>
              <a:t> chẵn</a:t>
            </a:r>
            <a:r>
              <a:rPr u="none" spc="-5" dirty="0"/>
              <a:t> </a:t>
            </a:r>
            <a:r>
              <a:rPr u="none" spc="-40" dirty="0"/>
              <a:t>này.</a:t>
            </a:r>
          </a:p>
          <a:p>
            <a:pPr marL="328295" indent="-312420">
              <a:lnSpc>
                <a:spcPct val="100000"/>
              </a:lnSpc>
              <a:buAutoNum type="arabicPeriod" startAt="3"/>
              <a:tabLst>
                <a:tab pos="328295" algn="l"/>
              </a:tabLst>
            </a:pPr>
            <a:r>
              <a:rPr u="none" dirty="0"/>
              <a:t>Xây</a:t>
            </a:r>
            <a:r>
              <a:rPr u="none" spc="55" dirty="0"/>
              <a:t> </a:t>
            </a:r>
            <a:r>
              <a:rPr u="none" spc="-5" dirty="0"/>
              <a:t>dựng</a:t>
            </a:r>
            <a:r>
              <a:rPr u="none" spc="65" dirty="0"/>
              <a:t> </a:t>
            </a:r>
            <a:r>
              <a:rPr u="none" spc="-5" dirty="0"/>
              <a:t>SP</a:t>
            </a:r>
            <a:r>
              <a:rPr u="none" spc="-25" dirty="0"/>
              <a:t> </a:t>
            </a:r>
            <a:r>
              <a:rPr u="none" dirty="0"/>
              <a:t>tính</a:t>
            </a:r>
            <a:r>
              <a:rPr u="none" spc="60" dirty="0"/>
              <a:t> </a:t>
            </a:r>
            <a:r>
              <a:rPr u="none" spc="-5" dirty="0"/>
              <a:t>điểm</a:t>
            </a:r>
            <a:r>
              <a:rPr u="none" spc="35" dirty="0"/>
              <a:t> </a:t>
            </a:r>
            <a:r>
              <a:rPr u="none" dirty="0"/>
              <a:t>trung</a:t>
            </a:r>
            <a:r>
              <a:rPr u="none" spc="55" dirty="0"/>
              <a:t> </a:t>
            </a:r>
            <a:r>
              <a:rPr u="none" spc="-5" dirty="0"/>
              <a:t>bình</a:t>
            </a:r>
            <a:r>
              <a:rPr u="none" spc="60" dirty="0"/>
              <a:t> </a:t>
            </a:r>
            <a:r>
              <a:rPr u="none" dirty="0"/>
              <a:t>và</a:t>
            </a:r>
            <a:r>
              <a:rPr u="none" spc="60" dirty="0"/>
              <a:t> </a:t>
            </a:r>
            <a:r>
              <a:rPr u="none" dirty="0"/>
              <a:t>xếp</a:t>
            </a:r>
            <a:r>
              <a:rPr u="none" spc="55" dirty="0"/>
              <a:t> </a:t>
            </a:r>
            <a:r>
              <a:rPr u="none" spc="-5" dirty="0"/>
              <a:t>loại</a:t>
            </a:r>
            <a:r>
              <a:rPr u="none" spc="65" dirty="0"/>
              <a:t> </a:t>
            </a:r>
            <a:r>
              <a:rPr u="none" dirty="0"/>
              <a:t>cho</a:t>
            </a:r>
            <a:r>
              <a:rPr u="none" spc="55" dirty="0"/>
              <a:t> </a:t>
            </a:r>
            <a:r>
              <a:rPr u="none" spc="-5" dirty="0"/>
              <a:t>sinh</a:t>
            </a:r>
            <a:r>
              <a:rPr u="none" spc="65" dirty="0"/>
              <a:t> </a:t>
            </a:r>
            <a:r>
              <a:rPr u="none" spc="-5" dirty="0"/>
              <a:t>viên</a:t>
            </a:r>
            <a:r>
              <a:rPr u="none" spc="60" dirty="0"/>
              <a:t> </a:t>
            </a:r>
            <a:r>
              <a:rPr u="none" spc="-5" dirty="0"/>
              <a:t>thuộc</a:t>
            </a:r>
          </a:p>
          <a:p>
            <a:pPr marL="15875" marR="1699895">
              <a:lnSpc>
                <a:spcPct val="100000"/>
              </a:lnSpc>
            </a:pPr>
            <a:r>
              <a:rPr u="none" dirty="0"/>
              <a:t>lớp cho trước. </a:t>
            </a:r>
            <a:r>
              <a:rPr u="none" spc="-5" dirty="0"/>
              <a:t>Giả </a:t>
            </a:r>
            <a:r>
              <a:rPr u="none" dirty="0"/>
              <a:t>sử có các quan hệ như </a:t>
            </a:r>
            <a:r>
              <a:rPr u="none" spc="-5" dirty="0"/>
              <a:t>sau: </a:t>
            </a:r>
            <a:r>
              <a:rPr u="none" dirty="0"/>
              <a:t> </a:t>
            </a:r>
            <a:r>
              <a:rPr b="1" u="none" spc="-5" dirty="0">
                <a:latin typeface="Times New Roman"/>
                <a:cs typeface="Times New Roman"/>
              </a:rPr>
              <a:t>SINHVIEN</a:t>
            </a:r>
            <a:r>
              <a:rPr b="1" u="none" spc="25" dirty="0">
                <a:latin typeface="Times New Roman"/>
                <a:cs typeface="Times New Roman"/>
              </a:rPr>
              <a:t> </a:t>
            </a:r>
            <a:r>
              <a:rPr spc="-55" dirty="0"/>
              <a:t>(MASV,</a:t>
            </a:r>
            <a:r>
              <a:rPr u="none" spc="25" dirty="0"/>
              <a:t> </a:t>
            </a:r>
            <a:r>
              <a:rPr u="none" spc="-5" dirty="0"/>
              <a:t>HOTEN,</a:t>
            </a:r>
            <a:r>
              <a:rPr u="none" spc="20" dirty="0"/>
              <a:t> </a:t>
            </a:r>
            <a:r>
              <a:rPr u="none" spc="-5" dirty="0"/>
              <a:t>DTB,</a:t>
            </a:r>
            <a:r>
              <a:rPr u="none" dirty="0"/>
              <a:t> </a:t>
            </a:r>
            <a:r>
              <a:rPr u="none" spc="-5" dirty="0"/>
              <a:t>XEPLOAI,</a:t>
            </a:r>
            <a:r>
              <a:rPr u="none" spc="15" dirty="0"/>
              <a:t> </a:t>
            </a:r>
            <a:r>
              <a:rPr u="none" spc="-5" dirty="0"/>
              <a:t>LOP) </a:t>
            </a:r>
            <a:r>
              <a:rPr u="none" spc="-585" dirty="0"/>
              <a:t> </a:t>
            </a:r>
            <a:r>
              <a:rPr b="1" u="none" dirty="0">
                <a:latin typeface="Times New Roman"/>
                <a:cs typeface="Times New Roman"/>
              </a:rPr>
              <a:t>MONHOC</a:t>
            </a:r>
            <a:r>
              <a:rPr b="1" u="none" spc="-20" dirty="0">
                <a:latin typeface="Times New Roman"/>
                <a:cs typeface="Times New Roman"/>
              </a:rPr>
              <a:t> </a:t>
            </a:r>
            <a:r>
              <a:rPr spc="-5" dirty="0"/>
              <a:t>(MAMH,</a:t>
            </a:r>
            <a:r>
              <a:rPr u="none" spc="-25" dirty="0"/>
              <a:t> </a:t>
            </a:r>
            <a:r>
              <a:rPr u="none" spc="-5" dirty="0"/>
              <a:t>TENMH)</a:t>
            </a:r>
          </a:p>
          <a:p>
            <a:pPr marL="15875">
              <a:lnSpc>
                <a:spcPct val="100000"/>
              </a:lnSpc>
            </a:pPr>
            <a:r>
              <a:rPr b="1" u="none" spc="-5" dirty="0">
                <a:latin typeface="Times New Roman"/>
                <a:cs typeface="Times New Roman"/>
              </a:rPr>
              <a:t>KETQUA</a:t>
            </a:r>
            <a:r>
              <a:rPr b="1" u="none" spc="-135" dirty="0">
                <a:latin typeface="Times New Roman"/>
                <a:cs typeface="Times New Roman"/>
              </a:rPr>
              <a:t> </a:t>
            </a:r>
            <a:r>
              <a:rPr u="none" spc="-5" dirty="0"/>
              <a:t>(</a:t>
            </a:r>
            <a:r>
              <a:rPr spc="-5" dirty="0"/>
              <a:t>MAMH,</a:t>
            </a:r>
            <a:r>
              <a:rPr spc="10" dirty="0"/>
              <a:t> </a:t>
            </a:r>
            <a:r>
              <a:rPr spc="-65" dirty="0"/>
              <a:t>MASV,</a:t>
            </a:r>
            <a:r>
              <a:rPr u="none" spc="25" dirty="0"/>
              <a:t> </a:t>
            </a:r>
            <a:r>
              <a:rPr u="none" spc="-5" dirty="0"/>
              <a:t>LANTHI,</a:t>
            </a:r>
            <a:r>
              <a:rPr u="none" dirty="0"/>
              <a:t> DIEM)</a:t>
            </a: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u="none" dirty="0"/>
              <a:t>trong</a:t>
            </a:r>
            <a:r>
              <a:rPr u="none" spc="-50" dirty="0"/>
              <a:t> </a:t>
            </a:r>
            <a:r>
              <a:rPr u="none" spc="-5" dirty="0"/>
              <a:t>đó:</a:t>
            </a:r>
          </a:p>
          <a:p>
            <a:pPr marL="358775" indent="-342900">
              <a:lnSpc>
                <a:spcPct val="100000"/>
              </a:lnSpc>
              <a:buFont typeface="Microsoft Sans Serif"/>
              <a:buChar char="•"/>
              <a:tabLst>
                <a:tab pos="358140" algn="l"/>
                <a:tab pos="358775" algn="l"/>
              </a:tabLst>
            </a:pPr>
            <a:r>
              <a:rPr u="none" spc="-5" dirty="0"/>
              <a:t>Điểm</a:t>
            </a:r>
            <a:r>
              <a:rPr u="none" spc="-15" dirty="0"/>
              <a:t> </a:t>
            </a:r>
            <a:r>
              <a:rPr u="none" dirty="0"/>
              <a:t>thi</a:t>
            </a:r>
            <a:r>
              <a:rPr u="none" spc="-25" dirty="0"/>
              <a:t> </a:t>
            </a:r>
            <a:r>
              <a:rPr u="none" dirty="0"/>
              <a:t>chỉ</a:t>
            </a:r>
            <a:r>
              <a:rPr u="none" spc="-15" dirty="0"/>
              <a:t> </a:t>
            </a:r>
            <a:r>
              <a:rPr u="none" dirty="0"/>
              <a:t>tính</a:t>
            </a:r>
            <a:r>
              <a:rPr u="none" spc="-35" dirty="0"/>
              <a:t> </a:t>
            </a:r>
            <a:r>
              <a:rPr u="none" dirty="0"/>
              <a:t>lần</a:t>
            </a:r>
            <a:r>
              <a:rPr u="none" spc="-15" dirty="0"/>
              <a:t> </a:t>
            </a:r>
            <a:r>
              <a:rPr u="none" dirty="0"/>
              <a:t>thi</a:t>
            </a:r>
            <a:r>
              <a:rPr u="none" spc="-10" dirty="0"/>
              <a:t> </a:t>
            </a:r>
            <a:r>
              <a:rPr u="none" spc="-5" dirty="0"/>
              <a:t>sau</a:t>
            </a:r>
            <a:r>
              <a:rPr u="none" spc="-25" dirty="0"/>
              <a:t> </a:t>
            </a:r>
            <a:r>
              <a:rPr u="none" dirty="0"/>
              <a:t>cùng.</a:t>
            </a:r>
          </a:p>
          <a:p>
            <a:pPr marL="358775" marR="6985" indent="-342900">
              <a:lnSpc>
                <a:spcPct val="100000"/>
              </a:lnSpc>
              <a:buFont typeface="Microsoft Sans Serif"/>
              <a:buChar char="•"/>
              <a:tabLst>
                <a:tab pos="358140" algn="l"/>
                <a:tab pos="358775" algn="l"/>
              </a:tabLst>
            </a:pPr>
            <a:r>
              <a:rPr u="none" spc="-5" dirty="0"/>
              <a:t>Xếp</a:t>
            </a:r>
            <a:r>
              <a:rPr u="none" spc="100" dirty="0"/>
              <a:t> </a:t>
            </a:r>
            <a:r>
              <a:rPr u="none" dirty="0"/>
              <a:t>loại:</a:t>
            </a:r>
            <a:r>
              <a:rPr u="none" spc="110" dirty="0"/>
              <a:t> </a:t>
            </a:r>
            <a:r>
              <a:rPr u="none" spc="-5" dirty="0"/>
              <a:t>Xuất</a:t>
            </a:r>
            <a:r>
              <a:rPr u="none" spc="114" dirty="0"/>
              <a:t> </a:t>
            </a:r>
            <a:r>
              <a:rPr u="none" spc="-5" dirty="0"/>
              <a:t>sắc</a:t>
            </a:r>
            <a:r>
              <a:rPr u="none" spc="114" dirty="0"/>
              <a:t> </a:t>
            </a:r>
            <a:r>
              <a:rPr u="none" spc="-5" dirty="0"/>
              <a:t>[9,</a:t>
            </a:r>
            <a:r>
              <a:rPr u="none" spc="105" dirty="0"/>
              <a:t> </a:t>
            </a:r>
            <a:r>
              <a:rPr u="none" spc="-5" dirty="0"/>
              <a:t>10],</a:t>
            </a:r>
            <a:r>
              <a:rPr u="none" spc="120" dirty="0"/>
              <a:t> </a:t>
            </a:r>
            <a:r>
              <a:rPr u="none" spc="-5" dirty="0"/>
              <a:t>Giỏi</a:t>
            </a:r>
            <a:r>
              <a:rPr u="none" spc="105" dirty="0"/>
              <a:t> </a:t>
            </a:r>
            <a:r>
              <a:rPr u="none" spc="-5" dirty="0"/>
              <a:t>[8,</a:t>
            </a:r>
            <a:r>
              <a:rPr u="none" spc="110" dirty="0"/>
              <a:t> </a:t>
            </a:r>
            <a:r>
              <a:rPr u="none" spc="-5" dirty="0"/>
              <a:t>8.9],</a:t>
            </a:r>
            <a:r>
              <a:rPr u="none" spc="120" dirty="0"/>
              <a:t> </a:t>
            </a:r>
            <a:r>
              <a:rPr u="none" spc="-5" dirty="0"/>
              <a:t>Khá</a:t>
            </a:r>
            <a:r>
              <a:rPr u="none" spc="105" dirty="0"/>
              <a:t> </a:t>
            </a:r>
            <a:r>
              <a:rPr u="none" dirty="0"/>
              <a:t>[7,</a:t>
            </a:r>
            <a:r>
              <a:rPr u="none" spc="105" dirty="0"/>
              <a:t> </a:t>
            </a:r>
            <a:r>
              <a:rPr u="none" spc="-5" dirty="0"/>
              <a:t>7.9],</a:t>
            </a:r>
            <a:r>
              <a:rPr u="none" spc="105" dirty="0"/>
              <a:t> </a:t>
            </a:r>
            <a:r>
              <a:rPr u="none" spc="-20" dirty="0"/>
              <a:t>Trung</a:t>
            </a:r>
            <a:r>
              <a:rPr u="none" spc="105" dirty="0"/>
              <a:t> </a:t>
            </a:r>
            <a:r>
              <a:rPr u="none" dirty="0"/>
              <a:t>bình </a:t>
            </a:r>
            <a:r>
              <a:rPr u="none" spc="-585" dirty="0"/>
              <a:t> </a:t>
            </a:r>
            <a:r>
              <a:rPr u="none" spc="-5" dirty="0"/>
              <a:t>[5.0,</a:t>
            </a:r>
            <a:r>
              <a:rPr u="none" spc="5" dirty="0"/>
              <a:t> </a:t>
            </a:r>
            <a:r>
              <a:rPr u="none" spc="-5" dirty="0"/>
              <a:t>6.9],</a:t>
            </a:r>
            <a:r>
              <a:rPr u="none" spc="-85" dirty="0"/>
              <a:t> </a:t>
            </a:r>
            <a:r>
              <a:rPr u="none" spc="-5" dirty="0"/>
              <a:t>Yếu</a:t>
            </a:r>
            <a:r>
              <a:rPr u="none" dirty="0"/>
              <a:t> </a:t>
            </a:r>
            <a:r>
              <a:rPr u="none" spc="-5" dirty="0"/>
              <a:t>[0,4.9].</a:t>
            </a:r>
          </a:p>
          <a:p>
            <a:pPr marL="358775" indent="-342900">
              <a:lnSpc>
                <a:spcPct val="100000"/>
              </a:lnSpc>
              <a:buFont typeface="Microsoft Sans Serif"/>
              <a:buChar char="•"/>
              <a:tabLst>
                <a:tab pos="358140" algn="l"/>
                <a:tab pos="358775" algn="l"/>
              </a:tabLst>
            </a:pPr>
            <a:r>
              <a:rPr u="none" spc="-5" dirty="0"/>
              <a:t>Kết </a:t>
            </a:r>
            <a:r>
              <a:rPr u="none" dirty="0"/>
              <a:t>quả</a:t>
            </a:r>
            <a:r>
              <a:rPr u="none" spc="-15" dirty="0"/>
              <a:t> </a:t>
            </a:r>
            <a:r>
              <a:rPr u="none" dirty="0"/>
              <a:t>xuất</a:t>
            </a:r>
            <a:r>
              <a:rPr u="none" spc="-15" dirty="0"/>
              <a:t> </a:t>
            </a:r>
            <a:r>
              <a:rPr u="none" dirty="0"/>
              <a:t>dạng</a:t>
            </a:r>
            <a:r>
              <a:rPr u="none" spc="-15" dirty="0"/>
              <a:t> </a:t>
            </a:r>
            <a:r>
              <a:rPr u="none" dirty="0"/>
              <a:t>tham</a:t>
            </a:r>
            <a:r>
              <a:rPr u="none" spc="-25" dirty="0"/>
              <a:t> </a:t>
            </a:r>
            <a:r>
              <a:rPr u="none" dirty="0"/>
              <a:t>số</a:t>
            </a:r>
            <a:r>
              <a:rPr u="none" spc="-10" dirty="0"/>
              <a:t> </a:t>
            </a:r>
            <a:r>
              <a:rPr u="none" dirty="0"/>
              <a:t>output,</a:t>
            </a:r>
            <a:r>
              <a:rPr u="none" spc="-15" dirty="0"/>
              <a:t> </a:t>
            </a:r>
            <a:r>
              <a:rPr u="none" dirty="0"/>
              <a:t>không</a:t>
            </a:r>
            <a:r>
              <a:rPr u="none" spc="-15" dirty="0"/>
              <a:t> </a:t>
            </a:r>
            <a:r>
              <a:rPr u="none" dirty="0"/>
              <a:t>ghi</a:t>
            </a:r>
            <a:r>
              <a:rPr u="none" spc="-15" dirty="0"/>
              <a:t> </a:t>
            </a:r>
            <a:r>
              <a:rPr u="none" dirty="0"/>
              <a:t>xuống</a:t>
            </a:r>
            <a:r>
              <a:rPr u="none" spc="-10" dirty="0"/>
              <a:t> </a:t>
            </a:r>
            <a:r>
              <a:rPr u="none" spc="-5" dirty="0"/>
              <a:t>CSDL.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34" y="1965960"/>
            <a:ext cx="104241" cy="1066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505" y="2321051"/>
            <a:ext cx="125729" cy="1417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1505" y="2974848"/>
            <a:ext cx="120014" cy="1318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4964" y="331977"/>
            <a:ext cx="544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 </a:t>
            </a:r>
            <a:r>
              <a:rPr dirty="0"/>
              <a:t>System</a:t>
            </a:r>
            <a:r>
              <a:rPr spc="-30" dirty="0"/>
              <a:t> </a:t>
            </a:r>
            <a:r>
              <a:rPr spc="-15" dirty="0"/>
              <a:t>Stored</a:t>
            </a:r>
            <a:r>
              <a:rPr spc="-35" dirty="0"/>
              <a:t> </a:t>
            </a:r>
            <a:r>
              <a:rPr spc="-5" dirty="0"/>
              <a:t>Procedure</a:t>
            </a: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4223" y="1409700"/>
            <a:ext cx="1866900" cy="4572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13815" y="1769186"/>
            <a:ext cx="4752340" cy="20815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0"/>
              </a:spcBef>
            </a:pPr>
            <a:r>
              <a:rPr sz="2200" spc="-25" dirty="0">
                <a:solidFill>
                  <a:srgbClr val="943634"/>
                </a:solidFill>
                <a:latin typeface="Tahoma"/>
                <a:cs typeface="Tahoma"/>
              </a:rPr>
              <a:t>System</a:t>
            </a:r>
            <a:r>
              <a:rPr sz="2200" spc="1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Stored</a:t>
            </a:r>
            <a:r>
              <a:rPr sz="2200" spc="-3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Procedure</a:t>
            </a:r>
            <a:endParaRPr sz="2200">
              <a:latin typeface="Tahoma"/>
              <a:cs typeface="Tahoma"/>
            </a:endParaRPr>
          </a:p>
          <a:p>
            <a:pPr marL="370840" algn="just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Là</a:t>
            </a:r>
            <a:r>
              <a:rPr sz="2000" spc="2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những</a:t>
            </a:r>
            <a:r>
              <a:rPr sz="2000" spc="2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Stored</a:t>
            </a:r>
            <a:r>
              <a:rPr sz="2000" spc="2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Procedure</a:t>
            </a:r>
            <a:r>
              <a:rPr sz="2000" spc="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được</a:t>
            </a:r>
            <a:r>
              <a:rPr sz="2000" spc="4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cung</a:t>
            </a:r>
            <a:endParaRPr sz="2000">
              <a:latin typeface="Tahoma"/>
              <a:cs typeface="Tahoma"/>
            </a:endParaRPr>
          </a:p>
          <a:p>
            <a:pPr marL="370840" algn="just">
              <a:lnSpc>
                <a:spcPct val="100000"/>
              </a:lnSpc>
            </a:pP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cấp</a:t>
            </a:r>
            <a:r>
              <a:rPr sz="2000" spc="-4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sẵn</a:t>
            </a:r>
            <a:r>
              <a:rPr sz="2000" spc="-4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khi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 cài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đặt</a:t>
            </a:r>
            <a:r>
              <a:rPr sz="2000" spc="-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SQL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370840" marR="5080" algn="just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Rất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hữu ích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khi thực hiện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các hành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động quản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trị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và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xem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thông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tin các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đối </a:t>
            </a:r>
            <a:r>
              <a:rPr sz="2000" spc="-61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tượng</a:t>
            </a:r>
            <a:r>
              <a:rPr sz="2000" spc="-4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trong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 SQL</a:t>
            </a:r>
            <a:r>
              <a:rPr sz="2000" spc="-7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964" y="331977"/>
            <a:ext cx="544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2.3. </a:t>
            </a:r>
            <a:r>
              <a:rPr dirty="0"/>
              <a:t>System</a:t>
            </a:r>
            <a:r>
              <a:rPr spc="-30" dirty="0"/>
              <a:t> </a:t>
            </a:r>
            <a:r>
              <a:rPr spc="-15" dirty="0"/>
              <a:t>Stored</a:t>
            </a:r>
            <a:r>
              <a:rPr spc="-35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3656" y="1668759"/>
            <a:ext cx="8336280" cy="36144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Tham</a:t>
            </a:r>
            <a:r>
              <a:rPr sz="2200" spc="-2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khảo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System</a:t>
            </a:r>
            <a:r>
              <a:rPr sz="2200" spc="3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Stored</a:t>
            </a:r>
            <a:r>
              <a:rPr sz="2200" spc="1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Procedure</a:t>
            </a:r>
            <a:r>
              <a:rPr sz="2200" spc="1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tại:</a:t>
            </a:r>
            <a:endParaRPr sz="2200">
              <a:latin typeface="Tahoma"/>
              <a:cs typeface="Tahoma"/>
            </a:endParaRPr>
          </a:p>
          <a:p>
            <a:pPr marL="370840">
              <a:lnSpc>
                <a:spcPct val="100000"/>
              </a:lnSpc>
              <a:spcBef>
                <a:spcPts val="505"/>
              </a:spcBef>
            </a:pPr>
            <a:r>
              <a:rPr sz="2000" u="heavy" spc="-15" dirty="0">
                <a:solidFill>
                  <a:srgbClr val="90B54D"/>
                </a:solidFill>
                <a:uFill>
                  <a:solidFill>
                    <a:srgbClr val="90B54D"/>
                  </a:solidFill>
                </a:uFill>
                <a:latin typeface="Tahoma"/>
                <a:cs typeface="Tahoma"/>
                <a:hlinkClick r:id="rId2"/>
              </a:rPr>
              <a:t>http://msdn.microsoft.com/en-us/library/ms</a:t>
            </a:r>
            <a:r>
              <a:rPr sz="2000" u="heavy" spc="-15" dirty="0">
                <a:solidFill>
                  <a:srgbClr val="90B54D"/>
                </a:solidFill>
                <a:uFill>
                  <a:solidFill>
                    <a:srgbClr val="90B54D"/>
                  </a:solidFill>
                </a:uFill>
                <a:latin typeface="Tahoma"/>
                <a:cs typeface="Tahoma"/>
                <a:hlinkClick r:id="rId3"/>
              </a:rPr>
              <a:t>187961.aspx</a:t>
            </a:r>
            <a:endParaRPr sz="2000">
              <a:latin typeface="Tahoma"/>
              <a:cs typeface="Tahoma"/>
            </a:endParaRPr>
          </a:p>
          <a:p>
            <a:pPr marL="12700" marR="114300">
              <a:lnSpc>
                <a:spcPct val="100000"/>
              </a:lnSpc>
              <a:spcBef>
                <a:spcPts val="505"/>
              </a:spcBef>
              <a:tabLst>
                <a:tab pos="676910" algn="l"/>
                <a:tab pos="1469390" algn="l"/>
                <a:tab pos="2062480" algn="l"/>
                <a:tab pos="2617470" algn="l"/>
                <a:tab pos="3656329" algn="l"/>
                <a:tab pos="4605020" algn="l"/>
                <a:tab pos="5986145" algn="l"/>
                <a:tab pos="6752590" algn="l"/>
                <a:tab pos="7666990" algn="l"/>
              </a:tabLst>
            </a:pPr>
            <a:r>
              <a:rPr sz="2200" spc="-270" dirty="0">
                <a:solidFill>
                  <a:srgbClr val="943634"/>
                </a:solidFill>
                <a:latin typeface="Tahoma"/>
                <a:cs typeface="Tahoma"/>
              </a:rPr>
              <a:t>T</a:t>
            </a:r>
            <a:r>
              <a:rPr sz="2200" spc="-70" dirty="0">
                <a:solidFill>
                  <a:srgbClr val="943634"/>
                </a:solidFill>
                <a:latin typeface="Tahoma"/>
                <a:cs typeface="Tahoma"/>
              </a:rPr>
              <a:t>r</a:t>
            </a:r>
            <a:r>
              <a:rPr sz="2200" spc="-60" dirty="0">
                <a:solidFill>
                  <a:srgbClr val="943634"/>
                </a:solidFill>
                <a:latin typeface="Tahoma"/>
                <a:cs typeface="Tahoma"/>
              </a:rPr>
              <a:t>ê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t</a:t>
            </a:r>
            <a:r>
              <a:rPr sz="2200" spc="-55" dirty="0">
                <a:solidFill>
                  <a:srgbClr val="943634"/>
                </a:solidFill>
                <a:latin typeface="Tahoma"/>
                <a:cs typeface="Tahoma"/>
              </a:rPr>
              <a:t>r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an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g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nà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y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cá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c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45" dirty="0">
                <a:solidFill>
                  <a:srgbClr val="943634"/>
                </a:solidFill>
                <a:latin typeface="Tahoma"/>
                <a:cs typeface="Tahoma"/>
              </a:rPr>
              <a:t>S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y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s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te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m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to</a:t>
            </a:r>
            <a:r>
              <a:rPr sz="2200" spc="-25" dirty="0">
                <a:solidFill>
                  <a:srgbClr val="943634"/>
                </a:solidFill>
                <a:latin typeface="Tahoma"/>
                <a:cs typeface="Tahoma"/>
              </a:rPr>
              <a:t>re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d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Pr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o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c</a:t>
            </a:r>
            <a:r>
              <a:rPr sz="2200" spc="-25" dirty="0">
                <a:solidFill>
                  <a:srgbClr val="943634"/>
                </a:solidFill>
                <a:latin typeface="Tahoma"/>
                <a:cs typeface="Tahoma"/>
              </a:rPr>
              <a:t>e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dur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đượ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c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phân</a:t>
            </a:r>
            <a:r>
              <a:rPr sz="2200" dirty="0">
                <a:solidFill>
                  <a:srgbClr val="943634"/>
                </a:solidFill>
                <a:latin typeface="Tahoma"/>
                <a:cs typeface="Tahoma"/>
              </a:rPr>
              <a:t>	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theo 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nhóm</a:t>
            </a:r>
            <a:endParaRPr sz="2200">
              <a:latin typeface="Tahoma"/>
              <a:cs typeface="Tahoma"/>
            </a:endParaRPr>
          </a:p>
          <a:p>
            <a:pPr marL="12700" marR="8890">
              <a:lnSpc>
                <a:spcPct val="100000"/>
              </a:lnSpc>
              <a:spcBef>
                <a:spcPts val="495"/>
              </a:spcBef>
              <a:tabLst>
                <a:tab pos="7470140" algn="l"/>
              </a:tabLst>
            </a:pP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Hai</a:t>
            </a:r>
            <a:r>
              <a:rPr sz="2200" spc="26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nhóm</a:t>
            </a:r>
            <a:r>
              <a:rPr sz="2200" spc="26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quan</a:t>
            </a:r>
            <a:r>
              <a:rPr sz="2200" spc="26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trọng</a:t>
            </a:r>
            <a:r>
              <a:rPr sz="2200" spc="25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chứa</a:t>
            </a:r>
            <a:r>
              <a:rPr sz="2200" spc="254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các</a:t>
            </a:r>
            <a:r>
              <a:rPr sz="2200" spc="25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System</a:t>
            </a:r>
            <a:r>
              <a:rPr sz="2200" spc="26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Stored</a:t>
            </a:r>
            <a:r>
              <a:rPr sz="2200" spc="26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Procedure	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hay</a:t>
            </a:r>
            <a:r>
              <a:rPr sz="2200" spc="15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sử </a:t>
            </a:r>
            <a:r>
              <a:rPr sz="2200" spc="-67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dụng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  <a:tabLst>
                <a:tab pos="6418580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Database</a:t>
            </a:r>
            <a:r>
              <a:rPr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Engine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Stored Procedures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: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chứa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nhiều System	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SP</a:t>
            </a:r>
            <a:r>
              <a:rPr sz="2000" spc="-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để</a:t>
            </a:r>
            <a:r>
              <a:rPr sz="2000" spc="-3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xem</a:t>
            </a:r>
            <a:r>
              <a:rPr sz="2000" spc="-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thông </a:t>
            </a:r>
            <a:r>
              <a:rPr sz="2000" spc="-61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tin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các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đối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tượng</a:t>
            </a:r>
            <a:r>
              <a:rPr sz="2000" spc="-4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trong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 SQL</a:t>
            </a:r>
            <a:r>
              <a:rPr sz="2000" spc="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6674484" algn="l"/>
              </a:tabLst>
            </a:pP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Security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Stored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Procedures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:</a:t>
            </a:r>
            <a:r>
              <a:rPr sz="2000" spc="1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chứa</a:t>
            </a:r>
            <a:r>
              <a:rPr sz="2000" spc="1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các</a:t>
            </a:r>
            <a:r>
              <a:rPr sz="2000" spc="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System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SP</a:t>
            </a:r>
            <a:r>
              <a:rPr sz="2000" spc="2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dùng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cho	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mục</a:t>
            </a:r>
            <a:r>
              <a:rPr sz="2000" spc="-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đích</a:t>
            </a:r>
            <a:r>
              <a:rPr sz="2000" spc="-2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quản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trị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bảo</a:t>
            </a:r>
            <a:r>
              <a:rPr sz="2000" spc="-4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mật</a:t>
            </a:r>
            <a:r>
              <a:rPr sz="2000" spc="-4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hệ</a:t>
            </a:r>
            <a:r>
              <a:rPr sz="2000" spc="-8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thống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56133"/>
            <a:ext cx="614489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Giới</a:t>
            </a:r>
            <a:r>
              <a:rPr dirty="0"/>
              <a:t> </a:t>
            </a:r>
            <a:r>
              <a:rPr spc="-5" dirty="0"/>
              <a:t>thiệu</a:t>
            </a:r>
            <a:r>
              <a:rPr spc="-25" dirty="0"/>
              <a:t> </a:t>
            </a:r>
            <a:r>
              <a:rPr spc="-15" dirty="0"/>
              <a:t>một</a:t>
            </a:r>
            <a:r>
              <a:rPr spc="-45" dirty="0"/>
              <a:t> </a:t>
            </a:r>
            <a:r>
              <a:rPr spc="-10" dirty="0"/>
              <a:t>số</a:t>
            </a:r>
          </a:p>
          <a:p>
            <a:pPr algn="ctr">
              <a:lnSpc>
                <a:spcPct val="100000"/>
              </a:lnSpc>
            </a:pPr>
            <a:r>
              <a:rPr dirty="0"/>
              <a:t>System</a:t>
            </a:r>
            <a:r>
              <a:rPr spc="-30" dirty="0"/>
              <a:t> </a:t>
            </a:r>
            <a:r>
              <a:rPr spc="-15" dirty="0"/>
              <a:t>Stored</a:t>
            </a:r>
            <a:r>
              <a:rPr spc="20" dirty="0"/>
              <a:t> </a:t>
            </a:r>
            <a:r>
              <a:rPr spc="-5" dirty="0"/>
              <a:t>Procedure</a:t>
            </a:r>
            <a:r>
              <a:rPr spc="-20" dirty="0"/>
              <a:t> </a:t>
            </a:r>
            <a:r>
              <a:rPr spc="114" dirty="0"/>
              <a:t>hữu</a:t>
            </a:r>
            <a:r>
              <a:rPr dirty="0"/>
              <a:t> </a:t>
            </a:r>
            <a:r>
              <a:rPr spc="55" dirty="0"/>
              <a:t>ích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18" y="1866631"/>
            <a:ext cx="8335295" cy="35057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3647" y="56133"/>
            <a:ext cx="614426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Giới</a:t>
            </a:r>
            <a:r>
              <a:rPr spc="5" dirty="0"/>
              <a:t> </a:t>
            </a:r>
            <a:r>
              <a:rPr spc="-10" dirty="0"/>
              <a:t>thiệu</a:t>
            </a:r>
            <a:r>
              <a:rPr spc="-15" dirty="0"/>
              <a:t> một</a:t>
            </a:r>
            <a:r>
              <a:rPr spc="-35" dirty="0"/>
              <a:t> </a:t>
            </a:r>
            <a:r>
              <a:rPr spc="-10" dirty="0"/>
              <a:t>số</a:t>
            </a:r>
          </a:p>
          <a:p>
            <a:pPr algn="ctr">
              <a:lnSpc>
                <a:spcPct val="100000"/>
              </a:lnSpc>
            </a:pPr>
            <a:r>
              <a:rPr dirty="0"/>
              <a:t>System</a:t>
            </a:r>
            <a:r>
              <a:rPr spc="-30" dirty="0"/>
              <a:t> </a:t>
            </a:r>
            <a:r>
              <a:rPr spc="-15" dirty="0"/>
              <a:t>Stored</a:t>
            </a:r>
            <a:r>
              <a:rPr spc="5" dirty="0"/>
              <a:t> </a:t>
            </a:r>
            <a:r>
              <a:rPr spc="-5" dirty="0"/>
              <a:t>Procedure</a:t>
            </a:r>
            <a:r>
              <a:rPr spc="-20" dirty="0"/>
              <a:t> </a:t>
            </a:r>
            <a:r>
              <a:rPr spc="114" dirty="0"/>
              <a:t>hữu</a:t>
            </a:r>
            <a:r>
              <a:rPr spc="5" dirty="0"/>
              <a:t> </a:t>
            </a:r>
            <a:r>
              <a:rPr spc="55" dirty="0"/>
              <a:t>ích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874" y="1575500"/>
            <a:ext cx="8510332" cy="3669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255" y="0"/>
            <a:ext cx="61442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Giới</a:t>
            </a:r>
            <a:r>
              <a:rPr dirty="0"/>
              <a:t> </a:t>
            </a:r>
            <a:r>
              <a:rPr spc="-10" dirty="0"/>
              <a:t>thiệu</a:t>
            </a:r>
            <a:r>
              <a:rPr spc="-20" dirty="0"/>
              <a:t> </a:t>
            </a:r>
            <a:r>
              <a:rPr spc="-15" dirty="0"/>
              <a:t>một</a:t>
            </a:r>
            <a:r>
              <a:rPr spc="-40" dirty="0"/>
              <a:t> </a:t>
            </a:r>
            <a:r>
              <a:rPr spc="-10" dirty="0"/>
              <a:t>số</a:t>
            </a:r>
          </a:p>
          <a:p>
            <a:pPr algn="ctr">
              <a:lnSpc>
                <a:spcPct val="100000"/>
              </a:lnSpc>
            </a:pPr>
            <a:r>
              <a:rPr dirty="0"/>
              <a:t>System</a:t>
            </a:r>
            <a:r>
              <a:rPr spc="-25" dirty="0"/>
              <a:t> </a:t>
            </a:r>
            <a:r>
              <a:rPr spc="-15" dirty="0"/>
              <a:t>Stored</a:t>
            </a:r>
            <a:r>
              <a:rPr spc="20" dirty="0"/>
              <a:t> </a:t>
            </a:r>
            <a:r>
              <a:rPr spc="-5" dirty="0"/>
              <a:t>Procedure</a:t>
            </a:r>
            <a:r>
              <a:rPr spc="-15" dirty="0"/>
              <a:t> </a:t>
            </a:r>
            <a:r>
              <a:rPr spc="110" dirty="0"/>
              <a:t>hữu</a:t>
            </a:r>
            <a:r>
              <a:rPr spc="10" dirty="0"/>
              <a:t> </a:t>
            </a:r>
            <a:r>
              <a:rPr spc="50" dirty="0"/>
              <a:t>ích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0"/>
            <a:ext cx="8496300" cy="4343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34" y="1638101"/>
            <a:ext cx="98450" cy="994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3815" y="1432171"/>
            <a:ext cx="6597015" cy="7988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Thiết lập</a:t>
            </a:r>
            <a:r>
              <a:rPr sz="2200" spc="-4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phím</a:t>
            </a:r>
            <a:r>
              <a:rPr sz="2200" spc="-1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tắt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cho</a:t>
            </a:r>
            <a:r>
              <a:rPr sz="2200" spc="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các</a:t>
            </a:r>
            <a:r>
              <a:rPr sz="2200" spc="-2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Stored</a:t>
            </a:r>
            <a:r>
              <a:rPr sz="2200" spc="35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943634"/>
                </a:solidFill>
                <a:latin typeface="Tahoma"/>
                <a:cs typeface="Tahoma"/>
              </a:rPr>
              <a:t>Procedure</a:t>
            </a:r>
            <a:r>
              <a:rPr sz="2200" spc="10" dirty="0">
                <a:solidFill>
                  <a:srgbClr val="943634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943634"/>
                </a:solidFill>
                <a:latin typeface="Tahoma"/>
                <a:cs typeface="Tahoma"/>
              </a:rPr>
              <a:t>hệ </a:t>
            </a:r>
            <a:r>
              <a:rPr sz="2200" spc="-10" dirty="0">
                <a:solidFill>
                  <a:srgbClr val="943634"/>
                </a:solidFill>
                <a:latin typeface="Tahoma"/>
                <a:cs typeface="Tahoma"/>
              </a:rPr>
              <a:t>thống</a:t>
            </a:r>
            <a:endParaRPr sz="2200">
              <a:latin typeface="Tahoma"/>
              <a:cs typeface="Tahoma"/>
            </a:endParaRPr>
          </a:p>
          <a:p>
            <a:pPr marL="37084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1A1A6F"/>
                </a:solidFill>
                <a:latin typeface="Tahoma"/>
                <a:cs typeface="Tahoma"/>
              </a:rPr>
              <a:t>S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ử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 d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ụn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g</a:t>
            </a:r>
            <a:r>
              <a:rPr sz="2000" spc="-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m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en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u</a:t>
            </a:r>
            <a:r>
              <a:rPr sz="2000" spc="-2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250" dirty="0">
                <a:solidFill>
                  <a:srgbClr val="1A1A6F"/>
                </a:solidFill>
                <a:latin typeface="Tahoma"/>
                <a:cs typeface="Tahoma"/>
              </a:rPr>
              <a:t>T</a:t>
            </a:r>
            <a:r>
              <a:rPr sz="2000" spc="-45" dirty="0">
                <a:solidFill>
                  <a:srgbClr val="1A1A6F"/>
                </a:solidFill>
                <a:latin typeface="Tahoma"/>
                <a:cs typeface="Tahoma"/>
              </a:rPr>
              <a:t>oo</a:t>
            </a:r>
            <a:r>
              <a:rPr sz="2000" spc="-50" dirty="0">
                <a:solidFill>
                  <a:srgbClr val="1A1A6F"/>
                </a:solidFill>
                <a:latin typeface="Tahoma"/>
                <a:cs typeface="Tahoma"/>
              </a:rPr>
              <a:t>l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s</a:t>
            </a:r>
            <a:r>
              <a:rPr sz="2000" spc="-130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&gt;</a:t>
            </a:r>
            <a:r>
              <a:rPr sz="2000" spc="25" dirty="0">
                <a:solidFill>
                  <a:srgbClr val="1A1A6F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O</a:t>
            </a:r>
            <a:r>
              <a:rPr sz="2000" spc="-20" dirty="0">
                <a:solidFill>
                  <a:srgbClr val="1A1A6F"/>
                </a:solidFill>
                <a:latin typeface="Tahoma"/>
                <a:cs typeface="Tahoma"/>
              </a:rPr>
              <a:t>p</a:t>
            </a:r>
            <a:r>
              <a:rPr sz="2000" spc="-15" dirty="0">
                <a:solidFill>
                  <a:srgbClr val="1A1A6F"/>
                </a:solidFill>
                <a:latin typeface="Tahoma"/>
                <a:cs typeface="Tahoma"/>
              </a:rPr>
              <a:t>ti</a:t>
            </a:r>
            <a:r>
              <a:rPr sz="2000" spc="-10" dirty="0">
                <a:solidFill>
                  <a:srgbClr val="1A1A6F"/>
                </a:solidFill>
                <a:latin typeface="Tahoma"/>
                <a:cs typeface="Tahoma"/>
              </a:rPr>
              <a:t>o</a:t>
            </a:r>
            <a:r>
              <a:rPr sz="2000" dirty="0">
                <a:solidFill>
                  <a:srgbClr val="1A1A6F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980" y="18414"/>
            <a:ext cx="487553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Thiết </a:t>
            </a:r>
            <a:r>
              <a:rPr spc="-10" dirty="0"/>
              <a:t>lập </a:t>
            </a:r>
            <a:r>
              <a:rPr spc="35" dirty="0"/>
              <a:t>phím </a:t>
            </a:r>
            <a:r>
              <a:rPr dirty="0"/>
              <a:t>tắt cho các </a:t>
            </a:r>
            <a:r>
              <a:rPr spc="5" dirty="0"/>
              <a:t> </a:t>
            </a:r>
            <a:r>
              <a:rPr spc="-15" dirty="0"/>
              <a:t>Stored</a:t>
            </a:r>
            <a:r>
              <a:rPr spc="5" dirty="0"/>
              <a:t> </a:t>
            </a:r>
            <a:r>
              <a:rPr spc="-5" dirty="0"/>
              <a:t>Procedure</a:t>
            </a:r>
            <a:r>
              <a:rPr spc="-30" dirty="0"/>
              <a:t> </a:t>
            </a:r>
            <a:r>
              <a:rPr spc="-10" dirty="0"/>
              <a:t>hệ </a:t>
            </a:r>
            <a:r>
              <a:rPr spc="-15" dirty="0"/>
              <a:t>thống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45108" y="2418588"/>
            <a:ext cx="5918200" cy="3566160"/>
            <a:chOff x="1245108" y="2418588"/>
            <a:chExt cx="5918200" cy="35661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5108" y="2418588"/>
              <a:ext cx="5695889" cy="1124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5108" y="3427476"/>
              <a:ext cx="5917692" cy="25572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1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921" y="331977"/>
            <a:ext cx="262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pc="-5" dirty="0"/>
              <a:t>1.1.	</a:t>
            </a:r>
            <a:r>
              <a:rPr spc="-10" dirty="0"/>
              <a:t>Khai</a:t>
            </a:r>
            <a:r>
              <a:rPr spc="-40" dirty="0"/>
              <a:t> </a:t>
            </a:r>
            <a:r>
              <a:rPr spc="-10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00" y="1272285"/>
            <a:ext cx="80289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a)	Biến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cục</a:t>
            </a:r>
            <a:r>
              <a:rPr sz="24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bộ: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đối</a:t>
            </a:r>
            <a:r>
              <a:rPr sz="2400" spc="2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</a:t>
            </a:r>
            <a:r>
              <a:rPr sz="24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chứa</a:t>
            </a:r>
            <a:r>
              <a:rPr sz="240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thuộc</a:t>
            </a:r>
            <a:r>
              <a:rPr sz="2400" spc="2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2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kiểu</a:t>
            </a:r>
            <a:r>
              <a:rPr sz="240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nhất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định,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bắt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đầu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bằng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một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ký tự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cục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bộ</a:t>
            </a:r>
            <a:r>
              <a:rPr sz="24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query</a:t>
            </a:r>
            <a:r>
              <a:rPr sz="2400" i="1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batch</a:t>
            </a:r>
            <a:r>
              <a:rPr sz="2400" i="1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hoặc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thường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trú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(stored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procedure)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hoặc hàm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(function).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Khai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cục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bộ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bằng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declare:</a:t>
            </a:r>
            <a:r>
              <a:rPr sz="2400" spc="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cung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cấp</a:t>
            </a:r>
            <a:r>
              <a:rPr sz="2400" spc="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0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kiểu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liệu: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tên_biến</a:t>
            </a:r>
            <a:r>
              <a:rPr sz="24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Kiểu_dữ_liệu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i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12700" marR="393700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Declare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@MaSinhVien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char(10)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@HoTen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nvarchar(30)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@Sum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float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@Count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19678" y="3021914"/>
            <a:ext cx="2646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1A1A6F"/>
                </a:solidFill>
                <a:latin typeface="Arial"/>
                <a:cs typeface="Arial"/>
              </a:rPr>
              <a:t>FUNCTION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50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7175" y="243586"/>
            <a:ext cx="3502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Khái</a:t>
            </a:r>
            <a:r>
              <a:rPr spc="5" dirty="0"/>
              <a:t> </a:t>
            </a:r>
            <a:r>
              <a:rPr spc="-10" dirty="0"/>
              <a:t>niệm</a:t>
            </a:r>
            <a:r>
              <a:rPr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824" y="1388440"/>
            <a:ext cx="802640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6985" indent="-239395" algn="just">
              <a:lnSpc>
                <a:spcPct val="100000"/>
              </a:lnSpc>
              <a:spcBef>
                <a:spcPts val="10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5209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là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tượng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cơ sở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liệu bao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gồm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tập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nhiều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lệnh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nhóm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lại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nhau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thành</a:t>
            </a:r>
            <a:r>
              <a:rPr sz="2400" spc="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nhóm.</a:t>
            </a:r>
            <a:endParaRPr sz="2400">
              <a:latin typeface="Times New Roman"/>
              <a:cs typeface="Times New Roman"/>
            </a:endParaRPr>
          </a:p>
          <a:p>
            <a:pPr marL="251460" marR="5080" indent="-23939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52095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-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-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Server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được định nghĩa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đơn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giản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bao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gồm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một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nhóm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lệnhSQL</a:t>
            </a:r>
            <a:endParaRPr sz="2400">
              <a:latin typeface="Times New Roman"/>
              <a:cs typeface="Times New Roman"/>
            </a:endParaRPr>
          </a:p>
          <a:p>
            <a:pPr marL="251460" marR="5080" indent="-23939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52095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Giống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procedure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(thủ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tục),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(hàm)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nhóm các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b="1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chức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nào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đó. Khác với thủ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thông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qua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ngay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tại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lời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nó.</a:t>
            </a:r>
            <a:endParaRPr sz="2400">
              <a:latin typeface="Times New Roman"/>
              <a:cs typeface="Times New Roman"/>
            </a:endParaRPr>
          </a:p>
          <a:p>
            <a:pPr marL="251460" indent="-239395" algn="just">
              <a:lnSpc>
                <a:spcPct val="100000"/>
              </a:lnSpc>
              <a:spcBef>
                <a:spcPts val="575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52095" algn="l"/>
              </a:tabLst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SQL</a:t>
            </a:r>
            <a:r>
              <a:rPr sz="2400" b="1" spc="-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Server</a:t>
            </a:r>
            <a:r>
              <a:rPr sz="2400" b="1" spc="5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bao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gồm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loại.</a:t>
            </a:r>
            <a:endParaRPr sz="2400">
              <a:latin typeface="Times New Roman"/>
              <a:cs typeface="Times New Roman"/>
            </a:endParaRPr>
          </a:p>
          <a:p>
            <a:pPr marL="754380" lvl="1" indent="-285750" algn="just">
              <a:lnSpc>
                <a:spcPct val="100000"/>
              </a:lnSpc>
              <a:spcBef>
                <a:spcPts val="575"/>
              </a:spcBef>
              <a:buClr>
                <a:srgbClr val="FC8536"/>
              </a:buClr>
              <a:buSzPct val="68750"/>
              <a:buFont typeface="Microsoft Sans Serif"/>
              <a:buChar char="•"/>
              <a:tabLst>
                <a:tab pos="75501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sẵn</a:t>
            </a:r>
            <a:endParaRPr sz="2400">
              <a:latin typeface="Times New Roman"/>
              <a:cs typeface="Times New Roman"/>
            </a:endParaRPr>
          </a:p>
          <a:p>
            <a:pPr marL="754380" marR="5715" lvl="1" indent="-28511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Microsoft Sans Serif"/>
              <a:buChar char="•"/>
              <a:tabLst>
                <a:tab pos="755015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do người dùng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nghĩa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(user-defined):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Hàm vô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hướng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(scalar function)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và hàm trả về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bảng (table values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Function)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971" y="243586"/>
            <a:ext cx="2851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Scalar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4245" cy="406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39395" algn="just">
              <a:lnSpc>
                <a:spcPct val="100000"/>
              </a:lnSpc>
              <a:spcBef>
                <a:spcPts val="10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6416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Scalar function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là hàm trả về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 trị với kiểu dữ liệu được khai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báo 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lúc tạo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hàm,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ngoại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trừ text, ntext, image,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cursor,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timestamp.</a:t>
            </a:r>
            <a:endParaRPr sz="2400">
              <a:latin typeface="Times New Roman"/>
              <a:cs typeface="Times New Roman"/>
            </a:endParaRPr>
          </a:p>
          <a:p>
            <a:pPr marL="264160" indent="-239395" algn="just">
              <a:lnSpc>
                <a:spcPct val="100000"/>
              </a:lnSpc>
              <a:spcBef>
                <a:spcPts val="580"/>
              </a:spcBef>
              <a:buClr>
                <a:srgbClr val="FC8536"/>
              </a:buClr>
              <a:buSzPct val="68750"/>
              <a:buFont typeface="Wingdings"/>
              <a:buChar char=""/>
              <a:tabLst>
                <a:tab pos="26416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Cú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pháp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20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 FUNCTION</a:t>
            </a:r>
            <a:r>
              <a:rPr sz="20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tên_hàm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([@parameter_name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parameter_data_type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20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default</a:t>
            </a:r>
            <a:r>
              <a:rPr sz="20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,...n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5537200">
              <a:lnSpc>
                <a:spcPct val="120000"/>
              </a:lnSpc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RETURNS</a:t>
            </a:r>
            <a:r>
              <a:rPr sz="20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kiểu_dữ_liệu</a:t>
            </a:r>
            <a:r>
              <a:rPr sz="20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000" b="1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thân</a:t>
            </a:r>
            <a:r>
              <a:rPr sz="20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hàm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0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971" y="243586"/>
            <a:ext cx="2851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Scalar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10234"/>
            <a:ext cx="8562340" cy="537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400" i="1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scalar</a:t>
            </a:r>
            <a:r>
              <a:rPr sz="2400" i="1" spc="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2400" i="1" spc="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đếm</a:t>
            </a:r>
            <a:r>
              <a:rPr sz="2400" i="1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i="1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nhân</a:t>
            </a:r>
            <a:r>
              <a:rPr sz="2400" i="1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400" i="1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theo</a:t>
            </a:r>
            <a:r>
              <a:rPr sz="2400" i="1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phong</a:t>
            </a:r>
            <a:r>
              <a:rPr sz="2400" i="1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ban</a:t>
            </a:r>
            <a:r>
              <a:rPr sz="2400" i="1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(tên</a:t>
            </a:r>
            <a:r>
              <a:rPr sz="2400" i="1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phòng </a:t>
            </a:r>
            <a:r>
              <a:rPr sz="2400" i="1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ban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tham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số).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 FUNCTION</a:t>
            </a:r>
            <a:r>
              <a:rPr sz="1800" b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fn_DemSoNhanVien(@TenPhong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nvarchar(30))</a:t>
            </a:r>
            <a:endParaRPr sz="1800">
              <a:latin typeface="Times New Roman"/>
              <a:cs typeface="Times New Roman"/>
            </a:endParaRPr>
          </a:p>
          <a:p>
            <a:pPr marL="12700" marR="6814820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RET</a:t>
            </a:r>
            <a:r>
              <a:rPr sz="18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U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18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1800" b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AS 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411480" marR="5640705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 int;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1800" b="1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</a:t>
            </a:r>
            <a:r>
              <a:rPr sz="18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count(*) </a:t>
            </a:r>
            <a:r>
              <a:rPr sz="1800" b="1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NHANVIEN</a:t>
            </a:r>
            <a:endParaRPr sz="1800">
              <a:latin typeface="Times New Roman"/>
              <a:cs typeface="Times New Roman"/>
            </a:endParaRPr>
          </a:p>
          <a:p>
            <a:pPr marL="411480" marR="4717415" indent="-3175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18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TenPhong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@TenPhong; </a:t>
            </a:r>
            <a:r>
              <a:rPr sz="1800" b="1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1800" b="1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(@ret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 IS NULL)</a:t>
            </a:r>
            <a:endParaRPr sz="18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18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</a:t>
            </a:r>
            <a:r>
              <a:rPr sz="18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  <a:p>
            <a:pPr marL="12700" marR="6553834" indent="398780">
              <a:lnSpc>
                <a:spcPct val="120000"/>
              </a:lnSpc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18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@ret; </a:t>
            </a:r>
            <a:r>
              <a:rPr sz="1800" b="1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thi:</a:t>
            </a:r>
            <a:endParaRPr sz="1800">
              <a:latin typeface="Times New Roman"/>
              <a:cs typeface="Times New Roman"/>
            </a:endParaRPr>
          </a:p>
          <a:p>
            <a:pPr marL="12700" marR="3860800">
              <a:lnSpc>
                <a:spcPts val="2590"/>
              </a:lnSpc>
              <a:spcBef>
                <a:spcPts val="105"/>
              </a:spcBef>
            </a:pP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dbo.fn_DemSoNhanVien(‘Phòng IT’); </a:t>
            </a:r>
            <a:r>
              <a:rPr sz="1800" b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1800" b="1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dbo.fn_DemSoNhanVien(‘Phòng</a:t>
            </a:r>
            <a:r>
              <a:rPr sz="18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IT’);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Table-Valued</a:t>
            </a:r>
            <a:r>
              <a:rPr spc="1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2975" cy="246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Table-valued</a:t>
            </a:r>
            <a:r>
              <a:rPr sz="2400" b="1" spc="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2400" b="1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trả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chứa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những</a:t>
            </a:r>
            <a:r>
              <a:rPr sz="2400" spc="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SELECT.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Cú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pháp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hàm: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18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18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tên_hàm</a:t>
            </a:r>
            <a:r>
              <a:rPr sz="18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([@parameter_name</a:t>
            </a:r>
            <a:r>
              <a:rPr sz="1800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parameter_data_type</a:t>
            </a:r>
            <a:r>
              <a:rPr sz="1800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default</a:t>
            </a:r>
            <a:r>
              <a:rPr sz="18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1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18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,...n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RE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UR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ABLE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RE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URN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câu_lệnh_select;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Table-Valued</a:t>
            </a:r>
            <a:r>
              <a:rPr spc="1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4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  <a:tab pos="984885" algn="l"/>
                <a:tab pos="2661285" algn="l"/>
                <a:tab pos="3813810" algn="l"/>
                <a:tab pos="4491990" algn="l"/>
                <a:tab pos="4968875" algn="l"/>
                <a:tab pos="5734050" algn="l"/>
                <a:tab pos="6447790" algn="l"/>
                <a:tab pos="7212965" algn="l"/>
                <a:tab pos="7874000" algn="l"/>
              </a:tabLst>
            </a:pP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ạo	table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-v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ued	fu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nc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tion	hiển	thị	danh	sách	nhân	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iên	t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u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ộ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 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phòng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ban (với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phòng ban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 là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số)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3081" y="2305939"/>
            <a:ext cx="1720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(@</a:t>
            </a:r>
            <a:r>
              <a:rPr sz="2400" b="1" spc="-22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enPho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80" y="2305939"/>
            <a:ext cx="6569709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57655" algn="l"/>
                <a:tab pos="3479800" algn="l"/>
              </a:tabLst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CR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b="1" spc="-19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TE	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TION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fn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_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Da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hSachN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b="1" spc="-95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ien  nvarchar(30))</a:t>
            </a:r>
            <a:endParaRPr sz="2400">
              <a:latin typeface="Times New Roman"/>
              <a:cs typeface="Times New Roman"/>
            </a:endParaRPr>
          </a:p>
          <a:p>
            <a:pPr marL="774700" marR="2198370" indent="-762000">
              <a:lnSpc>
                <a:spcPts val="346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8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AB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00" b="1" spc="-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RETURN 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(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 SELECT</a:t>
            </a:r>
            <a:r>
              <a:rPr sz="24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6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NHANVIEN</a:t>
            </a:r>
            <a:endParaRPr sz="24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400" b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TenPhong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@TenPhong</a:t>
            </a:r>
            <a:r>
              <a:rPr sz="2400" b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Table-Valued</a:t>
            </a:r>
            <a:r>
              <a:rPr spc="1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500885"/>
            <a:ext cx="856361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 hàm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nội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tuyến, phần thân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hàm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chỉ cho phép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sự xuất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hiện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duy nhất của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câu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 RETURN.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trường hợp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cần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phảỉ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đến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phần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thân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hàm,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ta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cú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pháp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1770380" algn="just">
              <a:lnSpc>
                <a:spcPct val="120000"/>
              </a:lnSpc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tên_hàm([danh_sách_tham_số])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 @biến_bảng 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định_nghĩa_bảng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00">
              <a:latin typeface="Times New Roman"/>
              <a:cs typeface="Times New Roman"/>
            </a:endParaRPr>
          </a:p>
          <a:p>
            <a:pPr marL="12700" marR="3818254" indent="914400">
              <a:lnSpc>
                <a:spcPct val="12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các_câu_lệnh_trong_thân_hàm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Dạng hàm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này cũng được sử dụng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các câu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SQL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vai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trò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bảng hay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khung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nhìn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Table-Valued</a:t>
            </a:r>
            <a:r>
              <a:rPr spc="1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88519"/>
            <a:ext cx="8286750" cy="530479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Thống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kê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tổng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số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4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mỗi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 khoa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(của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 1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khóa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nào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đó)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6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16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16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Func_Tongsv(@khoa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SMALLINT)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</a:t>
            </a:r>
            <a:r>
              <a:rPr sz="16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@bangthongke</a:t>
            </a:r>
            <a:r>
              <a:rPr sz="16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16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(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makhoa</a:t>
            </a:r>
            <a:r>
              <a:rPr sz="1600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NVARCHAR(5),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tenkhoa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NVARCHAR(50),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tongsosv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r>
              <a:rPr sz="16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)</a:t>
            </a:r>
            <a:r>
              <a:rPr sz="16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16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@khoa=0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INSERT</a:t>
            </a:r>
            <a:r>
              <a:rPr sz="16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INTO</a:t>
            </a:r>
            <a:r>
              <a:rPr sz="16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@bangthongke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16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khoa.makhoa,tenkhoa,COUNT(masv)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(khoa</a:t>
            </a:r>
            <a:r>
              <a:rPr sz="16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INNER</a:t>
            </a:r>
            <a:r>
              <a:rPr sz="16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JOIN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lop</a:t>
            </a:r>
            <a:r>
              <a:rPr sz="16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ON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khoa.makhoa=lop.makhoa)</a:t>
            </a:r>
            <a:r>
              <a:rPr sz="1600" spc="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INNER</a:t>
            </a:r>
            <a:r>
              <a:rPr sz="16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JOIN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 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on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 lop.malop=sinhvien.malop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GROUP</a:t>
            </a:r>
            <a:r>
              <a:rPr sz="16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BY</a:t>
            </a:r>
            <a:r>
              <a:rPr sz="16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khoa.makhoa,tenkhoa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ELSE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20" dirty="0">
                <a:solidFill>
                  <a:srgbClr val="1A1A6F"/>
                </a:solidFill>
                <a:latin typeface="Times New Roman"/>
                <a:cs typeface="Times New Roman"/>
              </a:rPr>
              <a:t>INSERT</a:t>
            </a:r>
            <a:r>
              <a:rPr sz="16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INTO</a:t>
            </a:r>
            <a:r>
              <a:rPr sz="16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@bangthongke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16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khoa.makhoa,tenkhoa,COUNT(masv)</a:t>
            </a:r>
            <a:endParaRPr sz="1600">
              <a:latin typeface="Times New Roman"/>
              <a:cs typeface="Times New Roman"/>
            </a:endParaRPr>
          </a:p>
          <a:p>
            <a:pPr marL="12700" marR="93345" indent="18288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(khoa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INNER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JOIN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lop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ON khoa.makhoa=lop.makhoa)</a:t>
            </a:r>
            <a:r>
              <a:rPr sz="16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INNER</a:t>
            </a:r>
            <a:r>
              <a:rPr sz="16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JOIN </a:t>
            </a:r>
            <a:r>
              <a:rPr sz="1600" spc="-3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ON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 lop.malop=sinhvien.malop</a:t>
            </a:r>
            <a:r>
              <a:rPr sz="1600" spc="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16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khoa=@khoa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GROUP</a:t>
            </a:r>
            <a:r>
              <a:rPr sz="1600" spc="-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BY</a:t>
            </a:r>
            <a:r>
              <a:rPr sz="16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khoa.makhoa,tenkhoa</a:t>
            </a:r>
            <a:r>
              <a:rPr sz="16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 </a:t>
            </a:r>
            <a:r>
              <a:rPr sz="1600" spc="-15" dirty="0">
                <a:solidFill>
                  <a:srgbClr val="1A1A6F"/>
                </a:solidFill>
                <a:latin typeface="Times New Roman"/>
                <a:cs typeface="Times New Roman"/>
              </a:rPr>
              <a:t>/*Trả</a:t>
            </a:r>
            <a:r>
              <a:rPr sz="16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kết</a:t>
            </a:r>
            <a:r>
              <a:rPr sz="16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quả</a:t>
            </a:r>
            <a:r>
              <a:rPr sz="1600" spc="-5" dirty="0">
                <a:solidFill>
                  <a:srgbClr val="1A1A6F"/>
                </a:solidFill>
                <a:latin typeface="Times New Roman"/>
                <a:cs typeface="Times New Roman"/>
              </a:rPr>
              <a:t> về cho</a:t>
            </a:r>
            <a:r>
              <a:rPr sz="1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6F"/>
                </a:solidFill>
                <a:latin typeface="Times New Roman"/>
                <a:cs typeface="Times New Roman"/>
              </a:rPr>
              <a:t>hàm*/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559" y="243586"/>
            <a:ext cx="4238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Table-Valued</a:t>
            </a:r>
            <a:r>
              <a:rPr spc="1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268729"/>
            <a:ext cx="60521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00" b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thi: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Thống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kê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tổng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số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sinh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viên</a:t>
            </a:r>
            <a:r>
              <a:rPr sz="24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khóa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25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mỗi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 khoa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b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dbo.func_TongSV(25)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334" y="243586"/>
            <a:ext cx="33642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Thay</a:t>
            </a:r>
            <a:r>
              <a:rPr spc="15" dirty="0"/>
              <a:t> </a:t>
            </a:r>
            <a:r>
              <a:rPr spc="-10" dirty="0"/>
              <a:t>đổi,</a:t>
            </a:r>
            <a:r>
              <a:rPr dirty="0"/>
              <a:t> xoá</a:t>
            </a:r>
            <a:r>
              <a:rPr spc="-10" dirty="0"/>
              <a:t> </a:t>
            </a:r>
            <a:r>
              <a:rPr spc="-5" dirty="0"/>
              <a:t>hàm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59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22933"/>
            <a:ext cx="7963534" cy="51866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hàm:</a:t>
            </a:r>
            <a:endParaRPr sz="2400">
              <a:latin typeface="Times New Roman"/>
              <a:cs typeface="Times New Roman"/>
            </a:endParaRPr>
          </a:p>
          <a:p>
            <a:pPr marL="12700" marR="744855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FUNCTION</a:t>
            </a:r>
            <a:r>
              <a:rPr sz="24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tên_hàm([danh_sách_tham_số])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RETURNS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scalar_data_type</a:t>
            </a:r>
            <a:r>
              <a:rPr sz="240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4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TABLE(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column_definition</a:t>
            </a:r>
            <a:r>
              <a:rPr sz="24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table_constraint</a:t>
            </a:r>
            <a:r>
              <a:rPr sz="24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[,...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[AS]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[BEGIN</a:t>
            </a:r>
            <a:r>
              <a:rPr sz="24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function_body</a:t>
            </a:r>
            <a:r>
              <a:rPr sz="24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END]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| RETURN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[(]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select_statement</a:t>
            </a:r>
            <a:r>
              <a:rPr sz="24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[)]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</a:t>
            </a:r>
            <a:endParaRPr sz="2400">
              <a:latin typeface="Times New Roman"/>
              <a:cs typeface="Times New Roman"/>
            </a:endParaRPr>
          </a:p>
          <a:p>
            <a:pPr marL="12700" marR="2970530">
              <a:lnSpc>
                <a:spcPct val="120000"/>
              </a:lnSpc>
              <a:spcBef>
                <a:spcPts val="20"/>
              </a:spcBef>
            </a:pP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FUNCTION</a:t>
            </a:r>
            <a:r>
              <a:rPr sz="1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fnc_DSSV(@MaLop</a:t>
            </a:r>
            <a:r>
              <a:rPr sz="18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CHAR(8)) </a:t>
            </a:r>
            <a:r>
              <a:rPr sz="1800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RE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UR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4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ABLE</a:t>
            </a:r>
            <a:r>
              <a:rPr sz="18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1A1A6F"/>
                </a:solidFill>
                <a:latin typeface="Times New Roman"/>
                <a:cs typeface="Times New Roman"/>
              </a:rPr>
              <a:t>MaSV,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HoSV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'+Tenlot+’</a:t>
            </a:r>
            <a:r>
              <a:rPr sz="1800" spc="-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‘+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TenSV</a:t>
            </a:r>
            <a:r>
              <a:rPr sz="1800" spc="-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Hoten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SINHVIEN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 MaLop=@MaLop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GO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921" y="331977"/>
            <a:ext cx="262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pc="-5" dirty="0"/>
              <a:t>1.1.	</a:t>
            </a:r>
            <a:r>
              <a:rPr spc="-10" dirty="0"/>
              <a:t>Khai</a:t>
            </a:r>
            <a:r>
              <a:rPr spc="-40" dirty="0"/>
              <a:t> </a:t>
            </a:r>
            <a:r>
              <a:rPr spc="-10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272285"/>
            <a:ext cx="773620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gán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cục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bộ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set.</a:t>
            </a:r>
            <a:r>
              <a:rPr sz="24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trị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gán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 biến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phải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phù hợp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với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kiểu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dữ liệu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biến.</a:t>
            </a:r>
            <a:endParaRPr sz="2400">
              <a:latin typeface="Times New Roman"/>
              <a:cs typeface="Times New Roman"/>
            </a:endParaRPr>
          </a:p>
          <a:p>
            <a:pPr marL="927100" marR="40513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giátrị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 </a:t>
            </a:r>
            <a:r>
              <a:rPr sz="24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</a:t>
            </a:r>
            <a:r>
              <a:rPr sz="24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biểuthức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tênbiến</a:t>
            </a:r>
            <a:r>
              <a:rPr sz="24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kết_quả_truy_vấn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i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@MaLop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‘TH2001’</a:t>
            </a:r>
            <a:endParaRPr sz="2400">
              <a:latin typeface="Times New Roman"/>
              <a:cs typeface="Times New Roman"/>
            </a:endParaRPr>
          </a:p>
          <a:p>
            <a:pPr marL="927100" marR="1017905">
              <a:lnSpc>
                <a:spcPct val="100000"/>
              </a:lnSpc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@SoSV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 (select count (*) from 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SinhVien)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@MaLop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‘TH’+Year(@NgayTuyenSinh)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Đưa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kết</a:t>
            </a:r>
            <a:r>
              <a:rPr sz="240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quả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truy</a:t>
            </a:r>
            <a:r>
              <a:rPr sz="24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vấn</a:t>
            </a:r>
            <a:r>
              <a:rPr sz="24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1A1A6F"/>
                </a:solidFill>
                <a:latin typeface="Times New Roman"/>
                <a:cs typeface="Times New Roman"/>
              </a:rPr>
              <a:t>biến: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SV(MaSV: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int;</a:t>
            </a:r>
            <a:r>
              <a:rPr sz="2400" spc="-30" dirty="0">
                <a:solidFill>
                  <a:srgbClr val="1A1A6F"/>
                </a:solidFill>
                <a:latin typeface="Times New Roman"/>
                <a:cs typeface="Times New Roman"/>
              </a:rPr>
              <a:t> HoTen: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nvarchar(30),</a:t>
            </a:r>
            <a:r>
              <a:rPr sz="2400" spc="-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Tuoi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int)</a:t>
            </a:r>
            <a:endParaRPr sz="2400">
              <a:latin typeface="Times New Roman"/>
              <a:cs typeface="Times New Roman"/>
            </a:endParaRPr>
          </a:p>
          <a:p>
            <a:pPr marL="927100" marR="2084070">
              <a:lnSpc>
                <a:spcPct val="100000"/>
              </a:lnSpc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1A1A6F"/>
                </a:solidFill>
                <a:latin typeface="Times New Roman"/>
                <a:cs typeface="Times New Roman"/>
              </a:rPr>
              <a:t>@Var1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HoTen,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@Var1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Tuoi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SV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MaSV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4334" y="243586"/>
            <a:ext cx="33642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Thay</a:t>
            </a:r>
            <a:r>
              <a:rPr spc="15" dirty="0"/>
              <a:t> </a:t>
            </a:r>
            <a:r>
              <a:rPr spc="-10" dirty="0"/>
              <a:t>đổi,</a:t>
            </a:r>
            <a:r>
              <a:rPr dirty="0"/>
              <a:t> xoá</a:t>
            </a:r>
            <a:r>
              <a:rPr spc="-10" dirty="0"/>
              <a:t> </a:t>
            </a:r>
            <a:r>
              <a:rPr spc="-5" dirty="0"/>
              <a:t>hàm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22933"/>
            <a:ext cx="7028180" cy="16751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Xoá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hàm: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DROP</a:t>
            </a:r>
            <a:r>
              <a:rPr sz="24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24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{ [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schema_name.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]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function_name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DROP</a:t>
            </a:r>
            <a:r>
              <a:rPr sz="18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fnc_DSSV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7381"/>
            <a:ext cx="7759065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Bài</a:t>
            </a:r>
            <a:r>
              <a:rPr sz="28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A1A6F"/>
                </a:solidFill>
                <a:latin typeface="Times New Roman"/>
                <a:cs typeface="Times New Roman"/>
              </a:rPr>
              <a:t>tập: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1/</a:t>
            </a:r>
            <a:r>
              <a:rPr sz="28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1A1A6F"/>
                </a:solidFill>
                <a:latin typeface="Times New Roman"/>
                <a:cs typeface="Times New Roman"/>
              </a:rPr>
              <a:t>Viết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tính tích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3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a, b, c.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2/ </a:t>
            </a:r>
            <a:r>
              <a:rPr sz="2800" spc="-45" dirty="0">
                <a:solidFill>
                  <a:srgbClr val="1A1A6F"/>
                </a:solidFill>
                <a:latin typeface="Times New Roman"/>
                <a:cs typeface="Times New Roman"/>
              </a:rPr>
              <a:t>Viết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function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tính tổng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từ 1 đến n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(tham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số là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n).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61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71600"/>
            <a:ext cx="9144000" cy="76200"/>
          </a:xfrm>
          <a:custGeom>
            <a:avLst/>
            <a:gdLst/>
            <a:ahLst/>
            <a:cxnLst/>
            <a:rect l="l" t="t" r="r" b="b"/>
            <a:pathLst>
              <a:path w="9144000" h="76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F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3602" y="3021914"/>
            <a:ext cx="2337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4000" b="1" spc="-20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4000" b="1" spc="-5" dirty="0">
                <a:solidFill>
                  <a:srgbClr val="1A1A6F"/>
                </a:solidFill>
                <a:latin typeface="Arial"/>
                <a:cs typeface="Arial"/>
              </a:rPr>
              <a:t>IGGER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9638" y="6492094"/>
            <a:ext cx="25654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62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090" y="243586"/>
            <a:ext cx="3790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Khái</a:t>
            </a:r>
            <a:r>
              <a:rPr spc="5" dirty="0"/>
              <a:t> </a:t>
            </a:r>
            <a:r>
              <a:rPr spc="-10" dirty="0"/>
              <a:t>niệm</a:t>
            </a:r>
            <a:r>
              <a:rPr spc="-40" dirty="0"/>
              <a:t> </a:t>
            </a:r>
            <a:r>
              <a:rPr dirty="0"/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824" y="1308074"/>
            <a:ext cx="7371080" cy="33121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75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Cấu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trúc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gần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giống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như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tục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nội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tại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nhưng</a:t>
            </a:r>
            <a:endParaRPr sz="2450">
              <a:latin typeface="Times New Roman"/>
              <a:cs typeface="Times New Roman"/>
            </a:endParaRPr>
          </a:p>
          <a:p>
            <a:pPr marL="807720" lvl="1" indent="-269875">
              <a:lnSpc>
                <a:spcPct val="100000"/>
              </a:lnSpc>
              <a:spcBef>
                <a:spcPts val="560"/>
              </a:spcBef>
              <a:buClr>
                <a:srgbClr val="3D78C5"/>
              </a:buClr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Không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có</a:t>
            </a:r>
            <a:r>
              <a:rPr sz="2100" spc="5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tham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số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đầu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vào</a:t>
            </a:r>
            <a:r>
              <a:rPr sz="2100" spc="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và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đầu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ra</a:t>
            </a:r>
            <a:endParaRPr sz="2100">
              <a:latin typeface="Microsoft Sans Serif"/>
              <a:cs typeface="Microsoft Sans Serif"/>
            </a:endParaRPr>
          </a:p>
          <a:p>
            <a:pPr marL="807720" lvl="1" indent="-269875">
              <a:lnSpc>
                <a:spcPct val="100000"/>
              </a:lnSpc>
              <a:spcBef>
                <a:spcPts val="525"/>
              </a:spcBef>
              <a:buClr>
                <a:srgbClr val="3D78C5"/>
              </a:buClr>
              <a:buFont typeface="Wingdings"/>
              <a:buChar char=""/>
              <a:tabLst>
                <a:tab pos="807720" algn="l"/>
                <a:tab pos="808355" algn="l"/>
              </a:tabLst>
            </a:pP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Phải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được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liên</a:t>
            </a:r>
            <a:r>
              <a:rPr sz="2100" spc="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kết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65" dirty="0">
                <a:solidFill>
                  <a:srgbClr val="1A1A6F"/>
                </a:solidFill>
                <a:latin typeface="Microsoft Sans Serif"/>
                <a:cs typeface="Microsoft Sans Serif"/>
              </a:rPr>
              <a:t>với</a:t>
            </a:r>
            <a:r>
              <a:rPr sz="2100" spc="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một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bảng/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ảo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trong</a:t>
            </a:r>
            <a:r>
              <a:rPr sz="2100" spc="10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CSDL</a:t>
            </a:r>
            <a:endParaRPr sz="2100">
              <a:latin typeface="Microsoft Sans Serif"/>
              <a:cs typeface="Microsoft Sans Serif"/>
            </a:endParaRPr>
          </a:p>
          <a:p>
            <a:pPr marL="251460" marR="5080" indent="-239395">
              <a:lnSpc>
                <a:spcPct val="100899"/>
              </a:lnSpc>
              <a:spcBef>
                <a:spcPts val="56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  <a:tab pos="1071245" algn="l"/>
                <a:tab pos="1248410" algn="l"/>
                <a:tab pos="1772285" algn="l"/>
                <a:tab pos="2317115" algn="l"/>
                <a:tab pos="2840990" algn="l"/>
                <a:tab pos="3616960" algn="l"/>
                <a:tab pos="4312285" algn="l"/>
                <a:tab pos="4994910" algn="l"/>
                <a:tab pos="5394325" algn="l"/>
                <a:tab pos="6242050" algn="l"/>
                <a:tab pos="6729730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gọi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à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ư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ợc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ực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hi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ệ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t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ự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động.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S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ử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dụng  trong	việc:</a:t>
            </a:r>
            <a:endParaRPr sz="2450">
              <a:latin typeface="Times New Roman"/>
              <a:cs typeface="Times New Roman"/>
            </a:endParaRPr>
          </a:p>
          <a:p>
            <a:pPr marL="809625" lvl="1" indent="-241300">
              <a:lnSpc>
                <a:spcPct val="100000"/>
              </a:lnSpc>
              <a:spcBef>
                <a:spcPts val="55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809625" algn="l"/>
                <a:tab pos="810260" algn="l"/>
              </a:tabLst>
            </a:pP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Tính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toán,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cập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nhật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giá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trị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tự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động</a:t>
            </a:r>
            <a:endParaRPr sz="2100">
              <a:latin typeface="Microsoft Sans Serif"/>
              <a:cs typeface="Microsoft Sans Serif"/>
            </a:endParaRPr>
          </a:p>
          <a:p>
            <a:pPr marL="809625" lvl="1" indent="-241300">
              <a:lnSpc>
                <a:spcPct val="100000"/>
              </a:lnSpc>
              <a:spcBef>
                <a:spcPts val="52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809625" algn="l"/>
                <a:tab pos="810260" algn="l"/>
              </a:tabLst>
            </a:pP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Kiểm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tra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dữ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liệu</a:t>
            </a:r>
            <a:r>
              <a:rPr sz="2100" spc="-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nhập</a:t>
            </a:r>
            <a:endParaRPr sz="2100">
              <a:latin typeface="Microsoft Sans Serif"/>
              <a:cs typeface="Microsoft Sans Serif"/>
            </a:endParaRPr>
          </a:p>
          <a:p>
            <a:pPr marL="251460" indent="-239395">
              <a:lnSpc>
                <a:spcPct val="100000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Khai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5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663185"/>
            <a:ext cx="6840220" cy="1379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8890" indent="-269875">
              <a:lnSpc>
                <a:spcPct val="101000"/>
              </a:lnSpc>
              <a:spcBef>
                <a:spcPts val="85"/>
              </a:spcBef>
              <a:buClr>
                <a:srgbClr val="3D78C5"/>
              </a:buClr>
              <a:buFont typeface="Wingdings"/>
              <a:buChar char=""/>
              <a:tabLst>
                <a:tab pos="281940" algn="l"/>
                <a:tab pos="282575" algn="l"/>
                <a:tab pos="842644" algn="l"/>
                <a:tab pos="2556510" algn="l"/>
                <a:tab pos="3448050" algn="l"/>
                <a:tab pos="4339590" algn="l"/>
                <a:tab pos="5682615" algn="l"/>
              </a:tabLst>
            </a:pPr>
            <a:r>
              <a:rPr sz="21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K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ế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	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h</a:t>
            </a:r>
            <a:r>
              <a:rPr sz="2100" spc="210" dirty="0">
                <a:solidFill>
                  <a:srgbClr val="1A1A6F"/>
                </a:solidFill>
                <a:latin typeface="Microsoft Sans Serif"/>
                <a:cs typeface="Microsoft Sans Serif"/>
              </a:rPr>
              <a:t>ợ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p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v</a:t>
            </a:r>
            <a:r>
              <a:rPr sz="2100" spc="210" dirty="0">
                <a:solidFill>
                  <a:srgbClr val="1A1A6F"/>
                </a:solidFill>
                <a:latin typeface="Microsoft Sans Serif"/>
                <a:cs typeface="Microsoft Sans Serif"/>
              </a:rPr>
              <a:t>ớ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i</a:t>
            </a:r>
            <a:r>
              <a:rPr sz="2100" spc="10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các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	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h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ành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	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đ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ộ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n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g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	I</a:t>
            </a:r>
            <a:r>
              <a:rPr sz="2100" spc="-20" dirty="0">
                <a:solidFill>
                  <a:srgbClr val="1A1A6F"/>
                </a:solidFill>
                <a:latin typeface="Microsoft Sans Serif"/>
                <a:cs typeface="Microsoft Sans Serif"/>
              </a:rPr>
              <a:t>N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SE</a:t>
            </a:r>
            <a:r>
              <a:rPr sz="2100" spc="-35" dirty="0">
                <a:solidFill>
                  <a:srgbClr val="1A1A6F"/>
                </a:solidFill>
                <a:latin typeface="Microsoft Sans Serif"/>
                <a:cs typeface="Microsoft Sans Serif"/>
              </a:rPr>
              <a:t>R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T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/	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UP</a:t>
            </a:r>
            <a:r>
              <a:rPr sz="21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D</a:t>
            </a:r>
            <a:r>
              <a:rPr sz="2100" spc="-160" dirty="0">
                <a:solidFill>
                  <a:srgbClr val="1A1A6F"/>
                </a:solidFill>
                <a:latin typeface="Microsoft Sans Serif"/>
                <a:cs typeface="Microsoft Sans Serif"/>
              </a:rPr>
              <a:t>A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TE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/  DELETE</a:t>
            </a:r>
            <a:r>
              <a:rPr sz="2100" spc="5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trên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hay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</a:t>
            </a:r>
            <a:r>
              <a:rPr sz="2100" spc="-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ảo</a:t>
            </a:r>
            <a:endParaRPr sz="2100">
              <a:latin typeface="Microsoft Sans Serif"/>
              <a:cs typeface="Microsoft Sans Serif"/>
            </a:endParaRPr>
          </a:p>
          <a:p>
            <a:pPr marL="281940" marR="5080" indent="-269875">
              <a:lnSpc>
                <a:spcPct val="101000"/>
              </a:lnSpc>
              <a:spcBef>
                <a:spcPts val="490"/>
              </a:spcBef>
              <a:buClr>
                <a:srgbClr val="3D78C5"/>
              </a:buClr>
              <a:buFont typeface="Wingdings"/>
              <a:buChar char=""/>
              <a:tabLst>
                <a:tab pos="281940" algn="l"/>
                <a:tab pos="282575" algn="l"/>
              </a:tabLst>
            </a:pP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Khi</a:t>
            </a:r>
            <a:r>
              <a:rPr sz="2100" spc="26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tạo</a:t>
            </a:r>
            <a:r>
              <a:rPr sz="2100" spc="27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ra,</a:t>
            </a:r>
            <a:r>
              <a:rPr sz="2100" spc="27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tham</a:t>
            </a:r>
            <a:r>
              <a:rPr sz="2100" spc="27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gia</a:t>
            </a:r>
            <a:r>
              <a:rPr sz="2100" spc="28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vào</a:t>
            </a:r>
            <a:r>
              <a:rPr sz="2100" spc="29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transaction</a:t>
            </a:r>
            <a:r>
              <a:rPr sz="2100" spc="28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5" dirty="0">
                <a:solidFill>
                  <a:srgbClr val="1A1A6F"/>
                </a:solidFill>
                <a:latin typeface="Microsoft Sans Serif"/>
                <a:cs typeface="Microsoft Sans Serif"/>
              </a:rPr>
              <a:t>khởi</a:t>
            </a:r>
            <a:r>
              <a:rPr sz="2100" spc="27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tạo</a:t>
            </a:r>
            <a:r>
              <a:rPr sz="2100" spc="27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1A1A6F"/>
                </a:solidFill>
                <a:latin typeface="Microsoft Sans Serif"/>
                <a:cs typeface="Microsoft Sans Serif"/>
              </a:rPr>
              <a:t>bởi</a:t>
            </a:r>
            <a:r>
              <a:rPr sz="2100" spc="28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câu </a:t>
            </a:r>
            <a:r>
              <a:rPr sz="2100" spc="-5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lệnh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cập</a:t>
            </a:r>
            <a:r>
              <a:rPr sz="2100" spc="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nhật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dữ</a:t>
            </a:r>
            <a:r>
              <a:rPr sz="2100" spc="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liệu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95" dirty="0">
                <a:solidFill>
                  <a:srgbClr val="1A1A6F"/>
                </a:solidFill>
                <a:latin typeface="Microsoft Sans Serif"/>
                <a:cs typeface="Microsoft Sans Serif"/>
              </a:rPr>
              <a:t>tương</a:t>
            </a:r>
            <a:r>
              <a:rPr sz="2100" spc="-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80" dirty="0">
                <a:solidFill>
                  <a:srgbClr val="1A1A6F"/>
                </a:solidFill>
                <a:latin typeface="Microsoft Sans Serif"/>
                <a:cs typeface="Microsoft Sans Serif"/>
              </a:rPr>
              <a:t>ứng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2653" y="569346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63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138" y="507619"/>
            <a:ext cx="3912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SỬ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DỤNG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024" y="1313676"/>
            <a:ext cx="7922895" cy="49212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 các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cách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sau:</a:t>
            </a:r>
            <a:endParaRPr sz="2450">
              <a:latin typeface="Times New Roman"/>
              <a:cs typeface="Times New Roman"/>
            </a:endParaRPr>
          </a:p>
          <a:p>
            <a:pPr marL="302260" marR="265430" indent="-239395" algn="just">
              <a:lnSpc>
                <a:spcPct val="100800"/>
              </a:lnSpc>
              <a:spcBef>
                <a:spcPts val="59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 thể thay đổi đồng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loạt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table có liên quan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với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nhau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CSDL</a:t>
            </a:r>
            <a:endParaRPr sz="2450">
              <a:latin typeface="Times New Roman"/>
              <a:cs typeface="Times New Roman"/>
            </a:endParaRPr>
          </a:p>
          <a:p>
            <a:pPr marL="302260" marR="266700" indent="-239395" algn="just">
              <a:lnSpc>
                <a:spcPct val="100899"/>
              </a:lnSpc>
              <a:spcBef>
                <a:spcPts val="59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không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phép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hoặc hủy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bỏ những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vi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phạm ràng buộc toàn vẹn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tham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chiếu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giao dịch sửa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liệu.</a:t>
            </a:r>
            <a:endParaRPr sz="2450">
              <a:latin typeface="Times New Roman"/>
              <a:cs typeface="Times New Roman"/>
            </a:endParaRPr>
          </a:p>
          <a:p>
            <a:pPr marL="302260" marR="266700" indent="-239395" algn="just">
              <a:lnSpc>
                <a:spcPct val="100899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áp đặt các giới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hạn phức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tạp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hơn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những giới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hạn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được định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nghĩa bằng ràng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buộc CHECK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tham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chiếu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đến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5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cột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khác</a:t>
            </a:r>
            <a:endParaRPr sz="2450">
              <a:latin typeface="Times New Roman"/>
              <a:cs typeface="Times New Roman"/>
            </a:endParaRPr>
          </a:p>
          <a:p>
            <a:pPr marL="302260" marR="55880" indent="-239395">
              <a:lnSpc>
                <a:spcPct val="100800"/>
              </a:lnSpc>
              <a:spcBef>
                <a:spcPts val="58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3028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5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tìm</a:t>
            </a:r>
            <a:r>
              <a:rPr sz="24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sự</a:t>
            </a:r>
            <a:r>
              <a:rPr sz="2450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khác</a:t>
            </a:r>
            <a:r>
              <a:rPr sz="2450" spc="1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biệt</a:t>
            </a:r>
            <a:r>
              <a:rPr sz="245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giữa</a:t>
            </a:r>
            <a:r>
              <a:rPr sz="24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5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trạng</a:t>
            </a:r>
            <a:r>
              <a:rPr sz="245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thái</a:t>
            </a:r>
            <a:r>
              <a:rPr sz="24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5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5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trước</a:t>
            </a:r>
            <a:r>
              <a:rPr sz="245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5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sau</a:t>
            </a:r>
            <a:r>
              <a:rPr sz="245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5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450" spc="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5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5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50" spc="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5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lấy</a:t>
            </a:r>
            <a:r>
              <a:rPr sz="245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245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những</a:t>
            </a:r>
            <a:r>
              <a:rPr sz="245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tác</a:t>
            </a:r>
            <a:r>
              <a:rPr sz="245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2450" spc="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500" b="1" baseline="-22222" dirty="0">
                <a:solidFill>
                  <a:srgbClr val="1A1A6F"/>
                </a:solidFill>
                <a:latin typeface="Times New Roman"/>
                <a:cs typeface="Times New Roman"/>
              </a:rPr>
              <a:t>64 </a:t>
            </a:r>
            <a:r>
              <a:rPr sz="1500" b="1" spc="-352" baseline="-22222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dựa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trên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sự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đổi đó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55" y="578865"/>
            <a:ext cx="6028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CÁC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HẠN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CHẾ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TRÊN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1291" y="636584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283" y="1247089"/>
            <a:ext cx="7500620" cy="248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640" indent="-269875">
              <a:lnSpc>
                <a:spcPct val="100000"/>
              </a:lnSpc>
              <a:spcBef>
                <a:spcPts val="725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295275" algn="l"/>
              </a:tabLst>
            </a:pP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3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3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3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tham</a:t>
            </a:r>
            <a:r>
              <a:rPr sz="23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chiếu</a:t>
            </a:r>
            <a:r>
              <a:rPr sz="23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3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tạm</a:t>
            </a:r>
            <a:endParaRPr sz="2350">
              <a:latin typeface="Times New Roman"/>
              <a:cs typeface="Times New Roman"/>
            </a:endParaRPr>
          </a:p>
          <a:p>
            <a:pPr marL="294640" marR="17780" indent="-269875">
              <a:lnSpc>
                <a:spcPct val="101299"/>
              </a:lnSpc>
              <a:spcBef>
                <a:spcPts val="600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295275" algn="l"/>
              </a:tabLst>
            </a:pP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35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35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hay</a:t>
            </a:r>
            <a:r>
              <a:rPr sz="2350" spc="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350" spc="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đổi,</a:t>
            </a:r>
            <a:r>
              <a:rPr sz="2350" spc="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xoá</a:t>
            </a:r>
            <a:r>
              <a:rPr sz="2350" spc="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cấu</a:t>
            </a:r>
            <a:r>
              <a:rPr sz="235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trúc</a:t>
            </a:r>
            <a:r>
              <a:rPr sz="2350" spc="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35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đối</a:t>
            </a:r>
            <a:r>
              <a:rPr sz="2350" spc="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tượng</a:t>
            </a:r>
            <a:r>
              <a:rPr sz="2350" spc="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sẵn</a:t>
            </a:r>
            <a:r>
              <a:rPr sz="2350" spc="11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-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350" spc="-5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35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CSDL</a:t>
            </a:r>
            <a:endParaRPr sz="23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630"/>
              </a:spcBef>
            </a:pPr>
            <a:r>
              <a:rPr sz="2325" spc="52" baseline="8960" dirty="0">
                <a:solidFill>
                  <a:srgbClr val="FC8536"/>
                </a:solidFill>
                <a:latin typeface="Wingdings"/>
                <a:cs typeface="Wingdings"/>
              </a:rPr>
              <a:t></a:t>
            </a:r>
            <a:r>
              <a:rPr sz="2325" spc="120" baseline="8960" dirty="0">
                <a:solidFill>
                  <a:srgbClr val="FC8536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6EBE"/>
                </a:solidFill>
                <a:latin typeface="Times New Roman"/>
                <a:cs typeface="Times New Roman"/>
              </a:rPr>
              <a:t>CREATE/ALTER/DROP</a:t>
            </a:r>
            <a:endParaRPr sz="2000">
              <a:latin typeface="Times New Roman"/>
              <a:cs typeface="Times New Roman"/>
            </a:endParaRPr>
          </a:p>
          <a:p>
            <a:pPr marL="294640" indent="-269875">
              <a:lnSpc>
                <a:spcPct val="100000"/>
              </a:lnSpc>
              <a:spcBef>
                <a:spcPts val="720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295275" algn="l"/>
              </a:tabLst>
            </a:pP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35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gán,</a:t>
            </a:r>
            <a:r>
              <a:rPr sz="23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cấp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 quyền</a:t>
            </a:r>
            <a:r>
              <a:rPr sz="23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người</a:t>
            </a:r>
            <a:r>
              <a:rPr sz="235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endParaRPr sz="23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590"/>
              </a:spcBef>
            </a:pPr>
            <a:r>
              <a:rPr sz="2325" spc="44" baseline="8960" dirty="0">
                <a:solidFill>
                  <a:srgbClr val="FC8536"/>
                </a:solidFill>
                <a:latin typeface="Wingdings"/>
                <a:cs typeface="Wingdings"/>
              </a:rPr>
              <a:t></a:t>
            </a:r>
            <a:r>
              <a:rPr sz="2325" spc="135" baseline="8960" dirty="0">
                <a:solidFill>
                  <a:srgbClr val="FC8536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6EBE"/>
                </a:solidFill>
                <a:latin typeface="Times New Roman"/>
                <a:cs typeface="Times New Roman"/>
              </a:rPr>
              <a:t>GRAND/REVOKE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960" y="232918"/>
            <a:ext cx="6197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CƠ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CHẾ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HOẠT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ĐỘNG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824" y="1308074"/>
            <a:ext cx="7611109" cy="413067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755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3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cố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kích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hoạt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1</a:t>
            </a:r>
            <a:r>
              <a:rPr sz="24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endParaRPr sz="2450">
              <a:latin typeface="Times New Roman"/>
              <a:cs typeface="Times New Roman"/>
            </a:endParaRPr>
          </a:p>
          <a:p>
            <a:pPr marL="774065" lvl="1" indent="-404495">
              <a:lnSpc>
                <a:spcPct val="100000"/>
              </a:lnSpc>
              <a:spcBef>
                <a:spcPts val="560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1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INSERT</a:t>
            </a:r>
            <a:endParaRPr sz="2100">
              <a:latin typeface="Microsoft Sans Serif"/>
              <a:cs typeface="Microsoft Sans Serif"/>
            </a:endParaRPr>
          </a:p>
          <a:p>
            <a:pPr marL="774065" lvl="1" indent="-404495">
              <a:lnSpc>
                <a:spcPct val="100000"/>
              </a:lnSpc>
              <a:spcBef>
                <a:spcPts val="52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100" spc="-35" dirty="0">
                <a:solidFill>
                  <a:srgbClr val="1A1A6F"/>
                </a:solidFill>
                <a:latin typeface="Microsoft Sans Serif"/>
                <a:cs typeface="Microsoft Sans Serif"/>
              </a:rPr>
              <a:t>UPDATE</a:t>
            </a:r>
            <a:endParaRPr sz="2100">
              <a:latin typeface="Microsoft Sans Serif"/>
              <a:cs typeface="Microsoft Sans Serif"/>
            </a:endParaRPr>
          </a:p>
          <a:p>
            <a:pPr marL="774065" lvl="1" indent="-404495">
              <a:lnSpc>
                <a:spcPct val="100000"/>
              </a:lnSpc>
              <a:spcBef>
                <a:spcPts val="530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774065" algn="l"/>
                <a:tab pos="774700" algn="l"/>
              </a:tabLst>
            </a:pP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DELETE</a:t>
            </a:r>
            <a:endParaRPr sz="2100">
              <a:latin typeface="Microsoft Sans Serif"/>
              <a:cs typeface="Microsoft Sans Serif"/>
            </a:endParaRPr>
          </a:p>
          <a:p>
            <a:pPr marL="414655" marR="5715" indent="-402590">
              <a:lnSpc>
                <a:spcPct val="100800"/>
              </a:lnSpc>
              <a:spcBef>
                <a:spcPts val="575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450" spc="3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lưu</a:t>
            </a:r>
            <a:r>
              <a:rPr sz="2450" spc="3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trữ</a:t>
            </a:r>
            <a:r>
              <a:rPr sz="2450" spc="3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50" spc="3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50" spc="3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50" spc="3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mẩu</a:t>
            </a:r>
            <a:r>
              <a:rPr sz="2450" spc="3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r>
              <a:rPr sz="2450" spc="3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vừa</a:t>
            </a:r>
            <a:r>
              <a:rPr sz="2450" spc="3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thêm</a:t>
            </a:r>
            <a:r>
              <a:rPr sz="2450" spc="3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50" spc="3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50" spc="-5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mới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INSERTED.</a:t>
            </a:r>
            <a:endParaRPr sz="2450">
              <a:latin typeface="Times New Roman"/>
              <a:cs typeface="Times New Roman"/>
            </a:endParaRPr>
          </a:p>
          <a:p>
            <a:pPr marL="414655" marR="5080" indent="-402590">
              <a:lnSpc>
                <a:spcPct val="101200"/>
              </a:lnSpc>
              <a:spcBef>
                <a:spcPts val="575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lưu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trữ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dữ liệu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mẩu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vừa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xoá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vào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DELETED.</a:t>
            </a:r>
            <a:endParaRPr sz="2450">
              <a:latin typeface="Times New Roman"/>
              <a:cs typeface="Times New Roman"/>
            </a:endParaRPr>
          </a:p>
          <a:p>
            <a:pPr marL="414655" marR="8255" indent="-402590">
              <a:lnSpc>
                <a:spcPct val="100800"/>
              </a:lnSpc>
              <a:spcBef>
                <a:spcPts val="590"/>
              </a:spcBef>
              <a:buClr>
                <a:srgbClr val="FC8536"/>
              </a:buClr>
              <a:buSzPct val="69387"/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450" spc="3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lưu</a:t>
            </a:r>
            <a:r>
              <a:rPr sz="2450" spc="3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trữ</a:t>
            </a:r>
            <a:r>
              <a:rPr sz="245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50" spc="3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50" spc="3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5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mẩu</a:t>
            </a:r>
            <a:r>
              <a:rPr sz="245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r>
              <a:rPr sz="2450" spc="3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vừa</a:t>
            </a:r>
            <a:r>
              <a:rPr sz="245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cập</a:t>
            </a:r>
            <a:r>
              <a:rPr sz="2450" spc="3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nhật</a:t>
            </a:r>
            <a:r>
              <a:rPr sz="245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5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sự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phối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hợp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DELELTED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INSERTED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653" y="569346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66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308" y="327736"/>
            <a:ext cx="4831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Arial"/>
                <a:cs typeface="Arial"/>
              </a:rPr>
              <a:t>LỆNH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CREATE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2653" y="589005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960" y="1597913"/>
            <a:ext cx="54152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0670" algn="l"/>
                <a:tab pos="3911600" algn="l"/>
                <a:tab pos="4591050" algn="l"/>
              </a:tabLst>
            </a:pP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TRI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&lt;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rig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g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er_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me&gt;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	</a:t>
            </a: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&lt;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b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l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793" y="1434540"/>
            <a:ext cx="1226185" cy="102552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CREATE</a:t>
            </a:r>
            <a:endParaRPr sz="22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295"/>
              </a:spcBef>
            </a:pP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me&gt;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317" y="2494991"/>
            <a:ext cx="7491095" cy="263271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405"/>
              </a:spcBef>
            </a:pP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AFTER</a:t>
            </a:r>
            <a:r>
              <a:rPr sz="2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|</a:t>
            </a:r>
            <a:r>
              <a:rPr sz="2200" b="1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{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DELETE</a:t>
            </a:r>
            <a:r>
              <a:rPr sz="2200" b="1" spc="5" dirty="0">
                <a:solidFill>
                  <a:srgbClr val="1A1A6F"/>
                </a:solidFill>
                <a:latin typeface="Arial"/>
                <a:cs typeface="Arial"/>
              </a:rPr>
              <a:t>,</a:t>
            </a:r>
            <a:r>
              <a:rPr sz="2200" b="1" spc="-1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INSERT</a:t>
            </a:r>
            <a:r>
              <a:rPr sz="2200" b="1" spc="-30" dirty="0">
                <a:solidFill>
                  <a:srgbClr val="1A1A6F"/>
                </a:solidFill>
                <a:latin typeface="Arial"/>
                <a:cs typeface="Arial"/>
              </a:rPr>
              <a:t>,</a:t>
            </a:r>
            <a:r>
              <a:rPr sz="2200" b="1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2200" b="1" spc="-35" dirty="0">
                <a:solidFill>
                  <a:srgbClr val="1A1A6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310"/>
              </a:spcBef>
              <a:tabLst>
                <a:tab pos="911860" algn="l"/>
              </a:tabLst>
            </a:pPr>
            <a:r>
              <a:rPr sz="2200" b="1" spc="-10" dirty="0">
                <a:solidFill>
                  <a:srgbClr val="0000FF"/>
                </a:solidFill>
                <a:latin typeface="Arial"/>
                <a:cs typeface="Arial"/>
              </a:rPr>
              <a:t>AS	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&lt;Các</a:t>
            </a:r>
            <a:r>
              <a:rPr sz="2200" b="1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phát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biểu</a:t>
            </a:r>
            <a:r>
              <a:rPr sz="2200" b="1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A1A6F"/>
                </a:solidFill>
                <a:latin typeface="Arial"/>
                <a:cs typeface="Arial"/>
              </a:rPr>
              <a:t>T-sql&gt;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316230" marR="5080" indent="-304165">
              <a:lnSpc>
                <a:spcPct val="87100"/>
              </a:lnSpc>
              <a:spcBef>
                <a:spcPts val="5"/>
              </a:spcBef>
              <a:buClr>
                <a:srgbClr val="FF7939"/>
              </a:buClr>
              <a:buFont typeface="Microsoft Sans Serif"/>
              <a:buChar char="•"/>
              <a:tabLst>
                <a:tab pos="315595" algn="l"/>
                <a:tab pos="316865" algn="l"/>
                <a:tab pos="1056640" algn="l"/>
              </a:tabLst>
            </a:pP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Tập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con của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{ </a:t>
            </a:r>
            <a:r>
              <a:rPr sz="2200" b="1" spc="5" dirty="0">
                <a:solidFill>
                  <a:srgbClr val="0000FF"/>
                </a:solidFill>
                <a:latin typeface="Arial"/>
                <a:cs typeface="Arial"/>
              </a:rPr>
              <a:t>DELETE, 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INSERT, </a:t>
            </a:r>
            <a:r>
              <a:rPr sz="2200" b="1" spc="-35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2200" b="1" spc="-35" dirty="0">
                <a:solidFill>
                  <a:srgbClr val="1A1A6F"/>
                </a:solidFill>
                <a:latin typeface="Arial"/>
                <a:cs typeface="Arial"/>
              </a:rPr>
              <a:t>}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dùng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chỉ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Arial"/>
                <a:cs typeface="Arial"/>
              </a:rPr>
              <a:t>định	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những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phát biểu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cập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nhật nào trên </a:t>
            </a:r>
            <a:r>
              <a:rPr sz="2200" b="1" spc="-45" dirty="0">
                <a:solidFill>
                  <a:srgbClr val="1A1A6F"/>
                </a:solidFill>
                <a:latin typeface="Arial"/>
                <a:cs typeface="Arial"/>
              </a:rPr>
              <a:t>Table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sẽ </a:t>
            </a:r>
            <a:r>
              <a:rPr sz="2200" b="1" dirty="0">
                <a:solidFill>
                  <a:srgbClr val="1A1A6F"/>
                </a:solidFill>
                <a:latin typeface="Arial"/>
                <a:cs typeface="Arial"/>
              </a:rPr>
              <a:t>kích </a:t>
            </a:r>
            <a:r>
              <a:rPr sz="2200" b="1" spc="-6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1A1A6F"/>
                </a:solidFill>
                <a:latin typeface="Arial"/>
                <a:cs typeface="Arial"/>
              </a:rPr>
              <a:t>hoạt	</a:t>
            </a:r>
            <a:r>
              <a:rPr sz="2200" b="1" spc="-35" dirty="0">
                <a:solidFill>
                  <a:srgbClr val="1A1A6F"/>
                </a:solidFill>
                <a:latin typeface="Arial"/>
                <a:cs typeface="Arial"/>
              </a:rPr>
              <a:t>Trigger.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714" y="574294"/>
            <a:ext cx="3936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CÁC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LOẠI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TRIGGER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1291" y="636584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583" y="1252931"/>
            <a:ext cx="7109459" cy="36436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07340" indent="-269875">
              <a:lnSpc>
                <a:spcPct val="100000"/>
              </a:lnSpc>
              <a:spcBef>
                <a:spcPts val="680"/>
              </a:spcBef>
              <a:buClr>
                <a:srgbClr val="FC8536"/>
              </a:buClr>
              <a:buSzPct val="68085"/>
              <a:buFont typeface="Wingdings"/>
              <a:buChar char=""/>
              <a:tabLst>
                <a:tab pos="307975" algn="l"/>
              </a:tabLst>
            </a:pP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3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hai</a:t>
            </a:r>
            <a:r>
              <a:rPr sz="23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loại</a:t>
            </a:r>
            <a:r>
              <a:rPr sz="235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endParaRPr sz="235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590"/>
              </a:spcBef>
            </a:pPr>
            <a:r>
              <a:rPr sz="2325" spc="44" baseline="21505" dirty="0">
                <a:solidFill>
                  <a:srgbClr val="FC8536"/>
                </a:solidFill>
                <a:latin typeface="Wingdings"/>
                <a:cs typeface="Wingdings"/>
              </a:rPr>
              <a:t></a:t>
            </a:r>
            <a:r>
              <a:rPr sz="2325" spc="187" baseline="21505" dirty="0">
                <a:solidFill>
                  <a:srgbClr val="FC8536"/>
                </a:solidFill>
                <a:latin typeface="Times New Roman"/>
                <a:cs typeface="Times New Roman"/>
              </a:rPr>
              <a:t> </a:t>
            </a:r>
            <a:r>
              <a:rPr sz="2350" spc="-6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ri</a:t>
            </a:r>
            <a:r>
              <a:rPr sz="235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350" spc="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3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th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ô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ng</a:t>
            </a:r>
            <a:r>
              <a:rPr sz="23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th</a:t>
            </a:r>
            <a:r>
              <a:rPr sz="2350" spc="30" dirty="0">
                <a:solidFill>
                  <a:srgbClr val="1A1A6F"/>
                </a:solidFill>
                <a:latin typeface="Times New Roman"/>
                <a:cs typeface="Times New Roman"/>
              </a:rPr>
              <a:t>ư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ờn</a:t>
            </a:r>
            <a:r>
              <a:rPr sz="235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r>
              <a:rPr sz="2350" spc="-1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3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(F</a:t>
            </a:r>
            <a:r>
              <a:rPr sz="2350" spc="30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R)</a:t>
            </a:r>
            <a:r>
              <a:rPr sz="235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-6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rigg</a:t>
            </a:r>
            <a:r>
              <a:rPr sz="235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350" spc="1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  <a:p>
            <a:pPr marL="929005" marR="30480" lvl="1" indent="-180340">
              <a:lnSpc>
                <a:spcPts val="2330"/>
              </a:lnSpc>
              <a:spcBef>
                <a:spcPts val="500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  <a:tab pos="1576705" algn="l"/>
                <a:tab pos="2033905" algn="l"/>
                <a:tab pos="2491105" algn="l"/>
                <a:tab pos="3100705" algn="l"/>
                <a:tab pos="3724275" algn="l"/>
                <a:tab pos="4733290" algn="l"/>
                <a:tab pos="5118735" algn="l"/>
                <a:tab pos="5615940" algn="l"/>
                <a:tab pos="6085205" algn="l"/>
                <a:tab pos="6542405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Ch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ạ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sau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hành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k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1950" spc="5" dirty="0">
                <a:solidFill>
                  <a:srgbClr val="1A1A6F"/>
                </a:solidFill>
                <a:latin typeface="Times New Roman"/>
                <a:cs typeface="Times New Roman"/>
              </a:rPr>
              <a:t>ể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m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iệ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u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ủ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	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Rule,  Constraint</a:t>
            </a:r>
            <a:endParaRPr sz="1950">
              <a:latin typeface="Times New Roman"/>
              <a:cs typeface="Times New Roman"/>
            </a:endParaRPr>
          </a:p>
          <a:p>
            <a:pPr marL="929005" lvl="1" indent="-180340">
              <a:lnSpc>
                <a:spcPct val="100000"/>
              </a:lnSpc>
              <a:spcBef>
                <a:spcPts val="305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đã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bị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 tạm</a:t>
            </a:r>
            <a:r>
              <a:rPr sz="19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thời</a:t>
            </a:r>
            <a:r>
              <a:rPr sz="19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19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19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endParaRPr sz="1950">
              <a:latin typeface="Times New Roman"/>
              <a:cs typeface="Times New Roman"/>
            </a:endParaRPr>
          </a:p>
          <a:p>
            <a:pPr marL="401320">
              <a:lnSpc>
                <a:spcPct val="100000"/>
              </a:lnSpc>
              <a:spcBef>
                <a:spcPts val="525"/>
              </a:spcBef>
            </a:pPr>
            <a:r>
              <a:rPr sz="2325" spc="44" baseline="5376" dirty="0">
                <a:solidFill>
                  <a:srgbClr val="FC8536"/>
                </a:solidFill>
                <a:latin typeface="Wingdings"/>
                <a:cs typeface="Wingdings"/>
              </a:rPr>
              <a:t></a:t>
            </a:r>
            <a:r>
              <a:rPr sz="2325" spc="75" baseline="5376" dirty="0">
                <a:solidFill>
                  <a:srgbClr val="FC8536"/>
                </a:solidFill>
                <a:latin typeface="Times New Roman"/>
                <a:cs typeface="Times New Roman"/>
              </a:rPr>
              <a:t> </a:t>
            </a:r>
            <a:r>
              <a:rPr sz="2350" spc="15" dirty="0">
                <a:solidFill>
                  <a:srgbClr val="1A1A6F"/>
                </a:solidFill>
                <a:latin typeface="Times New Roman"/>
                <a:cs typeface="Times New Roman"/>
              </a:rPr>
              <a:t>INSTEAD</a:t>
            </a:r>
            <a:r>
              <a:rPr sz="23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OF</a:t>
            </a:r>
            <a:r>
              <a:rPr sz="2350" spc="-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50" spc="2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endParaRPr sz="2350">
              <a:latin typeface="Times New Roman"/>
              <a:cs typeface="Times New Roman"/>
            </a:endParaRPr>
          </a:p>
          <a:p>
            <a:pPr marL="929005" lvl="1" indent="-180340">
              <a:lnSpc>
                <a:spcPct val="100000"/>
              </a:lnSpc>
              <a:spcBef>
                <a:spcPts val="414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Chạy</a:t>
            </a:r>
            <a:r>
              <a:rPr sz="19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trước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 hành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19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kiểm</a:t>
            </a:r>
            <a:r>
              <a:rPr sz="19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endParaRPr sz="1950">
              <a:latin typeface="Times New Roman"/>
              <a:cs typeface="Times New Roman"/>
            </a:endParaRPr>
          </a:p>
          <a:p>
            <a:pPr marL="929005" lvl="1" indent="-180340">
              <a:lnSpc>
                <a:spcPct val="100000"/>
              </a:lnSpc>
              <a:spcBef>
                <a:spcPts val="380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19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19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chưa</a:t>
            </a:r>
            <a:r>
              <a:rPr sz="19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hề</a:t>
            </a:r>
            <a:r>
              <a:rPr sz="19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bị</a:t>
            </a:r>
            <a:r>
              <a:rPr sz="19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19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endParaRPr sz="1950">
              <a:latin typeface="Times New Roman"/>
              <a:cs typeface="Times New Roman"/>
            </a:endParaRPr>
          </a:p>
          <a:p>
            <a:pPr marL="929005" lvl="1" indent="-180340">
              <a:lnSpc>
                <a:spcPts val="2335"/>
              </a:lnSpc>
              <a:spcBef>
                <a:spcPts val="385"/>
              </a:spcBef>
              <a:buClr>
                <a:srgbClr val="DF742D"/>
              </a:buClr>
              <a:buSzPct val="56410"/>
              <a:buFont typeface="Wingdings"/>
              <a:buChar char=""/>
              <a:tabLst>
                <a:tab pos="929640" algn="l"/>
              </a:tabLst>
            </a:pP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195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1950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thế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hành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195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cập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nhật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1950" spc="2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bằng</a:t>
            </a:r>
            <a:r>
              <a:rPr sz="1950" spc="2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1950" spc="2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hành</a:t>
            </a:r>
            <a:endParaRPr sz="1950">
              <a:latin typeface="Times New Roman"/>
              <a:cs typeface="Times New Roman"/>
            </a:endParaRPr>
          </a:p>
          <a:p>
            <a:pPr marL="929005">
              <a:lnSpc>
                <a:spcPts val="2335"/>
              </a:lnSpc>
            </a:pP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1950" spc="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1A1A6F"/>
                </a:solidFill>
                <a:latin typeface="Times New Roman"/>
                <a:cs typeface="Times New Roman"/>
              </a:rPr>
              <a:t>khác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7381"/>
            <a:ext cx="6681470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4230">
              <a:lnSpc>
                <a:spcPct val="12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8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Them_HH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ON	HANG_HOA</a:t>
            </a:r>
            <a:endParaRPr sz="2800">
              <a:latin typeface="Times New Roman"/>
              <a:cs typeface="Times New Roman"/>
            </a:endParaRPr>
          </a:p>
          <a:p>
            <a:pPr marL="12700" marR="4223385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8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INSERT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Inserted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Thêm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INSERT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INTO</a:t>
            </a:r>
            <a:r>
              <a:rPr sz="2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HANG_HOA(MaHH,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1A1A6F"/>
                </a:solidFill>
                <a:latin typeface="Times New Roman"/>
                <a:cs typeface="Times New Roman"/>
              </a:rPr>
              <a:t>TenHH)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VALUES(‘TV01’,</a:t>
            </a:r>
            <a:r>
              <a:rPr sz="2800" spc="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‘Tivi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Sony’)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3" y="372567"/>
            <a:ext cx="1111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6853" y="647832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69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921" y="331977"/>
            <a:ext cx="262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pc="-5" dirty="0"/>
              <a:t>1.1.	</a:t>
            </a:r>
            <a:r>
              <a:rPr spc="-10" dirty="0"/>
              <a:t>Khai</a:t>
            </a:r>
            <a:r>
              <a:rPr spc="-40" dirty="0"/>
              <a:t> </a:t>
            </a:r>
            <a:r>
              <a:rPr spc="-10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272285"/>
            <a:ext cx="5712460" cy="478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1A1A6F"/>
                </a:solidFill>
                <a:latin typeface="Times New Roman"/>
                <a:cs typeface="Times New Roman"/>
              </a:rPr>
              <a:t>Tính</a:t>
            </a:r>
            <a:r>
              <a:rPr sz="2400" b="1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1A1A6F"/>
                </a:solidFill>
                <a:latin typeface="Times New Roman"/>
                <a:cs typeface="Times New Roman"/>
              </a:rPr>
              <a:t>tổng</a:t>
            </a:r>
            <a:r>
              <a:rPr sz="2400" b="1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hai</a:t>
            </a:r>
            <a:r>
              <a:rPr sz="2400" b="1" i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@v_Result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Int;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Khai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báo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endParaRPr sz="1800">
              <a:latin typeface="Times New Roman"/>
              <a:cs typeface="Times New Roman"/>
            </a:endParaRPr>
          </a:p>
          <a:p>
            <a:pPr marL="127000" marR="508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 @v_a Int =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50;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 Khai báo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biến có giá trị 50 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@v_b Int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100;</a:t>
            </a:r>
            <a:r>
              <a:rPr sz="1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Khai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có giá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 ra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màn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hình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Console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(Dùng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lập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trình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viên).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Cast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ép kiểu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Int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về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kiểu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chuỗi.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dụng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toán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tử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nối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chuỗi.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'v_a=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Cast(@v_a</a:t>
            </a:r>
            <a:r>
              <a:rPr sz="1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varchar(15));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màn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hình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Console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'v_b=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Cast(@v_b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varchar(15));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Tính</a:t>
            </a:r>
            <a:r>
              <a:rPr sz="18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tổng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 @v_Result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@v_a</a:t>
            </a:r>
            <a:r>
              <a:rPr sz="1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@v_b;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1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màn</a:t>
            </a:r>
            <a:r>
              <a:rPr sz="1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hình</a:t>
            </a:r>
            <a:r>
              <a:rPr sz="1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Console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Print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'v_Result=</a:t>
            </a:r>
            <a:r>
              <a:rPr sz="1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 +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Cast(@v_Result</a:t>
            </a:r>
            <a:r>
              <a:rPr sz="1800" spc="-5" dirty="0">
                <a:solidFill>
                  <a:srgbClr val="1A1A6F"/>
                </a:solidFill>
                <a:latin typeface="Times New Roman"/>
                <a:cs typeface="Times New Roman"/>
              </a:rPr>
              <a:t> as</a:t>
            </a:r>
            <a:r>
              <a:rPr sz="1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varchar(15));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A1A6F"/>
                </a:solidFill>
                <a:latin typeface="Times New Roman"/>
                <a:cs typeface="Times New Roman"/>
              </a:rPr>
              <a:t>End;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3" y="372567"/>
            <a:ext cx="1111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672" y="1145565"/>
            <a:ext cx="4984115" cy="565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81965">
              <a:lnSpc>
                <a:spcPct val="120000"/>
              </a:lnSpc>
              <a:spcBef>
                <a:spcPts val="100"/>
              </a:spcBef>
              <a:tabLst>
                <a:tab pos="729615" algn="l"/>
              </a:tabLst>
            </a:pP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CREATE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SUA_HH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ON	HANG_HOA</a:t>
            </a:r>
            <a:endParaRPr sz="2800">
              <a:latin typeface="Times New Roman"/>
              <a:cs typeface="Times New Roman"/>
            </a:endParaRPr>
          </a:p>
          <a:p>
            <a:pPr marL="38100" marR="2360930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UPDATE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AS BEGIN</a:t>
            </a:r>
            <a:endParaRPr sz="2800">
              <a:latin typeface="Times New Roman"/>
              <a:cs typeface="Times New Roman"/>
            </a:endParaRPr>
          </a:p>
          <a:p>
            <a:pPr marL="38100" marR="1710689">
              <a:lnSpc>
                <a:spcPts val="4029"/>
              </a:lnSpc>
              <a:spcBef>
                <a:spcPts val="1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Inserted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Deleted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38100" marR="1512570">
              <a:lnSpc>
                <a:spcPct val="120000"/>
              </a:lnSpc>
              <a:buClr>
                <a:srgbClr val="90B54D"/>
              </a:buClr>
              <a:buFont typeface="Wingdings"/>
              <a:buChar char=""/>
              <a:tabLst>
                <a:tab pos="381000" algn="l"/>
              </a:tabLst>
            </a:pP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Cập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nhật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UPDATE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HANG_HOA</a:t>
            </a:r>
            <a:endParaRPr sz="2800">
              <a:latin typeface="Times New Roman"/>
              <a:cs typeface="Times New Roman"/>
            </a:endParaRPr>
          </a:p>
          <a:p>
            <a:pPr marL="38100" marR="30480">
              <a:lnSpc>
                <a:spcPct val="120000"/>
              </a:lnSpc>
              <a:tabLst>
                <a:tab pos="836294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SET	</a:t>
            </a:r>
            <a:r>
              <a:rPr sz="2800" spc="-40" dirty="0">
                <a:solidFill>
                  <a:srgbClr val="1A1A6F"/>
                </a:solidFill>
                <a:latin typeface="Times New Roman"/>
                <a:cs typeface="Times New Roman"/>
              </a:rPr>
              <a:t>Ten_HH</a:t>
            </a:r>
            <a:r>
              <a:rPr sz="2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‘Man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Hinh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Sony’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8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MaHH</a:t>
            </a:r>
            <a:r>
              <a:rPr sz="28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= ‘TV01’</a:t>
            </a:r>
            <a:r>
              <a:rPr sz="28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500" b="1" baseline="44444" dirty="0">
                <a:solidFill>
                  <a:srgbClr val="1A1A6F"/>
                </a:solidFill>
                <a:latin typeface="Times New Roman"/>
                <a:cs typeface="Times New Roman"/>
              </a:rPr>
              <a:t>70</a:t>
            </a:r>
            <a:endParaRPr sz="1500" baseline="444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45565"/>
            <a:ext cx="4363720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704215" algn="l"/>
              </a:tabLst>
            </a:pPr>
            <a:r>
              <a:rPr sz="2800" spc="-6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Xoa_HH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ON	HANG_HOA</a:t>
            </a:r>
            <a:endParaRPr sz="2800">
              <a:latin typeface="Times New Roman"/>
              <a:cs typeface="Times New Roman"/>
            </a:endParaRPr>
          </a:p>
          <a:p>
            <a:pPr marL="12700" marR="1787525">
              <a:lnSpc>
                <a:spcPts val="4029"/>
              </a:lnSpc>
              <a:spcBef>
                <a:spcPts val="245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8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DELETE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AS BEGIN</a:t>
            </a:r>
            <a:endParaRPr sz="2800">
              <a:latin typeface="Times New Roman"/>
              <a:cs typeface="Times New Roman"/>
            </a:endParaRPr>
          </a:p>
          <a:p>
            <a:pPr marL="12700" marR="1156335">
              <a:lnSpc>
                <a:spcPts val="4029"/>
              </a:lnSpc>
              <a:spcBef>
                <a:spcPts val="1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8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r>
              <a:rPr sz="28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Deleted </a:t>
            </a:r>
            <a:r>
              <a:rPr sz="2800" spc="-6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12700" marR="937894">
              <a:lnSpc>
                <a:spcPts val="4029"/>
              </a:lnSpc>
              <a:spcBef>
                <a:spcPts val="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Xóa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dữ</a:t>
            </a:r>
            <a:r>
              <a:rPr sz="2800" spc="7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DELETE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HANG_HOA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MaHH</a:t>
            </a:r>
            <a:r>
              <a:rPr sz="28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‘TV01’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6423" y="372567"/>
            <a:ext cx="1111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VÍ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DỤ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45565"/>
            <a:ext cx="472440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Kiểm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 tra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ràng</a:t>
            </a:r>
            <a:r>
              <a:rPr sz="28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buộc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toàn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vẹn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khi: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Thêm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mới mẩu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Xóa</a:t>
            </a:r>
            <a:r>
              <a:rPr sz="28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mẩu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8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A1A6F"/>
                </a:solidFill>
                <a:latin typeface="Times New Roman"/>
                <a:cs typeface="Times New Roman"/>
              </a:rPr>
              <a:t>mẩu</a:t>
            </a:r>
            <a:r>
              <a:rPr sz="28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057" y="372567"/>
            <a:ext cx="7162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CÁC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THAO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TÁC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PHỔ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BIẾN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162938"/>
            <a:ext cx="7079615" cy="461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 indent="-239395" algn="just">
              <a:lnSpc>
                <a:spcPct val="100000"/>
              </a:lnSpc>
              <a:spcBef>
                <a:spcPts val="105"/>
              </a:spcBef>
              <a:buClr>
                <a:srgbClr val="FC8536"/>
              </a:buClr>
              <a:buSzPct val="67391"/>
              <a:buFont typeface="Wingdings"/>
              <a:buChar char=""/>
              <a:tabLst>
                <a:tab pos="252095" algn="l"/>
              </a:tabLst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Thường</a:t>
            </a:r>
            <a:r>
              <a:rPr sz="23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kiểm</a:t>
            </a:r>
            <a:r>
              <a:rPr sz="23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endParaRPr sz="2300">
              <a:latin typeface="Times New Roman"/>
              <a:cs typeface="Times New Roman"/>
            </a:endParaRPr>
          </a:p>
          <a:p>
            <a:pPr marL="611505" lvl="1" indent="-241300">
              <a:lnSpc>
                <a:spcPct val="100000"/>
              </a:lnSpc>
              <a:spcBef>
                <a:spcPts val="20"/>
              </a:spcBef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Khóa</a:t>
            </a:r>
            <a:r>
              <a:rPr sz="2000" spc="-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ngoại,</a:t>
            </a:r>
            <a:endParaRPr sz="2000">
              <a:latin typeface="Microsoft Sans Serif"/>
              <a:cs typeface="Microsoft Sans Serif"/>
            </a:endParaRPr>
          </a:p>
          <a:p>
            <a:pPr marL="611505" lvl="1" indent="-241300">
              <a:lnSpc>
                <a:spcPct val="100000"/>
              </a:lnSpc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Miền</a:t>
            </a:r>
            <a:r>
              <a:rPr sz="20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giá</a:t>
            </a:r>
            <a:r>
              <a:rPr sz="20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trị,</a:t>
            </a:r>
            <a:endParaRPr sz="2000">
              <a:latin typeface="Microsoft Sans Serif"/>
              <a:cs typeface="Microsoft Sans Serif"/>
            </a:endParaRPr>
          </a:p>
          <a:p>
            <a:pPr marL="611505" lvl="1" indent="-241300">
              <a:lnSpc>
                <a:spcPct val="100000"/>
              </a:lnSpc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Liên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 bộ</a:t>
            </a:r>
            <a:r>
              <a:rPr sz="20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trong</a:t>
            </a:r>
            <a:r>
              <a:rPr sz="20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cùng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một</a:t>
            </a:r>
            <a:r>
              <a:rPr sz="20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</a:t>
            </a:r>
            <a:endParaRPr sz="2000">
              <a:latin typeface="Microsoft Sans Serif"/>
              <a:cs typeface="Microsoft Sans Serif"/>
            </a:endParaRPr>
          </a:p>
          <a:p>
            <a:pPr marL="611505" lvl="1" indent="-241300">
              <a:lnSpc>
                <a:spcPct val="100000"/>
              </a:lnSpc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Liên</a:t>
            </a:r>
            <a:r>
              <a:rPr sz="20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thuộc</a:t>
            </a:r>
            <a:r>
              <a:rPr sz="20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tính</a:t>
            </a:r>
            <a:r>
              <a:rPr sz="20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trong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cùng </a:t>
            </a:r>
            <a:r>
              <a:rPr sz="20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một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</a:t>
            </a:r>
            <a:endParaRPr sz="2000">
              <a:latin typeface="Microsoft Sans Serif"/>
              <a:cs typeface="Microsoft Sans Serif"/>
            </a:endParaRPr>
          </a:p>
          <a:p>
            <a:pPr marL="611505" lvl="1" indent="-241300">
              <a:lnSpc>
                <a:spcPts val="2390"/>
              </a:lnSpc>
              <a:spcBef>
                <a:spcPts val="5"/>
              </a:spcBef>
              <a:buClr>
                <a:srgbClr val="FC8536"/>
              </a:buClr>
              <a:buSzPct val="67500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Liên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thuộc </a:t>
            </a:r>
            <a:r>
              <a:rPr sz="20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tính</a:t>
            </a:r>
            <a:r>
              <a:rPr sz="20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của</a:t>
            </a:r>
            <a:r>
              <a:rPr sz="20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nhiều</a:t>
            </a:r>
            <a:r>
              <a:rPr sz="20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</a:t>
            </a:r>
            <a:r>
              <a:rPr sz="20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khác</a:t>
            </a:r>
            <a:r>
              <a:rPr sz="20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1A1A6F"/>
                </a:solidFill>
                <a:latin typeface="Microsoft Sans Serif"/>
                <a:cs typeface="Microsoft Sans Serif"/>
              </a:rPr>
              <a:t>nhau</a:t>
            </a:r>
            <a:endParaRPr sz="2000">
              <a:latin typeface="Microsoft Sans Serif"/>
              <a:cs typeface="Microsoft Sans Serif"/>
            </a:endParaRPr>
          </a:p>
          <a:p>
            <a:pPr marL="251460" marR="5080" indent="-239395" algn="just">
              <a:lnSpc>
                <a:spcPct val="80000"/>
              </a:lnSpc>
              <a:spcBef>
                <a:spcPts val="540"/>
              </a:spcBef>
              <a:buClr>
                <a:srgbClr val="FC8536"/>
              </a:buClr>
              <a:buSzPct val="67391"/>
              <a:buFont typeface="Wingdings"/>
              <a:buChar char=""/>
              <a:tabLst>
                <a:tab pos="252095" algn="l"/>
              </a:tabLst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3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loại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đầu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tiên,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chỉ dùng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muốn cung cấp các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báo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lỗi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cụ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bằng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tiếng 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Việt,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đã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khai báo các ràng 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buộc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này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bằng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constraint</a:t>
            </a:r>
            <a:endParaRPr sz="2300">
              <a:latin typeface="Times New Roman"/>
              <a:cs typeface="Times New Roman"/>
            </a:endParaRPr>
          </a:p>
          <a:p>
            <a:pPr marL="251460" indent="-239395" algn="just">
              <a:lnSpc>
                <a:spcPct val="100000"/>
              </a:lnSpc>
              <a:buClr>
                <a:srgbClr val="FC8536"/>
              </a:buClr>
              <a:buSzPct val="67391"/>
              <a:buFont typeface="Wingdings"/>
              <a:buChar char=""/>
              <a:tabLst>
                <a:tab pos="252095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cấu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trúc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thường</a:t>
            </a:r>
            <a:r>
              <a:rPr sz="23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khi kiểm</a:t>
            </a:r>
            <a:r>
              <a:rPr sz="23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endParaRPr sz="2300">
              <a:latin typeface="Times New Roman"/>
              <a:cs typeface="Times New Roman"/>
            </a:endParaRPr>
          </a:p>
          <a:p>
            <a:pPr marL="608330" lvl="1" indent="-269240">
              <a:lnSpc>
                <a:spcPct val="100000"/>
              </a:lnSpc>
              <a:spcBef>
                <a:spcPts val="385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If</a:t>
            </a:r>
            <a:r>
              <a:rPr sz="2000" spc="-5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Else</a:t>
            </a:r>
            <a:endParaRPr sz="2000">
              <a:latin typeface="Microsoft Sans Serif"/>
              <a:cs typeface="Microsoft Sans Serif"/>
            </a:endParaRPr>
          </a:p>
          <a:p>
            <a:pPr marL="608330" lvl="1" indent="-269240">
              <a:lnSpc>
                <a:spcPct val="100000"/>
              </a:lnSpc>
              <a:spcBef>
                <a:spcPts val="505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If</a:t>
            </a:r>
            <a:r>
              <a:rPr sz="2000" spc="-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Exists</a:t>
            </a:r>
            <a:endParaRPr sz="2000">
              <a:latin typeface="Microsoft Sans Serif"/>
              <a:cs typeface="Microsoft Sans Serif"/>
            </a:endParaRPr>
          </a:p>
          <a:p>
            <a:pPr marL="608330" lvl="1" indent="-269240">
              <a:lnSpc>
                <a:spcPct val="100000"/>
              </a:lnSpc>
              <a:spcBef>
                <a:spcPts val="420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Raiserror</a:t>
            </a:r>
            <a:endParaRPr sz="2000">
              <a:latin typeface="Microsoft Sans Serif"/>
              <a:cs typeface="Microsoft Sans Serif"/>
            </a:endParaRPr>
          </a:p>
          <a:p>
            <a:pPr marL="608330" lvl="1" indent="-269240">
              <a:lnSpc>
                <a:spcPct val="100000"/>
              </a:lnSpc>
              <a:spcBef>
                <a:spcPts val="505"/>
              </a:spcBef>
              <a:buClr>
                <a:srgbClr val="3D78C5"/>
              </a:buClr>
              <a:buFont typeface="Wingdings"/>
              <a:buChar char=""/>
              <a:tabLst>
                <a:tab pos="608330" algn="l"/>
                <a:tab pos="608965" algn="l"/>
              </a:tabLst>
            </a:pPr>
            <a:r>
              <a:rPr sz="20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Rollback</a:t>
            </a:r>
            <a:r>
              <a:rPr sz="2000" spc="-1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1A1A6F"/>
                </a:solidFill>
                <a:latin typeface="Microsoft Sans Serif"/>
                <a:cs typeface="Microsoft Sans Serif"/>
              </a:rPr>
              <a:t>Tran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5086" y="363982"/>
            <a:ext cx="6671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THÊM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MẨU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24" y="1201039"/>
            <a:ext cx="6748145" cy="3642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Raiserror</a:t>
            </a:r>
            <a:r>
              <a:rPr sz="245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:</a:t>
            </a:r>
            <a:r>
              <a:rPr sz="245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trả</a:t>
            </a:r>
            <a:r>
              <a:rPr sz="245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thông </a:t>
            </a:r>
            <a:r>
              <a:rPr sz="245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báo</a:t>
            </a:r>
            <a:r>
              <a:rPr sz="245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lỗi</a:t>
            </a:r>
            <a:r>
              <a:rPr sz="245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cho</a:t>
            </a:r>
            <a:r>
              <a:rPr sz="245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450" spc="100" dirty="0">
                <a:solidFill>
                  <a:srgbClr val="1A1A6F"/>
                </a:solidFill>
                <a:latin typeface="Microsoft Sans Serif"/>
                <a:cs typeface="Microsoft Sans Serif"/>
              </a:rPr>
              <a:t>ứng</a:t>
            </a:r>
            <a:r>
              <a:rPr sz="245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dụng</a:t>
            </a:r>
            <a:endParaRPr sz="2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Microsoft Sans Serif"/>
              <a:cs typeface="Microsoft Sans Serif"/>
            </a:endParaRPr>
          </a:p>
          <a:p>
            <a:pPr marL="12700" marR="6350">
              <a:lnSpc>
                <a:spcPct val="107100"/>
              </a:lnSpc>
              <a:spcBef>
                <a:spcPts val="5"/>
              </a:spcBef>
              <a:tabLst>
                <a:tab pos="1859914" algn="l"/>
                <a:tab pos="3604895" algn="l"/>
                <a:tab pos="5275580" algn="l"/>
              </a:tabLst>
            </a:pP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Rai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s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er</a:t>
            </a:r>
            <a:r>
              <a:rPr sz="2100" b="1" spc="-10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r</a:t>
            </a:r>
            <a:r>
              <a:rPr sz="2100" b="1" dirty="0">
                <a:solidFill>
                  <a:srgbClr val="1A1A6F"/>
                </a:solidFill>
                <a:latin typeface="Arial"/>
                <a:cs typeface="Arial"/>
              </a:rPr>
              <a:t>(	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T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b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ao_</a:t>
            </a:r>
            <a:r>
              <a:rPr sz="2100" b="1" spc="-15" dirty="0">
                <a:solidFill>
                  <a:srgbClr val="1A1A6F"/>
                </a:solidFill>
                <a:latin typeface="Arial"/>
                <a:cs typeface="Arial"/>
              </a:rPr>
              <a:t>l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o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i</a:t>
            </a:r>
            <a:r>
              <a:rPr sz="2100" b="1" dirty="0">
                <a:solidFill>
                  <a:srgbClr val="1A1A6F"/>
                </a:solidFill>
                <a:latin typeface="Arial"/>
                <a:cs typeface="Arial"/>
              </a:rPr>
              <a:t>,	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muc_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do</a:t>
            </a:r>
            <a:r>
              <a:rPr sz="2100" b="1" dirty="0">
                <a:solidFill>
                  <a:srgbClr val="1A1A6F"/>
                </a:solidFill>
                <a:latin typeface="Arial"/>
                <a:cs typeface="Arial"/>
              </a:rPr>
              <a:t>,	tr</a:t>
            </a:r>
            <a:r>
              <a:rPr sz="2100" b="1" spc="-10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n</a:t>
            </a:r>
            <a:r>
              <a:rPr sz="2100" b="1" spc="10" dirty="0">
                <a:solidFill>
                  <a:srgbClr val="1A1A6F"/>
                </a:solidFill>
                <a:latin typeface="Arial"/>
                <a:cs typeface="Arial"/>
              </a:rPr>
              <a:t>g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_t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h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a</a:t>
            </a:r>
            <a:r>
              <a:rPr sz="2100" b="1" spc="-5" dirty="0">
                <a:solidFill>
                  <a:srgbClr val="1A1A6F"/>
                </a:solidFill>
                <a:latin typeface="Arial"/>
                <a:cs typeface="Arial"/>
              </a:rPr>
              <a:t>i</a:t>
            </a:r>
            <a:r>
              <a:rPr sz="2100" b="1" spc="-10" dirty="0">
                <a:solidFill>
                  <a:srgbClr val="1A1A6F"/>
                </a:solidFill>
                <a:latin typeface="Arial"/>
                <a:cs typeface="Arial"/>
              </a:rPr>
              <a:t>[,  </a:t>
            </a:r>
            <a:r>
              <a:rPr sz="2100" b="1" spc="5" dirty="0">
                <a:solidFill>
                  <a:srgbClr val="1A1A6F"/>
                </a:solidFill>
                <a:latin typeface="Arial"/>
                <a:cs typeface="Arial"/>
              </a:rPr>
              <a:t>cac_tham_so])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5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Tbao_loi: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 thông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báo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lỗi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do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90" dirty="0">
                <a:solidFill>
                  <a:srgbClr val="1A1A6F"/>
                </a:solidFill>
                <a:latin typeface="Microsoft Sans Serif"/>
                <a:cs typeface="Microsoft Sans Serif"/>
              </a:rPr>
              <a:t>người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dùng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định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nghĩa</a:t>
            </a:r>
            <a:endParaRPr sz="2100">
              <a:latin typeface="Microsoft Sans Serif"/>
              <a:cs typeface="Microsoft Sans Serif"/>
            </a:endParaRPr>
          </a:p>
          <a:p>
            <a:pPr marL="314325" indent="-302260">
              <a:lnSpc>
                <a:spcPct val="100000"/>
              </a:lnSpc>
              <a:spcBef>
                <a:spcPts val="384"/>
              </a:spcBef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Muc_do: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0-25 thể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hiện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85" dirty="0">
                <a:solidFill>
                  <a:srgbClr val="1A1A6F"/>
                </a:solidFill>
                <a:latin typeface="Microsoft Sans Serif"/>
                <a:cs typeface="Microsoft Sans Serif"/>
              </a:rPr>
              <a:t>mức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độ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nghiêm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trọng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 của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lỗi</a:t>
            </a:r>
            <a:endParaRPr sz="2100">
              <a:latin typeface="Microsoft Sans Serif"/>
              <a:cs typeface="Microsoft Sans Serif"/>
            </a:endParaRPr>
          </a:p>
          <a:p>
            <a:pPr marL="314325" indent="-302260">
              <a:lnSpc>
                <a:spcPct val="100000"/>
              </a:lnSpc>
              <a:spcBef>
                <a:spcPts val="380"/>
              </a:spcBef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Trang_thai:</a:t>
            </a:r>
            <a:r>
              <a:rPr sz="2100" spc="1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1-127,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xác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định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vị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trí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lỗi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khi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sử</a:t>
            </a:r>
            <a:r>
              <a:rPr sz="2100" spc="1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dụng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cùng</a:t>
            </a:r>
            <a:endParaRPr sz="2100">
              <a:latin typeface="Microsoft Sans Serif"/>
              <a:cs typeface="Microsoft Sans Serif"/>
            </a:endParaRPr>
          </a:p>
          <a:p>
            <a:pPr marL="314325">
              <a:lnSpc>
                <a:spcPct val="100000"/>
              </a:lnSpc>
              <a:spcBef>
                <a:spcPts val="180"/>
              </a:spcBef>
            </a:pP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1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tbao_loi tại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nhiều điểm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khác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nhau</a:t>
            </a:r>
            <a:endParaRPr sz="2100">
              <a:latin typeface="Microsoft Sans Serif"/>
              <a:cs typeface="Microsoft Sans Serif"/>
            </a:endParaRPr>
          </a:p>
          <a:p>
            <a:pPr marL="314325" indent="-302260">
              <a:lnSpc>
                <a:spcPct val="100000"/>
              </a:lnSpc>
              <a:spcBef>
                <a:spcPts val="375"/>
              </a:spcBef>
              <a:buClr>
                <a:srgbClr val="3D78C5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cac_tham_so: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hỗ </a:t>
            </a:r>
            <a:r>
              <a:rPr sz="2100" spc="70" dirty="0">
                <a:solidFill>
                  <a:srgbClr val="1A1A6F"/>
                </a:solidFill>
                <a:latin typeface="Microsoft Sans Serif"/>
                <a:cs typeface="Microsoft Sans Serif"/>
              </a:rPr>
              <a:t>trợ</a:t>
            </a:r>
            <a:r>
              <a:rPr sz="21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các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tbao_loi</a:t>
            </a:r>
            <a:r>
              <a:rPr sz="2100" spc="-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khi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cần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tham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số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5094" y="363982"/>
            <a:ext cx="6669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THÊM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MẨU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164767"/>
            <a:ext cx="7078345" cy="48348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3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300" b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endParaRPr sz="2300">
              <a:latin typeface="Times New Roman"/>
              <a:cs typeface="Times New Roman"/>
            </a:endParaRPr>
          </a:p>
          <a:p>
            <a:pPr marL="12700" marR="1040765">
              <a:lnSpc>
                <a:spcPct val="108700"/>
              </a:lnSpc>
              <a:spcBef>
                <a:spcPts val="300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HOADON_DH(</a:t>
            </a:r>
            <a:r>
              <a:rPr sz="23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MaHD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 NgayDH,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MaKH)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PHIEU_XUAT(</a:t>
            </a:r>
            <a:r>
              <a:rPr sz="2300" u="heavy" spc="-4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MaPX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,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NgayXuat,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MaHD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)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CHITIET_DH(</a:t>
            </a:r>
            <a:r>
              <a:rPr sz="23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MAHD,</a:t>
            </a:r>
            <a:r>
              <a:rPr sz="2300" u="heavy" spc="-5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-5" dirty="0">
                <a:solidFill>
                  <a:srgbClr val="1A1A6F"/>
                </a:solidFill>
                <a:uFill>
                  <a:solidFill>
                    <a:srgbClr val="1A1A6F"/>
                  </a:solidFill>
                </a:uFill>
                <a:latin typeface="Times New Roman"/>
                <a:cs typeface="Times New Roman"/>
              </a:rPr>
              <a:t>MaHH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SoLuong,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DonGia)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700"/>
              </a:lnSpc>
            </a:pP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Xây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dựng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 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PHIEU_XUAT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để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ràng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buộc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toàn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vẹn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người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dùng  thêm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mới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thông tin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 một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phiếu xuất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hoá đơn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trước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đó. Các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ràng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buộc toàn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vẹn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bao</a:t>
            </a:r>
            <a:r>
              <a:rPr sz="2450" spc="5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gồm.</a:t>
            </a:r>
            <a:endParaRPr sz="2450">
              <a:latin typeface="Times New Roman"/>
              <a:cs typeface="Times New Roman"/>
            </a:endParaRPr>
          </a:p>
          <a:p>
            <a:pPr marL="495300" marR="28575" indent="-201295">
              <a:lnSpc>
                <a:spcPts val="2200"/>
              </a:lnSpc>
              <a:spcBef>
                <a:spcPts val="555"/>
              </a:spcBef>
            </a:pPr>
            <a:r>
              <a:rPr sz="1800" spc="-5" dirty="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Khoá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ngoại: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cần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kiểm</a:t>
            </a:r>
            <a:r>
              <a:rPr sz="2100" spc="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tra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số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đặt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hàng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phải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tồn</a:t>
            </a:r>
            <a:r>
              <a:rPr sz="2100" spc="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tại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trong </a:t>
            </a:r>
            <a:r>
              <a:rPr sz="2100" spc="-5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bảng</a:t>
            </a:r>
            <a:r>
              <a:rPr sz="2100" spc="1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1A1A6F"/>
                </a:solidFill>
                <a:latin typeface="Microsoft Sans Serif"/>
                <a:cs typeface="Microsoft Sans Serif"/>
              </a:rPr>
              <a:t>đơn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đặt</a:t>
            </a:r>
            <a:r>
              <a:rPr sz="2100" spc="-9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hàng.</a:t>
            </a:r>
            <a:endParaRPr sz="2100">
              <a:latin typeface="Microsoft Sans Serif"/>
              <a:cs typeface="Microsoft Sans Serif"/>
            </a:endParaRPr>
          </a:p>
          <a:p>
            <a:pPr marL="294640">
              <a:lnSpc>
                <a:spcPts val="2360"/>
              </a:lnSpc>
              <a:spcBef>
                <a:spcPts val="170"/>
              </a:spcBef>
            </a:pPr>
            <a:r>
              <a:rPr sz="1800" spc="5" dirty="0">
                <a:solidFill>
                  <a:srgbClr val="9B2C1F"/>
                </a:solidFill>
                <a:latin typeface="Wingdings"/>
                <a:cs typeface="Wingdings"/>
              </a:rPr>
              <a:t>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Miền</a:t>
            </a:r>
            <a:r>
              <a:rPr sz="2100" spc="28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giá</a:t>
            </a:r>
            <a:r>
              <a:rPr sz="2100" spc="28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trị: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cần</a:t>
            </a:r>
            <a:r>
              <a:rPr sz="2100" spc="28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kiểm</a:t>
            </a:r>
            <a:r>
              <a:rPr sz="2100" spc="27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tra</a:t>
            </a:r>
            <a:r>
              <a:rPr sz="2100" spc="29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ngày</a:t>
            </a:r>
            <a:r>
              <a:rPr sz="2100" spc="2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giao</a:t>
            </a:r>
            <a:r>
              <a:rPr sz="2100" spc="29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hàng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phải</a:t>
            </a:r>
            <a:r>
              <a:rPr sz="2100" spc="28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215" dirty="0">
                <a:solidFill>
                  <a:srgbClr val="1A1A6F"/>
                </a:solidFill>
                <a:latin typeface="Microsoft Sans Serif"/>
                <a:cs typeface="Microsoft Sans Serif"/>
              </a:rPr>
              <a:t>ở</a:t>
            </a:r>
            <a:r>
              <a:rPr sz="2100" spc="27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sau</a:t>
            </a:r>
            <a:endParaRPr sz="2100">
              <a:latin typeface="Microsoft Sans Serif"/>
              <a:cs typeface="Microsoft Sans Serif"/>
            </a:endParaRPr>
          </a:p>
          <a:p>
            <a:pPr marL="495300">
              <a:lnSpc>
                <a:spcPts val="2360"/>
              </a:lnSpc>
            </a:pP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ngày</a:t>
            </a:r>
            <a:r>
              <a:rPr sz="2100" spc="229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đặt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hàng</a:t>
            </a:r>
            <a:r>
              <a:rPr sz="175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2129" y="363982"/>
            <a:ext cx="6673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THÊM</a:t>
            </a:r>
            <a:r>
              <a:rPr b="1" spc="-5" dirty="0">
                <a:latin typeface="Arial"/>
                <a:cs typeface="Arial"/>
              </a:rPr>
              <a:t> MẨU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62938"/>
            <a:ext cx="6779259" cy="45758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905000">
              <a:lnSpc>
                <a:spcPts val="2510"/>
              </a:lnSpc>
              <a:spcBef>
                <a:spcPts val="395"/>
              </a:spcBef>
              <a:tabLst>
                <a:tab pos="830580" algn="l"/>
              </a:tabLst>
            </a:pPr>
            <a:r>
              <a:rPr sz="2300" spc="-75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TRIGGERtg_PhieuXuat_Insert </a:t>
            </a:r>
            <a:r>
              <a:rPr sz="2300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ON	</a:t>
            </a:r>
            <a:r>
              <a:rPr sz="2300" spc="-60" dirty="0">
                <a:solidFill>
                  <a:srgbClr val="1A1A6F"/>
                </a:solidFill>
                <a:latin typeface="Times New Roman"/>
                <a:cs typeface="Times New Roman"/>
              </a:rPr>
              <a:t>PHIEU_XUAT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00"/>
              </a:lnSpc>
              <a:tabLst>
                <a:tab pos="83058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FOR	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INSERT</a:t>
            </a:r>
            <a:r>
              <a:rPr sz="2300" spc="3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95"/>
              </a:lnSpc>
            </a:pP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@NgayHD</a:t>
            </a:r>
            <a:r>
              <a:rPr sz="23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datetime,</a:t>
            </a:r>
            <a:r>
              <a:rPr sz="2300" spc="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300" spc="-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varchar(200)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--</a:t>
            </a:r>
            <a:r>
              <a:rPr sz="2300" i="1" spc="-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Kiểm</a:t>
            </a:r>
            <a:r>
              <a:rPr sz="2300" i="1" spc="-6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tra số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hoá</a:t>
            </a:r>
            <a:r>
              <a:rPr sz="2300" i="1" spc="-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đơn</a:t>
            </a:r>
            <a:r>
              <a:rPr sz="2300" i="1" spc="-6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đã</a:t>
            </a:r>
            <a:r>
              <a:rPr sz="2300" i="1" spc="-1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có</a:t>
            </a:r>
            <a:r>
              <a:rPr sz="2300" i="1" spc="-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spc="-20" dirty="0">
                <a:solidFill>
                  <a:srgbClr val="000099"/>
                </a:solidFill>
                <a:latin typeface="Times New Roman"/>
                <a:cs typeface="Times New Roman"/>
              </a:rPr>
              <a:t>trong</a:t>
            </a:r>
            <a:r>
              <a:rPr sz="2300" i="1" spc="-9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bảng</a:t>
            </a:r>
            <a:r>
              <a:rPr sz="2300" i="1" spc="-6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000099"/>
                </a:solidFill>
                <a:latin typeface="Times New Roman"/>
                <a:cs typeface="Times New Roman"/>
              </a:rPr>
              <a:t>DONDH</a:t>
            </a:r>
            <a:r>
              <a:rPr sz="2300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000099"/>
                </a:solidFill>
                <a:latin typeface="Times New Roman"/>
                <a:cs typeface="Times New Roman"/>
              </a:rPr>
              <a:t>không?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300" spc="-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NOT</a:t>
            </a:r>
            <a:r>
              <a:rPr sz="23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EXISTS(Select</a:t>
            </a:r>
            <a:r>
              <a:rPr sz="2300" spc="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300">
              <a:latin typeface="Times New Roman"/>
              <a:cs typeface="Times New Roman"/>
            </a:endParaRPr>
          </a:p>
          <a:p>
            <a:pPr marL="1368425" marR="1334770">
              <a:lnSpc>
                <a:spcPts val="2510"/>
              </a:lnSpc>
              <a:spcBef>
                <a:spcPts val="165"/>
              </a:spcBef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3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Inserted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I,</a:t>
            </a:r>
            <a:r>
              <a:rPr sz="2300" spc="-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r>
              <a:rPr sz="230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D </a:t>
            </a:r>
            <a:r>
              <a:rPr sz="2300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I.MaHD=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D.MaHD)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372110">
              <a:lnSpc>
                <a:spcPts val="2515"/>
              </a:lnSpc>
            </a:pP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Ro</a:t>
            </a:r>
            <a:r>
              <a:rPr sz="23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l</a:t>
            </a:r>
            <a:r>
              <a:rPr sz="23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back</a:t>
            </a:r>
            <a:r>
              <a:rPr sz="2300" spc="-2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-114" dirty="0">
                <a:solidFill>
                  <a:srgbClr val="1A1A6F"/>
                </a:solidFill>
                <a:latin typeface="Microsoft Sans Serif"/>
                <a:cs typeface="Microsoft Sans Serif"/>
              </a:rPr>
              <a:t>T</a:t>
            </a:r>
            <a:r>
              <a:rPr sz="2300" spc="-25" dirty="0">
                <a:solidFill>
                  <a:srgbClr val="1A1A6F"/>
                </a:solidFill>
                <a:latin typeface="Microsoft Sans Serif"/>
                <a:cs typeface="Microsoft Sans Serif"/>
              </a:rPr>
              <a:t>ra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n</a:t>
            </a:r>
            <a:endParaRPr sz="2300">
              <a:latin typeface="Microsoft Sans Serif"/>
              <a:cs typeface="Microsoft Sans Serif"/>
            </a:endParaRPr>
          </a:p>
          <a:p>
            <a:pPr marL="372110">
              <a:lnSpc>
                <a:spcPts val="2635"/>
              </a:lnSpc>
            </a:pP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Ra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ise</a:t>
            </a:r>
            <a:r>
              <a:rPr sz="2300" spc="-25" dirty="0">
                <a:solidFill>
                  <a:srgbClr val="1A1A6F"/>
                </a:solidFill>
                <a:latin typeface="Microsoft Sans Serif"/>
                <a:cs typeface="Microsoft Sans Serif"/>
              </a:rPr>
              <a:t>r</a:t>
            </a:r>
            <a:r>
              <a:rPr sz="23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r</a:t>
            </a:r>
            <a:r>
              <a:rPr sz="23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o</a:t>
            </a:r>
            <a:r>
              <a:rPr sz="23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r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(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‘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Số</a:t>
            </a:r>
            <a:r>
              <a:rPr sz="2300" spc="-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70" dirty="0">
                <a:solidFill>
                  <a:srgbClr val="1A1A6F"/>
                </a:solidFill>
                <a:latin typeface="Microsoft Sans Serif"/>
                <a:cs typeface="Microsoft Sans Serif"/>
              </a:rPr>
              <a:t>đơ</a:t>
            </a:r>
            <a:r>
              <a:rPr sz="2300" spc="75" dirty="0">
                <a:solidFill>
                  <a:srgbClr val="1A1A6F"/>
                </a:solidFill>
                <a:latin typeface="Microsoft Sans Serif"/>
                <a:cs typeface="Microsoft Sans Serif"/>
              </a:rPr>
              <a:t>n</a:t>
            </a:r>
            <a:r>
              <a:rPr sz="23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đặ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t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hàn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g</a:t>
            </a:r>
            <a:r>
              <a:rPr sz="23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k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hô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ng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tồn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tại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’,</a:t>
            </a:r>
            <a:r>
              <a:rPr sz="2300" spc="-3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16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,</a:t>
            </a:r>
            <a:r>
              <a:rPr sz="23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1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)</a:t>
            </a:r>
            <a:endParaRPr sz="2300">
              <a:latin typeface="Microsoft Sans Serif"/>
              <a:cs typeface="Microsoft Sans Serif"/>
            </a:endParaRPr>
          </a:p>
          <a:p>
            <a:pPr marL="382905">
              <a:lnSpc>
                <a:spcPts val="2755"/>
              </a:lnSpc>
            </a:pP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Return</a:t>
            </a:r>
            <a:endParaRPr sz="2300">
              <a:latin typeface="Microsoft Sans Serif"/>
              <a:cs typeface="Microsoft Sans Serif"/>
            </a:endParaRPr>
          </a:p>
          <a:p>
            <a:pPr marL="24765">
              <a:lnSpc>
                <a:spcPts val="2755"/>
              </a:lnSpc>
            </a:pP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7486" y="236296"/>
            <a:ext cx="666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THÊM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MẨU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62938"/>
            <a:ext cx="6859905" cy="458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--Tính</a:t>
            </a:r>
            <a:r>
              <a:rPr sz="23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2300" i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ngà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2300" i="1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đặ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300" i="1" spc="-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endParaRPr sz="2300">
              <a:latin typeface="Times New Roman"/>
              <a:cs typeface="Times New Roman"/>
            </a:endParaRPr>
          </a:p>
          <a:p>
            <a:pPr marL="24765" marR="2980055">
              <a:lnSpc>
                <a:spcPct val="100000"/>
              </a:lnSpc>
              <a:tabLst>
                <a:tab pos="795655" algn="l"/>
                <a:tab pos="876300" algn="l"/>
              </a:tabLst>
            </a:pP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Select		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@NgayDH=NgayDH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From	HoaDon_DH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D,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Inserted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I </a:t>
            </a:r>
            <a:r>
              <a:rPr sz="2300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D.MaHD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I.MaHD</a:t>
            </a:r>
            <a:endParaRPr sz="2300">
              <a:latin typeface="Times New Roman"/>
              <a:cs typeface="Times New Roman"/>
            </a:endParaRPr>
          </a:p>
          <a:p>
            <a:pPr marL="24765" marR="819785">
              <a:lnSpc>
                <a:spcPct val="100000"/>
              </a:lnSpc>
            </a:pP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-- Kiểm tra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ngày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giao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hàng phải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sau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ngày đặt hàng </a:t>
            </a:r>
            <a:r>
              <a:rPr sz="2300" i="1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IF @NgayDH &gt; (Select ngayxuat From Inserted) 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  <a:spcBef>
                <a:spcPts val="10"/>
              </a:spcBef>
            </a:pP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Set</a:t>
            </a:r>
            <a:r>
              <a:rPr sz="23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@ErrMsg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=</a:t>
            </a:r>
            <a:r>
              <a:rPr sz="23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‘ngày giao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hàng</a:t>
            </a:r>
            <a:r>
              <a:rPr sz="23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phải</a:t>
            </a:r>
            <a:r>
              <a:rPr sz="23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229" dirty="0">
                <a:solidFill>
                  <a:srgbClr val="1A1A6F"/>
                </a:solidFill>
                <a:latin typeface="Microsoft Sans Serif"/>
                <a:cs typeface="Microsoft Sans Serif"/>
              </a:rPr>
              <a:t>ở</a:t>
            </a:r>
            <a:r>
              <a:rPr sz="23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sau</a:t>
            </a:r>
            <a:r>
              <a:rPr sz="2300" spc="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ngày:’</a:t>
            </a:r>
            <a:endParaRPr sz="2300">
              <a:latin typeface="Microsoft Sans Serif"/>
              <a:cs typeface="Microsoft Sans Serif"/>
            </a:endParaRPr>
          </a:p>
          <a:p>
            <a:pPr marL="382905">
              <a:lnSpc>
                <a:spcPct val="100000"/>
              </a:lnSpc>
            </a:pP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+</a:t>
            </a:r>
            <a:r>
              <a:rPr sz="23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Convert(char(10),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ngayDH,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103</a:t>
            </a:r>
            <a:r>
              <a:rPr sz="23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)</a:t>
            </a:r>
            <a:endParaRPr sz="2300">
              <a:latin typeface="Microsoft Sans Serif"/>
              <a:cs typeface="Microsoft Sans Serif"/>
            </a:endParaRPr>
          </a:p>
          <a:p>
            <a:pPr marL="382905" marR="333184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Ra</a:t>
            </a:r>
            <a:r>
              <a:rPr sz="23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ie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rr</a:t>
            </a:r>
            <a:r>
              <a:rPr sz="23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o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r</a:t>
            </a:r>
            <a:r>
              <a:rPr sz="23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(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@Er</a:t>
            </a:r>
            <a:r>
              <a:rPr sz="23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r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M</a:t>
            </a:r>
            <a:r>
              <a:rPr sz="23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s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g</a:t>
            </a:r>
            <a:r>
              <a:rPr sz="23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,</a:t>
            </a:r>
            <a:r>
              <a:rPr sz="23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16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,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1)  </a:t>
            </a:r>
            <a:r>
              <a:rPr sz="23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Rollback</a:t>
            </a:r>
            <a:r>
              <a:rPr sz="2300" spc="-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1A1A6F"/>
                </a:solidFill>
                <a:latin typeface="Microsoft Sans Serif"/>
                <a:cs typeface="Microsoft Sans Serif"/>
              </a:rPr>
              <a:t>tran</a:t>
            </a:r>
            <a:endParaRPr sz="2300">
              <a:latin typeface="Microsoft Sans Serif"/>
              <a:cs typeface="Microsoft Sans Serif"/>
            </a:endParaRPr>
          </a:p>
          <a:p>
            <a:pPr marL="24765" marR="6355080">
              <a:lnSpc>
                <a:spcPts val="2760"/>
              </a:lnSpc>
              <a:spcBef>
                <a:spcPts val="80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End  End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1286" y="363982"/>
            <a:ext cx="6673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a)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THÊM</a:t>
            </a:r>
            <a:r>
              <a:rPr b="1" spc="-5" dirty="0">
                <a:latin typeface="Arial"/>
                <a:cs typeface="Arial"/>
              </a:rPr>
              <a:t> MẨU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233042"/>
            <a:ext cx="7091045" cy="401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Tương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tự, 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buộc như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450" spc="-45" dirty="0">
                <a:solidFill>
                  <a:srgbClr val="1A1A6F"/>
                </a:solidFill>
                <a:latin typeface="Times New Roman"/>
                <a:cs typeface="Times New Roman"/>
              </a:rPr>
              <a:t>INSERT, 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đặc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biệt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kiểm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ràng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buộc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khóa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ngoại</a:t>
            </a:r>
            <a:endParaRPr sz="24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1099"/>
              </a:lnSpc>
              <a:spcBef>
                <a:spcPts val="580"/>
              </a:spcBef>
            </a:pPr>
            <a:r>
              <a:rPr sz="2450" b="1" spc="10" dirty="0">
                <a:solidFill>
                  <a:srgbClr val="1A1A6F"/>
                </a:solidFill>
                <a:latin typeface="Times New Roman"/>
                <a:cs typeface="Times New Roman"/>
              </a:rPr>
              <a:t>Ví dụ: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xoá một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số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hoá đơn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bảng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HOADON_DH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cần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phải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RBTV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sau:</a:t>
            </a:r>
            <a:endParaRPr sz="24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800"/>
              </a:lnSpc>
              <a:spcBef>
                <a:spcPts val="590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Kiểm tra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xem đơn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bị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xoá đã được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xuất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chưa?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đã được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xuất rồi thì thông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báo không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xoá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đơn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được.</a:t>
            </a:r>
            <a:endParaRPr sz="24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800"/>
              </a:lnSpc>
              <a:spcBef>
                <a:spcPts val="605"/>
              </a:spcBef>
              <a:buClr>
                <a:srgbClr val="90B54D"/>
              </a:buClr>
              <a:buFont typeface="Wingdings"/>
              <a:buChar char=""/>
              <a:tabLst>
                <a:tab pos="355600" algn="l"/>
              </a:tabLst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Ngược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thì xoá dữ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liên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quan bên bảng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chi tiết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đơn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đặt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(CHITIET_DH)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9083" y="363982"/>
            <a:ext cx="6406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b)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XÓA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MẨU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70559"/>
            <a:ext cx="7708265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34970">
              <a:lnSpc>
                <a:spcPct val="100000"/>
              </a:lnSpc>
              <a:spcBef>
                <a:spcPts val="100"/>
              </a:spcBef>
              <a:tabLst>
                <a:tab pos="530225" algn="l"/>
                <a:tab pos="1149350" algn="l"/>
                <a:tab pos="2439035" algn="l"/>
              </a:tabLst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CRE</a:t>
            </a:r>
            <a:r>
              <a:rPr sz="2100" spc="-24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TE	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ER	t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_HO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N_Del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ete 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ON	HOADON_DH</a:t>
            </a:r>
            <a:endParaRPr sz="2100">
              <a:latin typeface="Times New Roman"/>
              <a:cs typeface="Times New Roman"/>
            </a:endParaRPr>
          </a:p>
          <a:p>
            <a:pPr marL="12700" marR="6096635">
              <a:lnSpc>
                <a:spcPct val="100000"/>
              </a:lnSpc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FOR</a:t>
            </a:r>
            <a:r>
              <a:rPr sz="210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DELETE </a:t>
            </a:r>
            <a:r>
              <a:rPr sz="2100" spc="-50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@SoPX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char(5),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1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char(200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1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Kiểm</a:t>
            </a: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tra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xem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đơn</a:t>
            </a: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1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đã</a:t>
            </a:r>
            <a:r>
              <a:rPr sz="21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1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1A1A6F"/>
                </a:solidFill>
                <a:latin typeface="Times New Roman"/>
                <a:cs typeface="Times New Roman"/>
              </a:rPr>
              <a:t>xuất</a:t>
            </a:r>
            <a:r>
              <a:rPr sz="21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chưa</a:t>
            </a:r>
            <a:endParaRPr sz="2100">
              <a:latin typeface="Times New Roman"/>
              <a:cs typeface="Times New Roman"/>
            </a:endParaRPr>
          </a:p>
          <a:p>
            <a:pPr marL="12700" marR="2551430">
              <a:lnSpc>
                <a:spcPct val="100000"/>
              </a:lnSpc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1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EXISTS(Select</a:t>
            </a:r>
            <a:r>
              <a:rPr sz="21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MaPX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1A1A6F"/>
                </a:solidFill>
                <a:latin typeface="Times New Roman"/>
                <a:cs typeface="Times New Roman"/>
              </a:rPr>
              <a:t>PHIEU_XUAT </a:t>
            </a:r>
            <a:r>
              <a:rPr sz="21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MaHD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IN(Select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MaHD</a:t>
            </a:r>
            <a:r>
              <a:rPr sz="21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Deleted))</a:t>
            </a:r>
            <a:endParaRPr sz="21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100">
              <a:latin typeface="Times New Roman"/>
              <a:cs typeface="Times New Roman"/>
            </a:endParaRPr>
          </a:p>
          <a:p>
            <a:pPr marL="926465" marR="1783714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Select @MaPX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=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MaPX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 </a:t>
            </a:r>
            <a:r>
              <a:rPr sz="2100" spc="-30" dirty="0">
                <a:solidFill>
                  <a:srgbClr val="1A1A6F"/>
                </a:solidFill>
                <a:latin typeface="Times New Roman"/>
                <a:cs typeface="Times New Roman"/>
              </a:rPr>
              <a:t>PHIEU_XUAT </a:t>
            </a:r>
            <a:r>
              <a:rPr sz="2100" spc="-50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MaHD</a:t>
            </a:r>
            <a:r>
              <a:rPr sz="21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In(Select MaHD</a:t>
            </a:r>
            <a:r>
              <a:rPr sz="21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1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Deleted)</a:t>
            </a:r>
            <a:endParaRPr sz="2100">
              <a:latin typeface="Times New Roman"/>
              <a:cs typeface="Times New Roman"/>
            </a:endParaRPr>
          </a:p>
          <a:p>
            <a:pPr marL="926465" marR="5080">
              <a:lnSpc>
                <a:spcPct val="90000"/>
              </a:lnSpc>
              <a:spcBef>
                <a:spcPts val="250"/>
              </a:spcBef>
            </a:pP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100" spc="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100" spc="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10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‘Đơn</a:t>
            </a:r>
            <a:r>
              <a:rPr sz="2100" spc="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100" spc="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10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đã</a:t>
            </a:r>
            <a:r>
              <a:rPr sz="210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100" spc="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nhập</a:t>
            </a:r>
            <a:r>
              <a:rPr sz="2100" spc="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theo</a:t>
            </a:r>
            <a:r>
              <a:rPr sz="2100" spc="1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’+</a:t>
            </a:r>
            <a:r>
              <a:rPr sz="2100" spc="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‘số</a:t>
            </a:r>
            <a:r>
              <a:rPr sz="2100" spc="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xuất </a:t>
            </a:r>
            <a:r>
              <a:rPr sz="2100" spc="-50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100" spc="-5" dirty="0">
                <a:solidFill>
                  <a:srgbClr val="1A1A6F"/>
                </a:solidFill>
                <a:latin typeface="Times New Roman"/>
                <a:cs typeface="Times New Roman"/>
              </a:rPr>
              <a:t>’+ @SoPX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+ char(13) + ‘.Không thể huỷ được’ 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RaiseError(@ErrMsg,16,1)</a:t>
            </a:r>
            <a:endParaRPr sz="21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Rollback</a:t>
            </a:r>
            <a:r>
              <a:rPr sz="21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tran</a:t>
            </a:r>
            <a:endParaRPr sz="210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</a:pPr>
            <a:r>
              <a:rPr sz="21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79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970" y="326593"/>
            <a:ext cx="6406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b)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XÓA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MẨU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425066"/>
            <a:ext cx="8521065" cy="49663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b)</a:t>
            </a:r>
            <a:r>
              <a:rPr sz="24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toàn</a:t>
            </a:r>
            <a:r>
              <a:rPr sz="2400" b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cục: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hệ</a:t>
            </a:r>
            <a:r>
              <a:rPr sz="24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thống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do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SQL</a:t>
            </a:r>
            <a:r>
              <a:rPr sz="2400" spc="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Server</a:t>
            </a:r>
            <a:r>
              <a:rPr sz="2400" spc="2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cung</a:t>
            </a:r>
            <a:r>
              <a:rPr sz="2400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cấp,</a:t>
            </a:r>
            <a:r>
              <a:rPr sz="24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tên</a:t>
            </a:r>
            <a:r>
              <a:rPr sz="24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bắt</a:t>
            </a:r>
            <a:r>
              <a:rPr sz="24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đầu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bằng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2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ký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@</a:t>
            </a:r>
            <a:endParaRPr sz="2400">
              <a:latin typeface="Times New Roman"/>
              <a:cs typeface="Times New Roman"/>
            </a:endParaRPr>
          </a:p>
          <a:p>
            <a:pPr marL="469900" marR="7620" indent="-4572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SQL</a:t>
            </a:r>
            <a:r>
              <a:rPr sz="2400" spc="1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cập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nhật</a:t>
            </a:r>
            <a:r>
              <a:rPr sz="24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22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4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1A1A6F"/>
                </a:solidFill>
                <a:latin typeface="Times New Roman"/>
                <a:cs typeface="Times New Roman"/>
              </a:rPr>
              <a:t>này,</a:t>
            </a:r>
            <a:r>
              <a:rPr sz="240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người</a:t>
            </a:r>
            <a:r>
              <a:rPr sz="240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40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400" spc="2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400" spc="-5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4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gán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trực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tiếp.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biến</a:t>
            </a: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hệ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thống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thuờng</a:t>
            </a:r>
            <a:r>
              <a:rPr sz="24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812800" marR="5715" lvl="1" indent="-343535">
              <a:lnSpc>
                <a:spcPct val="100000"/>
              </a:lnSpc>
              <a:spcBef>
                <a:spcPts val="615"/>
              </a:spcBef>
              <a:buFont typeface="Wingdings"/>
              <a:buChar char=""/>
              <a:tabLst>
                <a:tab pos="813435" algn="l"/>
              </a:tabLst>
            </a:pPr>
            <a:r>
              <a:rPr sz="2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@@error:</a:t>
            </a:r>
            <a:r>
              <a:rPr sz="2000" b="1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thông</a:t>
            </a:r>
            <a:r>
              <a:rPr sz="20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báo</a:t>
            </a:r>
            <a:r>
              <a:rPr sz="20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mã</a:t>
            </a:r>
            <a:r>
              <a:rPr sz="20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lỗi,</a:t>
            </a:r>
            <a:r>
              <a:rPr sz="20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nếu</a:t>
            </a:r>
            <a:r>
              <a:rPr sz="20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@@error</a:t>
            </a:r>
            <a:r>
              <a:rPr sz="2000" spc="1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0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0:</a:t>
            </a:r>
            <a:r>
              <a:rPr sz="2000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thao</a:t>
            </a:r>
            <a:r>
              <a:rPr sz="20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tác</a:t>
            </a:r>
            <a:r>
              <a:rPr sz="20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0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0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thành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công.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813435" algn="l"/>
                <a:tab pos="2533015" algn="l"/>
                <a:tab pos="3035300" algn="l"/>
                <a:tab pos="3551554" algn="l"/>
                <a:tab pos="3912870" algn="l"/>
                <a:tab pos="4556125" algn="l"/>
                <a:tab pos="4891405" algn="l"/>
                <a:tab pos="5393055" algn="l"/>
                <a:tab pos="6182360" algn="l"/>
                <a:tab pos="6651625" algn="l"/>
                <a:tab pos="7225030" algn="l"/>
                <a:tab pos="7796530" algn="l"/>
              </a:tabLst>
            </a:pPr>
            <a:r>
              <a:rPr sz="2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@@</a:t>
            </a:r>
            <a:r>
              <a:rPr sz="20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owcoun</a:t>
            </a:r>
            <a:r>
              <a:rPr sz="20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: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ho	biết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ố	d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ò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ng	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ị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ả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nh	hưởng	bởi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ệ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	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uối	(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ns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rt,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update,</a:t>
            </a:r>
            <a:r>
              <a:rPr sz="20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delete).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605"/>
              </a:spcBef>
              <a:buFont typeface="Wingdings"/>
              <a:buChar char=""/>
              <a:tabLst>
                <a:tab pos="813435" algn="l"/>
              </a:tabLst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@@trancount:</a:t>
            </a:r>
            <a:r>
              <a:rPr sz="2000" b="1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biết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giao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dịch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đang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hoạt</a:t>
            </a:r>
            <a:r>
              <a:rPr sz="20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20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trên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kết</a:t>
            </a:r>
            <a:r>
              <a:rPr sz="20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nối</a:t>
            </a:r>
            <a:r>
              <a:rPr sz="20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tại.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813435" algn="l"/>
              </a:tabLst>
            </a:pPr>
            <a:r>
              <a:rPr sz="2000" b="1" dirty="0">
                <a:solidFill>
                  <a:srgbClr val="1A1A6F"/>
                </a:solidFill>
                <a:latin typeface="Times New Roman"/>
                <a:cs typeface="Times New Roman"/>
              </a:rPr>
              <a:t>@@</a:t>
            </a:r>
            <a:r>
              <a:rPr sz="2000" b="1" spc="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fetch_status:</a:t>
            </a:r>
            <a:r>
              <a:rPr sz="2000" b="1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cho</a:t>
            </a:r>
            <a:r>
              <a:rPr sz="20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biết</a:t>
            </a:r>
            <a:r>
              <a:rPr sz="20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thao</a:t>
            </a:r>
            <a:r>
              <a:rPr sz="20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tác</a:t>
            </a:r>
            <a:r>
              <a:rPr sz="20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lấy</a:t>
            </a:r>
            <a:r>
              <a:rPr sz="2000" spc="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000" spc="20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0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0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con</a:t>
            </a:r>
            <a:r>
              <a:rPr sz="2000" spc="2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trỏ</a:t>
            </a:r>
            <a:r>
              <a:rPr sz="20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000" spc="2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6F"/>
                </a:solidFill>
                <a:latin typeface="Times New Roman"/>
                <a:cs typeface="Times New Roman"/>
              </a:rPr>
              <a:t>thành</a:t>
            </a:r>
            <a:r>
              <a:rPr sz="2000" spc="2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A1A6F"/>
                </a:solidFill>
                <a:latin typeface="Times New Roman"/>
                <a:cs typeface="Times New Roman"/>
              </a:rPr>
              <a:t>công </a:t>
            </a:r>
            <a:r>
              <a:rPr sz="2000" spc="-48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A1A6F"/>
                </a:solidFill>
                <a:latin typeface="Times New Roman"/>
                <a:cs typeface="Times New Roman"/>
              </a:rPr>
              <a:t>không.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0046" y="203403"/>
            <a:ext cx="2621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5035" algn="l"/>
              </a:tabLst>
            </a:pPr>
            <a:r>
              <a:rPr spc="-5" dirty="0"/>
              <a:t>1.1.	</a:t>
            </a:r>
            <a:r>
              <a:rPr spc="-10" dirty="0"/>
              <a:t>Khai</a:t>
            </a:r>
            <a:r>
              <a:rPr spc="-45" dirty="0"/>
              <a:t> </a:t>
            </a:r>
            <a:r>
              <a:rPr spc="-10" dirty="0"/>
              <a:t>biến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072" y="1158671"/>
            <a:ext cx="6821170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51550">
              <a:lnSpc>
                <a:spcPct val="120800"/>
              </a:lnSpc>
              <a:spcBef>
                <a:spcPts val="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Else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B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gin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45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Xoá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tự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động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chi</a:t>
            </a:r>
            <a:r>
              <a:rPr sz="245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tiết</a:t>
            </a:r>
            <a:r>
              <a:rPr sz="2450" i="1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đơn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liên</a:t>
            </a:r>
            <a:r>
              <a:rPr sz="2450" i="1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quan</a:t>
            </a:r>
            <a:endParaRPr sz="245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  <a:spcBef>
                <a:spcPts val="610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Delete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FROM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CHITIET_DH</a:t>
            </a:r>
            <a:endParaRPr sz="2450">
              <a:latin typeface="Times New Roman"/>
              <a:cs typeface="Times New Roman"/>
            </a:endParaRPr>
          </a:p>
          <a:p>
            <a:pPr marL="12700" marR="5080" indent="409575">
              <a:lnSpc>
                <a:spcPct val="120800"/>
              </a:lnSpc>
              <a:spcBef>
                <a:spcPts val="1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In (Select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From DELETED)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80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551" y="402793"/>
            <a:ext cx="6407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b)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XÓA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MẨU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TIN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MỚI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233042"/>
            <a:ext cx="7699375" cy="3859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 marR="5080" indent="-239395" algn="just">
              <a:lnSpc>
                <a:spcPct val="100800"/>
              </a:lnSpc>
              <a:spcBef>
                <a:spcPts val="95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Tương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tự,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ràng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buộc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như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450" spc="6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INSERT, </a:t>
            </a:r>
            <a:r>
              <a:rPr sz="24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buộc khoá ngoại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thể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 dụng 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UPDATE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450" spc="6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hiện tự</a:t>
            </a:r>
            <a:r>
              <a:rPr sz="24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động.</a:t>
            </a:r>
            <a:endParaRPr sz="2450">
              <a:latin typeface="Times New Roman"/>
              <a:cs typeface="Times New Roman"/>
            </a:endParaRPr>
          </a:p>
          <a:p>
            <a:pPr marL="251460" marR="5080" indent="-239395" algn="just">
              <a:lnSpc>
                <a:spcPct val="100899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Hàm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Update: kiểm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liệu của cột bên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bảng có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bị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đổi trong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các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trigger sửa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liệu</a:t>
            </a:r>
            <a:endParaRPr sz="245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61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Cú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pháp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UPDATE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(tên_cột)</a:t>
            </a:r>
            <a:endParaRPr sz="2450">
              <a:latin typeface="Times New Roman"/>
              <a:cs typeface="Times New Roman"/>
            </a:endParaRPr>
          </a:p>
          <a:p>
            <a:pPr marL="652145" lvl="1" indent="-241300">
              <a:lnSpc>
                <a:spcPct val="100000"/>
              </a:lnSpc>
              <a:spcBef>
                <a:spcPts val="55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652145" algn="l"/>
                <a:tab pos="652780" algn="l"/>
              </a:tabLst>
            </a:pP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Tên_cột: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tên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cột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mà</a:t>
            </a:r>
            <a:r>
              <a:rPr sz="2100" spc="2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chúng</a:t>
            </a:r>
            <a:r>
              <a:rPr sz="2100" spc="25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ta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muốn</a:t>
            </a:r>
            <a:r>
              <a:rPr sz="2100" spc="229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kiểm</a:t>
            </a:r>
            <a:r>
              <a:rPr sz="2100" spc="25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tra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xem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dữ</a:t>
            </a:r>
            <a:r>
              <a:rPr sz="2100" spc="2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liệu</a:t>
            </a:r>
            <a:endParaRPr sz="2100">
              <a:latin typeface="Microsoft Sans Serif"/>
              <a:cs typeface="Microsoft Sans Serif"/>
            </a:endParaRPr>
          </a:p>
          <a:p>
            <a:pPr marL="652145">
              <a:lnSpc>
                <a:spcPct val="100000"/>
              </a:lnSpc>
              <a:spcBef>
                <a:spcPts val="25"/>
              </a:spcBef>
            </a:pP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tại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đó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có</a:t>
            </a:r>
            <a:r>
              <a:rPr sz="2100" spc="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bị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85" dirty="0">
                <a:solidFill>
                  <a:srgbClr val="1A1A6F"/>
                </a:solidFill>
                <a:latin typeface="Microsoft Sans Serif"/>
                <a:cs typeface="Microsoft Sans Serif"/>
              </a:rPr>
              <a:t>sửa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đổi</a:t>
            </a:r>
            <a:r>
              <a:rPr sz="2100" spc="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trong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trigger</a:t>
            </a:r>
            <a:r>
              <a:rPr sz="2100" spc="1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không.</a:t>
            </a:r>
            <a:endParaRPr sz="2100">
              <a:latin typeface="Microsoft Sans Serif"/>
              <a:cs typeface="Microsoft Sans Serif"/>
            </a:endParaRPr>
          </a:p>
          <a:p>
            <a:pPr marL="611505" marR="7620" lvl="1" indent="-241300">
              <a:lnSpc>
                <a:spcPct val="101000"/>
              </a:lnSpc>
              <a:spcBef>
                <a:spcPts val="505"/>
              </a:spcBef>
              <a:buClr>
                <a:srgbClr val="FC8536"/>
              </a:buClr>
              <a:buSzPct val="69047"/>
              <a:buFont typeface="Wingdings"/>
              <a:buChar char=""/>
              <a:tabLst>
                <a:tab pos="611505" algn="l"/>
                <a:tab pos="612140" algn="l"/>
              </a:tabLst>
            </a:pPr>
            <a:r>
              <a:rPr sz="2100" spc="-25" dirty="0">
                <a:solidFill>
                  <a:srgbClr val="1A1A6F"/>
                </a:solidFill>
                <a:latin typeface="Microsoft Sans Serif"/>
                <a:cs typeface="Microsoft Sans Serif"/>
              </a:rPr>
              <a:t>Trả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về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5" dirty="0">
                <a:solidFill>
                  <a:srgbClr val="1A1A6F"/>
                </a:solidFill>
                <a:latin typeface="Microsoft Sans Serif"/>
                <a:cs typeface="Microsoft Sans Serif"/>
              </a:rPr>
              <a:t>True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khi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giá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trị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dữ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liệu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của</a:t>
            </a:r>
            <a:r>
              <a:rPr sz="2100" spc="1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cột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đã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bị</a:t>
            </a:r>
            <a:r>
              <a:rPr sz="2100" spc="11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85" dirty="0">
                <a:solidFill>
                  <a:srgbClr val="1A1A6F"/>
                </a:solidFill>
                <a:latin typeface="Microsoft Sans Serif"/>
                <a:cs typeface="Microsoft Sans Serif"/>
              </a:rPr>
              <a:t>sửa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đổi,</a:t>
            </a:r>
            <a:r>
              <a:rPr sz="2100" spc="114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90" dirty="0">
                <a:solidFill>
                  <a:srgbClr val="1A1A6F"/>
                </a:solidFill>
                <a:latin typeface="Microsoft Sans Serif"/>
                <a:cs typeface="Microsoft Sans Serif"/>
              </a:rPr>
              <a:t>ngược </a:t>
            </a:r>
            <a:r>
              <a:rPr sz="2100" spc="-5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lại</a:t>
            </a:r>
            <a:r>
              <a:rPr sz="2100" spc="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trả</a:t>
            </a:r>
            <a:r>
              <a:rPr sz="2100" spc="2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về</a:t>
            </a:r>
            <a:r>
              <a:rPr sz="2100" spc="5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False</a:t>
            </a:r>
            <a:r>
              <a:rPr sz="2100" spc="4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khi</a:t>
            </a:r>
            <a:r>
              <a:rPr sz="2100" spc="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giá</a:t>
            </a:r>
            <a:r>
              <a:rPr sz="2100" spc="3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trị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125" dirty="0">
                <a:solidFill>
                  <a:srgbClr val="1A1A6F"/>
                </a:solidFill>
                <a:latin typeface="Microsoft Sans Serif"/>
                <a:cs typeface="Microsoft Sans Serif"/>
              </a:rPr>
              <a:t>dữ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1A1A6F"/>
                </a:solidFill>
                <a:latin typeface="Microsoft Sans Serif"/>
                <a:cs typeface="Microsoft Sans Serif"/>
              </a:rPr>
              <a:t>liệu</a:t>
            </a:r>
            <a:r>
              <a:rPr sz="2100" spc="4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của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cột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Microsoft Sans Serif"/>
                <a:cs typeface="Microsoft Sans Serif"/>
              </a:rPr>
              <a:t>không</a:t>
            </a:r>
            <a:r>
              <a:rPr sz="2100" spc="5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1A1A6F"/>
                </a:solidFill>
                <a:latin typeface="Microsoft Sans Serif"/>
                <a:cs typeface="Microsoft Sans Serif"/>
              </a:rPr>
              <a:t>bị</a:t>
            </a:r>
            <a:r>
              <a:rPr sz="2100" spc="25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spc="85" dirty="0">
                <a:solidFill>
                  <a:srgbClr val="1A1A6F"/>
                </a:solidFill>
                <a:latin typeface="Microsoft Sans Serif"/>
                <a:cs typeface="Microsoft Sans Serif"/>
              </a:rPr>
              <a:t>sửa</a:t>
            </a:r>
            <a:r>
              <a:rPr sz="2100" spc="30" dirty="0">
                <a:solidFill>
                  <a:srgbClr val="1A1A6F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1A1A6F"/>
                </a:solidFill>
                <a:latin typeface="Microsoft Sans Serif"/>
                <a:cs typeface="Microsoft Sans Serif"/>
              </a:rPr>
              <a:t>đổi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81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651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SỬA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ĐỔI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MẨU</a:t>
            </a:r>
            <a:r>
              <a:rPr b="1" spc="-5" dirty="0">
                <a:latin typeface="Arial"/>
                <a:cs typeface="Arial"/>
              </a:rPr>
              <a:t> TIN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233042"/>
            <a:ext cx="7699375" cy="3188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thông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tin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hàng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bên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bảng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HOADON_DH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cần phải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kiểm tra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ràng buộc toàn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vẹn 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dữ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liệu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sau:</a:t>
            </a:r>
            <a:endParaRPr sz="2450">
              <a:latin typeface="Times New Roman"/>
              <a:cs typeface="Times New Roman"/>
            </a:endParaRPr>
          </a:p>
          <a:p>
            <a:pPr marL="251460" marR="5715" indent="-239395" algn="just">
              <a:lnSpc>
                <a:spcPct val="100899"/>
              </a:lnSpc>
              <a:spcBef>
                <a:spcPts val="60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Không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cho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phép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sửa đổi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dữ liệu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tại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cột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MaHD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hoặc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MaKH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vì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đó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dữ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liệu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sẽ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ảnh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hưởng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đến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nhiều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bảng.</a:t>
            </a:r>
            <a:endParaRPr sz="2450">
              <a:latin typeface="Times New Roman"/>
              <a:cs typeface="Times New Roman"/>
            </a:endParaRPr>
          </a:p>
          <a:p>
            <a:pPr marL="251460" marR="5080" indent="-239395" algn="just">
              <a:lnSpc>
                <a:spcPct val="100800"/>
              </a:lnSpc>
              <a:spcBef>
                <a:spcPts val="590"/>
              </a:spcBef>
              <a:buClr>
                <a:srgbClr val="FC8536"/>
              </a:buClr>
              <a:buSzPct val="69387"/>
              <a:buFont typeface="Wingdings"/>
              <a:buChar char=""/>
              <a:tabLst>
                <a:tab pos="252095" algn="l"/>
              </a:tabLst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đổi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trị cột ngày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thì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phải đảm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bảo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luôn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luôn trước ngày giao 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đầu 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tiên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của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số đặt hàng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đó (nếu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đơn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đã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có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giao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hàng).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7305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SỬA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ĐỔI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MẨU</a:t>
            </a:r>
            <a:r>
              <a:rPr b="1" spc="-5" dirty="0">
                <a:latin typeface="Arial"/>
                <a:cs typeface="Arial"/>
              </a:rPr>
              <a:t> TIN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163548"/>
            <a:ext cx="7197725" cy="542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065">
              <a:lnSpc>
                <a:spcPct val="110000"/>
              </a:lnSpc>
              <a:spcBef>
                <a:spcPts val="100"/>
              </a:spcBef>
              <a:tabLst>
                <a:tab pos="2586990" algn="l"/>
              </a:tabLst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CRE</a:t>
            </a:r>
            <a:r>
              <a:rPr sz="2300" spc="-254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TE</a:t>
            </a:r>
            <a:r>
              <a:rPr sz="230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TRIGG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R	tg_HOA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ON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_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_U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p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a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e  ON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FOR</a:t>
            </a:r>
            <a:r>
              <a:rPr sz="23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UPDATE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AS</a:t>
            </a:r>
            <a:r>
              <a:rPr sz="23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Declare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@MinNgayXH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date,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varchar(200)</a:t>
            </a:r>
            <a:endParaRPr sz="2300">
              <a:latin typeface="Times New Roman"/>
              <a:cs typeface="Times New Roman"/>
            </a:endParaRPr>
          </a:p>
          <a:p>
            <a:pPr marL="12700" marR="2260600">
              <a:lnSpc>
                <a:spcPct val="110000"/>
              </a:lnSpc>
            </a:pP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30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3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300" i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3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các</a:t>
            </a:r>
            <a:r>
              <a:rPr sz="23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cột</a:t>
            </a:r>
            <a:r>
              <a:rPr sz="23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MaHD</a:t>
            </a:r>
            <a:r>
              <a:rPr sz="2300" i="1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hoặc</a:t>
            </a:r>
            <a:r>
              <a:rPr sz="23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i="1" dirty="0">
                <a:solidFill>
                  <a:srgbClr val="1A1A6F"/>
                </a:solidFill>
                <a:latin typeface="Times New Roman"/>
                <a:cs typeface="Times New Roman"/>
              </a:rPr>
              <a:t>MaKH </a:t>
            </a:r>
            <a:r>
              <a:rPr sz="2300" i="1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IF Update(MaHD) OR Update(MaKH) 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30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spcBef>
                <a:spcPts val="275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Rollback</a:t>
            </a:r>
            <a:r>
              <a:rPr sz="230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Tran</a:t>
            </a:r>
            <a:endParaRPr sz="2300">
              <a:latin typeface="Times New Roman"/>
              <a:cs typeface="Times New Roman"/>
            </a:endParaRPr>
          </a:p>
          <a:p>
            <a:pPr marL="914400" marR="5080">
              <a:lnSpc>
                <a:spcPct val="110000"/>
              </a:lnSpc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‘Không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số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hoặc </a:t>
            </a:r>
            <a:r>
              <a:rPr sz="2300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mã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khách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hàng’</a:t>
            </a:r>
            <a:endParaRPr sz="2300">
              <a:latin typeface="Times New Roman"/>
              <a:cs typeface="Times New Roman"/>
            </a:endParaRPr>
          </a:p>
          <a:p>
            <a:pPr marL="914400" marR="3066415">
              <a:lnSpc>
                <a:spcPts val="3040"/>
              </a:lnSpc>
              <a:spcBef>
                <a:spcPts val="145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RaisError(@ErrMsg,</a:t>
            </a:r>
            <a:r>
              <a:rPr sz="23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16,</a:t>
            </a:r>
            <a:r>
              <a:rPr sz="23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1) </a:t>
            </a:r>
            <a:r>
              <a:rPr sz="2300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Return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1105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SỬA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ĐỔI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MẨU</a:t>
            </a:r>
            <a:r>
              <a:rPr b="1" spc="-5" dirty="0">
                <a:latin typeface="Arial"/>
                <a:cs typeface="Arial"/>
              </a:rPr>
              <a:t> TIN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158671"/>
            <a:ext cx="6583045" cy="5447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5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ngày</a:t>
            </a:r>
            <a:r>
              <a:rPr sz="245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endParaRPr sz="2450">
              <a:latin typeface="Times New Roman"/>
              <a:cs typeface="Times New Roman"/>
            </a:endParaRPr>
          </a:p>
          <a:p>
            <a:pPr marL="12700" marR="3957954">
              <a:lnSpc>
                <a:spcPts val="3560"/>
              </a:lnSpc>
              <a:spcBef>
                <a:spcPts val="21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450" spc="-1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Update(NgayHD) </a:t>
            </a:r>
            <a:r>
              <a:rPr sz="2450" spc="-5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45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Kiểm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r>
              <a:rPr sz="245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đơn</a:t>
            </a:r>
            <a:r>
              <a:rPr sz="245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đã</a:t>
            </a:r>
            <a:r>
              <a:rPr sz="245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5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xuất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chưa</a:t>
            </a:r>
            <a:endParaRPr sz="24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62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4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EXISTS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(Select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MaPX</a:t>
            </a:r>
            <a:endParaRPr sz="2450">
              <a:latin typeface="Times New Roman"/>
              <a:cs typeface="Times New Roman"/>
            </a:endParaRPr>
          </a:p>
          <a:p>
            <a:pPr marL="2061210" marR="5080">
              <a:lnSpc>
                <a:spcPts val="3560"/>
              </a:lnSpc>
              <a:spcBef>
                <a:spcPts val="215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PHIEU_XUAT</a:t>
            </a:r>
            <a:r>
              <a:rPr sz="2450" spc="-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PX,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Deleted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 </a:t>
            </a:r>
            <a:r>
              <a:rPr sz="2450" spc="-5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px.mahd=d.mahd)</a:t>
            </a:r>
            <a:endParaRPr sz="24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3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Tính</a:t>
            </a:r>
            <a:r>
              <a:rPr sz="245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245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ngày</a:t>
            </a:r>
            <a:r>
              <a:rPr sz="245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nhập</a:t>
            </a:r>
            <a:r>
              <a:rPr sz="245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đầu</a:t>
            </a:r>
            <a:r>
              <a:rPr sz="245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tiên</a:t>
            </a:r>
            <a:endParaRPr sz="2450">
              <a:latin typeface="Times New Roman"/>
              <a:cs typeface="Times New Roman"/>
            </a:endParaRPr>
          </a:p>
          <a:p>
            <a:pPr marL="914400" marR="522605">
              <a:lnSpc>
                <a:spcPts val="3570"/>
              </a:lnSpc>
              <a:spcBef>
                <a:spcPts val="204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Select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@MinNgayXH</a:t>
            </a:r>
            <a:r>
              <a:rPr sz="245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Min(NgayXuat) </a:t>
            </a:r>
            <a:r>
              <a:rPr sz="2450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PHIEU_XUAT</a:t>
            </a:r>
            <a:r>
              <a:rPr sz="2450" spc="-1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PX,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DELETED</a:t>
            </a:r>
            <a:r>
              <a:rPr sz="24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spcBef>
                <a:spcPts val="38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Where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PX.MaHD</a:t>
            </a:r>
            <a:r>
              <a:rPr sz="24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D.MaHD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7151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SỬA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ĐỔI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MẨU</a:t>
            </a:r>
            <a:r>
              <a:rPr b="1" spc="-5" dirty="0">
                <a:latin typeface="Arial"/>
                <a:cs typeface="Arial"/>
              </a:rPr>
              <a:t> TIN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233042"/>
            <a:ext cx="7699375" cy="5223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800"/>
              </a:lnSpc>
              <a:spcBef>
                <a:spcPts val="95"/>
              </a:spcBef>
            </a:pP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--kiểm</a:t>
            </a:r>
            <a:r>
              <a:rPr sz="2450" i="1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tra</a:t>
            </a:r>
            <a:r>
              <a:rPr sz="2450" i="1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giá</a:t>
            </a:r>
            <a:r>
              <a:rPr sz="2450" i="1" spc="3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trị</a:t>
            </a:r>
            <a:r>
              <a:rPr sz="2450" i="1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ngày</a:t>
            </a:r>
            <a:r>
              <a:rPr sz="2450" i="1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đăt</a:t>
            </a:r>
            <a:r>
              <a:rPr sz="2450" i="1" spc="3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i="1" spc="3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sau</a:t>
            </a:r>
            <a:r>
              <a:rPr sz="2450" i="1" spc="3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khi</a:t>
            </a:r>
            <a:r>
              <a:rPr sz="2450" i="1" spc="2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450" i="1" spc="2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450" i="1" spc="3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phải</a:t>
            </a:r>
            <a:r>
              <a:rPr sz="2450" i="1" spc="3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luôn </a:t>
            </a:r>
            <a:r>
              <a:rPr sz="2450" i="1" spc="-6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trước</a:t>
            </a:r>
            <a:r>
              <a:rPr sz="245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ngày</a:t>
            </a:r>
            <a:r>
              <a:rPr sz="245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giao</a:t>
            </a:r>
            <a:r>
              <a:rPr sz="245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đầu</a:t>
            </a:r>
            <a:r>
              <a:rPr sz="245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1A1A6F"/>
                </a:solidFill>
                <a:latin typeface="Times New Roman"/>
                <a:cs typeface="Times New Roman"/>
              </a:rPr>
              <a:t>tiên</a:t>
            </a:r>
            <a:endParaRPr sz="2450">
              <a:latin typeface="Times New Roman"/>
              <a:cs typeface="Times New Roman"/>
            </a:endParaRPr>
          </a:p>
          <a:p>
            <a:pPr marL="914400" marR="118745">
              <a:lnSpc>
                <a:spcPts val="3560"/>
              </a:lnSpc>
              <a:spcBef>
                <a:spcPts val="21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@MinNgayXH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&lt;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(Select</a:t>
            </a:r>
            <a:r>
              <a:rPr sz="245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NgayHD</a:t>
            </a:r>
            <a:r>
              <a:rPr sz="245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From</a:t>
            </a:r>
            <a:r>
              <a:rPr sz="24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Inserted) </a:t>
            </a:r>
            <a:r>
              <a:rPr sz="2450" spc="-5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Begin</a:t>
            </a:r>
            <a:endParaRPr sz="2450">
              <a:latin typeface="Times New Roman"/>
              <a:cs typeface="Times New Roman"/>
            </a:endParaRPr>
          </a:p>
          <a:p>
            <a:pPr marL="1829435">
              <a:lnSpc>
                <a:spcPct val="100000"/>
              </a:lnSpc>
              <a:spcBef>
                <a:spcPts val="39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Rollback</a:t>
            </a:r>
            <a:r>
              <a:rPr sz="245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tran</a:t>
            </a:r>
            <a:endParaRPr sz="2450">
              <a:latin typeface="Times New Roman"/>
              <a:cs typeface="Times New Roman"/>
            </a:endParaRPr>
          </a:p>
          <a:p>
            <a:pPr marL="12700" marR="5080" indent="1816735">
              <a:lnSpc>
                <a:spcPct val="100800"/>
              </a:lnSpc>
              <a:spcBef>
                <a:spcPts val="600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Set</a:t>
            </a:r>
            <a:r>
              <a:rPr sz="245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@ErrMsg</a:t>
            </a:r>
            <a:r>
              <a:rPr sz="245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450" spc="2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‘Ngày</a:t>
            </a:r>
            <a:r>
              <a:rPr sz="2450" spc="2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đặt</a:t>
            </a:r>
            <a:r>
              <a:rPr sz="245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hàng</a:t>
            </a:r>
            <a:r>
              <a:rPr sz="245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phải</a:t>
            </a:r>
            <a:r>
              <a:rPr sz="2450" spc="2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ở</a:t>
            </a:r>
            <a:r>
              <a:rPr sz="2450" spc="25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trước </a:t>
            </a:r>
            <a:r>
              <a:rPr sz="2450" spc="-59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ngày:’</a:t>
            </a:r>
            <a:r>
              <a:rPr sz="2450" spc="-2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24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Convert(char(10),</a:t>
            </a:r>
            <a:r>
              <a:rPr sz="24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@MinNgayXH,</a:t>
            </a:r>
            <a:r>
              <a:rPr sz="245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103)</a:t>
            </a:r>
            <a:endParaRPr sz="2450">
              <a:latin typeface="Times New Roman"/>
              <a:cs typeface="Times New Roman"/>
            </a:endParaRPr>
          </a:p>
          <a:p>
            <a:pPr marL="1829435">
              <a:lnSpc>
                <a:spcPct val="100000"/>
              </a:lnSpc>
              <a:spcBef>
                <a:spcPts val="630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RaisError(@ErrMsg,</a:t>
            </a:r>
            <a:r>
              <a:rPr sz="24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16,</a:t>
            </a:r>
            <a:r>
              <a:rPr sz="24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1)</a:t>
            </a:r>
            <a:endParaRPr sz="245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spcBef>
                <a:spcPts val="610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50">
              <a:latin typeface="Times New Roman"/>
              <a:cs typeface="Times New Roman"/>
            </a:endParaRPr>
          </a:p>
          <a:p>
            <a:pPr marL="12700" marR="6933565" indent="238760">
              <a:lnSpc>
                <a:spcPct val="121100"/>
              </a:lnSpc>
              <a:spcBef>
                <a:spcPts val="5"/>
              </a:spcBef>
            </a:pPr>
            <a:r>
              <a:rPr sz="2450" spc="5" dirty="0">
                <a:solidFill>
                  <a:srgbClr val="1A1A6F"/>
                </a:solidFill>
                <a:latin typeface="Times New Roman"/>
                <a:cs typeface="Times New Roman"/>
              </a:rPr>
              <a:t>End 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 </a:t>
            </a:r>
            <a:r>
              <a:rPr sz="245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End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53" y="6492094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7151" y="326593"/>
            <a:ext cx="6329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c)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–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SỬA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ĐỔI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MẨU</a:t>
            </a:r>
            <a:r>
              <a:rPr b="1" spc="-5" dirty="0">
                <a:latin typeface="Arial"/>
                <a:cs typeface="Arial"/>
              </a:rPr>
              <a:t> TIN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641" y="125983"/>
            <a:ext cx="68510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3170" marR="5080" indent="-2491105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CHỈ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ĐỊNH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THỨ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TỰ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THỰC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HIỆN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CÁC </a:t>
            </a:r>
            <a:r>
              <a:rPr b="1" spc="-87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0489" y="5903829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86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58645"/>
            <a:ext cx="8604250" cy="46596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15595" marR="241935" indent="-303530" algn="just">
              <a:lnSpc>
                <a:spcPct val="83300"/>
              </a:lnSpc>
              <a:spcBef>
                <a:spcPts val="550"/>
              </a:spcBef>
              <a:buClr>
                <a:srgbClr val="FF7939"/>
              </a:buClr>
              <a:buFont typeface="Microsoft Sans Serif"/>
              <a:buChar char="•"/>
              <a:tabLst>
                <a:tab pos="31623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Nếu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cùng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thao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tác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trên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một 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Table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mà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nhiều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(khác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tên </a:t>
            </a:r>
            <a:r>
              <a:rPr sz="2300" spc="-5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nhau).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Khi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đó thứ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tự thực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trigger được</a:t>
            </a:r>
            <a:r>
              <a:rPr sz="2300" spc="1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xác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định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dựa trên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 thứ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23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chúng.</a:t>
            </a:r>
            <a:endParaRPr sz="2300">
              <a:latin typeface="Times New Roman"/>
              <a:cs typeface="Times New Roman"/>
            </a:endParaRPr>
          </a:p>
          <a:p>
            <a:pPr marL="315595" indent="-303530" algn="just">
              <a:lnSpc>
                <a:spcPts val="2535"/>
              </a:lnSpc>
              <a:spcBef>
                <a:spcPts val="540"/>
              </a:spcBef>
              <a:buClr>
                <a:srgbClr val="FF7939"/>
              </a:buClr>
              <a:buFont typeface="Microsoft Sans Serif"/>
              <a:buChar char="•"/>
              <a:tabLst>
                <a:tab pos="31623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300" spc="8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thay</a:t>
            </a:r>
            <a:r>
              <a:rPr sz="2300" spc="8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đổi</a:t>
            </a:r>
            <a:r>
              <a:rPr sz="2300" spc="8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thứ</a:t>
            </a:r>
            <a:r>
              <a:rPr sz="2300" spc="8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tự</a:t>
            </a:r>
            <a:r>
              <a:rPr sz="2300" spc="81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300" spc="8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300" spc="8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mặc</a:t>
            </a:r>
            <a:r>
              <a:rPr sz="2300" spc="80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300" spc="8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này,</a:t>
            </a:r>
            <a:r>
              <a:rPr sz="2300" spc="8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sử</a:t>
            </a:r>
            <a:r>
              <a:rPr sz="2300" spc="81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dụng</a:t>
            </a:r>
            <a:r>
              <a:rPr sz="2300" spc="8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thủ</a:t>
            </a:r>
            <a:r>
              <a:rPr sz="2300" spc="819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tục:</a:t>
            </a:r>
            <a:endParaRPr sz="2300">
              <a:latin typeface="Times New Roman"/>
              <a:cs typeface="Times New Roman"/>
            </a:endParaRPr>
          </a:p>
          <a:p>
            <a:pPr marL="315595" algn="just">
              <a:lnSpc>
                <a:spcPts val="2535"/>
              </a:lnSpc>
            </a:pPr>
            <a:r>
              <a:rPr sz="2300" spc="-10" dirty="0">
                <a:solidFill>
                  <a:srgbClr val="F82BEA"/>
                </a:solidFill>
                <a:latin typeface="Times New Roman"/>
                <a:cs typeface="Times New Roman"/>
              </a:rPr>
              <a:t>sp_settriggerorder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[@triggername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'Tên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trigger'</a:t>
            </a:r>
            <a:endParaRPr sz="2300">
              <a:latin typeface="Times New Roman"/>
              <a:cs typeface="Times New Roman"/>
            </a:endParaRPr>
          </a:p>
          <a:p>
            <a:pPr marL="2729865" algn="just">
              <a:lnSpc>
                <a:spcPct val="100000"/>
              </a:lnSpc>
              <a:spcBef>
                <a:spcPts val="350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 [@order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'First</a:t>
            </a:r>
            <a:r>
              <a:rPr sz="23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3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300" spc="-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7939"/>
                </a:solidFill>
                <a:latin typeface="Times New Roman"/>
                <a:cs typeface="Times New Roman"/>
              </a:rPr>
              <a:t>None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endParaRPr sz="2300">
              <a:latin typeface="Times New Roman"/>
              <a:cs typeface="Times New Roman"/>
            </a:endParaRPr>
          </a:p>
          <a:p>
            <a:pPr marL="2729865" algn="just">
              <a:lnSpc>
                <a:spcPct val="100000"/>
              </a:lnSpc>
              <a:spcBef>
                <a:spcPts val="635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,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[@stmttype</a:t>
            </a:r>
            <a:r>
              <a:rPr sz="23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=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'Insert</a:t>
            </a:r>
            <a:r>
              <a:rPr sz="23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</a:t>
            </a:r>
            <a:r>
              <a:rPr sz="23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3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7939"/>
                </a:solidFill>
                <a:latin typeface="Times New Roman"/>
                <a:cs typeface="Times New Roman"/>
              </a:rPr>
              <a:t>Delete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endParaRPr sz="2300">
              <a:latin typeface="Times New Roman"/>
              <a:cs typeface="Times New Roman"/>
            </a:endParaRPr>
          </a:p>
          <a:p>
            <a:pPr marL="818515" marR="956944" indent="-806450" algn="just">
              <a:lnSpc>
                <a:spcPct val="137800"/>
              </a:lnSpc>
              <a:spcBef>
                <a:spcPts val="580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r>
              <a:rPr sz="2300" spc="5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F82BEA"/>
                </a:solidFill>
                <a:latin typeface="Times New Roman"/>
                <a:cs typeface="Times New Roman"/>
              </a:rPr>
              <a:t>sp_SetTriggerOrder</a:t>
            </a:r>
            <a:r>
              <a:rPr sz="2300" spc="550" dirty="0">
                <a:solidFill>
                  <a:srgbClr val="F82BEA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itrg_SoCTHD,</a:t>
            </a:r>
            <a:r>
              <a:rPr sz="2300" spc="5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First'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‘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’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F82BEA"/>
                </a:solidFill>
                <a:latin typeface="Times New Roman"/>
                <a:cs typeface="Times New Roman"/>
              </a:rPr>
              <a:t>sp_SetTriggerOrder</a:t>
            </a:r>
            <a:r>
              <a:rPr sz="2300" spc="-40" dirty="0">
                <a:solidFill>
                  <a:srgbClr val="F82BEA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itrg_GiamTon,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'</a:t>
            </a:r>
            <a:r>
              <a:rPr sz="2300" spc="-10" dirty="0">
                <a:solidFill>
                  <a:srgbClr val="0000FF"/>
                </a:solidFill>
                <a:latin typeface="Times New Roman"/>
                <a:cs typeface="Times New Roman"/>
              </a:rPr>
              <a:t>Last'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r>
              <a:rPr sz="2300" spc="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‘</a:t>
            </a:r>
            <a:r>
              <a:rPr sz="2300" spc="-5" dirty="0">
                <a:solidFill>
                  <a:srgbClr val="0000FF"/>
                </a:solidFill>
                <a:latin typeface="Times New Roman"/>
                <a:cs typeface="Times New Roman"/>
              </a:rPr>
              <a:t>Insert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’</a:t>
            </a:r>
            <a:endParaRPr sz="2300">
              <a:latin typeface="Times New Roman"/>
              <a:cs typeface="Times New Roman"/>
            </a:endParaRPr>
          </a:p>
          <a:p>
            <a:pPr marL="315595" marR="241300" indent="-303530" algn="just">
              <a:lnSpc>
                <a:spcPct val="89800"/>
              </a:lnSpc>
              <a:spcBef>
                <a:spcPts val="1410"/>
              </a:spcBef>
              <a:buClr>
                <a:srgbClr val="FF7939"/>
              </a:buClr>
              <a:buFont typeface="Microsoft Sans Serif"/>
              <a:buChar char="•"/>
              <a:tabLst>
                <a:tab pos="316230" algn="l"/>
              </a:tabLst>
            </a:pP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SP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này 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chỉ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có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 chỉ định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trigger nào được thực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đầu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tiên 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và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Trigger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nào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được thực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cuối cùng.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Các 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còn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lại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sẽ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thực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3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theo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thứ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tự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tạo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ra</a:t>
            </a:r>
            <a:r>
              <a:rPr sz="23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chúng.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57" y="49783"/>
            <a:ext cx="71812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8905" marR="5080" indent="-265684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THỰC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HIỆN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95" dirty="0">
                <a:latin typeface="Arial"/>
                <a:cs typeface="Arial"/>
              </a:rPr>
              <a:t>HAY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KHÔNG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THỰC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HIỆN </a:t>
            </a:r>
            <a:r>
              <a:rPr b="1" spc="-869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TRIGGER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0489" y="5903829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579" y="1323212"/>
            <a:ext cx="6565900" cy="467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22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22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2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&lt;têntable&gt;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200" spc="5" dirty="0">
                <a:solidFill>
                  <a:srgbClr val="1A1A6F"/>
                </a:solidFill>
                <a:latin typeface="Times New Roman"/>
                <a:cs typeface="Times New Roman"/>
              </a:rPr>
              <a:t>ENABLE</a:t>
            </a: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|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DISABLE</a:t>
            </a:r>
            <a:r>
              <a:rPr sz="22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200" spc="-1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ALL</a:t>
            </a:r>
            <a:r>
              <a:rPr sz="2200" spc="-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200" spc="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&lt;têntrigger1&gt;[,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&lt;têntrigger2&gt;[,…]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200" b="1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2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r>
              <a:rPr sz="22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2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2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tất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cả</a:t>
            </a:r>
            <a:r>
              <a:rPr sz="22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Triggers</a:t>
            </a: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330"/>
              </a:spcBef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endParaRPr sz="2200">
              <a:latin typeface="Times New Roman"/>
              <a:cs typeface="Times New Roman"/>
            </a:endParaRPr>
          </a:p>
          <a:p>
            <a:pPr marL="317500" marR="85090">
              <a:lnSpc>
                <a:spcPts val="3970"/>
              </a:lnSpc>
              <a:spcBef>
                <a:spcPts val="355"/>
              </a:spcBef>
            </a:pPr>
            <a:r>
              <a:rPr sz="2200" spc="-55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 TABLE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r>
              <a:rPr sz="2200" spc="-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DISABLE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TRIGGER </a:t>
            </a:r>
            <a:r>
              <a:rPr sz="2200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6F"/>
                </a:solidFill>
                <a:latin typeface="Times New Roman"/>
                <a:cs typeface="Times New Roman"/>
              </a:rPr>
              <a:t>ALL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sz="2200" b="1" dirty="0">
                <a:solidFill>
                  <a:srgbClr val="1A1A6F"/>
                </a:solidFill>
                <a:latin typeface="Times New Roman"/>
                <a:cs typeface="Times New Roman"/>
              </a:rPr>
              <a:t>Ví</a:t>
            </a:r>
            <a:r>
              <a:rPr sz="2200" b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dụ:</a:t>
            </a:r>
            <a:r>
              <a:rPr sz="22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Không</a:t>
            </a:r>
            <a:r>
              <a:rPr sz="22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2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r>
              <a:rPr sz="22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tg_HOADON_Delete</a:t>
            </a:r>
            <a:r>
              <a:rPr sz="2100" spc="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1A1A6F"/>
                </a:solidFill>
                <a:latin typeface="Times New Roman"/>
                <a:cs typeface="Times New Roman"/>
              </a:rPr>
              <a:t>và</a:t>
            </a:r>
            <a:endParaRPr sz="2200">
              <a:latin typeface="Times New Roman"/>
              <a:cs typeface="Times New Roman"/>
            </a:endParaRPr>
          </a:p>
          <a:p>
            <a:pPr marL="12700" marR="435609" indent="304800">
              <a:lnSpc>
                <a:spcPts val="2290"/>
              </a:lnSpc>
              <a:spcBef>
                <a:spcPts val="200"/>
              </a:spcBef>
            </a:pPr>
            <a:r>
              <a:rPr sz="2100" spc="5" dirty="0">
                <a:solidFill>
                  <a:srgbClr val="1A1A6F"/>
                </a:solidFill>
                <a:latin typeface="Times New Roman"/>
                <a:cs typeface="Times New Roman"/>
              </a:rPr>
              <a:t>tg_HOADON_DH_Update</a:t>
            </a:r>
            <a:r>
              <a:rPr sz="21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2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table</a:t>
            </a:r>
            <a:r>
              <a:rPr sz="22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HOADON_DH </a:t>
            </a:r>
            <a:r>
              <a:rPr sz="2200" spc="-5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2200" spc="-35" dirty="0">
                <a:solidFill>
                  <a:srgbClr val="1A1A6F"/>
                </a:solidFill>
                <a:latin typeface="Times New Roman"/>
                <a:cs typeface="Times New Roman"/>
              </a:rPr>
              <a:t> TABLE</a:t>
            </a:r>
            <a:r>
              <a:rPr sz="22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HOADON_DH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ts val="2940"/>
              </a:lnSpc>
            </a:pPr>
            <a:r>
              <a:rPr sz="2200" spc="-10" dirty="0">
                <a:solidFill>
                  <a:srgbClr val="1A1A6F"/>
                </a:solidFill>
                <a:latin typeface="Times New Roman"/>
                <a:cs typeface="Times New Roman"/>
              </a:rPr>
              <a:t>DISABLE</a:t>
            </a:r>
            <a:r>
              <a:rPr sz="220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2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tg_HOADON_Delete</a:t>
            </a:r>
            <a:r>
              <a:rPr sz="2200" spc="10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0"/>
              </a:spcBef>
            </a:pPr>
            <a:r>
              <a:rPr sz="2450" spc="10" dirty="0">
                <a:solidFill>
                  <a:srgbClr val="1A1A6F"/>
                </a:solidFill>
                <a:latin typeface="Times New Roman"/>
                <a:cs typeface="Times New Roman"/>
              </a:rPr>
              <a:t>tg_HOADON_DH_Update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0676" y="425576"/>
            <a:ext cx="39706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SỬA,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XÓA</a:t>
            </a:r>
            <a:r>
              <a:rPr b="1" spc="-2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TRIGGER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0489" y="5903829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88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317" y="1420187"/>
            <a:ext cx="6765925" cy="3605529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415290" indent="-403225">
              <a:lnSpc>
                <a:spcPct val="100000"/>
              </a:lnSpc>
              <a:spcBef>
                <a:spcPts val="955"/>
              </a:spcBef>
              <a:buClr>
                <a:srgbClr val="FF7939"/>
              </a:buClr>
              <a:buAutoNum type="arabicPeriod"/>
              <a:tabLst>
                <a:tab pos="414655" algn="l"/>
                <a:tab pos="415925" algn="l"/>
              </a:tabLst>
            </a:pPr>
            <a:r>
              <a:rPr sz="2300" b="1" spc="-10" dirty="0">
                <a:solidFill>
                  <a:srgbClr val="1A1A6F"/>
                </a:solidFill>
                <a:latin typeface="Times New Roman"/>
                <a:cs typeface="Times New Roman"/>
              </a:rPr>
              <a:t>Sửa</a:t>
            </a:r>
            <a:r>
              <a:rPr sz="2300" b="1" spc="-1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Trigger:</a:t>
            </a:r>
            <a:endParaRPr sz="2300">
              <a:latin typeface="Times New Roman"/>
              <a:cs typeface="Times New Roman"/>
            </a:endParaRPr>
          </a:p>
          <a:p>
            <a:pPr marL="402590" algn="ctr">
              <a:lnSpc>
                <a:spcPct val="100000"/>
              </a:lnSpc>
              <a:spcBef>
                <a:spcPts val="855"/>
              </a:spcBef>
            </a:pPr>
            <a:r>
              <a:rPr sz="2300" spc="-60" dirty="0">
                <a:solidFill>
                  <a:srgbClr val="1A1A6F"/>
                </a:solidFill>
                <a:latin typeface="Times New Roman"/>
                <a:cs typeface="Times New Roman"/>
              </a:rPr>
              <a:t>ALTER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&lt;trigger_name&gt;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ON</a:t>
            </a:r>
            <a:r>
              <a:rPr sz="23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&lt;table</a:t>
            </a:r>
            <a:r>
              <a:rPr sz="2300" spc="-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name&gt;</a:t>
            </a:r>
            <a:endParaRPr sz="2300">
              <a:latin typeface="Times New Roman"/>
              <a:cs typeface="Times New Roman"/>
            </a:endParaRPr>
          </a:p>
          <a:p>
            <a:pPr marL="387350" algn="ctr">
              <a:lnSpc>
                <a:spcPct val="100000"/>
              </a:lnSpc>
              <a:spcBef>
                <a:spcPts val="1345"/>
              </a:spcBef>
            </a:pP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AFTER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|</a:t>
            </a:r>
            <a:r>
              <a:rPr sz="2300" spc="-10" dirty="0">
                <a:solidFill>
                  <a:srgbClr val="1A1A6F"/>
                </a:solidFill>
                <a:latin typeface="Times New Roman"/>
                <a:cs typeface="Times New Roman"/>
              </a:rPr>
              <a:t> FOR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 {DELETE,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0" dirty="0">
                <a:solidFill>
                  <a:srgbClr val="1A1A6F"/>
                </a:solidFill>
                <a:latin typeface="Times New Roman"/>
                <a:cs typeface="Times New Roman"/>
              </a:rPr>
              <a:t>INSERT,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5" dirty="0">
                <a:solidFill>
                  <a:srgbClr val="1A1A6F"/>
                </a:solidFill>
                <a:latin typeface="Times New Roman"/>
                <a:cs typeface="Times New Roman"/>
              </a:rPr>
              <a:t>UPDATE}</a:t>
            </a:r>
            <a:endParaRPr sz="2300">
              <a:latin typeface="Times New Roman"/>
              <a:cs typeface="Times New Roman"/>
            </a:endParaRPr>
          </a:p>
          <a:p>
            <a:pPr marL="819150">
              <a:lnSpc>
                <a:spcPct val="100000"/>
              </a:lnSpc>
              <a:spcBef>
                <a:spcPts val="1775"/>
              </a:spcBef>
              <a:tabLst>
                <a:tab pos="1414780" algn="l"/>
              </a:tabLst>
            </a:pP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AS	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&lt;Các</a:t>
            </a:r>
            <a:r>
              <a:rPr sz="2300" spc="-6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phát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biểu</a:t>
            </a:r>
            <a:r>
              <a:rPr sz="2300" spc="-1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1A1A6F"/>
                </a:solidFill>
                <a:latin typeface="Times New Roman"/>
                <a:cs typeface="Times New Roman"/>
              </a:rPr>
              <a:t>T-sql&gt;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415290" indent="-403225">
              <a:lnSpc>
                <a:spcPct val="100000"/>
              </a:lnSpc>
              <a:spcBef>
                <a:spcPts val="5"/>
              </a:spcBef>
              <a:buClr>
                <a:srgbClr val="FF7939"/>
              </a:buClr>
              <a:buAutoNum type="arabicPeriod" startAt="2"/>
              <a:tabLst>
                <a:tab pos="414655" algn="l"/>
                <a:tab pos="415925" algn="l"/>
              </a:tabLst>
            </a:pPr>
            <a:r>
              <a:rPr sz="2300" b="1" spc="20" dirty="0">
                <a:solidFill>
                  <a:srgbClr val="1A1A6F"/>
                </a:solidFill>
                <a:latin typeface="Times New Roman"/>
                <a:cs typeface="Times New Roman"/>
              </a:rPr>
              <a:t>X</a:t>
            </a:r>
            <a:r>
              <a:rPr sz="23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óa</a:t>
            </a:r>
            <a:r>
              <a:rPr sz="2300" b="1" spc="-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b="1" spc="-18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3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rigg</a:t>
            </a:r>
            <a:r>
              <a:rPr sz="2300" b="1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300" b="1" spc="-1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3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  <a:spcBef>
                <a:spcPts val="1295"/>
              </a:spcBef>
            </a:pP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D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OP</a:t>
            </a:r>
            <a:r>
              <a:rPr sz="2300" spc="-1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30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&lt;tên_t</a:t>
            </a:r>
            <a:r>
              <a:rPr sz="2300" spc="-20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igg</a:t>
            </a:r>
            <a:r>
              <a:rPr sz="2300" spc="-25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r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&gt;</a:t>
            </a:r>
            <a:r>
              <a:rPr sz="23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2300" dirty="0">
                <a:solidFill>
                  <a:srgbClr val="1A1A6F"/>
                </a:solidFill>
                <a:latin typeface="Times New Roman"/>
                <a:cs typeface="Times New Roman"/>
              </a:rPr>
              <a:t>,</a:t>
            </a:r>
            <a:r>
              <a:rPr sz="2300" spc="-15" dirty="0">
                <a:solidFill>
                  <a:srgbClr val="1A1A6F"/>
                </a:solidFill>
                <a:latin typeface="Times New Roman"/>
                <a:cs typeface="Times New Roman"/>
              </a:rPr>
              <a:t>…</a:t>
            </a:r>
            <a:r>
              <a:rPr sz="2300" spc="-5" dirty="0">
                <a:solidFill>
                  <a:srgbClr val="1A1A6F"/>
                </a:solidFill>
                <a:latin typeface="Times New Roman"/>
                <a:cs typeface="Times New Roman"/>
              </a:rPr>
              <a:t>n]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142" y="267970"/>
            <a:ext cx="6829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20" dirty="0">
                <a:latin typeface="Arial"/>
                <a:cs typeface="Arial"/>
              </a:rPr>
              <a:t>HIỂ</a:t>
            </a:r>
            <a:r>
              <a:rPr b="1" dirty="0">
                <a:latin typeface="Arial"/>
                <a:cs typeface="Arial"/>
              </a:rPr>
              <a:t>N</a:t>
            </a:r>
            <a:r>
              <a:rPr b="1" spc="-470" dirty="0">
                <a:latin typeface="Arial"/>
                <a:cs typeface="Arial"/>
              </a:rPr>
              <a:t> </a:t>
            </a:r>
            <a:r>
              <a:rPr b="1" spc="-220" dirty="0">
                <a:latin typeface="Arial"/>
                <a:cs typeface="Arial"/>
              </a:rPr>
              <a:t>TH</a:t>
            </a:r>
            <a:r>
              <a:rPr b="1" dirty="0">
                <a:latin typeface="Arial"/>
                <a:cs typeface="Arial"/>
              </a:rPr>
              <a:t>Ị</a:t>
            </a:r>
            <a:r>
              <a:rPr b="1" spc="-459" dirty="0">
                <a:latin typeface="Arial"/>
                <a:cs typeface="Arial"/>
              </a:rPr>
              <a:t> </a:t>
            </a:r>
            <a:r>
              <a:rPr b="1" spc="-220" dirty="0">
                <a:latin typeface="Arial"/>
                <a:cs typeface="Arial"/>
              </a:rPr>
              <a:t>TH</a:t>
            </a:r>
            <a:r>
              <a:rPr b="1" spc="-215" dirty="0">
                <a:latin typeface="Arial"/>
                <a:cs typeface="Arial"/>
              </a:rPr>
              <a:t>Ô</a:t>
            </a:r>
            <a:r>
              <a:rPr b="1" spc="-225" dirty="0">
                <a:latin typeface="Arial"/>
                <a:cs typeface="Arial"/>
              </a:rPr>
              <a:t>N</a:t>
            </a:r>
            <a:r>
              <a:rPr b="1" dirty="0">
                <a:latin typeface="Arial"/>
                <a:cs typeface="Arial"/>
              </a:rPr>
              <a:t>G</a:t>
            </a:r>
            <a:r>
              <a:rPr b="1" spc="-480" dirty="0">
                <a:latin typeface="Arial"/>
                <a:cs typeface="Arial"/>
              </a:rPr>
              <a:t> </a:t>
            </a:r>
            <a:r>
              <a:rPr b="1" spc="-220" dirty="0">
                <a:latin typeface="Arial"/>
                <a:cs typeface="Arial"/>
              </a:rPr>
              <a:t>TI</a:t>
            </a:r>
            <a:r>
              <a:rPr b="1" dirty="0">
                <a:latin typeface="Arial"/>
                <a:cs typeface="Arial"/>
              </a:rPr>
              <a:t>N</a:t>
            </a:r>
            <a:r>
              <a:rPr b="1" spc="-470" dirty="0">
                <a:latin typeface="Arial"/>
                <a:cs typeface="Arial"/>
              </a:rPr>
              <a:t> </a:t>
            </a:r>
            <a:r>
              <a:rPr b="1" spc="-220" dirty="0">
                <a:latin typeface="Arial"/>
                <a:cs typeface="Arial"/>
              </a:rPr>
              <a:t>V</a:t>
            </a:r>
            <a:r>
              <a:rPr b="1" dirty="0">
                <a:latin typeface="Arial"/>
                <a:cs typeface="Arial"/>
              </a:rPr>
              <a:t>Ê</a:t>
            </a:r>
            <a:r>
              <a:rPr b="1" spc="-450" dirty="0">
                <a:latin typeface="Arial"/>
                <a:cs typeface="Arial"/>
              </a:rPr>
              <a:t> </a:t>
            </a:r>
            <a:r>
              <a:rPr b="1" spc="-220" dirty="0">
                <a:latin typeface="Arial"/>
                <a:cs typeface="Arial"/>
              </a:rPr>
              <a:t>CÁ</a:t>
            </a:r>
            <a:r>
              <a:rPr b="1" dirty="0">
                <a:latin typeface="Arial"/>
                <a:cs typeface="Arial"/>
              </a:rPr>
              <a:t>C</a:t>
            </a:r>
            <a:r>
              <a:rPr b="1" spc="-459" dirty="0">
                <a:latin typeface="Arial"/>
                <a:cs typeface="Arial"/>
              </a:rPr>
              <a:t> </a:t>
            </a:r>
            <a:r>
              <a:rPr b="1" spc="-220" dirty="0">
                <a:latin typeface="Arial"/>
                <a:cs typeface="Arial"/>
              </a:rPr>
              <a:t>TRI</a:t>
            </a:r>
            <a:r>
              <a:rPr b="1" spc="-225" dirty="0">
                <a:latin typeface="Arial"/>
                <a:cs typeface="Arial"/>
              </a:rPr>
              <a:t>GG</a:t>
            </a:r>
            <a:r>
              <a:rPr b="1" spc="-220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052271"/>
            <a:ext cx="7571105" cy="307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Tất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cả các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đối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tượng </a:t>
            </a: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CSDL được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liệt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kê </a:t>
            </a: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bảng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 hệ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thống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sysobjects. Cột type 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sysobjects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 xác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định 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 cá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trig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er</a:t>
            </a:r>
            <a:r>
              <a:rPr sz="25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v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ớ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5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ch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ữ</a:t>
            </a:r>
            <a:r>
              <a:rPr sz="25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vi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ế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550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tắt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à</a:t>
            </a:r>
            <a:r>
              <a:rPr sz="2550" spc="-1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TR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.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24765" algn="just">
              <a:lnSpc>
                <a:spcPct val="100000"/>
              </a:lnSpc>
            </a:pP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ELEC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550" spc="-1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*</a:t>
            </a:r>
            <a:endParaRPr sz="2550">
              <a:latin typeface="Times New Roman"/>
              <a:cs typeface="Times New Roman"/>
            </a:endParaRPr>
          </a:p>
          <a:p>
            <a:pPr marL="24765" marR="4584700">
              <a:lnSpc>
                <a:spcPts val="3710"/>
              </a:lnSpc>
              <a:tabLst>
                <a:tab pos="1642110" algn="l"/>
              </a:tabLst>
            </a:pP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F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RO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M	s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y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o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b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j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e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ts 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WHERE</a:t>
            </a:r>
            <a:r>
              <a:rPr sz="25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type=‘TR’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6916" y="4437888"/>
            <a:ext cx="4585715" cy="13152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1469" y="6557930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89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4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1.2.</a:t>
            </a:r>
            <a:r>
              <a:rPr dirty="0"/>
              <a:t> </a:t>
            </a:r>
            <a:r>
              <a:rPr spc="-5" dirty="0"/>
              <a:t>Cấu</a:t>
            </a:r>
            <a:r>
              <a:rPr spc="15" dirty="0"/>
              <a:t> </a:t>
            </a:r>
            <a:r>
              <a:rPr dirty="0"/>
              <a:t>trúc</a:t>
            </a:r>
            <a:r>
              <a:rPr spc="-5" dirty="0"/>
              <a:t> </a:t>
            </a:r>
            <a:r>
              <a:rPr spc="-10" dirty="0"/>
              <a:t>điều</a:t>
            </a:r>
            <a:r>
              <a:rPr spc="35" dirty="0"/>
              <a:t> </a:t>
            </a:r>
            <a:r>
              <a:rPr spc="-5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8221" y="6630473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9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00" y="1425066"/>
            <a:ext cx="8638540" cy="4994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a)</a:t>
            </a:r>
            <a:r>
              <a:rPr sz="2400" b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b="1" spc="-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If...else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Chức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năng:</a:t>
            </a:r>
            <a:r>
              <a:rPr sz="2400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xét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điều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kiện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để</a:t>
            </a:r>
            <a:r>
              <a:rPr sz="2400" spc="18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quyết</a:t>
            </a:r>
            <a:r>
              <a:rPr sz="2400" spc="17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định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những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18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A1A6F"/>
                </a:solidFill>
                <a:latin typeface="Times New Roman"/>
                <a:cs typeface="Times New Roman"/>
              </a:rPr>
              <a:t>T-SQL</a:t>
            </a:r>
            <a:r>
              <a:rPr sz="2400" spc="9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nào</a:t>
            </a:r>
            <a:r>
              <a:rPr sz="240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sẽ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thực</a:t>
            </a:r>
            <a:r>
              <a:rPr sz="2400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hiện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Cú</a:t>
            </a:r>
            <a:r>
              <a:rPr sz="240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pháp:</a:t>
            </a:r>
            <a:endParaRPr sz="2400">
              <a:latin typeface="Times New Roman"/>
              <a:cs typeface="Times New Roman"/>
            </a:endParaRPr>
          </a:p>
          <a:p>
            <a:pPr marL="812800" marR="6518909" indent="-287020">
              <a:lnSpc>
                <a:spcPct val="100000"/>
              </a:lnSpc>
              <a:spcBef>
                <a:spcPts val="25"/>
              </a:spcBef>
            </a:pP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18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&lt;điều</a:t>
            </a:r>
            <a:r>
              <a:rPr sz="18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kiện</a:t>
            </a:r>
            <a:r>
              <a:rPr sz="1800" i="1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1&gt; </a:t>
            </a:r>
            <a:r>
              <a:rPr sz="1800" i="1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18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18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812800" marR="5909310" indent="-343535">
              <a:lnSpc>
                <a:spcPct val="100000"/>
              </a:lnSpc>
            </a:pPr>
            <a:r>
              <a:rPr sz="18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[ELSE</a:t>
            </a:r>
            <a:r>
              <a:rPr sz="1800" i="1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IF</a:t>
            </a:r>
            <a:r>
              <a:rPr sz="18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&lt;điều</a:t>
            </a:r>
            <a:r>
              <a:rPr sz="1800" i="1" spc="-2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kiện</a:t>
            </a:r>
            <a:r>
              <a:rPr sz="1800" i="1" spc="-3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2&gt; </a:t>
            </a:r>
            <a:r>
              <a:rPr sz="1800" i="1" spc="-434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18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1800" i="1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2;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469900" marR="7546975">
              <a:lnSpc>
                <a:spcPct val="100000"/>
              </a:lnSpc>
            </a:pPr>
            <a:r>
              <a:rPr sz="1800" i="1" spc="5" dirty="0">
                <a:solidFill>
                  <a:srgbClr val="1A1A6F"/>
                </a:solidFill>
                <a:latin typeface="Times New Roman"/>
                <a:cs typeface="Times New Roman"/>
              </a:rPr>
              <a:t>.... </a:t>
            </a:r>
            <a:r>
              <a:rPr sz="1800" i="1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spc="25" dirty="0">
                <a:solidFill>
                  <a:srgbClr val="1A1A6F"/>
                </a:solidFill>
                <a:latin typeface="Times New Roman"/>
                <a:cs typeface="Times New Roman"/>
              </a:rPr>
              <a:t>[</a:t>
            </a: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1800" i="1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18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1800" i="1" spc="-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+</a:t>
            </a:r>
            <a:r>
              <a:rPr sz="1800" i="1" spc="-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1A1A6F"/>
                </a:solidFill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1A1A6F"/>
                </a:solidFill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đó: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Khối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lệnh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là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một</a:t>
            </a:r>
            <a:r>
              <a:rPr sz="2400" spc="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hoặc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nhiều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nằm</a:t>
            </a:r>
            <a:r>
              <a:rPr sz="2400" spc="-1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trong</a:t>
            </a:r>
            <a:r>
              <a:rPr sz="2400" spc="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A1A6F"/>
                </a:solidFill>
                <a:latin typeface="Times New Roman"/>
                <a:cs typeface="Times New Roman"/>
              </a:rPr>
              <a:t>cặp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từ</a:t>
            </a:r>
            <a:r>
              <a:rPr sz="2400" spc="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A1A6F"/>
                </a:solidFill>
                <a:latin typeface="Times New Roman"/>
                <a:cs typeface="Times New Roman"/>
              </a:rPr>
              <a:t>khóa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A1A6F"/>
                </a:solidFill>
                <a:latin typeface="Times New Roman"/>
                <a:cs typeface="Times New Roman"/>
              </a:rPr>
              <a:t>begin...end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092" y="312242"/>
            <a:ext cx="679005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-204" dirty="0">
                <a:latin typeface="Arial"/>
                <a:cs typeface="Arial"/>
              </a:rPr>
              <a:t>H</a:t>
            </a:r>
            <a:r>
              <a:rPr sz="3150" b="1" spc="-200" dirty="0">
                <a:latin typeface="Arial"/>
                <a:cs typeface="Arial"/>
              </a:rPr>
              <a:t>IỂ</a:t>
            </a:r>
            <a:r>
              <a:rPr sz="3150" b="1" spc="20" dirty="0">
                <a:latin typeface="Arial"/>
                <a:cs typeface="Arial"/>
              </a:rPr>
              <a:t>N</a:t>
            </a:r>
            <a:r>
              <a:rPr sz="3150" b="1" spc="-440" dirty="0">
                <a:latin typeface="Arial"/>
                <a:cs typeface="Arial"/>
              </a:rPr>
              <a:t> </a:t>
            </a:r>
            <a:r>
              <a:rPr sz="3150" b="1" spc="-204" dirty="0">
                <a:latin typeface="Arial"/>
                <a:cs typeface="Arial"/>
              </a:rPr>
              <a:t>TH</a:t>
            </a:r>
            <a:r>
              <a:rPr sz="3150" b="1" spc="5" dirty="0">
                <a:latin typeface="Arial"/>
                <a:cs typeface="Arial"/>
              </a:rPr>
              <a:t>Ị</a:t>
            </a:r>
            <a:r>
              <a:rPr sz="3150" b="1" spc="-430" dirty="0">
                <a:latin typeface="Arial"/>
                <a:cs typeface="Arial"/>
              </a:rPr>
              <a:t> </a:t>
            </a:r>
            <a:r>
              <a:rPr sz="3150" b="1" spc="-204" dirty="0">
                <a:latin typeface="Arial"/>
                <a:cs typeface="Arial"/>
              </a:rPr>
              <a:t>TH</a:t>
            </a:r>
            <a:r>
              <a:rPr sz="3150" b="1" spc="-195" dirty="0">
                <a:latin typeface="Arial"/>
                <a:cs typeface="Arial"/>
              </a:rPr>
              <a:t>Ô</a:t>
            </a:r>
            <a:r>
              <a:rPr sz="3150" b="1" spc="-204" dirty="0">
                <a:latin typeface="Arial"/>
                <a:cs typeface="Arial"/>
              </a:rPr>
              <a:t>N</a:t>
            </a:r>
            <a:r>
              <a:rPr sz="3150" b="1" spc="25" dirty="0">
                <a:latin typeface="Arial"/>
                <a:cs typeface="Arial"/>
              </a:rPr>
              <a:t>G</a:t>
            </a:r>
            <a:r>
              <a:rPr sz="3150" b="1" spc="-445" dirty="0">
                <a:latin typeface="Arial"/>
                <a:cs typeface="Arial"/>
              </a:rPr>
              <a:t> </a:t>
            </a:r>
            <a:r>
              <a:rPr sz="3150" b="1" spc="-204" dirty="0">
                <a:latin typeface="Arial"/>
                <a:cs typeface="Arial"/>
              </a:rPr>
              <a:t>T</a:t>
            </a:r>
            <a:r>
              <a:rPr sz="3150" b="1" spc="-210" dirty="0">
                <a:latin typeface="Arial"/>
                <a:cs typeface="Arial"/>
              </a:rPr>
              <a:t>I</a:t>
            </a:r>
            <a:r>
              <a:rPr sz="3150" b="1" spc="20" dirty="0">
                <a:latin typeface="Arial"/>
                <a:cs typeface="Arial"/>
              </a:rPr>
              <a:t>N</a:t>
            </a:r>
            <a:r>
              <a:rPr sz="3150" b="1" spc="-440" dirty="0">
                <a:latin typeface="Arial"/>
                <a:cs typeface="Arial"/>
              </a:rPr>
              <a:t> </a:t>
            </a:r>
            <a:r>
              <a:rPr sz="3150" b="1" spc="-195" dirty="0">
                <a:latin typeface="Arial"/>
                <a:cs typeface="Arial"/>
              </a:rPr>
              <a:t>V</a:t>
            </a:r>
            <a:r>
              <a:rPr sz="3150" b="1" spc="20" dirty="0">
                <a:latin typeface="Arial"/>
                <a:cs typeface="Arial"/>
              </a:rPr>
              <a:t>Ê</a:t>
            </a:r>
            <a:r>
              <a:rPr sz="3150" b="1" spc="-430" dirty="0">
                <a:latin typeface="Arial"/>
                <a:cs typeface="Arial"/>
              </a:rPr>
              <a:t> </a:t>
            </a:r>
            <a:r>
              <a:rPr sz="3150" b="1" spc="-204" dirty="0">
                <a:latin typeface="Arial"/>
                <a:cs typeface="Arial"/>
              </a:rPr>
              <a:t>CÁ</a:t>
            </a:r>
            <a:r>
              <a:rPr sz="3150" b="1" spc="20" dirty="0">
                <a:latin typeface="Arial"/>
                <a:cs typeface="Arial"/>
              </a:rPr>
              <a:t>C</a:t>
            </a:r>
            <a:r>
              <a:rPr sz="3150" b="1" spc="-430" dirty="0">
                <a:latin typeface="Arial"/>
                <a:cs typeface="Arial"/>
              </a:rPr>
              <a:t> </a:t>
            </a:r>
            <a:r>
              <a:rPr sz="3150" b="1" spc="-204" dirty="0">
                <a:latin typeface="Arial"/>
                <a:cs typeface="Arial"/>
              </a:rPr>
              <a:t>TR</a:t>
            </a:r>
            <a:r>
              <a:rPr sz="3150" b="1" spc="-210" dirty="0">
                <a:latin typeface="Arial"/>
                <a:cs typeface="Arial"/>
              </a:rPr>
              <a:t>I</a:t>
            </a:r>
            <a:r>
              <a:rPr sz="3150" b="1" spc="-195" dirty="0">
                <a:latin typeface="Arial"/>
                <a:cs typeface="Arial"/>
              </a:rPr>
              <a:t>GGE</a:t>
            </a:r>
            <a:r>
              <a:rPr sz="3150" b="1" spc="20" dirty="0">
                <a:latin typeface="Arial"/>
                <a:cs typeface="Arial"/>
              </a:rPr>
              <a:t>R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465" y="1498061"/>
            <a:ext cx="5810885" cy="2038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5"/>
              </a:spcBef>
              <a:buClr>
                <a:srgbClr val="90B54D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Cú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pháp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hiển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thị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về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triggger:</a:t>
            </a:r>
            <a:endParaRPr sz="2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60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sp_help</a:t>
            </a:r>
            <a:r>
              <a:rPr sz="28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tên_trigger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lr>
                <a:srgbClr val="90B54D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Hiển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thị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thông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trigger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tgr_test:</a:t>
            </a:r>
            <a:endParaRPr sz="2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600"/>
              </a:spcBef>
            </a:pPr>
            <a:r>
              <a:rPr sz="2800" i="1" spc="-5" dirty="0">
                <a:latin typeface="Times New Roman"/>
                <a:cs typeface="Times New Roman"/>
              </a:rPr>
              <a:t>Sp_help</a:t>
            </a:r>
            <a:r>
              <a:rPr sz="2800" i="1" spc="-15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tgr_test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572" y="3657600"/>
            <a:ext cx="5905500" cy="1295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1469" y="6557930"/>
            <a:ext cx="20447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z="1000" b="1" spc="-5" dirty="0">
                <a:solidFill>
                  <a:srgbClr val="1A1A6F"/>
                </a:solidFill>
                <a:latin typeface="Times New Roman"/>
                <a:cs typeface="Times New Roman"/>
              </a:rPr>
              <a:t>90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247" y="161924"/>
            <a:ext cx="667194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10" dirty="0">
                <a:latin typeface="Arial"/>
                <a:cs typeface="Arial"/>
              </a:rPr>
              <a:t>HIỂN</a:t>
            </a:r>
            <a:r>
              <a:rPr sz="3150" b="1" spc="5" dirty="0">
                <a:latin typeface="Arial"/>
                <a:cs typeface="Arial"/>
              </a:rPr>
              <a:t> THỊ</a:t>
            </a:r>
            <a:r>
              <a:rPr sz="3150" b="1" spc="-5" dirty="0">
                <a:latin typeface="Arial"/>
                <a:cs typeface="Arial"/>
              </a:rPr>
              <a:t> </a:t>
            </a:r>
            <a:r>
              <a:rPr sz="3150" b="1" spc="10" dirty="0">
                <a:latin typeface="Arial"/>
                <a:cs typeface="Arial"/>
              </a:rPr>
              <a:t>THÔNG</a:t>
            </a:r>
            <a:r>
              <a:rPr sz="3150" b="1" dirty="0">
                <a:latin typeface="Arial"/>
                <a:cs typeface="Arial"/>
              </a:rPr>
              <a:t> </a:t>
            </a:r>
            <a:r>
              <a:rPr sz="3150" b="1" spc="10" dirty="0">
                <a:latin typeface="Arial"/>
                <a:cs typeface="Arial"/>
              </a:rPr>
              <a:t>TIN</a:t>
            </a:r>
            <a:r>
              <a:rPr sz="3150" b="1" spc="-15" dirty="0">
                <a:latin typeface="Arial"/>
                <a:cs typeface="Arial"/>
              </a:rPr>
              <a:t> </a:t>
            </a:r>
            <a:r>
              <a:rPr sz="3150" b="1" spc="20" dirty="0">
                <a:latin typeface="Arial"/>
                <a:cs typeface="Arial"/>
              </a:rPr>
              <a:t>VỀ</a:t>
            </a:r>
            <a:r>
              <a:rPr sz="3150" b="1" spc="-50" dirty="0">
                <a:latin typeface="Arial"/>
                <a:cs typeface="Arial"/>
              </a:rPr>
              <a:t> </a:t>
            </a:r>
            <a:r>
              <a:rPr sz="3150" b="1" spc="15" dirty="0">
                <a:latin typeface="Arial"/>
                <a:cs typeface="Arial"/>
              </a:rPr>
              <a:t>TRIGGER</a:t>
            </a:r>
            <a:endParaRPr sz="3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461261"/>
            <a:ext cx="7842884" cy="805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5854700" algn="l"/>
                <a:tab pos="6679565" algn="l"/>
              </a:tabLst>
            </a:pP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Câu</a:t>
            </a:r>
            <a:r>
              <a:rPr sz="25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lệnh</a:t>
            </a:r>
            <a:r>
              <a:rPr sz="255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Create</a:t>
            </a:r>
            <a:r>
              <a:rPr sz="255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550" spc="1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của</a:t>
            </a:r>
            <a:r>
              <a:rPr sz="2550" spc="1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mỗi</a:t>
            </a:r>
            <a:r>
              <a:rPr sz="2550" spc="17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550" spc="1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được</a:t>
            </a:r>
            <a:r>
              <a:rPr sz="2550" spc="1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lưu	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trữ</a:t>
            </a:r>
            <a:r>
              <a:rPr sz="2550" spc="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trong </a:t>
            </a:r>
            <a:r>
              <a:rPr sz="2550" spc="-6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bảng</a:t>
            </a:r>
            <a:r>
              <a:rPr sz="2550" spc="3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hệ</a:t>
            </a:r>
            <a:r>
              <a:rPr sz="2550" spc="3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thống</a:t>
            </a:r>
            <a:r>
              <a:rPr sz="2550" spc="3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syscomments.</a:t>
            </a:r>
            <a:r>
              <a:rPr sz="2550" spc="35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Người</a:t>
            </a:r>
            <a:r>
              <a:rPr sz="2550" spc="3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dùng	có</a:t>
            </a:r>
            <a:r>
              <a:rPr sz="2550" spc="3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thể</a:t>
            </a:r>
            <a:r>
              <a:rPr sz="2550" spc="31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hiển</a:t>
            </a:r>
            <a:r>
              <a:rPr sz="2550" spc="32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thị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9992" y="2241550"/>
            <a:ext cx="23012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7680" algn="l"/>
                <a:tab pos="1306830" algn="l"/>
                <a:tab pos="1893570" algn="l"/>
              </a:tabLst>
            </a:pP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sử	d</a:t>
            </a:r>
            <a:r>
              <a:rPr sz="2550" spc="-25" dirty="0">
                <a:solidFill>
                  <a:srgbClr val="1A1A6F"/>
                </a:solidFill>
                <a:latin typeface="Times New Roman"/>
                <a:cs typeface="Times New Roman"/>
              </a:rPr>
              <a:t>ụ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ng	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hủ	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t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ục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2241550"/>
            <a:ext cx="5218430" cy="1738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597535" algn="l"/>
                <a:tab pos="1417955" algn="l"/>
                <a:tab pos="2042795" algn="l"/>
                <a:tab pos="2773045" algn="l"/>
                <a:tab pos="3807460" algn="l"/>
                <a:tab pos="4611370" algn="l"/>
              </a:tabLst>
            </a:pP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nộ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i	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dun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g	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câ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u	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l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ệ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n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h	tr</a:t>
            </a:r>
            <a:r>
              <a:rPr sz="2550" spc="-20" dirty="0">
                <a:solidFill>
                  <a:srgbClr val="1A1A6F"/>
                </a:solidFill>
                <a:latin typeface="Times New Roman"/>
                <a:cs typeface="Times New Roman"/>
              </a:rPr>
              <a:t>i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550" spc="-15" dirty="0">
                <a:solidFill>
                  <a:srgbClr val="1A1A6F"/>
                </a:solidFill>
                <a:latin typeface="Times New Roman"/>
                <a:cs typeface="Times New Roman"/>
              </a:rPr>
              <a:t>g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er	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bằn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g	cá</a:t>
            </a:r>
            <a:r>
              <a:rPr sz="2550" spc="-10" dirty="0">
                <a:solidFill>
                  <a:srgbClr val="1A1A6F"/>
                </a:solidFill>
                <a:latin typeface="Times New Roman"/>
                <a:cs typeface="Times New Roman"/>
              </a:rPr>
              <a:t>c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h  </a:t>
            </a:r>
            <a:r>
              <a:rPr sz="2550" dirty="0">
                <a:solidFill>
                  <a:srgbClr val="FF0000"/>
                </a:solidFill>
                <a:latin typeface="Times New Roman"/>
                <a:cs typeface="Times New Roman"/>
              </a:rPr>
              <a:t>sp_helptext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550" spc="-5" dirty="0">
                <a:solidFill>
                  <a:srgbClr val="1A1A6F"/>
                </a:solidFill>
                <a:latin typeface="Times New Roman"/>
                <a:cs typeface="Times New Roman"/>
              </a:rPr>
              <a:t>Hiển</a:t>
            </a:r>
            <a:r>
              <a:rPr sz="25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thị</a:t>
            </a:r>
            <a:r>
              <a:rPr sz="2550" spc="-3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nội</a:t>
            </a:r>
            <a:r>
              <a:rPr sz="2550" spc="-4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spc="5" dirty="0">
                <a:solidFill>
                  <a:srgbClr val="1A1A6F"/>
                </a:solidFill>
                <a:latin typeface="Times New Roman"/>
                <a:cs typeface="Times New Roman"/>
              </a:rPr>
              <a:t>dung</a:t>
            </a:r>
            <a:r>
              <a:rPr sz="2550" spc="-55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trigger</a:t>
            </a:r>
            <a:r>
              <a:rPr sz="2550" spc="-6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dirty="0">
                <a:solidFill>
                  <a:srgbClr val="1A1A6F"/>
                </a:solidFill>
                <a:latin typeface="Times New Roman"/>
                <a:cs typeface="Times New Roman"/>
              </a:rPr>
              <a:t>tgr_test:</a:t>
            </a:r>
            <a:endParaRPr sz="255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  <a:spcBef>
                <a:spcPts val="615"/>
              </a:spcBef>
            </a:pPr>
            <a:r>
              <a:rPr sz="2550" i="1" dirty="0">
                <a:solidFill>
                  <a:srgbClr val="1A1A6F"/>
                </a:solidFill>
                <a:latin typeface="Times New Roman"/>
                <a:cs typeface="Times New Roman"/>
              </a:rPr>
              <a:t>Sp_helptext</a:t>
            </a:r>
            <a:r>
              <a:rPr sz="2550" i="1" spc="-140" dirty="0">
                <a:solidFill>
                  <a:srgbClr val="1A1A6F"/>
                </a:solidFill>
                <a:latin typeface="Times New Roman"/>
                <a:cs typeface="Times New Roman"/>
              </a:rPr>
              <a:t> </a:t>
            </a:r>
            <a:r>
              <a:rPr sz="2550" i="1" dirty="0">
                <a:solidFill>
                  <a:srgbClr val="1A1A6F"/>
                </a:solidFill>
                <a:latin typeface="Times New Roman"/>
                <a:cs typeface="Times New Roman"/>
              </a:rPr>
              <a:t>tgr_test</a:t>
            </a:r>
            <a:endParaRPr sz="25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9976" y="3595115"/>
            <a:ext cx="4290060" cy="2743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97477" y="6643522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91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3475" y="2301875"/>
            <a:ext cx="2270125" cy="22701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46853" y="647832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1A1A6F"/>
                </a:solidFill>
                <a:latin typeface="Times New Roman"/>
                <a:cs typeface="Times New Roman"/>
              </a:rPr>
              <a:t>92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B5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7679</Words>
  <Application>Microsoft Office PowerPoint</Application>
  <PresentationFormat>On-screen Show (4:3)</PresentationFormat>
  <Paragraphs>840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Microsoft Sans Serif</vt:lpstr>
      <vt:lpstr>Tahoma</vt:lpstr>
      <vt:lpstr>Times New Roman</vt:lpstr>
      <vt:lpstr>Wingdings</vt:lpstr>
      <vt:lpstr>Office Theme</vt:lpstr>
      <vt:lpstr>PowerPoint Presentation</vt:lpstr>
      <vt:lpstr>T-SQL NÂNG CAO</vt:lpstr>
      <vt:lpstr>1. Transact-SQL nâng cao</vt:lpstr>
      <vt:lpstr>1. Transact-SQL nâng cao</vt:lpstr>
      <vt:lpstr>1.1. Khai biến</vt:lpstr>
      <vt:lpstr>1.1. Khai biến</vt:lpstr>
      <vt:lpstr>1.1. Khai biến</vt:lpstr>
      <vt:lpstr>1.1. Khai biến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1.2. Cấu trúc điều khiển</vt:lpstr>
      <vt:lpstr>1.3. Gán dữ liệu truy vấn vào biến</vt:lpstr>
      <vt:lpstr>1.4. Các tùy chọn lập trình thủ tục</vt:lpstr>
      <vt:lpstr>Bài tập</vt:lpstr>
      <vt:lpstr>STORED PROCEDURE</vt:lpstr>
      <vt:lpstr>2.1. KHÁI NIỆM</vt:lpstr>
      <vt:lpstr>2.1. KHÁI NIỆM</vt:lpstr>
      <vt:lpstr>2.1. KHÁI NIỆM</vt:lpstr>
      <vt:lpstr>2.1. KHÁI NIỆM</vt:lpstr>
      <vt:lpstr>2.2. TẠO STORE PROCEDURE</vt:lpstr>
      <vt:lpstr>2.2. TẠO STORE PROCEDURE</vt:lpstr>
      <vt:lpstr>2.2. TẠO STORE PROCEDURE</vt:lpstr>
      <vt:lpstr>2.3. THỰC THI SP</vt:lpstr>
      <vt:lpstr>2.3. THỰC THI SP</vt:lpstr>
      <vt:lpstr>2.4. THAM SỐ TRONG SP</vt:lpstr>
      <vt:lpstr>2.4. THAM SỐ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2.5. TRẢ VỀ GIÁ TRỊ TRONG SP</vt:lpstr>
      <vt:lpstr>BÀI TẬP</vt:lpstr>
      <vt:lpstr>BÀI TẬP</vt:lpstr>
      <vt:lpstr>2.3. System Stored Procedure</vt:lpstr>
      <vt:lpstr>2.3. System Stored Procedure</vt:lpstr>
      <vt:lpstr>Giới thiệu một số System Stored Procedure hữu ích</vt:lpstr>
      <vt:lpstr>Giới thiệu một số System Stored Procedure hữu ích</vt:lpstr>
      <vt:lpstr>Giới thiệu một số System Stored Procedure hữu ích</vt:lpstr>
      <vt:lpstr>Thiết lập phím tắt cho các  Stored Procedure hệ thống</vt:lpstr>
      <vt:lpstr>FUNCTION</vt:lpstr>
      <vt:lpstr>Khái niệm Function</vt:lpstr>
      <vt:lpstr>Scalar Function</vt:lpstr>
      <vt:lpstr>Scalar Function</vt:lpstr>
      <vt:lpstr>Table-Valued Functions</vt:lpstr>
      <vt:lpstr>Table-Valued Functions</vt:lpstr>
      <vt:lpstr>Table-Valued Functions</vt:lpstr>
      <vt:lpstr>Table-Valued Functions</vt:lpstr>
      <vt:lpstr>Table-Valued Functions</vt:lpstr>
      <vt:lpstr>Thay đổi, xoá hàm</vt:lpstr>
      <vt:lpstr>Thay đổi, xoá hàm</vt:lpstr>
      <vt:lpstr>PowerPoint Presentation</vt:lpstr>
      <vt:lpstr>TRIGGER</vt:lpstr>
      <vt:lpstr>Khái niệm TRIGGER</vt:lpstr>
      <vt:lpstr>SỬ DỤNG TRIGGER</vt:lpstr>
      <vt:lpstr>CÁC HẠN CHẾ TRÊN TRIGGER</vt:lpstr>
      <vt:lpstr>CƠ CHẾ HOẠT ĐỘNG TRIGGER</vt:lpstr>
      <vt:lpstr>LỆNH CREATE TRIGGER</vt:lpstr>
      <vt:lpstr>CÁC LOẠI TRIGGER</vt:lpstr>
      <vt:lpstr>VÍ DỤ</vt:lpstr>
      <vt:lpstr>VÍ DỤ</vt:lpstr>
      <vt:lpstr>VÍ DỤ</vt:lpstr>
      <vt:lpstr>CÁC THAO TÁC TRIGGER PHỔ BIẾN</vt:lpstr>
      <vt:lpstr>a) TRIGGER – THÊM MẨU TIN MỚI</vt:lpstr>
      <vt:lpstr>a) TRIGGER – THÊM MẨU TIN MỚI</vt:lpstr>
      <vt:lpstr>a) TRIGGER – THÊM MẨU TIN MỚI</vt:lpstr>
      <vt:lpstr>a) TRIGGER – THÊM MẨU TIN MỚI</vt:lpstr>
      <vt:lpstr>a) TRIGGER – THÊM MẨU TIN MỚI</vt:lpstr>
      <vt:lpstr>b) TRIGGER – XÓA MẨU TIN MỚI</vt:lpstr>
      <vt:lpstr>b) TRIGGER – XÓA MẨU TIN MỚI</vt:lpstr>
      <vt:lpstr>b) TRIGGER – XÓA MẨU TIN MỚI</vt:lpstr>
      <vt:lpstr>c) TRIGGER – SỬA ĐỔI MẨU TIN</vt:lpstr>
      <vt:lpstr>c) TRIGGER – SỬA ĐỔI MẨU TIN</vt:lpstr>
      <vt:lpstr>c) TRIGGER – SỬA ĐỔI MẨU TIN</vt:lpstr>
      <vt:lpstr>c) TRIGGER – SỬA ĐỔI MẨU TIN</vt:lpstr>
      <vt:lpstr>c) TRIGGER – SỬA ĐỔI MẨU TIN</vt:lpstr>
      <vt:lpstr>CHỈ ĐỊNH THỨ TỰ THỰC HIỆN CÁC  TRIGGER</vt:lpstr>
      <vt:lpstr>THỰC HIỆN HAY KHÔNG THỰC HIỆN  TRIGGER</vt:lpstr>
      <vt:lpstr>SỬA, XÓA TRIGGER</vt:lpstr>
      <vt:lpstr>HIỂN THỊ THÔNG TIN VÊ CÁC TRIGGER</vt:lpstr>
      <vt:lpstr>HIỂN THỊ THÔNG TIN VÊ CÁC TRIGGER</vt:lpstr>
      <vt:lpstr>HIỂN THỊ THÔNG TIN VỀ TRIGGER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Ngoc</dc:creator>
  <cp:lastModifiedBy>Win10</cp:lastModifiedBy>
  <cp:revision>2</cp:revision>
  <dcterms:created xsi:type="dcterms:W3CDTF">2024-03-25T03:57:44Z</dcterms:created>
  <dcterms:modified xsi:type="dcterms:W3CDTF">2024-03-25T08:17:46Z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2024-03-25T00:00:00Z</vt:filetime>
  </property>
</Properties>
</file>