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7" y="419734"/>
            <a:ext cx="54864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7364" y="2431542"/>
            <a:ext cx="5589270" cy="100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1000" y="1066799"/>
            <a:ext cx="7620000" cy="5791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59765"/>
            <a:ext cx="8072119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2843911"/>
            <a:ext cx="8595995" cy="3531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4042" y="6366249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77364" y="2431542"/>
            <a:ext cx="5438775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357CA9"/>
                </a:solidFill>
                <a:latin typeface="Arial"/>
                <a:cs typeface="Arial"/>
              </a:rPr>
              <a:t>KIỂM </a:t>
            </a:r>
            <a:r>
              <a:rPr sz="4000" b="1" spc="-5" dirty="0">
                <a:solidFill>
                  <a:srgbClr val="357CA9"/>
                </a:solidFill>
                <a:latin typeface="Arial"/>
                <a:cs typeface="Arial"/>
              </a:rPr>
              <a:t>THỬ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PHẦN</a:t>
            </a:r>
            <a:r>
              <a:rPr sz="4000" b="1" spc="35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(Software</a:t>
            </a:r>
            <a:r>
              <a:rPr sz="2400" b="1" spc="-20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08229"/>
            <a:ext cx="4130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2. </a:t>
            </a:r>
            <a:r>
              <a:rPr sz="4400" dirty="0"/>
              <a:t>Test</a:t>
            </a:r>
            <a:r>
              <a:rPr sz="4400" spc="-60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13218" y="3413739"/>
            <a:ext cx="1575842" cy="638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854" y="3484245"/>
            <a:ext cx="102806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854" marR="5080" indent="-22479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sz="13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and  Control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5039" y="3404615"/>
            <a:ext cx="1603248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3385" y="3495294"/>
            <a:ext cx="998219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3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and  Design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50564" y="3404615"/>
            <a:ext cx="1627632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92677" y="3484245"/>
            <a:ext cx="120205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mplemen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ation  and</a:t>
            </a:r>
            <a:r>
              <a:rPr sz="1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1328" y="3404615"/>
            <a:ext cx="1612392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46903" y="3484245"/>
            <a:ext cx="116014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05"/>
              </a:spcBef>
            </a:pPr>
            <a:r>
              <a:rPr sz="1350" spc="-3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Report  and</a:t>
            </a:r>
            <a:r>
              <a:rPr sz="13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16852" y="3404615"/>
            <a:ext cx="1682496" cy="653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95870" y="3587241"/>
            <a:ext cx="9829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3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3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Closure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464" y="2160523"/>
            <a:ext cx="14071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Business</a:t>
            </a:r>
            <a:r>
              <a:rPr sz="9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Requirements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Functional</a:t>
            </a:r>
            <a:r>
              <a:rPr sz="9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Specification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User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Stories</a:t>
            </a:r>
            <a:r>
              <a:rPr sz="9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(Draft)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Project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Plan</a:t>
            </a:r>
            <a:r>
              <a:rPr sz="9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Document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Solution</a:t>
            </a:r>
            <a:r>
              <a:rPr sz="9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Document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989" y="4515992"/>
            <a:ext cx="681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1.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Plan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6042" y="2017903"/>
            <a:ext cx="14071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Business</a:t>
            </a:r>
            <a:r>
              <a:rPr sz="9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Requirements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Functional</a:t>
            </a:r>
            <a:r>
              <a:rPr sz="9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Specification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User</a:t>
            </a:r>
            <a:r>
              <a:rPr sz="9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Stories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Project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Plan</a:t>
            </a:r>
            <a:r>
              <a:rPr sz="900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Document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Solution</a:t>
            </a:r>
            <a:r>
              <a:rPr sz="9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Document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 Plan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1095" y="4480686"/>
            <a:ext cx="103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Designs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cases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Procedures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396" y="2294001"/>
            <a:ext cx="1038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Designs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Cases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Procedures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6397" y="4516628"/>
            <a:ext cx="8350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Results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Scripts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Defects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6648" y="2897123"/>
            <a:ext cx="4792980" cy="376555"/>
            <a:chOff x="516648" y="2897123"/>
            <a:chExt cx="4792980" cy="376555"/>
          </a:xfrm>
        </p:grpSpPr>
        <p:sp>
          <p:nvSpPr>
            <p:cNvPr id="20" name="object 20"/>
            <p:cNvSpPr/>
            <p:nvPr/>
          </p:nvSpPr>
          <p:spPr>
            <a:xfrm>
              <a:off x="516648" y="2913849"/>
              <a:ext cx="1683995" cy="3414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8499" y="2946399"/>
              <a:ext cx="1320800" cy="236854"/>
            </a:xfrm>
            <a:custGeom>
              <a:avLst/>
              <a:gdLst/>
              <a:ahLst/>
              <a:cxnLst/>
              <a:rect l="l" t="t" r="r" b="b"/>
              <a:pathLst>
                <a:path w="1320800" h="236855">
                  <a:moveTo>
                    <a:pt x="990600" y="0"/>
                  </a:moveTo>
                  <a:lnTo>
                    <a:pt x="330200" y="0"/>
                  </a:lnTo>
                  <a:lnTo>
                    <a:pt x="330200" y="118237"/>
                  </a:lnTo>
                  <a:lnTo>
                    <a:pt x="0" y="118237"/>
                  </a:lnTo>
                  <a:lnTo>
                    <a:pt x="660400" y="236474"/>
                  </a:lnTo>
                  <a:lnTo>
                    <a:pt x="1320800" y="118237"/>
                  </a:lnTo>
                  <a:lnTo>
                    <a:pt x="990600" y="11823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8499" y="2946399"/>
              <a:ext cx="1320800" cy="236854"/>
            </a:xfrm>
            <a:custGeom>
              <a:avLst/>
              <a:gdLst/>
              <a:ahLst/>
              <a:cxnLst/>
              <a:rect l="l" t="t" r="r" b="b"/>
              <a:pathLst>
                <a:path w="1320800" h="236855">
                  <a:moveTo>
                    <a:pt x="0" y="118237"/>
                  </a:moveTo>
                  <a:lnTo>
                    <a:pt x="330200" y="118237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18237"/>
                  </a:lnTo>
                  <a:lnTo>
                    <a:pt x="1320800" y="118237"/>
                  </a:lnTo>
                  <a:lnTo>
                    <a:pt x="660400" y="236474"/>
                  </a:lnTo>
                  <a:lnTo>
                    <a:pt x="0" y="118237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25980" y="2897123"/>
              <a:ext cx="1656588" cy="3672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20924" y="2938525"/>
              <a:ext cx="1266825" cy="244475"/>
            </a:xfrm>
            <a:custGeom>
              <a:avLst/>
              <a:gdLst/>
              <a:ahLst/>
              <a:cxnLst/>
              <a:rect l="l" t="t" r="r" b="b"/>
              <a:pathLst>
                <a:path w="1266825" h="244475">
                  <a:moveTo>
                    <a:pt x="950087" y="0"/>
                  </a:moveTo>
                  <a:lnTo>
                    <a:pt x="316738" y="0"/>
                  </a:lnTo>
                  <a:lnTo>
                    <a:pt x="316738" y="122174"/>
                  </a:lnTo>
                  <a:lnTo>
                    <a:pt x="0" y="122174"/>
                  </a:lnTo>
                  <a:lnTo>
                    <a:pt x="633476" y="244475"/>
                  </a:lnTo>
                  <a:lnTo>
                    <a:pt x="1266825" y="122174"/>
                  </a:lnTo>
                  <a:lnTo>
                    <a:pt x="950087" y="122174"/>
                  </a:lnTo>
                  <a:lnTo>
                    <a:pt x="95008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0924" y="2938525"/>
              <a:ext cx="1266825" cy="244475"/>
            </a:xfrm>
            <a:custGeom>
              <a:avLst/>
              <a:gdLst/>
              <a:ahLst/>
              <a:cxnLst/>
              <a:rect l="l" t="t" r="r" b="b"/>
              <a:pathLst>
                <a:path w="1266825" h="244475">
                  <a:moveTo>
                    <a:pt x="0" y="122174"/>
                  </a:moveTo>
                  <a:lnTo>
                    <a:pt x="316738" y="122174"/>
                  </a:lnTo>
                  <a:lnTo>
                    <a:pt x="316738" y="0"/>
                  </a:lnTo>
                  <a:lnTo>
                    <a:pt x="950087" y="0"/>
                  </a:lnTo>
                  <a:lnTo>
                    <a:pt x="950087" y="122174"/>
                  </a:lnTo>
                  <a:lnTo>
                    <a:pt x="1266825" y="122174"/>
                  </a:lnTo>
                  <a:lnTo>
                    <a:pt x="633476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9687" y="2904743"/>
              <a:ext cx="1709927" cy="3688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94124" y="2946399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990600" y="0"/>
                  </a:moveTo>
                  <a:lnTo>
                    <a:pt x="330200" y="0"/>
                  </a:lnTo>
                  <a:lnTo>
                    <a:pt x="330200" y="122300"/>
                  </a:lnTo>
                  <a:lnTo>
                    <a:pt x="0" y="122300"/>
                  </a:lnTo>
                  <a:lnTo>
                    <a:pt x="660400" y="244475"/>
                  </a:lnTo>
                  <a:lnTo>
                    <a:pt x="1320800" y="122300"/>
                  </a:lnTo>
                  <a:lnTo>
                    <a:pt x="990600" y="1223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94124" y="2946399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0" y="122300"/>
                  </a:moveTo>
                  <a:lnTo>
                    <a:pt x="330200" y="122300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22300"/>
                  </a:lnTo>
                  <a:lnTo>
                    <a:pt x="1320800" y="122300"/>
                  </a:lnTo>
                  <a:lnTo>
                    <a:pt x="660400" y="244475"/>
                  </a:lnTo>
                  <a:lnTo>
                    <a:pt x="0" y="122300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93776" y="4200144"/>
            <a:ext cx="4815840" cy="368935"/>
            <a:chOff x="493776" y="4200144"/>
            <a:chExt cx="4815840" cy="368935"/>
          </a:xfrm>
        </p:grpSpPr>
        <p:sp>
          <p:nvSpPr>
            <p:cNvPr id="30" name="object 30"/>
            <p:cNvSpPr/>
            <p:nvPr/>
          </p:nvSpPr>
          <p:spPr>
            <a:xfrm>
              <a:off x="493776" y="4200144"/>
              <a:ext cx="1709927" cy="3688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8975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30" h="244475">
                  <a:moveTo>
                    <a:pt x="989457" y="0"/>
                  </a:moveTo>
                  <a:lnTo>
                    <a:pt x="329806" y="0"/>
                  </a:lnTo>
                  <a:lnTo>
                    <a:pt x="329806" y="122174"/>
                  </a:lnTo>
                  <a:lnTo>
                    <a:pt x="0" y="122174"/>
                  </a:lnTo>
                  <a:lnTo>
                    <a:pt x="659638" y="244475"/>
                  </a:lnTo>
                  <a:lnTo>
                    <a:pt x="1319276" y="122174"/>
                  </a:lnTo>
                  <a:lnTo>
                    <a:pt x="989457" y="122174"/>
                  </a:lnTo>
                  <a:lnTo>
                    <a:pt x="98945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8975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30" h="244475">
                  <a:moveTo>
                    <a:pt x="0" y="122174"/>
                  </a:moveTo>
                  <a:lnTo>
                    <a:pt x="329806" y="122174"/>
                  </a:lnTo>
                  <a:lnTo>
                    <a:pt x="329806" y="0"/>
                  </a:lnTo>
                  <a:lnTo>
                    <a:pt x="989457" y="0"/>
                  </a:lnTo>
                  <a:lnTo>
                    <a:pt x="989457" y="122174"/>
                  </a:lnTo>
                  <a:lnTo>
                    <a:pt x="1319276" y="122174"/>
                  </a:lnTo>
                  <a:lnTo>
                    <a:pt x="659638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25980" y="4200144"/>
              <a:ext cx="1708404" cy="3688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20924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29" h="244475">
                  <a:moveTo>
                    <a:pt x="989457" y="0"/>
                  </a:moveTo>
                  <a:lnTo>
                    <a:pt x="329819" y="0"/>
                  </a:lnTo>
                  <a:lnTo>
                    <a:pt x="329819" y="122174"/>
                  </a:lnTo>
                  <a:lnTo>
                    <a:pt x="0" y="122174"/>
                  </a:lnTo>
                  <a:lnTo>
                    <a:pt x="659638" y="244475"/>
                  </a:lnTo>
                  <a:lnTo>
                    <a:pt x="1319276" y="122174"/>
                  </a:lnTo>
                  <a:lnTo>
                    <a:pt x="989457" y="122174"/>
                  </a:lnTo>
                  <a:lnTo>
                    <a:pt x="98945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20924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29" h="244475">
                  <a:moveTo>
                    <a:pt x="0" y="122174"/>
                  </a:moveTo>
                  <a:lnTo>
                    <a:pt x="329819" y="122174"/>
                  </a:lnTo>
                  <a:lnTo>
                    <a:pt x="329819" y="0"/>
                  </a:lnTo>
                  <a:lnTo>
                    <a:pt x="989457" y="0"/>
                  </a:lnTo>
                  <a:lnTo>
                    <a:pt x="989457" y="122174"/>
                  </a:lnTo>
                  <a:lnTo>
                    <a:pt x="1319276" y="122174"/>
                  </a:lnTo>
                  <a:lnTo>
                    <a:pt x="659638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99687" y="4200144"/>
              <a:ext cx="1709927" cy="3688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94124" y="42418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990600" y="0"/>
                  </a:moveTo>
                  <a:lnTo>
                    <a:pt x="330200" y="0"/>
                  </a:lnTo>
                  <a:lnTo>
                    <a:pt x="330200" y="122174"/>
                  </a:lnTo>
                  <a:lnTo>
                    <a:pt x="0" y="122174"/>
                  </a:lnTo>
                  <a:lnTo>
                    <a:pt x="660400" y="244475"/>
                  </a:lnTo>
                  <a:lnTo>
                    <a:pt x="1320800" y="122174"/>
                  </a:lnTo>
                  <a:lnTo>
                    <a:pt x="990600" y="12217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94124" y="42418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0" y="122174"/>
                  </a:moveTo>
                  <a:lnTo>
                    <a:pt x="330200" y="122174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22174"/>
                  </a:lnTo>
                  <a:lnTo>
                    <a:pt x="1320800" y="122174"/>
                  </a:lnTo>
                  <a:lnTo>
                    <a:pt x="660400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612638" y="2632964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Results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Scripts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61788" y="2904744"/>
            <a:ext cx="1710055" cy="368935"/>
            <a:chOff x="5161788" y="2904744"/>
            <a:chExt cx="1710055" cy="368935"/>
          </a:xfrm>
        </p:grpSpPr>
        <p:sp>
          <p:nvSpPr>
            <p:cNvPr id="41" name="object 41"/>
            <p:cNvSpPr/>
            <p:nvPr/>
          </p:nvSpPr>
          <p:spPr>
            <a:xfrm>
              <a:off x="5161788" y="2904744"/>
              <a:ext cx="1709927" cy="3688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56225" y="29464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990600" y="0"/>
                  </a:moveTo>
                  <a:lnTo>
                    <a:pt x="330200" y="0"/>
                  </a:lnTo>
                  <a:lnTo>
                    <a:pt x="330200" y="122300"/>
                  </a:lnTo>
                  <a:lnTo>
                    <a:pt x="0" y="122300"/>
                  </a:lnTo>
                  <a:lnTo>
                    <a:pt x="660400" y="244475"/>
                  </a:lnTo>
                  <a:lnTo>
                    <a:pt x="1320800" y="122300"/>
                  </a:lnTo>
                  <a:lnTo>
                    <a:pt x="990600" y="1223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56225" y="29464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0" y="122300"/>
                  </a:moveTo>
                  <a:lnTo>
                    <a:pt x="330200" y="122300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22300"/>
                  </a:lnTo>
                  <a:lnTo>
                    <a:pt x="1320800" y="122300"/>
                  </a:lnTo>
                  <a:lnTo>
                    <a:pt x="660400" y="244475"/>
                  </a:lnTo>
                  <a:lnTo>
                    <a:pt x="0" y="122300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92317" y="4519676"/>
            <a:ext cx="8534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Reports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Exit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Criteria</a:t>
            </a:r>
            <a:endParaRPr sz="9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Evaluation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161788" y="4200144"/>
            <a:ext cx="3253740" cy="368935"/>
            <a:chOff x="5161788" y="4200144"/>
            <a:chExt cx="3253740" cy="368935"/>
          </a:xfrm>
        </p:grpSpPr>
        <p:sp>
          <p:nvSpPr>
            <p:cNvPr id="46" name="object 46"/>
            <p:cNvSpPr/>
            <p:nvPr/>
          </p:nvSpPr>
          <p:spPr>
            <a:xfrm>
              <a:off x="5161788" y="4200144"/>
              <a:ext cx="1709927" cy="3688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56225" y="42418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990600" y="0"/>
                  </a:moveTo>
                  <a:lnTo>
                    <a:pt x="330200" y="0"/>
                  </a:lnTo>
                  <a:lnTo>
                    <a:pt x="330200" y="122174"/>
                  </a:lnTo>
                  <a:lnTo>
                    <a:pt x="0" y="122174"/>
                  </a:lnTo>
                  <a:lnTo>
                    <a:pt x="660400" y="244475"/>
                  </a:lnTo>
                  <a:lnTo>
                    <a:pt x="1320800" y="122174"/>
                  </a:lnTo>
                  <a:lnTo>
                    <a:pt x="990600" y="12217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56225" y="42418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0" y="122174"/>
                  </a:moveTo>
                  <a:lnTo>
                    <a:pt x="330200" y="122174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22174"/>
                  </a:lnTo>
                  <a:lnTo>
                    <a:pt x="1320800" y="122174"/>
                  </a:lnTo>
                  <a:lnTo>
                    <a:pt x="660400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4200144"/>
              <a:ext cx="1709927" cy="3688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00926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29" h="244475">
                  <a:moveTo>
                    <a:pt x="989329" y="0"/>
                  </a:moveTo>
                  <a:lnTo>
                    <a:pt x="329692" y="0"/>
                  </a:lnTo>
                  <a:lnTo>
                    <a:pt x="329692" y="122174"/>
                  </a:lnTo>
                  <a:lnTo>
                    <a:pt x="0" y="122174"/>
                  </a:lnTo>
                  <a:lnTo>
                    <a:pt x="659510" y="244475"/>
                  </a:lnTo>
                  <a:lnTo>
                    <a:pt x="1319149" y="122174"/>
                  </a:lnTo>
                  <a:lnTo>
                    <a:pt x="989329" y="122174"/>
                  </a:lnTo>
                  <a:lnTo>
                    <a:pt x="98932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00926" y="4241800"/>
              <a:ext cx="1319530" cy="244475"/>
            </a:xfrm>
            <a:custGeom>
              <a:avLst/>
              <a:gdLst/>
              <a:ahLst/>
              <a:cxnLst/>
              <a:rect l="l" t="t" r="r" b="b"/>
              <a:pathLst>
                <a:path w="1319529" h="244475">
                  <a:moveTo>
                    <a:pt x="0" y="122174"/>
                  </a:moveTo>
                  <a:lnTo>
                    <a:pt x="329692" y="122174"/>
                  </a:lnTo>
                  <a:lnTo>
                    <a:pt x="329692" y="0"/>
                  </a:lnTo>
                  <a:lnTo>
                    <a:pt x="989329" y="0"/>
                  </a:lnTo>
                  <a:lnTo>
                    <a:pt x="989329" y="122174"/>
                  </a:lnTo>
                  <a:lnTo>
                    <a:pt x="1319149" y="122174"/>
                  </a:lnTo>
                  <a:lnTo>
                    <a:pt x="659510" y="244475"/>
                  </a:lnTo>
                  <a:lnTo>
                    <a:pt x="0" y="122174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164705" y="4587620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1.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 Report  </a:t>
            </a:r>
            <a:r>
              <a:rPr sz="900" dirty="0">
                <a:solidFill>
                  <a:srgbClr val="001F5F"/>
                </a:solidFill>
                <a:latin typeface="Arial"/>
                <a:cs typeface="Arial"/>
              </a:rPr>
              <a:t>Summary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95870" y="2632964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Plan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Test</a:t>
            </a:r>
            <a:r>
              <a:rPr sz="9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1F5F"/>
                </a:solidFill>
                <a:latin typeface="Arial"/>
                <a:cs typeface="Arial"/>
              </a:rPr>
              <a:t>Reports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664452" y="2904744"/>
            <a:ext cx="1711960" cy="368935"/>
            <a:chOff x="6664452" y="2904744"/>
            <a:chExt cx="1711960" cy="368935"/>
          </a:xfrm>
        </p:grpSpPr>
        <p:sp>
          <p:nvSpPr>
            <p:cNvPr id="55" name="object 55"/>
            <p:cNvSpPr/>
            <p:nvPr/>
          </p:nvSpPr>
          <p:spPr>
            <a:xfrm>
              <a:off x="6664452" y="2904744"/>
              <a:ext cx="1711452" cy="3688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59651" y="29464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990600" y="0"/>
                  </a:moveTo>
                  <a:lnTo>
                    <a:pt x="330200" y="0"/>
                  </a:lnTo>
                  <a:lnTo>
                    <a:pt x="330200" y="122300"/>
                  </a:lnTo>
                  <a:lnTo>
                    <a:pt x="0" y="122300"/>
                  </a:lnTo>
                  <a:lnTo>
                    <a:pt x="660400" y="244475"/>
                  </a:lnTo>
                  <a:lnTo>
                    <a:pt x="1320800" y="122300"/>
                  </a:lnTo>
                  <a:lnTo>
                    <a:pt x="990600" y="1223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59651" y="2946400"/>
              <a:ext cx="1320800" cy="244475"/>
            </a:xfrm>
            <a:custGeom>
              <a:avLst/>
              <a:gdLst/>
              <a:ahLst/>
              <a:cxnLst/>
              <a:rect l="l" t="t" r="r" b="b"/>
              <a:pathLst>
                <a:path w="1320800" h="244475">
                  <a:moveTo>
                    <a:pt x="0" y="122300"/>
                  </a:moveTo>
                  <a:lnTo>
                    <a:pt x="330200" y="122300"/>
                  </a:lnTo>
                  <a:lnTo>
                    <a:pt x="330200" y="0"/>
                  </a:lnTo>
                  <a:lnTo>
                    <a:pt x="990600" y="0"/>
                  </a:lnTo>
                  <a:lnTo>
                    <a:pt x="990600" y="122300"/>
                  </a:lnTo>
                  <a:lnTo>
                    <a:pt x="1320800" y="122300"/>
                  </a:lnTo>
                  <a:lnTo>
                    <a:pt x="660400" y="244475"/>
                  </a:lnTo>
                  <a:lnTo>
                    <a:pt x="0" y="122300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96200"/>
            <a:ext cx="8362315" cy="50888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Test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Planning:</a:t>
            </a:r>
            <a:endParaRPr sz="3000">
              <a:latin typeface="Arial"/>
              <a:cs typeface="Arial"/>
            </a:endParaRPr>
          </a:p>
          <a:p>
            <a:pPr marL="756285" marR="51562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Input: </a:t>
            </a:r>
            <a:r>
              <a:rPr sz="2800" spc="-5" dirty="0">
                <a:latin typeface="Arial"/>
                <a:cs typeface="Arial"/>
              </a:rPr>
              <a:t>Project </a:t>
            </a:r>
            <a:r>
              <a:rPr sz="2800" dirty="0">
                <a:latin typeface="Arial"/>
                <a:cs typeface="Arial"/>
              </a:rPr>
              <a:t>plan, </a:t>
            </a:r>
            <a:r>
              <a:rPr sz="2800" spc="-5" dirty="0">
                <a:latin typeface="Arial"/>
                <a:cs typeface="Arial"/>
              </a:rPr>
              <a:t>Customer Requirement &amp;  </a:t>
            </a:r>
            <a:r>
              <a:rPr sz="2800" dirty="0">
                <a:latin typeface="Arial"/>
                <a:cs typeface="Arial"/>
              </a:rPr>
              <a:t>Acceptance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criteria/SRS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Output: Test Plan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document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Test Design: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Input: </a:t>
            </a:r>
            <a:r>
              <a:rPr sz="2800" spc="-5" dirty="0">
                <a:latin typeface="Arial"/>
                <a:cs typeface="Arial"/>
              </a:rPr>
              <a:t>Test </a:t>
            </a:r>
            <a:r>
              <a:rPr sz="2800" dirty="0">
                <a:latin typeface="Arial"/>
                <a:cs typeface="Arial"/>
              </a:rPr>
              <a:t>plan, Requirement, </a:t>
            </a:r>
            <a:r>
              <a:rPr sz="2800" spc="-5" dirty="0">
                <a:latin typeface="Arial"/>
                <a:cs typeface="Arial"/>
              </a:rPr>
              <a:t>detail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Output: Test </a:t>
            </a:r>
            <a:r>
              <a:rPr sz="2800" dirty="0">
                <a:latin typeface="Arial"/>
                <a:cs typeface="Arial"/>
              </a:rPr>
              <a:t>cases, </a:t>
            </a:r>
            <a:r>
              <a:rPr sz="2800" spc="-5" dirty="0">
                <a:latin typeface="Arial"/>
                <a:cs typeface="Arial"/>
              </a:rPr>
              <a:t>test </a:t>
            </a:r>
            <a:r>
              <a:rPr sz="2800" dirty="0">
                <a:latin typeface="Arial"/>
                <a:cs typeface="Arial"/>
              </a:rPr>
              <a:t>scripts, test </a:t>
            </a:r>
            <a:r>
              <a:rPr sz="2800" spc="-5" dirty="0">
                <a:latin typeface="Arial"/>
                <a:cs typeface="Arial"/>
              </a:rPr>
              <a:t>data in high  </a:t>
            </a:r>
            <a:r>
              <a:rPr sz="2800" dirty="0">
                <a:latin typeface="Arial"/>
                <a:cs typeface="Arial"/>
              </a:rPr>
              <a:t>level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Test </a:t>
            </a:r>
            <a:r>
              <a:rPr sz="3000" spc="-5" dirty="0">
                <a:latin typeface="Arial"/>
                <a:cs typeface="Arial"/>
              </a:rPr>
              <a:t>Implementation and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Execution: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  <a:tab pos="1843405" algn="l"/>
              </a:tabLst>
            </a:pPr>
            <a:r>
              <a:rPr sz="2800" dirty="0">
                <a:latin typeface="Arial"/>
                <a:cs typeface="Arial"/>
              </a:rPr>
              <a:t>Input:	</a:t>
            </a:r>
            <a:r>
              <a:rPr sz="2800" spc="-5" dirty="0">
                <a:latin typeface="Arial"/>
                <a:cs typeface="Arial"/>
              </a:rPr>
              <a:t>Test cases, test data, </a:t>
            </a:r>
            <a:r>
              <a:rPr sz="2800" dirty="0">
                <a:latin typeface="Arial"/>
                <a:cs typeface="Arial"/>
              </a:rPr>
              <a:t>test</a:t>
            </a:r>
            <a:r>
              <a:rPr sz="2800" spc="-5" dirty="0">
                <a:latin typeface="Arial"/>
                <a:cs typeface="Arial"/>
              </a:rPr>
              <a:t> scripts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6145784"/>
            <a:ext cx="5056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Output: Test </a:t>
            </a:r>
            <a:r>
              <a:rPr sz="2800" dirty="0">
                <a:latin typeface="Arial"/>
                <a:cs typeface="Arial"/>
              </a:rPr>
              <a:t>report, </a:t>
            </a:r>
            <a:r>
              <a:rPr sz="2800" spc="-5" dirty="0">
                <a:latin typeface="Arial"/>
                <a:cs typeface="Arial"/>
              </a:rPr>
              <a:t>Defect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1530" y="63512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BD2E4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149" y="161036"/>
            <a:ext cx="2608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EBF6F9"/>
                </a:solidFill>
                <a:latin typeface="Arial"/>
                <a:cs typeface="Arial"/>
              </a:rPr>
              <a:t>2. </a:t>
            </a:r>
            <a:r>
              <a:rPr sz="2800" b="1" spc="-60" dirty="0">
                <a:solidFill>
                  <a:srgbClr val="EBF6F9"/>
                </a:solidFill>
                <a:latin typeface="Arial"/>
                <a:cs typeface="Arial"/>
              </a:rPr>
              <a:t>Test</a:t>
            </a:r>
            <a:r>
              <a:rPr sz="2800" b="1" spc="-50" dirty="0">
                <a:solidFill>
                  <a:srgbClr val="EBF6F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EBF6F9"/>
                </a:solid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149" y="587705"/>
            <a:ext cx="492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EBF6F9"/>
                </a:solidFill>
              </a:rPr>
              <a:t>Common </a:t>
            </a:r>
            <a:r>
              <a:rPr sz="2800" spc="-5" dirty="0">
                <a:solidFill>
                  <a:srgbClr val="EBF6F9"/>
                </a:solidFill>
              </a:rPr>
              <a:t>Inputs and</a:t>
            </a:r>
            <a:r>
              <a:rPr sz="2800" spc="30" dirty="0">
                <a:solidFill>
                  <a:srgbClr val="EBF6F9"/>
                </a:solidFill>
              </a:rPr>
              <a:t> </a:t>
            </a:r>
            <a:r>
              <a:rPr sz="2800" spc="-5" dirty="0">
                <a:solidFill>
                  <a:srgbClr val="EBF6F9"/>
                </a:solidFill>
              </a:rPr>
              <a:t>Outputs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1092453"/>
            <a:ext cx="838517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Test Manager </a:t>
            </a:r>
            <a:r>
              <a:rPr sz="2400" spc="-5" dirty="0">
                <a:latin typeface="Arial"/>
                <a:cs typeface="Arial"/>
              </a:rPr>
              <a:t>hoặc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Leader </a:t>
            </a:r>
            <a:r>
              <a:rPr sz="2400" dirty="0">
                <a:latin typeface="Arial"/>
                <a:cs typeface="Arial"/>
              </a:rPr>
              <a:t>sẽ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kế </a:t>
            </a:r>
            <a:r>
              <a:rPr sz="2400" spc="-5" dirty="0">
                <a:latin typeface="Arial"/>
                <a:cs typeface="Arial"/>
              </a:rPr>
              <a:t>hoạch ban  đầu </a:t>
            </a:r>
            <a:r>
              <a:rPr sz="2400" dirty="0">
                <a:latin typeface="Arial"/>
                <a:cs typeface="Arial"/>
              </a:rPr>
              <a:t>về kiểm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spc="-10" dirty="0">
                <a:latin typeface="Arial"/>
                <a:cs typeface="Arial"/>
              </a:rPr>
              <a:t>nghĩa </a:t>
            </a:r>
            <a:r>
              <a:rPr sz="2400" spc="-5" dirty="0">
                <a:latin typeface="Arial"/>
                <a:cs typeface="Arial"/>
              </a:rPr>
              <a:t>phạm </a:t>
            </a:r>
            <a:r>
              <a:rPr sz="2400" dirty="0">
                <a:latin typeface="Arial"/>
                <a:cs typeface="Arial"/>
              </a:rPr>
              <a:t>vi kiểm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Nhận dạng </a:t>
            </a:r>
            <a:r>
              <a:rPr sz="2400" dirty="0">
                <a:latin typeface="Arial"/>
                <a:cs typeface="Arial"/>
              </a:rPr>
              <a:t>các yếu tố </a:t>
            </a:r>
            <a:r>
              <a:rPr sz="2400" spc="-5" dirty="0">
                <a:latin typeface="Arial"/>
                <a:cs typeface="Arial"/>
              </a:rPr>
              <a:t>để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Ước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Chiến lược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môi trường kiểm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840105" algn="l"/>
              </a:tabLst>
            </a:pPr>
            <a:r>
              <a:rPr sz="2400" dirty="0">
                <a:latin typeface="Arial"/>
                <a:cs typeface="Arial"/>
              </a:rPr>
              <a:t>–	…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Kế </a:t>
            </a:r>
            <a:r>
              <a:rPr sz="2400" spc="-5" dirty="0">
                <a:latin typeface="Arial"/>
                <a:cs typeface="Arial"/>
              </a:rPr>
              <a:t>hoạch </a:t>
            </a:r>
            <a:r>
              <a:rPr sz="2400" dirty="0">
                <a:latin typeface="Arial"/>
                <a:cs typeface="Arial"/>
              </a:rPr>
              <a:t>kiểm thử cần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được:</a:t>
            </a:r>
            <a:endParaRPr sz="2400">
              <a:latin typeface="Arial"/>
              <a:cs typeface="Arial"/>
            </a:endParaRPr>
          </a:p>
          <a:p>
            <a:pPr marL="840105" lvl="1" indent="-370840">
              <a:lnSpc>
                <a:spcPct val="100000"/>
              </a:lnSpc>
              <a:spcBef>
                <a:spcPts val="580"/>
              </a:spcBef>
              <a:buChar char="–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Xem lại bởi </a:t>
            </a:r>
            <a:r>
              <a:rPr sz="2400" dirty="0">
                <a:latin typeface="Arial"/>
                <a:cs typeface="Arial"/>
              </a:rPr>
              <a:t>QA, </a:t>
            </a:r>
            <a:r>
              <a:rPr sz="2400" spc="-5" dirty="0">
                <a:latin typeface="Arial"/>
                <a:cs typeface="Arial"/>
              </a:rPr>
              <a:t>Business Analysis, </a:t>
            </a:r>
            <a:r>
              <a:rPr sz="2400" dirty="0">
                <a:latin typeface="Arial"/>
                <a:cs typeface="Arial"/>
              </a:rPr>
              <a:t>PM,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Chấp </a:t>
            </a:r>
            <a:r>
              <a:rPr sz="2400" dirty="0">
                <a:latin typeface="Arial"/>
                <a:cs typeface="Arial"/>
              </a:rPr>
              <a:t>thuận </a:t>
            </a:r>
            <a:r>
              <a:rPr sz="2400" spc="-5" dirty="0">
                <a:latin typeface="Arial"/>
                <a:cs typeface="Arial"/>
              </a:rPr>
              <a:t>bởi </a:t>
            </a:r>
            <a:r>
              <a:rPr sz="2400" dirty="0">
                <a:latin typeface="Arial"/>
                <a:cs typeface="Arial"/>
              </a:rPr>
              <a:t>PM và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Cusomer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Hiệu chỉnh trong </a:t>
            </a:r>
            <a:r>
              <a:rPr sz="2400" dirty="0">
                <a:latin typeface="Arial"/>
                <a:cs typeface="Arial"/>
              </a:rPr>
              <a:t>suốt chu kỳ </a:t>
            </a: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để phản ánh </a:t>
            </a:r>
            <a:r>
              <a:rPr sz="2400" dirty="0">
                <a:latin typeface="Arial"/>
                <a:cs typeface="Arial"/>
              </a:rPr>
              <a:t>các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556" y="6214059"/>
            <a:ext cx="2923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đổi nếu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thiết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49" y="173227"/>
            <a:ext cx="492315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Test</a:t>
            </a:r>
            <a:r>
              <a:rPr spc="-25" dirty="0"/>
              <a:t> </a:t>
            </a:r>
            <a:r>
              <a:rPr spc="-5" dirty="0"/>
              <a:t>Process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Common </a:t>
            </a:r>
            <a:r>
              <a:rPr spc="-5" dirty="0"/>
              <a:t>Test</a:t>
            </a:r>
            <a:r>
              <a:rPr spc="-70" dirty="0"/>
              <a:t> </a:t>
            </a:r>
            <a:r>
              <a:rPr spc="-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49" y="1250416"/>
            <a:ext cx="7752715" cy="50387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Guideline: Test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process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Templates for test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documents: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0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Plan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 case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specification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report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Defect analysis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report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Test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tools: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Defect tracking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tool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 Effort tracking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tool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0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schedule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Test automation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tools</a:t>
            </a:r>
            <a:endParaRPr sz="2300">
              <a:latin typeface="Arial"/>
              <a:cs typeface="Arial"/>
            </a:endParaRPr>
          </a:p>
          <a:p>
            <a:pPr marL="16129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–"/>
              <a:tabLst>
                <a:tab pos="1613535" algn="l"/>
              </a:tabLst>
            </a:pPr>
            <a:r>
              <a:rPr sz="2300" i="1" dirty="0">
                <a:latin typeface="Arial"/>
                <a:cs typeface="Arial"/>
              </a:rPr>
              <a:t>Rational Robot (Functional &amp; Performance</a:t>
            </a:r>
            <a:r>
              <a:rPr sz="2300" i="1" spc="-215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test)</a:t>
            </a:r>
            <a:endParaRPr sz="2300">
              <a:latin typeface="Arial"/>
              <a:cs typeface="Arial"/>
            </a:endParaRPr>
          </a:p>
          <a:p>
            <a:pPr marL="1612900" lvl="2" indent="-229235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1613535" algn="l"/>
              </a:tabLst>
            </a:pPr>
            <a:r>
              <a:rPr sz="2300" i="1" dirty="0">
                <a:latin typeface="Arial"/>
                <a:cs typeface="Arial"/>
              </a:rPr>
              <a:t>OpenSTA (Open source), Witir (Open</a:t>
            </a:r>
            <a:r>
              <a:rPr sz="2300" i="1" spc="-160" dirty="0">
                <a:latin typeface="Arial"/>
                <a:cs typeface="Arial"/>
              </a:rPr>
              <a:t> </a:t>
            </a:r>
            <a:r>
              <a:rPr sz="2300" i="1" dirty="0">
                <a:latin typeface="Arial"/>
                <a:cs typeface="Arial"/>
              </a:rPr>
              <a:t>source)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1530" y="63512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9BD2E4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4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64055"/>
            <a:ext cx="762571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0957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Lập kế hoạch kiểm thử là quá </a:t>
            </a:r>
            <a:r>
              <a:rPr sz="2500" spc="20" dirty="0">
                <a:latin typeface="Arial"/>
                <a:cs typeface="Arial"/>
              </a:rPr>
              <a:t>trình </a:t>
            </a:r>
            <a:r>
              <a:rPr sz="2500" spc="-5" dirty="0">
                <a:latin typeface="Arial"/>
                <a:cs typeface="Arial"/>
              </a:rPr>
              <a:t>tạo ra </a:t>
            </a:r>
            <a:r>
              <a:rPr sz="2500" spc="-180" dirty="0">
                <a:latin typeface="Arial"/>
                <a:cs typeface="Arial"/>
              </a:rPr>
              <a:t>bản </a:t>
            </a:r>
            <a:r>
              <a:rPr sz="2500" spc="-5" dirty="0">
                <a:latin typeface="Arial"/>
                <a:cs typeface="Arial"/>
              </a:rPr>
              <a:t>kế  </a:t>
            </a:r>
            <a:r>
              <a:rPr sz="2500" spc="-10" dirty="0">
                <a:latin typeface="Arial"/>
                <a:cs typeface="Arial"/>
              </a:rPr>
              <a:t>hoạch </a:t>
            </a:r>
            <a:r>
              <a:rPr sz="2500" spc="-5" dirty="0">
                <a:latin typeface="Arial"/>
                <a:cs typeface="Arial"/>
              </a:rPr>
              <a:t>kiểm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thử</a:t>
            </a:r>
            <a:endParaRPr sz="25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Bản kế hoạch kiểm thử là tài liệu </a:t>
            </a:r>
            <a:r>
              <a:rPr sz="2500" spc="-10" dirty="0">
                <a:latin typeface="Arial"/>
                <a:cs typeface="Arial"/>
              </a:rPr>
              <a:t>mô </a:t>
            </a:r>
            <a:r>
              <a:rPr sz="2500" spc="-5" dirty="0">
                <a:latin typeface="Arial"/>
                <a:cs typeface="Arial"/>
              </a:rPr>
              <a:t>tả về </a:t>
            </a:r>
            <a:r>
              <a:rPr sz="2500" spc="-215" dirty="0">
                <a:latin typeface="Arial"/>
                <a:cs typeface="Arial"/>
              </a:rPr>
              <a:t>phạm </a:t>
            </a:r>
            <a:r>
              <a:rPr sz="2500" spc="-5" dirty="0">
                <a:latin typeface="Arial"/>
                <a:cs typeface="Arial"/>
              </a:rPr>
              <a:t>vi,  cách tiếp cận, các nguồn </a:t>
            </a:r>
            <a:r>
              <a:rPr sz="2500" spc="-10" dirty="0">
                <a:latin typeface="Arial"/>
                <a:cs typeface="Arial"/>
              </a:rPr>
              <a:t>lực </a:t>
            </a:r>
            <a:r>
              <a:rPr sz="2500" spc="-5" dirty="0">
                <a:latin typeface="Arial"/>
                <a:cs typeface="Arial"/>
              </a:rPr>
              <a:t>và kế </a:t>
            </a:r>
            <a:r>
              <a:rPr sz="2500" spc="-150" dirty="0">
                <a:latin typeface="Arial"/>
                <a:cs typeface="Arial"/>
              </a:rPr>
              <a:t>hoạch </a:t>
            </a:r>
            <a:r>
              <a:rPr sz="2500" spc="-5" dirty="0">
                <a:latin typeface="Arial"/>
                <a:cs typeface="Arial"/>
              </a:rPr>
              <a:t>thực </a:t>
            </a:r>
            <a:r>
              <a:rPr sz="2500" spc="-10" dirty="0">
                <a:latin typeface="Arial"/>
                <a:cs typeface="Arial"/>
              </a:rPr>
              <a:t>hiện  </a:t>
            </a:r>
            <a:r>
              <a:rPr sz="2500" spc="-5" dirty="0">
                <a:latin typeface="Arial"/>
                <a:cs typeface="Arial"/>
              </a:rPr>
              <a:t>kiểm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thử.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0625" y="3505200"/>
            <a:ext cx="6772275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84490" cy="29673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Mục tiêu của </a:t>
            </a:r>
            <a:r>
              <a:rPr sz="3000" spc="-5" dirty="0">
                <a:latin typeface="Arial"/>
                <a:cs typeface="Arial"/>
              </a:rPr>
              <a:t>lập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thử:</a:t>
            </a:r>
            <a:endParaRPr sz="3000">
              <a:latin typeface="Arial"/>
              <a:cs typeface="Arial"/>
            </a:endParaRPr>
          </a:p>
          <a:p>
            <a:pPr marL="756285" marR="13970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Thiết lập được mục tiêu </a:t>
            </a:r>
            <a:r>
              <a:rPr sz="2800" spc="-10" dirty="0">
                <a:latin typeface="Arial"/>
                <a:cs typeface="Arial"/>
              </a:rPr>
              <a:t>dài </a:t>
            </a:r>
            <a:r>
              <a:rPr sz="2800" spc="-5" dirty="0">
                <a:latin typeface="Arial"/>
                <a:cs typeface="Arial"/>
              </a:rPr>
              <a:t>hạn và ngắn hạn  của việc kiểm thử.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Nhận </a:t>
            </a:r>
            <a:r>
              <a:rPr sz="2800" spc="-5" dirty="0">
                <a:latin typeface="Arial"/>
                <a:cs typeface="Arial"/>
              </a:rPr>
              <a:t>biết được các rủi </a:t>
            </a:r>
            <a:r>
              <a:rPr sz="2800" dirty="0">
                <a:latin typeface="Arial"/>
                <a:cs typeface="Arial"/>
              </a:rPr>
              <a:t>ro có </a:t>
            </a:r>
            <a:r>
              <a:rPr sz="2800" spc="-5" dirty="0">
                <a:latin typeface="Arial"/>
                <a:cs typeface="Arial"/>
              </a:rPr>
              <a:t>thể xảy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Xác định được cách tiếp cận và </a:t>
            </a:r>
            <a:r>
              <a:rPr sz="2800" dirty="0">
                <a:latin typeface="Arial"/>
                <a:cs typeface="Arial"/>
              </a:rPr>
              <a:t>kế </a:t>
            </a:r>
            <a:r>
              <a:rPr sz="2800" spc="-5" dirty="0">
                <a:latin typeface="Arial"/>
                <a:cs typeface="Arial"/>
              </a:rPr>
              <a:t>hoạch cho  </a:t>
            </a:r>
            <a:r>
              <a:rPr sz="2800" dirty="0">
                <a:latin typeface="Arial"/>
                <a:cs typeface="Arial"/>
              </a:rPr>
              <a:t>việc </a:t>
            </a:r>
            <a:r>
              <a:rPr sz="2800" spc="-5" dirty="0">
                <a:latin typeface="Arial"/>
                <a:cs typeface="Arial"/>
              </a:rPr>
              <a:t>kiểm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164691"/>
            <a:ext cx="8327390" cy="4940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2600" b="1" dirty="0">
                <a:latin typeface="Arial"/>
                <a:cs typeface="Arial"/>
              </a:rPr>
              <a:t>6 nhiệm </a:t>
            </a:r>
            <a:r>
              <a:rPr sz="2600" b="1" spc="-5" dirty="0">
                <a:latin typeface="Arial"/>
                <a:cs typeface="Arial"/>
              </a:rPr>
              <a:t>vụ chính </a:t>
            </a:r>
            <a:r>
              <a:rPr sz="2600" b="1" dirty="0">
                <a:latin typeface="Arial"/>
                <a:cs typeface="Arial"/>
              </a:rPr>
              <a:t>trong hoạt động lập </a:t>
            </a:r>
            <a:r>
              <a:rPr sz="2600" b="1" spc="-5" dirty="0">
                <a:latin typeface="Arial"/>
                <a:cs typeface="Arial"/>
              </a:rPr>
              <a:t>kế</a:t>
            </a:r>
            <a:r>
              <a:rPr sz="2600" b="1" spc="-6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hoạch:</a:t>
            </a:r>
            <a:endParaRPr sz="2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635" algn="l"/>
              </a:tabLst>
            </a:pPr>
            <a:r>
              <a:rPr sz="2600" spc="-10" dirty="0">
                <a:latin typeface="Arial"/>
                <a:cs typeface="Arial"/>
              </a:rPr>
              <a:t>Xác </a:t>
            </a:r>
            <a:r>
              <a:rPr sz="2600" spc="-5" dirty="0">
                <a:latin typeface="Arial"/>
                <a:cs typeface="Arial"/>
              </a:rPr>
              <a:t>định được phạm </a:t>
            </a:r>
            <a:r>
              <a:rPr sz="2600" dirty="0">
                <a:latin typeface="Arial"/>
                <a:cs typeface="Arial"/>
              </a:rPr>
              <a:t>vi kiểm thử, các rủi </a:t>
            </a:r>
            <a:r>
              <a:rPr sz="2600" spc="-5" dirty="0">
                <a:latin typeface="Arial"/>
                <a:cs typeface="Arial"/>
              </a:rPr>
              <a:t>ro </a:t>
            </a:r>
            <a:r>
              <a:rPr sz="2600" dirty="0">
                <a:latin typeface="Arial"/>
                <a:cs typeface="Arial"/>
              </a:rPr>
              <a:t>có </a:t>
            </a:r>
            <a:r>
              <a:rPr sz="2600" spc="-5" dirty="0">
                <a:latin typeface="Arial"/>
                <a:cs typeface="Arial"/>
              </a:rPr>
              <a:t>thể </a:t>
            </a:r>
            <a:r>
              <a:rPr sz="2600" dirty="0">
                <a:latin typeface="Arial"/>
                <a:cs typeface="Arial"/>
              </a:rPr>
              <a:t>xảy  ra, xác </a:t>
            </a:r>
            <a:r>
              <a:rPr sz="2600" spc="-5" dirty="0">
                <a:latin typeface="Arial"/>
                <a:cs typeface="Arial"/>
              </a:rPr>
              <a:t>định được </a:t>
            </a:r>
            <a:r>
              <a:rPr sz="2600" dirty="0">
                <a:latin typeface="Arial"/>
                <a:cs typeface="Arial"/>
              </a:rPr>
              <a:t>mục tiêu kiểm thử để </a:t>
            </a:r>
            <a:r>
              <a:rPr sz="2600" spc="-275" dirty="0">
                <a:latin typeface="Arial"/>
                <a:cs typeface="Arial"/>
              </a:rPr>
              <a:t>đảm </a:t>
            </a:r>
            <a:r>
              <a:rPr sz="2600" spc="-185" dirty="0">
                <a:latin typeface="Arial"/>
                <a:cs typeface="Arial"/>
              </a:rPr>
              <a:t>bảo </a:t>
            </a:r>
            <a:r>
              <a:rPr sz="2600" spc="-5" dirty="0">
                <a:latin typeface="Arial"/>
                <a:cs typeface="Arial"/>
              </a:rPr>
              <a:t>đo </a:t>
            </a:r>
            <a:r>
              <a:rPr sz="2600" spc="-165" dirty="0">
                <a:latin typeface="Arial"/>
                <a:cs typeface="Arial"/>
              </a:rPr>
              <a:t>đạc 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chất </a:t>
            </a:r>
            <a:r>
              <a:rPr sz="2600" spc="-5" dirty="0">
                <a:latin typeface="Arial"/>
                <a:cs typeface="Arial"/>
              </a:rPr>
              <a:t>lượng phần </a:t>
            </a:r>
            <a:r>
              <a:rPr sz="2600" dirty="0">
                <a:latin typeface="Arial"/>
                <a:cs typeface="Arial"/>
              </a:rPr>
              <a:t>mềm sản xuất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ra</a:t>
            </a:r>
            <a:endParaRPr sz="2600">
              <a:latin typeface="Arial"/>
              <a:cs typeface="Arial"/>
            </a:endParaRPr>
          </a:p>
          <a:p>
            <a:pPr marL="12700" marR="83185" algn="just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381635" algn="l"/>
              </a:tabLst>
            </a:pPr>
            <a:r>
              <a:rPr sz="2600" spc="-10" dirty="0">
                <a:latin typeface="Arial"/>
                <a:cs typeface="Arial"/>
              </a:rPr>
              <a:t>Xác </a:t>
            </a:r>
            <a:r>
              <a:rPr sz="2600" spc="-5" dirty="0">
                <a:latin typeface="Arial"/>
                <a:cs typeface="Arial"/>
              </a:rPr>
              <a:t>định </a:t>
            </a:r>
            <a:r>
              <a:rPr sz="2600" dirty="0">
                <a:latin typeface="Arial"/>
                <a:cs typeface="Arial"/>
              </a:rPr>
              <a:t>cách tiếp cận việc kiểm thử: nên sử </a:t>
            </a:r>
            <a:r>
              <a:rPr sz="2600" spc="-5" dirty="0">
                <a:latin typeface="Arial"/>
                <a:cs typeface="Arial"/>
              </a:rPr>
              <a:t>dụng </a:t>
            </a:r>
            <a:r>
              <a:rPr sz="2600" spc="5" dirty="0">
                <a:latin typeface="Arial"/>
                <a:cs typeface="Arial"/>
              </a:rPr>
              <a:t>kỹ  </a:t>
            </a:r>
            <a:r>
              <a:rPr sz="2600" dirty="0">
                <a:latin typeface="Arial"/>
                <a:cs typeface="Arial"/>
              </a:rPr>
              <a:t>thuật kiểm thử nào, độ bao </a:t>
            </a:r>
            <a:r>
              <a:rPr sz="2600" spc="-5" dirty="0">
                <a:latin typeface="Arial"/>
                <a:cs typeface="Arial"/>
              </a:rPr>
              <a:t>phủ </a:t>
            </a:r>
            <a:r>
              <a:rPr sz="2600" dirty="0">
                <a:latin typeface="Arial"/>
                <a:cs typeface="Arial"/>
              </a:rPr>
              <a:t>kiểm thử cho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phép…</a:t>
            </a:r>
            <a:endParaRPr sz="2600">
              <a:latin typeface="Arial"/>
              <a:cs typeface="Arial"/>
            </a:endParaRPr>
          </a:p>
          <a:p>
            <a:pPr marL="381000" indent="-368935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635" algn="l"/>
              </a:tabLst>
            </a:pPr>
            <a:r>
              <a:rPr sz="2600" dirty="0">
                <a:latin typeface="Arial"/>
                <a:cs typeface="Arial"/>
              </a:rPr>
              <a:t>Thực thi theo chính sách và </a:t>
            </a:r>
            <a:r>
              <a:rPr sz="2600" spc="-5" dirty="0">
                <a:latin typeface="Arial"/>
                <a:cs typeface="Arial"/>
              </a:rPr>
              <a:t>chiến lược kiểm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  <a:p>
            <a:pPr marL="381000" indent="-368935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635" algn="l"/>
              </a:tabLst>
            </a:pPr>
            <a:r>
              <a:rPr sz="2600" spc="-10" dirty="0">
                <a:latin typeface="Arial"/>
                <a:cs typeface="Arial"/>
              </a:rPr>
              <a:t>Xác </a:t>
            </a:r>
            <a:r>
              <a:rPr sz="2600" spc="-5" dirty="0">
                <a:latin typeface="Arial"/>
                <a:cs typeface="Arial"/>
              </a:rPr>
              <a:t>định nguồn lực </a:t>
            </a:r>
            <a:r>
              <a:rPr sz="2600" dirty="0">
                <a:latin typeface="Arial"/>
                <a:cs typeface="Arial"/>
              </a:rPr>
              <a:t>kiểm thử cần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thiết.</a:t>
            </a:r>
            <a:endParaRPr sz="2600">
              <a:latin typeface="Arial"/>
              <a:cs typeface="Arial"/>
            </a:endParaRPr>
          </a:p>
          <a:p>
            <a:pPr marL="12700" marR="208279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635" algn="l"/>
              </a:tabLst>
            </a:pPr>
            <a:r>
              <a:rPr sz="2600" dirty="0">
                <a:latin typeface="Arial"/>
                <a:cs typeface="Arial"/>
              </a:rPr>
              <a:t>Lên kế </a:t>
            </a:r>
            <a:r>
              <a:rPr sz="2600" spc="-155" dirty="0">
                <a:latin typeface="Arial"/>
                <a:cs typeface="Arial"/>
              </a:rPr>
              <a:t>hoạch </a:t>
            </a:r>
            <a:r>
              <a:rPr sz="2600" dirty="0">
                <a:latin typeface="Arial"/>
                <a:cs typeface="Arial"/>
              </a:rPr>
              <a:t>cho </a:t>
            </a:r>
            <a:r>
              <a:rPr sz="2600" spc="-5" dirty="0">
                <a:latin typeface="Arial"/>
                <a:cs typeface="Arial"/>
              </a:rPr>
              <a:t>hoạt động </a:t>
            </a:r>
            <a:r>
              <a:rPr sz="2600" dirty="0">
                <a:latin typeface="Arial"/>
                <a:cs typeface="Arial"/>
              </a:rPr>
              <a:t>phân tích, thiết kế, thực  thi…</a:t>
            </a:r>
            <a:endParaRPr sz="2600">
              <a:latin typeface="Arial"/>
              <a:cs typeface="Arial"/>
            </a:endParaRPr>
          </a:p>
          <a:p>
            <a:pPr marL="381000" indent="-368935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81635" algn="l"/>
              </a:tabLst>
            </a:pPr>
            <a:r>
              <a:rPr sz="2600" spc="-10" dirty="0">
                <a:latin typeface="Arial"/>
                <a:cs typeface="Arial"/>
              </a:rPr>
              <a:t>Xác </a:t>
            </a:r>
            <a:r>
              <a:rPr sz="2600" spc="-5" dirty="0">
                <a:latin typeface="Arial"/>
                <a:cs typeface="Arial"/>
              </a:rPr>
              <a:t>định tiêu </a:t>
            </a:r>
            <a:r>
              <a:rPr sz="2600" dirty="0">
                <a:latin typeface="Arial"/>
                <a:cs typeface="Arial"/>
              </a:rPr>
              <a:t>chí kết thúc kiểm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092454"/>
            <a:ext cx="8797290" cy="5256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"/>
                <a:cs typeface="Arial"/>
              </a:rPr>
              <a:t>Hoạt </a:t>
            </a:r>
            <a:r>
              <a:rPr sz="2200" spc="-5" dirty="0">
                <a:latin typeface="Arial"/>
                <a:cs typeface="Arial"/>
              </a:rPr>
              <a:t>động </a:t>
            </a:r>
            <a:r>
              <a:rPr sz="2200" spc="-190" dirty="0">
                <a:latin typeface="Arial"/>
                <a:cs typeface="Arial"/>
              </a:rPr>
              <a:t>kiểm </a:t>
            </a:r>
            <a:r>
              <a:rPr sz="2200" spc="-5" dirty="0">
                <a:latin typeface="Arial"/>
                <a:cs typeface="Arial"/>
              </a:rPr>
              <a:t>soát </a:t>
            </a:r>
            <a:r>
              <a:rPr sz="2200" spc="-190" dirty="0">
                <a:latin typeface="Arial"/>
                <a:cs typeface="Arial"/>
              </a:rPr>
              <a:t>kiểm </a:t>
            </a:r>
            <a:r>
              <a:rPr sz="2200" spc="-5" dirty="0">
                <a:latin typeface="Arial"/>
                <a:cs typeface="Arial"/>
              </a:rPr>
              <a:t>thử: là hoạt động nhằm quản lý việc </a:t>
            </a:r>
            <a:r>
              <a:rPr sz="2200" spc="-190" dirty="0">
                <a:latin typeface="Arial"/>
                <a:cs typeface="Arial"/>
              </a:rPr>
              <a:t>kiểm  </a:t>
            </a:r>
            <a:r>
              <a:rPr sz="2200" spc="-5" dirty="0">
                <a:latin typeface="Arial"/>
                <a:cs typeface="Arial"/>
              </a:rPr>
              <a:t>thử được thực hiện theo đúng </a:t>
            </a:r>
            <a:r>
              <a:rPr sz="2200" dirty="0">
                <a:latin typeface="Arial"/>
                <a:cs typeface="Arial"/>
              </a:rPr>
              <a:t>kế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hoạch</a:t>
            </a:r>
            <a:endParaRPr sz="2200">
              <a:latin typeface="Arial"/>
              <a:cs typeface="Arial"/>
            </a:endParaRPr>
          </a:p>
          <a:p>
            <a:pPr marL="355600" marR="54483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Kế hoạch kiểm thử cần phải </a:t>
            </a:r>
            <a:r>
              <a:rPr sz="2200" spc="-10" dirty="0">
                <a:latin typeface="Arial"/>
                <a:cs typeface="Arial"/>
              </a:rPr>
              <a:t>được </a:t>
            </a:r>
            <a:r>
              <a:rPr sz="2200" spc="-5" dirty="0">
                <a:latin typeface="Arial"/>
                <a:cs typeface="Arial"/>
              </a:rPr>
              <a:t>xây dựng sớm như có thể </a:t>
            </a:r>
            <a:r>
              <a:rPr sz="2200" dirty="0">
                <a:latin typeface="Arial"/>
                <a:cs typeface="Arial"/>
              </a:rPr>
              <a:t>có  </a:t>
            </a:r>
            <a:r>
              <a:rPr sz="2200" spc="-5" dirty="0">
                <a:latin typeface="Arial"/>
                <a:cs typeface="Arial"/>
              </a:rPr>
              <a:t>trong mỗi chu </a:t>
            </a:r>
            <a:r>
              <a:rPr sz="2200" dirty="0">
                <a:latin typeface="Arial"/>
                <a:cs typeface="Arial"/>
              </a:rPr>
              <a:t>kỳ </a:t>
            </a:r>
            <a:r>
              <a:rPr sz="2200" spc="-5" dirty="0">
                <a:latin typeface="Arial"/>
                <a:cs typeface="Arial"/>
              </a:rPr>
              <a:t>phát triển phần mềm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để: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Tập </a:t>
            </a:r>
            <a:r>
              <a:rPr sz="2200" spc="-10" dirty="0">
                <a:latin typeface="Arial"/>
                <a:cs typeface="Arial"/>
              </a:rPr>
              <a:t>hợp </a:t>
            </a:r>
            <a:r>
              <a:rPr sz="2200" spc="-5" dirty="0">
                <a:latin typeface="Arial"/>
                <a:cs typeface="Arial"/>
              </a:rPr>
              <a:t>và tổ chức các thông tin </a:t>
            </a:r>
            <a:r>
              <a:rPr sz="2200" spc="-190" dirty="0">
                <a:latin typeface="Arial"/>
                <a:cs typeface="Arial"/>
              </a:rPr>
              <a:t>kiểm </a:t>
            </a:r>
            <a:r>
              <a:rPr sz="2200" spc="-5" dirty="0">
                <a:latin typeface="Arial"/>
                <a:cs typeface="Arial"/>
              </a:rPr>
              <a:t>thử cần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thiết.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Cung cấp thông tin về </a:t>
            </a:r>
            <a:r>
              <a:rPr sz="2200" spc="-10" dirty="0">
                <a:latin typeface="Arial"/>
                <a:cs typeface="Arial"/>
              </a:rPr>
              <a:t>qui </a:t>
            </a:r>
            <a:r>
              <a:rPr sz="2200" spc="15" dirty="0">
                <a:latin typeface="Arial"/>
                <a:cs typeface="Arial"/>
              </a:rPr>
              <a:t>trình </a:t>
            </a:r>
            <a:r>
              <a:rPr sz="2200" spc="-5" dirty="0">
                <a:latin typeface="Arial"/>
                <a:cs typeface="Arial"/>
              </a:rPr>
              <a:t>kiểm thử sẽ xảy ra trong tổ</a:t>
            </a:r>
            <a:r>
              <a:rPr sz="2200" spc="1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chức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kiểm </a:t>
            </a:r>
            <a:r>
              <a:rPr sz="2200" dirty="0">
                <a:latin typeface="Arial"/>
                <a:cs typeface="Arial"/>
              </a:rPr>
              <a:t>thử.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Cho mỗi thành viên trong </a:t>
            </a:r>
            <a:r>
              <a:rPr sz="2200" spc="-10" dirty="0">
                <a:latin typeface="Arial"/>
                <a:cs typeface="Arial"/>
              </a:rPr>
              <a:t>đội </a:t>
            </a:r>
            <a:r>
              <a:rPr sz="2200" spc="-190" dirty="0">
                <a:latin typeface="Arial"/>
                <a:cs typeface="Arial"/>
              </a:rPr>
              <a:t>kiểm </a:t>
            </a:r>
            <a:r>
              <a:rPr sz="2200" spc="-5" dirty="0">
                <a:latin typeface="Arial"/>
                <a:cs typeface="Arial"/>
              </a:rPr>
              <a:t>thử có hướng đi</a:t>
            </a:r>
            <a:r>
              <a:rPr sz="2200" spc="30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đúng.</a:t>
            </a:r>
            <a:endParaRPr sz="2200">
              <a:latin typeface="Arial"/>
              <a:cs typeface="Arial"/>
            </a:endParaRPr>
          </a:p>
          <a:p>
            <a:pPr marL="756285" marR="10350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Gán các trách nhiệm rõ ràng cụ thể cho mỗi thành viên </a:t>
            </a:r>
            <a:r>
              <a:rPr sz="2200" spc="-10" dirty="0">
                <a:latin typeface="Arial"/>
                <a:cs typeface="Arial"/>
              </a:rPr>
              <a:t>đội </a:t>
            </a:r>
            <a:r>
              <a:rPr sz="2200" spc="-190" dirty="0">
                <a:latin typeface="Arial"/>
                <a:cs typeface="Arial"/>
              </a:rPr>
              <a:t>kiểm  </a:t>
            </a:r>
            <a:r>
              <a:rPr sz="2200" spc="-5" dirty="0">
                <a:latin typeface="Arial"/>
                <a:cs typeface="Arial"/>
              </a:rPr>
              <a:t>thử.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Có lịch biểu làm </a:t>
            </a:r>
            <a:r>
              <a:rPr sz="2200" spc="-10" dirty="0">
                <a:latin typeface="Arial"/>
                <a:cs typeface="Arial"/>
              </a:rPr>
              <a:t>việc </a:t>
            </a:r>
            <a:r>
              <a:rPr sz="2200" spc="-5" dirty="0">
                <a:latin typeface="Arial"/>
                <a:cs typeface="Arial"/>
              </a:rPr>
              <a:t>rõ ràng </a:t>
            </a:r>
            <a:r>
              <a:rPr sz="2200" spc="-1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các thành viên có thể làm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việc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với nhau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tốt.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Giám sát được </a:t>
            </a:r>
            <a:r>
              <a:rPr sz="2200" spc="20" dirty="0">
                <a:latin typeface="Arial"/>
                <a:cs typeface="Arial"/>
              </a:rPr>
              <a:t>tình </a:t>
            </a:r>
            <a:r>
              <a:rPr sz="2200" spc="-5" dirty="0">
                <a:latin typeface="Arial"/>
                <a:cs typeface="Arial"/>
              </a:rPr>
              <a:t>trạng hiện tại của việc </a:t>
            </a:r>
            <a:r>
              <a:rPr sz="2200" spc="-190" dirty="0">
                <a:latin typeface="Arial"/>
                <a:cs typeface="Arial"/>
              </a:rPr>
              <a:t>kiểm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thử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"/>
                <a:cs typeface="Arial"/>
              </a:rPr>
              <a:t>Đưa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ra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các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hành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nhằm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điều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chỉnh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kịp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thời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các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hoạt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động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190" dirty="0">
                <a:latin typeface="Arial"/>
                <a:cs typeface="Arial"/>
              </a:rPr>
              <a:t>kiểm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6323787"/>
            <a:ext cx="3215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thử để đảm bảo kế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hoạch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2.2.1 Lập kế hoạch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0236"/>
            <a:ext cx="7743825" cy="46501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5 nhiệm </a:t>
            </a:r>
            <a:r>
              <a:rPr sz="2700" dirty="0">
                <a:latin typeface="Arial"/>
                <a:cs typeface="Arial"/>
              </a:rPr>
              <a:t>vụ </a:t>
            </a:r>
            <a:r>
              <a:rPr sz="2700" spc="-5" dirty="0">
                <a:latin typeface="Arial"/>
                <a:cs typeface="Arial"/>
              </a:rPr>
              <a:t>của hoạt động </a:t>
            </a:r>
            <a:r>
              <a:rPr sz="2700" dirty="0">
                <a:latin typeface="Arial"/>
                <a:cs typeface="Arial"/>
              </a:rPr>
              <a:t>kiểm soát kiểm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thử</a:t>
            </a:r>
            <a:endParaRPr sz="2700">
              <a:latin typeface="Arial"/>
              <a:cs typeface="Arial"/>
            </a:endParaRPr>
          </a:p>
          <a:p>
            <a:pPr marL="756285" marR="12065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1. Đo đạc, phân </a:t>
            </a:r>
            <a:r>
              <a:rPr sz="2700" dirty="0">
                <a:latin typeface="Arial"/>
                <a:cs typeface="Arial"/>
              </a:rPr>
              <a:t>tích các kết </a:t>
            </a:r>
            <a:r>
              <a:rPr sz="2700" spc="-5" dirty="0">
                <a:latin typeface="Arial"/>
                <a:cs typeface="Arial"/>
              </a:rPr>
              <a:t>quả </a:t>
            </a:r>
            <a:r>
              <a:rPr sz="2700" dirty="0">
                <a:latin typeface="Arial"/>
                <a:cs typeface="Arial"/>
              </a:rPr>
              <a:t>từ việc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kiểm  thử.</a:t>
            </a:r>
            <a:endParaRPr sz="2700">
              <a:latin typeface="Arial"/>
              <a:cs typeface="Arial"/>
            </a:endParaRPr>
          </a:p>
          <a:p>
            <a:pPr marL="756285" marR="29337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2. </a:t>
            </a:r>
            <a:r>
              <a:rPr sz="2700" dirty="0">
                <a:latin typeface="Arial"/>
                <a:cs typeface="Arial"/>
              </a:rPr>
              <a:t>Giám sát và </a:t>
            </a:r>
            <a:r>
              <a:rPr sz="2700" spc="-5" dirty="0">
                <a:latin typeface="Arial"/>
                <a:cs typeface="Arial"/>
              </a:rPr>
              <a:t>ghi lại tiến độ, độ bao phủ </a:t>
            </a:r>
            <a:r>
              <a:rPr sz="2700" dirty="0">
                <a:latin typeface="Arial"/>
                <a:cs typeface="Arial"/>
              </a:rPr>
              <a:t>và  tiêu chí kết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thúc.</a:t>
            </a:r>
            <a:endParaRPr sz="2700">
              <a:latin typeface="Arial"/>
              <a:cs typeface="Arial"/>
            </a:endParaRPr>
          </a:p>
          <a:p>
            <a:pPr marL="756285" marR="214629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3. Cung </a:t>
            </a:r>
            <a:r>
              <a:rPr sz="2700" dirty="0">
                <a:latin typeface="Arial"/>
                <a:cs typeface="Arial"/>
              </a:rPr>
              <a:t>cấp thông tin thường xuyên cho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các  </a:t>
            </a:r>
            <a:r>
              <a:rPr sz="2700" spc="-5" dirty="0">
                <a:latin typeface="Arial"/>
                <a:cs typeface="Arial"/>
              </a:rPr>
              <a:t>bên liên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quan.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4. Đề </a:t>
            </a:r>
            <a:r>
              <a:rPr sz="2700" dirty="0">
                <a:latin typeface="Arial"/>
                <a:cs typeface="Arial"/>
              </a:rPr>
              <a:t>xuất các </a:t>
            </a:r>
            <a:r>
              <a:rPr sz="2700" spc="-5" dirty="0">
                <a:latin typeface="Arial"/>
                <a:cs typeface="Arial"/>
              </a:rPr>
              <a:t>hành động hiệu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chỉnh.</a:t>
            </a:r>
            <a:endParaRPr sz="27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5. </a:t>
            </a:r>
            <a:r>
              <a:rPr sz="2700" spc="-10" dirty="0">
                <a:latin typeface="Arial"/>
                <a:cs typeface="Arial"/>
              </a:rPr>
              <a:t>Đưa </a:t>
            </a:r>
            <a:r>
              <a:rPr sz="2700" dirty="0">
                <a:latin typeface="Arial"/>
                <a:cs typeface="Arial"/>
              </a:rPr>
              <a:t>ra các </a:t>
            </a:r>
            <a:r>
              <a:rPr sz="2700" spc="-5" dirty="0">
                <a:latin typeface="Arial"/>
                <a:cs typeface="Arial"/>
              </a:rPr>
              <a:t>quyết </a:t>
            </a:r>
            <a:r>
              <a:rPr sz="2700" spc="-10" dirty="0">
                <a:latin typeface="Arial"/>
                <a:cs typeface="Arial"/>
              </a:rPr>
              <a:t>định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dirty="0">
                <a:latin typeface="Arial"/>
                <a:cs typeface="Arial"/>
              </a:rPr>
              <a:t>tiếp tục </a:t>
            </a:r>
            <a:r>
              <a:rPr sz="2700" spc="-5" dirty="0">
                <a:latin typeface="Arial"/>
                <a:cs typeface="Arial"/>
              </a:rPr>
              <a:t>hay </a:t>
            </a:r>
            <a:r>
              <a:rPr sz="2700" spc="-10" dirty="0">
                <a:latin typeface="Arial"/>
                <a:cs typeface="Arial"/>
              </a:rPr>
              <a:t>dừng  </a:t>
            </a:r>
            <a:r>
              <a:rPr sz="2700" dirty="0">
                <a:latin typeface="Arial"/>
                <a:cs typeface="Arial"/>
              </a:rPr>
              <a:t>việc kiểm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</a:t>
            </a:r>
            <a:r>
              <a:rPr sz="2800" dirty="0">
                <a:latin typeface="Arial"/>
                <a:cs typeface="Arial"/>
              </a:rPr>
              <a:t>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798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BÀI </a:t>
            </a:r>
            <a:r>
              <a:rPr sz="3600" spc="-5" dirty="0"/>
              <a:t>2: </a:t>
            </a:r>
            <a:r>
              <a:rPr sz="3600" dirty="0"/>
              <a:t>Quy </a:t>
            </a:r>
            <a:r>
              <a:rPr sz="3600" spc="-5" dirty="0"/>
              <a:t>trình kiểm thử phần mềm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97965"/>
            <a:ext cx="8492490" cy="16719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2.1 Các </a:t>
            </a:r>
            <a:r>
              <a:rPr sz="3000" spc="-5" dirty="0">
                <a:latin typeface="Arial"/>
                <a:cs typeface="Arial"/>
              </a:rPr>
              <a:t>vấn đề liên quan đến 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thử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2.2 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thử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2.3 Cấu </a:t>
            </a:r>
            <a:r>
              <a:rPr sz="3000" spc="-5" dirty="0">
                <a:latin typeface="Arial"/>
                <a:cs typeface="Arial"/>
              </a:rPr>
              <a:t>trúc của bản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thử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2.2.2 </a:t>
            </a:r>
            <a:r>
              <a:rPr sz="3600" dirty="0"/>
              <a:t>Phân </a:t>
            </a:r>
            <a:r>
              <a:rPr sz="3600" spc="-5" dirty="0"/>
              <a:t>tích và </a:t>
            </a:r>
            <a:r>
              <a:rPr sz="3600" dirty="0"/>
              <a:t>thiết </a:t>
            </a:r>
            <a:r>
              <a:rPr sz="3600" spc="-5" dirty="0"/>
              <a:t>kế kiểm</a:t>
            </a:r>
            <a:r>
              <a:rPr sz="3600" spc="-5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79525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Là hoạt động chuyển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mục </a:t>
            </a:r>
            <a:r>
              <a:rPr sz="3000" dirty="0">
                <a:latin typeface="Arial"/>
                <a:cs typeface="Arial"/>
              </a:rPr>
              <a:t>tiêu </a:t>
            </a:r>
            <a:r>
              <a:rPr sz="3000" spc="-5" dirty="0">
                <a:latin typeface="Arial"/>
                <a:cs typeface="Arial"/>
              </a:rPr>
              <a:t>của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kiểm  thử </a:t>
            </a:r>
            <a:r>
              <a:rPr sz="3000" spc="-5" dirty="0">
                <a:latin typeface="Arial"/>
                <a:cs typeface="Arial"/>
              </a:rPr>
              <a:t>thành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trường hợp </a:t>
            </a:r>
            <a:r>
              <a:rPr sz="3000" dirty="0">
                <a:latin typeface="Arial"/>
                <a:cs typeface="Arial"/>
              </a:rPr>
              <a:t>kiểm thử cụ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thể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7396" y="2466975"/>
            <a:ext cx="7720685" cy="213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2.2.2 </a:t>
            </a:r>
            <a:r>
              <a:rPr sz="3600" dirty="0"/>
              <a:t>Phân </a:t>
            </a:r>
            <a:r>
              <a:rPr sz="3600" spc="-5" dirty="0"/>
              <a:t>tích và </a:t>
            </a:r>
            <a:r>
              <a:rPr sz="3600" dirty="0"/>
              <a:t>thiết </a:t>
            </a:r>
            <a:r>
              <a:rPr sz="3600" spc="-5" dirty="0"/>
              <a:t>kế kiểm</a:t>
            </a:r>
            <a:r>
              <a:rPr sz="3600" spc="-5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73695" cy="47599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Mục tiêu của </a:t>
            </a:r>
            <a:r>
              <a:rPr sz="3000" spc="-5" dirty="0">
                <a:latin typeface="Arial"/>
                <a:cs typeface="Arial"/>
              </a:rPr>
              <a:t>phân tích </a:t>
            </a:r>
            <a:r>
              <a:rPr sz="3000" dirty="0">
                <a:latin typeface="Arial"/>
                <a:cs typeface="Arial"/>
              </a:rPr>
              <a:t>và thiết kế kiểm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thử:</a:t>
            </a:r>
            <a:endParaRPr sz="3000">
              <a:latin typeface="Arial"/>
              <a:cs typeface="Arial"/>
            </a:endParaRPr>
          </a:p>
          <a:p>
            <a:pPr marL="756285" marR="4572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Xây dựng được bộ khung các </a:t>
            </a:r>
            <a:r>
              <a:rPr sz="2800" spc="30" dirty="0">
                <a:latin typeface="Arial"/>
                <a:cs typeface="Arial"/>
              </a:rPr>
              <a:t>tình </a:t>
            </a:r>
            <a:r>
              <a:rPr sz="2800" spc="-5" dirty="0">
                <a:latin typeface="Arial"/>
                <a:cs typeface="Arial"/>
              </a:rPr>
              <a:t>huống cần  kiểm thử (high </a:t>
            </a:r>
            <a:r>
              <a:rPr sz="2800" dirty="0">
                <a:latin typeface="Arial"/>
                <a:cs typeface="Arial"/>
              </a:rPr>
              <a:t>level test case).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đó:</a:t>
            </a:r>
            <a:endParaRPr sz="2800">
              <a:latin typeface="Arial"/>
              <a:cs typeface="Arial"/>
            </a:endParaRPr>
          </a:p>
          <a:p>
            <a:pPr marL="756285" marR="38544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case cần bao phủ tất cả khía cạnh  kiểm thử cho từng yêu cầu phần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756285" marR="68199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Các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case </a:t>
            </a:r>
            <a:r>
              <a:rPr sz="2800" dirty="0">
                <a:latin typeface="Arial"/>
                <a:cs typeface="Arial"/>
              </a:rPr>
              <a:t>cần </a:t>
            </a:r>
            <a:r>
              <a:rPr sz="2800" spc="-5" dirty="0">
                <a:latin typeface="Arial"/>
                <a:cs typeface="Arial"/>
              </a:rPr>
              <a:t>bao phủ tất cả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cầu  trong các chiến lược kiểm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Nếu </a:t>
            </a:r>
            <a:r>
              <a:rPr sz="2800" spc="-5" dirty="0">
                <a:latin typeface="Arial"/>
                <a:cs typeface="Arial"/>
              </a:rPr>
              <a:t>cần kiểm thử tự động,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designer sẽ  </a:t>
            </a:r>
            <a:r>
              <a:rPr sz="2800" dirty="0">
                <a:latin typeface="Arial"/>
                <a:cs typeface="Arial"/>
              </a:rPr>
              <a:t>xây </a:t>
            </a:r>
            <a:r>
              <a:rPr sz="2800" spc="-5" dirty="0">
                <a:latin typeface="Arial"/>
                <a:cs typeface="Arial"/>
              </a:rPr>
              <a:t>dựng các kịch bảm kiểm thử </a:t>
            </a:r>
            <a:r>
              <a:rPr sz="2800" dirty="0">
                <a:latin typeface="Arial"/>
                <a:cs typeface="Arial"/>
              </a:rPr>
              <a:t>tự </a:t>
            </a:r>
            <a:r>
              <a:rPr sz="2800" spc="-5" dirty="0">
                <a:latin typeface="Arial"/>
                <a:cs typeface="Arial"/>
              </a:rPr>
              <a:t>động </a:t>
            </a:r>
            <a:r>
              <a:rPr sz="2800" spc="-10" dirty="0">
                <a:latin typeface="Arial"/>
                <a:cs typeface="Arial"/>
              </a:rPr>
              <a:t>dựa 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các </a:t>
            </a:r>
            <a:r>
              <a:rPr sz="2800" dirty="0">
                <a:latin typeface="Arial"/>
                <a:cs typeface="Arial"/>
              </a:rPr>
              <a:t>test case/ test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procedure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2.2.2 </a:t>
            </a:r>
            <a:r>
              <a:rPr sz="3600" dirty="0"/>
              <a:t>Phân </a:t>
            </a:r>
            <a:r>
              <a:rPr sz="3600" spc="-5" dirty="0"/>
              <a:t>tích và </a:t>
            </a:r>
            <a:r>
              <a:rPr sz="3600" dirty="0"/>
              <a:t>thiết </a:t>
            </a:r>
            <a:r>
              <a:rPr sz="3600" spc="-5" dirty="0"/>
              <a:t>kế kiểm</a:t>
            </a:r>
            <a:r>
              <a:rPr sz="3600" spc="-5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1108303"/>
            <a:ext cx="8589010" cy="50863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140" dirty="0">
                <a:latin typeface="Arial"/>
                <a:cs typeface="Arial"/>
              </a:rPr>
              <a:t>Các </a:t>
            </a:r>
            <a:r>
              <a:rPr sz="2000" b="1" dirty="0">
                <a:latin typeface="Arial"/>
                <a:cs typeface="Arial"/>
              </a:rPr>
              <a:t>hoạt động </a:t>
            </a:r>
            <a:r>
              <a:rPr sz="2000" b="1" spc="-5" dirty="0">
                <a:latin typeface="Arial"/>
                <a:cs typeface="Arial"/>
              </a:rPr>
              <a:t>chính của </a:t>
            </a:r>
            <a:r>
              <a:rPr sz="2000" b="1" dirty="0">
                <a:latin typeface="Arial"/>
                <a:cs typeface="Arial"/>
              </a:rPr>
              <a:t>quá trình phân tích </a:t>
            </a:r>
            <a:r>
              <a:rPr sz="2000" b="1" spc="-15" dirty="0">
                <a:latin typeface="Arial"/>
                <a:cs typeface="Arial"/>
              </a:rPr>
              <a:t>và </a:t>
            </a:r>
            <a:r>
              <a:rPr sz="2000" b="1" dirty="0">
                <a:latin typeface="Arial"/>
                <a:cs typeface="Arial"/>
              </a:rPr>
              <a:t>thiết </a:t>
            </a:r>
            <a:r>
              <a:rPr sz="2000" b="1" spc="-5" dirty="0">
                <a:latin typeface="Arial"/>
                <a:cs typeface="Arial"/>
              </a:rPr>
              <a:t>kế kiểm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thử:</a:t>
            </a:r>
            <a:endParaRPr sz="2000">
              <a:latin typeface="Arial"/>
              <a:cs typeface="Arial"/>
            </a:endParaRPr>
          </a:p>
          <a:p>
            <a:pPr marL="355600" marR="372745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1. Kiểm tra </a:t>
            </a:r>
            <a:r>
              <a:rPr sz="2000" spc="-5" dirty="0">
                <a:latin typeface="Arial"/>
                <a:cs typeface="Arial"/>
              </a:rPr>
              <a:t>lại </a:t>
            </a:r>
            <a:r>
              <a:rPr sz="2000" dirty="0">
                <a:latin typeface="Arial"/>
                <a:cs typeface="Arial"/>
              </a:rPr>
              <a:t>tất cả các </a:t>
            </a:r>
            <a:r>
              <a:rPr sz="2000" spc="-5" dirty="0">
                <a:latin typeface="Arial"/>
                <a:cs typeface="Arial"/>
              </a:rPr>
              <a:t>loại tài liệu </a:t>
            </a:r>
            <a:r>
              <a:rPr sz="2000" dirty="0">
                <a:latin typeface="Arial"/>
                <a:cs typeface="Arial"/>
              </a:rPr>
              <a:t>của dự </a:t>
            </a:r>
            <a:r>
              <a:rPr sz="2000" spc="-5" dirty="0">
                <a:latin typeface="Arial"/>
                <a:cs typeface="Arial"/>
              </a:rPr>
              <a:t>án: bản đặc </a:t>
            </a:r>
            <a:r>
              <a:rPr sz="2000" dirty="0">
                <a:latin typeface="Arial"/>
                <a:cs typeface="Arial"/>
              </a:rPr>
              <a:t>tả yêu cầu </a:t>
            </a:r>
            <a:r>
              <a:rPr sz="2000" spc="-5" dirty="0">
                <a:latin typeface="Arial"/>
                <a:cs typeface="Arial"/>
              </a:rPr>
              <a:t>hệ  </a:t>
            </a:r>
            <a:r>
              <a:rPr sz="2000" dirty="0">
                <a:latin typeface="Arial"/>
                <a:cs typeface="Arial"/>
              </a:rPr>
              <a:t>thống, thiết kế kiến trúc, thiết kế chi </a:t>
            </a:r>
            <a:r>
              <a:rPr sz="2000" spc="-5" dirty="0">
                <a:latin typeface="Arial"/>
                <a:cs typeface="Arial"/>
              </a:rPr>
              <a:t>tiết, nguyên </a:t>
            </a:r>
            <a:r>
              <a:rPr sz="2000" dirty="0">
                <a:latin typeface="Arial"/>
                <a:cs typeface="Arial"/>
              </a:rPr>
              <a:t>mẫu </a:t>
            </a:r>
            <a:r>
              <a:rPr sz="2000" spc="-5" dirty="0">
                <a:latin typeface="Arial"/>
                <a:cs typeface="Arial"/>
              </a:rPr>
              <a:t>giao diện </a:t>
            </a:r>
            <a:r>
              <a:rPr sz="2000" dirty="0">
                <a:latin typeface="Arial"/>
                <a:cs typeface="Arial"/>
              </a:rPr>
              <a:t>của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hệ  </a:t>
            </a:r>
            <a:r>
              <a:rPr sz="2000" dirty="0">
                <a:latin typeface="Arial"/>
                <a:cs typeface="Arial"/>
              </a:rPr>
              <a:t>thống</a:t>
            </a:r>
            <a:endParaRPr sz="2000">
              <a:latin typeface="Arial"/>
              <a:cs typeface="Arial"/>
            </a:endParaRPr>
          </a:p>
          <a:p>
            <a:pPr marL="355600" marR="78105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2. Phân </a:t>
            </a:r>
            <a:r>
              <a:rPr sz="2000" spc="-5" dirty="0">
                <a:latin typeface="Arial"/>
                <a:cs typeface="Arial"/>
              </a:rPr>
              <a:t>tích </a:t>
            </a:r>
            <a:r>
              <a:rPr sz="2000" dirty="0">
                <a:latin typeface="Arial"/>
                <a:cs typeface="Arial"/>
              </a:rPr>
              <a:t>và </a:t>
            </a:r>
            <a:r>
              <a:rPr sz="2000" spc="-5" dirty="0">
                <a:latin typeface="Arial"/>
                <a:cs typeface="Arial"/>
              </a:rPr>
              <a:t>đánh giá </a:t>
            </a:r>
            <a:r>
              <a:rPr sz="2000" dirty="0">
                <a:latin typeface="Arial"/>
                <a:cs typeface="Arial"/>
              </a:rPr>
              <a:t>khả </a:t>
            </a:r>
            <a:r>
              <a:rPr sz="2000" spc="-5" dirty="0">
                <a:latin typeface="Arial"/>
                <a:cs typeface="Arial"/>
              </a:rPr>
              <a:t>năng </a:t>
            </a:r>
            <a:r>
              <a:rPr sz="2000" dirty="0">
                <a:latin typeface="Arial"/>
                <a:cs typeface="Arial"/>
              </a:rPr>
              <a:t>kiểm thử được của </a:t>
            </a:r>
            <a:r>
              <a:rPr sz="2000" spc="-5" dirty="0">
                <a:latin typeface="Arial"/>
                <a:cs typeface="Arial"/>
              </a:rPr>
              <a:t>hệ </a:t>
            </a:r>
            <a:r>
              <a:rPr sz="2000" dirty="0">
                <a:latin typeface="Arial"/>
                <a:cs typeface="Arial"/>
              </a:rPr>
              <a:t>thống </a:t>
            </a:r>
            <a:r>
              <a:rPr sz="2000" spc="-5" dirty="0">
                <a:latin typeface="Arial"/>
                <a:cs typeface="Arial"/>
              </a:rPr>
              <a:t>dựa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  yêu cầu của khách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hàng.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3. Xác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và </a:t>
            </a:r>
            <a:r>
              <a:rPr sz="2000" spc="-5" dirty="0">
                <a:latin typeface="Arial"/>
                <a:cs typeface="Arial"/>
              </a:rPr>
              <a:t>đặt </a:t>
            </a:r>
            <a:r>
              <a:rPr sz="2000" dirty="0">
                <a:latin typeface="Arial"/>
                <a:cs typeface="Arial"/>
              </a:rPr>
              <a:t>thứ tự ưu tiên cho các </a:t>
            </a:r>
            <a:r>
              <a:rPr sz="2000" spc="-5" dirty="0">
                <a:latin typeface="Arial"/>
                <a:cs typeface="Arial"/>
              </a:rPr>
              <a:t>điều </a:t>
            </a:r>
            <a:r>
              <a:rPr sz="2000" dirty="0">
                <a:latin typeface="Arial"/>
                <a:cs typeface="Arial"/>
              </a:rPr>
              <a:t>kiện kiểm thử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kết</a:t>
            </a:r>
            <a:endParaRPr sz="20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quả phân tích </a:t>
            </a:r>
            <a:r>
              <a:rPr sz="2000" dirty="0">
                <a:latin typeface="Arial"/>
                <a:cs typeface="Arial"/>
              </a:rPr>
              <a:t>các chức </a:t>
            </a:r>
            <a:r>
              <a:rPr sz="2000" spc="-5" dirty="0">
                <a:latin typeface="Arial"/>
                <a:cs typeface="Arial"/>
              </a:rPr>
              <a:t>năng </a:t>
            </a:r>
            <a:r>
              <a:rPr sz="2000" dirty="0">
                <a:latin typeface="Arial"/>
                <a:cs typeface="Arial"/>
              </a:rPr>
              <a:t>cần kiểm thử, </a:t>
            </a:r>
            <a:r>
              <a:rPr sz="2000" spc="-5" dirty="0">
                <a:latin typeface="Arial"/>
                <a:cs typeface="Arial"/>
              </a:rPr>
              <a:t>bản </a:t>
            </a:r>
            <a:r>
              <a:rPr sz="2000" dirty="0">
                <a:latin typeface="Arial"/>
                <a:cs typeface="Arial"/>
              </a:rPr>
              <a:t>mô tả các chức </a:t>
            </a:r>
            <a:r>
              <a:rPr sz="2000" spc="-5" dirty="0">
                <a:latin typeface="Arial"/>
                <a:cs typeface="Arial"/>
              </a:rPr>
              <a:t>năng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đó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4. Thiết kế và </a:t>
            </a:r>
            <a:r>
              <a:rPr sz="2000" spc="-5" dirty="0">
                <a:latin typeface="Arial"/>
                <a:cs typeface="Arial"/>
              </a:rPr>
              <a:t>đặt </a:t>
            </a:r>
            <a:r>
              <a:rPr sz="2000" dirty="0">
                <a:latin typeface="Arial"/>
                <a:cs typeface="Arial"/>
              </a:rPr>
              <a:t>ưu tiên cho các </a:t>
            </a:r>
            <a:r>
              <a:rPr sz="2000" spc="20" dirty="0">
                <a:latin typeface="Arial"/>
                <a:cs typeface="Arial"/>
              </a:rPr>
              <a:t>tình </a:t>
            </a:r>
            <a:r>
              <a:rPr sz="2000" dirty="0">
                <a:latin typeface="Arial"/>
                <a:cs typeface="Arial"/>
              </a:rPr>
              <a:t>huống kiểm thử mức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cao</a:t>
            </a:r>
            <a:endParaRPr sz="2000">
              <a:latin typeface="Arial"/>
              <a:cs typeface="Arial"/>
            </a:endParaRPr>
          </a:p>
          <a:p>
            <a:pPr marL="355600" marR="28892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5. Xác </a:t>
            </a:r>
            <a:r>
              <a:rPr sz="2000" spc="-5" dirty="0">
                <a:latin typeface="Arial"/>
                <a:cs typeface="Arial"/>
              </a:rPr>
              <a:t>định dữ liệu </a:t>
            </a:r>
            <a:r>
              <a:rPr sz="2000" dirty="0">
                <a:latin typeface="Arial"/>
                <a:cs typeface="Arial"/>
              </a:rPr>
              <a:t>kiểm thử cần thiết cho các </a:t>
            </a:r>
            <a:r>
              <a:rPr sz="2000" spc="-5" dirty="0">
                <a:latin typeface="Arial"/>
                <a:cs typeface="Arial"/>
              </a:rPr>
              <a:t>điều </a:t>
            </a:r>
            <a:r>
              <a:rPr sz="2000" dirty="0">
                <a:latin typeface="Arial"/>
                <a:cs typeface="Arial"/>
              </a:rPr>
              <a:t>kiện </a:t>
            </a:r>
            <a:r>
              <a:rPr sz="2000" spc="-5" dirty="0">
                <a:latin typeface="Arial"/>
                <a:cs typeface="Arial"/>
              </a:rPr>
              <a:t>và </a:t>
            </a:r>
            <a:r>
              <a:rPr sz="2000" dirty="0">
                <a:latin typeface="Arial"/>
                <a:cs typeface="Arial"/>
              </a:rPr>
              <a:t>trường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hợp  kiểm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6. Thiết kế cho </a:t>
            </a:r>
            <a:r>
              <a:rPr sz="2000" spc="-5" dirty="0">
                <a:latin typeface="Arial"/>
                <a:cs typeface="Arial"/>
              </a:rPr>
              <a:t>việc thiết lập </a:t>
            </a:r>
            <a:r>
              <a:rPr sz="2000" dirty="0">
                <a:latin typeface="Arial"/>
                <a:cs typeface="Arial"/>
              </a:rPr>
              <a:t>môi trường kiểm </a:t>
            </a:r>
            <a:r>
              <a:rPr sz="2000" spc="-5" dirty="0">
                <a:latin typeface="Arial"/>
                <a:cs typeface="Arial"/>
              </a:rPr>
              <a:t>thử,xác định yêu </a:t>
            </a:r>
            <a:r>
              <a:rPr sz="2000" dirty="0">
                <a:latin typeface="Arial"/>
                <a:cs typeface="Arial"/>
              </a:rPr>
              <a:t>cầu </a:t>
            </a:r>
            <a:r>
              <a:rPr sz="2000" spc="-5" dirty="0">
                <a:latin typeface="Arial"/>
                <a:cs typeface="Arial"/>
              </a:rPr>
              <a:t>về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cơ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sở </a:t>
            </a:r>
            <a:r>
              <a:rPr sz="2000" spc="-5" dirty="0">
                <a:latin typeface="Arial"/>
                <a:cs typeface="Arial"/>
              </a:rPr>
              <a:t>hạ </a:t>
            </a:r>
            <a:r>
              <a:rPr sz="2000" dirty="0">
                <a:latin typeface="Arial"/>
                <a:cs typeface="Arial"/>
              </a:rPr>
              <a:t>tầng và các công cụ cần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thiết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7. Tạo mối </a:t>
            </a:r>
            <a:r>
              <a:rPr sz="2000" spc="-5" dirty="0">
                <a:latin typeface="Arial"/>
                <a:cs typeface="Arial"/>
              </a:rPr>
              <a:t>liên hệ giữa </a:t>
            </a:r>
            <a:r>
              <a:rPr sz="2000" dirty="0">
                <a:latin typeface="Arial"/>
                <a:cs typeface="Arial"/>
              </a:rPr>
              <a:t>yêu cầu khách </a:t>
            </a:r>
            <a:r>
              <a:rPr sz="2000" spc="-5" dirty="0">
                <a:latin typeface="Arial"/>
                <a:cs typeface="Arial"/>
              </a:rPr>
              <a:t>hàng </a:t>
            </a:r>
            <a:r>
              <a:rPr sz="2000" dirty="0">
                <a:latin typeface="Arial"/>
                <a:cs typeface="Arial"/>
              </a:rPr>
              <a:t>và các trường hợp kiểm thử  </a:t>
            </a:r>
            <a:r>
              <a:rPr sz="2000" spc="-5" dirty="0">
                <a:latin typeface="Arial"/>
                <a:cs typeface="Arial"/>
              </a:rPr>
              <a:t>để </a:t>
            </a:r>
            <a:r>
              <a:rPr sz="2000" dirty="0">
                <a:latin typeface="Arial"/>
                <a:cs typeface="Arial"/>
              </a:rPr>
              <a:t>kiểm soát được </a:t>
            </a:r>
            <a:r>
              <a:rPr sz="2000" spc="-5" dirty="0">
                <a:latin typeface="Arial"/>
                <a:cs typeface="Arial"/>
              </a:rPr>
              <a:t>hoạt động </a:t>
            </a:r>
            <a:r>
              <a:rPr sz="2000" dirty="0">
                <a:latin typeface="Arial"/>
                <a:cs typeface="Arial"/>
              </a:rPr>
              <a:t>kiểm thử và sự thay </a:t>
            </a:r>
            <a:r>
              <a:rPr sz="2000" spc="-5" dirty="0">
                <a:latin typeface="Arial"/>
                <a:cs typeface="Arial"/>
              </a:rPr>
              <a:t>đổi yêu </a:t>
            </a:r>
            <a:r>
              <a:rPr sz="2000" dirty="0">
                <a:latin typeface="Arial"/>
                <a:cs typeface="Arial"/>
              </a:rPr>
              <a:t>cầu của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khách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6168339"/>
            <a:ext cx="1423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hàng nếu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2.2.2 </a:t>
            </a:r>
            <a:r>
              <a:rPr sz="3600" dirty="0"/>
              <a:t>Phân </a:t>
            </a:r>
            <a:r>
              <a:rPr sz="3600" spc="-5" dirty="0"/>
              <a:t>tích và </a:t>
            </a:r>
            <a:r>
              <a:rPr sz="3600" dirty="0"/>
              <a:t>thiết </a:t>
            </a:r>
            <a:r>
              <a:rPr sz="3600" spc="-5" dirty="0"/>
              <a:t>kế kiểm</a:t>
            </a:r>
            <a:r>
              <a:rPr sz="3600" spc="-5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847330" cy="39173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Các </a:t>
            </a:r>
            <a:r>
              <a:rPr sz="3000" dirty="0">
                <a:latin typeface="Arial"/>
                <a:cs typeface="Arial"/>
              </a:rPr>
              <a:t>test </a:t>
            </a:r>
            <a:r>
              <a:rPr sz="3000" spc="-5" dirty="0">
                <a:latin typeface="Arial"/>
                <a:cs typeface="Arial"/>
              </a:rPr>
              <a:t>case </a:t>
            </a:r>
            <a:r>
              <a:rPr sz="3000" dirty="0">
                <a:latin typeface="Arial"/>
                <a:cs typeface="Arial"/>
              </a:rPr>
              <a:t>cần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được: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Xem xét lại </a:t>
            </a:r>
            <a:r>
              <a:rPr sz="2800" dirty="0">
                <a:latin typeface="Arial"/>
                <a:cs typeface="Arial"/>
              </a:rPr>
              <a:t>bởi </a:t>
            </a:r>
            <a:r>
              <a:rPr sz="2800" spc="-5" dirty="0">
                <a:latin typeface="Arial"/>
                <a:cs typeface="Arial"/>
              </a:rPr>
              <a:t>Project Leader, Developer có  liên quan, các </a:t>
            </a:r>
            <a:r>
              <a:rPr sz="2800" dirty="0">
                <a:latin typeface="Arial"/>
                <a:cs typeface="Arial"/>
              </a:rPr>
              <a:t>Testers </a:t>
            </a:r>
            <a:r>
              <a:rPr sz="2800" spc="-5" dirty="0">
                <a:latin typeface="Arial"/>
                <a:cs typeface="Arial"/>
              </a:rPr>
              <a:t>khác, Test </a:t>
            </a:r>
            <a:r>
              <a:rPr sz="2800" dirty="0">
                <a:latin typeface="Arial"/>
                <a:cs typeface="Arial"/>
              </a:rPr>
              <a:t>Leader,  </a:t>
            </a:r>
            <a:r>
              <a:rPr sz="2800" spc="-5" dirty="0">
                <a:latin typeface="Arial"/>
                <a:cs typeface="Arial"/>
              </a:rPr>
              <a:t>Business Analysis </a:t>
            </a:r>
            <a:r>
              <a:rPr sz="2800" dirty="0">
                <a:latin typeface="Arial"/>
                <a:cs typeface="Arial"/>
              </a:rPr>
              <a:t>và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Customer.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Chấp </a:t>
            </a:r>
            <a:r>
              <a:rPr sz="2800" spc="-5" dirty="0">
                <a:latin typeface="Arial"/>
                <a:cs typeface="Arial"/>
              </a:rPr>
              <a:t>thuận </a:t>
            </a:r>
            <a:r>
              <a:rPr sz="2800" spc="-10" dirty="0">
                <a:latin typeface="Arial"/>
                <a:cs typeface="Arial"/>
              </a:rPr>
              <a:t>bởi </a:t>
            </a:r>
            <a:r>
              <a:rPr sz="2800" spc="-5" dirty="0">
                <a:latin typeface="Arial"/>
                <a:cs typeface="Arial"/>
              </a:rPr>
              <a:t>Test </a:t>
            </a:r>
            <a:r>
              <a:rPr sz="2800" dirty="0">
                <a:latin typeface="Arial"/>
                <a:cs typeface="Arial"/>
              </a:rPr>
              <a:t>Leader hoặc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Customer</a:t>
            </a:r>
            <a:endParaRPr sz="2800">
              <a:latin typeface="Arial"/>
              <a:cs typeface="Arial"/>
            </a:endParaRPr>
          </a:p>
          <a:p>
            <a:pPr marL="355600" marR="16510" indent="-342900" algn="just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Hiệu chỉnh/cập </a:t>
            </a:r>
            <a:r>
              <a:rPr sz="3000" spc="-5" dirty="0">
                <a:latin typeface="Arial"/>
                <a:cs typeface="Arial"/>
              </a:rPr>
              <a:t>nhật nếu </a:t>
            </a:r>
            <a:r>
              <a:rPr sz="3000" dirty="0">
                <a:latin typeface="Arial"/>
                <a:cs typeface="Arial"/>
              </a:rPr>
              <a:t>Tester </a:t>
            </a:r>
            <a:r>
              <a:rPr sz="3000" spc="-5" dirty="0">
                <a:latin typeface="Arial"/>
                <a:cs typeface="Arial"/>
              </a:rPr>
              <a:t>đã </a:t>
            </a:r>
            <a:r>
              <a:rPr sz="3000" spc="40" dirty="0">
                <a:latin typeface="Arial"/>
                <a:cs typeface="Arial"/>
              </a:rPr>
              <a:t>tìm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được  những lỗi </a:t>
            </a:r>
            <a:r>
              <a:rPr sz="3000" dirty="0">
                <a:latin typeface="Arial"/>
                <a:cs typeface="Arial"/>
              </a:rPr>
              <a:t>mà không </a:t>
            </a:r>
            <a:r>
              <a:rPr sz="3000" spc="-5" dirty="0">
                <a:latin typeface="Arial"/>
                <a:cs typeface="Arial"/>
              </a:rPr>
              <a:t>nằm trong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testcase  hiện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43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2.2.3 Thực hiện kiểm</a:t>
            </a:r>
            <a:r>
              <a:rPr sz="3600" spc="-4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224391"/>
            <a:ext cx="8128634" cy="50165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Thực </a:t>
            </a:r>
            <a:r>
              <a:rPr sz="3000" spc="-5" dirty="0">
                <a:latin typeface="Arial"/>
                <a:cs typeface="Arial"/>
              </a:rPr>
              <a:t>hiện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là quá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spc="-5" dirty="0">
                <a:latin typeface="Arial"/>
                <a:cs typeface="Arial"/>
              </a:rPr>
              <a:t>bao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gồm: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Phát triển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10" dirty="0">
                <a:latin typeface="Arial"/>
                <a:cs typeface="Arial"/>
              </a:rPr>
              <a:t>đặt </a:t>
            </a:r>
            <a:r>
              <a:rPr sz="2800" spc="-5" dirty="0">
                <a:latin typeface="Arial"/>
                <a:cs typeface="Arial"/>
              </a:rPr>
              <a:t>thứ tự ưu tiên cho các thủ tục  kiểm thử (test </a:t>
            </a:r>
            <a:r>
              <a:rPr sz="2800" dirty="0">
                <a:latin typeface="Arial"/>
                <a:cs typeface="Arial"/>
              </a:rPr>
              <a:t>case/suite), </a:t>
            </a:r>
            <a:r>
              <a:rPr sz="2800" spc="-5" dirty="0">
                <a:latin typeface="Arial"/>
                <a:cs typeface="Arial"/>
              </a:rPr>
              <a:t>tạo dữ liệu kiểm thử  </a:t>
            </a:r>
            <a:r>
              <a:rPr sz="2800" dirty="0">
                <a:latin typeface="Arial"/>
                <a:cs typeface="Arial"/>
              </a:rPr>
              <a:t>(test data), </a:t>
            </a:r>
            <a:r>
              <a:rPr sz="2800" spc="-5" dirty="0">
                <a:latin typeface="Arial"/>
                <a:cs typeface="Arial"/>
              </a:rPr>
              <a:t>chuẩn </a:t>
            </a:r>
            <a:r>
              <a:rPr sz="2800" dirty="0">
                <a:latin typeface="Arial"/>
                <a:cs typeface="Arial"/>
              </a:rPr>
              <a:t>bị </a:t>
            </a:r>
            <a:r>
              <a:rPr sz="2800" spc="-5" dirty="0">
                <a:latin typeface="Arial"/>
                <a:cs typeface="Arial"/>
              </a:rPr>
              <a:t>các dụng cụ kiểm thử nếu  có </a:t>
            </a:r>
            <a:r>
              <a:rPr sz="2800" dirty="0">
                <a:latin typeface="Arial"/>
                <a:cs typeface="Arial"/>
              </a:rPr>
              <a:t>(test </a:t>
            </a:r>
            <a:r>
              <a:rPr sz="2800" spc="-5" dirty="0">
                <a:latin typeface="Arial"/>
                <a:cs typeface="Arial"/>
              </a:rPr>
              <a:t>harness), viết kịch bản kiểm thử tự  động(test </a:t>
            </a:r>
            <a:r>
              <a:rPr sz="2800" dirty="0">
                <a:latin typeface="Arial"/>
                <a:cs typeface="Arial"/>
              </a:rPr>
              <a:t>scripts), </a:t>
            </a:r>
            <a:r>
              <a:rPr sz="2800" spc="-5" dirty="0">
                <a:latin typeface="Arial"/>
                <a:cs typeface="Arial"/>
              </a:rPr>
              <a:t>chuẩn </a:t>
            </a:r>
            <a:r>
              <a:rPr sz="2800" dirty="0">
                <a:latin typeface="Arial"/>
                <a:cs typeface="Arial"/>
              </a:rPr>
              <a:t>bị </a:t>
            </a:r>
            <a:r>
              <a:rPr sz="2800" spc="-5" dirty="0">
                <a:latin typeface="Arial"/>
                <a:cs typeface="Arial"/>
              </a:rPr>
              <a:t>môi trường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kiểm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thử (test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enviroment)</a:t>
            </a:r>
            <a:endParaRPr sz="2800">
              <a:latin typeface="Arial"/>
              <a:cs typeface="Arial"/>
            </a:endParaRPr>
          </a:p>
          <a:p>
            <a:pPr marL="756285" marR="12763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Chạy </a:t>
            </a:r>
            <a:r>
              <a:rPr sz="2800" spc="-5" dirty="0">
                <a:latin typeface="Arial"/>
                <a:cs typeface="Arial"/>
              </a:rPr>
              <a:t>thử một thành </a:t>
            </a:r>
            <a:r>
              <a:rPr sz="2800" dirty="0">
                <a:latin typeface="Arial"/>
                <a:cs typeface="Arial"/>
              </a:rPr>
              <a:t>phần </a:t>
            </a:r>
            <a:r>
              <a:rPr sz="2800" spc="-5" dirty="0">
                <a:latin typeface="Arial"/>
                <a:cs typeface="Arial"/>
              </a:rPr>
              <a:t>chức năng hay cả  một hệ thống dựa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các sản phẩm, tài liệu  đã chuẩn </a:t>
            </a:r>
            <a:r>
              <a:rPr sz="2800" dirty="0">
                <a:latin typeface="Arial"/>
                <a:cs typeface="Arial"/>
              </a:rPr>
              <a:t>bị </a:t>
            </a:r>
            <a:r>
              <a:rPr sz="2800" spc="-5" dirty="0">
                <a:latin typeface="Arial"/>
                <a:cs typeface="Arial"/>
              </a:rPr>
              <a:t>ở bước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nhằm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ra kết quả  thực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tế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43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2.2.3 Thực hiện kiểm</a:t>
            </a:r>
            <a:r>
              <a:rPr sz="3600" spc="-4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66709" cy="16014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Mục </a:t>
            </a:r>
            <a:r>
              <a:rPr sz="3000" dirty="0">
                <a:latin typeface="Arial"/>
                <a:cs typeface="Arial"/>
              </a:rPr>
              <a:t>tiêu </a:t>
            </a:r>
            <a:r>
              <a:rPr sz="3000" spc="-5" dirty="0">
                <a:latin typeface="Arial"/>
                <a:cs typeface="Arial"/>
              </a:rPr>
              <a:t>của chuẩn </a:t>
            </a:r>
            <a:r>
              <a:rPr sz="3000" spc="35" dirty="0">
                <a:latin typeface="Arial"/>
                <a:cs typeface="Arial"/>
              </a:rPr>
              <a:t>biì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thực hiện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Xây dựng được các thủ </a:t>
            </a:r>
            <a:r>
              <a:rPr sz="2800" dirty="0">
                <a:latin typeface="Arial"/>
                <a:cs typeface="Arial"/>
              </a:rPr>
              <a:t>tục </a:t>
            </a:r>
            <a:r>
              <a:rPr sz="2800" spc="-5" dirty="0">
                <a:latin typeface="Arial"/>
                <a:cs typeface="Arial"/>
              </a:rPr>
              <a:t>kiểm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Cài đặt </a:t>
            </a:r>
            <a:r>
              <a:rPr sz="2800" spc="-10" dirty="0">
                <a:latin typeface="Arial"/>
                <a:cs typeface="Arial"/>
              </a:rPr>
              <a:t>môi </a:t>
            </a:r>
            <a:r>
              <a:rPr sz="2800" spc="-5" dirty="0">
                <a:latin typeface="Arial"/>
                <a:cs typeface="Arial"/>
              </a:rPr>
              <a:t>trường và dữ </a:t>
            </a:r>
            <a:r>
              <a:rPr sz="2800" dirty="0">
                <a:latin typeface="Arial"/>
                <a:cs typeface="Arial"/>
              </a:rPr>
              <a:t>liệu </a:t>
            </a:r>
            <a:r>
              <a:rPr sz="2800" spc="-5" dirty="0">
                <a:latin typeface="Arial"/>
                <a:cs typeface="Arial"/>
              </a:rPr>
              <a:t>kiểm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375" y="2971800"/>
            <a:ext cx="7926734" cy="269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43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2.2.3 Thực hiện kiểm</a:t>
            </a:r>
            <a:r>
              <a:rPr sz="3600" spc="-5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1021435"/>
            <a:ext cx="8561705" cy="52146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Nhiệm </a:t>
            </a:r>
            <a:r>
              <a:rPr sz="2300" spc="-10" dirty="0">
                <a:latin typeface="Arial"/>
                <a:cs typeface="Arial"/>
              </a:rPr>
              <a:t>vụ </a:t>
            </a:r>
            <a:r>
              <a:rPr sz="2300" dirty="0">
                <a:latin typeface="Arial"/>
                <a:cs typeface="Arial"/>
              </a:rPr>
              <a:t>chính của thực </a:t>
            </a:r>
            <a:r>
              <a:rPr sz="2300" spc="-5" dirty="0">
                <a:latin typeface="Arial"/>
                <a:cs typeface="Arial"/>
              </a:rPr>
              <a:t>hiện </a:t>
            </a:r>
            <a:r>
              <a:rPr sz="2300" dirty="0">
                <a:latin typeface="Arial"/>
                <a:cs typeface="Arial"/>
              </a:rPr>
              <a:t>kiểm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thử: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335915" algn="l"/>
              </a:tabLst>
            </a:pPr>
            <a:r>
              <a:rPr sz="2300" dirty="0">
                <a:latin typeface="Arial"/>
                <a:cs typeface="Arial"/>
              </a:rPr>
              <a:t>Phát triển </a:t>
            </a:r>
            <a:r>
              <a:rPr sz="2300" spc="-10" dirty="0">
                <a:latin typeface="Arial"/>
                <a:cs typeface="Arial"/>
              </a:rPr>
              <a:t>và </a:t>
            </a:r>
            <a:r>
              <a:rPr sz="2300" spc="-5" dirty="0">
                <a:latin typeface="Arial"/>
                <a:cs typeface="Arial"/>
              </a:rPr>
              <a:t>xét thứ </a:t>
            </a:r>
            <a:r>
              <a:rPr sz="2300" dirty="0">
                <a:latin typeface="Arial"/>
                <a:cs typeface="Arial"/>
              </a:rPr>
              <a:t>tự ưu tiên cho các </a:t>
            </a:r>
            <a:r>
              <a:rPr sz="2300" spc="20" dirty="0">
                <a:latin typeface="Arial"/>
                <a:cs typeface="Arial"/>
              </a:rPr>
              <a:t>tình </a:t>
            </a:r>
            <a:r>
              <a:rPr sz="2300" dirty="0">
                <a:latin typeface="Arial"/>
                <a:cs typeface="Arial"/>
              </a:rPr>
              <a:t>huống kiểm</a:t>
            </a:r>
            <a:r>
              <a:rPr sz="2300" spc="-2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thử,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Arial"/>
                <a:cs typeface="Arial"/>
              </a:rPr>
              <a:t>tạo </a:t>
            </a:r>
            <a:r>
              <a:rPr sz="2300" spc="-5" dirty="0">
                <a:latin typeface="Arial"/>
                <a:cs typeface="Arial"/>
              </a:rPr>
              <a:t>dữ </a:t>
            </a:r>
            <a:r>
              <a:rPr sz="2300" dirty="0">
                <a:latin typeface="Arial"/>
                <a:cs typeface="Arial"/>
              </a:rPr>
              <a:t>liệu </a:t>
            </a:r>
            <a:r>
              <a:rPr sz="2300" spc="-5" dirty="0">
                <a:latin typeface="Arial"/>
                <a:cs typeface="Arial"/>
              </a:rPr>
              <a:t>và </a:t>
            </a:r>
            <a:r>
              <a:rPr sz="2300" dirty="0">
                <a:latin typeface="Arial"/>
                <a:cs typeface="Arial"/>
              </a:rPr>
              <a:t>chuẩn bị các công cụ kiểm thử, </a:t>
            </a:r>
            <a:r>
              <a:rPr sz="2300" spc="-5" dirty="0">
                <a:latin typeface="Arial"/>
                <a:cs typeface="Arial"/>
              </a:rPr>
              <a:t>viết </a:t>
            </a:r>
            <a:r>
              <a:rPr sz="2300" dirty="0">
                <a:latin typeface="Arial"/>
                <a:cs typeface="Arial"/>
              </a:rPr>
              <a:t>các </a:t>
            </a:r>
            <a:r>
              <a:rPr sz="2300" spc="20" dirty="0">
                <a:latin typeface="Arial"/>
                <a:cs typeface="Arial"/>
              </a:rPr>
              <a:t>tình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huống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kiểm thử tự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động</a:t>
            </a:r>
            <a:endParaRPr sz="2300">
              <a:latin typeface="Arial"/>
              <a:cs typeface="Arial"/>
            </a:endParaRPr>
          </a:p>
          <a:p>
            <a:pPr marL="12700" marR="125095">
              <a:lnSpc>
                <a:spcPct val="100000"/>
              </a:lnSpc>
              <a:spcBef>
                <a:spcPts val="550"/>
              </a:spcBef>
              <a:buAutoNum type="arabicPeriod" startAt="2"/>
              <a:tabLst>
                <a:tab pos="335915" algn="l"/>
              </a:tabLst>
            </a:pPr>
            <a:r>
              <a:rPr sz="2300" spc="-5" dirty="0">
                <a:latin typeface="Arial"/>
                <a:cs typeface="Arial"/>
              </a:rPr>
              <a:t>Xây </a:t>
            </a:r>
            <a:r>
              <a:rPr sz="2300" dirty="0">
                <a:latin typeface="Arial"/>
                <a:cs typeface="Arial"/>
              </a:rPr>
              <a:t>dựng các </a:t>
            </a:r>
            <a:r>
              <a:rPr sz="2300" spc="-5" dirty="0">
                <a:latin typeface="Arial"/>
                <a:cs typeface="Arial"/>
              </a:rPr>
              <a:t>bộ </a:t>
            </a:r>
            <a:r>
              <a:rPr sz="2300" dirty="0">
                <a:latin typeface="Arial"/>
                <a:cs typeface="Arial"/>
              </a:rPr>
              <a:t>kiểm thử từ các </a:t>
            </a:r>
            <a:r>
              <a:rPr sz="2300" spc="20" dirty="0">
                <a:latin typeface="Arial"/>
                <a:cs typeface="Arial"/>
              </a:rPr>
              <a:t>tình </a:t>
            </a:r>
            <a:r>
              <a:rPr sz="2300" dirty="0">
                <a:latin typeface="Arial"/>
                <a:cs typeface="Arial"/>
              </a:rPr>
              <a:t>huống kiểm thử </a:t>
            </a:r>
            <a:r>
              <a:rPr sz="2300" spc="-5" dirty="0">
                <a:latin typeface="Arial"/>
                <a:cs typeface="Arial"/>
              </a:rPr>
              <a:t>để</a:t>
            </a:r>
            <a:r>
              <a:rPr sz="2300" spc="-2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kiểm  thử </a:t>
            </a:r>
            <a:r>
              <a:rPr sz="2300" spc="-5" dirty="0">
                <a:latin typeface="Arial"/>
                <a:cs typeface="Arial"/>
              </a:rPr>
              <a:t>đạt hiệu quả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nhất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35915" algn="l"/>
              </a:tabLst>
            </a:pPr>
            <a:r>
              <a:rPr sz="2300" spc="-5" dirty="0">
                <a:latin typeface="Arial"/>
                <a:cs typeface="Arial"/>
              </a:rPr>
              <a:t>Cài đặt và </a:t>
            </a:r>
            <a:r>
              <a:rPr sz="2300" dirty="0">
                <a:latin typeface="Arial"/>
                <a:cs typeface="Arial"/>
              </a:rPr>
              <a:t>kiểm tra môi trường kiểm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thử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35915" algn="l"/>
              </a:tabLst>
            </a:pPr>
            <a:r>
              <a:rPr sz="2300" dirty="0">
                <a:latin typeface="Arial"/>
                <a:cs typeface="Arial"/>
              </a:rPr>
              <a:t>Thực </a:t>
            </a:r>
            <a:r>
              <a:rPr sz="2300" spc="-5" dirty="0">
                <a:latin typeface="Arial"/>
                <a:cs typeface="Arial"/>
              </a:rPr>
              <a:t>hiện </a:t>
            </a:r>
            <a:r>
              <a:rPr sz="2300" dirty="0">
                <a:latin typeface="Arial"/>
                <a:cs typeface="Arial"/>
              </a:rPr>
              <a:t>kiểm thử cho một </a:t>
            </a:r>
            <a:r>
              <a:rPr sz="2300" spc="-5" dirty="0">
                <a:latin typeface="Arial"/>
                <a:cs typeface="Arial"/>
              </a:rPr>
              <a:t>bộ, hoặc </a:t>
            </a:r>
            <a:r>
              <a:rPr sz="2300" dirty="0">
                <a:latin typeface="Arial"/>
                <a:cs typeface="Arial"/>
              </a:rPr>
              <a:t>theo</a:t>
            </a:r>
            <a:r>
              <a:rPr sz="2300" spc="-19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các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0"/>
              </a:spcBef>
              <a:buAutoNum type="arabicPeriod" startAt="2"/>
              <a:tabLst>
                <a:tab pos="335915" algn="l"/>
              </a:tabLst>
            </a:pPr>
            <a:r>
              <a:rPr sz="2300" dirty="0">
                <a:latin typeface="Arial"/>
                <a:cs typeface="Arial"/>
              </a:rPr>
              <a:t>Ghi </a:t>
            </a:r>
            <a:r>
              <a:rPr sz="2300" spc="-5" dirty="0">
                <a:latin typeface="Arial"/>
                <a:cs typeface="Arial"/>
              </a:rPr>
              <a:t>lại </a:t>
            </a:r>
            <a:r>
              <a:rPr sz="2300" dirty="0">
                <a:latin typeface="Arial"/>
                <a:cs typeface="Arial"/>
              </a:rPr>
              <a:t>kết </a:t>
            </a:r>
            <a:r>
              <a:rPr sz="2300" spc="-5" dirty="0">
                <a:latin typeface="Arial"/>
                <a:cs typeface="Arial"/>
              </a:rPr>
              <a:t>quả </a:t>
            </a:r>
            <a:r>
              <a:rPr sz="2300" dirty="0">
                <a:latin typeface="Arial"/>
                <a:cs typeface="Arial"/>
              </a:rPr>
              <a:t>của kiểm</a:t>
            </a:r>
            <a:r>
              <a:rPr sz="2300" spc="-9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thử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0"/>
              </a:spcBef>
              <a:buAutoNum type="arabicPeriod" startAt="2"/>
              <a:tabLst>
                <a:tab pos="335915" algn="l"/>
              </a:tabLst>
            </a:pPr>
            <a:r>
              <a:rPr sz="2300" dirty="0">
                <a:latin typeface="Arial"/>
                <a:cs typeface="Arial"/>
              </a:rPr>
              <a:t>So sánh kết </a:t>
            </a:r>
            <a:r>
              <a:rPr sz="2300" spc="-5" dirty="0">
                <a:latin typeface="Arial"/>
                <a:cs typeface="Arial"/>
              </a:rPr>
              <a:t>quả </a:t>
            </a:r>
            <a:r>
              <a:rPr sz="2300" dirty="0">
                <a:latin typeface="Arial"/>
                <a:cs typeface="Arial"/>
              </a:rPr>
              <a:t>kiểm thử thực thế </a:t>
            </a:r>
            <a:r>
              <a:rPr sz="2300" spc="-5" dirty="0">
                <a:latin typeface="Arial"/>
                <a:cs typeface="Arial"/>
              </a:rPr>
              <a:t>với </a:t>
            </a:r>
            <a:r>
              <a:rPr sz="2300" dirty="0">
                <a:latin typeface="Arial"/>
                <a:cs typeface="Arial"/>
              </a:rPr>
              <a:t>kết </a:t>
            </a:r>
            <a:r>
              <a:rPr sz="2300" spc="-5" dirty="0">
                <a:latin typeface="Arial"/>
                <a:cs typeface="Arial"/>
              </a:rPr>
              <a:t>quả </a:t>
            </a:r>
            <a:r>
              <a:rPr sz="2300" dirty="0">
                <a:latin typeface="Arial"/>
                <a:cs typeface="Arial"/>
              </a:rPr>
              <a:t>mong</a:t>
            </a:r>
            <a:r>
              <a:rPr sz="2300" spc="-20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đợi</a:t>
            </a:r>
            <a:endParaRPr sz="23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35915" algn="l"/>
              </a:tabLst>
            </a:pPr>
            <a:r>
              <a:rPr sz="2300" dirty="0">
                <a:latin typeface="Arial"/>
                <a:cs typeface="Arial"/>
              </a:rPr>
              <a:t>Báo cáo sự cố </a:t>
            </a:r>
            <a:r>
              <a:rPr sz="2300" spc="-10" dirty="0">
                <a:latin typeface="Arial"/>
                <a:cs typeface="Arial"/>
              </a:rPr>
              <a:t>và </a:t>
            </a:r>
            <a:r>
              <a:rPr sz="2300" spc="-5" dirty="0">
                <a:latin typeface="Arial"/>
                <a:cs typeface="Arial"/>
              </a:rPr>
              <a:t>phân tích </a:t>
            </a:r>
            <a:r>
              <a:rPr sz="2300" dirty="0">
                <a:latin typeface="Arial"/>
                <a:cs typeface="Arial"/>
              </a:rPr>
              <a:t>nguyên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nhân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55"/>
              </a:spcBef>
              <a:buAutoNum type="arabicPeriod" startAt="2"/>
              <a:tabLst>
                <a:tab pos="335915" algn="l"/>
              </a:tabLst>
            </a:pPr>
            <a:r>
              <a:rPr sz="2300" spc="-5" dirty="0">
                <a:latin typeface="Arial"/>
                <a:cs typeface="Arial"/>
              </a:rPr>
              <a:t>Lặp </a:t>
            </a:r>
            <a:r>
              <a:rPr sz="2300" spc="-70" dirty="0">
                <a:latin typeface="Arial"/>
                <a:cs typeface="Arial"/>
              </a:rPr>
              <a:t>lại </a:t>
            </a:r>
            <a:r>
              <a:rPr sz="2300" spc="-5" dirty="0">
                <a:latin typeface="Arial"/>
                <a:cs typeface="Arial"/>
              </a:rPr>
              <a:t>hoạt </a:t>
            </a:r>
            <a:r>
              <a:rPr sz="2300" dirty="0">
                <a:latin typeface="Arial"/>
                <a:cs typeface="Arial"/>
              </a:rPr>
              <a:t>động kiểm thử cho mỗi sự cố đã được </a:t>
            </a:r>
            <a:r>
              <a:rPr sz="2300" spc="-5" dirty="0">
                <a:latin typeface="Arial"/>
                <a:cs typeface="Arial"/>
              </a:rPr>
              <a:t>xác </a:t>
            </a:r>
            <a:r>
              <a:rPr sz="2300" dirty="0">
                <a:latin typeface="Arial"/>
                <a:cs typeface="Arial"/>
              </a:rPr>
              <a:t>định  </a:t>
            </a:r>
            <a:r>
              <a:rPr sz="2300" spc="-5" dirty="0">
                <a:latin typeface="Arial"/>
                <a:cs typeface="Arial"/>
              </a:rPr>
              <a:t>hoặc </a:t>
            </a:r>
            <a:r>
              <a:rPr sz="2300" dirty="0">
                <a:latin typeface="Arial"/>
                <a:cs typeface="Arial"/>
              </a:rPr>
              <a:t>kiểm tra </a:t>
            </a:r>
            <a:r>
              <a:rPr sz="2300" spc="-70" dirty="0">
                <a:latin typeface="Arial"/>
                <a:cs typeface="Arial"/>
              </a:rPr>
              <a:t>lại </a:t>
            </a:r>
            <a:r>
              <a:rPr sz="2300" spc="-5" dirty="0">
                <a:latin typeface="Arial"/>
                <a:cs typeface="Arial"/>
              </a:rPr>
              <a:t>để xác </a:t>
            </a:r>
            <a:r>
              <a:rPr sz="2300" dirty="0">
                <a:latin typeface="Arial"/>
                <a:cs typeface="Arial"/>
              </a:rPr>
              <a:t>nhận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spc="-5" dirty="0">
                <a:latin typeface="Arial"/>
                <a:cs typeface="Arial"/>
              </a:rPr>
              <a:t>xảy </a:t>
            </a:r>
            <a:r>
              <a:rPr sz="2300" dirty="0">
                <a:latin typeface="Arial"/>
                <a:cs typeface="Arial"/>
              </a:rPr>
              <a:t>ra không </a:t>
            </a:r>
            <a:r>
              <a:rPr sz="2300" spc="-5" dirty="0">
                <a:latin typeface="Arial"/>
                <a:cs typeface="Arial"/>
              </a:rPr>
              <a:t>ảnh </a:t>
            </a:r>
            <a:r>
              <a:rPr sz="2300" dirty="0">
                <a:latin typeface="Arial"/>
                <a:cs typeface="Arial"/>
              </a:rPr>
              <a:t>hưởng </a:t>
            </a:r>
            <a:r>
              <a:rPr sz="2300" spc="-5" dirty="0">
                <a:latin typeface="Arial"/>
                <a:cs typeface="Arial"/>
              </a:rPr>
              <a:t>đến</a:t>
            </a:r>
            <a:r>
              <a:rPr sz="2300" spc="4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các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6209487"/>
            <a:ext cx="338201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Arial"/>
                <a:cs typeface="Arial"/>
              </a:rPr>
              <a:t>phần </a:t>
            </a:r>
            <a:r>
              <a:rPr sz="2300" dirty="0">
                <a:latin typeface="Arial"/>
                <a:cs typeface="Arial"/>
              </a:rPr>
              <a:t>khác của </a:t>
            </a:r>
            <a:r>
              <a:rPr sz="2300" spc="-5" dirty="0">
                <a:latin typeface="Arial"/>
                <a:cs typeface="Arial"/>
              </a:rPr>
              <a:t>phần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mềm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43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2.2.3 Thực hiện kiểm</a:t>
            </a:r>
            <a:r>
              <a:rPr sz="3600" spc="-4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52500" y="1752600"/>
            <a:ext cx="7248525" cy="420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039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Quy </a:t>
            </a:r>
            <a:r>
              <a:rPr sz="3600" spc="-40" dirty="0"/>
              <a:t>Trình </a:t>
            </a:r>
            <a:r>
              <a:rPr sz="3600" spc="-5" dirty="0"/>
              <a:t>xử lý</a:t>
            </a:r>
            <a:r>
              <a:rPr sz="3600" spc="20" dirty="0"/>
              <a:t> </a:t>
            </a:r>
            <a:r>
              <a:rPr sz="3600" spc="-5" dirty="0"/>
              <a:t>lỗi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19175" y="1547812"/>
            <a:ext cx="7115175" cy="450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2.2.4 </a:t>
            </a:r>
            <a:r>
              <a:rPr sz="3600" dirty="0"/>
              <a:t>Báo cáo </a:t>
            </a:r>
            <a:r>
              <a:rPr sz="3600" spc="-5" dirty="0"/>
              <a:t>và đánh </a:t>
            </a:r>
            <a:r>
              <a:rPr sz="3600" dirty="0"/>
              <a:t>giá </a:t>
            </a:r>
            <a:r>
              <a:rPr sz="3600" spc="-5" dirty="0"/>
              <a:t>kiểm</a:t>
            </a:r>
            <a:r>
              <a:rPr sz="3600" spc="-8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9529"/>
            <a:ext cx="829754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403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Báo cáo và </a:t>
            </a:r>
            <a:r>
              <a:rPr sz="2700" spc="-5" dirty="0">
                <a:latin typeface="Arial"/>
                <a:cs typeface="Arial"/>
              </a:rPr>
              <a:t>đánh giá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là hoạt động đánh  giá </a:t>
            </a:r>
            <a:r>
              <a:rPr sz="2700" dirty="0">
                <a:latin typeface="Arial"/>
                <a:cs typeface="Arial"/>
              </a:rPr>
              <a:t>kết </a:t>
            </a:r>
            <a:r>
              <a:rPr sz="2700" spc="-5" dirty="0">
                <a:latin typeface="Arial"/>
                <a:cs typeface="Arial"/>
              </a:rPr>
              <a:t>quả </a:t>
            </a:r>
            <a:r>
              <a:rPr sz="2700" dirty="0">
                <a:latin typeface="Arial"/>
                <a:cs typeface="Arial"/>
              </a:rPr>
              <a:t>kiểm thử so với mục tiêu </a:t>
            </a:r>
            <a:r>
              <a:rPr sz="2700" spc="-5" dirty="0">
                <a:latin typeface="Arial"/>
                <a:cs typeface="Arial"/>
              </a:rPr>
              <a:t>đã đề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ra</a:t>
            </a:r>
            <a:endParaRPr sz="2700">
              <a:latin typeface="Arial"/>
              <a:cs typeface="Arial"/>
            </a:endParaRPr>
          </a:p>
          <a:p>
            <a:pPr marL="355600" marR="252095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Mục tiêu chính: </a:t>
            </a:r>
            <a:r>
              <a:rPr sz="2700" spc="-5" dirty="0">
                <a:latin typeface="Arial"/>
                <a:cs typeface="Arial"/>
              </a:rPr>
              <a:t>Để đánh giá việc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như </a:t>
            </a:r>
            <a:r>
              <a:rPr sz="2700" dirty="0">
                <a:latin typeface="Arial"/>
                <a:cs typeface="Arial"/>
              </a:rPr>
              <a:t>thế  </a:t>
            </a:r>
            <a:r>
              <a:rPr sz="2700" spc="-5" dirty="0">
                <a:latin typeface="Arial"/>
                <a:cs typeface="Arial"/>
              </a:rPr>
              <a:t>nào là đủ </a:t>
            </a:r>
            <a:r>
              <a:rPr sz="2700" dirty="0">
                <a:latin typeface="Arial"/>
                <a:cs typeface="Arial"/>
              </a:rPr>
              <a:t>cho mỗi </a:t>
            </a:r>
            <a:r>
              <a:rPr sz="2700" spc="-5" dirty="0">
                <a:latin typeface="Arial"/>
                <a:cs typeface="Arial"/>
              </a:rPr>
              <a:t>giai đoạn kiểm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thử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3 nhiệm </a:t>
            </a:r>
            <a:r>
              <a:rPr sz="2700" dirty="0">
                <a:latin typeface="Arial"/>
                <a:cs typeface="Arial"/>
              </a:rPr>
              <a:t>vụ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chính:</a:t>
            </a:r>
            <a:endParaRPr sz="2700">
              <a:latin typeface="Arial"/>
              <a:cs typeface="Arial"/>
            </a:endParaRPr>
          </a:p>
          <a:p>
            <a:pPr marL="756285" marR="124460" lvl="1" indent="-287020">
              <a:lnSpc>
                <a:spcPct val="100000"/>
              </a:lnSpc>
              <a:spcBef>
                <a:spcPts val="655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tra các kết </a:t>
            </a:r>
            <a:r>
              <a:rPr sz="2700" spc="-5" dirty="0">
                <a:latin typeface="Arial"/>
                <a:cs typeface="Arial"/>
              </a:rPr>
              <a:t>quả kiểm </a:t>
            </a:r>
            <a:r>
              <a:rPr sz="2700" dirty="0">
                <a:latin typeface="Arial"/>
                <a:cs typeface="Arial"/>
              </a:rPr>
              <a:t>thử so với các tiêu</a:t>
            </a:r>
            <a:r>
              <a:rPr sz="2700" spc="-1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chí  </a:t>
            </a:r>
            <a:r>
              <a:rPr sz="2700" spc="-5" dirty="0">
                <a:latin typeface="Arial"/>
                <a:cs typeface="Arial"/>
              </a:rPr>
              <a:t>dừng kiểm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thử.</a:t>
            </a:r>
            <a:endParaRPr sz="27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Char char="–"/>
              <a:tabLst>
                <a:tab pos="756920" algn="l"/>
              </a:tabLst>
            </a:pPr>
            <a:r>
              <a:rPr sz="2700" spc="-5" dirty="0">
                <a:latin typeface="Arial"/>
                <a:cs typeface="Arial"/>
              </a:rPr>
              <a:t>Đánh giá </a:t>
            </a:r>
            <a:r>
              <a:rPr sz="2700" spc="25" dirty="0">
                <a:latin typeface="Arial"/>
                <a:cs typeface="Arial"/>
              </a:rPr>
              <a:t>tình </a:t>
            </a:r>
            <a:r>
              <a:rPr sz="2700" dirty="0">
                <a:latin typeface="Arial"/>
                <a:cs typeface="Arial"/>
              </a:rPr>
              <a:t>trạng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tại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dirty="0">
                <a:latin typeface="Arial"/>
                <a:cs typeface="Arial"/>
              </a:rPr>
              <a:t>tiến </a:t>
            </a:r>
            <a:r>
              <a:rPr sz="2700" spc="-5" dirty="0">
                <a:latin typeface="Arial"/>
                <a:cs typeface="Arial"/>
              </a:rPr>
              <a:t>hành </a:t>
            </a:r>
            <a:r>
              <a:rPr sz="2700" dirty="0">
                <a:latin typeface="Arial"/>
                <a:cs typeface="Arial"/>
              </a:rPr>
              <a:t>kiểm thử  thêm </a:t>
            </a:r>
            <a:r>
              <a:rPr sz="2700" spc="-5" dirty="0">
                <a:latin typeface="Arial"/>
                <a:cs typeface="Arial"/>
              </a:rPr>
              <a:t>nếu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cần.</a:t>
            </a:r>
            <a:endParaRPr sz="2700">
              <a:latin typeface="Arial"/>
              <a:cs typeface="Arial"/>
            </a:endParaRPr>
          </a:p>
          <a:p>
            <a:pPr marL="756285" marR="57848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Viết </a:t>
            </a:r>
            <a:r>
              <a:rPr sz="2700" spc="-5" dirty="0">
                <a:latin typeface="Arial"/>
                <a:cs typeface="Arial"/>
              </a:rPr>
              <a:t>bản báo </a:t>
            </a:r>
            <a:r>
              <a:rPr sz="2700" dirty="0">
                <a:latin typeface="Arial"/>
                <a:cs typeface="Arial"/>
              </a:rPr>
              <a:t>cáo tổng kết các </a:t>
            </a:r>
            <a:r>
              <a:rPr sz="2700" spc="-5" dirty="0">
                <a:latin typeface="Arial"/>
                <a:cs typeface="Arial"/>
              </a:rPr>
              <a:t>hoạt động kiểm  </a:t>
            </a:r>
            <a:r>
              <a:rPr sz="2700" dirty="0">
                <a:latin typeface="Arial"/>
                <a:cs typeface="Arial"/>
              </a:rPr>
              <a:t>thử cho các </a:t>
            </a:r>
            <a:r>
              <a:rPr sz="2700" spc="-5" dirty="0">
                <a:latin typeface="Arial"/>
                <a:cs typeface="Arial"/>
              </a:rPr>
              <a:t>bên liên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quan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707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2.1 </a:t>
            </a:r>
            <a:r>
              <a:rPr dirty="0"/>
              <a:t>Các </a:t>
            </a:r>
            <a:r>
              <a:rPr spc="-5" dirty="0"/>
              <a:t>vấn </a:t>
            </a:r>
            <a:r>
              <a:rPr dirty="0"/>
              <a:t>đề </a:t>
            </a:r>
            <a:r>
              <a:rPr spc="-5" dirty="0"/>
              <a:t>liên </a:t>
            </a:r>
            <a:r>
              <a:rPr dirty="0"/>
              <a:t>quan </a:t>
            </a:r>
            <a:r>
              <a:rPr spc="-5" dirty="0"/>
              <a:t>kiểm thử phần</a:t>
            </a:r>
            <a:r>
              <a:rPr spc="-114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289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8549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2.1.1. </a:t>
            </a:r>
            <a:r>
              <a:rPr sz="3000" dirty="0">
                <a:latin typeface="Arial"/>
                <a:cs typeface="Arial"/>
              </a:rPr>
              <a:t>Khái </a:t>
            </a:r>
            <a:r>
              <a:rPr sz="3000" spc="-5" dirty="0">
                <a:latin typeface="Arial"/>
                <a:cs typeface="Arial"/>
              </a:rPr>
              <a:t>niệm 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kiểm thử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phần  </a:t>
            </a:r>
            <a:r>
              <a:rPr sz="3000" dirty="0">
                <a:latin typeface="Arial"/>
                <a:cs typeface="Arial"/>
              </a:rPr>
              <a:t>mềm</a:t>
            </a:r>
            <a:endParaRPr sz="3000">
              <a:latin typeface="Arial"/>
              <a:cs typeface="Arial"/>
            </a:endParaRPr>
          </a:p>
          <a:p>
            <a:pPr marL="355600" marR="4508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2.1.2. </a:t>
            </a:r>
            <a:r>
              <a:rPr sz="3000" dirty="0">
                <a:latin typeface="Arial"/>
                <a:cs typeface="Arial"/>
              </a:rPr>
              <a:t>Tầm </a:t>
            </a:r>
            <a:r>
              <a:rPr sz="3000" spc="-5" dirty="0">
                <a:latin typeface="Arial"/>
                <a:cs typeface="Arial"/>
              </a:rPr>
              <a:t>quan trọng </a:t>
            </a:r>
            <a:r>
              <a:rPr sz="3000" dirty="0">
                <a:latin typeface="Arial"/>
                <a:cs typeface="Arial"/>
              </a:rPr>
              <a:t>của kiểm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theo </a:t>
            </a:r>
            <a:r>
              <a:rPr sz="3000" spc="-10" dirty="0">
                <a:latin typeface="Arial"/>
                <a:cs typeface="Arial"/>
              </a:rPr>
              <a:t>quy  </a:t>
            </a:r>
            <a:r>
              <a:rPr sz="3000" spc="25" dirty="0">
                <a:latin typeface="Arial"/>
                <a:cs typeface="Arial"/>
              </a:rPr>
              <a:t>trình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2.1.3. </a:t>
            </a:r>
            <a:r>
              <a:rPr sz="3000" dirty="0">
                <a:latin typeface="Arial"/>
                <a:cs typeface="Arial"/>
              </a:rPr>
              <a:t>Vị </a:t>
            </a:r>
            <a:r>
              <a:rPr sz="3000" spc="-5" dirty="0">
                <a:latin typeface="Arial"/>
                <a:cs typeface="Arial"/>
              </a:rPr>
              <a:t>trí </a:t>
            </a:r>
            <a:r>
              <a:rPr sz="3000" dirty="0">
                <a:latin typeface="Arial"/>
                <a:cs typeface="Arial"/>
              </a:rPr>
              <a:t>của kiểm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trong vòng đời phần  </a:t>
            </a:r>
            <a:r>
              <a:rPr sz="3000" dirty="0">
                <a:latin typeface="Arial"/>
                <a:cs typeface="Arial"/>
              </a:rPr>
              <a:t>mềm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2.2.4 </a:t>
            </a:r>
            <a:r>
              <a:rPr sz="3600" dirty="0"/>
              <a:t>Báo cáo </a:t>
            </a:r>
            <a:r>
              <a:rPr sz="3600" spc="-5" dirty="0"/>
              <a:t>và đánh </a:t>
            </a:r>
            <a:r>
              <a:rPr sz="3600" dirty="0"/>
              <a:t>giá </a:t>
            </a:r>
            <a:r>
              <a:rPr sz="3600" spc="-5" dirty="0"/>
              <a:t>kiểm</a:t>
            </a:r>
            <a:r>
              <a:rPr sz="3600" spc="-9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03580">
              <a:lnSpc>
                <a:spcPct val="100000"/>
              </a:lnSpc>
              <a:spcBef>
                <a:spcPts val="105"/>
              </a:spcBef>
            </a:pPr>
            <a:r>
              <a:rPr dirty="0"/>
              <a:t>Test Manager </a:t>
            </a:r>
            <a:r>
              <a:rPr spc="-5" dirty="0"/>
              <a:t>hoặc </a:t>
            </a:r>
            <a:r>
              <a:rPr dirty="0"/>
              <a:t>Test </a:t>
            </a:r>
            <a:r>
              <a:rPr spc="-5" dirty="0"/>
              <a:t>Leader </a:t>
            </a:r>
            <a:r>
              <a:rPr dirty="0"/>
              <a:t>sẽ phân </a:t>
            </a:r>
            <a:r>
              <a:rPr spc="-5" dirty="0"/>
              <a:t>tích </a:t>
            </a:r>
            <a:r>
              <a:rPr dirty="0"/>
              <a:t>các </a:t>
            </a:r>
            <a:r>
              <a:rPr spc="-70" dirty="0"/>
              <a:t>lỗi </a:t>
            </a:r>
            <a:r>
              <a:rPr dirty="0"/>
              <a:t>trong </a:t>
            </a:r>
            <a:r>
              <a:rPr spc="-5" dirty="0"/>
              <a:t>hệ  </a:t>
            </a:r>
            <a:r>
              <a:rPr dirty="0"/>
              <a:t>thống theo dõi các</a:t>
            </a:r>
            <a:r>
              <a:rPr spc="-95" dirty="0"/>
              <a:t> </a:t>
            </a:r>
            <a:r>
              <a:rPr spc="-5" dirty="0"/>
              <a:t>lỗi.</a:t>
            </a:r>
          </a:p>
          <a:p>
            <a:pPr marL="756285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dirty="0"/>
              <a:t>Tạo các </a:t>
            </a:r>
            <a:r>
              <a:rPr spc="-5" dirty="0"/>
              <a:t>báo </a:t>
            </a:r>
            <a:r>
              <a:rPr dirty="0"/>
              <a:t>cáo</a:t>
            </a:r>
            <a:r>
              <a:rPr spc="-75" dirty="0"/>
              <a:t> </a:t>
            </a:r>
            <a:r>
              <a:rPr spc="-5" dirty="0"/>
              <a:t>lỗi.</a:t>
            </a:r>
          </a:p>
          <a:p>
            <a:pPr marL="756285" marR="327660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pc="-5" dirty="0"/>
              <a:t>Đánh </a:t>
            </a:r>
            <a:r>
              <a:rPr dirty="0"/>
              <a:t>giá các kết </a:t>
            </a:r>
            <a:r>
              <a:rPr spc="-5" dirty="0"/>
              <a:t>quả </a:t>
            </a:r>
            <a:r>
              <a:rPr dirty="0"/>
              <a:t>kiểm thử, thống kê các yêu cầu</a:t>
            </a:r>
            <a:r>
              <a:rPr spc="-245" dirty="0"/>
              <a:t> </a:t>
            </a:r>
            <a:r>
              <a:rPr dirty="0"/>
              <a:t>thay  đổi.</a:t>
            </a:r>
          </a:p>
          <a:p>
            <a:pPr marL="756285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pc="-5" dirty="0"/>
              <a:t>Tính và phân phối </a:t>
            </a:r>
            <a:r>
              <a:rPr dirty="0"/>
              <a:t>các thông tin đo lường </a:t>
            </a:r>
            <a:r>
              <a:rPr spc="-5" dirty="0"/>
              <a:t>hoạt động</a:t>
            </a:r>
            <a:r>
              <a:rPr spc="-204" dirty="0"/>
              <a:t> </a:t>
            </a:r>
            <a:r>
              <a:rPr dirty="0"/>
              <a:t>kiểm</a:t>
            </a:r>
          </a:p>
          <a:p>
            <a:pPr marL="756285">
              <a:lnSpc>
                <a:spcPct val="100000"/>
              </a:lnSpc>
            </a:pPr>
            <a:r>
              <a:rPr dirty="0"/>
              <a:t>thử.</a:t>
            </a:r>
          </a:p>
          <a:p>
            <a:pPr marL="756285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dirty="0"/>
              <a:t>Tạo </a:t>
            </a:r>
            <a:r>
              <a:rPr spc="-5" dirty="0"/>
              <a:t>bảng </a:t>
            </a:r>
            <a:r>
              <a:rPr dirty="0"/>
              <a:t>tổng kết </a:t>
            </a:r>
            <a:r>
              <a:rPr spc="-5" dirty="0"/>
              <a:t>đánh </a:t>
            </a:r>
            <a:r>
              <a:rPr dirty="0"/>
              <a:t>giá </a:t>
            </a:r>
            <a:r>
              <a:rPr spc="-5" dirty="0"/>
              <a:t>hoạt </a:t>
            </a:r>
            <a:r>
              <a:rPr dirty="0"/>
              <a:t>động kiểm</a:t>
            </a:r>
            <a:r>
              <a:rPr spc="-225" dirty="0"/>
              <a:t> </a:t>
            </a:r>
            <a:r>
              <a:rPr spc="-5" dirty="0"/>
              <a:t>lỗi.</a:t>
            </a:r>
          </a:p>
          <a:p>
            <a:pPr marL="756285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spc="-5" dirty="0"/>
              <a:t>Xác định xem </a:t>
            </a:r>
            <a:r>
              <a:rPr dirty="0"/>
              <a:t>đã </a:t>
            </a:r>
            <a:r>
              <a:rPr spc="-5" dirty="0"/>
              <a:t>đạt </a:t>
            </a:r>
            <a:r>
              <a:rPr dirty="0"/>
              <a:t>tiêu chí </a:t>
            </a:r>
            <a:r>
              <a:rPr spc="-5" dirty="0"/>
              <a:t>thành </a:t>
            </a:r>
            <a:r>
              <a:rPr dirty="0"/>
              <a:t>công </a:t>
            </a:r>
            <a:r>
              <a:rPr spc="-10" dirty="0"/>
              <a:t>và </a:t>
            </a:r>
            <a:r>
              <a:rPr spc="-5" dirty="0"/>
              <a:t>hoàn </a:t>
            </a:r>
            <a:r>
              <a:rPr dirty="0"/>
              <a:t>thành</a:t>
            </a:r>
            <a:r>
              <a:rPr spc="-165" dirty="0"/>
              <a:t> </a:t>
            </a:r>
            <a:r>
              <a:rPr dirty="0"/>
              <a:t>kiểm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5156" y="6349695"/>
            <a:ext cx="129603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Arial"/>
                <a:cs typeface="Arial"/>
              </a:rPr>
              <a:t>thử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chưa.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6605" y="1295400"/>
            <a:ext cx="673475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2.2.4 </a:t>
            </a:r>
            <a:r>
              <a:rPr sz="3600" dirty="0"/>
              <a:t>Báo cáo </a:t>
            </a:r>
            <a:r>
              <a:rPr sz="3600" spc="-5" dirty="0"/>
              <a:t>và đánh </a:t>
            </a:r>
            <a:r>
              <a:rPr sz="3600" dirty="0"/>
              <a:t>giá </a:t>
            </a:r>
            <a:r>
              <a:rPr sz="3600" spc="-5" dirty="0"/>
              <a:t>kiểm</a:t>
            </a:r>
            <a:r>
              <a:rPr sz="3600" spc="-9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68044"/>
            <a:ext cx="8234045" cy="53638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latin typeface="Arial"/>
                <a:cs typeface="Arial"/>
              </a:rPr>
              <a:t>Hoạt </a:t>
            </a:r>
            <a:r>
              <a:rPr sz="2500" b="1" spc="-5" dirty="0">
                <a:latin typeface="Arial"/>
                <a:cs typeface="Arial"/>
              </a:rPr>
              <a:t>động </a:t>
            </a:r>
            <a:r>
              <a:rPr sz="2500" b="1" spc="-110" dirty="0">
                <a:latin typeface="Arial"/>
                <a:cs typeface="Arial"/>
              </a:rPr>
              <a:t>kết </a:t>
            </a:r>
            <a:r>
              <a:rPr sz="2500" b="1" spc="-5" dirty="0">
                <a:latin typeface="Arial"/>
                <a:cs typeface="Arial"/>
              </a:rPr>
              <a:t>thúc kiểm</a:t>
            </a:r>
            <a:r>
              <a:rPr sz="2500" b="1" spc="18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thử</a:t>
            </a:r>
            <a:endParaRPr sz="25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Là hoạt động thu thập dữ </a:t>
            </a:r>
            <a:r>
              <a:rPr sz="2500" spc="-10" dirty="0">
                <a:latin typeface="Arial"/>
                <a:cs typeface="Arial"/>
              </a:rPr>
              <a:t>liệu </a:t>
            </a:r>
            <a:r>
              <a:rPr sz="2500" spc="-5" dirty="0">
                <a:latin typeface="Arial"/>
                <a:cs typeface="Arial"/>
              </a:rPr>
              <a:t>từ các hoạt động </a:t>
            </a:r>
            <a:r>
              <a:rPr sz="2500" spc="-10" dirty="0">
                <a:latin typeface="Arial"/>
                <a:cs typeface="Arial"/>
              </a:rPr>
              <a:t>kiểm  </a:t>
            </a:r>
            <a:r>
              <a:rPr sz="2500" spc="-5" dirty="0">
                <a:latin typeface="Arial"/>
                <a:cs typeface="Arial"/>
              </a:rPr>
              <a:t>thử, tổng hợp các kinh nghiệm dựa trên việc kiểm </a:t>
            </a:r>
            <a:r>
              <a:rPr sz="2500" dirty="0">
                <a:latin typeface="Arial"/>
                <a:cs typeface="Arial"/>
              </a:rPr>
              <a:t>tra  </a:t>
            </a:r>
            <a:r>
              <a:rPr sz="2500" spc="-5" dirty="0">
                <a:latin typeface="Arial"/>
                <a:cs typeface="Arial"/>
              </a:rPr>
              <a:t>và hoàn thiện bộ sản phẩm kiểm thử, dữ </a:t>
            </a:r>
            <a:r>
              <a:rPr sz="2500" spc="-10" dirty="0">
                <a:latin typeface="Arial"/>
                <a:cs typeface="Arial"/>
              </a:rPr>
              <a:t>liệu </a:t>
            </a:r>
            <a:r>
              <a:rPr sz="2500" spc="-5" dirty="0">
                <a:latin typeface="Arial"/>
                <a:cs typeface="Arial"/>
              </a:rPr>
              <a:t>sau </a:t>
            </a:r>
            <a:r>
              <a:rPr sz="2500" dirty="0">
                <a:latin typeface="Arial"/>
                <a:cs typeface="Arial"/>
              </a:rPr>
              <a:t>khi  </a:t>
            </a:r>
            <a:r>
              <a:rPr sz="2500" spc="-5" dirty="0">
                <a:latin typeface="Arial"/>
                <a:cs typeface="Arial"/>
              </a:rPr>
              <a:t>thu thập sẽ là căn cứ, cơ sở để phân tích số liệu,  </a:t>
            </a:r>
            <a:r>
              <a:rPr sz="2500" spc="-10" dirty="0">
                <a:latin typeface="Arial"/>
                <a:cs typeface="Arial"/>
              </a:rPr>
              <a:t>đưa </a:t>
            </a:r>
            <a:r>
              <a:rPr sz="2500" spc="-5" dirty="0">
                <a:latin typeface="Arial"/>
                <a:cs typeface="Arial"/>
              </a:rPr>
              <a:t>ra các bài học để áp dụng cho tương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lai</a:t>
            </a:r>
            <a:endParaRPr sz="2500">
              <a:latin typeface="Arial"/>
              <a:cs typeface="Arial"/>
            </a:endParaRPr>
          </a:p>
          <a:p>
            <a:pPr marL="355600" marR="153035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Arial"/>
                <a:cs typeface="Arial"/>
              </a:rPr>
              <a:t>Mục tiêu </a:t>
            </a:r>
            <a:r>
              <a:rPr sz="2500" b="1" spc="-10" dirty="0">
                <a:latin typeface="Arial"/>
                <a:cs typeface="Arial"/>
              </a:rPr>
              <a:t>chính </a:t>
            </a:r>
            <a:r>
              <a:rPr sz="2500" spc="-5" dirty="0">
                <a:latin typeface="Arial"/>
                <a:cs typeface="Arial"/>
              </a:rPr>
              <a:t>của hoạt động kết thúc kiểm thử là thu  thập dữ </a:t>
            </a:r>
            <a:r>
              <a:rPr sz="2500" spc="-10" dirty="0">
                <a:latin typeface="Arial"/>
                <a:cs typeface="Arial"/>
              </a:rPr>
              <a:t>liệu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nhằm:</a:t>
            </a:r>
            <a:endParaRPr sz="2500">
              <a:latin typeface="Arial"/>
              <a:cs typeface="Arial"/>
            </a:endParaRPr>
          </a:p>
          <a:p>
            <a:pPr marL="756285" marR="21971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Cung cấp dữ </a:t>
            </a:r>
            <a:r>
              <a:rPr sz="2500" spc="-10" dirty="0">
                <a:latin typeface="Arial"/>
                <a:cs typeface="Arial"/>
              </a:rPr>
              <a:t>liệu </a:t>
            </a:r>
            <a:r>
              <a:rPr sz="2500" spc="-5" dirty="0">
                <a:latin typeface="Arial"/>
                <a:cs typeface="Arial"/>
              </a:rPr>
              <a:t>cho việc bàn </a:t>
            </a:r>
            <a:r>
              <a:rPr sz="2500" spc="-10" dirty="0">
                <a:latin typeface="Arial"/>
                <a:cs typeface="Arial"/>
              </a:rPr>
              <a:t>giao </a:t>
            </a:r>
            <a:r>
              <a:rPr sz="2500" spc="-5" dirty="0">
                <a:latin typeface="Arial"/>
                <a:cs typeface="Arial"/>
              </a:rPr>
              <a:t>sản phẩm phần  mềm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Lưu </a:t>
            </a:r>
            <a:r>
              <a:rPr sz="2500" spc="-5" dirty="0">
                <a:latin typeface="Arial"/>
                <a:cs typeface="Arial"/>
              </a:rPr>
              <a:t>trữ dữ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liệu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dirty="0">
                <a:latin typeface="Arial"/>
                <a:cs typeface="Arial"/>
              </a:rPr>
              <a:t>Phân </a:t>
            </a:r>
            <a:r>
              <a:rPr sz="2500" spc="-5" dirty="0">
                <a:latin typeface="Arial"/>
                <a:cs typeface="Arial"/>
              </a:rPr>
              <a:t>tích cho các hoạt động cải tiến sau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này</a:t>
            </a:r>
            <a:endParaRPr sz="2500">
              <a:latin typeface="Arial"/>
              <a:cs typeface="Arial"/>
            </a:endParaRPr>
          </a:p>
          <a:p>
            <a:pPr marR="119380" algn="r">
              <a:lnSpc>
                <a:spcPct val="100000"/>
              </a:lnSpc>
              <a:spcBef>
                <a:spcPts val="1225"/>
              </a:spcBef>
            </a:pPr>
            <a:r>
              <a:rPr sz="1000" spc="-10" dirty="0"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64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2.2.4 </a:t>
            </a:r>
            <a:r>
              <a:rPr sz="3600" dirty="0"/>
              <a:t>Báo cáo </a:t>
            </a:r>
            <a:r>
              <a:rPr sz="3600" spc="-5" dirty="0"/>
              <a:t>và đánh </a:t>
            </a:r>
            <a:r>
              <a:rPr sz="3600" dirty="0"/>
              <a:t>giá </a:t>
            </a:r>
            <a:r>
              <a:rPr sz="3600" spc="-5" dirty="0"/>
              <a:t>kiểm</a:t>
            </a:r>
            <a:r>
              <a:rPr sz="3600" spc="-9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024788"/>
            <a:ext cx="8616950" cy="52571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latin typeface="Arial"/>
                <a:cs typeface="Arial"/>
              </a:rPr>
              <a:t>7 hoạt động chính của hoạt động kết thúc </a:t>
            </a:r>
            <a:r>
              <a:rPr sz="2200" spc="-190" dirty="0">
                <a:latin typeface="Arial"/>
                <a:cs typeface="Arial"/>
              </a:rPr>
              <a:t>kiểm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thử:</a:t>
            </a:r>
            <a:endParaRPr sz="2200">
              <a:latin typeface="Arial"/>
              <a:cs typeface="Arial"/>
            </a:endParaRPr>
          </a:p>
          <a:p>
            <a:pPr marL="12700" marR="1460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Kiểm tra các sản phẩm thực tế được </a:t>
            </a:r>
            <a:r>
              <a:rPr sz="2200" spc="-10" dirty="0">
                <a:latin typeface="Arial"/>
                <a:cs typeface="Arial"/>
              </a:rPr>
              <a:t>bàn </a:t>
            </a:r>
            <a:r>
              <a:rPr sz="2200" spc="-5" dirty="0">
                <a:latin typeface="Arial"/>
                <a:cs typeface="Arial"/>
              </a:rPr>
              <a:t>giao so với kế hoạch.  Đảm bảo các lỗi được </a:t>
            </a:r>
            <a:r>
              <a:rPr sz="2200" spc="-55" dirty="0">
                <a:latin typeface="Arial"/>
                <a:cs typeface="Arial"/>
              </a:rPr>
              <a:t>giải </a:t>
            </a:r>
            <a:r>
              <a:rPr sz="2200" spc="-5" dirty="0">
                <a:latin typeface="Arial"/>
                <a:cs typeface="Arial"/>
              </a:rPr>
              <a:t>quyết hay có kế hoạch </a:t>
            </a:r>
            <a:r>
              <a:rPr sz="2200" spc="-55" dirty="0">
                <a:latin typeface="Arial"/>
                <a:cs typeface="Arial"/>
              </a:rPr>
              <a:t>giải </a:t>
            </a:r>
            <a:r>
              <a:rPr sz="2200" spc="-5" dirty="0">
                <a:latin typeface="Arial"/>
                <a:cs typeface="Arial"/>
              </a:rPr>
              <a:t>quyết cho các  lần bàn giao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sau</a:t>
            </a:r>
            <a:endParaRPr sz="2200">
              <a:latin typeface="Arial"/>
              <a:cs typeface="Arial"/>
            </a:endParaRPr>
          </a:p>
          <a:p>
            <a:pPr marL="12700" marR="965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Đóng các </a:t>
            </a:r>
            <a:r>
              <a:rPr sz="2200" spc="-10" dirty="0">
                <a:latin typeface="Arial"/>
                <a:cs typeface="Arial"/>
              </a:rPr>
              <a:t>báo </a:t>
            </a:r>
            <a:r>
              <a:rPr sz="2200" spc="-5" dirty="0">
                <a:latin typeface="Arial"/>
                <a:cs typeface="Arial"/>
              </a:rPr>
              <a:t>cáo về sự cố hoặc ghi chép các thay </a:t>
            </a:r>
            <a:r>
              <a:rPr sz="2200" spc="-10" dirty="0">
                <a:latin typeface="Arial"/>
                <a:cs typeface="Arial"/>
              </a:rPr>
              <a:t>đổi </a:t>
            </a:r>
            <a:r>
              <a:rPr sz="2200" spc="-5" dirty="0">
                <a:latin typeface="Arial"/>
                <a:cs typeface="Arial"/>
              </a:rPr>
              <a:t>cho </a:t>
            </a:r>
            <a:r>
              <a:rPr sz="2200" spc="-10" dirty="0">
                <a:latin typeface="Arial"/>
                <a:cs typeface="Arial"/>
              </a:rPr>
              <a:t>bất </a:t>
            </a:r>
            <a:r>
              <a:rPr sz="2200" spc="-5" dirty="0">
                <a:latin typeface="Arial"/>
                <a:cs typeface="Arial"/>
              </a:rPr>
              <a:t>cứ  vấn đề </a:t>
            </a:r>
            <a:r>
              <a:rPr sz="2200" spc="-10" dirty="0">
                <a:latin typeface="Arial"/>
                <a:cs typeface="Arial"/>
              </a:rPr>
              <a:t>nào </a:t>
            </a:r>
            <a:r>
              <a:rPr sz="2200" spc="-5" dirty="0">
                <a:latin typeface="Arial"/>
                <a:cs typeface="Arial"/>
              </a:rPr>
              <a:t>còn đang để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mở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Viết biên bản chấp nhận phần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  <a:p>
            <a:pPr marL="12700" marR="10287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Lưu trữ các sản phẩm kiểm thử, môi trường kiểm thử và cơ sở </a:t>
            </a:r>
            <a:r>
              <a:rPr sz="2200" spc="-10" dirty="0">
                <a:latin typeface="Arial"/>
                <a:cs typeface="Arial"/>
              </a:rPr>
              <a:t>hạ  </a:t>
            </a:r>
            <a:r>
              <a:rPr sz="2200" spc="-5" dirty="0">
                <a:latin typeface="Arial"/>
                <a:cs typeface="Arial"/>
              </a:rPr>
              <a:t>tầng cho các lần sử dụng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sau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Bàn giao các sản phẩm kiểm thử cho các bộ quản lý dữ liệu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và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bảo </a:t>
            </a:r>
            <a:r>
              <a:rPr sz="2200" spc="30" dirty="0">
                <a:latin typeface="Arial"/>
                <a:cs typeface="Arial"/>
              </a:rPr>
              <a:t>trì </a:t>
            </a:r>
            <a:r>
              <a:rPr sz="2200" spc="-5" dirty="0">
                <a:latin typeface="Arial"/>
                <a:cs typeface="Arial"/>
              </a:rPr>
              <a:t>sản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phẩm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  <a:buAutoNum type="arabicPeriod" startAt="6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Phân tích các bài học để xác định những điểm cần thay </a:t>
            </a:r>
            <a:r>
              <a:rPr sz="2200" spc="-10" dirty="0">
                <a:latin typeface="Arial"/>
                <a:cs typeface="Arial"/>
              </a:rPr>
              <a:t>đổi </a:t>
            </a:r>
            <a:r>
              <a:rPr sz="2200" spc="-5" dirty="0">
                <a:latin typeface="Arial"/>
                <a:cs typeface="Arial"/>
              </a:rPr>
              <a:t>cho </a:t>
            </a:r>
            <a:r>
              <a:rPr sz="2200" spc="-10" dirty="0">
                <a:latin typeface="Arial"/>
                <a:cs typeface="Arial"/>
              </a:rPr>
              <a:t>dự  </a:t>
            </a:r>
            <a:r>
              <a:rPr sz="2200" spc="-5" dirty="0">
                <a:latin typeface="Arial"/>
                <a:cs typeface="Arial"/>
              </a:rPr>
              <a:t>án sau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525"/>
              </a:spcBef>
              <a:buAutoNum type="arabicPeriod" startAt="6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Sử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dụng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các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thông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thu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thập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được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để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cải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tiến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công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việc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190" dirty="0">
                <a:latin typeface="Arial"/>
                <a:cs typeface="Arial"/>
              </a:rPr>
              <a:t>kiểm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6256731"/>
            <a:ext cx="2700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thử một </a:t>
            </a:r>
            <a:r>
              <a:rPr sz="2200" dirty="0">
                <a:latin typeface="Arial"/>
                <a:cs typeface="Arial"/>
              </a:rPr>
              <a:t>cách </a:t>
            </a:r>
            <a:r>
              <a:rPr sz="2200" spc="-5" dirty="0">
                <a:latin typeface="Arial"/>
                <a:cs typeface="Arial"/>
              </a:rPr>
              <a:t>định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kỳ.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81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2.3 </a:t>
            </a:r>
            <a:r>
              <a:rPr sz="3600" dirty="0"/>
              <a:t>Bản </a:t>
            </a:r>
            <a:r>
              <a:rPr sz="3600" spc="-5" dirty="0"/>
              <a:t>kế hoạch kiểm</a:t>
            </a:r>
            <a:r>
              <a:rPr sz="3600" spc="-65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7752080" cy="26777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071245" lvl="2" indent="-105918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1071880" algn="l"/>
              </a:tabLst>
            </a:pPr>
            <a:r>
              <a:rPr sz="3000" spc="-5" dirty="0">
                <a:latin typeface="Arial"/>
                <a:cs typeface="Arial"/>
              </a:rPr>
              <a:t>Định </a:t>
            </a:r>
            <a:r>
              <a:rPr sz="3000" spc="-10" dirty="0">
                <a:latin typeface="Arial"/>
                <a:cs typeface="Arial"/>
              </a:rPr>
              <a:t>nghĩa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bản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1177925" lvl="2" indent="-105981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178560" algn="l"/>
              </a:tabLst>
            </a:pPr>
            <a:r>
              <a:rPr sz="3000" dirty="0">
                <a:latin typeface="Arial"/>
                <a:cs typeface="Arial"/>
              </a:rPr>
              <a:t>Mục </a:t>
            </a:r>
            <a:r>
              <a:rPr sz="3000" spc="-10" dirty="0">
                <a:latin typeface="Arial"/>
                <a:cs typeface="Arial"/>
              </a:rPr>
              <a:t>tiêu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bản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12700" marR="5080" lvl="2" indent="10668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178560" algn="l"/>
              </a:tabLst>
            </a:pPr>
            <a:r>
              <a:rPr sz="3000" dirty="0">
                <a:latin typeface="Arial"/>
                <a:cs typeface="Arial"/>
              </a:rPr>
              <a:t>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xây </a:t>
            </a:r>
            <a:r>
              <a:rPr sz="3000" spc="-5" dirty="0">
                <a:latin typeface="Arial"/>
                <a:cs typeface="Arial"/>
              </a:rPr>
              <a:t>dựng bản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kiểm  thử</a:t>
            </a:r>
            <a:endParaRPr sz="3000">
              <a:latin typeface="Arial"/>
              <a:cs typeface="Arial"/>
            </a:endParaRPr>
          </a:p>
          <a:p>
            <a:pPr marL="1071245" lvl="2" indent="-105918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071880" algn="l"/>
              </a:tabLst>
            </a:pPr>
            <a:r>
              <a:rPr sz="3000" spc="-5" dirty="0">
                <a:latin typeface="Arial"/>
                <a:cs typeface="Arial"/>
              </a:rPr>
              <a:t>Cấu trúc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bản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5" dirty="0">
                <a:latin typeface="Arial"/>
                <a:cs typeface="Arial"/>
              </a:rPr>
              <a:t>hoạch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670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2.3.1 Định nghĩa bản kế hoạch kiểm</a:t>
            </a:r>
            <a:r>
              <a:rPr spc="-90" dirty="0"/>
              <a:t> </a:t>
            </a:r>
            <a:r>
              <a:rPr dirty="0"/>
              <a:t>thử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44853"/>
            <a:ext cx="8413750" cy="511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52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Bản kế </a:t>
            </a:r>
            <a:r>
              <a:rPr sz="2000" spc="-5" dirty="0">
                <a:latin typeface="Arial"/>
                <a:cs typeface="Arial"/>
              </a:rPr>
              <a:t>hoạch </a:t>
            </a:r>
            <a:r>
              <a:rPr sz="2000" dirty="0">
                <a:latin typeface="Arial"/>
                <a:cs typeface="Arial"/>
              </a:rPr>
              <a:t>kiểm thử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một tài </a:t>
            </a:r>
            <a:r>
              <a:rPr sz="2000" spc="-5" dirty="0">
                <a:latin typeface="Arial"/>
                <a:cs typeface="Arial"/>
              </a:rPr>
              <a:t>liệu và </a:t>
            </a:r>
            <a:r>
              <a:rPr sz="2000" dirty="0">
                <a:latin typeface="Arial"/>
                <a:cs typeface="Arial"/>
              </a:rPr>
              <a:t>chứa các kết </a:t>
            </a:r>
            <a:r>
              <a:rPr sz="2000" spc="-5" dirty="0">
                <a:latin typeface="Arial"/>
                <a:cs typeface="Arial"/>
              </a:rPr>
              <a:t>quả </a:t>
            </a:r>
            <a:r>
              <a:rPr sz="2000" dirty="0">
                <a:latin typeface="Arial"/>
                <a:cs typeface="Arial"/>
              </a:rPr>
              <a:t>của các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hoạt  động </a:t>
            </a:r>
            <a:r>
              <a:rPr sz="2000" dirty="0">
                <a:latin typeface="Arial"/>
                <a:cs typeface="Arial"/>
              </a:rPr>
              <a:t>sau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756285" marR="64769" lvl="1" indent="-287020" algn="just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Nhận dạng </a:t>
            </a:r>
            <a:r>
              <a:rPr sz="2000" dirty="0">
                <a:latin typeface="Arial"/>
                <a:cs typeface="Arial"/>
              </a:rPr>
              <a:t>các </a:t>
            </a:r>
            <a:r>
              <a:rPr sz="2000" spc="-5" dirty="0">
                <a:latin typeface="Arial"/>
                <a:cs typeface="Arial"/>
              </a:rPr>
              <a:t>chiến </a:t>
            </a:r>
            <a:r>
              <a:rPr sz="2000" dirty="0">
                <a:latin typeface="Arial"/>
                <a:cs typeface="Arial"/>
              </a:rPr>
              <a:t>lược được </a:t>
            </a:r>
            <a:r>
              <a:rPr sz="2000" spc="-5" dirty="0">
                <a:latin typeface="Arial"/>
                <a:cs typeface="Arial"/>
              </a:rPr>
              <a:t>dùng để </a:t>
            </a:r>
            <a:r>
              <a:rPr sz="2000" dirty="0">
                <a:latin typeface="Arial"/>
                <a:cs typeface="Arial"/>
              </a:rPr>
              <a:t>kiểm tra và </a:t>
            </a:r>
            <a:r>
              <a:rPr sz="2000" spc="-5" dirty="0">
                <a:latin typeface="Arial"/>
                <a:cs typeface="Arial"/>
              </a:rPr>
              <a:t>đảm bảo rằng  </a:t>
            </a:r>
            <a:r>
              <a:rPr sz="2000" dirty="0">
                <a:latin typeface="Arial"/>
                <a:cs typeface="Arial"/>
              </a:rPr>
              <a:t>sản </a:t>
            </a:r>
            <a:r>
              <a:rPr sz="2000" spc="-5" dirty="0">
                <a:latin typeface="Arial"/>
                <a:cs typeface="Arial"/>
              </a:rPr>
              <a:t>phẩm </a:t>
            </a:r>
            <a:r>
              <a:rPr sz="2000" dirty="0">
                <a:latin typeface="Arial"/>
                <a:cs typeface="Arial"/>
              </a:rPr>
              <a:t>thỏa </a:t>
            </a:r>
            <a:r>
              <a:rPr sz="2000" spc="-5" dirty="0">
                <a:latin typeface="Arial"/>
                <a:cs typeface="Arial"/>
              </a:rPr>
              <a:t>mãn đặc </a:t>
            </a:r>
            <a:r>
              <a:rPr sz="2000" dirty="0">
                <a:latin typeface="Arial"/>
                <a:cs typeface="Arial"/>
              </a:rPr>
              <a:t>tả thiết kế </a:t>
            </a:r>
            <a:r>
              <a:rPr sz="2000" spc="-5" dirty="0">
                <a:latin typeface="Arial"/>
                <a:cs typeface="Arial"/>
              </a:rPr>
              <a:t>phần </a:t>
            </a:r>
            <a:r>
              <a:rPr sz="2000" dirty="0">
                <a:latin typeface="Arial"/>
                <a:cs typeface="Arial"/>
              </a:rPr>
              <a:t>mềm và các yêu cầu </a:t>
            </a:r>
            <a:r>
              <a:rPr sz="2000" spc="-5" dirty="0">
                <a:latin typeface="Arial"/>
                <a:cs typeface="Arial"/>
              </a:rPr>
              <a:t>khác  </a:t>
            </a:r>
            <a:r>
              <a:rPr sz="2000" dirty="0">
                <a:latin typeface="Arial"/>
                <a:cs typeface="Arial"/>
              </a:rPr>
              <a:t>về </a:t>
            </a:r>
            <a:r>
              <a:rPr sz="2000" spc="-5" dirty="0">
                <a:latin typeface="Arial"/>
                <a:cs typeface="Arial"/>
              </a:rPr>
              <a:t>phần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mềm.</a:t>
            </a:r>
            <a:endParaRPr sz="20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Định nghĩa </a:t>
            </a:r>
            <a:r>
              <a:rPr sz="2000" dirty="0">
                <a:latin typeface="Arial"/>
                <a:cs typeface="Arial"/>
              </a:rPr>
              <a:t>các mục tiêu và </a:t>
            </a:r>
            <a:r>
              <a:rPr sz="2000" spc="-5" dirty="0">
                <a:latin typeface="Arial"/>
                <a:cs typeface="Arial"/>
              </a:rPr>
              <a:t>phạm </a:t>
            </a:r>
            <a:r>
              <a:rPr sz="2000" dirty="0">
                <a:latin typeface="Arial"/>
                <a:cs typeface="Arial"/>
              </a:rPr>
              <a:t>vi của </a:t>
            </a:r>
            <a:r>
              <a:rPr sz="2000" spc="-5" dirty="0">
                <a:latin typeface="Arial"/>
                <a:cs typeface="Arial"/>
              </a:rPr>
              <a:t>nỗ lực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355600" marR="234950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Nhận dạng </a:t>
            </a:r>
            <a:r>
              <a:rPr sz="2000" dirty="0">
                <a:latin typeface="Arial"/>
                <a:cs typeface="Arial"/>
              </a:rPr>
              <a:t>phương </a:t>
            </a:r>
            <a:r>
              <a:rPr sz="2000" spc="-5" dirty="0">
                <a:latin typeface="Arial"/>
                <a:cs typeface="Arial"/>
              </a:rPr>
              <a:t>pháp </a:t>
            </a:r>
            <a:r>
              <a:rPr sz="2000" dirty="0">
                <a:latin typeface="Arial"/>
                <a:cs typeface="Arial"/>
              </a:rPr>
              <a:t>mà </a:t>
            </a:r>
            <a:r>
              <a:rPr sz="2000" spc="-5" dirty="0">
                <a:latin typeface="Arial"/>
                <a:cs typeface="Arial"/>
              </a:rPr>
              <a:t>đội </a:t>
            </a:r>
            <a:r>
              <a:rPr sz="2000" dirty="0">
                <a:latin typeface="Arial"/>
                <a:cs typeface="Arial"/>
              </a:rPr>
              <a:t>kiểm thử sẽ </a:t>
            </a:r>
            <a:r>
              <a:rPr sz="2000" spc="-5" dirty="0">
                <a:latin typeface="Arial"/>
                <a:cs typeface="Arial"/>
              </a:rPr>
              <a:t>dùng để </a:t>
            </a:r>
            <a:r>
              <a:rPr sz="2000" dirty="0">
                <a:latin typeface="Arial"/>
                <a:cs typeface="Arial"/>
              </a:rPr>
              <a:t>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công 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Nhận dạng phần </a:t>
            </a:r>
            <a:r>
              <a:rPr sz="2000" dirty="0">
                <a:latin typeface="Arial"/>
                <a:cs typeface="Arial"/>
              </a:rPr>
              <a:t>cứng, </a:t>
            </a:r>
            <a:r>
              <a:rPr sz="2000" spc="-5" dirty="0">
                <a:latin typeface="Arial"/>
                <a:cs typeface="Arial"/>
              </a:rPr>
              <a:t>phần </a:t>
            </a:r>
            <a:r>
              <a:rPr sz="2000" dirty="0">
                <a:latin typeface="Arial"/>
                <a:cs typeface="Arial"/>
              </a:rPr>
              <a:t>mềm và các tiện ích cần cho kiểm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Nhận dạng </a:t>
            </a:r>
            <a:r>
              <a:rPr sz="2000" dirty="0">
                <a:latin typeface="Arial"/>
                <a:cs typeface="Arial"/>
              </a:rPr>
              <a:t>các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chất và chức </a:t>
            </a:r>
            <a:r>
              <a:rPr sz="2000" spc="-5" dirty="0">
                <a:latin typeface="Arial"/>
                <a:cs typeface="Arial"/>
              </a:rPr>
              <a:t>năng </a:t>
            </a:r>
            <a:r>
              <a:rPr sz="2000" dirty="0">
                <a:latin typeface="Arial"/>
                <a:cs typeface="Arial"/>
              </a:rPr>
              <a:t>sẽ được kiểm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Xác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các </a:t>
            </a:r>
            <a:r>
              <a:rPr sz="2000" spc="-5" dirty="0">
                <a:latin typeface="Arial"/>
                <a:cs typeface="Arial"/>
              </a:rPr>
              <a:t>hệ </a:t>
            </a:r>
            <a:r>
              <a:rPr sz="2000" dirty="0">
                <a:latin typeface="Arial"/>
                <a:cs typeface="Arial"/>
              </a:rPr>
              <a:t>số rủi ro </a:t>
            </a:r>
            <a:r>
              <a:rPr sz="2000" spc="-5" dirty="0">
                <a:latin typeface="Arial"/>
                <a:cs typeface="Arial"/>
              </a:rPr>
              <a:t>gây nguy hại </a:t>
            </a:r>
            <a:r>
              <a:rPr sz="2000" dirty="0">
                <a:latin typeface="Arial"/>
                <a:cs typeface="Arial"/>
              </a:rPr>
              <a:t>cho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Lập </a:t>
            </a:r>
            <a:r>
              <a:rPr sz="2000" spc="-5" dirty="0">
                <a:latin typeface="Arial"/>
                <a:cs typeface="Arial"/>
              </a:rPr>
              <a:t>lịch </a:t>
            </a:r>
            <a:r>
              <a:rPr sz="2000" dirty="0">
                <a:latin typeface="Arial"/>
                <a:cs typeface="Arial"/>
              </a:rPr>
              <a:t>kiểm thử </a:t>
            </a:r>
            <a:r>
              <a:rPr sz="2000" spc="-5" dirty="0">
                <a:latin typeface="Arial"/>
                <a:cs typeface="Arial"/>
              </a:rPr>
              <a:t>và phân phối </a:t>
            </a:r>
            <a:r>
              <a:rPr sz="2000" dirty="0">
                <a:latin typeface="Arial"/>
                <a:cs typeface="Arial"/>
              </a:rPr>
              <a:t>công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cho mỗi thành </a:t>
            </a:r>
            <a:r>
              <a:rPr sz="2000" spc="-5" dirty="0">
                <a:latin typeface="Arial"/>
                <a:cs typeface="Arial"/>
              </a:rPr>
              <a:t>viên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tham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gia.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.…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Test Manager </a:t>
            </a:r>
            <a:r>
              <a:rPr sz="2000" spc="-5" dirty="0">
                <a:latin typeface="Arial"/>
                <a:cs typeface="Arial"/>
              </a:rPr>
              <a:t>hoặc </a:t>
            </a: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Leader </a:t>
            </a:r>
            <a:r>
              <a:rPr sz="2000" dirty="0">
                <a:latin typeface="Arial"/>
                <a:cs typeface="Arial"/>
              </a:rPr>
              <a:t>sẽ xây </a:t>
            </a:r>
            <a:r>
              <a:rPr sz="2000" spc="-5" dirty="0">
                <a:latin typeface="Arial"/>
                <a:cs typeface="Arial"/>
              </a:rPr>
              <a:t>dựng </a:t>
            </a:r>
            <a:r>
              <a:rPr sz="2000" dirty="0">
                <a:latin typeface="Arial"/>
                <a:cs typeface="Arial"/>
              </a:rPr>
              <a:t>kế </a:t>
            </a:r>
            <a:r>
              <a:rPr sz="2000" spc="-5" dirty="0">
                <a:latin typeface="Arial"/>
                <a:cs typeface="Arial"/>
              </a:rPr>
              <a:t>hoạch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0302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2.3.2 Mục tiêu của bản kê hoạch kiểm</a:t>
            </a:r>
            <a:r>
              <a:rPr spc="-105" dirty="0"/>
              <a:t> </a:t>
            </a:r>
            <a:r>
              <a:rPr dirty="0"/>
              <a:t>thử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1701"/>
            <a:ext cx="8141334" cy="47085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Xác </a:t>
            </a:r>
            <a:r>
              <a:rPr sz="2400" spc="-5" dirty="0">
                <a:latin typeface="Arial"/>
                <a:cs typeface="Arial"/>
              </a:rPr>
              <a:t>định phạm </a:t>
            </a:r>
            <a:r>
              <a:rPr sz="2400" dirty="0">
                <a:latin typeface="Arial"/>
                <a:cs typeface="Arial"/>
              </a:rPr>
              <a:t>vi kiểm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Nhận diện </a:t>
            </a:r>
            <a:r>
              <a:rPr sz="2400" dirty="0">
                <a:latin typeface="Arial"/>
                <a:cs typeface="Arial"/>
              </a:rPr>
              <a:t>các rủi ro có thể </a:t>
            </a:r>
            <a:r>
              <a:rPr sz="2400" spc="-5" dirty="0">
                <a:latin typeface="Arial"/>
                <a:cs typeface="Arial"/>
              </a:rPr>
              <a:t>xẩy </a:t>
            </a:r>
            <a:r>
              <a:rPr sz="2400" dirty="0">
                <a:latin typeface="Arial"/>
                <a:cs typeface="Arial"/>
              </a:rPr>
              <a:t>ra khi 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Xác định </a:t>
            </a:r>
            <a:r>
              <a:rPr sz="2400" dirty="0">
                <a:latin typeface="Arial"/>
                <a:cs typeface="Arial"/>
              </a:rPr>
              <a:t>các tiêu chí </a:t>
            </a:r>
            <a:r>
              <a:rPr sz="2400" spc="-5" dirty="0">
                <a:latin typeface="Arial"/>
                <a:cs typeface="Arial"/>
              </a:rPr>
              <a:t>hoàn </a:t>
            </a:r>
            <a:r>
              <a:rPr sz="2400" dirty="0">
                <a:latin typeface="Arial"/>
                <a:cs typeface="Arial"/>
              </a:rPr>
              <a:t>thành kiểm thử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(acceptance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criteria)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Xác định chiến lược </a:t>
            </a:r>
            <a:r>
              <a:rPr sz="2400" dirty="0">
                <a:latin typeface="Arial"/>
                <a:cs typeface="Arial"/>
              </a:rPr>
              <a:t>kiểm thử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phạm </a:t>
            </a:r>
            <a:r>
              <a:rPr sz="2400" dirty="0">
                <a:latin typeface="Arial"/>
                <a:cs typeface="Arial"/>
              </a:rPr>
              <a:t>vi kiểm 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80"/>
              </a:spcBef>
              <a:buAutoNum type="arabicPeriod" startAt="4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Xác định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nguồn lực </a:t>
            </a:r>
            <a:r>
              <a:rPr sz="2400" dirty="0">
                <a:latin typeface="Arial"/>
                <a:cs typeface="Arial"/>
              </a:rPr>
              <a:t>cho kiểm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Xác định </a:t>
            </a:r>
            <a:r>
              <a:rPr sz="2400" dirty="0">
                <a:latin typeface="Arial"/>
                <a:cs typeface="Arial"/>
              </a:rPr>
              <a:t>các chỉ số </a:t>
            </a:r>
            <a:r>
              <a:rPr sz="2400" spc="-5" dirty="0">
                <a:latin typeface="Arial"/>
                <a:cs typeface="Arial"/>
              </a:rPr>
              <a:t>để đánh giá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Đưa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quyết định </a:t>
            </a:r>
            <a:r>
              <a:rPr sz="2400" dirty="0">
                <a:latin typeface="Arial"/>
                <a:cs typeface="Arial"/>
              </a:rPr>
              <a:t>sớm về việc sử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kiểm thử tự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động</a:t>
            </a:r>
            <a:endParaRPr sz="2400">
              <a:latin typeface="Arial"/>
              <a:cs typeface="Arial"/>
            </a:endParaRPr>
          </a:p>
          <a:p>
            <a:pPr marL="12700" marR="13970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1790" algn="l"/>
              </a:tabLst>
            </a:pPr>
            <a:r>
              <a:rPr sz="2400" spc="-5" dirty="0">
                <a:latin typeface="Arial"/>
                <a:cs typeface="Arial"/>
              </a:rPr>
              <a:t>Xác địnhh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lịch </a:t>
            </a:r>
            <a:r>
              <a:rPr sz="2400" spc="15" dirty="0">
                <a:latin typeface="Arial"/>
                <a:cs typeface="Arial"/>
              </a:rPr>
              <a:t>trình, </a:t>
            </a:r>
            <a:r>
              <a:rPr sz="2400" dirty="0">
                <a:latin typeface="Arial"/>
                <a:cs typeface="Arial"/>
              </a:rPr>
              <a:t>thời </a:t>
            </a:r>
            <a:r>
              <a:rPr sz="2400" spc="-5" dirty="0">
                <a:latin typeface="Arial"/>
                <a:cs typeface="Arial"/>
              </a:rPr>
              <a:t>gian biểu </a:t>
            </a:r>
            <a:r>
              <a:rPr sz="2400" dirty="0">
                <a:latin typeface="Arial"/>
                <a:cs typeface="Arial"/>
              </a:rPr>
              <a:t>cụ thể cần </a:t>
            </a:r>
            <a:r>
              <a:rPr sz="2400" spc="-5" dirty="0">
                <a:latin typeface="Arial"/>
                <a:cs typeface="Arial"/>
              </a:rPr>
              <a:t>đưa </a:t>
            </a:r>
            <a:r>
              <a:rPr sz="2400" dirty="0">
                <a:latin typeface="Arial"/>
                <a:cs typeface="Arial"/>
              </a:rPr>
              <a:t>ra  các sản </a:t>
            </a:r>
            <a:r>
              <a:rPr sz="2400" spc="-5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580"/>
              </a:spcBef>
              <a:buAutoNum type="arabicPeriod" startAt="4"/>
              <a:tabLst>
                <a:tab pos="351790" algn="l"/>
              </a:tabLst>
            </a:pPr>
            <a:r>
              <a:rPr sz="2400" dirty="0">
                <a:latin typeface="Arial"/>
                <a:cs typeface="Arial"/>
              </a:rPr>
              <a:t>Giúp các thành viên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tổ </a:t>
            </a:r>
            <a:r>
              <a:rPr sz="2400" spc="-5" dirty="0">
                <a:latin typeface="Arial"/>
                <a:cs typeface="Arial"/>
              </a:rPr>
              <a:t>dự án làm việc hiệu quả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hơn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82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2.3.3 </a:t>
            </a:r>
            <a:r>
              <a:rPr dirty="0"/>
              <a:t>Quy trình </a:t>
            </a:r>
            <a:r>
              <a:rPr spc="-5" dirty="0"/>
              <a:t>xây dựng kế hoạch kiểm</a:t>
            </a:r>
            <a:r>
              <a:rPr spc="-120" dirty="0"/>
              <a:t> </a:t>
            </a:r>
            <a:r>
              <a:rPr dirty="0"/>
              <a:t>thử</a:t>
            </a:r>
          </a:p>
        </p:txBody>
      </p:sp>
      <p:sp>
        <p:nvSpPr>
          <p:cNvPr id="3" name="object 3"/>
          <p:cNvSpPr/>
          <p:nvPr/>
        </p:nvSpPr>
        <p:spPr>
          <a:xfrm>
            <a:off x="174382" y="1658390"/>
            <a:ext cx="8452334" cy="4099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8130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2.3.4 </a:t>
            </a:r>
            <a:r>
              <a:rPr sz="3600" dirty="0"/>
              <a:t>Cấu </a:t>
            </a:r>
            <a:r>
              <a:rPr sz="3600" spc="-5" dirty="0"/>
              <a:t>trúc bản kế hoạch kiểm</a:t>
            </a:r>
            <a:r>
              <a:rPr sz="3600" spc="-30" dirty="0"/>
              <a:t> </a:t>
            </a:r>
            <a:r>
              <a:rPr sz="3600" dirty="0"/>
              <a:t>thử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171701"/>
            <a:ext cx="8141970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Bản kế </a:t>
            </a:r>
            <a:r>
              <a:rPr sz="2400" spc="-5" dirty="0">
                <a:latin typeface="Arial"/>
                <a:cs typeface="Arial"/>
              </a:rPr>
              <a:t>hoạch </a:t>
            </a:r>
            <a:r>
              <a:rPr sz="2400" dirty="0">
                <a:latin typeface="Arial"/>
                <a:cs typeface="Arial"/>
              </a:rPr>
              <a:t>kiểm thử cơ </a:t>
            </a:r>
            <a:r>
              <a:rPr sz="2400" spc="-5" dirty="0">
                <a:latin typeface="Arial"/>
                <a:cs typeface="Arial"/>
              </a:rPr>
              <a:t>bản bao gồm 7 </a:t>
            </a:r>
            <a:r>
              <a:rPr sz="2400" dirty="0">
                <a:latin typeface="Arial"/>
                <a:cs typeface="Arial"/>
              </a:rPr>
              <a:t>thành</a:t>
            </a:r>
            <a:r>
              <a:rPr sz="2400" spc="-5" dirty="0">
                <a:latin typeface="Arial"/>
                <a:cs typeface="Arial"/>
              </a:rPr>
              <a:t> phần: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1. Introduction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2. Acceptance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criteria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3. Requirements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4. Test</a:t>
            </a:r>
            <a:r>
              <a:rPr sz="2400" dirty="0">
                <a:latin typeface="Arial"/>
                <a:cs typeface="Arial"/>
              </a:rPr>
              <a:t> strategy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5. Resources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840105" lvl="1" indent="-370840">
              <a:lnSpc>
                <a:spcPct val="100000"/>
              </a:lnSpc>
              <a:spcBef>
                <a:spcPts val="575"/>
              </a:spcBef>
              <a:buChar char="–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Human 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responsibilities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System: </a:t>
            </a:r>
            <a:r>
              <a:rPr sz="2400" spc="-5" dirty="0">
                <a:latin typeface="Arial"/>
                <a:cs typeface="Arial"/>
              </a:rPr>
              <a:t>hardware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6. Test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milestones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7. Deliverables </a:t>
            </a:r>
            <a:r>
              <a:rPr sz="2400" dirty="0">
                <a:latin typeface="Arial"/>
                <a:cs typeface="Arial"/>
              </a:rPr>
              <a:t>of test: Test </a:t>
            </a:r>
            <a:r>
              <a:rPr sz="2400" spc="-5" dirty="0">
                <a:latin typeface="Arial"/>
                <a:cs typeface="Arial"/>
              </a:rPr>
              <a:t>Plan,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Case,Test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Reports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600" y="1600200"/>
            <a:ext cx="3276600" cy="3728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03606"/>
            <a:ext cx="7239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2.3.4.1 </a:t>
            </a:r>
            <a:r>
              <a:rPr dirty="0"/>
              <a:t>Giới </a:t>
            </a:r>
            <a:r>
              <a:rPr spc="-5" dirty="0"/>
              <a:t>thiệu </a:t>
            </a:r>
            <a:r>
              <a:rPr dirty="0"/>
              <a:t>chung</a:t>
            </a:r>
            <a:r>
              <a:rPr spc="-65" dirty="0"/>
              <a:t> </a:t>
            </a:r>
            <a:r>
              <a:rPr spc="-5" dirty="0"/>
              <a:t>-Introduction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184503"/>
            <a:ext cx="8376284" cy="52692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Mục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đích: </a:t>
            </a:r>
            <a:r>
              <a:rPr sz="2000" spc="5" dirty="0">
                <a:latin typeface="Arial"/>
                <a:cs typeface="Arial"/>
              </a:rPr>
              <a:t>Trình </a:t>
            </a:r>
            <a:r>
              <a:rPr sz="2000" spc="-5" dirty="0">
                <a:latin typeface="Arial"/>
                <a:cs typeface="Arial"/>
              </a:rPr>
              <a:t>bày ngắn gọn </a:t>
            </a:r>
            <a:r>
              <a:rPr sz="2000" dirty="0">
                <a:latin typeface="Arial"/>
                <a:cs typeface="Arial"/>
              </a:rPr>
              <a:t>về mục </a:t>
            </a:r>
            <a:r>
              <a:rPr sz="2000" spc="-5" dirty="0">
                <a:latin typeface="Arial"/>
                <a:cs typeface="Arial"/>
              </a:rPr>
              <a:t>đích </a:t>
            </a:r>
            <a:r>
              <a:rPr sz="2000" dirty="0">
                <a:latin typeface="Arial"/>
                <a:cs typeface="Arial"/>
              </a:rPr>
              <a:t>và tổ chức của tài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30" dirty="0">
                <a:solidFill>
                  <a:srgbClr val="FF0000"/>
                </a:solidFill>
                <a:latin typeface="Arial"/>
                <a:cs typeface="Arial"/>
              </a:rPr>
              <a:t>Các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định nghĩa,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từ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viết tắt,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thuật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ngữ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cung cấp các </a:t>
            </a:r>
            <a:r>
              <a:rPr sz="2000" spc="-5" dirty="0">
                <a:latin typeface="Arial"/>
                <a:cs typeface="Arial"/>
              </a:rPr>
              <a:t>định nghĩa </a:t>
            </a:r>
            <a:r>
              <a:rPr sz="2000" dirty="0">
                <a:latin typeface="Arial"/>
                <a:cs typeface="Arial"/>
              </a:rPr>
              <a:t>của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các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thuật </a:t>
            </a:r>
            <a:r>
              <a:rPr sz="2000" spc="-5" dirty="0">
                <a:latin typeface="Arial"/>
                <a:cs typeface="Arial"/>
              </a:rPr>
              <a:t>ngữ, </a:t>
            </a:r>
            <a:r>
              <a:rPr sz="2000" dirty="0">
                <a:latin typeface="Arial"/>
                <a:cs typeface="Arial"/>
              </a:rPr>
              <a:t>từ </a:t>
            </a:r>
            <a:r>
              <a:rPr sz="2000" spc="-5" dirty="0">
                <a:latin typeface="Arial"/>
                <a:cs typeface="Arial"/>
              </a:rPr>
              <a:t>viết </a:t>
            </a:r>
            <a:r>
              <a:rPr sz="2000" dirty="0">
                <a:latin typeface="Arial"/>
                <a:cs typeface="Arial"/>
              </a:rPr>
              <a:t>tắt cần </a:t>
            </a:r>
            <a:r>
              <a:rPr sz="2000" spc="-5" dirty="0">
                <a:latin typeface="Arial"/>
                <a:cs typeface="Arial"/>
              </a:rPr>
              <a:t>thiết để giải thích đúng </a:t>
            </a:r>
            <a:r>
              <a:rPr sz="2000" dirty="0">
                <a:latin typeface="Arial"/>
                <a:cs typeface="Arial"/>
              </a:rPr>
              <a:t>các kế </a:t>
            </a:r>
            <a:r>
              <a:rPr sz="2000" spc="-5" dirty="0">
                <a:latin typeface="Arial"/>
                <a:cs typeface="Arial"/>
              </a:rPr>
              <a:t>hoạch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355600" marR="214629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Tài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liệu tham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khảo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Liệt </a:t>
            </a:r>
            <a:r>
              <a:rPr sz="2000" dirty="0">
                <a:latin typeface="Arial"/>
                <a:cs typeface="Arial"/>
              </a:rPr>
              <a:t>kê tất cả </a:t>
            </a:r>
            <a:r>
              <a:rPr sz="2000" spc="-5" dirty="0">
                <a:latin typeface="Arial"/>
                <a:cs typeface="Arial"/>
              </a:rPr>
              <a:t>những </a:t>
            </a:r>
            <a:r>
              <a:rPr sz="2000" dirty="0">
                <a:latin typeface="Arial"/>
                <a:cs typeface="Arial"/>
              </a:rPr>
              <a:t>tài </a:t>
            </a:r>
            <a:r>
              <a:rPr sz="2000" spc="-5" dirty="0">
                <a:latin typeface="Arial"/>
                <a:cs typeface="Arial"/>
              </a:rPr>
              <a:t>liệu dùng để </a:t>
            </a:r>
            <a:r>
              <a:rPr sz="2000" dirty="0">
                <a:latin typeface="Arial"/>
                <a:cs typeface="Arial"/>
              </a:rPr>
              <a:t>tạo ra </a:t>
            </a:r>
            <a:r>
              <a:rPr sz="2000" spc="-5" dirty="0">
                <a:latin typeface="Arial"/>
                <a:cs typeface="Arial"/>
              </a:rPr>
              <a:t>bản </a:t>
            </a:r>
            <a:r>
              <a:rPr sz="2000" dirty="0">
                <a:latin typeface="Arial"/>
                <a:cs typeface="Arial"/>
              </a:rPr>
              <a:t>kế  </a:t>
            </a:r>
            <a:r>
              <a:rPr sz="2000" spc="-5" dirty="0">
                <a:latin typeface="Arial"/>
                <a:cs typeface="Arial"/>
              </a:rPr>
              <a:t>hoạch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Thông tin cơ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bản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Mô tả </a:t>
            </a:r>
            <a:r>
              <a:rPr sz="2000" spc="-5" dirty="0">
                <a:latin typeface="Arial"/>
                <a:cs typeface="Arial"/>
              </a:rPr>
              <a:t>ngắn gọn </a:t>
            </a:r>
            <a:r>
              <a:rPr sz="2000" dirty="0">
                <a:latin typeface="Arial"/>
                <a:cs typeface="Arial"/>
              </a:rPr>
              <a:t>về dự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án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Phạm vi kiểm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thử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Danh mục các </a:t>
            </a:r>
            <a:r>
              <a:rPr sz="2000" spc="-5" dirty="0">
                <a:latin typeface="Arial"/>
                <a:cs typeface="Arial"/>
              </a:rPr>
              <a:t>giai đoạn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Danh sách các </a:t>
            </a:r>
            <a:r>
              <a:rPr sz="2000" spc="-5" dirty="0">
                <a:latin typeface="Arial"/>
                <a:cs typeface="Arial"/>
              </a:rPr>
              <a:t>loại </a:t>
            </a:r>
            <a:r>
              <a:rPr sz="2000" spc="20" dirty="0">
                <a:latin typeface="Arial"/>
                <a:cs typeface="Arial"/>
              </a:rPr>
              <a:t>hình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Danh sách các </a:t>
            </a:r>
            <a:r>
              <a:rPr sz="2000" spc="-5" dirty="0">
                <a:latin typeface="Arial"/>
                <a:cs typeface="Arial"/>
              </a:rPr>
              <a:t>giả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định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30" dirty="0">
                <a:latin typeface="Arial"/>
                <a:cs typeface="Arial"/>
              </a:rPr>
              <a:t>Các </a:t>
            </a:r>
            <a:r>
              <a:rPr sz="2000" dirty="0">
                <a:latin typeface="Arial"/>
                <a:cs typeface="Arial"/>
              </a:rPr>
              <a:t>khiểm </a:t>
            </a:r>
            <a:r>
              <a:rPr sz="2000" spc="-5" dirty="0">
                <a:latin typeface="Arial"/>
                <a:cs typeface="Arial"/>
              </a:rPr>
              <a:t>khuyết </a:t>
            </a:r>
            <a:r>
              <a:rPr sz="2000" dirty="0">
                <a:latin typeface="Arial"/>
                <a:cs typeface="Arial"/>
              </a:rPr>
              <a:t>theo dự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kiến</a:t>
            </a:r>
            <a:endParaRPr sz="2000">
              <a:latin typeface="Arial"/>
              <a:cs typeface="Arial"/>
            </a:endParaRPr>
          </a:p>
          <a:p>
            <a:pPr marL="355600" marR="9271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Danh mục các rủi ro: </a:t>
            </a:r>
            <a:r>
              <a:rPr sz="2000" spc="-5" dirty="0">
                <a:latin typeface="Arial"/>
                <a:cs typeface="Arial"/>
              </a:rPr>
              <a:t>Liệt </a:t>
            </a:r>
            <a:r>
              <a:rPr sz="2000" dirty="0">
                <a:latin typeface="Arial"/>
                <a:cs typeface="Arial"/>
              </a:rPr>
              <a:t>kê các rủi ro có thể </a:t>
            </a:r>
            <a:r>
              <a:rPr sz="2000" spc="-5" dirty="0">
                <a:latin typeface="Arial"/>
                <a:cs typeface="Arial"/>
              </a:rPr>
              <a:t>ảnh </a:t>
            </a:r>
            <a:r>
              <a:rPr sz="2000" dirty="0">
                <a:latin typeface="Arial"/>
                <a:cs typeface="Arial"/>
              </a:rPr>
              <a:t>hưởng </a:t>
            </a:r>
            <a:r>
              <a:rPr sz="2000" spc="-5" dirty="0">
                <a:latin typeface="Arial"/>
                <a:cs typeface="Arial"/>
              </a:rPr>
              <a:t>đến việc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thiết  kế </a:t>
            </a:r>
            <a:r>
              <a:rPr sz="2000" spc="-5" dirty="0">
                <a:latin typeface="Arial"/>
                <a:cs typeface="Arial"/>
              </a:rPr>
              <a:t>hoặc </a:t>
            </a:r>
            <a:r>
              <a:rPr sz="2000" dirty="0">
                <a:latin typeface="Arial"/>
                <a:cs typeface="Arial"/>
              </a:rPr>
              <a:t>thực thi các kiểm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  <a:p>
            <a:pPr marL="355600" marR="7429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Nhu cầu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đào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tạo: </a:t>
            </a:r>
            <a:r>
              <a:rPr sz="2000" spc="-5" dirty="0">
                <a:latin typeface="Arial"/>
                <a:cs typeface="Arial"/>
              </a:rPr>
              <a:t>Liệt </a:t>
            </a:r>
            <a:r>
              <a:rPr sz="2000" dirty="0">
                <a:latin typeface="Arial"/>
                <a:cs typeface="Arial"/>
              </a:rPr>
              <a:t>kê các </a:t>
            </a:r>
            <a:r>
              <a:rPr sz="2000" spc="-5" dirty="0">
                <a:latin typeface="Arial"/>
                <a:cs typeface="Arial"/>
              </a:rPr>
              <a:t>nhu </a:t>
            </a:r>
            <a:r>
              <a:rPr sz="2000" dirty="0">
                <a:latin typeface="Arial"/>
                <a:cs typeface="Arial"/>
              </a:rPr>
              <a:t>cầu </a:t>
            </a:r>
            <a:r>
              <a:rPr sz="2000" spc="-5" dirty="0">
                <a:latin typeface="Arial"/>
                <a:cs typeface="Arial"/>
              </a:rPr>
              <a:t>đào </a:t>
            </a:r>
            <a:r>
              <a:rPr sz="2000" dirty="0">
                <a:latin typeface="Arial"/>
                <a:cs typeface="Arial"/>
              </a:rPr>
              <a:t>tạo của các thành </a:t>
            </a:r>
            <a:r>
              <a:rPr sz="2000" spc="-5" dirty="0">
                <a:latin typeface="Arial"/>
                <a:cs typeface="Arial"/>
              </a:rPr>
              <a:t>viên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trong  nhóm để thực </a:t>
            </a:r>
            <a:r>
              <a:rPr sz="2000" dirty="0">
                <a:latin typeface="Arial"/>
                <a:cs typeface="Arial"/>
              </a:rPr>
              <a:t>thi </a:t>
            </a:r>
            <a:r>
              <a:rPr sz="2000" spc="-5" dirty="0">
                <a:latin typeface="Arial"/>
                <a:cs typeface="Arial"/>
              </a:rPr>
              <a:t>việc </a:t>
            </a:r>
            <a:r>
              <a:rPr sz="2000" dirty="0">
                <a:latin typeface="Arial"/>
                <a:cs typeface="Arial"/>
              </a:rPr>
              <a:t>kiểm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765"/>
            <a:ext cx="66078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2.3.4.2 </a:t>
            </a:r>
            <a:r>
              <a:rPr dirty="0"/>
              <a:t>Các </a:t>
            </a:r>
            <a:r>
              <a:rPr spc="-5" dirty="0"/>
              <a:t>tiêu chí chấp nhận</a:t>
            </a:r>
            <a:r>
              <a:rPr spc="-120" dirty="0"/>
              <a:t> </a:t>
            </a:r>
            <a:r>
              <a:rPr spc="-5" dirty="0"/>
              <a:t>sản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647445"/>
            <a:ext cx="7890509" cy="5359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phẩm Acceptance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criteria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Danh sách các tiêu chí nhằm xác </a:t>
            </a:r>
            <a:r>
              <a:rPr sz="2600" spc="-5" dirty="0">
                <a:latin typeface="Arial"/>
                <a:cs typeface="Arial"/>
              </a:rPr>
              <a:t>định </a:t>
            </a:r>
            <a:r>
              <a:rPr sz="2600" dirty="0">
                <a:latin typeface="Arial"/>
                <a:cs typeface="Arial"/>
              </a:rPr>
              <a:t>mức </a:t>
            </a:r>
            <a:r>
              <a:rPr sz="2600" spc="-5" dirty="0">
                <a:latin typeface="Arial"/>
                <a:cs typeface="Arial"/>
              </a:rPr>
              <a:t>độ chất  lượng </a:t>
            </a:r>
            <a:r>
              <a:rPr sz="2600" dirty="0">
                <a:latin typeface="Arial"/>
                <a:cs typeface="Arial"/>
              </a:rPr>
              <a:t>kiểm thử đủ </a:t>
            </a:r>
            <a:r>
              <a:rPr sz="2600" spc="-5" dirty="0">
                <a:latin typeface="Arial"/>
                <a:cs typeface="Arial"/>
              </a:rPr>
              <a:t>để bàn giao </a:t>
            </a:r>
            <a:r>
              <a:rPr sz="2600" dirty="0">
                <a:latin typeface="Arial"/>
                <a:cs typeface="Arial"/>
              </a:rPr>
              <a:t>cho khách </a:t>
            </a:r>
            <a:r>
              <a:rPr sz="2600" spc="-5" dirty="0">
                <a:latin typeface="Arial"/>
                <a:cs typeface="Arial"/>
              </a:rPr>
              <a:t>hàng  </a:t>
            </a:r>
            <a:r>
              <a:rPr sz="2600" spc="-135" dirty="0">
                <a:latin typeface="Arial"/>
                <a:cs typeface="Arial"/>
              </a:rPr>
              <a:t>hoặc </a:t>
            </a:r>
            <a:r>
              <a:rPr sz="2600" spc="-5" dirty="0">
                <a:latin typeface="Arial"/>
                <a:cs typeface="Arial"/>
              </a:rPr>
              <a:t>đủ để </a:t>
            </a:r>
            <a:r>
              <a:rPr sz="2600" dirty="0">
                <a:latin typeface="Arial"/>
                <a:cs typeface="Arial"/>
              </a:rPr>
              <a:t>sang pha </a:t>
            </a:r>
            <a:r>
              <a:rPr sz="2600" spc="-5" dirty="0">
                <a:latin typeface="Arial"/>
                <a:cs typeface="Arial"/>
              </a:rPr>
              <a:t>tiếp</a:t>
            </a:r>
            <a:r>
              <a:rPr sz="2600" spc="2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theo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65" dirty="0">
                <a:latin typeface="Arial"/>
                <a:cs typeface="Arial"/>
              </a:rPr>
              <a:t>Các </a:t>
            </a:r>
            <a:r>
              <a:rPr sz="2600" dirty="0">
                <a:latin typeface="Arial"/>
                <a:cs typeface="Arial"/>
              </a:rPr>
              <a:t>tiêu chí có </a:t>
            </a:r>
            <a:r>
              <a:rPr sz="2600" spc="-5" dirty="0">
                <a:latin typeface="Arial"/>
                <a:cs typeface="Arial"/>
              </a:rPr>
              <a:t>thể</a:t>
            </a:r>
            <a:r>
              <a:rPr sz="2600" spc="2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là: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Tỉ </a:t>
            </a:r>
            <a:r>
              <a:rPr sz="2600" spc="-5" dirty="0">
                <a:latin typeface="Arial"/>
                <a:cs typeface="Arial"/>
              </a:rPr>
              <a:t>lệ bao phủ </a:t>
            </a:r>
            <a:r>
              <a:rPr sz="2600" dirty="0">
                <a:latin typeface="Arial"/>
                <a:cs typeface="Arial"/>
              </a:rPr>
              <a:t>của kiểm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Tỉ </a:t>
            </a:r>
            <a:r>
              <a:rPr sz="2600" spc="-5" dirty="0">
                <a:latin typeface="Arial"/>
                <a:cs typeface="Arial"/>
              </a:rPr>
              <a:t>lệ bao phủ thành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công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Số </a:t>
            </a:r>
            <a:r>
              <a:rPr sz="2600" spc="-5" dirty="0">
                <a:latin typeface="Arial"/>
                <a:cs typeface="Arial"/>
              </a:rPr>
              <a:t>lượng </a:t>
            </a:r>
            <a:r>
              <a:rPr sz="2600" dirty="0">
                <a:latin typeface="Arial"/>
                <a:cs typeface="Arial"/>
              </a:rPr>
              <a:t>ca kiểm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Tỉ </a:t>
            </a:r>
            <a:r>
              <a:rPr sz="2600" spc="-5" dirty="0">
                <a:latin typeface="Arial"/>
                <a:cs typeface="Arial"/>
              </a:rPr>
              <a:t>lệ lỗi </a:t>
            </a:r>
            <a:r>
              <a:rPr sz="2600" spc="30" dirty="0">
                <a:latin typeface="Arial"/>
                <a:cs typeface="Arial"/>
              </a:rPr>
              <a:t>tìm</a:t>
            </a:r>
            <a:r>
              <a:rPr sz="2600" spc="-5" dirty="0">
                <a:latin typeface="Arial"/>
                <a:cs typeface="Arial"/>
              </a:rPr>
              <a:t> được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Tỉ </a:t>
            </a:r>
            <a:r>
              <a:rPr sz="2600" spc="-5" dirty="0">
                <a:latin typeface="Arial"/>
                <a:cs typeface="Arial"/>
              </a:rPr>
              <a:t>lệ bỏ </a:t>
            </a:r>
            <a:r>
              <a:rPr sz="2600" dirty="0">
                <a:latin typeface="Arial"/>
                <a:cs typeface="Arial"/>
              </a:rPr>
              <a:t>qua </a:t>
            </a:r>
            <a:r>
              <a:rPr sz="2600" spc="-5" dirty="0">
                <a:latin typeface="Arial"/>
                <a:cs typeface="Arial"/>
              </a:rPr>
              <a:t>lỗi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….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838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2.1.1 </a:t>
            </a:r>
            <a:r>
              <a:rPr sz="3600" spc="-105" dirty="0"/>
              <a:t>Khái </a:t>
            </a:r>
            <a:r>
              <a:rPr sz="3600" spc="-5" dirty="0"/>
              <a:t>niệm </a:t>
            </a:r>
            <a:r>
              <a:rPr sz="3600" dirty="0"/>
              <a:t>Quy </a:t>
            </a:r>
            <a:r>
              <a:rPr sz="3600" spc="-5" dirty="0"/>
              <a:t>trình kiểm thử</a:t>
            </a:r>
            <a:r>
              <a:rPr sz="3600" spc="570" dirty="0"/>
              <a:t> </a:t>
            </a:r>
            <a:r>
              <a:rPr sz="3600" spc="-5" dirty="0"/>
              <a:t>PM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889240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69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Khái </a:t>
            </a:r>
            <a:r>
              <a:rPr sz="3000" spc="-5" dirty="0">
                <a:latin typeface="Arial"/>
                <a:cs typeface="Arial"/>
              </a:rPr>
              <a:t>niệm </a:t>
            </a:r>
            <a:r>
              <a:rPr sz="3000" dirty="0">
                <a:latin typeface="Arial"/>
                <a:cs typeface="Arial"/>
              </a:rPr>
              <a:t>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spc="-5" dirty="0">
                <a:latin typeface="Arial"/>
                <a:cs typeface="Arial"/>
              </a:rPr>
              <a:t>(theo </a:t>
            </a:r>
            <a:r>
              <a:rPr sz="3000" dirty="0">
                <a:latin typeface="Arial"/>
                <a:cs typeface="Arial"/>
              </a:rPr>
              <a:t>IEEE): là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dirty="0">
                <a:latin typeface="Arial"/>
                <a:cs typeface="Arial"/>
              </a:rPr>
              <a:t>tập  </a:t>
            </a:r>
            <a:r>
              <a:rPr sz="3000" spc="-5" dirty="0">
                <a:latin typeface="Arial"/>
                <a:cs typeface="Arial"/>
              </a:rPr>
              <a:t>hợp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bước </a:t>
            </a:r>
            <a:r>
              <a:rPr sz="3000" dirty="0">
                <a:latin typeface="Arial"/>
                <a:cs typeface="Arial"/>
              </a:rPr>
              <a:t>có thứ tự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spc="-10" dirty="0">
                <a:latin typeface="Arial"/>
                <a:cs typeface="Arial"/>
              </a:rPr>
              <a:t>thực </a:t>
            </a:r>
            <a:r>
              <a:rPr sz="3000" spc="-5" dirty="0">
                <a:latin typeface="Arial"/>
                <a:cs typeface="Arial"/>
              </a:rPr>
              <a:t>hiện </a:t>
            </a:r>
            <a:r>
              <a:rPr sz="3000" dirty="0">
                <a:latin typeface="Arial"/>
                <a:cs typeface="Arial"/>
              </a:rPr>
              <a:t>cho  một mục </a:t>
            </a:r>
            <a:r>
              <a:rPr sz="3000" spc="-5" dirty="0">
                <a:latin typeface="Arial"/>
                <a:cs typeface="Arial"/>
              </a:rPr>
              <a:t>đích </a:t>
            </a:r>
            <a:r>
              <a:rPr sz="3000" dirty="0">
                <a:latin typeface="Arial"/>
                <a:cs typeface="Arial"/>
              </a:rPr>
              <a:t>cụ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thể</a:t>
            </a:r>
            <a:endParaRPr sz="3000">
              <a:latin typeface="Arial"/>
              <a:cs typeface="Arial"/>
            </a:endParaRPr>
          </a:p>
          <a:p>
            <a:pPr marL="355600" marR="2406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Quy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mềm </a:t>
            </a:r>
            <a:r>
              <a:rPr sz="3000" b="1" spc="-5" dirty="0">
                <a:latin typeface="Arial"/>
                <a:cs typeface="Arial"/>
              </a:rPr>
              <a:t>một </a:t>
            </a:r>
            <a:r>
              <a:rPr sz="3000" b="1" dirty="0">
                <a:latin typeface="Arial"/>
                <a:cs typeface="Arial"/>
              </a:rPr>
              <a:t>tập</a:t>
            </a:r>
            <a:r>
              <a:rPr sz="3000" b="1" spc="-9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các  </a:t>
            </a:r>
            <a:r>
              <a:rPr sz="3000" b="1" dirty="0">
                <a:latin typeface="Arial"/>
                <a:cs typeface="Arial"/>
              </a:rPr>
              <a:t>hoạt động, </a:t>
            </a:r>
            <a:r>
              <a:rPr sz="3000" b="1" spc="-5" dirty="0">
                <a:latin typeface="Arial"/>
                <a:cs typeface="Arial"/>
              </a:rPr>
              <a:t>các </a:t>
            </a:r>
            <a:r>
              <a:rPr sz="3000" b="1" dirty="0">
                <a:latin typeface="Arial"/>
                <a:cs typeface="Arial"/>
              </a:rPr>
              <a:t>phương thức </a:t>
            </a:r>
            <a:r>
              <a:rPr sz="3000" b="1" spc="-5" dirty="0">
                <a:latin typeface="Arial"/>
                <a:cs typeface="Arial"/>
              </a:rPr>
              <a:t>mà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con</a:t>
            </a:r>
            <a:endParaRPr sz="30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latin typeface="Arial"/>
                <a:cs typeface="Arial"/>
              </a:rPr>
              <a:t>người phải làm để thực hiện </a:t>
            </a:r>
            <a:r>
              <a:rPr sz="3000" b="1" spc="-5" dirty="0">
                <a:latin typeface="Arial"/>
                <a:cs typeface="Arial"/>
              </a:rPr>
              <a:t>việc kiểm  </a:t>
            </a:r>
            <a:r>
              <a:rPr sz="3000" b="1" dirty="0">
                <a:latin typeface="Arial"/>
                <a:cs typeface="Arial"/>
              </a:rPr>
              <a:t>thử cho </a:t>
            </a:r>
            <a:r>
              <a:rPr sz="3000" b="1" spc="-5" dirty="0">
                <a:latin typeface="Arial"/>
                <a:cs typeface="Arial"/>
              </a:rPr>
              <a:t>một </a:t>
            </a:r>
            <a:r>
              <a:rPr sz="3000" b="1" dirty="0">
                <a:latin typeface="Arial"/>
                <a:cs typeface="Arial"/>
              </a:rPr>
              <a:t>phần </a:t>
            </a:r>
            <a:r>
              <a:rPr sz="3000" b="1" spc="-5" dirty="0">
                <a:latin typeface="Arial"/>
                <a:cs typeface="Arial"/>
              </a:rPr>
              <a:t>mềm </a:t>
            </a:r>
            <a:r>
              <a:rPr sz="3000" b="1" dirty="0">
                <a:latin typeface="Arial"/>
                <a:cs typeface="Arial"/>
              </a:rPr>
              <a:t>hay </a:t>
            </a:r>
            <a:r>
              <a:rPr sz="3000" b="1" spc="-5" dirty="0">
                <a:latin typeface="Arial"/>
                <a:cs typeface="Arial"/>
              </a:rPr>
              <a:t>một </a:t>
            </a:r>
            <a:r>
              <a:rPr sz="3000" b="1" dirty="0">
                <a:latin typeface="Arial"/>
                <a:cs typeface="Arial"/>
              </a:rPr>
              <a:t>hệ thống  phần </a:t>
            </a:r>
            <a:r>
              <a:rPr sz="3000" b="1" spc="-5" dirty="0">
                <a:latin typeface="Arial"/>
                <a:cs typeface="Arial"/>
              </a:rPr>
              <a:t>mềm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765"/>
            <a:ext cx="6746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7015" algn="l"/>
              </a:tabLst>
            </a:pPr>
            <a:r>
              <a:rPr spc="-10" dirty="0"/>
              <a:t>2</a:t>
            </a:r>
            <a:r>
              <a:rPr spc="-5" dirty="0"/>
              <a:t>.3.</a:t>
            </a:r>
            <a:r>
              <a:rPr spc="-10" dirty="0"/>
              <a:t>4</a:t>
            </a:r>
            <a:r>
              <a:rPr spc="-5" dirty="0"/>
              <a:t>.</a:t>
            </a:r>
            <a:r>
              <a:rPr dirty="0"/>
              <a:t>3</a:t>
            </a:r>
            <a:r>
              <a:rPr spc="-20" dirty="0"/>
              <a:t> </a:t>
            </a:r>
            <a:r>
              <a:rPr dirty="0"/>
              <a:t>Ca</a:t>
            </a:r>
            <a:r>
              <a:rPr spc="-10" dirty="0"/>
              <a:t>́</a:t>
            </a:r>
            <a:r>
              <a:rPr dirty="0"/>
              <a:t>c </a:t>
            </a:r>
            <a:r>
              <a:rPr spc="-15" dirty="0"/>
              <a:t>y</a:t>
            </a:r>
            <a:r>
              <a:rPr spc="-5" dirty="0"/>
              <a:t>ê</a:t>
            </a:r>
            <a:r>
              <a:rPr dirty="0"/>
              <a:t>u</a:t>
            </a:r>
            <a:r>
              <a:rPr spc="-20" dirty="0"/>
              <a:t> </a:t>
            </a:r>
            <a:r>
              <a:rPr spc="-10" dirty="0"/>
              <a:t>cầ</a:t>
            </a:r>
            <a:r>
              <a:rPr dirty="0"/>
              <a:t>u</a:t>
            </a:r>
            <a:r>
              <a:rPr spc="-5" dirty="0"/>
              <a:t> </a:t>
            </a:r>
            <a:r>
              <a:rPr spc="-10" dirty="0"/>
              <a:t>c</a:t>
            </a:r>
            <a:r>
              <a:rPr spc="-5" dirty="0"/>
              <a:t>ầ</a:t>
            </a:r>
            <a:r>
              <a:rPr dirty="0"/>
              <a:t>n</a:t>
            </a:r>
            <a:r>
              <a:rPr spc="-15" dirty="0"/>
              <a:t> </a:t>
            </a:r>
            <a:r>
              <a:rPr spc="-5" dirty="0"/>
              <a:t>kiê</a:t>
            </a:r>
            <a:r>
              <a:rPr spc="-15" dirty="0"/>
              <a:t>̉</a:t>
            </a:r>
            <a:r>
              <a:rPr dirty="0"/>
              <a:t>m</a:t>
            </a:r>
            <a:r>
              <a:rPr spc="-10" dirty="0"/>
              <a:t> </a:t>
            </a:r>
            <a:r>
              <a:rPr spc="-5" dirty="0"/>
              <a:t>thư</a:t>
            </a:r>
            <a:r>
              <a:rPr dirty="0"/>
              <a:t>̉	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647445"/>
            <a:ext cx="7924165" cy="3326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Requirements for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6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Liệt </a:t>
            </a:r>
            <a:r>
              <a:rPr sz="3000" dirty="0">
                <a:latin typeface="Arial"/>
                <a:cs typeface="Arial"/>
              </a:rPr>
              <a:t>kê các yêu cầu kiểm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Yêu cầu chức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năng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Yêu </a:t>
            </a:r>
            <a:r>
              <a:rPr sz="2800" dirty="0">
                <a:latin typeface="Arial"/>
                <a:cs typeface="Arial"/>
              </a:rPr>
              <a:t>cầu </a:t>
            </a:r>
            <a:r>
              <a:rPr sz="2800" spc="-5" dirty="0">
                <a:latin typeface="Arial"/>
                <a:cs typeface="Arial"/>
              </a:rPr>
              <a:t>phi chức </a:t>
            </a:r>
            <a:r>
              <a:rPr sz="2800" spc="-10" dirty="0">
                <a:latin typeface="Arial"/>
                <a:cs typeface="Arial"/>
              </a:rPr>
              <a:t>năng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Liệt </a:t>
            </a:r>
            <a:r>
              <a:rPr sz="3000" dirty="0">
                <a:latin typeface="Arial"/>
                <a:cs typeface="Arial"/>
              </a:rPr>
              <a:t>kê các </a:t>
            </a:r>
            <a:r>
              <a:rPr sz="3000" spc="-5" dirty="0">
                <a:latin typeface="Arial"/>
                <a:cs typeface="Arial"/>
              </a:rPr>
              <a:t>đặc tính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chức năng </a:t>
            </a:r>
            <a:r>
              <a:rPr sz="3000" dirty="0">
                <a:latin typeface="Arial"/>
                <a:cs typeface="Arial"/>
              </a:rPr>
              <a:t>không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cần  kiểm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765"/>
            <a:ext cx="615823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2.3.4.4 </a:t>
            </a:r>
            <a:r>
              <a:rPr dirty="0"/>
              <a:t>Các </a:t>
            </a:r>
            <a:r>
              <a:rPr spc="-5" dirty="0"/>
              <a:t>chiến lược kiểm</a:t>
            </a:r>
            <a:r>
              <a:rPr spc="-80" dirty="0"/>
              <a:t> </a:t>
            </a:r>
            <a:r>
              <a:rPr spc="-5" dirty="0"/>
              <a:t>thử</a:t>
            </a: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/>
              <a:t>-	</a:t>
            </a:r>
            <a:r>
              <a:rPr spc="-5" dirty="0"/>
              <a:t>Test</a:t>
            </a:r>
            <a:r>
              <a:rPr spc="-2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2532"/>
            <a:ext cx="7880350" cy="4702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0767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Là một tài </a:t>
            </a:r>
            <a:r>
              <a:rPr sz="2600" spc="-5" dirty="0">
                <a:latin typeface="Arial"/>
                <a:cs typeface="Arial"/>
              </a:rPr>
              <a:t>liệu </a:t>
            </a:r>
            <a:r>
              <a:rPr sz="2600" dirty="0">
                <a:latin typeface="Arial"/>
                <a:cs typeface="Arial"/>
              </a:rPr>
              <a:t>mô tả việc kiểm thử </a:t>
            </a:r>
            <a:r>
              <a:rPr sz="2600" spc="5" dirty="0">
                <a:latin typeface="Arial"/>
                <a:cs typeface="Arial"/>
              </a:rPr>
              <a:t>sẽ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thực  </a:t>
            </a:r>
            <a:r>
              <a:rPr sz="2600" spc="-5" dirty="0">
                <a:latin typeface="Arial"/>
                <a:cs typeface="Arial"/>
              </a:rPr>
              <a:t>hiện như </a:t>
            </a:r>
            <a:r>
              <a:rPr sz="2600" dirty="0">
                <a:latin typeface="Arial"/>
                <a:cs typeface="Arial"/>
              </a:rPr>
              <a:t>thế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nào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Trong mục chiến </a:t>
            </a:r>
            <a:r>
              <a:rPr sz="2600" spc="-5" dirty="0">
                <a:latin typeface="Arial"/>
                <a:cs typeface="Arial"/>
              </a:rPr>
              <a:t>lược </a:t>
            </a:r>
            <a:r>
              <a:rPr sz="2600" dirty="0">
                <a:latin typeface="Arial"/>
                <a:cs typeface="Arial"/>
              </a:rPr>
              <a:t>kiểm thử sẽ xác </a:t>
            </a:r>
            <a:r>
              <a:rPr sz="2600" spc="-5" dirty="0">
                <a:latin typeface="Arial"/>
                <a:cs typeface="Arial"/>
              </a:rPr>
              <a:t>định </a:t>
            </a:r>
            <a:r>
              <a:rPr sz="2600" dirty="0">
                <a:latin typeface="Arial"/>
                <a:cs typeface="Arial"/>
              </a:rPr>
              <a:t>các </a:t>
            </a:r>
            <a:r>
              <a:rPr sz="2600" spc="-5" dirty="0">
                <a:latin typeface="Arial"/>
                <a:cs typeface="Arial"/>
              </a:rPr>
              <a:t>nội  </a:t>
            </a:r>
            <a:r>
              <a:rPr sz="2600" dirty="0">
                <a:latin typeface="Arial"/>
                <a:cs typeface="Arial"/>
              </a:rPr>
              <a:t>dung:</a:t>
            </a:r>
            <a:endParaRPr sz="2600">
              <a:latin typeface="Arial"/>
              <a:cs typeface="Arial"/>
            </a:endParaRPr>
          </a:p>
          <a:p>
            <a:pPr marL="756285" marR="223520" lvl="1" indent="-287020">
              <a:lnSpc>
                <a:spcPct val="10000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600" spc="-165" dirty="0">
                <a:latin typeface="Arial"/>
                <a:cs typeface="Arial"/>
              </a:rPr>
              <a:t>Các </a:t>
            </a:r>
            <a:r>
              <a:rPr sz="2600" spc="-5" dirty="0">
                <a:latin typeface="Arial"/>
                <a:cs typeface="Arial"/>
              </a:rPr>
              <a:t>loại </a:t>
            </a:r>
            <a:r>
              <a:rPr sz="2600" dirty="0">
                <a:latin typeface="Arial"/>
                <a:cs typeface="Arial"/>
              </a:rPr>
              <a:t>kiểm thử: mỗi </a:t>
            </a:r>
            <a:r>
              <a:rPr sz="2600" spc="-65" dirty="0">
                <a:latin typeface="Arial"/>
                <a:cs typeface="Arial"/>
              </a:rPr>
              <a:t>loại </a:t>
            </a:r>
            <a:r>
              <a:rPr sz="2600" dirty="0">
                <a:latin typeface="Arial"/>
                <a:cs typeface="Arial"/>
              </a:rPr>
              <a:t>kiểm thử </a:t>
            </a:r>
            <a:r>
              <a:rPr sz="2600" spc="5" dirty="0">
                <a:latin typeface="Arial"/>
                <a:cs typeface="Arial"/>
              </a:rPr>
              <a:t>cụ </a:t>
            </a:r>
            <a:r>
              <a:rPr sz="2600" dirty="0">
                <a:latin typeface="Arial"/>
                <a:cs typeface="Arial"/>
              </a:rPr>
              <a:t>thể cho  từng </a:t>
            </a:r>
            <a:r>
              <a:rPr sz="2600" spc="-5" dirty="0">
                <a:latin typeface="Arial"/>
                <a:cs typeface="Arial"/>
              </a:rPr>
              <a:t>loại </a:t>
            </a:r>
            <a:r>
              <a:rPr sz="2600" dirty="0">
                <a:latin typeface="Arial"/>
                <a:cs typeface="Arial"/>
              </a:rPr>
              <a:t>yêu cầu của </a:t>
            </a:r>
            <a:r>
              <a:rPr sz="2600" spc="-5" dirty="0">
                <a:latin typeface="Arial"/>
                <a:cs typeface="Arial"/>
              </a:rPr>
              <a:t>phần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mềm</a:t>
            </a:r>
            <a:endParaRPr sz="2600">
              <a:latin typeface="Arial"/>
              <a:cs typeface="Arial"/>
            </a:endParaRPr>
          </a:p>
          <a:p>
            <a:pPr marL="756285" marR="423545" lvl="1" indent="-287020" algn="just">
              <a:lnSpc>
                <a:spcPct val="10000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sz="2600" spc="-165" dirty="0">
                <a:latin typeface="Arial"/>
                <a:cs typeface="Arial"/>
              </a:rPr>
              <a:t>Các </a:t>
            </a:r>
            <a:r>
              <a:rPr sz="2600" dirty="0">
                <a:latin typeface="Arial"/>
                <a:cs typeface="Arial"/>
              </a:rPr>
              <a:t>cấp </a:t>
            </a:r>
            <a:r>
              <a:rPr sz="2600" spc="-5" dirty="0">
                <a:latin typeface="Arial"/>
                <a:cs typeface="Arial"/>
              </a:rPr>
              <a:t>độ </a:t>
            </a:r>
            <a:r>
              <a:rPr sz="2600" dirty="0">
                <a:latin typeface="Arial"/>
                <a:cs typeface="Arial"/>
              </a:rPr>
              <a:t>kiểm thử: cấp </a:t>
            </a:r>
            <a:r>
              <a:rPr sz="2600" spc="-5" dirty="0">
                <a:latin typeface="Arial"/>
                <a:cs typeface="Arial"/>
              </a:rPr>
              <a:t>độ </a:t>
            </a:r>
            <a:r>
              <a:rPr sz="2600" dirty="0">
                <a:latin typeface="Arial"/>
                <a:cs typeface="Arial"/>
              </a:rPr>
              <a:t>kiểm thử nào sẽ 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thực </a:t>
            </a:r>
            <a:r>
              <a:rPr sz="2600" spc="-5" dirty="0">
                <a:latin typeface="Arial"/>
                <a:cs typeface="Arial"/>
              </a:rPr>
              <a:t>hiện </a:t>
            </a:r>
            <a:r>
              <a:rPr sz="2600" dirty="0">
                <a:latin typeface="Arial"/>
                <a:cs typeface="Arial"/>
              </a:rPr>
              <a:t>và </a:t>
            </a:r>
            <a:r>
              <a:rPr sz="2600" spc="-5" dirty="0">
                <a:latin typeface="Arial"/>
                <a:cs typeface="Arial"/>
              </a:rPr>
              <a:t>loại </a:t>
            </a:r>
            <a:r>
              <a:rPr sz="2600" dirty="0">
                <a:latin typeface="Arial"/>
                <a:cs typeface="Arial"/>
              </a:rPr>
              <a:t>kiểm thử </a:t>
            </a:r>
            <a:r>
              <a:rPr sz="2600" spc="-5" dirty="0">
                <a:latin typeface="Arial"/>
                <a:cs typeface="Arial"/>
              </a:rPr>
              <a:t>nào </a:t>
            </a:r>
            <a:r>
              <a:rPr sz="2600" dirty="0">
                <a:latin typeface="Arial"/>
                <a:cs typeface="Arial"/>
              </a:rPr>
              <a:t>sẽ </a:t>
            </a:r>
            <a:r>
              <a:rPr sz="2600" spc="-5" dirty="0">
                <a:latin typeface="Arial"/>
                <a:cs typeface="Arial"/>
              </a:rPr>
              <a:t>được  </a:t>
            </a:r>
            <a:r>
              <a:rPr sz="2600" dirty="0">
                <a:latin typeface="Arial"/>
                <a:cs typeface="Arial"/>
              </a:rPr>
              <a:t>thực </a:t>
            </a:r>
            <a:r>
              <a:rPr sz="2600" spc="-5" dirty="0">
                <a:latin typeface="Arial"/>
                <a:cs typeface="Arial"/>
              </a:rPr>
              <a:t>hiện </a:t>
            </a:r>
            <a:r>
              <a:rPr sz="2600" dirty="0">
                <a:latin typeface="Arial"/>
                <a:cs typeface="Arial"/>
              </a:rPr>
              <a:t>ở mỗi cấp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độ</a:t>
            </a:r>
            <a:endParaRPr sz="2600">
              <a:latin typeface="Arial"/>
              <a:cs typeface="Arial"/>
            </a:endParaRPr>
          </a:p>
          <a:p>
            <a:pPr marL="756285" marR="56515" lvl="1" indent="-287020" algn="just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Công cụ kiểm thử: </a:t>
            </a:r>
            <a:r>
              <a:rPr sz="2600" spc="-5" dirty="0">
                <a:latin typeface="Arial"/>
                <a:cs typeface="Arial"/>
              </a:rPr>
              <a:t>liệt </a:t>
            </a:r>
            <a:r>
              <a:rPr sz="2600" dirty="0">
                <a:latin typeface="Arial"/>
                <a:cs typeface="Arial"/>
              </a:rPr>
              <a:t>kê đầy </a:t>
            </a:r>
            <a:r>
              <a:rPr sz="2600" spc="-5" dirty="0">
                <a:latin typeface="Arial"/>
                <a:cs typeface="Arial"/>
              </a:rPr>
              <a:t>đủ </a:t>
            </a:r>
            <a:r>
              <a:rPr sz="2600" dirty="0">
                <a:latin typeface="Arial"/>
                <a:cs typeface="Arial"/>
              </a:rPr>
              <a:t>các công cụ </a:t>
            </a:r>
            <a:r>
              <a:rPr sz="2600" spc="-5" dirty="0">
                <a:latin typeface="Arial"/>
                <a:cs typeface="Arial"/>
              </a:rPr>
              <a:t>hỗ  </a:t>
            </a:r>
            <a:r>
              <a:rPr sz="2600" dirty="0">
                <a:latin typeface="Arial"/>
                <a:cs typeface="Arial"/>
              </a:rPr>
              <a:t>trợ kiễm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765"/>
            <a:ext cx="615823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2.3.4.4 </a:t>
            </a:r>
            <a:r>
              <a:rPr dirty="0"/>
              <a:t>Các </a:t>
            </a:r>
            <a:r>
              <a:rPr spc="-5" dirty="0"/>
              <a:t>chiến lược kiểm</a:t>
            </a:r>
            <a:r>
              <a:rPr spc="-75" dirty="0"/>
              <a:t> </a:t>
            </a:r>
            <a:r>
              <a:rPr spc="-5" dirty="0"/>
              <a:t>thử</a:t>
            </a:r>
          </a:p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/>
              <a:t>-	</a:t>
            </a:r>
            <a:r>
              <a:rPr spc="-5" dirty="0"/>
              <a:t>Test</a:t>
            </a:r>
            <a:r>
              <a:rPr spc="-2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36852"/>
            <a:ext cx="7986395" cy="49841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Có 2 </a:t>
            </a:r>
            <a:r>
              <a:rPr sz="2700" dirty="0">
                <a:latin typeface="Arial"/>
                <a:cs typeface="Arial"/>
              </a:rPr>
              <a:t>chiến </a:t>
            </a:r>
            <a:r>
              <a:rPr sz="2700" spc="-5" dirty="0">
                <a:latin typeface="Arial"/>
                <a:cs typeface="Arial"/>
              </a:rPr>
              <a:t>lược </a:t>
            </a:r>
            <a:r>
              <a:rPr sz="2700" dirty="0">
                <a:latin typeface="Arial"/>
                <a:cs typeface="Arial"/>
              </a:rPr>
              <a:t>kiểm thử cơ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bản: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Arial"/>
                <a:cs typeface="Arial"/>
              </a:rPr>
              <a:t>Kiểm </a:t>
            </a:r>
            <a:r>
              <a:rPr sz="2700" b="1" dirty="0">
                <a:latin typeface="Arial"/>
                <a:cs typeface="Arial"/>
              </a:rPr>
              <a:t>thử </a:t>
            </a:r>
            <a:r>
              <a:rPr sz="2700" b="1" spc="-5" dirty="0">
                <a:latin typeface="Arial"/>
                <a:cs typeface="Arial"/>
              </a:rPr>
              <a:t>Big bang </a:t>
            </a:r>
            <a:r>
              <a:rPr sz="2700" dirty="0">
                <a:latin typeface="Arial"/>
                <a:cs typeface="Arial"/>
              </a:rPr>
              <a:t>(kiểm thử vụ </a:t>
            </a:r>
            <a:r>
              <a:rPr sz="2700" spc="-5" dirty="0">
                <a:latin typeface="Arial"/>
                <a:cs typeface="Arial"/>
              </a:rPr>
              <a:t>nổ lớn): là </a:t>
            </a:r>
            <a:r>
              <a:rPr sz="2700" dirty="0">
                <a:latin typeface="Arial"/>
                <a:cs typeface="Arial"/>
              </a:rPr>
              <a:t>chiến  </a:t>
            </a:r>
            <a:r>
              <a:rPr sz="2700" spc="-5" dirty="0">
                <a:latin typeface="Arial"/>
                <a:cs typeface="Arial"/>
              </a:rPr>
              <a:t>lược </a:t>
            </a:r>
            <a:r>
              <a:rPr sz="2700" dirty="0">
                <a:latin typeface="Arial"/>
                <a:cs typeface="Arial"/>
              </a:rPr>
              <a:t>kiểm thử tích </a:t>
            </a:r>
            <a:r>
              <a:rPr sz="2700" spc="-5" dirty="0">
                <a:latin typeface="Arial"/>
                <a:cs typeface="Arial"/>
              </a:rPr>
              <a:t>hợp hệ </a:t>
            </a:r>
            <a:r>
              <a:rPr sz="2700" dirty="0">
                <a:latin typeface="Arial"/>
                <a:cs typeface="Arial"/>
              </a:rPr>
              <a:t>thống </a:t>
            </a:r>
            <a:r>
              <a:rPr sz="2700" spc="-1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lần duy nhất  để được module </a:t>
            </a:r>
            <a:r>
              <a:rPr sz="2700" dirty="0">
                <a:latin typeface="Arial"/>
                <a:cs typeface="Arial"/>
              </a:rPr>
              <a:t>chức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dirty="0">
                <a:latin typeface="Arial"/>
                <a:cs typeface="Arial"/>
              </a:rPr>
              <a:t>(hay </a:t>
            </a:r>
            <a:r>
              <a:rPr sz="2700" spc="-5" dirty="0">
                <a:latin typeface="Arial"/>
                <a:cs typeface="Arial"/>
              </a:rPr>
              <a:t>hệ </a:t>
            </a:r>
            <a:r>
              <a:rPr sz="2700" dirty="0">
                <a:latin typeface="Arial"/>
                <a:cs typeface="Arial"/>
              </a:rPr>
              <a:t>thống </a:t>
            </a:r>
            <a:r>
              <a:rPr sz="2700" spc="-10" dirty="0">
                <a:latin typeface="Arial"/>
                <a:cs typeface="Arial"/>
              </a:rPr>
              <a:t>hoàn  </a:t>
            </a:r>
            <a:r>
              <a:rPr sz="2700" dirty="0">
                <a:latin typeface="Arial"/>
                <a:cs typeface="Arial"/>
              </a:rPr>
              <a:t>chỉnh)</a:t>
            </a:r>
            <a:endParaRPr sz="2700">
              <a:latin typeface="Arial"/>
              <a:cs typeface="Arial"/>
            </a:endParaRPr>
          </a:p>
          <a:p>
            <a:pPr marL="355600" marR="283845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Arial"/>
                <a:cs typeface="Arial"/>
              </a:rPr>
              <a:t>Kiểm </a:t>
            </a:r>
            <a:r>
              <a:rPr sz="2700" b="1" dirty="0">
                <a:latin typeface="Arial"/>
                <a:cs typeface="Arial"/>
              </a:rPr>
              <a:t>thử </a:t>
            </a:r>
            <a:r>
              <a:rPr sz="2700" b="1" spc="-5" dirty="0">
                <a:latin typeface="Arial"/>
                <a:cs typeface="Arial"/>
              </a:rPr>
              <a:t>gia tăng</a:t>
            </a:r>
            <a:r>
              <a:rPr sz="2700" spc="-5" dirty="0">
                <a:latin typeface="Arial"/>
                <a:cs typeface="Arial"/>
              </a:rPr>
              <a:t>: </a:t>
            </a:r>
            <a:r>
              <a:rPr sz="2700" dirty="0">
                <a:latin typeface="Arial"/>
                <a:cs typeface="Arial"/>
              </a:rPr>
              <a:t>chiến </a:t>
            </a:r>
            <a:r>
              <a:rPr sz="2700" spc="-5" dirty="0">
                <a:latin typeface="Arial"/>
                <a:cs typeface="Arial"/>
              </a:rPr>
              <a:t>lược </a:t>
            </a:r>
            <a:r>
              <a:rPr sz="2700" dirty="0">
                <a:latin typeface="Arial"/>
                <a:cs typeface="Arial"/>
              </a:rPr>
              <a:t>kiểm thử từ thấp  tới cao, </a:t>
            </a:r>
            <a:r>
              <a:rPr sz="2700" spc="-5" dirty="0">
                <a:latin typeface="Arial"/>
                <a:cs typeface="Arial"/>
              </a:rPr>
              <a:t>bao gồm 4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mức: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Kiểm thử </a:t>
            </a:r>
            <a:r>
              <a:rPr sz="2500" spc="-10" dirty="0">
                <a:latin typeface="Arial"/>
                <a:cs typeface="Arial"/>
              </a:rPr>
              <a:t>đơn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vị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Kiểm thử tích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hợp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Kiểm thử hệ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thống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Kiểm thử chấp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nhận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765"/>
            <a:ext cx="6071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2.3.4.5 </a:t>
            </a:r>
            <a:r>
              <a:rPr spc="-165" dirty="0"/>
              <a:t>Nguồn </a:t>
            </a:r>
            <a:r>
              <a:rPr spc="-5" dirty="0"/>
              <a:t>lực cho kiểm</a:t>
            </a:r>
            <a:r>
              <a:rPr spc="280" dirty="0"/>
              <a:t> </a:t>
            </a:r>
            <a:r>
              <a:rPr spc="-5" dirty="0"/>
              <a:t>thử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647445"/>
            <a:ext cx="7809230" cy="363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Resources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3200">
              <a:latin typeface="Arial"/>
              <a:cs typeface="Arial"/>
            </a:endParaRPr>
          </a:p>
          <a:p>
            <a:pPr marL="355600" marR="467995" indent="-342900">
              <a:lnSpc>
                <a:spcPct val="100000"/>
              </a:lnSpc>
              <a:spcBef>
                <a:spcPts val="256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Nguồn lực </a:t>
            </a:r>
            <a:r>
              <a:rPr sz="3000" dirty="0">
                <a:latin typeface="Arial"/>
                <a:cs typeface="Arial"/>
              </a:rPr>
              <a:t>hỗ </a:t>
            </a:r>
            <a:r>
              <a:rPr sz="3000" spc="-5" dirty="0">
                <a:latin typeface="Arial"/>
                <a:cs typeface="Arial"/>
              </a:rPr>
              <a:t>trợ </a:t>
            </a:r>
            <a:r>
              <a:rPr sz="3000" dirty="0">
                <a:latin typeface="Arial"/>
                <a:cs typeface="Arial"/>
              </a:rPr>
              <a:t>cho </a:t>
            </a:r>
            <a:r>
              <a:rPr sz="3000" spc="-5" dirty="0">
                <a:latin typeface="Arial"/>
                <a:cs typeface="Arial"/>
              </a:rPr>
              <a:t>hoạt động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  </a:t>
            </a:r>
            <a:r>
              <a:rPr sz="3000" spc="-5" dirty="0">
                <a:latin typeface="Arial"/>
                <a:cs typeface="Arial"/>
              </a:rPr>
              <a:t>gồm 2 loại:</a:t>
            </a:r>
            <a:endParaRPr sz="3000">
              <a:latin typeface="Arial"/>
              <a:cs typeface="Arial"/>
            </a:endParaRPr>
          </a:p>
          <a:p>
            <a:pPr marL="756285" marR="339090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0" dirty="0">
                <a:latin typeface="Arial"/>
                <a:cs typeface="Arial"/>
              </a:rPr>
              <a:t>Nhân </a:t>
            </a:r>
            <a:r>
              <a:rPr sz="2800" b="1" dirty="0">
                <a:latin typeface="Arial"/>
                <a:cs typeface="Arial"/>
              </a:rPr>
              <a:t>lực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khi liệt </a:t>
            </a:r>
            <a:r>
              <a:rPr sz="2800" dirty="0">
                <a:latin typeface="Arial"/>
                <a:cs typeface="Arial"/>
              </a:rPr>
              <a:t>kê </a:t>
            </a:r>
            <a:r>
              <a:rPr sz="2800" spc="-5" dirty="0">
                <a:latin typeface="Arial"/>
                <a:cs typeface="Arial"/>
              </a:rPr>
              <a:t>phải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rõ người nào  làm công việc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gì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0" dirty="0">
                <a:latin typeface="Arial"/>
                <a:cs typeface="Arial"/>
              </a:rPr>
              <a:t>Nguồn </a:t>
            </a:r>
            <a:r>
              <a:rPr sz="2800" b="1" spc="-5" dirty="0">
                <a:latin typeface="Arial"/>
                <a:cs typeface="Arial"/>
              </a:rPr>
              <a:t>lực hệ thống</a:t>
            </a:r>
            <a:r>
              <a:rPr sz="2800" spc="-5" dirty="0">
                <a:latin typeface="Arial"/>
                <a:cs typeface="Arial"/>
              </a:rPr>
              <a:t>: liệt kê các phần mềm,  phần </a:t>
            </a:r>
            <a:r>
              <a:rPr sz="2800" dirty="0">
                <a:latin typeface="Arial"/>
                <a:cs typeface="Arial"/>
              </a:rPr>
              <a:t>cứng để </a:t>
            </a:r>
            <a:r>
              <a:rPr sz="2800" spc="-5" dirty="0">
                <a:latin typeface="Arial"/>
                <a:cs typeface="Arial"/>
              </a:rPr>
              <a:t>đáp ứng </a:t>
            </a:r>
            <a:r>
              <a:rPr sz="2800" dirty="0">
                <a:latin typeface="Arial"/>
                <a:cs typeface="Arial"/>
              </a:rPr>
              <a:t>cho </a:t>
            </a:r>
            <a:r>
              <a:rPr sz="2800" spc="-5" dirty="0">
                <a:latin typeface="Arial"/>
                <a:cs typeface="Arial"/>
              </a:rPr>
              <a:t>việc kiểm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2.3.4.6 </a:t>
            </a:r>
            <a:r>
              <a:rPr dirty="0"/>
              <a:t>Các </a:t>
            </a:r>
            <a:r>
              <a:rPr spc="-5" dirty="0"/>
              <a:t>mốc kiểm thử </a:t>
            </a:r>
            <a:r>
              <a:rPr dirty="0"/>
              <a:t>–</a:t>
            </a:r>
            <a:r>
              <a:rPr spc="-80" dirty="0"/>
              <a:t> </a:t>
            </a:r>
            <a:r>
              <a:rPr spc="-5" dirty="0"/>
              <a:t>Test  milestones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720330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Cột </a:t>
            </a:r>
            <a:r>
              <a:rPr sz="3000" b="1" spc="-5" dirty="0">
                <a:latin typeface="Arial"/>
                <a:cs typeface="Arial"/>
              </a:rPr>
              <a:t>mốc kiểm </a:t>
            </a:r>
            <a:r>
              <a:rPr sz="3000" b="1" dirty="0">
                <a:latin typeface="Arial"/>
                <a:cs typeface="Arial"/>
              </a:rPr>
              <a:t>thử</a:t>
            </a:r>
            <a:r>
              <a:rPr sz="3000" dirty="0">
                <a:latin typeface="Arial"/>
                <a:cs typeface="Arial"/>
              </a:rPr>
              <a:t>: một sự kiện, một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thành  </a:t>
            </a:r>
            <a:r>
              <a:rPr sz="3000" spc="-5" dirty="0">
                <a:latin typeface="Arial"/>
                <a:cs typeface="Arial"/>
              </a:rPr>
              <a:t>tích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quan trọng đạt được hay </a:t>
            </a:r>
            <a:r>
              <a:rPr sz="3000" dirty="0">
                <a:latin typeface="Arial"/>
                <a:cs typeface="Arial"/>
              </a:rPr>
              <a:t>cần  </a:t>
            </a:r>
            <a:r>
              <a:rPr sz="3000" spc="-5" dirty="0">
                <a:latin typeface="Arial"/>
                <a:cs typeface="Arial"/>
              </a:rPr>
              <a:t>đạt được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dự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án.</a:t>
            </a:r>
            <a:endParaRPr sz="3000">
              <a:latin typeface="Arial"/>
              <a:cs typeface="Arial"/>
            </a:endParaRPr>
          </a:p>
          <a:p>
            <a:pPr marL="355600" marR="13843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Mỗi cột mốc kiểm thử </a:t>
            </a:r>
            <a:r>
              <a:rPr sz="3000" spc="-5" dirty="0">
                <a:latin typeface="Arial"/>
                <a:cs typeface="Arial"/>
              </a:rPr>
              <a:t>phải bao gồm </a:t>
            </a:r>
            <a:r>
              <a:rPr sz="3000" dirty="0">
                <a:latin typeface="Arial"/>
                <a:cs typeface="Arial"/>
              </a:rPr>
              <a:t>ít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nhất  </a:t>
            </a:r>
            <a:r>
              <a:rPr sz="3000" dirty="0">
                <a:latin typeface="Arial"/>
                <a:cs typeface="Arial"/>
              </a:rPr>
              <a:t>một </a:t>
            </a:r>
            <a:r>
              <a:rPr sz="3000" spc="-5" dirty="0">
                <a:latin typeface="Arial"/>
                <a:cs typeface="Arial"/>
              </a:rPr>
              <a:t>hoạt động </a:t>
            </a:r>
            <a:r>
              <a:rPr sz="3000" dirty="0">
                <a:latin typeface="Arial"/>
                <a:cs typeface="Arial"/>
              </a:rPr>
              <a:t>kiểm thử và </a:t>
            </a:r>
            <a:r>
              <a:rPr sz="3000" spc="-5" dirty="0">
                <a:latin typeface="Arial"/>
                <a:cs typeface="Arial"/>
              </a:rPr>
              <a:t>đạt được </a:t>
            </a:r>
            <a:r>
              <a:rPr sz="3000" dirty="0">
                <a:latin typeface="Arial"/>
                <a:cs typeface="Arial"/>
              </a:rPr>
              <a:t>một  </a:t>
            </a:r>
            <a:r>
              <a:rPr sz="3000" spc="-5" dirty="0">
                <a:latin typeface="Arial"/>
                <a:cs typeface="Arial"/>
              </a:rPr>
              <a:t>hoặc nhiều </a:t>
            </a:r>
            <a:r>
              <a:rPr sz="3000" dirty="0">
                <a:latin typeface="Arial"/>
                <a:cs typeface="Arial"/>
              </a:rPr>
              <a:t>sản </a:t>
            </a:r>
            <a:r>
              <a:rPr sz="3000" spc="-5" dirty="0">
                <a:latin typeface="Arial"/>
                <a:cs typeface="Arial"/>
              </a:rPr>
              <a:t>phẩm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thử.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2.3.4.6 </a:t>
            </a:r>
            <a:r>
              <a:rPr dirty="0"/>
              <a:t>Các </a:t>
            </a:r>
            <a:r>
              <a:rPr spc="-5" dirty="0"/>
              <a:t>mốc kiểm thử 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Test  milestones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5767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Qui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xác </a:t>
            </a:r>
            <a:r>
              <a:rPr sz="3000" spc="-5" dirty="0">
                <a:latin typeface="Arial"/>
                <a:cs typeface="Arial"/>
              </a:rPr>
              <a:t>định mốc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057438"/>
            <a:ext cx="6705600" cy="3625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805"/>
            <a:ext cx="58953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2.3.4.6 Các mốc kiểm thử </a:t>
            </a:r>
            <a:r>
              <a:rPr sz="3600" dirty="0"/>
              <a:t>–  Test</a:t>
            </a:r>
            <a:r>
              <a:rPr sz="3600" spc="-5" dirty="0"/>
              <a:t> milestones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6017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Cách </a:t>
            </a:r>
            <a:r>
              <a:rPr sz="3000" spc="-5" dirty="0">
                <a:latin typeface="Arial"/>
                <a:cs typeface="Arial"/>
              </a:rPr>
              <a:t>biểu diễn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mốc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6299" y="2286000"/>
            <a:ext cx="5762572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2.3.4.7 Sản phẩm cần bàn giao</a:t>
            </a:r>
            <a:r>
              <a:rPr spc="-100" dirty="0"/>
              <a:t> </a:t>
            </a:r>
            <a:r>
              <a:rPr dirty="0"/>
              <a:t>–  </a:t>
            </a:r>
            <a:r>
              <a:rPr spc="-5" dirty="0"/>
              <a:t>Deliverables </a:t>
            </a:r>
            <a:r>
              <a:rPr dirty="0"/>
              <a:t>of</a:t>
            </a:r>
            <a:r>
              <a:rPr spc="-45" dirty="0"/>
              <a:t> </a:t>
            </a:r>
            <a:r>
              <a:rPr spc="-5" dirty="0"/>
              <a:t>test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6187440" cy="22205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Liệt </a:t>
            </a:r>
            <a:r>
              <a:rPr sz="3000" dirty="0">
                <a:latin typeface="Arial"/>
                <a:cs typeface="Arial"/>
              </a:rPr>
              <a:t>kê </a:t>
            </a:r>
            <a:r>
              <a:rPr sz="3000" spc="-10" dirty="0">
                <a:latin typeface="Arial"/>
                <a:cs typeface="Arial"/>
              </a:rPr>
              <a:t>tên </a:t>
            </a:r>
            <a:r>
              <a:rPr sz="3000" dirty="0">
                <a:latin typeface="Arial"/>
                <a:cs typeface="Arial"/>
              </a:rPr>
              <a:t>sản </a:t>
            </a:r>
            <a:r>
              <a:rPr sz="3000" spc="-5" dirty="0">
                <a:latin typeface="Arial"/>
                <a:cs typeface="Arial"/>
              </a:rPr>
              <a:t>phẩm </a:t>
            </a:r>
            <a:r>
              <a:rPr sz="3000" dirty="0">
                <a:latin typeface="Arial"/>
                <a:cs typeface="Arial"/>
              </a:rPr>
              <a:t>cần </a:t>
            </a:r>
            <a:r>
              <a:rPr sz="3000" spc="-5" dirty="0">
                <a:latin typeface="Arial"/>
                <a:cs typeface="Arial"/>
              </a:rPr>
              <a:t>bàn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giao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Ngày bàn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giao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Người bàn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giao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Bàn </a:t>
            </a:r>
            <a:r>
              <a:rPr sz="3000" spc="-5" dirty="0">
                <a:latin typeface="Arial"/>
                <a:cs typeface="Arial"/>
              </a:rPr>
              <a:t>giao cho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ai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765"/>
            <a:ext cx="7716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2.1.2 Tầm quan </a:t>
            </a:r>
            <a:r>
              <a:rPr spc="-165" dirty="0"/>
              <a:t>trọng </a:t>
            </a:r>
            <a:r>
              <a:rPr spc="-5" dirty="0"/>
              <a:t>của kiểm thử</a:t>
            </a:r>
            <a:r>
              <a:rPr spc="305" dirty="0"/>
              <a:t> </a:t>
            </a:r>
            <a:r>
              <a:rPr dirty="0"/>
              <a:t>theo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647445"/>
            <a:ext cx="8225790" cy="4680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quy </a:t>
            </a:r>
            <a:r>
              <a:rPr sz="3200" b="1" spc="-220" dirty="0">
                <a:solidFill>
                  <a:srgbClr val="FFFFFF"/>
                </a:solidFill>
                <a:latin typeface="Arial"/>
                <a:cs typeface="Arial"/>
              </a:rPr>
              <a:t>trình</a:t>
            </a:r>
            <a:endParaRPr sz="3200">
              <a:latin typeface="Arial"/>
              <a:cs typeface="Arial"/>
            </a:endParaRPr>
          </a:p>
          <a:p>
            <a:pPr marL="660400" marR="447040" indent="-342900">
              <a:lnSpc>
                <a:spcPct val="100000"/>
              </a:lnSpc>
              <a:spcBef>
                <a:spcPts val="2560"/>
              </a:spcBef>
              <a:buChar char="•"/>
              <a:tabLst>
                <a:tab pos="659765" algn="l"/>
                <a:tab pos="660400" algn="l"/>
              </a:tabLst>
            </a:pPr>
            <a:r>
              <a:rPr sz="3000" spc="-5" dirty="0">
                <a:latin typeface="Arial"/>
                <a:cs typeface="Arial"/>
              </a:rPr>
              <a:t>Cần làm </a:t>
            </a:r>
            <a:r>
              <a:rPr sz="3000" dirty="0">
                <a:latin typeface="Arial"/>
                <a:cs typeface="Arial"/>
              </a:rPr>
              <a:t>rõ </a:t>
            </a:r>
            <a:r>
              <a:rPr sz="3000" spc="-5" dirty="0">
                <a:latin typeface="Arial"/>
                <a:cs typeface="Arial"/>
              </a:rPr>
              <a:t>vai trò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trách nhiệm </a:t>
            </a:r>
            <a:r>
              <a:rPr sz="3000" dirty="0">
                <a:latin typeface="Arial"/>
                <a:cs typeface="Arial"/>
              </a:rPr>
              <a:t>của việc  kiểm thử </a:t>
            </a:r>
            <a:r>
              <a:rPr sz="3000" spc="-5" dirty="0">
                <a:latin typeface="Arial"/>
                <a:cs typeface="Arial"/>
              </a:rPr>
              <a:t>phần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mềm</a:t>
            </a:r>
            <a:endParaRPr sz="3000">
              <a:latin typeface="Arial"/>
              <a:cs typeface="Arial"/>
            </a:endParaRPr>
          </a:p>
          <a:p>
            <a:pPr marL="660400" marR="38798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659765" algn="l"/>
                <a:tab pos="660400" algn="l"/>
              </a:tabLst>
            </a:pPr>
            <a:r>
              <a:rPr sz="3000" spc="-5" dirty="0">
                <a:latin typeface="Arial"/>
                <a:cs typeface="Arial"/>
              </a:rPr>
              <a:t>Cần làm </a:t>
            </a:r>
            <a:r>
              <a:rPr sz="3000" dirty="0">
                <a:latin typeface="Arial"/>
                <a:cs typeface="Arial"/>
              </a:rPr>
              <a:t>rõ </a:t>
            </a:r>
            <a:r>
              <a:rPr sz="3000" spc="-5" dirty="0">
                <a:latin typeface="Arial"/>
                <a:cs typeface="Arial"/>
              </a:rPr>
              <a:t>các </a:t>
            </a:r>
            <a:r>
              <a:rPr sz="3000" dirty="0">
                <a:latin typeface="Arial"/>
                <a:cs typeface="Arial"/>
              </a:rPr>
              <a:t>công </a:t>
            </a:r>
            <a:r>
              <a:rPr sz="3000" spc="-5" dirty="0">
                <a:latin typeface="Arial"/>
                <a:cs typeface="Arial"/>
              </a:rPr>
              <a:t>đoạn,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bước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kiểm  thử</a:t>
            </a:r>
            <a:endParaRPr sz="3000">
              <a:latin typeface="Arial"/>
              <a:cs typeface="Arial"/>
            </a:endParaRPr>
          </a:p>
          <a:p>
            <a:pPr marL="6604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659765" algn="l"/>
                <a:tab pos="660400" algn="l"/>
              </a:tabLst>
            </a:pPr>
            <a:r>
              <a:rPr sz="3000" spc="-5" dirty="0">
                <a:latin typeface="Arial"/>
                <a:cs typeface="Arial"/>
              </a:rPr>
              <a:t>Cần hiểu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phân biệt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tính </a:t>
            </a:r>
            <a:r>
              <a:rPr sz="3000" dirty="0">
                <a:latin typeface="Arial"/>
                <a:cs typeface="Arial"/>
              </a:rPr>
              <a:t>chất kiểm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  </a:t>
            </a:r>
            <a:r>
              <a:rPr sz="3000" spc="-5" dirty="0">
                <a:latin typeface="Arial"/>
                <a:cs typeface="Arial"/>
              </a:rPr>
              <a:t>(tại </a:t>
            </a:r>
            <a:r>
              <a:rPr sz="3000" dirty="0">
                <a:latin typeface="Arial"/>
                <a:cs typeface="Arial"/>
              </a:rPr>
              <a:t>sao </a:t>
            </a:r>
            <a:r>
              <a:rPr sz="3000" spc="-5" dirty="0">
                <a:latin typeface="Arial"/>
                <a:cs typeface="Arial"/>
              </a:rPr>
              <a:t>phảinkiểm thử),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bước kiểm </a:t>
            </a:r>
            <a:r>
              <a:rPr sz="3000" spc="-10" dirty="0">
                <a:latin typeface="Arial"/>
                <a:cs typeface="Arial"/>
              </a:rPr>
              <a:t>thử  </a:t>
            </a:r>
            <a:r>
              <a:rPr sz="3000" dirty="0">
                <a:latin typeface="Arial"/>
                <a:cs typeface="Arial"/>
              </a:rPr>
              <a:t>(khi </a:t>
            </a:r>
            <a:r>
              <a:rPr sz="3000" spc="-5" dirty="0">
                <a:latin typeface="Arial"/>
                <a:cs typeface="Arial"/>
              </a:rPr>
              <a:t>nào thực hiện), </a:t>
            </a:r>
            <a:r>
              <a:rPr sz="3000" dirty="0">
                <a:latin typeface="Arial"/>
                <a:cs typeface="Arial"/>
              </a:rPr>
              <a:t>và các kỹ thuật </a:t>
            </a:r>
            <a:r>
              <a:rPr sz="3000" spc="-5" dirty="0">
                <a:latin typeface="Arial"/>
                <a:cs typeface="Arial"/>
              </a:rPr>
              <a:t>kiểm </a:t>
            </a:r>
            <a:r>
              <a:rPr sz="3000" spc="-10" dirty="0">
                <a:latin typeface="Arial"/>
                <a:cs typeface="Arial"/>
              </a:rPr>
              <a:t>thử  </a:t>
            </a:r>
            <a:r>
              <a:rPr sz="3000" dirty="0">
                <a:latin typeface="Arial"/>
                <a:cs typeface="Arial"/>
              </a:rPr>
              <a:t>(kiểm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bằng </a:t>
            </a:r>
            <a:r>
              <a:rPr sz="3000" dirty="0">
                <a:latin typeface="Arial"/>
                <a:cs typeface="Arial"/>
              </a:rPr>
              <a:t>cách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nào?)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805"/>
            <a:ext cx="56883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2.1.3 </a:t>
            </a:r>
            <a:r>
              <a:rPr sz="3600" dirty="0"/>
              <a:t>Vị </a:t>
            </a:r>
            <a:r>
              <a:rPr sz="3600" spc="-5" dirty="0"/>
              <a:t>trí của kiểm thử  </a:t>
            </a:r>
            <a:r>
              <a:rPr sz="3600" dirty="0"/>
              <a:t>trong </a:t>
            </a:r>
            <a:r>
              <a:rPr sz="3600" spc="-225" dirty="0"/>
              <a:t>vòng </a:t>
            </a:r>
            <a:r>
              <a:rPr sz="3600" spc="-5" dirty="0"/>
              <a:t>đời phần</a:t>
            </a:r>
            <a:r>
              <a:rPr sz="3600" spc="505" dirty="0"/>
              <a:t> </a:t>
            </a:r>
            <a:r>
              <a:rPr sz="3600" dirty="0"/>
              <a:t>mềm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318005"/>
            <a:ext cx="76898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được thực hiện sau mỗi bước </a:t>
            </a:r>
            <a:r>
              <a:rPr sz="3000" dirty="0">
                <a:latin typeface="Arial"/>
                <a:cs typeface="Arial"/>
              </a:rPr>
              <a:t>lặp  </a:t>
            </a:r>
            <a:r>
              <a:rPr sz="3000" spc="-5" dirty="0">
                <a:latin typeface="Arial"/>
                <a:cs typeface="Arial"/>
              </a:rPr>
              <a:t>với </a:t>
            </a:r>
            <a:r>
              <a:rPr sz="3000" dirty="0">
                <a:latin typeface="Arial"/>
                <a:cs typeface="Arial"/>
              </a:rPr>
              <a:t>qui </a:t>
            </a:r>
            <a:r>
              <a:rPr sz="3000" spc="25" dirty="0">
                <a:latin typeface="Arial"/>
                <a:cs typeface="Arial"/>
              </a:rPr>
              <a:t>trình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RUP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2159393"/>
            <a:ext cx="6629400" cy="4340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805"/>
            <a:ext cx="645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2.1.3 </a:t>
            </a:r>
            <a:r>
              <a:rPr sz="3600" dirty="0"/>
              <a:t>Vị </a:t>
            </a:r>
            <a:r>
              <a:rPr sz="3600" spc="-5" dirty="0"/>
              <a:t>trí của kiểm thử</a:t>
            </a:r>
            <a:r>
              <a:rPr sz="3600" spc="-55" dirty="0"/>
              <a:t> </a:t>
            </a:r>
            <a:r>
              <a:rPr sz="3600" dirty="0"/>
              <a:t>trong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329096"/>
            <a:ext cx="4392295" cy="1614805"/>
          </a:xfrm>
          <a:prstGeom prst="rect">
            <a:avLst/>
          </a:prstGeom>
        </p:spPr>
        <p:txBody>
          <a:bodyPr vert="horz" wrap="square" lIns="0" tIns="330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5"/>
              </a:spcBef>
            </a:pPr>
            <a:r>
              <a:rPr sz="3600" b="1" spc="-225" dirty="0">
                <a:solidFill>
                  <a:srgbClr val="FFFFFF"/>
                </a:solidFill>
                <a:latin typeface="Arial"/>
                <a:cs typeface="Arial"/>
              </a:rPr>
              <a:t>vòng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đời phần</a:t>
            </a:r>
            <a:r>
              <a:rPr sz="3600" b="1" spc="-5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mềm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8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Mô </a:t>
            </a:r>
            <a:r>
              <a:rPr sz="3000" spc="30" dirty="0">
                <a:latin typeface="Arial"/>
                <a:cs typeface="Arial"/>
              </a:rPr>
              <a:t>hình </a:t>
            </a:r>
            <a:r>
              <a:rPr sz="3000" dirty="0">
                <a:latin typeface="Arial"/>
                <a:cs typeface="Arial"/>
              </a:rPr>
              <a:t>chữ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1905000"/>
            <a:ext cx="7395591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805"/>
            <a:ext cx="7672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2.1.3 </a:t>
            </a:r>
            <a:r>
              <a:rPr sz="3600" dirty="0"/>
              <a:t>Vị </a:t>
            </a:r>
            <a:r>
              <a:rPr sz="3600" spc="-5" dirty="0"/>
              <a:t>trí của kiểm thử </a:t>
            </a:r>
            <a:r>
              <a:rPr sz="3600" dirty="0"/>
              <a:t>trong</a:t>
            </a:r>
            <a:r>
              <a:rPr sz="3600" spc="405" dirty="0"/>
              <a:t> </a:t>
            </a:r>
            <a:r>
              <a:rPr sz="3600" spc="-300" dirty="0"/>
              <a:t>vòng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9096"/>
            <a:ext cx="8219440" cy="4084320"/>
          </a:xfrm>
          <a:prstGeom prst="rect">
            <a:avLst/>
          </a:prstGeom>
        </p:spPr>
        <p:txBody>
          <a:bodyPr vert="horz" wrap="square" lIns="0" tIns="330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5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đời phần</a:t>
            </a:r>
            <a:r>
              <a:rPr sz="3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mềm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8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Các tính </a:t>
            </a:r>
            <a:r>
              <a:rPr sz="3000" dirty="0">
                <a:latin typeface="Arial"/>
                <a:cs typeface="Arial"/>
              </a:rPr>
              <a:t>chất cần </a:t>
            </a:r>
            <a:r>
              <a:rPr sz="3000" spc="-5" dirty="0">
                <a:latin typeface="Arial"/>
                <a:cs typeface="Arial"/>
              </a:rPr>
              <a:t>ghi nhận </a:t>
            </a:r>
            <a:r>
              <a:rPr sz="3000" dirty="0">
                <a:latin typeface="Arial"/>
                <a:cs typeface="Arial"/>
              </a:rPr>
              <a:t>của mô </a:t>
            </a:r>
            <a:r>
              <a:rPr sz="3000" spc="30" dirty="0">
                <a:latin typeface="Arial"/>
                <a:cs typeface="Arial"/>
              </a:rPr>
              <a:t>hình </a:t>
            </a:r>
            <a:r>
              <a:rPr sz="3000" dirty="0">
                <a:latin typeface="Arial"/>
                <a:cs typeface="Arial"/>
              </a:rPr>
              <a:t>chữ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</a:t>
            </a:r>
            <a:endParaRPr sz="3000">
              <a:latin typeface="Arial"/>
              <a:cs typeface="Arial"/>
            </a:endParaRPr>
          </a:p>
          <a:p>
            <a:pPr marL="355600" marR="15684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Các hoạt động thực hiện </a:t>
            </a:r>
            <a:r>
              <a:rPr sz="3000" dirty="0">
                <a:latin typeface="Arial"/>
                <a:cs typeface="Arial"/>
              </a:rPr>
              <a:t>và các </a:t>
            </a:r>
            <a:r>
              <a:rPr sz="3000" spc="-5" dirty="0">
                <a:latin typeface="Arial"/>
                <a:cs typeface="Arial"/>
              </a:rPr>
              <a:t>hoạt động 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spc="-10" dirty="0">
                <a:latin typeface="Arial"/>
                <a:cs typeface="Arial"/>
              </a:rPr>
              <a:t>tách </a:t>
            </a:r>
            <a:r>
              <a:rPr sz="3000" spc="-5" dirty="0">
                <a:latin typeface="Arial"/>
                <a:cs typeface="Arial"/>
              </a:rPr>
              <a:t>biệt nhưng độ quan trọng  là như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nhau</a:t>
            </a:r>
            <a:endParaRPr sz="3000">
              <a:latin typeface="Arial"/>
              <a:cs typeface="Arial"/>
            </a:endParaRPr>
          </a:p>
          <a:p>
            <a:pPr marL="355600" marR="135255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Mô </a:t>
            </a:r>
            <a:r>
              <a:rPr sz="3000" spc="30" dirty="0">
                <a:latin typeface="Arial"/>
                <a:cs typeface="Arial"/>
              </a:rPr>
              <a:t>hình </a:t>
            </a:r>
            <a:r>
              <a:rPr sz="3000" spc="-5" dirty="0">
                <a:latin typeface="Arial"/>
                <a:cs typeface="Arial"/>
              </a:rPr>
              <a:t>này minh họa </a:t>
            </a:r>
            <a:r>
              <a:rPr sz="3000" dirty="0">
                <a:latin typeface="Arial"/>
                <a:cs typeface="Arial"/>
              </a:rPr>
              <a:t>cho mọi </a:t>
            </a:r>
            <a:r>
              <a:rPr sz="3000" spc="-5" dirty="0">
                <a:latin typeface="Arial"/>
                <a:cs typeface="Arial"/>
              </a:rPr>
              <a:t>hoạt động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của  </a:t>
            </a:r>
            <a:r>
              <a:rPr sz="3000" spc="-5" dirty="0">
                <a:latin typeface="Arial"/>
                <a:cs typeface="Arial"/>
              </a:rPr>
              <a:t>quá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thẩm </a:t>
            </a:r>
            <a:r>
              <a:rPr sz="3000" spc="-5" dirty="0">
                <a:latin typeface="Arial"/>
                <a:cs typeface="Arial"/>
              </a:rPr>
              <a:t>định </a:t>
            </a:r>
            <a:r>
              <a:rPr sz="3000" dirty="0">
                <a:latin typeface="Arial"/>
                <a:cs typeface="Arial"/>
              </a:rPr>
              <a:t>và xác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minh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2.2 </a:t>
            </a:r>
            <a:r>
              <a:rPr sz="3600" dirty="0"/>
              <a:t>Quy </a:t>
            </a:r>
            <a:r>
              <a:rPr sz="3600" spc="-5" dirty="0"/>
              <a:t>trình kiểm thử tổng</a:t>
            </a:r>
            <a:r>
              <a:rPr sz="3600" spc="575" dirty="0"/>
              <a:t> </a:t>
            </a:r>
            <a:r>
              <a:rPr sz="3600" spc="-125" dirty="0"/>
              <a:t>quát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5027930" cy="22205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1. Test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Planning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2. Test Analysis &amp;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Design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  <a:tab pos="1696720" algn="l"/>
              </a:tabLst>
            </a:pPr>
            <a:r>
              <a:rPr sz="3000" dirty="0">
                <a:latin typeface="Arial"/>
                <a:cs typeface="Arial"/>
              </a:rPr>
              <a:t>3. Test	</a:t>
            </a:r>
            <a:r>
              <a:rPr sz="3000" spc="-5" dirty="0">
                <a:latin typeface="Arial"/>
                <a:cs typeface="Arial"/>
              </a:rPr>
              <a:t>Executing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4. Test Report &amp;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Evaluation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3353</Words>
  <Application>Microsoft Office PowerPoint</Application>
  <PresentationFormat>On-screen Show (4:3)</PresentationFormat>
  <Paragraphs>377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PowerPoint Presentation</vt:lpstr>
      <vt:lpstr>BÀI 2: Quy trình kiểm thử phần mềm</vt:lpstr>
      <vt:lpstr>2.1 Các vấn đề liên quan kiểm thử phần mềm</vt:lpstr>
      <vt:lpstr>2.1.1 Khái niệm Quy trình kiểm thử PM</vt:lpstr>
      <vt:lpstr>2.1.2 Tầm quan trọng của kiểm thử theo</vt:lpstr>
      <vt:lpstr>2.1.3 Vị trí của kiểm thử  trong vòng đời phần mềm</vt:lpstr>
      <vt:lpstr>2.1.3 Vị trí của kiểm thử trong</vt:lpstr>
      <vt:lpstr>2.1.3 Vị trí của kiểm thử trong vòng</vt:lpstr>
      <vt:lpstr>2.2 Quy trình kiểm thử tổng quát</vt:lpstr>
      <vt:lpstr>PowerPoint Presentation</vt:lpstr>
      <vt:lpstr>2. Test Process</vt:lpstr>
      <vt:lpstr>Common Inputs and Outputs</vt:lpstr>
      <vt:lpstr>2.2.1 Lập kế hoạch kiểm thử</vt:lpstr>
      <vt:lpstr>2. Test Process Common Test Resources</vt:lpstr>
      <vt:lpstr>2.2.1 Lập kế hoạch kiểm thử</vt:lpstr>
      <vt:lpstr>2.2.1 Lập kế hoạch kiểm thử</vt:lpstr>
      <vt:lpstr>2.2.1 Lập kế hoạch kiểm thử</vt:lpstr>
      <vt:lpstr>2.2.1 Lập kế hoạch kiểm thử</vt:lpstr>
      <vt:lpstr>2.2.1 Lập kế hoạch kiểm thử</vt:lpstr>
      <vt:lpstr>2.2.2 Phân tích và thiết kế kiểm thử</vt:lpstr>
      <vt:lpstr>2.2.2 Phân tích và thiết kế kiểm thử</vt:lpstr>
      <vt:lpstr>2.2.2 Phân tích và thiết kế kiểm thử</vt:lpstr>
      <vt:lpstr>2.2.2 Phân tích và thiết kế kiểm thử</vt:lpstr>
      <vt:lpstr>2.2.3 Thực hiện kiểm thử</vt:lpstr>
      <vt:lpstr>2.2.3 Thực hiện kiểm thử</vt:lpstr>
      <vt:lpstr>2.2.3 Thực hiện kiểm thử</vt:lpstr>
      <vt:lpstr>2.2.3 Thực hiện kiểm thử</vt:lpstr>
      <vt:lpstr>Quy Trình xử lý lỗi</vt:lpstr>
      <vt:lpstr>2.2.4 Báo cáo và đánh giá kiểm thử</vt:lpstr>
      <vt:lpstr>2.2.4 Báo cáo và đánh giá kiểm thử</vt:lpstr>
      <vt:lpstr>2.2.4 Báo cáo và đánh giá kiểm thử</vt:lpstr>
      <vt:lpstr>2.2.4 Báo cáo và đánh giá kiểm thử</vt:lpstr>
      <vt:lpstr>2.3 Bản kế hoạch kiểm thử</vt:lpstr>
      <vt:lpstr>2.3.1 Định nghĩa bản kế hoạch kiểm thử</vt:lpstr>
      <vt:lpstr>2.3.2 Mục tiêu của bản kê hoạch kiểm thử</vt:lpstr>
      <vt:lpstr>2.3.3 Quy trình xây dựng kế hoạch kiểm thử</vt:lpstr>
      <vt:lpstr>2.3.4 Cấu trúc bản kế hoạch kiểm thử</vt:lpstr>
      <vt:lpstr>2.3.4.1 Giới thiệu chung -Introduction</vt:lpstr>
      <vt:lpstr>2.3.4.2 Các tiêu chí chấp nhận sản</vt:lpstr>
      <vt:lpstr>2.3.4.3 Các yêu cầu cần kiểm thử -</vt:lpstr>
      <vt:lpstr>2.3.4.4 Các chiến lược kiểm thử - Test strategy</vt:lpstr>
      <vt:lpstr>2.3.4.4 Các chiến lược kiểm thử - Test strategy</vt:lpstr>
      <vt:lpstr>2.3.4.5 Nguồn lực cho kiểm thử</vt:lpstr>
      <vt:lpstr>2.3.4.6 Các mốc kiểm thử – Test  milestones</vt:lpstr>
      <vt:lpstr>2.3.4.6 Các mốc kiểm thử – Test  milestones</vt:lpstr>
      <vt:lpstr>2.3.4.6 Các mốc kiểm thử –  Test milestones</vt:lpstr>
      <vt:lpstr>2.3.4.7 Sản phẩm cần bàn giao –  Deliverables of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Phong</cp:lastModifiedBy>
  <cp:revision>2</cp:revision>
  <dcterms:created xsi:type="dcterms:W3CDTF">2022-02-27T11:50:08Z</dcterms:created>
  <dcterms:modified xsi:type="dcterms:W3CDTF">2022-03-06T18:00:55Z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2022-02-27T00:00:00Z</vt:filetime>
  </property>
</Properties>
</file>