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425" r:id="rId2"/>
    <p:sldId id="1514" r:id="rId3"/>
    <p:sldId id="1660" r:id="rId4"/>
    <p:sldId id="1661" r:id="rId5"/>
    <p:sldId id="1662" r:id="rId6"/>
    <p:sldId id="1663" r:id="rId7"/>
    <p:sldId id="1664" r:id="rId8"/>
    <p:sldId id="1665" r:id="rId9"/>
    <p:sldId id="1666" r:id="rId10"/>
    <p:sldId id="1667" r:id="rId11"/>
    <p:sldId id="1668" r:id="rId12"/>
    <p:sldId id="1669" r:id="rId13"/>
    <p:sldId id="1670" r:id="rId14"/>
    <p:sldId id="1671" r:id="rId15"/>
    <p:sldId id="1653" r:id="rId16"/>
    <p:sldId id="1672" r:id="rId17"/>
    <p:sldId id="1673" r:id="rId18"/>
    <p:sldId id="1674" r:id="rId19"/>
    <p:sldId id="1675" r:id="rId20"/>
    <p:sldId id="1676" r:id="rId21"/>
    <p:sldId id="1677" r:id="rId22"/>
    <p:sldId id="1678" r:id="rId23"/>
    <p:sldId id="1679" r:id="rId24"/>
    <p:sldId id="1680" r:id="rId25"/>
    <p:sldId id="1681" r:id="rId26"/>
    <p:sldId id="1683" r:id="rId27"/>
    <p:sldId id="1684" r:id="rId28"/>
    <p:sldId id="1685" r:id="rId29"/>
    <p:sldId id="1686" r:id="rId30"/>
  </p:sldIdLst>
  <p:sldSz cx="9144000" cy="6858000" type="screen4x3"/>
  <p:notesSz cx="6797675" cy="99822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135">
          <p15:clr>
            <a:srgbClr val="A4A3A4"/>
          </p15:clr>
        </p15:guide>
        <p15:guide id="2" pos="2789">
          <p15:clr>
            <a:srgbClr val="A4A3A4"/>
          </p15:clr>
        </p15:guide>
        <p15:guide id="3" pos="274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44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7F7FF"/>
    <a:srgbClr val="F3F3FF"/>
    <a:srgbClr val="009900"/>
    <a:srgbClr val="D5D5FF"/>
    <a:srgbClr val="DA340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9" autoAdjust="0"/>
    <p:restoredTop sz="84049" autoAdjust="0"/>
  </p:normalViewPr>
  <p:slideViewPr>
    <p:cSldViewPr>
      <p:cViewPr varScale="1">
        <p:scale>
          <a:sx n="94" d="100"/>
          <a:sy n="94" d="100"/>
        </p:scale>
        <p:origin x="2160" y="184"/>
      </p:cViewPr>
      <p:guideLst>
        <p:guide orient="horz" pos="3135"/>
        <p:guide pos="2789"/>
        <p:guide pos="274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5" d="100"/>
          <a:sy n="75" d="100"/>
        </p:scale>
        <p:origin x="-2232" y="-84"/>
      </p:cViewPr>
      <p:guideLst>
        <p:guide orient="horz" pos="3144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50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3342" tIns="46671" rIns="93342" bIns="46671" numCol="1" anchor="t" anchorCtr="0" compatLnSpc="1">
            <a:prstTxWarp prst="textNoShape">
              <a:avLst/>
            </a:prstTxWarp>
          </a:bodyPr>
          <a:lstStyle>
            <a:lvl1pPr defTabSz="933450" eaLnBrk="1" hangingPunct="1">
              <a:defRPr sz="120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50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3342" tIns="46671" rIns="93342" bIns="46671" numCol="1" anchor="t" anchorCtr="0" compatLnSpc="1">
            <a:prstTxWarp prst="textNoShape">
              <a:avLst/>
            </a:prstTxWarp>
          </a:bodyPr>
          <a:lstStyle>
            <a:lvl1pPr algn="r" defTabSz="933450" eaLnBrk="1" hangingPunct="1">
              <a:defRPr sz="120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1986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80550"/>
            <a:ext cx="2946400" cy="50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3342" tIns="46671" rIns="93342" bIns="46671" numCol="1" anchor="b" anchorCtr="0" compatLnSpc="1">
            <a:prstTxWarp prst="textNoShape">
              <a:avLst/>
            </a:prstTxWarp>
          </a:bodyPr>
          <a:lstStyle>
            <a:lvl1pPr defTabSz="933450" eaLnBrk="1" hangingPunct="1">
              <a:defRPr sz="120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1986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80550"/>
            <a:ext cx="2946400" cy="50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3342" tIns="46671" rIns="93342" bIns="46671" numCol="1" anchor="b" anchorCtr="0" compatLnSpc="1">
            <a:prstTxWarp prst="textNoShape">
              <a:avLst/>
            </a:prstTxWarp>
          </a:bodyPr>
          <a:lstStyle>
            <a:lvl1pPr algn="r" defTabSz="933450" eaLnBrk="1" hangingPunct="1">
              <a:defRPr sz="1200"/>
            </a:lvl1pPr>
          </a:lstStyle>
          <a:p>
            <a:pPr>
              <a:defRPr/>
            </a:pPr>
            <a:fld id="{AFF807CD-9283-44DD-AA21-D1DDE5D54F99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111326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50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3342" tIns="46671" rIns="93342" bIns="46671" numCol="1" anchor="t" anchorCtr="0" compatLnSpc="1">
            <a:prstTxWarp prst="textNoShape">
              <a:avLst/>
            </a:prstTxWarp>
          </a:bodyPr>
          <a:lstStyle>
            <a:lvl1pPr defTabSz="933450" eaLnBrk="1" hangingPunct="1">
              <a:defRPr sz="120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410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50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3342" tIns="46671" rIns="93342" bIns="46671" numCol="1" anchor="t" anchorCtr="0" compatLnSpc="1">
            <a:prstTxWarp prst="textNoShape">
              <a:avLst/>
            </a:prstTxWarp>
          </a:bodyPr>
          <a:lstStyle>
            <a:lvl1pPr algn="r" defTabSz="933450" eaLnBrk="1" hangingPunct="1">
              <a:defRPr sz="120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410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75" y="749300"/>
            <a:ext cx="4991100" cy="37433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41863"/>
            <a:ext cx="5435600" cy="4491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3342" tIns="46671" rIns="93342" bIns="4667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noProof="0"/>
              <a:t>Click to edit Master text styles</a:t>
            </a:r>
          </a:p>
          <a:p>
            <a:pPr lvl="1"/>
            <a:r>
              <a:rPr lang="en-GB" altLang="en-US" noProof="0"/>
              <a:t>Second level</a:t>
            </a:r>
          </a:p>
          <a:p>
            <a:pPr lvl="2"/>
            <a:r>
              <a:rPr lang="en-GB" altLang="en-US" noProof="0"/>
              <a:t>Third level</a:t>
            </a:r>
          </a:p>
          <a:p>
            <a:pPr lvl="3"/>
            <a:r>
              <a:rPr lang="en-GB" altLang="en-US" noProof="0"/>
              <a:t>Fourth level</a:t>
            </a:r>
          </a:p>
          <a:p>
            <a:pPr lvl="4"/>
            <a:r>
              <a:rPr lang="en-GB" altLang="en-US" noProof="0"/>
              <a:t>Fifth level</a:t>
            </a:r>
          </a:p>
        </p:txBody>
      </p:sp>
      <p:sp>
        <p:nvSpPr>
          <p:cNvPr id="410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80550"/>
            <a:ext cx="2946400" cy="50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3342" tIns="46671" rIns="93342" bIns="46671" numCol="1" anchor="b" anchorCtr="0" compatLnSpc="1">
            <a:prstTxWarp prst="textNoShape">
              <a:avLst/>
            </a:prstTxWarp>
          </a:bodyPr>
          <a:lstStyle>
            <a:lvl1pPr defTabSz="933450" eaLnBrk="1" hangingPunct="1">
              <a:defRPr sz="120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410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80550"/>
            <a:ext cx="2946400" cy="50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3342" tIns="46671" rIns="93342" bIns="46671" numCol="1" anchor="b" anchorCtr="0" compatLnSpc="1">
            <a:prstTxWarp prst="textNoShape">
              <a:avLst/>
            </a:prstTxWarp>
          </a:bodyPr>
          <a:lstStyle>
            <a:lvl1pPr algn="r" defTabSz="933450" eaLnBrk="1" hangingPunct="1">
              <a:defRPr sz="1200"/>
            </a:lvl1pPr>
          </a:lstStyle>
          <a:p>
            <a:pPr>
              <a:defRPr/>
            </a:pPr>
            <a:fld id="{C7C2070D-5E33-4692-A790-949EB46A7D28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738577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Probability_distribution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VN" dirty="0"/>
              <a:t>b = 165cm, 2.5cm, HQ (172cm, 3cm), NHAT 168cm, 3.5cm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7C2070D-5E33-4692-A790-949EB46A7D28}" type="slidenum">
              <a:rPr lang="en-GB" altLang="en-US" smtClean="0"/>
              <a:pPr>
                <a:defRPr/>
              </a:pPr>
              <a:t>6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6585984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280054-7C1F-49E4-B6E6-7C3193311042}" type="slidenum">
              <a:rPr lang="en-GB" altLang="en-US" smtClean="0"/>
              <a:pPr>
                <a:defRPr/>
              </a:pPr>
              <a:t>26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613981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280054-7C1F-49E4-B6E6-7C3193311042}" type="slidenum">
              <a:rPr lang="en-GB" altLang="en-US" smtClean="0"/>
              <a:pPr>
                <a:defRPr/>
              </a:pPr>
              <a:t>27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2941728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VN" dirty="0"/>
              <a:t>truongvan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7C2070D-5E33-4692-A790-949EB46A7D28}" type="slidenum">
              <a:rPr lang="en-GB" altLang="en-US" smtClean="0"/>
              <a:pPr>
                <a:defRPr/>
              </a:pPr>
              <a:t>28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062963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7C2070D-5E33-4692-A790-949EB46A7D28}" type="slidenum">
              <a:rPr lang="en-GB" altLang="en-US" smtClean="0"/>
              <a:pPr>
                <a:defRPr/>
              </a:pPr>
              <a:t>8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007139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VN" dirty="0"/>
              <a:t>Pr(x&gt;b) = 1 – Pr(x&lt;b)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7C2070D-5E33-4692-A790-949EB46A7D28}" type="slidenum">
              <a:rPr lang="en-GB" altLang="en-US" smtClean="0"/>
              <a:pPr>
                <a:defRPr/>
              </a:pPr>
              <a:t>9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229117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VN" dirty="0"/>
              <a:t>P(X&lt;8) = P(z&lt;-2.0) = 0.023</a:t>
            </a:r>
          </a:p>
          <a:p>
            <a:r>
              <a:rPr lang="en-VN" dirty="0"/>
              <a:t>P(X&gt;24) = 1-P(X&lt;24) = 1 – P(Z&lt;2.0) = 1- 0.977 = 0.023</a:t>
            </a:r>
          </a:p>
          <a:p>
            <a:r>
              <a:rPr lang="en-VN" dirty="0"/>
              <a:t>P(X&lt;24) – P(X&lt;16) = P(Z&lt;2.0) – P(Z&lt;0) = 0.977 – 0.5 =0.477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7C2070D-5E33-4692-A790-949EB46A7D28}" type="slidenum">
              <a:rPr lang="en-GB" altLang="en-US" smtClean="0"/>
              <a:pPr>
                <a:defRPr/>
              </a:pPr>
              <a:t>12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9007850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 </a:t>
            </a:r>
            <a:r>
              <a:rPr lang="en-US">
                <a:hlinkClick r:id="rId3" tooltip="Probability distribution"/>
              </a:rPr>
              <a:t>probability distribution</a:t>
            </a:r>
            <a:r>
              <a:rPr lang="en-US"/>
              <a:t> is used to describe the probabilities of different values of random variable occurring.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903071-888C-4A9F-A3C3-80CBA25A918C}" type="slidenum">
              <a:rPr lang="en-GB" altLang="en-US" smtClean="0"/>
              <a:pPr>
                <a:defRPr/>
              </a:pPr>
              <a:t>13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7926700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VN" dirty="0"/>
              <a:t>P(x&lt;a) = 0.1 </a:t>
            </a:r>
            <a:r>
              <a:rPr lang="en-VN" dirty="0">
                <a:sym typeface="Wingdings" pitchFamily="2" charset="2"/>
              </a:rPr>
              <a:t> x??? -&gt; tìm z trong bảng tra z = -1.28 =&gt; x = -1.28* 4+ 16 = 10.88. Kluận cá nhỏ  10.88 là cá nhỏ</a:t>
            </a:r>
          </a:p>
          <a:p>
            <a:r>
              <a:rPr lang="en-VN" dirty="0">
                <a:sym typeface="Wingdings" pitchFamily="2" charset="2"/>
              </a:rPr>
              <a:t>P(x&gt;b)  =0.1  P(x&gt;b) = 1 – P(x&lt;b) --&gt; P(x&lt;b) = 1 – 0.1. = 0.9 - z = 1.28 - x = 1.28*4 + 16 = 21.12</a:t>
            </a:r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7C2070D-5E33-4692-A790-949EB46A7D28}" type="slidenum">
              <a:rPr lang="en-GB" altLang="en-US" smtClean="0"/>
              <a:pPr>
                <a:defRPr/>
              </a:pPr>
              <a:t>16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2143249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5E7A357-90DB-4BED-9A9F-A66FA211DAF8}" type="slidenum">
              <a:rPr lang="en-GB" altLang="en-US" smtClean="0"/>
              <a:pPr>
                <a:defRPr/>
              </a:pPr>
              <a:t>23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738100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9A07BBD-48B1-4873-A392-3B352AE7B9D6}" type="slidenum">
              <a:rPr lang="en-GB" altLang="en-US" smtClean="0"/>
              <a:pPr>
                <a:defRPr/>
              </a:pPr>
              <a:t>24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0729555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2D3560-13D7-4C6A-B472-D34918EF903A}" type="slidenum">
              <a:rPr lang="en-GB" altLang="en-US" smtClean="0"/>
              <a:pPr>
                <a:defRPr/>
              </a:pPr>
              <a:t>25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733639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C32C3D-F992-410D-B5B5-A92F05AB95E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62998822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47A4D6-117A-47DB-9583-1372DAC54F18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38268900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65938" y="260350"/>
            <a:ext cx="2098675" cy="56499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9913" y="260350"/>
            <a:ext cx="6143625" cy="56499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489A37-52EC-4F14-B49F-D5E6A81ACC8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645306239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350" y="260350"/>
            <a:ext cx="7561263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69913" y="1700213"/>
            <a:ext cx="3924300" cy="4210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6613" y="1700213"/>
            <a:ext cx="3925887" cy="2028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6613" y="3881438"/>
            <a:ext cx="3925887" cy="2028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801D3B-05DD-43F2-A39C-259402F1968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33887478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350" y="260350"/>
            <a:ext cx="7561263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69913" y="1700213"/>
            <a:ext cx="3924300" cy="4210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700213"/>
            <a:ext cx="3925887" cy="4210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53A22F-6705-46BE-9381-1A45CA33DBF9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205569121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569913" y="260350"/>
            <a:ext cx="8394700" cy="5649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937685-768E-4B32-9935-A008C604EA9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7026162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2D783F-C6BC-47CD-9D94-AACE0A4010F7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267231687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B4EAC3-495F-40E0-9F61-508BFE90C5E7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4888667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9913" y="1700213"/>
            <a:ext cx="3924300" cy="4210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700213"/>
            <a:ext cx="3925887" cy="4210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766652-7969-40D5-B0F0-ADD23A6B5B1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6978348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2C3D6F-59C3-4AD6-91E1-ECD22A511DA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39420707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231E96-3C0E-414A-8470-6C14D1D7C204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82005366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0E4DB4-E383-48B7-AE2A-D7660C85841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1019342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4131FC-9225-4EBE-9C4D-5F5EFEA1338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82726187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83CA6C-A37B-4A6C-8758-4D6ADEF07783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16987787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03350" y="260350"/>
            <a:ext cx="756126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9913" y="1700213"/>
            <a:ext cx="8002587" cy="421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6BA85BA9-CE2E-4CCF-ABF6-C348A785BA91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0" y="1362075"/>
            <a:ext cx="4211638" cy="142875"/>
          </a:xfrm>
          <a:prstGeom prst="rect">
            <a:avLst/>
          </a:prstGeom>
          <a:gradFill rotWithShape="0">
            <a:gsLst>
              <a:gs pos="0">
                <a:srgbClr val="6699FF">
                  <a:gamma/>
                  <a:shade val="66667"/>
                  <a:invGamma/>
                </a:srgbClr>
              </a:gs>
              <a:gs pos="50000">
                <a:srgbClr val="6699FF"/>
              </a:gs>
              <a:gs pos="100000">
                <a:srgbClr val="6699FF">
                  <a:gamma/>
                  <a:shade val="66667"/>
                  <a:invGamma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kern="1200">
          <a:solidFill>
            <a:srgbClr val="CC33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CC33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CC33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CC33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CC33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rgbClr val="CC33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rgbClr val="CC33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rgbClr val="CC33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rgbClr val="CC33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12000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5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4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5900" y="1628775"/>
            <a:ext cx="8532813" cy="3421063"/>
          </a:xfrm>
        </p:spPr>
        <p:txBody>
          <a:bodyPr anchor="ctr"/>
          <a:lstStyle/>
          <a:p>
            <a:pPr eaLnBrk="1" hangingPunct="1"/>
            <a:r>
              <a:rPr lang="en-US" altLang="en-US" sz="5400"/>
              <a:t>Bài 5:</a:t>
            </a:r>
            <a:br>
              <a:rPr lang="en-US" altLang="en-US" sz="5400"/>
            </a:br>
            <a:r>
              <a:rPr lang="en-GB" altLang="en-US" sz="5400"/>
              <a:t>Phân phối xác suất (tt)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Ví dụ</a:t>
            </a:r>
            <a:endParaRPr lang="en-GB" altLang="en-US"/>
          </a:p>
        </p:txBody>
      </p:sp>
      <p:sp>
        <p:nvSpPr>
          <p:cNvPr id="1830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557338"/>
            <a:ext cx="8002587" cy="5040312"/>
          </a:xfrm>
        </p:spPr>
        <p:txBody>
          <a:bodyPr/>
          <a:lstStyle/>
          <a:p>
            <a:r>
              <a:rPr lang="en-US" altLang="en-US" dirty="0" err="1"/>
              <a:t>Chiều</a:t>
            </a:r>
            <a:r>
              <a:rPr lang="en-US" altLang="en-US" dirty="0"/>
              <a:t> </a:t>
            </a:r>
            <a:r>
              <a:rPr lang="en-US" altLang="en-US" dirty="0" err="1"/>
              <a:t>dài</a:t>
            </a:r>
            <a:r>
              <a:rPr lang="en-US" altLang="en-US" dirty="0"/>
              <a:t> </a:t>
            </a:r>
            <a:r>
              <a:rPr lang="en-US" altLang="en-US" dirty="0" err="1"/>
              <a:t>cá</a:t>
            </a:r>
            <a:r>
              <a:rPr lang="en-US" altLang="en-US" dirty="0"/>
              <a:t> </a:t>
            </a:r>
            <a:r>
              <a:rPr lang="en-US" altLang="en-US" dirty="0" err="1"/>
              <a:t>được</a:t>
            </a:r>
            <a:r>
              <a:rPr lang="en-US" altLang="en-US" dirty="0"/>
              <a:t> </a:t>
            </a:r>
            <a:r>
              <a:rPr lang="en-US" altLang="en-US" dirty="0" err="1"/>
              <a:t>mô</a:t>
            </a:r>
            <a:r>
              <a:rPr lang="en-US" altLang="en-US" dirty="0"/>
              <a:t> </a:t>
            </a:r>
            <a:r>
              <a:rPr lang="en-US" altLang="en-US" dirty="0" err="1"/>
              <a:t>hình</a:t>
            </a:r>
            <a:r>
              <a:rPr lang="en-US" altLang="en-US" dirty="0"/>
              <a:t> </a:t>
            </a:r>
            <a:r>
              <a:rPr lang="en-US" altLang="en-US" dirty="0" err="1"/>
              <a:t>hóa</a:t>
            </a:r>
            <a:r>
              <a:rPr lang="en-US" altLang="en-US" dirty="0"/>
              <a:t> </a:t>
            </a:r>
            <a:r>
              <a:rPr lang="en-US" altLang="en-US" dirty="0" err="1"/>
              <a:t>bằng</a:t>
            </a:r>
            <a:r>
              <a:rPr lang="en-US" altLang="en-US" dirty="0"/>
              <a:t> </a:t>
            </a:r>
            <a:r>
              <a:rPr lang="en-US" altLang="en-US" dirty="0" err="1"/>
              <a:t>phân</a:t>
            </a:r>
            <a:r>
              <a:rPr lang="en-US" altLang="en-US" dirty="0"/>
              <a:t> </a:t>
            </a:r>
            <a:r>
              <a:rPr lang="en-US" altLang="en-US" dirty="0" err="1"/>
              <a:t>phối</a:t>
            </a:r>
            <a:r>
              <a:rPr lang="en-US" altLang="en-US" dirty="0"/>
              <a:t> </a:t>
            </a:r>
            <a:r>
              <a:rPr lang="en-US" altLang="en-US" dirty="0" err="1"/>
              <a:t>chuẩn</a:t>
            </a:r>
            <a:r>
              <a:rPr lang="en-US" altLang="en-US" dirty="0"/>
              <a:t> N(</a:t>
            </a:r>
            <a:r>
              <a:rPr lang="en-US" altLang="en-US" dirty="0">
                <a:sym typeface="Symbol" panose="05050102010706020507" pitchFamily="18" charset="2"/>
              </a:rPr>
              <a:t></a:t>
            </a:r>
            <a:r>
              <a:rPr lang="en-US" altLang="en-US" dirty="0"/>
              <a:t>=16 (cm), </a:t>
            </a:r>
            <a:r>
              <a:rPr lang="en-US" altLang="en-US" dirty="0">
                <a:sym typeface="Symbol" panose="05050102010706020507" pitchFamily="18" charset="2"/>
              </a:rPr>
              <a:t></a:t>
            </a:r>
            <a:r>
              <a:rPr lang="en-US" altLang="en-US" dirty="0"/>
              <a:t>=4 (cm)). Ta </a:t>
            </a:r>
            <a:r>
              <a:rPr lang="en-US" altLang="en-US" dirty="0" err="1"/>
              <a:t>cần</a:t>
            </a:r>
            <a:r>
              <a:rPr lang="en-US" altLang="en-US" dirty="0"/>
              <a:t> </a:t>
            </a:r>
            <a:r>
              <a:rPr lang="en-US" altLang="en-US" dirty="0" err="1"/>
              <a:t>trả</a:t>
            </a:r>
            <a:r>
              <a:rPr lang="en-US" altLang="en-US" dirty="0"/>
              <a:t> </a:t>
            </a:r>
            <a:r>
              <a:rPr lang="en-US" altLang="en-US" dirty="0" err="1"/>
              <a:t>lời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câu</a:t>
            </a:r>
            <a:r>
              <a:rPr lang="en-US" altLang="en-US" dirty="0"/>
              <a:t> </a:t>
            </a:r>
            <a:r>
              <a:rPr lang="en-US" altLang="en-US" dirty="0" err="1"/>
              <a:t>hỏi</a:t>
            </a:r>
            <a:r>
              <a:rPr lang="en-US" altLang="en-US" dirty="0"/>
              <a:t> </a:t>
            </a:r>
            <a:r>
              <a:rPr lang="en-US" altLang="en-US" dirty="0" err="1"/>
              <a:t>sau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b="1" u="sng" dirty="0" err="1"/>
              <a:t>Câu</a:t>
            </a:r>
            <a:r>
              <a:rPr lang="en-US" altLang="en-US" b="1" u="sng" dirty="0"/>
              <a:t> </a:t>
            </a:r>
            <a:r>
              <a:rPr lang="en-US" altLang="en-US" b="1" u="sng" dirty="0" err="1"/>
              <a:t>hỏi</a:t>
            </a:r>
            <a:r>
              <a:rPr lang="en-US" altLang="en-US" b="1" u="sng" dirty="0"/>
              <a:t> 1:</a:t>
            </a:r>
            <a:r>
              <a:rPr lang="en-US" altLang="en-US" dirty="0"/>
              <a:t> </a:t>
            </a:r>
            <a:r>
              <a:rPr lang="en-US" altLang="en-US" dirty="0" err="1"/>
              <a:t>Xác</a:t>
            </a:r>
            <a:r>
              <a:rPr lang="en-US" altLang="en-US" dirty="0"/>
              <a:t> </a:t>
            </a:r>
            <a:r>
              <a:rPr lang="en-US" altLang="en-US" dirty="0" err="1"/>
              <a:t>suất</a:t>
            </a:r>
            <a:r>
              <a:rPr lang="en-US" altLang="en-US" dirty="0"/>
              <a:t> </a:t>
            </a:r>
            <a:r>
              <a:rPr lang="en-US" altLang="en-US" dirty="0" err="1"/>
              <a:t>bắt</a:t>
            </a:r>
            <a:r>
              <a:rPr lang="en-US" altLang="en-US" dirty="0"/>
              <a:t> </a:t>
            </a:r>
            <a:r>
              <a:rPr lang="en-US" altLang="en-US" dirty="0" err="1"/>
              <a:t>được</a:t>
            </a:r>
            <a:r>
              <a:rPr lang="en-US" altLang="en-US" dirty="0"/>
              <a:t> con </a:t>
            </a:r>
            <a:r>
              <a:rPr lang="en-US" altLang="en-US" dirty="0" err="1"/>
              <a:t>cá</a:t>
            </a:r>
            <a:r>
              <a:rPr lang="en-US" altLang="en-US" dirty="0"/>
              <a:t> </a:t>
            </a:r>
            <a:r>
              <a:rPr lang="en-US" altLang="en-US" dirty="0" err="1"/>
              <a:t>nhỏ</a:t>
            </a:r>
            <a:r>
              <a:rPr lang="en-US" altLang="en-US" dirty="0"/>
              <a:t> (</a:t>
            </a:r>
            <a:r>
              <a:rPr lang="en-US" altLang="en-US" dirty="0" err="1"/>
              <a:t>nhỏ</a:t>
            </a:r>
            <a:r>
              <a:rPr lang="en-US" altLang="en-US" dirty="0"/>
              <a:t> </a:t>
            </a:r>
            <a:r>
              <a:rPr lang="en-US" altLang="en-US" dirty="0" err="1"/>
              <a:t>hơn</a:t>
            </a:r>
            <a:r>
              <a:rPr lang="en-US" altLang="en-US" dirty="0"/>
              <a:t> 8 (cm))?</a:t>
            </a:r>
          </a:p>
          <a:p>
            <a:pPr lvl="1"/>
            <a:r>
              <a:rPr lang="en-US" altLang="en-US" b="1" u="sng" dirty="0" err="1"/>
              <a:t>Câu</a:t>
            </a:r>
            <a:r>
              <a:rPr lang="en-US" altLang="en-US" b="1" u="sng" dirty="0"/>
              <a:t> </a:t>
            </a:r>
            <a:r>
              <a:rPr lang="en-US" altLang="en-US" b="1" u="sng" dirty="0" err="1"/>
              <a:t>hỏi</a:t>
            </a:r>
            <a:r>
              <a:rPr lang="en-US" altLang="en-US" b="1" u="sng" dirty="0"/>
              <a:t> 2:</a:t>
            </a:r>
            <a:r>
              <a:rPr lang="en-US" altLang="en-US" dirty="0"/>
              <a:t> </a:t>
            </a:r>
            <a:r>
              <a:rPr lang="en-US" altLang="en-US" dirty="0" err="1"/>
              <a:t>Giả</a:t>
            </a:r>
            <a:r>
              <a:rPr lang="en-US" altLang="en-US" dirty="0"/>
              <a:t> </a:t>
            </a:r>
            <a:r>
              <a:rPr lang="en-US" altLang="en-US" dirty="0" err="1"/>
              <a:t>sử</a:t>
            </a:r>
            <a:r>
              <a:rPr lang="en-US" altLang="en-US" dirty="0"/>
              <a:t>, ai </a:t>
            </a:r>
            <a:r>
              <a:rPr lang="en-US" altLang="en-US" dirty="0" err="1"/>
              <a:t>bắt</a:t>
            </a:r>
            <a:r>
              <a:rPr lang="en-US" altLang="en-US" dirty="0"/>
              <a:t> </a:t>
            </a:r>
            <a:r>
              <a:rPr lang="en-US" altLang="en-US" dirty="0" err="1"/>
              <a:t>được</a:t>
            </a:r>
            <a:r>
              <a:rPr lang="en-US" altLang="en-US" dirty="0"/>
              <a:t> con </a:t>
            </a:r>
            <a:r>
              <a:rPr lang="en-US" altLang="en-US" dirty="0" err="1"/>
              <a:t>cá</a:t>
            </a:r>
            <a:r>
              <a:rPr lang="en-US" altLang="en-US" dirty="0"/>
              <a:t> </a:t>
            </a:r>
            <a:r>
              <a:rPr lang="en-US" altLang="en-US" dirty="0" err="1"/>
              <a:t>lớn</a:t>
            </a:r>
            <a:r>
              <a:rPr lang="en-US" altLang="en-US" dirty="0"/>
              <a:t> (</a:t>
            </a:r>
            <a:r>
              <a:rPr lang="en-US" altLang="en-US" dirty="0" err="1"/>
              <a:t>lớn</a:t>
            </a:r>
            <a:r>
              <a:rPr lang="en-US" altLang="en-US" dirty="0"/>
              <a:t> </a:t>
            </a:r>
            <a:r>
              <a:rPr lang="en-US" altLang="en-US" dirty="0" err="1"/>
              <a:t>hơn</a:t>
            </a:r>
            <a:r>
              <a:rPr lang="en-US" altLang="en-US" dirty="0"/>
              <a:t> 24(cm)) </a:t>
            </a:r>
            <a:r>
              <a:rPr lang="en-US" altLang="en-US" dirty="0" err="1"/>
              <a:t>sẽ</a:t>
            </a:r>
            <a:r>
              <a:rPr lang="en-US" altLang="en-US" dirty="0"/>
              <a:t> </a:t>
            </a:r>
            <a:r>
              <a:rPr lang="en-US" altLang="en-US" dirty="0" err="1"/>
              <a:t>được</a:t>
            </a:r>
            <a:r>
              <a:rPr lang="en-US" altLang="en-US" dirty="0"/>
              <a:t> </a:t>
            </a:r>
            <a:r>
              <a:rPr lang="en-US" altLang="en-US" dirty="0" err="1"/>
              <a:t>thưởng</a:t>
            </a:r>
            <a:r>
              <a:rPr lang="en-US" altLang="en-US" dirty="0"/>
              <a:t>. </a:t>
            </a:r>
            <a:r>
              <a:rPr lang="en-US" altLang="en-US" dirty="0" err="1"/>
              <a:t>Hỏi</a:t>
            </a:r>
            <a:r>
              <a:rPr lang="en-US" altLang="en-US" dirty="0"/>
              <a:t> </a:t>
            </a:r>
            <a:r>
              <a:rPr lang="en-US" altLang="en-US" dirty="0" err="1"/>
              <a:t>xác</a:t>
            </a:r>
            <a:r>
              <a:rPr lang="en-US" altLang="en-US" dirty="0"/>
              <a:t> </a:t>
            </a:r>
            <a:r>
              <a:rPr lang="en-US" altLang="en-US" dirty="0" err="1"/>
              <a:t>suất</a:t>
            </a:r>
            <a:r>
              <a:rPr lang="en-US" altLang="en-US" dirty="0"/>
              <a:t> </a:t>
            </a:r>
            <a:r>
              <a:rPr lang="en-US" altLang="en-US" dirty="0" err="1"/>
              <a:t>được</a:t>
            </a:r>
            <a:r>
              <a:rPr lang="en-US" altLang="en-US" dirty="0"/>
              <a:t> </a:t>
            </a:r>
            <a:r>
              <a:rPr lang="en-US" altLang="en-US" dirty="0" err="1"/>
              <a:t>thưởng</a:t>
            </a:r>
            <a:r>
              <a:rPr lang="en-US" altLang="en-US" dirty="0"/>
              <a:t> </a:t>
            </a:r>
            <a:r>
              <a:rPr lang="en-US" altLang="en-US" dirty="0" err="1"/>
              <a:t>là</a:t>
            </a:r>
            <a:r>
              <a:rPr lang="en-US" altLang="en-US" dirty="0"/>
              <a:t> bao </a:t>
            </a:r>
            <a:r>
              <a:rPr lang="en-US" altLang="en-US" dirty="0" err="1"/>
              <a:t>nhiêu</a:t>
            </a:r>
            <a:r>
              <a:rPr lang="en-US" altLang="en-US" dirty="0"/>
              <a:t>?</a:t>
            </a:r>
          </a:p>
          <a:p>
            <a:pPr lvl="1"/>
            <a:r>
              <a:rPr lang="en-US" altLang="en-US" b="1" u="sng" dirty="0" err="1"/>
              <a:t>Câu</a:t>
            </a:r>
            <a:r>
              <a:rPr lang="en-US" altLang="en-US" b="1" u="sng" dirty="0"/>
              <a:t> </a:t>
            </a:r>
            <a:r>
              <a:rPr lang="en-US" altLang="en-US" b="1" u="sng" dirty="0" err="1"/>
              <a:t>hỏi</a:t>
            </a:r>
            <a:r>
              <a:rPr lang="en-US" altLang="en-US" b="1" u="sng" dirty="0"/>
              <a:t> 3:</a:t>
            </a:r>
            <a:r>
              <a:rPr lang="en-US" altLang="en-US" dirty="0"/>
              <a:t> </a:t>
            </a:r>
            <a:r>
              <a:rPr lang="en-US" altLang="en-US" dirty="0" err="1"/>
              <a:t>Xác</a:t>
            </a:r>
            <a:r>
              <a:rPr lang="en-US" altLang="en-US" dirty="0"/>
              <a:t> </a:t>
            </a:r>
            <a:r>
              <a:rPr lang="en-US" altLang="en-US" dirty="0" err="1"/>
              <a:t>suất</a:t>
            </a:r>
            <a:r>
              <a:rPr lang="en-US" altLang="en-US" dirty="0"/>
              <a:t> </a:t>
            </a:r>
            <a:r>
              <a:rPr lang="en-US" altLang="en-US" dirty="0" err="1"/>
              <a:t>bắt</a:t>
            </a:r>
            <a:r>
              <a:rPr lang="en-US" altLang="en-US" dirty="0"/>
              <a:t> </a:t>
            </a:r>
            <a:r>
              <a:rPr lang="en-US" altLang="en-US" dirty="0" err="1"/>
              <a:t>được</a:t>
            </a:r>
            <a:r>
              <a:rPr lang="en-US" altLang="en-US" dirty="0"/>
              <a:t> con </a:t>
            </a:r>
            <a:r>
              <a:rPr lang="en-US" altLang="en-US" dirty="0" err="1"/>
              <a:t>cá</a:t>
            </a:r>
            <a:r>
              <a:rPr lang="en-US" altLang="en-US" dirty="0"/>
              <a:t> </a:t>
            </a:r>
            <a:r>
              <a:rPr lang="en-US" altLang="en-US" dirty="0" err="1"/>
              <a:t>vừa</a:t>
            </a:r>
            <a:r>
              <a:rPr lang="en-US" altLang="en-US" dirty="0"/>
              <a:t> (</a:t>
            </a:r>
            <a:r>
              <a:rPr lang="en-US" altLang="en-US" dirty="0" err="1"/>
              <a:t>trong</a:t>
            </a:r>
            <a:r>
              <a:rPr lang="en-US" altLang="en-US" dirty="0"/>
              <a:t> </a:t>
            </a:r>
            <a:r>
              <a:rPr lang="en-US" altLang="en-US" dirty="0" err="1"/>
              <a:t>khoảng</a:t>
            </a:r>
            <a:r>
              <a:rPr lang="en-US" altLang="en-US" dirty="0"/>
              <a:t> 16-24(cm))?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Ví dụ (tt)</a:t>
            </a:r>
            <a:endParaRPr lang="en-GB" altLang="en-US"/>
          </a:p>
        </p:txBody>
      </p:sp>
      <p:sp>
        <p:nvSpPr>
          <p:cNvPr id="1830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557338"/>
            <a:ext cx="8002587" cy="5040312"/>
          </a:xfrm>
        </p:spPr>
        <p:txBody>
          <a:bodyPr/>
          <a:lstStyle/>
          <a:p>
            <a:r>
              <a:rPr lang="en-US" altLang="en-US" b="1" i="1" u="sng"/>
              <a:t>Bước 1</a:t>
            </a:r>
            <a:r>
              <a:rPr lang="en-US" altLang="en-US"/>
              <a:t>: biểu diễn đồ thị của phân phối</a:t>
            </a:r>
          </a:p>
          <a:p>
            <a:pPr lvl="1"/>
            <a:r>
              <a:rPr lang="en-US" altLang="en-US"/>
              <a:t>Nhớ lại</a:t>
            </a:r>
          </a:p>
        </p:txBody>
      </p:sp>
      <p:grpSp>
        <p:nvGrpSpPr>
          <p:cNvPr id="6" name="Group 6"/>
          <p:cNvGrpSpPr>
            <a:grpSpLocks/>
          </p:cNvGrpSpPr>
          <p:nvPr/>
        </p:nvGrpSpPr>
        <p:grpSpPr bwMode="auto">
          <a:xfrm>
            <a:off x="2267744" y="2708920"/>
            <a:ext cx="5544493" cy="3636404"/>
            <a:chOff x="2667000" y="1676400"/>
            <a:chExt cx="6043161" cy="4343400"/>
          </a:xfrm>
        </p:grpSpPr>
        <p:pic>
          <p:nvPicPr>
            <p:cNvPr id="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7000" y="1828800"/>
              <a:ext cx="6043161" cy="419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8"/>
            <p:cNvSpPr txBox="1">
              <a:spLocks noChangeArrowheads="1"/>
            </p:cNvSpPr>
            <p:nvPr/>
          </p:nvSpPr>
          <p:spPr bwMode="auto">
            <a:xfrm>
              <a:off x="5257800" y="1676400"/>
              <a:ext cx="914400" cy="4616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Palatino Linotype" panose="0204050205050503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Palatino Linotype" panose="0204050205050503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Palatino Linotype" panose="0204050205050503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Palatino Linotype" panose="0204050205050503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Palatino Linotype" panose="02040502050505030304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 Linotype" panose="02040502050505030304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 Linotype" panose="02040502050505030304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 Linotype" panose="02040502050505030304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 Linotype" panose="02040502050505030304" pitchFamily="18" charset="0"/>
                </a:defRPr>
              </a:lvl9pPr>
            </a:lstStyle>
            <a:p>
              <a:r>
                <a:rPr lang="en-US" altLang="en-US" sz="2400" i="1"/>
                <a:t>f(x)</a:t>
              </a:r>
            </a:p>
          </p:txBody>
        </p:sp>
      </p:grp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Ví dụ (tt)</a:t>
            </a:r>
            <a:endParaRPr lang="en-GB" altLang="en-US"/>
          </a:p>
        </p:txBody>
      </p:sp>
      <p:sp>
        <p:nvSpPr>
          <p:cNvPr id="1830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557338"/>
            <a:ext cx="8002587" cy="5040312"/>
          </a:xfrm>
        </p:spPr>
        <p:txBody>
          <a:bodyPr/>
          <a:lstStyle/>
          <a:p>
            <a:r>
              <a:rPr lang="en-US" altLang="en-US" b="1" i="1" u="sng" dirty="0" err="1"/>
              <a:t>Bước</a:t>
            </a:r>
            <a:r>
              <a:rPr lang="en-US" altLang="en-US" b="1" i="1" u="sng" dirty="0"/>
              <a:t> 2</a:t>
            </a:r>
            <a:r>
              <a:rPr lang="en-US" altLang="en-US" dirty="0"/>
              <a:t>: </a:t>
            </a:r>
            <a:r>
              <a:rPr lang="en-US" altLang="en-US" dirty="0" err="1"/>
              <a:t>chuyển</a:t>
            </a:r>
            <a:r>
              <a:rPr lang="en-US" altLang="en-US" dirty="0"/>
              <a:t> </a:t>
            </a:r>
            <a:r>
              <a:rPr lang="en-US" altLang="en-US" dirty="0" err="1"/>
              <a:t>về</a:t>
            </a:r>
            <a:r>
              <a:rPr lang="en-US" altLang="en-US" dirty="0"/>
              <a:t> </a:t>
            </a:r>
            <a:r>
              <a:rPr lang="en-US" altLang="en-US" dirty="0" err="1"/>
              <a:t>bài</a:t>
            </a:r>
            <a:r>
              <a:rPr lang="en-US" altLang="en-US" dirty="0"/>
              <a:t> </a:t>
            </a:r>
            <a:r>
              <a:rPr lang="en-US" altLang="en-US" dirty="0" err="1"/>
              <a:t>toán</a:t>
            </a:r>
            <a:r>
              <a:rPr lang="en-US" altLang="en-US" dirty="0"/>
              <a:t> </a:t>
            </a:r>
            <a:r>
              <a:rPr lang="en-US" altLang="en-US" dirty="0" err="1"/>
              <a:t>xác</a:t>
            </a:r>
            <a:r>
              <a:rPr lang="en-US" altLang="en-US" dirty="0"/>
              <a:t> </a:t>
            </a:r>
            <a:r>
              <a:rPr lang="en-US" altLang="en-US" dirty="0" err="1"/>
              <a:t>suất</a:t>
            </a:r>
            <a:endParaRPr lang="en-US" altLang="en-US" dirty="0"/>
          </a:p>
          <a:p>
            <a:r>
              <a:rPr lang="en-US" altLang="en-US" dirty="0" err="1"/>
              <a:t>Ví</a:t>
            </a:r>
            <a:r>
              <a:rPr lang="en-US" altLang="en-US" dirty="0"/>
              <a:t> </a:t>
            </a:r>
            <a:r>
              <a:rPr lang="en-US" altLang="en-US" dirty="0" err="1"/>
              <a:t>dụ</a:t>
            </a:r>
            <a:endParaRPr lang="en-US" altLang="en-US" dirty="0"/>
          </a:p>
          <a:p>
            <a:pPr lvl="1"/>
            <a:r>
              <a:rPr lang="en-US" altLang="en-US" b="1" u="sng" dirty="0" err="1"/>
              <a:t>Câu</a:t>
            </a:r>
            <a:r>
              <a:rPr lang="en-US" altLang="en-US" b="1" u="sng" dirty="0"/>
              <a:t> </a:t>
            </a:r>
            <a:r>
              <a:rPr lang="en-US" altLang="en-US" b="1" u="sng" dirty="0" err="1"/>
              <a:t>hỏi</a:t>
            </a:r>
            <a:r>
              <a:rPr lang="en-US" altLang="en-US" b="1" u="sng" dirty="0"/>
              <a:t> 1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</a:t>
            </a:r>
            <a:r>
              <a:rPr lang="en-US" altLang="en-US" dirty="0"/>
              <a:t> P(X&lt;8)=?</a:t>
            </a:r>
          </a:p>
          <a:p>
            <a:pPr lvl="1"/>
            <a:r>
              <a:rPr lang="en-US" altLang="en-US" b="1" u="sng" dirty="0" err="1"/>
              <a:t>Câu</a:t>
            </a:r>
            <a:r>
              <a:rPr lang="en-US" altLang="en-US" b="1" u="sng" dirty="0"/>
              <a:t> </a:t>
            </a:r>
            <a:r>
              <a:rPr lang="en-US" altLang="en-US" b="1" u="sng" dirty="0" err="1"/>
              <a:t>hỏi</a:t>
            </a:r>
            <a:r>
              <a:rPr lang="en-US" altLang="en-US" b="1" u="sng" dirty="0"/>
              <a:t> 2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</a:t>
            </a:r>
            <a:r>
              <a:rPr lang="en-US" altLang="en-US" dirty="0"/>
              <a:t> P(X&gt;24)= 1 – P(X&lt;24)</a:t>
            </a:r>
          </a:p>
          <a:p>
            <a:pPr lvl="1"/>
            <a:r>
              <a:rPr lang="en-US" altLang="en-US" b="1" u="sng" dirty="0" err="1"/>
              <a:t>Câu</a:t>
            </a:r>
            <a:r>
              <a:rPr lang="en-US" altLang="en-US" b="1" u="sng" dirty="0"/>
              <a:t> </a:t>
            </a:r>
            <a:r>
              <a:rPr lang="en-US" altLang="en-US" b="1" u="sng" dirty="0" err="1"/>
              <a:t>hỏi</a:t>
            </a:r>
            <a:r>
              <a:rPr lang="en-US" altLang="en-US" b="1" u="sng" dirty="0"/>
              <a:t> 3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</a:t>
            </a:r>
            <a:r>
              <a:rPr lang="en-US" altLang="en-US" dirty="0"/>
              <a:t> P(16&lt;X&lt;24)= P(X&lt;24) – P(X&lt;16)</a:t>
            </a:r>
          </a:p>
          <a:p>
            <a:r>
              <a:rPr lang="en-US" altLang="en-US" dirty="0" err="1"/>
              <a:t>Chú</a:t>
            </a:r>
            <a:r>
              <a:rPr lang="en-US" altLang="en-US" dirty="0"/>
              <a:t> </a:t>
            </a:r>
            <a:r>
              <a:rPr lang="en-US" altLang="en-US" dirty="0" err="1"/>
              <a:t>ý</a:t>
            </a:r>
            <a:r>
              <a:rPr lang="en-US" altLang="en-US" dirty="0"/>
              <a:t> </a:t>
            </a:r>
            <a:r>
              <a:rPr lang="en-US" altLang="en-US" dirty="0" err="1"/>
              <a:t>là</a:t>
            </a:r>
            <a:r>
              <a:rPr lang="en-US" altLang="en-US" dirty="0"/>
              <a:t> </a:t>
            </a:r>
            <a:r>
              <a:rPr lang="en-US" altLang="en-US" dirty="0" err="1"/>
              <a:t>kết</a:t>
            </a:r>
            <a:r>
              <a:rPr lang="en-US" altLang="en-US" dirty="0"/>
              <a:t> </a:t>
            </a:r>
            <a:r>
              <a:rPr lang="en-US" altLang="en-US" dirty="0" err="1"/>
              <a:t>quả</a:t>
            </a:r>
            <a:r>
              <a:rPr lang="en-US" altLang="en-US" dirty="0"/>
              <a:t> </a:t>
            </a:r>
            <a:r>
              <a:rPr lang="en-US" altLang="en-US" dirty="0" err="1"/>
              <a:t>vẫn</a:t>
            </a:r>
            <a:r>
              <a:rPr lang="en-US" altLang="en-US" dirty="0"/>
              <a:t> </a:t>
            </a:r>
            <a:r>
              <a:rPr lang="en-US" altLang="en-US" dirty="0" err="1"/>
              <a:t>không</a:t>
            </a:r>
            <a:r>
              <a:rPr lang="en-US" altLang="en-US" dirty="0"/>
              <a:t> </a:t>
            </a:r>
            <a:r>
              <a:rPr lang="en-US" altLang="en-US" dirty="0" err="1"/>
              <a:t>bị</a:t>
            </a:r>
            <a:r>
              <a:rPr lang="en-US" altLang="en-US" dirty="0"/>
              <a:t> </a:t>
            </a:r>
            <a:r>
              <a:rPr lang="en-US" altLang="en-US" dirty="0" err="1"/>
              <a:t>ảnh</a:t>
            </a:r>
            <a:r>
              <a:rPr lang="en-US" altLang="en-US" dirty="0"/>
              <a:t> </a:t>
            </a:r>
            <a:r>
              <a:rPr lang="en-US" altLang="en-US" dirty="0" err="1"/>
              <a:t>hưởng</a:t>
            </a:r>
            <a:r>
              <a:rPr lang="en-US" altLang="en-US" dirty="0"/>
              <a:t> </a:t>
            </a:r>
            <a:r>
              <a:rPr lang="en-US" altLang="en-US" dirty="0" err="1"/>
              <a:t>nếu</a:t>
            </a:r>
            <a:r>
              <a:rPr lang="en-US" altLang="en-US" dirty="0"/>
              <a:t> ta </a:t>
            </a:r>
            <a:r>
              <a:rPr lang="en-US" altLang="en-US" dirty="0" err="1"/>
              <a:t>sử</a:t>
            </a:r>
            <a:r>
              <a:rPr lang="en-US" altLang="en-US" dirty="0"/>
              <a:t> </a:t>
            </a:r>
            <a:r>
              <a:rPr lang="en-US" altLang="en-US" dirty="0" err="1"/>
              <a:t>dụng</a:t>
            </a:r>
            <a:r>
              <a:rPr lang="en-US" altLang="en-US" dirty="0"/>
              <a:t> </a:t>
            </a:r>
            <a:r>
              <a:rPr lang="en-US" altLang="en-US" dirty="0" err="1"/>
              <a:t>dấu</a:t>
            </a:r>
            <a:r>
              <a:rPr lang="en-US" altLang="en-US" dirty="0"/>
              <a:t> ≤, </a:t>
            </a:r>
            <a:r>
              <a:rPr lang="en-US" altLang="en-US" dirty="0">
                <a:sym typeface="Symbol" panose="05050102010706020507" pitchFamily="18" charset="2"/>
              </a:rPr>
              <a:t></a:t>
            </a:r>
            <a:r>
              <a:rPr lang="en-US" altLang="en-US" dirty="0"/>
              <a:t> </a:t>
            </a:r>
            <a:r>
              <a:rPr lang="en-US" altLang="en-US" dirty="0" err="1"/>
              <a:t>thay</a:t>
            </a:r>
            <a:r>
              <a:rPr lang="en-US" altLang="en-US" dirty="0"/>
              <a:t> </a:t>
            </a:r>
            <a:r>
              <a:rPr lang="en-US" altLang="en-US" dirty="0" err="1"/>
              <a:t>vì</a:t>
            </a:r>
            <a:r>
              <a:rPr lang="en-US" altLang="en-US" dirty="0"/>
              <a:t> &lt; hay &gt;</a:t>
            </a:r>
          </a:p>
          <a:p>
            <a:endParaRPr lang="en-US" altLang="en-US" dirty="0"/>
          </a:p>
          <a:p>
            <a:pPr>
              <a:buFontTx/>
              <a:buNone/>
            </a:pPr>
            <a:endParaRPr lang="en-US" altLang="en-US" dirty="0"/>
          </a:p>
          <a:p>
            <a:pPr lvl="1">
              <a:buClr>
                <a:srgbClr val="FFFFFF"/>
              </a:buClr>
              <a:buFontTx/>
              <a:buNone/>
            </a:pPr>
            <a:endParaRPr lang="en-US" altLang="en-US" sz="2800" dirty="0"/>
          </a:p>
          <a:p>
            <a:pPr lvl="1">
              <a:buClr>
                <a:srgbClr val="FFFFFF"/>
              </a:buClr>
              <a:buFontTx/>
              <a:buNone/>
            </a:pPr>
            <a:endParaRPr lang="en-US" altLang="en-US" sz="2800" dirty="0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Ví dụ (tt)</a:t>
            </a:r>
            <a:endParaRPr lang="en-GB" altLang="en-US"/>
          </a:p>
        </p:txBody>
      </p:sp>
      <p:sp>
        <p:nvSpPr>
          <p:cNvPr id="1830915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1557338"/>
            <a:ext cx="8002587" cy="4244975"/>
          </a:xfrm>
        </p:spPr>
        <p:txBody>
          <a:bodyPr/>
          <a:lstStyle/>
          <a:p>
            <a:pPr marL="365760" lvl="1" indent="-256032">
              <a:buClr>
                <a:schemeClr val="accent3"/>
              </a:buClr>
              <a:buFontTx/>
              <a:buNone/>
              <a:defRPr/>
            </a:pPr>
            <a:endParaRPr lang="en-US" sz="2800"/>
          </a:p>
          <a:p>
            <a:pPr marL="365760" lvl="1" indent="-256032">
              <a:buClr>
                <a:schemeClr val="accent3"/>
              </a:buClr>
              <a:buFontTx/>
              <a:buNone/>
              <a:defRPr/>
            </a:pPr>
            <a:endParaRPr lang="en-US" sz="2800"/>
          </a:p>
          <a:p>
            <a:pPr marL="365760" lvl="1" indent="-256032">
              <a:buClr>
                <a:schemeClr val="accent3"/>
              </a:buClr>
              <a:buFontTx/>
              <a:buNone/>
              <a:defRPr/>
            </a:pPr>
            <a:endParaRPr lang="en-US" sz="2800" dirty="0"/>
          </a:p>
        </p:txBody>
      </p:sp>
      <p:sp>
        <p:nvSpPr>
          <p:cNvPr id="9" name="Content Placeholder 3"/>
          <p:cNvSpPr txBox="1">
            <a:spLocks/>
          </p:cNvSpPr>
          <p:nvPr/>
        </p:nvSpPr>
        <p:spPr bwMode="auto">
          <a:xfrm>
            <a:off x="1116013" y="1700213"/>
            <a:ext cx="7315200" cy="4932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 i="1" u="sng"/>
              <a:t>Bước 3</a:t>
            </a:r>
            <a:r>
              <a:rPr lang="en-US" altLang="en-US"/>
              <a:t>: chính tắc hóa về phân phối Z</a:t>
            </a:r>
          </a:p>
          <a:p>
            <a:pPr lvl="1"/>
            <a:r>
              <a:rPr lang="en-US" altLang="en-US"/>
              <a:t>Nhớ lại</a:t>
            </a:r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r>
              <a:rPr lang="en-US" altLang="en-US"/>
              <a:t>Ví dụ</a:t>
            </a:r>
          </a:p>
        </p:txBody>
      </p:sp>
      <p:graphicFrame>
        <p:nvGraphicFramePr>
          <p:cNvPr id="5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5984211"/>
              </p:ext>
            </p:extLst>
          </p:nvPr>
        </p:nvGraphicFramePr>
        <p:xfrm>
          <a:off x="3887788" y="3159639"/>
          <a:ext cx="177165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10" name="Equation" r:id="rId4" imgW="698400" imgH="393480" progId="Equation.DSMT4">
                  <p:embed/>
                </p:oleObj>
              </mc:Choice>
              <mc:Fallback>
                <p:oleObj name="Equation" r:id="rId4" imgW="6984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7788" y="3159639"/>
                        <a:ext cx="1771650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5102684"/>
              </p:ext>
            </p:extLst>
          </p:nvPr>
        </p:nvGraphicFramePr>
        <p:xfrm>
          <a:off x="3131840" y="5114365"/>
          <a:ext cx="3865563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11" name="Equation" r:id="rId6" imgW="1524000" imgH="393700" progId="Equation.DSMT4">
                  <p:embed/>
                </p:oleObj>
              </mc:Choice>
              <mc:Fallback>
                <p:oleObj name="Equation" r:id="rId6" imgW="1524000" imgH="393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5114365"/>
                        <a:ext cx="3865563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Ví dụ (tt)</a:t>
            </a:r>
            <a:endParaRPr lang="en-GB" altLang="en-US"/>
          </a:p>
        </p:txBody>
      </p:sp>
      <p:sp>
        <p:nvSpPr>
          <p:cNvPr id="1830915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1557338"/>
            <a:ext cx="8002587" cy="4244975"/>
          </a:xfrm>
        </p:spPr>
        <p:txBody>
          <a:bodyPr/>
          <a:lstStyle/>
          <a:p>
            <a:pPr marL="365760" lvl="1" indent="-256032">
              <a:buClr>
                <a:schemeClr val="accent3"/>
              </a:buClr>
              <a:buFontTx/>
              <a:buNone/>
              <a:defRPr/>
            </a:pPr>
            <a:endParaRPr lang="en-US" sz="2800"/>
          </a:p>
          <a:p>
            <a:pPr marL="365760" lvl="1" indent="-256032">
              <a:buClr>
                <a:schemeClr val="accent3"/>
              </a:buClr>
              <a:buFontTx/>
              <a:buNone/>
              <a:defRPr/>
            </a:pPr>
            <a:endParaRPr lang="en-US" sz="2800"/>
          </a:p>
          <a:p>
            <a:pPr marL="365760" lvl="1" indent="-256032">
              <a:buClr>
                <a:schemeClr val="accent3"/>
              </a:buClr>
              <a:buFontTx/>
              <a:buNone/>
              <a:defRPr/>
            </a:pPr>
            <a:endParaRPr lang="en-US" sz="2800" dirty="0"/>
          </a:p>
        </p:txBody>
      </p:sp>
      <p:sp>
        <p:nvSpPr>
          <p:cNvPr id="9" name="Content Placeholder 3"/>
          <p:cNvSpPr txBox="1">
            <a:spLocks/>
          </p:cNvSpPr>
          <p:nvPr/>
        </p:nvSpPr>
        <p:spPr bwMode="auto">
          <a:xfrm>
            <a:off x="1116013" y="1700213"/>
            <a:ext cx="78486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 i="1" u="sng" dirty="0" err="1"/>
              <a:t>Bước</a:t>
            </a:r>
            <a:r>
              <a:rPr lang="en-US" altLang="en-US" b="1" i="1" u="sng" dirty="0"/>
              <a:t> 4</a:t>
            </a:r>
            <a:r>
              <a:rPr lang="en-US" altLang="en-US" dirty="0"/>
              <a:t>: </a:t>
            </a:r>
            <a:r>
              <a:rPr lang="en-US" altLang="en-US" dirty="0" err="1"/>
              <a:t>tra</a:t>
            </a:r>
            <a:r>
              <a:rPr lang="en-US" altLang="en-US" dirty="0"/>
              <a:t> </a:t>
            </a:r>
            <a:r>
              <a:rPr lang="en-US" altLang="en-US" dirty="0" err="1"/>
              <a:t>bảng</a:t>
            </a:r>
            <a:r>
              <a:rPr lang="en-US" altLang="en-US" dirty="0"/>
              <a:t> </a:t>
            </a:r>
            <a:r>
              <a:rPr lang="en-US" altLang="en-US" dirty="0" err="1"/>
              <a:t>phân</a:t>
            </a:r>
            <a:r>
              <a:rPr lang="en-US" altLang="en-US" dirty="0"/>
              <a:t> </a:t>
            </a:r>
            <a:r>
              <a:rPr lang="en-US" altLang="en-US" dirty="0" err="1"/>
              <a:t>phối</a:t>
            </a:r>
            <a:r>
              <a:rPr lang="en-US" altLang="en-US" dirty="0"/>
              <a:t> Z</a:t>
            </a:r>
          </a:p>
          <a:p>
            <a:r>
              <a:rPr lang="en-US" altLang="en-US" dirty="0" err="1"/>
              <a:t>Sử</a:t>
            </a:r>
            <a:r>
              <a:rPr lang="en-US" altLang="en-US" dirty="0"/>
              <a:t> </a:t>
            </a:r>
            <a:r>
              <a:rPr lang="en-US" altLang="en-US" dirty="0" err="1"/>
              <a:t>dụng</a:t>
            </a:r>
            <a:r>
              <a:rPr lang="en-US" altLang="en-US" dirty="0"/>
              <a:t> </a:t>
            </a:r>
            <a:r>
              <a:rPr lang="en-US" altLang="en-US" dirty="0" err="1"/>
              <a:t>bảng</a:t>
            </a:r>
            <a:r>
              <a:rPr lang="en-US" altLang="en-US" dirty="0"/>
              <a:t> Z</a:t>
            </a:r>
          </a:p>
          <a:p>
            <a:pPr lvl="1"/>
            <a:r>
              <a:rPr lang="en-US" altLang="en-US" dirty="0" err="1"/>
              <a:t>Để</a:t>
            </a:r>
            <a:r>
              <a:rPr lang="en-US" altLang="en-US" dirty="0"/>
              <a:t> </a:t>
            </a:r>
            <a:r>
              <a:rPr lang="en-US" altLang="en-US" dirty="0" err="1"/>
              <a:t>tìm</a:t>
            </a:r>
            <a:r>
              <a:rPr lang="en-US" altLang="en-US" dirty="0"/>
              <a:t> </a:t>
            </a:r>
            <a:r>
              <a:rPr lang="en-US" altLang="en-US" dirty="0" err="1"/>
              <a:t>xác</a:t>
            </a:r>
            <a:r>
              <a:rPr lang="en-US" altLang="en-US" dirty="0"/>
              <a:t> </a:t>
            </a:r>
            <a:r>
              <a:rPr lang="en-US" altLang="en-US" dirty="0" err="1"/>
              <a:t>suất</a:t>
            </a:r>
            <a:r>
              <a:rPr lang="en-US" altLang="en-US" dirty="0"/>
              <a:t> </a:t>
            </a:r>
            <a:r>
              <a:rPr lang="en-US" altLang="en-US" dirty="0" err="1"/>
              <a:t>nhỏ</a:t>
            </a:r>
            <a:r>
              <a:rPr lang="en-US" altLang="en-US" dirty="0"/>
              <a:t> </a:t>
            </a:r>
            <a:r>
              <a:rPr lang="en-US" altLang="en-US" dirty="0" err="1"/>
              <a:t>hơn</a:t>
            </a:r>
            <a:r>
              <a:rPr lang="en-US" altLang="en-US" dirty="0"/>
              <a:t> z </a:t>
            </a:r>
            <a:r>
              <a:rPr lang="en-US" altLang="en-US" dirty="0" err="1"/>
              <a:t>cho</a:t>
            </a:r>
            <a:r>
              <a:rPr lang="en-US" altLang="en-US" dirty="0"/>
              <a:t> </a:t>
            </a:r>
            <a:r>
              <a:rPr lang="en-US" altLang="en-US" dirty="0" err="1"/>
              <a:t>trước</a:t>
            </a:r>
            <a:endParaRPr lang="en-US" altLang="en-US" dirty="0"/>
          </a:p>
          <a:p>
            <a:pPr lvl="2"/>
            <a:r>
              <a:rPr lang="en-US" altLang="en-US" dirty="0" err="1">
                <a:solidFill>
                  <a:srgbClr val="FF0000"/>
                </a:solidFill>
              </a:rPr>
              <a:t>Tìm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hàng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biểu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diễn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ký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số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trước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và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sau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chấm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thập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phân</a:t>
            </a:r>
            <a:endParaRPr lang="en-US" altLang="en-US" dirty="0">
              <a:solidFill>
                <a:srgbClr val="FF0000"/>
              </a:solidFill>
            </a:endParaRPr>
          </a:p>
          <a:p>
            <a:pPr lvl="2"/>
            <a:r>
              <a:rPr lang="en-US" altLang="en-US" dirty="0" err="1">
                <a:solidFill>
                  <a:srgbClr val="FF0000"/>
                </a:solidFill>
              </a:rPr>
              <a:t>Tìm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cột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biểu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diễn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ký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số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thứ</a:t>
            </a:r>
            <a:r>
              <a:rPr lang="en-US" altLang="en-US" dirty="0">
                <a:solidFill>
                  <a:srgbClr val="FF0000"/>
                </a:solidFill>
              </a:rPr>
              <a:t> 2 </a:t>
            </a:r>
            <a:r>
              <a:rPr lang="en-US" altLang="en-US" dirty="0" err="1">
                <a:solidFill>
                  <a:srgbClr val="FF0000"/>
                </a:solidFill>
              </a:rPr>
              <a:t>sau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dấu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thập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phân</a:t>
            </a:r>
            <a:endParaRPr lang="en-US" altLang="en-US" dirty="0">
              <a:solidFill>
                <a:srgbClr val="FF0000"/>
              </a:solidFill>
            </a:endParaRPr>
          </a:p>
          <a:p>
            <a:pPr lvl="2"/>
            <a:r>
              <a:rPr lang="en-US" altLang="en-US" dirty="0">
                <a:solidFill>
                  <a:srgbClr val="FF0000"/>
                </a:solidFill>
              </a:rPr>
              <a:t>Giao </a:t>
            </a:r>
            <a:r>
              <a:rPr lang="en-US" altLang="en-US" dirty="0" err="1">
                <a:solidFill>
                  <a:srgbClr val="FF0000"/>
                </a:solidFill>
              </a:rPr>
              <a:t>của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hàng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và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cột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này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chính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là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kết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quả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cần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tìm</a:t>
            </a:r>
            <a:endParaRPr lang="en-US" altLang="en-US" dirty="0">
              <a:solidFill>
                <a:srgbClr val="FF0000"/>
              </a:solidFill>
            </a:endParaRPr>
          </a:p>
          <a:p>
            <a:r>
              <a:rPr lang="en-US" altLang="en-US" b="1" dirty="0" err="1"/>
              <a:t>Ví</a:t>
            </a:r>
            <a:r>
              <a:rPr lang="en-US" altLang="en-US" b="1" dirty="0"/>
              <a:t> </a:t>
            </a:r>
            <a:r>
              <a:rPr lang="en-US" altLang="en-US" b="1" dirty="0" err="1"/>
              <a:t>dụ</a:t>
            </a:r>
            <a:r>
              <a:rPr lang="en-US" altLang="en-US" dirty="0"/>
              <a:t>. </a:t>
            </a:r>
            <a:r>
              <a:rPr lang="en-US" altLang="en-US" dirty="0" err="1"/>
              <a:t>tính</a:t>
            </a:r>
            <a:r>
              <a:rPr lang="en-US" altLang="en-US" dirty="0"/>
              <a:t> P(Z&lt;2.13) </a:t>
            </a:r>
          </a:p>
          <a:p>
            <a:pPr lvl="1"/>
            <a:r>
              <a:rPr lang="en-US" altLang="en-US" dirty="0" err="1"/>
              <a:t>chọn</a:t>
            </a:r>
            <a:r>
              <a:rPr lang="en-US" altLang="en-US" dirty="0"/>
              <a:t> </a:t>
            </a:r>
            <a:r>
              <a:rPr lang="en-US" altLang="en-US" dirty="0" err="1"/>
              <a:t>giá</a:t>
            </a:r>
            <a:r>
              <a:rPr lang="en-US" altLang="en-US" dirty="0"/>
              <a:t> </a:t>
            </a:r>
            <a:r>
              <a:rPr lang="en-US" altLang="en-US" dirty="0" err="1"/>
              <a:t>trị</a:t>
            </a:r>
            <a:r>
              <a:rPr lang="en-US" altLang="en-US" dirty="0"/>
              <a:t> </a:t>
            </a:r>
            <a:r>
              <a:rPr lang="en-US" altLang="en-US" dirty="0" err="1"/>
              <a:t>ở</a:t>
            </a:r>
            <a:r>
              <a:rPr lang="en-US" altLang="en-US" dirty="0"/>
              <a:t> </a:t>
            </a:r>
            <a:r>
              <a:rPr lang="en-US" altLang="en-US" dirty="0" err="1"/>
              <a:t>ô</a:t>
            </a:r>
            <a:r>
              <a:rPr lang="en-US" altLang="en-US" dirty="0"/>
              <a:t> </a:t>
            </a:r>
            <a:r>
              <a:rPr lang="en-US" altLang="en-US" dirty="0" err="1"/>
              <a:t>tương</a:t>
            </a:r>
            <a:r>
              <a:rPr lang="en-US" altLang="en-US" dirty="0"/>
              <a:t> </a:t>
            </a:r>
            <a:r>
              <a:rPr lang="en-US" altLang="en-US" dirty="0" err="1"/>
              <a:t>ứng</a:t>
            </a:r>
            <a:r>
              <a:rPr lang="en-US" altLang="en-US" dirty="0"/>
              <a:t> </a:t>
            </a:r>
            <a:r>
              <a:rPr lang="en-US" altLang="en-US" dirty="0" err="1"/>
              <a:t>với</a:t>
            </a:r>
            <a:r>
              <a:rPr lang="en-US" altLang="en-US" dirty="0"/>
              <a:t> </a:t>
            </a:r>
            <a:r>
              <a:rPr lang="en-US" altLang="en-US" dirty="0" err="1"/>
              <a:t>hàng</a:t>
            </a:r>
            <a:r>
              <a:rPr lang="en-US" altLang="en-US" dirty="0"/>
              <a:t> 2.1, </a:t>
            </a:r>
            <a:r>
              <a:rPr lang="en-US" altLang="en-US" dirty="0" err="1"/>
              <a:t>cột</a:t>
            </a:r>
            <a:r>
              <a:rPr lang="en-US" altLang="en-US" dirty="0"/>
              <a:t> 0.03. </a:t>
            </a:r>
            <a:r>
              <a:rPr lang="en-US" altLang="en-US" dirty="0" err="1"/>
              <a:t>Kết</a:t>
            </a:r>
            <a:r>
              <a:rPr lang="en-US" altLang="en-US" dirty="0"/>
              <a:t> </a:t>
            </a:r>
            <a:r>
              <a:rPr lang="en-US" altLang="en-US" dirty="0" err="1"/>
              <a:t>quả</a:t>
            </a:r>
            <a:r>
              <a:rPr lang="en-US" altLang="en-US" dirty="0"/>
              <a:t> </a:t>
            </a:r>
            <a:r>
              <a:rPr lang="en-US" altLang="en-US" dirty="0" err="1"/>
              <a:t>là</a:t>
            </a:r>
            <a:r>
              <a:rPr lang="en-US" altLang="en-US" dirty="0"/>
              <a:t> 0.9831, hay P(Z&lt;2.13)=0.9831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Bài toán 2: Tìm ngưỡng</a:t>
            </a:r>
            <a:endParaRPr lang="en-GB" altLang="en-US"/>
          </a:p>
        </p:txBody>
      </p:sp>
      <p:sp>
        <p:nvSpPr>
          <p:cNvPr id="198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8800" y="1524000"/>
            <a:ext cx="8002588" cy="5037138"/>
          </a:xfrm>
        </p:spPr>
        <p:txBody>
          <a:bodyPr/>
          <a:lstStyle/>
          <a:p>
            <a:r>
              <a:rPr lang="en-US" altLang="en-US" b="1" i="1" dirty="0" err="1"/>
              <a:t>Bài</a:t>
            </a:r>
            <a:r>
              <a:rPr lang="en-US" altLang="en-US" b="1" i="1" dirty="0"/>
              <a:t> </a:t>
            </a:r>
            <a:r>
              <a:rPr lang="en-US" altLang="en-US" b="1" i="1" dirty="0" err="1"/>
              <a:t>toán</a:t>
            </a:r>
            <a:r>
              <a:rPr lang="en-US" altLang="en-US" b="1" i="1" dirty="0"/>
              <a:t>: </a:t>
            </a:r>
            <a:r>
              <a:rPr lang="en-US" altLang="en-US" i="1" dirty="0" err="1"/>
              <a:t>cho</a:t>
            </a:r>
            <a:r>
              <a:rPr lang="en-US" altLang="en-US" i="1" dirty="0"/>
              <a:t> </a:t>
            </a:r>
            <a:r>
              <a:rPr lang="en-US" altLang="en-US" i="1" dirty="0" err="1"/>
              <a:t>Pr</a:t>
            </a:r>
            <a:r>
              <a:rPr lang="en-US" altLang="en-US" i="1" dirty="0"/>
              <a:t>(X&lt;a) hay </a:t>
            </a:r>
            <a:r>
              <a:rPr lang="en-US" altLang="en-US" i="1" dirty="0" err="1"/>
              <a:t>Pr</a:t>
            </a:r>
            <a:r>
              <a:rPr lang="en-US" altLang="en-US" i="1" dirty="0"/>
              <a:t>(X&gt;a), </a:t>
            </a:r>
            <a:r>
              <a:rPr lang="en-US" altLang="en-US" i="1" dirty="0" err="1"/>
              <a:t>tìm</a:t>
            </a:r>
            <a:r>
              <a:rPr lang="en-US" altLang="en-US" i="1" dirty="0"/>
              <a:t> a.</a:t>
            </a:r>
          </a:p>
          <a:p>
            <a:r>
              <a:rPr lang="en-US" altLang="en-US" dirty="0" err="1"/>
              <a:t>Đối</a:t>
            </a:r>
            <a:r>
              <a:rPr lang="en-US" altLang="en-US" dirty="0"/>
              <a:t> </a:t>
            </a:r>
            <a:r>
              <a:rPr lang="en-US" altLang="en-US" dirty="0" err="1"/>
              <a:t>với</a:t>
            </a:r>
            <a:r>
              <a:rPr lang="en-US" altLang="en-US" dirty="0"/>
              <a:t> </a:t>
            </a:r>
            <a:r>
              <a:rPr lang="en-US" altLang="en-US" dirty="0" err="1"/>
              <a:t>Pr</a:t>
            </a:r>
            <a:r>
              <a:rPr lang="en-US" altLang="en-US" dirty="0"/>
              <a:t>(X&lt;a), </a:t>
            </a:r>
            <a:r>
              <a:rPr lang="en-US" altLang="en-US" dirty="0" err="1"/>
              <a:t>giải</a:t>
            </a:r>
            <a:r>
              <a:rPr lang="en-US" altLang="en-US" dirty="0"/>
              <a:t> </a:t>
            </a:r>
            <a:r>
              <a:rPr lang="en-US" altLang="en-US" dirty="0" err="1"/>
              <a:t>như</a:t>
            </a:r>
            <a:r>
              <a:rPr lang="en-US" altLang="en-US" dirty="0"/>
              <a:t> </a:t>
            </a:r>
            <a:r>
              <a:rPr lang="en-US" altLang="en-US" dirty="0" err="1"/>
              <a:t>sau</a:t>
            </a:r>
            <a:endParaRPr lang="en-US" altLang="en-US" dirty="0"/>
          </a:p>
          <a:p>
            <a:pPr lvl="1"/>
            <a:r>
              <a:rPr lang="en-US" altLang="en-US" dirty="0" err="1"/>
              <a:t>Diễn</a:t>
            </a:r>
            <a:r>
              <a:rPr lang="en-US" altLang="en-US" dirty="0"/>
              <a:t> </a:t>
            </a:r>
            <a:r>
              <a:rPr lang="en-US" altLang="en-US" dirty="0" err="1"/>
              <a:t>tả</a:t>
            </a:r>
            <a:r>
              <a:rPr lang="en-US" altLang="en-US" dirty="0"/>
              <a:t> </a:t>
            </a:r>
            <a:r>
              <a:rPr lang="en-US" altLang="en-US" dirty="0" err="1"/>
              <a:t>bài</a:t>
            </a:r>
            <a:r>
              <a:rPr lang="en-US" altLang="en-US" dirty="0"/>
              <a:t> </a:t>
            </a:r>
            <a:r>
              <a:rPr lang="en-US" altLang="en-US" dirty="0" err="1"/>
              <a:t>toán</a:t>
            </a:r>
            <a:r>
              <a:rPr lang="en-US" altLang="en-US" dirty="0"/>
              <a:t> </a:t>
            </a:r>
            <a:r>
              <a:rPr lang="en-US" altLang="en-US" dirty="0" err="1"/>
              <a:t>dưới</a:t>
            </a:r>
            <a:r>
              <a:rPr lang="en-US" altLang="en-US" dirty="0"/>
              <a:t> </a:t>
            </a:r>
            <a:r>
              <a:rPr lang="en-US" altLang="en-US" dirty="0" err="1"/>
              <a:t>dạng</a:t>
            </a:r>
            <a:r>
              <a:rPr lang="en-US" altLang="en-US" dirty="0"/>
              <a:t> </a:t>
            </a:r>
            <a:r>
              <a:rPr lang="en-US" altLang="en-US" dirty="0" err="1"/>
              <a:t>xác</a:t>
            </a:r>
            <a:r>
              <a:rPr lang="en-US" altLang="en-US" dirty="0"/>
              <a:t> </a:t>
            </a:r>
            <a:r>
              <a:rPr lang="en-US" altLang="en-US" dirty="0" err="1"/>
              <a:t>suất</a:t>
            </a:r>
            <a:r>
              <a:rPr lang="en-US" altLang="en-US" dirty="0"/>
              <a:t>: </a:t>
            </a:r>
            <a:r>
              <a:rPr lang="en-US" altLang="en-US" dirty="0" err="1"/>
              <a:t>Pr</a:t>
            </a:r>
            <a:r>
              <a:rPr lang="en-US" altLang="en-US" dirty="0"/>
              <a:t>(X&lt;a)</a:t>
            </a:r>
          </a:p>
          <a:p>
            <a:pPr lvl="1"/>
            <a:r>
              <a:rPr lang="en-US" altLang="en-US" dirty="0" err="1"/>
              <a:t>Tìm</a:t>
            </a:r>
            <a:r>
              <a:rPr lang="en-US" altLang="en-US" dirty="0"/>
              <a:t> </a:t>
            </a:r>
            <a:r>
              <a:rPr lang="en-US" altLang="en-US" dirty="0" err="1"/>
              <a:t>ô</a:t>
            </a:r>
            <a:r>
              <a:rPr lang="en-US" altLang="en-US" dirty="0"/>
              <a:t> </a:t>
            </a:r>
            <a:r>
              <a:rPr lang="en-US" altLang="en-US" dirty="0" err="1"/>
              <a:t>có</a:t>
            </a:r>
            <a:r>
              <a:rPr lang="en-US" altLang="en-US" dirty="0"/>
              <a:t> </a:t>
            </a:r>
            <a:r>
              <a:rPr lang="en-US" altLang="en-US" dirty="0" err="1"/>
              <a:t>giá</a:t>
            </a:r>
            <a:r>
              <a:rPr lang="en-US" altLang="en-US" dirty="0"/>
              <a:t> </a:t>
            </a:r>
            <a:r>
              <a:rPr lang="en-US" altLang="en-US" dirty="0" err="1"/>
              <a:t>trị</a:t>
            </a:r>
            <a:r>
              <a:rPr lang="en-US" altLang="en-US" dirty="0"/>
              <a:t> </a:t>
            </a:r>
            <a:r>
              <a:rPr lang="en-US" altLang="en-US" dirty="0" err="1"/>
              <a:t>gần</a:t>
            </a:r>
            <a:r>
              <a:rPr lang="en-US" altLang="en-US" dirty="0"/>
              <a:t> </a:t>
            </a:r>
            <a:r>
              <a:rPr lang="en-US" altLang="en-US" dirty="0" err="1"/>
              <a:t>nhất</a:t>
            </a:r>
            <a:r>
              <a:rPr lang="en-US" altLang="en-US" dirty="0"/>
              <a:t> </a:t>
            </a:r>
            <a:r>
              <a:rPr lang="en-US" altLang="en-US" dirty="0" err="1"/>
              <a:t>với</a:t>
            </a:r>
            <a:r>
              <a:rPr lang="en-US" altLang="en-US" dirty="0"/>
              <a:t> </a:t>
            </a:r>
            <a:r>
              <a:rPr lang="en-US" altLang="en-US" dirty="0" err="1"/>
              <a:t>giá</a:t>
            </a:r>
            <a:r>
              <a:rPr lang="en-US" altLang="en-US" dirty="0"/>
              <a:t> </a:t>
            </a:r>
            <a:r>
              <a:rPr lang="en-US" altLang="en-US" dirty="0" err="1"/>
              <a:t>trị</a:t>
            </a:r>
            <a:r>
              <a:rPr lang="en-US" altLang="en-US" dirty="0"/>
              <a:t> </a:t>
            </a:r>
            <a:r>
              <a:rPr lang="en-US" altLang="en-US" dirty="0" err="1"/>
              <a:t>Pr</a:t>
            </a:r>
            <a:r>
              <a:rPr lang="en-US" altLang="en-US" dirty="0"/>
              <a:t>(X&lt;a) </a:t>
            </a:r>
            <a:r>
              <a:rPr lang="en-US" altLang="en-US" dirty="0" err="1"/>
              <a:t>trong</a:t>
            </a:r>
            <a:r>
              <a:rPr lang="en-US" altLang="en-US" dirty="0"/>
              <a:t> </a:t>
            </a:r>
            <a:r>
              <a:rPr lang="en-US" altLang="en-US" dirty="0" err="1"/>
              <a:t>bảng</a:t>
            </a:r>
            <a:r>
              <a:rPr lang="en-US" altLang="en-US" dirty="0"/>
              <a:t> Z</a:t>
            </a:r>
          </a:p>
          <a:p>
            <a:pPr lvl="1"/>
            <a:r>
              <a:rPr lang="en-US" altLang="en-US" dirty="0" err="1"/>
              <a:t>Lấy</a:t>
            </a:r>
            <a:r>
              <a:rPr lang="en-US" altLang="en-US" dirty="0"/>
              <a:t> </a:t>
            </a:r>
            <a:r>
              <a:rPr lang="en-US" altLang="en-US" dirty="0" err="1"/>
              <a:t>nhãn</a:t>
            </a:r>
            <a:r>
              <a:rPr lang="en-US" altLang="en-US" dirty="0"/>
              <a:t> </a:t>
            </a:r>
            <a:r>
              <a:rPr lang="en-US" altLang="en-US" dirty="0" err="1"/>
              <a:t>của</a:t>
            </a:r>
            <a:r>
              <a:rPr lang="en-US" altLang="en-US" dirty="0"/>
              <a:t> </a:t>
            </a:r>
            <a:r>
              <a:rPr lang="en-US" altLang="en-US" dirty="0" err="1"/>
              <a:t>hàng</a:t>
            </a:r>
            <a:r>
              <a:rPr lang="en-US" altLang="en-US" dirty="0"/>
              <a:t> </a:t>
            </a:r>
            <a:r>
              <a:rPr lang="en-US" altLang="en-US" dirty="0" err="1"/>
              <a:t>và</a:t>
            </a:r>
            <a:r>
              <a:rPr lang="en-US" altLang="en-US" dirty="0"/>
              <a:t> </a:t>
            </a:r>
            <a:r>
              <a:rPr lang="en-US" altLang="en-US" dirty="0" err="1"/>
              <a:t>cột</a:t>
            </a:r>
            <a:r>
              <a:rPr lang="en-US" altLang="en-US" dirty="0"/>
              <a:t> </a:t>
            </a:r>
            <a:r>
              <a:rPr lang="en-US" altLang="en-US" dirty="0" err="1"/>
              <a:t>cộng</a:t>
            </a:r>
            <a:r>
              <a:rPr lang="en-US" altLang="en-US" dirty="0"/>
              <a:t> </a:t>
            </a:r>
            <a:r>
              <a:rPr lang="en-US" altLang="en-US" dirty="0" err="1"/>
              <a:t>lại</a:t>
            </a:r>
            <a:r>
              <a:rPr lang="en-US" altLang="en-US" dirty="0"/>
              <a:t> </a:t>
            </a:r>
            <a:r>
              <a:rPr lang="en-US" altLang="en-US" dirty="0" err="1"/>
              <a:t>được</a:t>
            </a:r>
            <a:r>
              <a:rPr lang="en-US" altLang="en-US" dirty="0"/>
              <a:t> </a:t>
            </a:r>
            <a:r>
              <a:rPr lang="en-US" altLang="en-US" dirty="0" err="1"/>
              <a:t>một</a:t>
            </a:r>
            <a:r>
              <a:rPr lang="en-US" altLang="en-US" dirty="0"/>
              <a:t> </a:t>
            </a:r>
            <a:r>
              <a:rPr lang="en-US" altLang="en-US" dirty="0" err="1"/>
              <a:t>số</a:t>
            </a:r>
            <a:r>
              <a:rPr lang="en-US" altLang="en-US" dirty="0"/>
              <a:t> </a:t>
            </a:r>
            <a:r>
              <a:rPr lang="en-US" altLang="en-US" dirty="0" err="1"/>
              <a:t>có</a:t>
            </a:r>
            <a:r>
              <a:rPr lang="en-US" altLang="en-US" dirty="0"/>
              <a:t> 2 </a:t>
            </a:r>
            <a:r>
              <a:rPr lang="en-US" altLang="en-US" dirty="0" err="1"/>
              <a:t>chữ</a:t>
            </a:r>
            <a:r>
              <a:rPr lang="en-US" altLang="en-US" dirty="0"/>
              <a:t> </a:t>
            </a:r>
            <a:r>
              <a:rPr lang="en-US" altLang="en-US" dirty="0" err="1"/>
              <a:t>số</a:t>
            </a:r>
            <a:r>
              <a:rPr lang="en-US" altLang="en-US" dirty="0"/>
              <a:t> </a:t>
            </a:r>
            <a:r>
              <a:rPr lang="en-US" altLang="en-US" dirty="0" err="1"/>
              <a:t>thập</a:t>
            </a:r>
            <a:r>
              <a:rPr lang="en-US" altLang="en-US" dirty="0"/>
              <a:t> </a:t>
            </a:r>
            <a:r>
              <a:rPr lang="en-US" altLang="en-US" dirty="0" err="1"/>
              <a:t>phân</a:t>
            </a:r>
            <a:r>
              <a:rPr lang="en-US" altLang="en-US" dirty="0"/>
              <a:t>.</a:t>
            </a:r>
          </a:p>
          <a:p>
            <a:pPr lvl="1"/>
            <a:r>
              <a:rPr lang="en-US" altLang="en-US" dirty="0" err="1"/>
              <a:t>Chuyển</a:t>
            </a:r>
            <a:r>
              <a:rPr lang="en-US" altLang="en-US" dirty="0"/>
              <a:t> Z </a:t>
            </a:r>
            <a:r>
              <a:rPr lang="en-US" altLang="en-US" dirty="0" err="1"/>
              <a:t>trở</a:t>
            </a:r>
            <a:r>
              <a:rPr lang="en-US" altLang="en-US" dirty="0"/>
              <a:t> </a:t>
            </a:r>
            <a:r>
              <a:rPr lang="en-US" altLang="en-US" dirty="0" err="1"/>
              <a:t>về</a:t>
            </a:r>
            <a:r>
              <a:rPr lang="en-US" altLang="en-US" dirty="0"/>
              <a:t> </a:t>
            </a:r>
            <a:r>
              <a:rPr lang="en-US" altLang="en-US" dirty="0" err="1"/>
              <a:t>lại</a:t>
            </a:r>
            <a:r>
              <a:rPr lang="en-US" altLang="en-US" dirty="0"/>
              <a:t> X </a:t>
            </a:r>
            <a:r>
              <a:rPr lang="en-US" altLang="en-US" dirty="0" err="1"/>
              <a:t>theo</a:t>
            </a:r>
            <a:r>
              <a:rPr lang="en-US" altLang="en-US" dirty="0"/>
              <a:t> </a:t>
            </a:r>
            <a:r>
              <a:rPr lang="en-US" altLang="en-US" dirty="0" err="1"/>
              <a:t>công</a:t>
            </a:r>
            <a:r>
              <a:rPr lang="en-US" altLang="en-US" dirty="0"/>
              <a:t> </a:t>
            </a:r>
            <a:r>
              <a:rPr lang="en-US" altLang="en-US" dirty="0" err="1"/>
              <a:t>thức</a:t>
            </a:r>
            <a:r>
              <a:rPr lang="en-US" altLang="en-US" dirty="0"/>
              <a:t>: X = Z</a:t>
            </a:r>
            <a:r>
              <a:rPr lang="en-US" altLang="en-US" dirty="0">
                <a:sym typeface="Symbol" panose="05050102010706020507" pitchFamily="18" charset="2"/>
              </a:rPr>
              <a:t></a:t>
            </a:r>
            <a:r>
              <a:rPr lang="en-US" altLang="en-US" dirty="0"/>
              <a:t> + </a:t>
            </a:r>
            <a:r>
              <a:rPr lang="en-US" altLang="en-US" dirty="0">
                <a:sym typeface="Symbol" panose="05050102010706020507" pitchFamily="18" charset="2"/>
              </a:rPr>
              <a:t></a:t>
            </a:r>
            <a:r>
              <a:rPr lang="en-US" altLang="en-US" dirty="0"/>
              <a:t>.</a:t>
            </a:r>
          </a:p>
          <a:p>
            <a:r>
              <a:rPr lang="en-US" altLang="en-US" dirty="0" err="1"/>
              <a:t>Với</a:t>
            </a:r>
            <a:r>
              <a:rPr lang="en-US" altLang="en-US" dirty="0"/>
              <a:t> </a:t>
            </a:r>
            <a:r>
              <a:rPr lang="en-US" altLang="en-US" dirty="0" err="1"/>
              <a:t>Pr</a:t>
            </a:r>
            <a:r>
              <a:rPr lang="en-US" altLang="en-US" dirty="0"/>
              <a:t>(X&gt;a), </a:t>
            </a:r>
            <a:r>
              <a:rPr lang="en-US" altLang="en-US" dirty="0" err="1"/>
              <a:t>để</a:t>
            </a:r>
            <a:r>
              <a:rPr lang="en-US" altLang="en-US" dirty="0"/>
              <a:t> </a:t>
            </a:r>
            <a:r>
              <a:rPr lang="en-US" altLang="en-US" dirty="0" err="1"/>
              <a:t>ý</a:t>
            </a:r>
            <a:r>
              <a:rPr lang="en-US" altLang="en-US" dirty="0"/>
              <a:t> </a:t>
            </a:r>
            <a:r>
              <a:rPr lang="en-US" altLang="en-US" dirty="0" err="1"/>
              <a:t>là</a:t>
            </a:r>
            <a:r>
              <a:rPr lang="en-US" altLang="en-US" dirty="0"/>
              <a:t> </a:t>
            </a:r>
            <a:r>
              <a:rPr lang="en-US" altLang="en-US" dirty="0" err="1"/>
              <a:t>Pr</a:t>
            </a:r>
            <a:r>
              <a:rPr lang="en-US" altLang="en-US" dirty="0"/>
              <a:t>(X&gt;a) = 1 – </a:t>
            </a:r>
            <a:r>
              <a:rPr lang="en-US" altLang="en-US" dirty="0" err="1"/>
              <a:t>Pr</a:t>
            </a:r>
            <a:r>
              <a:rPr lang="en-US" altLang="en-US" dirty="0"/>
              <a:t>(X&lt;a)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Bài tập: bài toán 2</a:t>
            </a:r>
            <a:endParaRPr lang="en-US" altLang="en-US" i="1"/>
          </a:p>
        </p:txBody>
      </p:sp>
      <p:sp>
        <p:nvSpPr>
          <p:cNvPr id="198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8800" y="1524000"/>
            <a:ext cx="8002588" cy="5037138"/>
          </a:xfrm>
        </p:spPr>
        <p:txBody>
          <a:bodyPr/>
          <a:lstStyle/>
          <a:p>
            <a:r>
              <a:rPr lang="en-US" altLang="en-US" b="1" i="1" dirty="0" err="1"/>
              <a:t>Bài</a:t>
            </a:r>
            <a:r>
              <a:rPr lang="en-US" altLang="en-US" b="1" i="1" dirty="0"/>
              <a:t> </a:t>
            </a:r>
            <a:r>
              <a:rPr lang="en-US" altLang="en-US" b="1" i="1" dirty="0" err="1"/>
              <a:t>tập</a:t>
            </a:r>
            <a:r>
              <a:rPr lang="en-US" altLang="en-US" dirty="0"/>
              <a:t>: </a:t>
            </a:r>
            <a:r>
              <a:rPr lang="en-US" altLang="en-US" dirty="0" err="1"/>
              <a:t>Giả</a:t>
            </a:r>
            <a:r>
              <a:rPr lang="en-US" altLang="en-US" dirty="0"/>
              <a:t> </a:t>
            </a:r>
            <a:r>
              <a:rPr lang="en-US" altLang="en-US" dirty="0" err="1"/>
              <a:t>sử</a:t>
            </a:r>
            <a:r>
              <a:rPr lang="en-US" altLang="en-US" dirty="0"/>
              <a:t> </a:t>
            </a:r>
            <a:r>
              <a:rPr lang="en-US" altLang="en-US" dirty="0" err="1"/>
              <a:t>chiều</a:t>
            </a:r>
            <a:r>
              <a:rPr lang="en-US" altLang="en-US" dirty="0"/>
              <a:t> </a:t>
            </a:r>
            <a:r>
              <a:rPr lang="en-US" altLang="en-US" dirty="0" err="1"/>
              <a:t>dài</a:t>
            </a:r>
            <a:r>
              <a:rPr lang="en-US" altLang="en-US" dirty="0"/>
              <a:t> </a:t>
            </a:r>
            <a:r>
              <a:rPr lang="en-US" altLang="en-US" dirty="0" err="1"/>
              <a:t>cá</a:t>
            </a:r>
            <a:r>
              <a:rPr lang="en-US" altLang="en-US" dirty="0"/>
              <a:t> </a:t>
            </a:r>
            <a:r>
              <a:rPr lang="en-US" altLang="en-US" dirty="0" err="1"/>
              <a:t>trong</a:t>
            </a:r>
            <a:r>
              <a:rPr lang="en-US" altLang="en-US" dirty="0"/>
              <a:t> </a:t>
            </a:r>
            <a:r>
              <a:rPr lang="en-US" altLang="en-US" dirty="0" err="1"/>
              <a:t>hồ</a:t>
            </a:r>
            <a:r>
              <a:rPr lang="en-US" altLang="en-US" dirty="0"/>
              <a:t> </a:t>
            </a:r>
            <a:r>
              <a:rPr lang="en-US" altLang="en-US" dirty="0" err="1"/>
              <a:t>có</a:t>
            </a:r>
            <a:r>
              <a:rPr lang="en-US" altLang="en-US" dirty="0"/>
              <a:t> </a:t>
            </a:r>
            <a:r>
              <a:rPr lang="en-US" altLang="en-US" dirty="0" err="1"/>
              <a:t>phân</a:t>
            </a:r>
            <a:r>
              <a:rPr lang="en-US" altLang="en-US" dirty="0"/>
              <a:t> </a:t>
            </a:r>
            <a:r>
              <a:rPr lang="en-US" altLang="en-US" dirty="0" err="1"/>
              <a:t>phối</a:t>
            </a:r>
            <a:r>
              <a:rPr lang="en-US" altLang="en-US" dirty="0"/>
              <a:t> </a:t>
            </a:r>
            <a:r>
              <a:rPr lang="en-US" altLang="en-US" dirty="0" err="1"/>
              <a:t>chuẩn</a:t>
            </a:r>
            <a:r>
              <a:rPr lang="en-US" altLang="en-US" dirty="0"/>
              <a:t> N(</a:t>
            </a:r>
            <a:r>
              <a:rPr lang="en-US" altLang="en-US" dirty="0">
                <a:sym typeface="Symbol" panose="05050102010706020507" pitchFamily="18" charset="2"/>
              </a:rPr>
              <a:t></a:t>
            </a:r>
            <a:r>
              <a:rPr lang="en-US" altLang="en-US" dirty="0"/>
              <a:t>=16(cm),</a:t>
            </a:r>
            <a:r>
              <a:rPr lang="en-US" altLang="en-US" dirty="0">
                <a:sym typeface="Symbol" panose="05050102010706020507" pitchFamily="18" charset="2"/>
              </a:rPr>
              <a:t></a:t>
            </a:r>
            <a:r>
              <a:rPr lang="en-US" altLang="en-US" dirty="0"/>
              <a:t>=4(cm)). Ta </a:t>
            </a:r>
            <a:r>
              <a:rPr lang="en-US" altLang="en-US" dirty="0" err="1"/>
              <a:t>muốn</a:t>
            </a:r>
            <a:r>
              <a:rPr lang="en-US" altLang="en-US" dirty="0"/>
              <a:t> </a:t>
            </a:r>
            <a:r>
              <a:rPr lang="en-US" altLang="en-US" dirty="0" err="1"/>
              <a:t>trả</a:t>
            </a:r>
            <a:r>
              <a:rPr lang="en-US" altLang="en-US" dirty="0"/>
              <a:t> </a:t>
            </a:r>
            <a:r>
              <a:rPr lang="en-US" altLang="en-US" dirty="0" err="1"/>
              <a:t>lời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câu</a:t>
            </a:r>
            <a:r>
              <a:rPr lang="en-US" altLang="en-US" dirty="0"/>
              <a:t> </a:t>
            </a:r>
            <a:r>
              <a:rPr lang="en-US" altLang="en-US" dirty="0" err="1"/>
              <a:t>hỏi</a:t>
            </a:r>
            <a:r>
              <a:rPr lang="en-US" altLang="en-US" dirty="0"/>
              <a:t> </a:t>
            </a:r>
            <a:r>
              <a:rPr lang="en-US" altLang="en-US" dirty="0" err="1"/>
              <a:t>sau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b="1" u="sng" dirty="0" err="1"/>
              <a:t>Câu</a:t>
            </a:r>
            <a:r>
              <a:rPr lang="en-US" altLang="en-US" b="1" u="sng" dirty="0"/>
              <a:t> </a:t>
            </a:r>
            <a:r>
              <a:rPr lang="en-US" altLang="en-US" b="1" u="sng" dirty="0" err="1"/>
              <a:t>hỏi</a:t>
            </a:r>
            <a:r>
              <a:rPr lang="en-US" altLang="en-US" b="1" u="sng" dirty="0"/>
              <a:t> 4:</a:t>
            </a:r>
            <a:r>
              <a:rPr lang="en-US" altLang="en-US" dirty="0"/>
              <a:t> </a:t>
            </a:r>
            <a:r>
              <a:rPr lang="en-US" altLang="en-US" dirty="0" err="1"/>
              <a:t>Biết</a:t>
            </a:r>
            <a:r>
              <a:rPr lang="en-US" altLang="en-US" dirty="0"/>
              <a:t> 10% </a:t>
            </a:r>
            <a:r>
              <a:rPr lang="en-US" altLang="en-US" dirty="0" err="1"/>
              <a:t>cá</a:t>
            </a:r>
            <a:r>
              <a:rPr lang="en-US" altLang="en-US" dirty="0"/>
              <a:t> </a:t>
            </a:r>
            <a:r>
              <a:rPr lang="en-US" altLang="en-US" dirty="0" err="1"/>
              <a:t>trong</a:t>
            </a:r>
            <a:r>
              <a:rPr lang="en-US" altLang="en-US" dirty="0"/>
              <a:t> </a:t>
            </a:r>
            <a:r>
              <a:rPr lang="en-US" altLang="en-US" dirty="0" err="1"/>
              <a:t>hồ</a:t>
            </a:r>
            <a:r>
              <a:rPr lang="en-US" altLang="en-US" dirty="0"/>
              <a:t> </a:t>
            </a:r>
            <a:r>
              <a:rPr lang="en-US" altLang="en-US" dirty="0" err="1"/>
              <a:t>là</a:t>
            </a:r>
            <a:r>
              <a:rPr lang="en-US" altLang="en-US" dirty="0"/>
              <a:t> </a:t>
            </a:r>
            <a:r>
              <a:rPr lang="en-US" altLang="en-US" dirty="0" err="1"/>
              <a:t>cá</a:t>
            </a:r>
            <a:r>
              <a:rPr lang="en-US" altLang="en-US" dirty="0"/>
              <a:t> </a:t>
            </a:r>
            <a:r>
              <a:rPr lang="en-US" altLang="en-US" dirty="0" err="1"/>
              <a:t>nhỏ</a:t>
            </a:r>
            <a:r>
              <a:rPr lang="en-US" altLang="en-US" dirty="0"/>
              <a:t>, </a:t>
            </a:r>
            <a:r>
              <a:rPr lang="en-US" altLang="en-US" dirty="0" err="1"/>
              <a:t>vậy</a:t>
            </a:r>
            <a:r>
              <a:rPr lang="en-US" altLang="en-US" dirty="0"/>
              <a:t> </a:t>
            </a:r>
            <a:r>
              <a:rPr lang="en-US" altLang="en-US" dirty="0" err="1"/>
              <a:t>thế</a:t>
            </a:r>
            <a:r>
              <a:rPr lang="en-US" altLang="en-US" dirty="0"/>
              <a:t> </a:t>
            </a:r>
            <a:r>
              <a:rPr lang="en-US" altLang="en-US" dirty="0" err="1"/>
              <a:t>nào</a:t>
            </a:r>
            <a:r>
              <a:rPr lang="en-US" altLang="en-US" dirty="0"/>
              <a:t> </a:t>
            </a:r>
            <a:r>
              <a:rPr lang="en-US" altLang="en-US" dirty="0" err="1"/>
              <a:t>là</a:t>
            </a:r>
            <a:r>
              <a:rPr lang="en-US" altLang="en-US" dirty="0"/>
              <a:t> </a:t>
            </a:r>
            <a:r>
              <a:rPr lang="en-US" altLang="en-US" dirty="0" err="1"/>
              <a:t>cá</a:t>
            </a:r>
            <a:r>
              <a:rPr lang="en-US" altLang="en-US" dirty="0"/>
              <a:t> </a:t>
            </a:r>
            <a:r>
              <a:rPr lang="en-US" altLang="en-US" dirty="0" err="1"/>
              <a:t>nhỏ</a:t>
            </a:r>
            <a:r>
              <a:rPr lang="en-US" altLang="en-US" dirty="0"/>
              <a:t>?</a:t>
            </a:r>
          </a:p>
          <a:p>
            <a:pPr lvl="1"/>
            <a:r>
              <a:rPr lang="en-US" altLang="en-US" b="1" u="sng" dirty="0" err="1"/>
              <a:t>Câu</a:t>
            </a:r>
            <a:r>
              <a:rPr lang="en-US" altLang="en-US" b="1" u="sng" dirty="0"/>
              <a:t> </a:t>
            </a:r>
            <a:r>
              <a:rPr lang="en-US" altLang="en-US" b="1" u="sng" dirty="0" err="1"/>
              <a:t>hỏi</a:t>
            </a:r>
            <a:r>
              <a:rPr lang="en-US" altLang="en-US" b="1" u="sng" dirty="0"/>
              <a:t> 5:</a:t>
            </a:r>
            <a:r>
              <a:rPr lang="en-US" altLang="en-US" dirty="0"/>
              <a:t> </a:t>
            </a:r>
            <a:r>
              <a:rPr lang="en-US" altLang="en-US" dirty="0" err="1"/>
              <a:t>Chỉ</a:t>
            </a:r>
            <a:r>
              <a:rPr lang="en-US" altLang="en-US" dirty="0"/>
              <a:t> </a:t>
            </a:r>
            <a:r>
              <a:rPr lang="en-US" altLang="en-US" dirty="0" err="1"/>
              <a:t>quan</a:t>
            </a:r>
            <a:r>
              <a:rPr lang="en-US" altLang="en-US" dirty="0"/>
              <a:t> </a:t>
            </a:r>
            <a:r>
              <a:rPr lang="en-US" altLang="en-US" dirty="0" err="1"/>
              <a:t>tâm</a:t>
            </a:r>
            <a:r>
              <a:rPr lang="en-US" altLang="en-US" dirty="0"/>
              <a:t> </a:t>
            </a:r>
            <a:r>
              <a:rPr lang="en-US" altLang="en-US" dirty="0" err="1"/>
              <a:t>đến</a:t>
            </a:r>
            <a:r>
              <a:rPr lang="en-US" altLang="en-US" dirty="0"/>
              <a:t> 10% </a:t>
            </a:r>
            <a:r>
              <a:rPr lang="en-US" altLang="en-US" dirty="0" err="1"/>
              <a:t>cá</a:t>
            </a:r>
            <a:r>
              <a:rPr lang="en-US" altLang="en-US" dirty="0"/>
              <a:t> </a:t>
            </a:r>
            <a:r>
              <a:rPr lang="en-US" altLang="en-US" dirty="0" err="1"/>
              <a:t>lớn</a:t>
            </a:r>
            <a:r>
              <a:rPr lang="en-US" altLang="en-US" dirty="0"/>
              <a:t> </a:t>
            </a:r>
            <a:r>
              <a:rPr lang="en-US" altLang="en-US" dirty="0" err="1"/>
              <a:t>nhất</a:t>
            </a:r>
            <a:r>
              <a:rPr lang="en-US" altLang="en-US" dirty="0"/>
              <a:t> </a:t>
            </a:r>
            <a:r>
              <a:rPr lang="en-US" altLang="en-US" dirty="0" err="1"/>
              <a:t>trong</a:t>
            </a:r>
            <a:r>
              <a:rPr lang="en-US" altLang="en-US" dirty="0"/>
              <a:t> </a:t>
            </a:r>
            <a:r>
              <a:rPr lang="en-US" altLang="en-US" dirty="0" err="1"/>
              <a:t>hồ</a:t>
            </a:r>
            <a:r>
              <a:rPr lang="en-US" altLang="en-US" dirty="0"/>
              <a:t>, </a:t>
            </a:r>
            <a:r>
              <a:rPr lang="en-US" altLang="en-US" dirty="0" err="1"/>
              <a:t>vậy</a:t>
            </a:r>
            <a:r>
              <a:rPr lang="en-US" altLang="en-US" dirty="0"/>
              <a:t> </a:t>
            </a:r>
            <a:r>
              <a:rPr lang="en-US" altLang="en-US" dirty="0" err="1"/>
              <a:t>cá</a:t>
            </a:r>
            <a:r>
              <a:rPr lang="en-US" altLang="en-US" dirty="0"/>
              <a:t> </a:t>
            </a:r>
            <a:r>
              <a:rPr lang="en-US" altLang="en-US" dirty="0" err="1"/>
              <a:t>dài</a:t>
            </a:r>
            <a:r>
              <a:rPr lang="en-US" altLang="en-US" dirty="0"/>
              <a:t> </a:t>
            </a:r>
            <a:r>
              <a:rPr lang="en-US" altLang="en-US" dirty="0" err="1"/>
              <a:t>hơn</a:t>
            </a:r>
            <a:r>
              <a:rPr lang="en-US" altLang="en-US" dirty="0"/>
              <a:t> bao </a:t>
            </a:r>
            <a:r>
              <a:rPr lang="en-US" altLang="en-US" dirty="0" err="1"/>
              <a:t>nhiêu</a:t>
            </a:r>
            <a:r>
              <a:rPr lang="en-US" altLang="en-US" dirty="0"/>
              <a:t> </a:t>
            </a:r>
            <a:r>
              <a:rPr lang="en-US" altLang="en-US" dirty="0" err="1"/>
              <a:t>là</a:t>
            </a:r>
            <a:r>
              <a:rPr lang="en-US" altLang="en-US" dirty="0"/>
              <a:t> </a:t>
            </a:r>
            <a:r>
              <a:rPr lang="en-US" altLang="en-US" dirty="0" err="1"/>
              <a:t>cá</a:t>
            </a:r>
            <a:r>
              <a:rPr lang="en-US" altLang="en-US" dirty="0"/>
              <a:t> </a:t>
            </a:r>
            <a:r>
              <a:rPr lang="en-US" altLang="en-US" dirty="0" err="1"/>
              <a:t>lớn</a:t>
            </a:r>
            <a:r>
              <a:rPr lang="en-US" altLang="en-US" dirty="0"/>
              <a:t>?</a:t>
            </a:r>
          </a:p>
          <a:p>
            <a:pPr eaLnBrk="1" hangingPunct="1"/>
            <a:endParaRPr lang="en-US" altLang="en-US" dirty="0">
              <a:sym typeface="Wingdings" panose="05000000000000000000" pitchFamily="2" charset="2"/>
            </a:endParaRPr>
          </a:p>
          <a:p>
            <a:pPr eaLnBrk="1" hangingPunct="1">
              <a:buFontTx/>
              <a:buNone/>
            </a:pPr>
            <a:endParaRPr lang="en-US" altLang="en-US" dirty="0">
              <a:sym typeface="Wingdings" panose="05000000000000000000" pitchFamily="2" charset="2"/>
            </a:endParaRP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Xấp xỉ nhị thức bằng pp chuẩn</a:t>
            </a:r>
            <a:endParaRPr lang="en-GB" altLang="en-US"/>
          </a:p>
        </p:txBody>
      </p:sp>
      <p:sp>
        <p:nvSpPr>
          <p:cNvPr id="198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8800" y="1524000"/>
            <a:ext cx="8002588" cy="5037138"/>
          </a:xfrm>
        </p:spPr>
        <p:txBody>
          <a:bodyPr/>
          <a:lstStyle/>
          <a:p>
            <a:r>
              <a:rPr lang="en-US" altLang="en-US"/>
              <a:t>Trong phân phối nhị thức, tính xác suất khi số phép thử lớn (ví dụ như 100) là gần như không thể</a:t>
            </a:r>
          </a:p>
          <a:p>
            <a:r>
              <a:rPr lang="en-US" altLang="en-US"/>
              <a:t>Phân phối chuẩn có thể được dùng để xấp xỉ xác suất nhị thức khi n lớn.</a:t>
            </a:r>
          </a:p>
          <a:p>
            <a:endParaRPr lang="en-US" altLang="en-US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Xấp xỉ nhị thức bằng pp chuẩn (tt)</a:t>
            </a:r>
            <a:endParaRPr lang="en-GB" altLang="en-US"/>
          </a:p>
        </p:txBody>
      </p:sp>
      <p:sp>
        <p:nvSpPr>
          <p:cNvPr id="198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8800" y="1523999"/>
            <a:ext cx="8002588" cy="5317369"/>
          </a:xfrm>
        </p:spPr>
        <p:txBody>
          <a:bodyPr/>
          <a:lstStyle/>
          <a:p>
            <a:r>
              <a:rPr lang="en-US" altLang="en-US"/>
              <a:t>Khi số lần thí nghiệm lớn, xs thành công</a:t>
            </a:r>
          </a:p>
          <a:p>
            <a:pPr lvl="1"/>
            <a:r>
              <a:rPr lang="en-US" altLang="en-US"/>
              <a:t>p gần 0.5 </a:t>
            </a:r>
            <a:r>
              <a:rPr lang="en-US" altLang="en-US">
                <a:sym typeface="Wingdings" panose="05000000000000000000" pitchFamily="2" charset="2"/>
              </a:rPr>
              <a:t> dạng chuông đối xứng</a:t>
            </a:r>
          </a:p>
          <a:p>
            <a:pPr lvl="1"/>
            <a:r>
              <a:rPr lang="en-US" altLang="en-US">
                <a:sym typeface="Wingdings" panose="05000000000000000000" pitchFamily="2" charset="2"/>
              </a:rPr>
              <a:t>p gần 0 (1)  lệch trái (phải)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419" y="3031369"/>
            <a:ext cx="572135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Xấp xỉ nhị thức bằng pp chuẩn (tt)</a:t>
            </a:r>
            <a:endParaRPr lang="en-GB" altLang="en-US"/>
          </a:p>
        </p:txBody>
      </p:sp>
      <p:sp>
        <p:nvSpPr>
          <p:cNvPr id="198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8800" y="1524000"/>
            <a:ext cx="8002588" cy="5037138"/>
          </a:xfrm>
        </p:spPr>
        <p:txBody>
          <a:bodyPr/>
          <a:lstStyle/>
          <a:p>
            <a:r>
              <a:rPr lang="en-US" altLang="en-US"/>
              <a:t>Do phân phối nhị thức có dạng gần giống phân phối chuẩn khi n lớn </a:t>
            </a:r>
            <a:r>
              <a:rPr lang="en-US" altLang="en-US">
                <a:sym typeface="Wingdings" panose="05000000000000000000" pitchFamily="2" charset="2"/>
              </a:rPr>
              <a:t></a:t>
            </a:r>
            <a:r>
              <a:rPr lang="en-US" altLang="en-US"/>
              <a:t> có thể sử dụng phân phối chuẩn để xấp xỉ nhị thức</a:t>
            </a:r>
          </a:p>
          <a:p>
            <a:r>
              <a:rPr lang="en-US" altLang="en-US"/>
              <a:t>3 câu hỏi</a:t>
            </a:r>
          </a:p>
          <a:p>
            <a:pPr lvl="1"/>
            <a:r>
              <a:rPr lang="en-US" altLang="en-US"/>
              <a:t>n thế nào là lớn?</a:t>
            </a:r>
          </a:p>
          <a:p>
            <a:pPr lvl="1"/>
            <a:r>
              <a:rPr lang="en-US" altLang="en-US"/>
              <a:t>dùng trung bình và độ lệch chuẩn nào để chuẩn hóa X về Z?</a:t>
            </a:r>
          </a:p>
          <a:p>
            <a:pPr lvl="1"/>
            <a:r>
              <a:rPr lang="en-US" altLang="en-US"/>
              <a:t>Phân phối nhị thức là rời rạc, còn phân phối chuẩn là liên tục. Vậy, làm thế nào để chỉnh cho liên tục?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Nội dung</a:t>
            </a:r>
          </a:p>
        </p:txBody>
      </p:sp>
      <p:sp>
        <p:nvSpPr>
          <p:cNvPr id="1830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9138" y="1592263"/>
            <a:ext cx="7237412" cy="5149850"/>
          </a:xfrm>
        </p:spPr>
        <p:txBody>
          <a:bodyPr/>
          <a:lstStyle/>
          <a:p>
            <a:r>
              <a:rPr lang="en-GB" altLang="en-US"/>
              <a:t>Giới thiệu về phân phối chuẩn</a:t>
            </a:r>
          </a:p>
          <a:p>
            <a:pPr lvl="1"/>
            <a:r>
              <a:rPr lang="en-GB" altLang="en-US"/>
              <a:t>Phân phối liên tục</a:t>
            </a:r>
          </a:p>
          <a:p>
            <a:pPr lvl="1"/>
            <a:r>
              <a:rPr lang="en-GB" altLang="en-US"/>
              <a:t>Khái niệm phân phối chuẩn</a:t>
            </a:r>
          </a:p>
          <a:p>
            <a:pPr lvl="1"/>
            <a:r>
              <a:rPr lang="en-GB" altLang="en-US"/>
              <a:t>Phân phối chuẩn tắc (Phân phối Z) </a:t>
            </a:r>
          </a:p>
          <a:p>
            <a:r>
              <a:rPr lang="en-US" altLang="en-US"/>
              <a:t>Một vài bài toán liên quan đến phân phối chuẩn</a:t>
            </a:r>
            <a:endParaRPr lang="vi-VN" altLang="en-US"/>
          </a:p>
          <a:p>
            <a:pPr lvl="1"/>
            <a:r>
              <a:rPr lang="en-US" altLang="en-US"/>
              <a:t>Tính xác suất</a:t>
            </a:r>
            <a:endParaRPr lang="vi-VN" altLang="en-US"/>
          </a:p>
          <a:p>
            <a:pPr lvl="1"/>
            <a:r>
              <a:rPr lang="en-US" altLang="en-US"/>
              <a:t>Tìm ngưỡng</a:t>
            </a:r>
            <a:endParaRPr lang="vi-VN" altLang="en-US"/>
          </a:p>
          <a:p>
            <a:r>
              <a:rPr lang="en-US" altLang="en-US"/>
              <a:t>Xấp xỉ phân phối nhị thức bằng phân phối chuẩn</a:t>
            </a:r>
            <a:endParaRPr lang="en-GB" altLang="en-US"/>
          </a:p>
          <a:p>
            <a:endParaRPr lang="en-GB" altLang="en-US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Xấp xỉ nhị thức bằng pp chuẩn (tt)</a:t>
            </a:r>
            <a:endParaRPr lang="en-GB" altLang="en-US"/>
          </a:p>
        </p:txBody>
      </p:sp>
      <p:sp>
        <p:nvSpPr>
          <p:cNvPr id="198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8800" y="1524000"/>
            <a:ext cx="8002588" cy="5037138"/>
          </a:xfrm>
        </p:spPr>
        <p:txBody>
          <a:bodyPr/>
          <a:lstStyle/>
          <a:p>
            <a:r>
              <a:rPr lang="en-US" altLang="en-US" b="1" i="1" u="sng"/>
              <a:t>Câu hỏi 1</a:t>
            </a:r>
            <a:r>
              <a:rPr lang="en-US" altLang="en-US"/>
              <a:t>: n lớn bao nhiêu?</a:t>
            </a:r>
          </a:p>
          <a:p>
            <a:r>
              <a:rPr lang="en-US" altLang="en-US" b="1">
                <a:solidFill>
                  <a:srgbClr val="0070C0"/>
                </a:solidFill>
              </a:rPr>
              <a:t>Quy tắc: </a:t>
            </a:r>
            <a:r>
              <a:rPr lang="en-US" altLang="en-US" b="1" i="1">
                <a:solidFill>
                  <a:srgbClr val="FF0000"/>
                </a:solidFill>
              </a:rPr>
              <a:t>có thể sử dụng phối chuẩn để xấp xỉ nhị thức khi n thỏa (n×p) &gt; 5 và (n×(1 – p)) &gt; 5</a:t>
            </a:r>
            <a:r>
              <a:rPr lang="en-US" altLang="en-US" b="1">
                <a:solidFill>
                  <a:srgbClr val="FF0000"/>
                </a:solidFill>
              </a:rPr>
              <a:t>. Và </a:t>
            </a:r>
            <a:r>
              <a:rPr lang="en-US" altLang="en-US" b="1" i="1">
                <a:solidFill>
                  <a:srgbClr val="FF0000"/>
                </a:solidFill>
              </a:rPr>
              <a:t>n càng lớn thì xấp xỉ càng tốt</a:t>
            </a:r>
            <a:r>
              <a:rPr lang="en-US" altLang="en-US" b="1">
                <a:solidFill>
                  <a:srgbClr val="FF0000"/>
                </a:solidFill>
              </a:rPr>
              <a:t>. </a:t>
            </a:r>
          </a:p>
          <a:p>
            <a:pPr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Xấp xỉ nhị thức bằng pp chuẩn</a:t>
            </a:r>
            <a:endParaRPr lang="en-GB" altLang="en-US"/>
          </a:p>
        </p:txBody>
      </p:sp>
      <p:sp>
        <p:nvSpPr>
          <p:cNvPr id="198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8800" y="1524000"/>
            <a:ext cx="8002588" cy="5037138"/>
          </a:xfrm>
        </p:spPr>
        <p:txBody>
          <a:bodyPr/>
          <a:lstStyle/>
          <a:p>
            <a:r>
              <a:rPr lang="en-US" altLang="en-US" b="1" i="1" u="sng"/>
              <a:t>Câu hỏi 2</a:t>
            </a:r>
            <a:r>
              <a:rPr lang="en-US" altLang="en-US"/>
              <a:t>: trung bình và phương sai cho pp chuẩn</a:t>
            </a:r>
          </a:p>
          <a:p>
            <a:pPr lvl="1"/>
            <a:r>
              <a:rPr lang="en-US" altLang="en-US">
                <a:sym typeface="Symbol" panose="05050102010706020507" pitchFamily="18" charset="2"/>
              </a:rPr>
              <a:t> = </a:t>
            </a:r>
            <a:r>
              <a:rPr lang="pt-BR" altLang="en-US"/>
              <a:t>E(X) = n</a:t>
            </a:r>
            <a:r>
              <a:rPr lang="pt-BR" altLang="en-US" i="1"/>
              <a:t>×</a:t>
            </a:r>
            <a:r>
              <a:rPr lang="pt-BR" altLang="en-US"/>
              <a:t>p </a:t>
            </a:r>
          </a:p>
          <a:p>
            <a:pPr lvl="1"/>
            <a:r>
              <a:rPr lang="pt-BR" altLang="en-US">
                <a:sym typeface="Symbol" panose="05050102010706020507" pitchFamily="18" charset="2"/>
              </a:rPr>
              <a:t></a:t>
            </a:r>
            <a:r>
              <a:rPr lang="pt-BR" altLang="en-US" baseline="30000">
                <a:sym typeface="Symbol" panose="05050102010706020507" pitchFamily="18" charset="2"/>
              </a:rPr>
              <a:t>2</a:t>
            </a:r>
            <a:r>
              <a:rPr lang="pt-BR" altLang="en-US">
                <a:sym typeface="Symbol" panose="05050102010706020507" pitchFamily="18" charset="2"/>
              </a:rPr>
              <a:t> = Var(X) = </a:t>
            </a:r>
            <a:r>
              <a:rPr lang="pt-BR" altLang="en-US"/>
              <a:t>n</a:t>
            </a:r>
            <a:r>
              <a:rPr lang="pt-BR" altLang="en-US" i="1"/>
              <a:t>×</a:t>
            </a:r>
            <a:r>
              <a:rPr lang="pt-BR" altLang="en-US"/>
              <a:t>p</a:t>
            </a:r>
            <a:r>
              <a:rPr lang="pt-BR" altLang="en-US" i="1"/>
              <a:t>×(</a:t>
            </a:r>
            <a:r>
              <a:rPr lang="pt-BR" altLang="en-US"/>
              <a:t>1</a:t>
            </a:r>
            <a:r>
              <a:rPr lang="pt-BR" altLang="en-US" i="1"/>
              <a:t>-</a:t>
            </a:r>
            <a:r>
              <a:rPr lang="pt-BR" altLang="en-US"/>
              <a:t>p)</a:t>
            </a:r>
            <a:endParaRPr lang="en-US" altLang="en-US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Xấp xỉ nhị thức bằng pp chuẩn (tt)</a:t>
            </a:r>
            <a:endParaRPr lang="en-GB" altLang="en-US"/>
          </a:p>
        </p:txBody>
      </p:sp>
      <p:sp>
        <p:nvSpPr>
          <p:cNvPr id="198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8800" y="1524000"/>
            <a:ext cx="8002588" cy="5037138"/>
          </a:xfrm>
        </p:spPr>
        <p:txBody>
          <a:bodyPr/>
          <a:lstStyle/>
          <a:p>
            <a:r>
              <a:rPr lang="en-US" altLang="en-US" b="1" i="1" u="sng"/>
              <a:t>Câu hỏi 3</a:t>
            </a:r>
            <a:r>
              <a:rPr lang="en-US" altLang="en-US"/>
              <a:t>:</a:t>
            </a:r>
            <a:r>
              <a:rPr lang="pt-BR" altLang="en-US"/>
              <a:t> hiệu chỉnh liên tục</a:t>
            </a:r>
            <a:r>
              <a:rPr lang="en-US" altLang="en-US"/>
              <a:t>?</a:t>
            </a:r>
          </a:p>
          <a:p>
            <a:r>
              <a:rPr lang="en-US" altLang="en-US"/>
              <a:t>Tại sao cần? </a:t>
            </a:r>
          </a:p>
          <a:p>
            <a:pPr lvl="1"/>
            <a:r>
              <a:rPr lang="en-US" altLang="en-US"/>
              <a:t>Khi dùng phân phối chuẩn để xấp xỉ nhị thức, thực chất ta đang thực hiện quá trình </a:t>
            </a:r>
            <a:r>
              <a:rPr lang="en-US" altLang="en-US" i="1"/>
              <a:t>làm trơn</a:t>
            </a:r>
            <a:r>
              <a:rPr lang="en-US" altLang="en-US"/>
              <a:t> cạnh của các thanh của nhị thức bằng một đường cong liên tục</a:t>
            </a:r>
            <a:endParaRPr lang="pt-BR" altLang="en-US"/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Xấp xỉ nhị thức bằng pp chuẩn (tt)</a:t>
            </a:r>
            <a:endParaRPr lang="en-GB" altLang="en-US"/>
          </a:p>
        </p:txBody>
      </p:sp>
      <p:sp>
        <p:nvSpPr>
          <p:cNvPr id="198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8800" y="1524000"/>
            <a:ext cx="8002588" cy="5037138"/>
          </a:xfrm>
        </p:spPr>
        <p:txBody>
          <a:bodyPr/>
          <a:lstStyle/>
          <a:p>
            <a:r>
              <a:rPr lang="pt-BR" altLang="en-US"/>
              <a:t>Quy tắc hiệu chỉnh</a:t>
            </a:r>
          </a:p>
          <a:p>
            <a:pPr lvl="1"/>
            <a:r>
              <a:rPr lang="en-US" altLang="en-US"/>
              <a:t>Biểu diễn bài toán dưới dạng xác suất. Chẳng hạn P(X &lt; 27).</a:t>
            </a:r>
          </a:p>
          <a:p>
            <a:pPr lvl="1"/>
            <a:r>
              <a:rPr lang="en-US" altLang="en-US"/>
              <a:t>Xác định điểm cắt trên thanh ta cần tính. Chẳng hạn, P(X &lt; 27), X=27. </a:t>
            </a:r>
          </a:p>
          <a:p>
            <a:pPr lvl="1"/>
            <a:r>
              <a:rPr lang="en-US" altLang="en-US"/>
              <a:t>Cộng thêm hay trừ đi một lượng bằng ½ tùy thuộc xác suất ta cần tìm là lớn hơn hay nhỏ hơn.</a:t>
            </a:r>
          </a:p>
          <a:p>
            <a:pPr lvl="1"/>
            <a:r>
              <a:rPr lang="en-US" altLang="en-US"/>
              <a:t>Nếu xác suất nhỏ hơn hoặc bằng, cộng ½ vào X trước khi lấy xác suất. Chẳng hạn, nếu X ≤ 5 sẽ được nắn thành 5.5.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Xấp xỉ nhị thức bằng pp chuẩn</a:t>
            </a:r>
            <a:endParaRPr lang="en-GB" altLang="en-US"/>
          </a:p>
        </p:txBody>
      </p:sp>
      <p:sp>
        <p:nvSpPr>
          <p:cNvPr id="198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8800" y="1524000"/>
            <a:ext cx="8002588" cy="5037138"/>
          </a:xfrm>
        </p:spPr>
        <p:txBody>
          <a:bodyPr/>
          <a:lstStyle/>
          <a:p>
            <a:r>
              <a:rPr lang="pt-BR" altLang="en-US"/>
              <a:t>Quy tắc hiệu chỉnh (tt)</a:t>
            </a:r>
          </a:p>
          <a:p>
            <a:pPr lvl="1"/>
            <a:r>
              <a:rPr lang="en-US" altLang="en-US"/>
              <a:t>Nếu xác suất lớn hơn hoặc bằng, trừ ½ khỏi X trước khi lấy xác suất. Chẳng hạn, nếu X </a:t>
            </a:r>
            <a:r>
              <a:rPr lang="en-US" altLang="en-US">
                <a:sym typeface="Symbol" panose="05050102010706020507" pitchFamily="18" charset="2"/>
              </a:rPr>
              <a:t></a:t>
            </a:r>
            <a:r>
              <a:rPr lang="en-US" altLang="en-US"/>
              <a:t> 2 sẽ được nắn thành 1.5.</a:t>
            </a:r>
          </a:p>
          <a:p>
            <a:pPr lvl="1"/>
            <a:r>
              <a:rPr lang="en-US" altLang="en-US"/>
              <a:t>Nếu xác suất nằm giữa 2 giá trị, chẳng hạn 2 ≤ X ≤ 5, ta thực hiện các bước 1, 2 và 3a để nắn giá trị X = 5; các bước 1, 2 và 3b để nắn X = 2.</a:t>
            </a:r>
          </a:p>
          <a:p>
            <a:pPr lvl="1"/>
            <a:r>
              <a:rPr lang="en-US" altLang="en-US"/>
              <a:t>Nếu xác suất bằng đúng 1 giá trị, nắn bằng cách vừa cộng vừa trừ. Chẳng hạn, P(X = 3) nắn thành P(2.5 ≤ X ≤ 3.5).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Xấp xỉ nhị thức bằng pp chuẩn</a:t>
            </a:r>
            <a:r>
              <a:rPr lang="en-GB" altLang="en-US"/>
              <a:t>(tt)</a:t>
            </a:r>
          </a:p>
        </p:txBody>
      </p:sp>
      <p:sp>
        <p:nvSpPr>
          <p:cNvPr id="198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8800" y="1524000"/>
            <a:ext cx="8002588" cy="5037138"/>
          </a:xfrm>
        </p:spPr>
        <p:txBody>
          <a:bodyPr/>
          <a:lstStyle/>
          <a:p>
            <a:r>
              <a:rPr lang="pt-BR" altLang="en-US"/>
              <a:t>Quy tắc hiệu chỉnh (tt)</a:t>
            </a:r>
          </a:p>
          <a:p>
            <a:pPr lvl="1"/>
            <a:r>
              <a:rPr lang="en-US" altLang="en-US"/>
              <a:t>Nếu xác suất bé hơn hẳn thì chuyển X thành X – 1. Chẳng hạn, P(X &lt; 27) thành P(X ≤ 26) và tính tiếp.</a:t>
            </a:r>
          </a:p>
          <a:p>
            <a:pPr lvl="1"/>
            <a:r>
              <a:rPr lang="en-US" altLang="en-US"/>
              <a:t>Nếu xác suất lớn hơn hẳn, chuyển X thành X + 1. Chẳng hạn, P(X &gt; 27) thành P(X ≥ 28) và tính tiếp.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Tóm tắt</a:t>
            </a:r>
            <a:endParaRPr lang="en-GB" altLang="en-US"/>
          </a:p>
        </p:txBody>
      </p:sp>
      <p:sp>
        <p:nvSpPr>
          <p:cNvPr id="198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8800" y="1524000"/>
            <a:ext cx="8002588" cy="5037138"/>
          </a:xfrm>
        </p:spPr>
        <p:txBody>
          <a:bodyPr/>
          <a:lstStyle/>
          <a:p>
            <a:r>
              <a:rPr lang="en-GB" altLang="en-US"/>
              <a:t>Phân phối chuẩn</a:t>
            </a:r>
          </a:p>
          <a:p>
            <a:pPr lvl="1"/>
            <a:r>
              <a:rPr lang="en-GB" altLang="en-US"/>
              <a:t>Phân phối liên tục</a:t>
            </a:r>
          </a:p>
          <a:p>
            <a:pPr lvl="1"/>
            <a:r>
              <a:rPr lang="en-GB" altLang="en-US"/>
              <a:t>Khái niệm phân phối chuẩn</a:t>
            </a:r>
          </a:p>
          <a:p>
            <a:pPr lvl="1"/>
            <a:r>
              <a:rPr lang="en-GB" altLang="en-US"/>
              <a:t>Phân phối Z</a:t>
            </a:r>
          </a:p>
          <a:p>
            <a:r>
              <a:rPr lang="en-GB" altLang="en-US"/>
              <a:t>2 bài toán</a:t>
            </a:r>
          </a:p>
          <a:p>
            <a:pPr lvl="1"/>
            <a:r>
              <a:rPr lang="en-GB" altLang="en-US"/>
              <a:t>Tính xác suất</a:t>
            </a:r>
          </a:p>
          <a:p>
            <a:pPr lvl="1"/>
            <a:r>
              <a:rPr lang="en-GB" altLang="en-US"/>
              <a:t>Tìm ngưỡng</a:t>
            </a:r>
          </a:p>
          <a:p>
            <a:r>
              <a:rPr lang="en-GB" altLang="en-US"/>
              <a:t>Xấp xỉ phân phối nhị thức bằng pp chuẩn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Từ khóa</a:t>
            </a:r>
            <a:endParaRPr lang="en-GB" altLang="en-US"/>
          </a:p>
        </p:txBody>
      </p:sp>
      <p:sp>
        <p:nvSpPr>
          <p:cNvPr id="198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8800" y="1524000"/>
            <a:ext cx="8002588" cy="5037138"/>
          </a:xfrm>
        </p:spPr>
        <p:txBody>
          <a:bodyPr/>
          <a:lstStyle/>
          <a:p>
            <a:pPr lvl="1"/>
            <a:r>
              <a:rPr lang="en-US" altLang="en-US"/>
              <a:t>Phân phối chuẩn (normal distribution)</a:t>
            </a:r>
          </a:p>
          <a:p>
            <a:pPr lvl="1"/>
            <a:r>
              <a:rPr lang="en-US" altLang="en-US"/>
              <a:t>Phân phối Z (Z distribution)</a:t>
            </a:r>
          </a:p>
          <a:p>
            <a:pPr lvl="1"/>
            <a:r>
              <a:rPr lang="en-US" altLang="en-US"/>
              <a:t>Hàm mật độ xác suất (probability densition function – pdf) </a:t>
            </a:r>
          </a:p>
        </p:txBody>
      </p:sp>
    </p:spTree>
    <p:extLst>
      <p:ext uri="{BB962C8B-B14F-4D97-AF65-F5344CB8AC3E}">
        <p14:creationId xmlns:p14="http://schemas.microsoft.com/office/powerpoint/2010/main" val="3611975772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E557B-6307-0142-A6D5-754D53387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Bài tập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06016-E572-A240-A08F-D5AE51CB3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Chiều</a:t>
            </a:r>
            <a:r>
              <a:rPr lang="en-US" altLang="en-US" dirty="0"/>
              <a:t> </a:t>
            </a:r>
            <a:r>
              <a:rPr lang="en-US" altLang="en-US" dirty="0" err="1"/>
              <a:t>cao</a:t>
            </a:r>
            <a:r>
              <a:rPr lang="en-US" altLang="en-US" dirty="0"/>
              <a:t> Nam VN </a:t>
            </a:r>
            <a:r>
              <a:rPr lang="en-US" altLang="en-US" dirty="0" err="1"/>
              <a:t>được</a:t>
            </a:r>
            <a:r>
              <a:rPr lang="en-US" altLang="en-US" dirty="0"/>
              <a:t> </a:t>
            </a:r>
            <a:r>
              <a:rPr lang="en-US" altLang="en-US" dirty="0" err="1"/>
              <a:t>mô</a:t>
            </a:r>
            <a:r>
              <a:rPr lang="en-US" altLang="en-US" dirty="0"/>
              <a:t> </a:t>
            </a:r>
            <a:r>
              <a:rPr lang="en-US" altLang="en-US" dirty="0" err="1"/>
              <a:t>hình</a:t>
            </a:r>
            <a:r>
              <a:rPr lang="en-US" altLang="en-US" dirty="0"/>
              <a:t> </a:t>
            </a:r>
            <a:r>
              <a:rPr lang="en-US" altLang="en-US" dirty="0" err="1"/>
              <a:t>hóa</a:t>
            </a:r>
            <a:r>
              <a:rPr lang="en-US" altLang="en-US" dirty="0"/>
              <a:t> </a:t>
            </a:r>
            <a:r>
              <a:rPr lang="en-US" altLang="en-US" dirty="0" err="1"/>
              <a:t>bằng</a:t>
            </a:r>
            <a:r>
              <a:rPr lang="en-US" altLang="en-US" dirty="0"/>
              <a:t> </a:t>
            </a:r>
            <a:r>
              <a:rPr lang="en-US" altLang="en-US" dirty="0" err="1"/>
              <a:t>phân</a:t>
            </a:r>
            <a:r>
              <a:rPr lang="en-US" altLang="en-US" dirty="0"/>
              <a:t> </a:t>
            </a:r>
            <a:r>
              <a:rPr lang="en-US" altLang="en-US" dirty="0" err="1"/>
              <a:t>phối</a:t>
            </a:r>
            <a:r>
              <a:rPr lang="en-US" altLang="en-US" dirty="0"/>
              <a:t> </a:t>
            </a:r>
            <a:r>
              <a:rPr lang="en-US" altLang="en-US" dirty="0" err="1"/>
              <a:t>chuẩn</a:t>
            </a:r>
            <a:r>
              <a:rPr lang="en-US" altLang="en-US" dirty="0"/>
              <a:t> N(</a:t>
            </a:r>
            <a:r>
              <a:rPr lang="en-US" altLang="en-US" dirty="0">
                <a:sym typeface="Symbol" panose="05050102010706020507" pitchFamily="18" charset="2"/>
              </a:rPr>
              <a:t></a:t>
            </a:r>
            <a:r>
              <a:rPr lang="en-US" altLang="en-US" dirty="0"/>
              <a:t>=165 (cm), </a:t>
            </a:r>
            <a:r>
              <a:rPr lang="en-US" altLang="en-US" dirty="0">
                <a:sym typeface="Symbol" panose="05050102010706020507" pitchFamily="18" charset="2"/>
              </a:rPr>
              <a:t></a:t>
            </a:r>
            <a:r>
              <a:rPr lang="en-US" altLang="en-US" dirty="0"/>
              <a:t>=2.5(cm)). Ta </a:t>
            </a:r>
            <a:r>
              <a:rPr lang="en-US" altLang="en-US" dirty="0" err="1"/>
              <a:t>cần</a:t>
            </a:r>
            <a:r>
              <a:rPr lang="en-US" altLang="en-US" dirty="0"/>
              <a:t> </a:t>
            </a:r>
            <a:r>
              <a:rPr lang="en-US" altLang="en-US" dirty="0" err="1"/>
              <a:t>trả</a:t>
            </a:r>
            <a:r>
              <a:rPr lang="en-US" altLang="en-US" dirty="0"/>
              <a:t> </a:t>
            </a:r>
            <a:r>
              <a:rPr lang="en-US" altLang="en-US" dirty="0" err="1"/>
              <a:t>lời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câu</a:t>
            </a:r>
            <a:r>
              <a:rPr lang="en-US" altLang="en-US" dirty="0"/>
              <a:t> </a:t>
            </a:r>
            <a:r>
              <a:rPr lang="en-US" altLang="en-US" dirty="0" err="1"/>
              <a:t>hỏi</a:t>
            </a:r>
            <a:r>
              <a:rPr lang="en-US" altLang="en-US" dirty="0"/>
              <a:t> </a:t>
            </a:r>
            <a:r>
              <a:rPr lang="en-US" altLang="en-US" dirty="0" err="1"/>
              <a:t>sau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b="1" u="sng" dirty="0" err="1"/>
              <a:t>Câu</a:t>
            </a:r>
            <a:r>
              <a:rPr lang="en-US" altLang="en-US" b="1" u="sng" dirty="0"/>
              <a:t> </a:t>
            </a:r>
            <a:r>
              <a:rPr lang="en-US" altLang="en-US" b="1" u="sng" dirty="0" err="1"/>
              <a:t>hỏi</a:t>
            </a:r>
            <a:r>
              <a:rPr lang="en-US" altLang="en-US" b="1" u="sng" dirty="0"/>
              <a:t> 1:</a:t>
            </a:r>
            <a:r>
              <a:rPr lang="en-US" altLang="en-US" dirty="0"/>
              <a:t> </a:t>
            </a:r>
            <a:r>
              <a:rPr lang="en-US" altLang="en-US" dirty="0" err="1"/>
              <a:t>Xác</a:t>
            </a:r>
            <a:r>
              <a:rPr lang="en-US" altLang="en-US" dirty="0"/>
              <a:t> </a:t>
            </a:r>
            <a:r>
              <a:rPr lang="en-US" altLang="en-US" dirty="0" err="1"/>
              <a:t>suất</a:t>
            </a:r>
            <a:r>
              <a:rPr lang="en-US" altLang="en-US" dirty="0"/>
              <a:t> </a:t>
            </a:r>
            <a:r>
              <a:rPr lang="en-US" altLang="en-US" dirty="0" err="1"/>
              <a:t>chọn</a:t>
            </a:r>
            <a:r>
              <a:rPr lang="en-US" altLang="en-US" dirty="0"/>
              <a:t> </a:t>
            </a:r>
            <a:r>
              <a:rPr lang="en-US" altLang="en-US" dirty="0" err="1"/>
              <a:t>ngẫu</a:t>
            </a:r>
            <a:r>
              <a:rPr lang="en-US" altLang="en-US" dirty="0"/>
              <a:t> </a:t>
            </a:r>
            <a:r>
              <a:rPr lang="en-US" altLang="en-US" dirty="0" err="1"/>
              <a:t>nhiên</a:t>
            </a:r>
            <a:r>
              <a:rPr lang="en-US" altLang="en-US" dirty="0"/>
              <a:t> </a:t>
            </a:r>
            <a:r>
              <a:rPr lang="en-US" altLang="en-US" dirty="0" err="1"/>
              <a:t>một</a:t>
            </a:r>
            <a:r>
              <a:rPr lang="en-US" altLang="en-US" dirty="0"/>
              <a:t> </a:t>
            </a:r>
            <a:r>
              <a:rPr lang="en-US" altLang="en-US" dirty="0" err="1"/>
              <a:t>bạn</a:t>
            </a:r>
            <a:r>
              <a:rPr lang="en-US" altLang="en-US" dirty="0"/>
              <a:t> </a:t>
            </a:r>
            <a:r>
              <a:rPr lang="en-US" altLang="en-US" dirty="0" err="1"/>
              <a:t>gọi</a:t>
            </a:r>
            <a:r>
              <a:rPr lang="en-US" altLang="en-US" dirty="0"/>
              <a:t> </a:t>
            </a:r>
            <a:r>
              <a:rPr lang="en-US" altLang="en-US" dirty="0" err="1"/>
              <a:t>là</a:t>
            </a:r>
            <a:r>
              <a:rPr lang="en-US" altLang="en-US" dirty="0"/>
              <a:t> </a:t>
            </a:r>
            <a:r>
              <a:rPr lang="en-US" altLang="en-US" dirty="0" err="1"/>
              <a:t>lùn</a:t>
            </a:r>
            <a:r>
              <a:rPr lang="en-US" altLang="en-US" dirty="0"/>
              <a:t> (</a:t>
            </a:r>
            <a:r>
              <a:rPr lang="en-US" altLang="en-US" dirty="0" err="1"/>
              <a:t>nhỏ</a:t>
            </a:r>
            <a:r>
              <a:rPr lang="en-US" altLang="en-US" dirty="0"/>
              <a:t> </a:t>
            </a:r>
            <a:r>
              <a:rPr lang="en-US" altLang="en-US" dirty="0" err="1"/>
              <a:t>hơn</a:t>
            </a:r>
            <a:r>
              <a:rPr lang="en-US" altLang="en-US" dirty="0"/>
              <a:t> 158(cm))?</a:t>
            </a:r>
          </a:p>
          <a:p>
            <a:pPr lvl="1"/>
            <a:r>
              <a:rPr lang="en-US" altLang="en-US" b="1" u="sng" dirty="0" err="1"/>
              <a:t>Câu</a:t>
            </a:r>
            <a:r>
              <a:rPr lang="en-US" altLang="en-US" b="1" u="sng" dirty="0"/>
              <a:t> </a:t>
            </a:r>
            <a:r>
              <a:rPr lang="en-US" altLang="en-US" b="1" u="sng" dirty="0" err="1"/>
              <a:t>hỏi</a:t>
            </a:r>
            <a:r>
              <a:rPr lang="en-US" altLang="en-US" b="1" u="sng" dirty="0"/>
              <a:t> 2:</a:t>
            </a:r>
            <a:r>
              <a:rPr lang="en-US" altLang="en-US" dirty="0"/>
              <a:t> </a:t>
            </a:r>
            <a:r>
              <a:rPr lang="en-US" altLang="en-US" dirty="0" err="1"/>
              <a:t>Giả</a:t>
            </a:r>
            <a:r>
              <a:rPr lang="en-US" altLang="en-US" dirty="0"/>
              <a:t> </a:t>
            </a:r>
            <a:r>
              <a:rPr lang="en-US" altLang="en-US" dirty="0" err="1"/>
              <a:t>sử</a:t>
            </a:r>
            <a:r>
              <a:rPr lang="en-US" altLang="en-US" dirty="0"/>
              <a:t>, </a:t>
            </a:r>
            <a:r>
              <a:rPr lang="en-US" altLang="en-US" dirty="0" err="1"/>
              <a:t>người</a:t>
            </a:r>
            <a:r>
              <a:rPr lang="en-US" altLang="en-US" dirty="0"/>
              <a:t> </a:t>
            </a:r>
            <a:r>
              <a:rPr lang="en-US" altLang="en-US" dirty="0" err="1"/>
              <a:t>là</a:t>
            </a:r>
            <a:r>
              <a:rPr lang="en-US" altLang="en-US" dirty="0"/>
              <a:t> </a:t>
            </a:r>
            <a:r>
              <a:rPr lang="en-US" altLang="en-US" dirty="0" err="1"/>
              <a:t>cao</a:t>
            </a:r>
            <a:r>
              <a:rPr lang="en-US" altLang="en-US" dirty="0"/>
              <a:t> (</a:t>
            </a:r>
            <a:r>
              <a:rPr lang="en-US" altLang="en-US" dirty="0" err="1"/>
              <a:t>lớn</a:t>
            </a:r>
            <a:r>
              <a:rPr lang="en-US" altLang="en-US" dirty="0"/>
              <a:t> </a:t>
            </a:r>
            <a:r>
              <a:rPr lang="en-US" altLang="en-US" dirty="0" err="1"/>
              <a:t>hơn</a:t>
            </a:r>
            <a:r>
              <a:rPr lang="en-US" altLang="en-US" dirty="0"/>
              <a:t> 172(cm)) </a:t>
            </a:r>
            <a:r>
              <a:rPr lang="en-US" altLang="en-US" dirty="0" err="1"/>
              <a:t>Hỏi</a:t>
            </a:r>
            <a:r>
              <a:rPr lang="en-US" altLang="en-US" dirty="0"/>
              <a:t> </a:t>
            </a:r>
            <a:r>
              <a:rPr lang="en-US" altLang="en-US" dirty="0" err="1"/>
              <a:t>xác</a:t>
            </a:r>
            <a:r>
              <a:rPr lang="en-US" altLang="en-US" dirty="0"/>
              <a:t> </a:t>
            </a:r>
            <a:r>
              <a:rPr lang="en-US" altLang="en-US" dirty="0" err="1"/>
              <a:t>suất</a:t>
            </a:r>
            <a:r>
              <a:rPr lang="en-US" altLang="en-US" dirty="0"/>
              <a:t> </a:t>
            </a:r>
            <a:r>
              <a:rPr lang="en-US" altLang="en-US" dirty="0" err="1"/>
              <a:t>chọn</a:t>
            </a:r>
            <a:r>
              <a:rPr lang="en-US" altLang="en-US" dirty="0"/>
              <a:t> </a:t>
            </a:r>
            <a:r>
              <a:rPr lang="en-US" altLang="en-US" dirty="0" err="1"/>
              <a:t>được</a:t>
            </a:r>
            <a:r>
              <a:rPr lang="en-US" altLang="en-US" dirty="0"/>
              <a:t> </a:t>
            </a:r>
            <a:r>
              <a:rPr lang="en-US" altLang="en-US" dirty="0" err="1"/>
              <a:t>người</a:t>
            </a:r>
            <a:r>
              <a:rPr lang="en-US" altLang="en-US" dirty="0"/>
              <a:t> </a:t>
            </a:r>
            <a:r>
              <a:rPr lang="en-US" altLang="en-US" dirty="0" err="1"/>
              <a:t>cao</a:t>
            </a:r>
            <a:r>
              <a:rPr lang="en-US" altLang="en-US" dirty="0"/>
              <a:t> </a:t>
            </a:r>
            <a:r>
              <a:rPr lang="en-US" altLang="en-US" dirty="0" err="1"/>
              <a:t>là</a:t>
            </a:r>
            <a:r>
              <a:rPr lang="en-US" altLang="en-US" dirty="0"/>
              <a:t> bao </a:t>
            </a:r>
            <a:r>
              <a:rPr lang="en-US" altLang="en-US" dirty="0" err="1"/>
              <a:t>nhiêu</a:t>
            </a:r>
            <a:r>
              <a:rPr lang="en-US" altLang="en-US" dirty="0"/>
              <a:t>?</a:t>
            </a:r>
          </a:p>
          <a:p>
            <a:pPr lvl="1"/>
            <a:r>
              <a:rPr lang="en-US" altLang="en-US" b="1" u="sng" dirty="0" err="1"/>
              <a:t>Câu</a:t>
            </a:r>
            <a:r>
              <a:rPr lang="en-US" altLang="en-US" b="1" u="sng" dirty="0"/>
              <a:t> </a:t>
            </a:r>
            <a:r>
              <a:rPr lang="en-US" altLang="en-US" b="1" u="sng" dirty="0" err="1"/>
              <a:t>hỏi</a:t>
            </a:r>
            <a:r>
              <a:rPr lang="en-US" altLang="en-US" b="1" u="sng" dirty="0"/>
              <a:t> 3:</a:t>
            </a:r>
            <a:r>
              <a:rPr lang="en-US" altLang="en-US" dirty="0"/>
              <a:t> </a:t>
            </a:r>
            <a:r>
              <a:rPr lang="en-US" altLang="en-US" dirty="0" err="1"/>
              <a:t>Xác</a:t>
            </a:r>
            <a:r>
              <a:rPr lang="en-US" altLang="en-US" dirty="0"/>
              <a:t> </a:t>
            </a:r>
            <a:r>
              <a:rPr lang="en-US" altLang="en-US" dirty="0" err="1"/>
              <a:t>suất</a:t>
            </a:r>
            <a:r>
              <a:rPr lang="en-US" altLang="en-US" dirty="0"/>
              <a:t> </a:t>
            </a:r>
            <a:r>
              <a:rPr lang="en-US" altLang="en-US" dirty="0" err="1"/>
              <a:t>tầm</a:t>
            </a:r>
            <a:r>
              <a:rPr lang="en-US" altLang="en-US" dirty="0"/>
              <a:t> </a:t>
            </a:r>
            <a:r>
              <a:rPr lang="en-US" altLang="en-US" dirty="0" err="1"/>
              <a:t>thước</a:t>
            </a:r>
            <a:r>
              <a:rPr lang="en-US" altLang="en-US" dirty="0"/>
              <a:t> (</a:t>
            </a:r>
            <a:r>
              <a:rPr lang="en-US" altLang="en-US" dirty="0" err="1"/>
              <a:t>trong</a:t>
            </a:r>
            <a:r>
              <a:rPr lang="en-US" altLang="en-US" dirty="0"/>
              <a:t> </a:t>
            </a:r>
            <a:r>
              <a:rPr lang="en-US" altLang="en-US" dirty="0" err="1"/>
              <a:t>khoảng</a:t>
            </a:r>
            <a:r>
              <a:rPr lang="en-US" altLang="en-US" dirty="0"/>
              <a:t> 166-172(cm))? </a:t>
            </a:r>
            <a:r>
              <a:rPr lang="en-US" altLang="en-US" dirty="0" err="1"/>
              <a:t>Hỏi</a:t>
            </a:r>
            <a:r>
              <a:rPr lang="en-US" altLang="en-US" dirty="0"/>
              <a:t> </a:t>
            </a:r>
            <a:r>
              <a:rPr lang="en-US" altLang="en-US" dirty="0" err="1"/>
              <a:t>xác</a:t>
            </a:r>
            <a:r>
              <a:rPr lang="en-US" altLang="en-US" dirty="0"/>
              <a:t> </a:t>
            </a:r>
            <a:r>
              <a:rPr lang="en-US" altLang="en-US" dirty="0" err="1"/>
              <a:t>suất</a:t>
            </a:r>
            <a:r>
              <a:rPr lang="en-US" altLang="en-US" dirty="0"/>
              <a:t> </a:t>
            </a:r>
            <a:r>
              <a:rPr lang="en-US" altLang="en-US" dirty="0" err="1"/>
              <a:t>chọn</a:t>
            </a:r>
            <a:r>
              <a:rPr lang="en-US" altLang="en-US" dirty="0"/>
              <a:t> </a:t>
            </a:r>
            <a:r>
              <a:rPr lang="en-US" altLang="en-US" dirty="0" err="1"/>
              <a:t>người</a:t>
            </a:r>
            <a:r>
              <a:rPr lang="en-US" altLang="en-US" dirty="0"/>
              <a:t> </a:t>
            </a:r>
            <a:r>
              <a:rPr lang="en-US" altLang="en-US" dirty="0" err="1"/>
              <a:t>tầm</a:t>
            </a:r>
            <a:r>
              <a:rPr lang="en-US" altLang="en-US" dirty="0"/>
              <a:t> </a:t>
            </a:r>
            <a:r>
              <a:rPr lang="en-US" altLang="en-US" dirty="0" err="1"/>
              <a:t>thước</a:t>
            </a:r>
            <a:r>
              <a:rPr lang="en-US" altLang="en-US" dirty="0"/>
              <a:t> </a:t>
            </a:r>
            <a:r>
              <a:rPr lang="en-US" altLang="en-US" dirty="0" err="1"/>
              <a:t>là</a:t>
            </a:r>
            <a:r>
              <a:rPr lang="en-US" altLang="en-US" dirty="0"/>
              <a:t> bao </a:t>
            </a:r>
            <a:r>
              <a:rPr lang="en-US" altLang="en-US" dirty="0" err="1"/>
              <a:t>nhiêu</a:t>
            </a:r>
            <a:endParaRPr lang="en-US" altLang="en-US" dirty="0"/>
          </a:p>
          <a:p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1552432397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98378-8C77-1243-97D9-E36E6942A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Bài tập (tt)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B97BF-43E7-1143-AF63-193CD1DF0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en-US" b="1" u="sng" dirty="0" err="1"/>
              <a:t>Câu</a:t>
            </a:r>
            <a:r>
              <a:rPr lang="en-US" altLang="en-US" b="1" u="sng" dirty="0"/>
              <a:t> </a:t>
            </a:r>
            <a:r>
              <a:rPr lang="en-US" altLang="en-US" b="1" u="sng" dirty="0" err="1"/>
              <a:t>hỏi</a:t>
            </a:r>
            <a:r>
              <a:rPr lang="en-US" altLang="en-US" b="1" u="sng" dirty="0"/>
              <a:t> 4:</a:t>
            </a:r>
            <a:r>
              <a:rPr lang="en-US" altLang="en-US" dirty="0"/>
              <a:t> </a:t>
            </a:r>
            <a:r>
              <a:rPr lang="en-US" altLang="en-US" dirty="0" err="1"/>
              <a:t>Biết</a:t>
            </a:r>
            <a:r>
              <a:rPr lang="en-US" altLang="en-US" dirty="0"/>
              <a:t> 5% </a:t>
            </a:r>
            <a:r>
              <a:rPr lang="en-US" altLang="en-US" dirty="0" err="1"/>
              <a:t>là</a:t>
            </a:r>
            <a:r>
              <a:rPr lang="en-US" altLang="en-US" dirty="0"/>
              <a:t> </a:t>
            </a:r>
            <a:r>
              <a:rPr lang="en-US" altLang="en-US" dirty="0" err="1"/>
              <a:t>thấp</a:t>
            </a:r>
            <a:r>
              <a:rPr lang="en-US" altLang="en-US" dirty="0"/>
              <a:t> </a:t>
            </a:r>
            <a:r>
              <a:rPr lang="en-US" altLang="en-US" dirty="0" err="1"/>
              <a:t>bé</a:t>
            </a:r>
            <a:r>
              <a:rPr lang="en-US" altLang="en-US" dirty="0"/>
              <a:t>. </a:t>
            </a:r>
            <a:r>
              <a:rPr lang="en-US" altLang="en-US" dirty="0" err="1"/>
              <a:t>Vậy</a:t>
            </a:r>
            <a:r>
              <a:rPr lang="en-US" altLang="en-US" dirty="0"/>
              <a:t> </a:t>
            </a:r>
            <a:r>
              <a:rPr lang="en-US" altLang="en-US" dirty="0" err="1"/>
              <a:t>thế</a:t>
            </a:r>
            <a:r>
              <a:rPr lang="en-US" altLang="en-US" dirty="0"/>
              <a:t> </a:t>
            </a:r>
            <a:r>
              <a:rPr lang="en-US" altLang="en-US" dirty="0" err="1"/>
              <a:t>nào</a:t>
            </a:r>
            <a:r>
              <a:rPr lang="en-US" altLang="en-US" dirty="0"/>
              <a:t> </a:t>
            </a:r>
            <a:r>
              <a:rPr lang="en-US" altLang="en-US" dirty="0" err="1"/>
              <a:t>là</a:t>
            </a:r>
            <a:r>
              <a:rPr lang="en-US" altLang="en-US" dirty="0"/>
              <a:t> </a:t>
            </a:r>
            <a:r>
              <a:rPr lang="en-US" altLang="en-US" dirty="0" err="1"/>
              <a:t>thấp</a:t>
            </a:r>
            <a:r>
              <a:rPr lang="en-US" altLang="en-US" dirty="0"/>
              <a:t> </a:t>
            </a:r>
            <a:r>
              <a:rPr lang="en-US" altLang="en-US" dirty="0" err="1"/>
              <a:t>bé</a:t>
            </a:r>
            <a:endParaRPr lang="en-US" altLang="en-US" dirty="0"/>
          </a:p>
          <a:p>
            <a:pPr lvl="1"/>
            <a:r>
              <a:rPr lang="en-US" altLang="en-US" b="1" u="sng" dirty="0" err="1"/>
              <a:t>Câu</a:t>
            </a:r>
            <a:r>
              <a:rPr lang="en-US" altLang="en-US" b="1" u="sng" dirty="0"/>
              <a:t> </a:t>
            </a:r>
            <a:r>
              <a:rPr lang="en-US" altLang="en-US" b="1" u="sng" dirty="0" err="1"/>
              <a:t>hỏi</a:t>
            </a:r>
            <a:r>
              <a:rPr lang="en-US" altLang="en-US" b="1" u="sng" dirty="0"/>
              <a:t> 5:</a:t>
            </a:r>
            <a:r>
              <a:rPr lang="en-US" altLang="en-US" dirty="0"/>
              <a:t> </a:t>
            </a:r>
            <a:r>
              <a:rPr lang="en-US" altLang="en-US" dirty="0" err="1"/>
              <a:t>Chỉ</a:t>
            </a:r>
            <a:r>
              <a:rPr lang="en-US" altLang="en-US" dirty="0"/>
              <a:t> </a:t>
            </a:r>
            <a:r>
              <a:rPr lang="en-US" altLang="en-US" dirty="0" err="1"/>
              <a:t>quan</a:t>
            </a:r>
            <a:r>
              <a:rPr lang="en-US" altLang="en-US" dirty="0"/>
              <a:t> </a:t>
            </a:r>
            <a:r>
              <a:rPr lang="en-US" altLang="en-US" dirty="0" err="1"/>
              <a:t>tâm</a:t>
            </a:r>
            <a:r>
              <a:rPr lang="en-US" altLang="en-US" dirty="0"/>
              <a:t> </a:t>
            </a:r>
            <a:r>
              <a:rPr lang="en-US" altLang="en-US" dirty="0" err="1"/>
              <a:t>đến</a:t>
            </a:r>
            <a:r>
              <a:rPr lang="en-US" altLang="en-US" dirty="0"/>
              <a:t> 7% </a:t>
            </a:r>
            <a:r>
              <a:rPr lang="en-US" altLang="en-US" dirty="0" err="1"/>
              <a:t>cao</a:t>
            </a:r>
            <a:r>
              <a:rPr lang="en-US" altLang="en-US" dirty="0"/>
              <a:t> </a:t>
            </a:r>
            <a:r>
              <a:rPr lang="en-US" altLang="en-US" dirty="0" err="1"/>
              <a:t>lớn</a:t>
            </a:r>
            <a:r>
              <a:rPr lang="en-US" altLang="en-US" dirty="0"/>
              <a:t>, </a:t>
            </a:r>
            <a:r>
              <a:rPr lang="en-US" altLang="en-US" dirty="0" err="1"/>
              <a:t>vậy</a:t>
            </a:r>
            <a:r>
              <a:rPr lang="en-US" altLang="en-US" dirty="0"/>
              <a:t> </a:t>
            </a:r>
            <a:r>
              <a:rPr lang="en-US" altLang="en-US" dirty="0" err="1"/>
              <a:t>cao</a:t>
            </a:r>
            <a:r>
              <a:rPr lang="en-US" altLang="en-US" dirty="0"/>
              <a:t>  </a:t>
            </a:r>
            <a:r>
              <a:rPr lang="en-US" altLang="en-US" dirty="0" err="1"/>
              <a:t>lớn</a:t>
            </a:r>
            <a:r>
              <a:rPr lang="en-US" altLang="en-US" dirty="0"/>
              <a:t> </a:t>
            </a:r>
            <a:r>
              <a:rPr lang="en-US" altLang="en-US" dirty="0" err="1"/>
              <a:t>có</a:t>
            </a:r>
            <a:r>
              <a:rPr lang="en-US" altLang="en-US" dirty="0"/>
              <a:t> </a:t>
            </a:r>
            <a:r>
              <a:rPr lang="en-US" altLang="en-US" dirty="0" err="1"/>
              <a:t>ngưỡng</a:t>
            </a:r>
            <a:r>
              <a:rPr lang="en-US" altLang="en-US" dirty="0"/>
              <a:t> </a:t>
            </a:r>
            <a:r>
              <a:rPr lang="en-US" altLang="en-US" dirty="0" err="1"/>
              <a:t>chiều</a:t>
            </a:r>
            <a:r>
              <a:rPr lang="en-US" altLang="en-US" dirty="0"/>
              <a:t> </a:t>
            </a:r>
            <a:r>
              <a:rPr lang="en-US" altLang="en-US" dirty="0" err="1"/>
              <a:t>cao</a:t>
            </a:r>
            <a:r>
              <a:rPr lang="en-US" altLang="en-US" dirty="0"/>
              <a:t> </a:t>
            </a:r>
            <a:r>
              <a:rPr lang="en-US" altLang="en-US" dirty="0" err="1"/>
              <a:t>là</a:t>
            </a:r>
            <a:r>
              <a:rPr lang="en-US" altLang="en-US" dirty="0"/>
              <a:t> bao </a:t>
            </a:r>
            <a:r>
              <a:rPr lang="en-US" altLang="en-US" dirty="0" err="1"/>
              <a:t>nhiêu</a:t>
            </a:r>
            <a:r>
              <a:rPr lang="en-US" altLang="en-US" dirty="0"/>
              <a:t>?</a:t>
            </a:r>
          </a:p>
          <a:p>
            <a:pPr eaLnBrk="1" hangingPunct="1"/>
            <a:endParaRPr lang="en-US" altLang="en-US" dirty="0">
              <a:sym typeface="Wingdings" panose="05000000000000000000" pitchFamily="2" charset="2"/>
            </a:endParaRPr>
          </a:p>
          <a:p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1861708558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Phân phối liên tục</a:t>
            </a:r>
            <a:endParaRPr lang="en-GB" altLang="en-US"/>
          </a:p>
        </p:txBody>
      </p:sp>
      <p:sp>
        <p:nvSpPr>
          <p:cNvPr id="1830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557338"/>
            <a:ext cx="8002587" cy="5040312"/>
          </a:xfrm>
        </p:spPr>
        <p:txBody>
          <a:bodyPr/>
          <a:lstStyle/>
          <a:p>
            <a:r>
              <a:rPr lang="en-US" altLang="en-US"/>
              <a:t>Phân phối được gọi là liên tục nếu </a:t>
            </a:r>
          </a:p>
          <a:p>
            <a:pPr lvl="1"/>
            <a:r>
              <a:rPr lang="en-US" altLang="en-US"/>
              <a:t>biến ngẫu nhiên nhận giá trị trong một miền vô hạn không đếm được </a:t>
            </a:r>
          </a:p>
          <a:p>
            <a:pPr lvl="1"/>
            <a:r>
              <a:rPr lang="en-US" altLang="en-US"/>
              <a:t>hàm phân bố tích lũy tạo thành một đường cong liên tục </a:t>
            </a:r>
          </a:p>
          <a:p>
            <a:r>
              <a:rPr lang="en-US" altLang="en-US"/>
              <a:t>nếu X là một biến ngẫu nhiên liên tục</a:t>
            </a:r>
          </a:p>
          <a:p>
            <a:pPr lvl="1"/>
            <a:r>
              <a:rPr lang="en-US" altLang="en-US"/>
              <a:t>không thể sử dụng hàm độ lớn xác suất (pmf) cho X</a:t>
            </a:r>
          </a:p>
          <a:p>
            <a:pPr lvl="1"/>
            <a:r>
              <a:rPr lang="en-US" altLang="en-US"/>
              <a:t>ta có thể tính xác suất cho một khoảng giá trị của X</a:t>
            </a:r>
          </a:p>
          <a:p>
            <a:pPr lvl="1"/>
            <a:r>
              <a:rPr lang="en-US" altLang="en-US"/>
              <a:t>xác suất X = a với a là bất kỳ giá trị cụ thể nào đều bằng 0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Phân phối liên tục</a:t>
            </a:r>
            <a:endParaRPr lang="en-GB" alt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Được đặc trưng bởi hàm mật độ xác suất (pdf) </a:t>
            </a:r>
            <a:r>
              <a:rPr lang="en-US" altLang="en-US" i="1"/>
              <a:t>f(x)</a:t>
            </a:r>
            <a:r>
              <a:rPr lang="en-US" altLang="en-US"/>
              <a:t> thoả với a </a:t>
            </a:r>
            <a:r>
              <a:rPr lang="en-US" altLang="en-US">
                <a:sym typeface="Symbol" panose="05050102010706020507" pitchFamily="18" charset="2"/>
              </a:rPr>
              <a:t></a:t>
            </a:r>
            <a:r>
              <a:rPr lang="en-US" altLang="en-US"/>
              <a:t> b bất kỳ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Để tìm xác suất của một biến ngẫu nhiên liên tục, thường ta tính diện tích phần dưới đường cong nằm giữa 2 điểm cần tính xác suất</a:t>
            </a:r>
          </a:p>
          <a:p>
            <a:endParaRPr lang="en-US"/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857560"/>
              </p:ext>
            </p:extLst>
          </p:nvPr>
        </p:nvGraphicFramePr>
        <p:xfrm>
          <a:off x="2375756" y="2980205"/>
          <a:ext cx="412591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5" name="Equation" r:id="rId3" imgW="1625400" imgH="330120" progId="Equation.DSMT4">
                  <p:embed/>
                </p:oleObj>
              </mc:Choice>
              <mc:Fallback>
                <p:oleObj name="Equation" r:id="rId3" imgW="162540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5756" y="2980205"/>
                        <a:ext cx="4125913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Phân phối chuẩn</a:t>
            </a:r>
            <a:endParaRPr lang="en-GB" altLang="en-US"/>
          </a:p>
        </p:txBody>
      </p:sp>
      <p:sp>
        <p:nvSpPr>
          <p:cNvPr id="1830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557338"/>
            <a:ext cx="8280151" cy="5300662"/>
          </a:xfrm>
        </p:spPr>
        <p:txBody>
          <a:bodyPr/>
          <a:lstStyle/>
          <a:p>
            <a:r>
              <a:rPr lang="en-US" altLang="en-US" dirty="0" err="1"/>
              <a:t>Phân</a:t>
            </a:r>
            <a:r>
              <a:rPr lang="en-US" altLang="en-US" dirty="0"/>
              <a:t> </a:t>
            </a:r>
            <a:r>
              <a:rPr lang="en-US" altLang="en-US" dirty="0" err="1"/>
              <a:t>phối</a:t>
            </a:r>
            <a:r>
              <a:rPr lang="en-US" altLang="en-US" dirty="0"/>
              <a:t> </a:t>
            </a:r>
            <a:r>
              <a:rPr lang="en-US" altLang="en-US" dirty="0" err="1"/>
              <a:t>chuẩn</a:t>
            </a:r>
            <a:r>
              <a:rPr lang="en-US" altLang="en-US" dirty="0"/>
              <a:t> </a:t>
            </a:r>
            <a:r>
              <a:rPr lang="en-US" altLang="en-US" dirty="0" err="1"/>
              <a:t>là</a:t>
            </a:r>
            <a:r>
              <a:rPr lang="en-US" altLang="en-US" dirty="0"/>
              <a:t> </a:t>
            </a:r>
            <a:r>
              <a:rPr lang="en-US" altLang="en-US" dirty="0" err="1"/>
              <a:t>mô</a:t>
            </a:r>
            <a:r>
              <a:rPr lang="en-US" altLang="en-US" dirty="0"/>
              <a:t> </a:t>
            </a:r>
            <a:r>
              <a:rPr lang="en-US" altLang="en-US" dirty="0" err="1"/>
              <a:t>hình</a:t>
            </a:r>
            <a:r>
              <a:rPr lang="en-US" altLang="en-US" dirty="0"/>
              <a:t> </a:t>
            </a:r>
            <a:r>
              <a:rPr lang="en-US" altLang="en-US" dirty="0" err="1"/>
              <a:t>xác</a:t>
            </a:r>
            <a:r>
              <a:rPr lang="en-US" altLang="en-US" dirty="0"/>
              <a:t> </a:t>
            </a:r>
            <a:r>
              <a:rPr lang="en-US" altLang="en-US" dirty="0" err="1"/>
              <a:t>suất</a:t>
            </a:r>
            <a:r>
              <a:rPr lang="en-US" altLang="en-US" dirty="0"/>
              <a:t> </a:t>
            </a:r>
            <a:r>
              <a:rPr lang="en-US" altLang="en-US" dirty="0" err="1"/>
              <a:t>được</a:t>
            </a:r>
            <a:r>
              <a:rPr lang="en-US" altLang="en-US" dirty="0"/>
              <a:t> </a:t>
            </a:r>
            <a:r>
              <a:rPr lang="en-US" altLang="en-US" dirty="0" err="1"/>
              <a:t>đặc</a:t>
            </a:r>
            <a:r>
              <a:rPr lang="en-US" altLang="en-US" dirty="0"/>
              <a:t> </a:t>
            </a:r>
            <a:r>
              <a:rPr lang="en-US" altLang="en-US" dirty="0" err="1"/>
              <a:t>trưng</a:t>
            </a:r>
            <a:r>
              <a:rPr lang="en-US" altLang="en-US" dirty="0"/>
              <a:t> </a:t>
            </a:r>
            <a:r>
              <a:rPr lang="en-US" altLang="en-US" dirty="0" err="1"/>
              <a:t>bởi</a:t>
            </a:r>
            <a:r>
              <a:rPr lang="en-US" altLang="en-US" dirty="0"/>
              <a:t> </a:t>
            </a:r>
            <a:r>
              <a:rPr lang="en-US" altLang="en-US" dirty="0" err="1"/>
              <a:t>hai</a:t>
            </a:r>
            <a:r>
              <a:rPr lang="en-US" altLang="en-US" dirty="0"/>
              <a:t> </a:t>
            </a:r>
            <a:r>
              <a:rPr lang="en-US" altLang="en-US" dirty="0" err="1"/>
              <a:t>đại</a:t>
            </a:r>
            <a:r>
              <a:rPr lang="en-US" altLang="en-US" dirty="0"/>
              <a:t> </a:t>
            </a:r>
            <a:r>
              <a:rPr lang="en-US" altLang="en-US" dirty="0" err="1"/>
              <a:t>lượng</a:t>
            </a:r>
            <a:endParaRPr lang="en-US" altLang="en-US" dirty="0"/>
          </a:p>
          <a:p>
            <a:pPr lvl="1"/>
            <a:r>
              <a:rPr lang="en-US" altLang="en-US" dirty="0" err="1"/>
              <a:t>trung</a:t>
            </a:r>
            <a:r>
              <a:rPr lang="en-US" altLang="en-US" dirty="0"/>
              <a:t> </a:t>
            </a:r>
            <a:r>
              <a:rPr lang="en-US" altLang="en-US" dirty="0" err="1"/>
              <a:t>bình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</a:t>
            </a:r>
          </a:p>
          <a:p>
            <a:pPr lvl="1"/>
            <a:r>
              <a:rPr lang="en-US" altLang="en-US" dirty="0" err="1"/>
              <a:t>phương</a:t>
            </a:r>
            <a:r>
              <a:rPr lang="en-US" altLang="en-US" dirty="0"/>
              <a:t> </a:t>
            </a:r>
            <a:r>
              <a:rPr lang="en-US" altLang="en-US" dirty="0" err="1"/>
              <a:t>sai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</a:t>
            </a:r>
            <a:r>
              <a:rPr lang="en-US" altLang="en-US" baseline="30000" dirty="0"/>
              <a:t>2</a:t>
            </a:r>
          </a:p>
          <a:p>
            <a:r>
              <a:rPr lang="en-US" altLang="en-US" dirty="0" err="1"/>
              <a:t>Ký</a:t>
            </a:r>
            <a:r>
              <a:rPr lang="en-US" altLang="en-US" dirty="0"/>
              <a:t> </a:t>
            </a:r>
            <a:r>
              <a:rPr lang="en-US" altLang="en-US" dirty="0" err="1"/>
              <a:t>hiệu</a:t>
            </a:r>
            <a:r>
              <a:rPr lang="en-US" altLang="en-US" dirty="0"/>
              <a:t> N(</a:t>
            </a:r>
            <a:r>
              <a:rPr lang="en-US" altLang="en-US" dirty="0">
                <a:sym typeface="Symbol" panose="05050102010706020507" pitchFamily="18" charset="2"/>
              </a:rPr>
              <a:t></a:t>
            </a:r>
            <a:r>
              <a:rPr lang="en-US" altLang="en-US" dirty="0"/>
              <a:t>,</a:t>
            </a:r>
            <a:r>
              <a:rPr lang="en-US" altLang="en-US" dirty="0">
                <a:sym typeface="Symbol" panose="05050102010706020507" pitchFamily="18" charset="2"/>
              </a:rPr>
              <a:t></a:t>
            </a:r>
            <a:r>
              <a:rPr lang="en-US" altLang="en-US" baseline="30000" dirty="0"/>
              <a:t>2</a:t>
            </a:r>
            <a:r>
              <a:rPr lang="en-US" altLang="en-US" dirty="0"/>
              <a:t>) hay N(</a:t>
            </a:r>
            <a:r>
              <a:rPr lang="en-US" altLang="en-US" dirty="0">
                <a:sym typeface="Symbol" panose="05050102010706020507" pitchFamily="18" charset="2"/>
              </a:rPr>
              <a:t></a:t>
            </a:r>
            <a:r>
              <a:rPr lang="en-US" altLang="en-US" dirty="0"/>
              <a:t>,</a:t>
            </a:r>
            <a:r>
              <a:rPr lang="en-US" altLang="en-US" dirty="0">
                <a:sym typeface="Symbol" panose="05050102010706020507" pitchFamily="18" charset="2"/>
              </a:rPr>
              <a:t></a:t>
            </a:r>
            <a:r>
              <a:rPr lang="en-US" altLang="en-US" dirty="0"/>
              <a:t>)</a:t>
            </a:r>
          </a:p>
          <a:p>
            <a:r>
              <a:rPr lang="en-US" altLang="en-US" dirty="0" err="1"/>
              <a:t>Hàm</a:t>
            </a:r>
            <a:r>
              <a:rPr lang="en-US" altLang="en-US" dirty="0"/>
              <a:t> </a:t>
            </a:r>
            <a:r>
              <a:rPr lang="en-US" altLang="en-US" dirty="0" err="1"/>
              <a:t>mật</a:t>
            </a:r>
            <a:r>
              <a:rPr lang="en-US" altLang="en-US" dirty="0"/>
              <a:t> </a:t>
            </a:r>
            <a:r>
              <a:rPr lang="en-US" altLang="en-US" dirty="0" err="1"/>
              <a:t>độ</a:t>
            </a:r>
            <a:r>
              <a:rPr lang="en-US" altLang="en-US" dirty="0"/>
              <a:t> </a:t>
            </a:r>
            <a:r>
              <a:rPr lang="en-US" altLang="en-US" dirty="0" err="1"/>
              <a:t>xác</a:t>
            </a:r>
            <a:r>
              <a:rPr lang="en-US" altLang="en-US" dirty="0"/>
              <a:t> </a:t>
            </a:r>
            <a:r>
              <a:rPr lang="en-US" altLang="en-US" dirty="0" err="1"/>
              <a:t>suất</a:t>
            </a:r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pPr lvl="1"/>
            <a:r>
              <a:rPr lang="en-US" altLang="en-US" dirty="0" err="1">
                <a:solidFill>
                  <a:srgbClr val="0070C0"/>
                </a:solidFill>
              </a:rPr>
              <a:t>Hình</a:t>
            </a:r>
            <a:r>
              <a:rPr lang="en-US" altLang="en-US" dirty="0">
                <a:solidFill>
                  <a:srgbClr val="0070C0"/>
                </a:solidFill>
              </a:rPr>
              <a:t> </a:t>
            </a:r>
            <a:r>
              <a:rPr lang="en-US" altLang="en-US" dirty="0" err="1">
                <a:solidFill>
                  <a:srgbClr val="0070C0"/>
                </a:solidFill>
              </a:rPr>
              <a:t>chuông</a:t>
            </a:r>
            <a:endParaRPr lang="en-US" altLang="en-US" dirty="0">
              <a:solidFill>
                <a:srgbClr val="0070C0"/>
              </a:solidFill>
            </a:endParaRPr>
          </a:p>
          <a:p>
            <a:pPr lvl="1"/>
            <a:r>
              <a:rPr lang="en-US" altLang="en-US" dirty="0" err="1">
                <a:solidFill>
                  <a:srgbClr val="0070C0"/>
                </a:solidFill>
              </a:rPr>
              <a:t>Khác</a:t>
            </a:r>
            <a:r>
              <a:rPr lang="en-US" altLang="en-US" dirty="0">
                <a:solidFill>
                  <a:srgbClr val="0070C0"/>
                </a:solidFill>
              </a:rPr>
              <a:t> </a:t>
            </a:r>
            <a:r>
              <a:rPr lang="en-US" altLang="en-US" dirty="0" err="1">
                <a:solidFill>
                  <a:srgbClr val="0070C0"/>
                </a:solidFill>
              </a:rPr>
              <a:t>nhau</a:t>
            </a:r>
            <a:r>
              <a:rPr lang="en-US" altLang="en-US" dirty="0">
                <a:solidFill>
                  <a:srgbClr val="0070C0"/>
                </a:solidFill>
              </a:rPr>
              <a:t> </a:t>
            </a:r>
            <a:r>
              <a:rPr lang="en-US" altLang="en-US" dirty="0" err="1">
                <a:solidFill>
                  <a:srgbClr val="0070C0"/>
                </a:solidFill>
              </a:rPr>
              <a:t>ở</a:t>
            </a:r>
            <a:r>
              <a:rPr lang="en-US" altLang="en-US" dirty="0">
                <a:solidFill>
                  <a:srgbClr val="0070C0"/>
                </a:solidFill>
              </a:rPr>
              <a:t> </a:t>
            </a:r>
            <a:r>
              <a:rPr lang="en-US" altLang="en-US" dirty="0" err="1">
                <a:solidFill>
                  <a:srgbClr val="0070C0"/>
                </a:solidFill>
              </a:rPr>
              <a:t>tâm</a:t>
            </a:r>
            <a:r>
              <a:rPr lang="en-US" altLang="en-US" dirty="0">
                <a:solidFill>
                  <a:srgbClr val="0070C0"/>
                </a:solidFill>
              </a:rPr>
              <a:t> </a:t>
            </a:r>
            <a:r>
              <a:rPr lang="en-US" altLang="en-US" dirty="0" err="1">
                <a:solidFill>
                  <a:srgbClr val="0070C0"/>
                </a:solidFill>
              </a:rPr>
              <a:t>và</a:t>
            </a:r>
            <a:r>
              <a:rPr lang="en-US" altLang="en-US" dirty="0">
                <a:solidFill>
                  <a:srgbClr val="0070C0"/>
                </a:solidFill>
              </a:rPr>
              <a:t> </a:t>
            </a:r>
            <a:r>
              <a:rPr lang="en-US" altLang="en-US" dirty="0" err="1">
                <a:solidFill>
                  <a:srgbClr val="0070C0"/>
                </a:solidFill>
              </a:rPr>
              <a:t>độ</a:t>
            </a:r>
            <a:r>
              <a:rPr lang="en-US" altLang="en-US" dirty="0">
                <a:solidFill>
                  <a:srgbClr val="0070C0"/>
                </a:solidFill>
              </a:rPr>
              <a:t> </a:t>
            </a:r>
            <a:r>
              <a:rPr lang="en-US" altLang="en-US" dirty="0" err="1">
                <a:solidFill>
                  <a:srgbClr val="0070C0"/>
                </a:solidFill>
              </a:rPr>
              <a:t>rộng</a:t>
            </a:r>
            <a:endParaRPr lang="en-US" altLang="en-US" dirty="0">
              <a:solidFill>
                <a:srgbClr val="0070C0"/>
              </a:solidFill>
            </a:endParaRPr>
          </a:p>
        </p:txBody>
      </p:sp>
      <p:graphicFrame>
        <p:nvGraphicFramePr>
          <p:cNvPr id="4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8036019"/>
              </p:ext>
            </p:extLst>
          </p:nvPr>
        </p:nvGraphicFramePr>
        <p:xfrm>
          <a:off x="1835696" y="4509120"/>
          <a:ext cx="5112568" cy="11694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8" name="Equation" r:id="rId3" imgW="2120900" imgH="482600" progId="Equation.DSMT4">
                  <p:embed/>
                </p:oleObj>
              </mc:Choice>
              <mc:Fallback>
                <p:oleObj name="Equation" r:id="rId3" imgW="2120900" imgH="482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4509120"/>
                        <a:ext cx="5112568" cy="116944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Phân phối chuẩn</a:t>
            </a:r>
            <a:endParaRPr lang="en-GB" altLang="en-US"/>
          </a:p>
        </p:txBody>
      </p:sp>
      <p:sp>
        <p:nvSpPr>
          <p:cNvPr id="1830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557338"/>
            <a:ext cx="8002587" cy="5040312"/>
          </a:xfrm>
        </p:spPr>
        <p:txBody>
          <a:bodyPr/>
          <a:lstStyle/>
          <a:p>
            <a:endParaRPr lang="en-GB" altLang="en-US" sz="240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557338"/>
            <a:ext cx="7032008" cy="487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Phân phối chuẩn tắc</a:t>
            </a:r>
            <a:endParaRPr lang="en-GB" altLang="en-US"/>
          </a:p>
        </p:txBody>
      </p:sp>
      <p:sp>
        <p:nvSpPr>
          <p:cNvPr id="1830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557338"/>
            <a:ext cx="8002587" cy="5040312"/>
          </a:xfrm>
        </p:spPr>
        <p:txBody>
          <a:bodyPr/>
          <a:lstStyle/>
          <a:p>
            <a:r>
              <a:rPr lang="en-US" altLang="en-US"/>
              <a:t>Là phân phối chuẩn chính tắc (phân phối Z)</a:t>
            </a:r>
          </a:p>
          <a:p>
            <a:pPr lvl="1"/>
            <a:r>
              <a:rPr lang="en-US" altLang="en-US"/>
              <a:t>Trung bình </a:t>
            </a:r>
            <a:r>
              <a:rPr lang="en-US" altLang="en-US">
                <a:sym typeface="Symbol" panose="05050102010706020507" pitchFamily="18" charset="2"/>
              </a:rPr>
              <a:t> = 0</a:t>
            </a:r>
          </a:p>
          <a:p>
            <a:pPr lvl="1"/>
            <a:r>
              <a:rPr lang="en-US" altLang="en-US">
                <a:sym typeface="Symbol" panose="05050102010706020507" pitchFamily="18" charset="2"/>
              </a:rPr>
              <a:t>Phương sai </a:t>
            </a:r>
            <a:r>
              <a:rPr lang="en-US" altLang="en-US" baseline="30000"/>
              <a:t>2</a:t>
            </a:r>
            <a:r>
              <a:rPr lang="en-US" altLang="en-US">
                <a:sym typeface="Symbol" panose="05050102010706020507" pitchFamily="18" charset="2"/>
              </a:rPr>
              <a:t> =1</a:t>
            </a:r>
          </a:p>
          <a:p>
            <a:pPr lvl="1"/>
            <a:endParaRPr lang="en-US" altLang="en-US">
              <a:sym typeface="Symbol" panose="05050102010706020507" pitchFamily="18" charset="2"/>
            </a:endParaRPr>
          </a:p>
          <a:p>
            <a:pPr lvl="1"/>
            <a:endParaRPr lang="en-US" altLang="en-US">
              <a:sym typeface="Symbol" panose="05050102010706020507" pitchFamily="18" charset="2"/>
            </a:endParaRPr>
          </a:p>
          <a:p>
            <a:pPr lvl="1"/>
            <a:endParaRPr lang="en-US" altLang="en-US">
              <a:sym typeface="Symbol" panose="05050102010706020507" pitchFamily="18" charset="2"/>
            </a:endParaRPr>
          </a:p>
          <a:p>
            <a:pPr lvl="1"/>
            <a:endParaRPr lang="en-US" altLang="en-US">
              <a:sym typeface="Symbol" panose="05050102010706020507" pitchFamily="18" charset="2"/>
            </a:endParaRPr>
          </a:p>
          <a:p>
            <a:r>
              <a:rPr lang="en-US" altLang="en-US">
                <a:sym typeface="Symbol" panose="05050102010706020507" pitchFamily="18" charset="2"/>
              </a:rPr>
              <a:t>Điểm chuẩn (điểm z) </a:t>
            </a:r>
            <a:r>
              <a:rPr lang="en-US" altLang="en-US"/>
              <a:t>là giá trị biểu diễn độ lệch chuẩn trên hay dưới trung bình</a:t>
            </a:r>
          </a:p>
          <a:p>
            <a:r>
              <a:rPr lang="en-US" altLang="en-US"/>
              <a:t>Bảng phân phối Z: bảng tra phân bố tích lũy (cdf) khi biết giá trị z</a:t>
            </a:r>
          </a:p>
          <a:p>
            <a:pPr marL="0" indent="0">
              <a:buNone/>
            </a:pPr>
            <a:endParaRPr lang="vi-VN" altLang="en-US" sz="240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1614858"/>
              </p:ext>
            </p:extLst>
          </p:nvPr>
        </p:nvGraphicFramePr>
        <p:xfrm>
          <a:off x="1619672" y="3104964"/>
          <a:ext cx="5038725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9" name="Equation" r:id="rId3" imgW="2057400" imgH="469900" progId="Equation.DSMT4">
                  <p:embed/>
                </p:oleObj>
              </mc:Choice>
              <mc:Fallback>
                <p:oleObj name="Equation" r:id="rId3" imgW="2057400" imgH="469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3104964"/>
                        <a:ext cx="5038725" cy="114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Phân phối chuẩn tắc</a:t>
            </a:r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Chuẩn</a:t>
            </a:r>
            <a:r>
              <a:rPr lang="en-US" altLang="en-US" dirty="0"/>
              <a:t> </a:t>
            </a:r>
            <a:r>
              <a:rPr lang="en-US" altLang="en-US" dirty="0" err="1"/>
              <a:t>hóa</a:t>
            </a:r>
            <a:r>
              <a:rPr lang="en-US" altLang="en-US" dirty="0"/>
              <a:t> </a:t>
            </a:r>
            <a:r>
              <a:rPr lang="en-US" altLang="en-US" dirty="0" err="1"/>
              <a:t>phân</a:t>
            </a:r>
            <a:r>
              <a:rPr lang="en-US" altLang="en-US" dirty="0"/>
              <a:t> </a:t>
            </a:r>
            <a:r>
              <a:rPr lang="en-US" altLang="en-US" dirty="0" err="1"/>
              <a:t>phối</a:t>
            </a:r>
            <a:r>
              <a:rPr lang="en-US" altLang="en-US" dirty="0"/>
              <a:t> </a:t>
            </a:r>
            <a:r>
              <a:rPr lang="en-US" altLang="en-US" dirty="0" err="1"/>
              <a:t>chuẩn</a:t>
            </a:r>
            <a:r>
              <a:rPr lang="en-US" altLang="en-US" dirty="0"/>
              <a:t> N(</a:t>
            </a:r>
            <a:r>
              <a:rPr lang="en-US" altLang="en-US" dirty="0">
                <a:sym typeface="Symbol" panose="05050102010706020507" pitchFamily="18" charset="2"/>
              </a:rPr>
              <a:t></a:t>
            </a:r>
            <a:r>
              <a:rPr lang="en-US" altLang="en-US" dirty="0"/>
              <a:t>,</a:t>
            </a:r>
            <a:r>
              <a:rPr lang="en-US" altLang="en-US" dirty="0">
                <a:sym typeface="Symbol" panose="05050102010706020507" pitchFamily="18" charset="2"/>
              </a:rPr>
              <a:t></a:t>
            </a:r>
            <a:r>
              <a:rPr lang="en-US" altLang="en-US" dirty="0"/>
              <a:t>) </a:t>
            </a:r>
            <a:r>
              <a:rPr lang="en-US" altLang="en-US" dirty="0" err="1"/>
              <a:t>là</a:t>
            </a:r>
            <a:r>
              <a:rPr lang="en-US" altLang="en-US" dirty="0"/>
              <a:t> </a:t>
            </a:r>
            <a:r>
              <a:rPr lang="en-US" altLang="en-US" dirty="0" err="1"/>
              <a:t>biến</a:t>
            </a:r>
            <a:r>
              <a:rPr lang="en-US" altLang="en-US" dirty="0"/>
              <a:t> </a:t>
            </a:r>
            <a:r>
              <a:rPr lang="en-US" altLang="en-US" dirty="0" err="1"/>
              <a:t>đổi</a:t>
            </a:r>
            <a:r>
              <a:rPr lang="en-US" altLang="en-US" dirty="0"/>
              <a:t> </a:t>
            </a:r>
            <a:r>
              <a:rPr lang="en-US" altLang="en-US" dirty="0" err="1"/>
              <a:t>phân</a:t>
            </a:r>
            <a:r>
              <a:rPr lang="en-US" altLang="en-US" dirty="0"/>
              <a:t> </a:t>
            </a:r>
            <a:r>
              <a:rPr lang="en-US" altLang="en-US" dirty="0" err="1"/>
              <a:t>phối</a:t>
            </a:r>
            <a:r>
              <a:rPr lang="en-US" altLang="en-US" dirty="0"/>
              <a:t> </a:t>
            </a:r>
            <a:r>
              <a:rPr lang="en-US" altLang="en-US" dirty="0" err="1"/>
              <a:t>chuẩn</a:t>
            </a:r>
            <a:r>
              <a:rPr lang="en-US" altLang="en-US" dirty="0"/>
              <a:t> </a:t>
            </a:r>
            <a:r>
              <a:rPr lang="en-US" altLang="en-US" dirty="0" err="1"/>
              <a:t>đã</a:t>
            </a:r>
            <a:r>
              <a:rPr lang="en-US" altLang="en-US" dirty="0"/>
              <a:t> </a:t>
            </a:r>
            <a:r>
              <a:rPr lang="en-US" altLang="en-US" dirty="0" err="1"/>
              <a:t>cho</a:t>
            </a:r>
            <a:r>
              <a:rPr lang="en-US" altLang="en-US" dirty="0"/>
              <a:t> sang </a:t>
            </a:r>
            <a:r>
              <a:rPr lang="en-US" altLang="en-US" dirty="0" err="1"/>
              <a:t>phân</a:t>
            </a:r>
            <a:r>
              <a:rPr lang="en-US" altLang="en-US" dirty="0"/>
              <a:t> </a:t>
            </a:r>
            <a:r>
              <a:rPr lang="en-US" altLang="en-US" dirty="0" err="1"/>
              <a:t>phối</a:t>
            </a:r>
            <a:r>
              <a:rPr lang="en-US" altLang="en-US" dirty="0"/>
              <a:t> Z </a:t>
            </a:r>
            <a:r>
              <a:rPr lang="en-US" altLang="en-US" dirty="0" err="1"/>
              <a:t>với</a:t>
            </a:r>
            <a:r>
              <a:rPr lang="en-US" altLang="en-US" dirty="0"/>
              <a:t> N(</a:t>
            </a:r>
            <a:r>
              <a:rPr lang="en-US" altLang="en-US" dirty="0">
                <a:sym typeface="Symbol" panose="05050102010706020507" pitchFamily="18" charset="2"/>
              </a:rPr>
              <a:t></a:t>
            </a:r>
            <a:r>
              <a:rPr lang="en-US" altLang="en-US" dirty="0"/>
              <a:t> = 0,</a:t>
            </a:r>
            <a:r>
              <a:rPr lang="en-US" altLang="en-US" dirty="0">
                <a:sym typeface="Symbol" panose="05050102010706020507" pitchFamily="18" charset="2"/>
              </a:rPr>
              <a:t></a:t>
            </a:r>
            <a:r>
              <a:rPr lang="en-US" altLang="en-US" dirty="0"/>
              <a:t> = 1) hay N(0,1).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 err="1"/>
              <a:t>Việc</a:t>
            </a:r>
            <a:r>
              <a:rPr lang="en-US" altLang="en-US" dirty="0"/>
              <a:t> </a:t>
            </a:r>
            <a:r>
              <a:rPr lang="en-US" altLang="en-US" dirty="0" err="1"/>
              <a:t>chuẩn</a:t>
            </a:r>
            <a:r>
              <a:rPr lang="en-US" altLang="en-US" dirty="0"/>
              <a:t> </a:t>
            </a:r>
            <a:r>
              <a:rPr lang="en-US" altLang="en-US" dirty="0" err="1"/>
              <a:t>hóa</a:t>
            </a:r>
            <a:r>
              <a:rPr lang="en-US" altLang="en-US" dirty="0"/>
              <a:t> </a:t>
            </a:r>
            <a:r>
              <a:rPr lang="en-US" altLang="en-US" dirty="0" err="1"/>
              <a:t>phân</a:t>
            </a:r>
            <a:r>
              <a:rPr lang="en-US" altLang="en-US" dirty="0"/>
              <a:t> </a:t>
            </a:r>
            <a:r>
              <a:rPr lang="en-US" altLang="en-US" dirty="0" err="1"/>
              <a:t>phối</a:t>
            </a:r>
            <a:r>
              <a:rPr lang="en-US" altLang="en-US" dirty="0"/>
              <a:t> </a:t>
            </a:r>
            <a:r>
              <a:rPr lang="en-US" altLang="en-US" dirty="0" err="1"/>
              <a:t>chuẩn</a:t>
            </a:r>
            <a:r>
              <a:rPr lang="en-US" altLang="en-US" dirty="0"/>
              <a:t> </a:t>
            </a:r>
            <a:r>
              <a:rPr lang="en-US" altLang="en-US" dirty="0" err="1"/>
              <a:t>cho</a:t>
            </a:r>
            <a:r>
              <a:rPr lang="en-US" altLang="en-US" dirty="0"/>
              <a:t> </a:t>
            </a:r>
            <a:r>
              <a:rPr lang="en-US" altLang="en-US" dirty="0" err="1"/>
              <a:t>trước</a:t>
            </a:r>
            <a:r>
              <a:rPr lang="en-US" altLang="en-US" dirty="0"/>
              <a:t> </a:t>
            </a:r>
            <a:r>
              <a:rPr lang="en-US" altLang="en-US" dirty="0" err="1"/>
              <a:t>để</a:t>
            </a:r>
            <a:r>
              <a:rPr lang="en-US" altLang="en-US" dirty="0"/>
              <a:t> </a:t>
            </a:r>
            <a:r>
              <a:rPr lang="en-US" altLang="en-US" dirty="0" err="1"/>
              <a:t>có</a:t>
            </a:r>
            <a:r>
              <a:rPr lang="en-US" altLang="en-US" dirty="0"/>
              <a:t> </a:t>
            </a:r>
            <a:r>
              <a:rPr lang="en-US" altLang="en-US" dirty="0" err="1"/>
              <a:t>thể</a:t>
            </a:r>
            <a:r>
              <a:rPr lang="en-US" altLang="en-US" dirty="0"/>
              <a:t> </a:t>
            </a:r>
            <a:r>
              <a:rPr lang="en-US" altLang="en-US" dirty="0" err="1"/>
              <a:t>sử</a:t>
            </a:r>
            <a:r>
              <a:rPr lang="en-US" altLang="en-US" dirty="0"/>
              <a:t> </a:t>
            </a:r>
            <a:r>
              <a:rPr lang="en-US" altLang="en-US" dirty="0" err="1"/>
              <a:t>dụng</a:t>
            </a:r>
            <a:r>
              <a:rPr lang="en-US" altLang="en-US" dirty="0"/>
              <a:t> </a:t>
            </a:r>
            <a:r>
              <a:rPr lang="en-US" altLang="en-US" dirty="0" err="1"/>
              <a:t>được</a:t>
            </a:r>
            <a:r>
              <a:rPr lang="en-US" altLang="en-US" dirty="0"/>
              <a:t> </a:t>
            </a:r>
            <a:r>
              <a:rPr lang="en-US" altLang="en-US" dirty="0" err="1"/>
              <a:t>bảng</a:t>
            </a:r>
            <a:r>
              <a:rPr lang="en-US" altLang="en-US" dirty="0"/>
              <a:t> </a:t>
            </a:r>
            <a:r>
              <a:rPr lang="en-US" altLang="en-US" dirty="0" err="1"/>
              <a:t>phân</a:t>
            </a:r>
            <a:r>
              <a:rPr lang="en-US" altLang="en-US" dirty="0"/>
              <a:t> </a:t>
            </a:r>
            <a:r>
              <a:rPr lang="en-US" altLang="en-US" dirty="0" err="1"/>
              <a:t>phối</a:t>
            </a:r>
            <a:r>
              <a:rPr lang="en-US" altLang="en-US" dirty="0"/>
              <a:t> Z </a:t>
            </a:r>
            <a:r>
              <a:rPr lang="en-US" altLang="en-US" dirty="0" err="1"/>
              <a:t>không</a:t>
            </a:r>
            <a:r>
              <a:rPr lang="en-US" altLang="en-US" dirty="0"/>
              <a:t> </a:t>
            </a:r>
            <a:r>
              <a:rPr lang="en-US" altLang="en-US" dirty="0" err="1"/>
              <a:t>làm</a:t>
            </a:r>
            <a:r>
              <a:rPr lang="en-US" altLang="en-US" dirty="0"/>
              <a:t> </a:t>
            </a:r>
            <a:r>
              <a:rPr lang="en-US" altLang="en-US" dirty="0" err="1"/>
              <a:t>ảnh</a:t>
            </a:r>
            <a:r>
              <a:rPr lang="en-US" altLang="en-US" dirty="0"/>
              <a:t> </a:t>
            </a:r>
            <a:r>
              <a:rPr lang="en-US" altLang="en-US" dirty="0" err="1"/>
              <a:t>hưởng</a:t>
            </a:r>
            <a:r>
              <a:rPr lang="en-US" altLang="en-US" dirty="0"/>
              <a:t> </a:t>
            </a:r>
            <a:r>
              <a:rPr lang="en-US" altLang="en-US" dirty="0" err="1"/>
              <a:t>gì</a:t>
            </a:r>
            <a:r>
              <a:rPr lang="en-US" altLang="en-US" dirty="0"/>
              <a:t> </a:t>
            </a:r>
            <a:r>
              <a:rPr lang="en-US" altLang="en-US" dirty="0" err="1"/>
              <a:t>đến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xác</a:t>
            </a:r>
            <a:r>
              <a:rPr lang="en-US" altLang="en-US" dirty="0"/>
              <a:t> </a:t>
            </a:r>
            <a:r>
              <a:rPr lang="en-US" altLang="en-US" dirty="0" err="1"/>
              <a:t>suất</a:t>
            </a:r>
            <a:r>
              <a:rPr lang="en-US" altLang="en-US" dirty="0"/>
              <a:t> </a:t>
            </a:r>
            <a:r>
              <a:rPr lang="en-US" altLang="en-US" dirty="0" err="1"/>
              <a:t>cần</a:t>
            </a:r>
            <a:r>
              <a:rPr lang="en-US" altLang="en-US" dirty="0"/>
              <a:t> </a:t>
            </a:r>
            <a:r>
              <a:rPr lang="en-US" altLang="en-US" dirty="0" err="1"/>
              <a:t>tính</a:t>
            </a:r>
            <a:r>
              <a:rPr lang="en-US" altLang="en-US" dirty="0"/>
              <a:t> </a:t>
            </a:r>
            <a:r>
              <a:rPr lang="en-US" altLang="en-US" dirty="0" err="1"/>
              <a:t>và</a:t>
            </a:r>
            <a:r>
              <a:rPr lang="en-US" altLang="en-US" dirty="0"/>
              <a:t> </a:t>
            </a:r>
            <a:r>
              <a:rPr lang="en-US" altLang="en-US" dirty="0" err="1"/>
              <a:t>như</a:t>
            </a:r>
            <a:r>
              <a:rPr lang="en-US" altLang="en-US" dirty="0"/>
              <a:t> </a:t>
            </a:r>
            <a:r>
              <a:rPr lang="en-US" altLang="en-US" dirty="0" err="1"/>
              <a:t>vậy</a:t>
            </a:r>
            <a:r>
              <a:rPr lang="en-US" altLang="en-US" dirty="0"/>
              <a:t>, </a:t>
            </a:r>
            <a:r>
              <a:rPr lang="en-US" altLang="en-US" dirty="0" err="1"/>
              <a:t>không</a:t>
            </a:r>
            <a:r>
              <a:rPr lang="en-US" altLang="en-US" dirty="0"/>
              <a:t> </a:t>
            </a:r>
            <a:r>
              <a:rPr lang="en-US" altLang="en-US" dirty="0" err="1"/>
              <a:t>ảnh</a:t>
            </a:r>
            <a:r>
              <a:rPr lang="en-US" altLang="en-US" dirty="0"/>
              <a:t> </a:t>
            </a:r>
            <a:r>
              <a:rPr lang="en-US" altLang="en-US" dirty="0" err="1"/>
              <a:t>hưởng</a:t>
            </a:r>
            <a:r>
              <a:rPr lang="en-US" altLang="en-US" dirty="0"/>
              <a:t> </a:t>
            </a:r>
            <a:r>
              <a:rPr lang="en-US" altLang="en-US" dirty="0" err="1"/>
              <a:t>đến</a:t>
            </a:r>
            <a:r>
              <a:rPr lang="en-US" altLang="en-US" dirty="0"/>
              <a:t> </a:t>
            </a:r>
            <a:r>
              <a:rPr lang="en-US" altLang="en-US" dirty="0" err="1"/>
              <a:t>kết</a:t>
            </a:r>
            <a:r>
              <a:rPr lang="en-US" altLang="en-US" dirty="0"/>
              <a:t> </a:t>
            </a:r>
            <a:r>
              <a:rPr lang="en-US" altLang="en-US" dirty="0" err="1"/>
              <a:t>quả</a:t>
            </a:r>
            <a:r>
              <a:rPr lang="en-US" altLang="en-US" dirty="0"/>
              <a:t> </a:t>
            </a:r>
            <a:r>
              <a:rPr lang="en-US" altLang="en-US" dirty="0" err="1"/>
              <a:t>bài</a:t>
            </a:r>
            <a:r>
              <a:rPr lang="en-US" altLang="en-US" dirty="0"/>
              <a:t> </a:t>
            </a:r>
            <a:r>
              <a:rPr lang="en-US" altLang="en-US" dirty="0" err="1"/>
              <a:t>toán</a:t>
            </a:r>
            <a:r>
              <a:rPr lang="en-US" altLang="en-US" dirty="0"/>
              <a:t> </a:t>
            </a:r>
            <a:r>
              <a:rPr lang="en-US" altLang="en-US" dirty="0" err="1"/>
              <a:t>gốc</a:t>
            </a:r>
            <a:endParaRPr lang="en-US" altLang="en-US" dirty="0"/>
          </a:p>
          <a:p>
            <a:endParaRPr lang="en-US" dirty="0"/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5294407"/>
              </p:ext>
            </p:extLst>
          </p:nvPr>
        </p:nvGraphicFramePr>
        <p:xfrm>
          <a:off x="3671900" y="3176972"/>
          <a:ext cx="2375198" cy="1259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3" name="Equation" r:id="rId4" imgW="736560" imgH="393480" progId="Equation.DSMT4">
                  <p:embed/>
                </p:oleObj>
              </mc:Choice>
              <mc:Fallback>
                <p:oleObj name="Equation" r:id="rId4" imgW="7365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1900" y="3176972"/>
                        <a:ext cx="2375198" cy="12592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09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15888"/>
            <a:ext cx="8280400" cy="1287462"/>
          </a:xfrm>
        </p:spPr>
        <p:txBody>
          <a:bodyPr/>
          <a:lstStyle/>
          <a:p>
            <a:pPr algn="l">
              <a:buSzPts val="2800"/>
            </a:pPr>
            <a:r>
              <a:rPr lang="en-US" altLang="en-US" sz="4400"/>
              <a:t>Bài toán 1: tính xác suất</a:t>
            </a:r>
            <a:endParaRPr lang="pt-BR" altLang="en-US" i="1">
              <a:solidFill>
                <a:srgbClr val="AE000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830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3238" y="1665288"/>
            <a:ext cx="8002587" cy="5040312"/>
          </a:xfrm>
        </p:spPr>
        <p:txBody>
          <a:bodyPr/>
          <a:lstStyle/>
          <a:p>
            <a:r>
              <a:rPr lang="en-US" altLang="en-US" b="1" i="1" dirty="0" err="1"/>
              <a:t>Bài</a:t>
            </a:r>
            <a:r>
              <a:rPr lang="en-US" altLang="en-US" b="1" i="1" dirty="0"/>
              <a:t> </a:t>
            </a:r>
            <a:r>
              <a:rPr lang="en-US" altLang="en-US" b="1" i="1" dirty="0" err="1"/>
              <a:t>toán</a:t>
            </a:r>
            <a:r>
              <a:rPr lang="en-US" altLang="en-US" b="1" i="1" dirty="0"/>
              <a:t>:</a:t>
            </a:r>
            <a:r>
              <a:rPr lang="en-US" altLang="en-US" dirty="0"/>
              <a:t> </a:t>
            </a:r>
            <a:r>
              <a:rPr lang="en-US" altLang="en-US" dirty="0" err="1"/>
              <a:t>cho</a:t>
            </a:r>
            <a:r>
              <a:rPr lang="en-US" altLang="en-US" dirty="0"/>
              <a:t> </a:t>
            </a:r>
            <a:r>
              <a:rPr lang="en-US" altLang="en-US" dirty="0" err="1"/>
              <a:t>một</a:t>
            </a:r>
            <a:r>
              <a:rPr lang="en-US" altLang="en-US" dirty="0"/>
              <a:t>/</a:t>
            </a:r>
            <a:r>
              <a:rPr lang="en-US" altLang="en-US" dirty="0" err="1"/>
              <a:t>khoảng</a:t>
            </a:r>
            <a:r>
              <a:rPr lang="en-US" altLang="en-US" dirty="0"/>
              <a:t> </a:t>
            </a:r>
            <a:r>
              <a:rPr lang="en-US" altLang="en-US" dirty="0" err="1"/>
              <a:t>giá</a:t>
            </a:r>
            <a:r>
              <a:rPr lang="en-US" altLang="en-US" dirty="0"/>
              <a:t> </a:t>
            </a:r>
            <a:r>
              <a:rPr lang="en-US" altLang="en-US" dirty="0" err="1"/>
              <a:t>trị</a:t>
            </a:r>
            <a:r>
              <a:rPr lang="en-US" altLang="en-US" dirty="0"/>
              <a:t> </a:t>
            </a:r>
            <a:r>
              <a:rPr lang="en-US" altLang="en-US" dirty="0" err="1"/>
              <a:t>của</a:t>
            </a:r>
            <a:r>
              <a:rPr lang="en-US" altLang="en-US" dirty="0"/>
              <a:t> X, </a:t>
            </a:r>
            <a:r>
              <a:rPr lang="en-US" altLang="en-US" dirty="0" err="1"/>
              <a:t>tìm</a:t>
            </a:r>
            <a:r>
              <a:rPr lang="en-US" altLang="en-US" dirty="0"/>
              <a:t> </a:t>
            </a:r>
            <a:r>
              <a:rPr lang="en-US" altLang="en-US" dirty="0" err="1"/>
              <a:t>xác</a:t>
            </a:r>
            <a:r>
              <a:rPr lang="en-US" altLang="en-US" dirty="0"/>
              <a:t> </a:t>
            </a:r>
            <a:r>
              <a:rPr lang="en-US" altLang="en-US" dirty="0" err="1"/>
              <a:t>suất</a:t>
            </a:r>
            <a:r>
              <a:rPr lang="en-US" altLang="en-US" dirty="0"/>
              <a:t> </a:t>
            </a:r>
            <a:r>
              <a:rPr lang="en-US" altLang="en-US" dirty="0" err="1"/>
              <a:t>nhỏ</a:t>
            </a:r>
            <a:r>
              <a:rPr lang="en-US" altLang="en-US" dirty="0"/>
              <a:t> </a:t>
            </a:r>
            <a:r>
              <a:rPr lang="en-US" altLang="en-US" dirty="0" err="1"/>
              <a:t>hơn</a:t>
            </a:r>
            <a:r>
              <a:rPr lang="en-US" altLang="en-US" dirty="0"/>
              <a:t>, </a:t>
            </a:r>
            <a:r>
              <a:rPr lang="en-US" altLang="en-US" dirty="0" err="1"/>
              <a:t>lớn</a:t>
            </a:r>
            <a:r>
              <a:rPr lang="en-US" altLang="en-US" dirty="0"/>
              <a:t> </a:t>
            </a:r>
            <a:r>
              <a:rPr lang="en-US" altLang="en-US" dirty="0" err="1"/>
              <a:t>hơn</a:t>
            </a:r>
            <a:r>
              <a:rPr lang="en-US" altLang="en-US" dirty="0"/>
              <a:t> hay </a:t>
            </a:r>
            <a:r>
              <a:rPr lang="en-US" altLang="en-US" dirty="0" err="1"/>
              <a:t>trong</a:t>
            </a:r>
            <a:r>
              <a:rPr lang="en-US" altLang="en-US" dirty="0"/>
              <a:t> </a:t>
            </a:r>
            <a:r>
              <a:rPr lang="en-US" altLang="en-US" dirty="0" err="1"/>
              <a:t>khoảng</a:t>
            </a:r>
            <a:r>
              <a:rPr lang="en-US" altLang="en-US" dirty="0"/>
              <a:t> </a:t>
            </a:r>
            <a:r>
              <a:rPr lang="en-US" altLang="en-US" dirty="0" err="1"/>
              <a:t>này</a:t>
            </a:r>
            <a:endParaRPr lang="en-US" altLang="en-US" dirty="0"/>
          </a:p>
          <a:p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bước</a:t>
            </a:r>
            <a:r>
              <a:rPr lang="en-US" altLang="en-US" dirty="0"/>
              <a:t> </a:t>
            </a:r>
            <a:r>
              <a:rPr lang="en-US" altLang="en-US" dirty="0" err="1"/>
              <a:t>thực</a:t>
            </a:r>
            <a:r>
              <a:rPr lang="en-US" altLang="en-US" dirty="0"/>
              <a:t> </a:t>
            </a:r>
            <a:r>
              <a:rPr lang="en-US" altLang="en-US" dirty="0" err="1"/>
              <a:t>hiện</a:t>
            </a:r>
            <a:endParaRPr lang="en-US" altLang="en-US" dirty="0"/>
          </a:p>
          <a:p>
            <a:pPr lvl="1"/>
            <a:r>
              <a:rPr lang="en-US" altLang="en-US" dirty="0" err="1"/>
              <a:t>Vẽ</a:t>
            </a:r>
            <a:r>
              <a:rPr lang="en-US" altLang="en-US" dirty="0"/>
              <a:t> </a:t>
            </a:r>
            <a:r>
              <a:rPr lang="en-US" altLang="en-US" dirty="0" err="1"/>
              <a:t>hình</a:t>
            </a:r>
            <a:r>
              <a:rPr lang="en-US" altLang="en-US" dirty="0"/>
              <a:t> </a:t>
            </a:r>
            <a:r>
              <a:rPr lang="en-US" altLang="en-US" dirty="0" err="1"/>
              <a:t>của</a:t>
            </a:r>
            <a:r>
              <a:rPr lang="en-US" altLang="en-US" dirty="0"/>
              <a:t> </a:t>
            </a:r>
            <a:r>
              <a:rPr lang="en-US" altLang="en-US" dirty="0" err="1"/>
              <a:t>phân</a:t>
            </a:r>
            <a:r>
              <a:rPr lang="en-US" altLang="en-US" dirty="0"/>
              <a:t> </a:t>
            </a:r>
            <a:r>
              <a:rPr lang="en-US" altLang="en-US" dirty="0" err="1"/>
              <a:t>phối</a:t>
            </a:r>
            <a:endParaRPr lang="en-US" altLang="en-US" dirty="0"/>
          </a:p>
          <a:p>
            <a:pPr lvl="1"/>
            <a:r>
              <a:rPr lang="en-US" altLang="en-US" dirty="0" err="1"/>
              <a:t>Đưa</a:t>
            </a:r>
            <a:r>
              <a:rPr lang="en-US" altLang="en-US" dirty="0"/>
              <a:t> </a:t>
            </a:r>
            <a:r>
              <a:rPr lang="en-US" altLang="en-US" dirty="0" err="1"/>
              <a:t>về</a:t>
            </a:r>
            <a:r>
              <a:rPr lang="en-US" altLang="en-US" dirty="0"/>
              <a:t> </a:t>
            </a:r>
            <a:r>
              <a:rPr lang="en-US" altLang="en-US" dirty="0" err="1"/>
              <a:t>dạng</a:t>
            </a:r>
            <a:r>
              <a:rPr lang="en-US" altLang="en-US" dirty="0"/>
              <a:t> </a:t>
            </a:r>
            <a:r>
              <a:rPr lang="en-US" altLang="en-US" dirty="0" err="1"/>
              <a:t>bài</a:t>
            </a:r>
            <a:r>
              <a:rPr lang="en-US" altLang="en-US" dirty="0"/>
              <a:t> </a:t>
            </a:r>
            <a:r>
              <a:rPr lang="en-US" altLang="en-US" dirty="0" err="1"/>
              <a:t>toán</a:t>
            </a:r>
            <a:r>
              <a:rPr lang="en-US" altLang="en-US" dirty="0"/>
              <a:t> </a:t>
            </a:r>
            <a:r>
              <a:rPr lang="en-US" altLang="en-US" dirty="0" err="1"/>
              <a:t>xác</a:t>
            </a:r>
            <a:r>
              <a:rPr lang="en-US" altLang="en-US" dirty="0"/>
              <a:t> </a:t>
            </a:r>
            <a:r>
              <a:rPr lang="en-US" altLang="en-US" dirty="0" err="1"/>
              <a:t>suất</a:t>
            </a:r>
            <a:r>
              <a:rPr lang="en-US" altLang="en-US" dirty="0"/>
              <a:t> </a:t>
            </a:r>
            <a:r>
              <a:rPr lang="en-US" altLang="en-US" dirty="0" err="1"/>
              <a:t>Pr</a:t>
            </a:r>
            <a:r>
              <a:rPr lang="en-US" altLang="en-US" dirty="0"/>
              <a:t>(X&lt;b)</a:t>
            </a:r>
          </a:p>
          <a:p>
            <a:pPr lvl="1"/>
            <a:r>
              <a:rPr lang="en-US" altLang="en-US" dirty="0" err="1"/>
              <a:t>Chính</a:t>
            </a:r>
            <a:r>
              <a:rPr lang="en-US" altLang="en-US" dirty="0"/>
              <a:t> </a:t>
            </a:r>
            <a:r>
              <a:rPr lang="en-US" altLang="en-US" dirty="0" err="1"/>
              <a:t>tắc</a:t>
            </a:r>
            <a:r>
              <a:rPr lang="en-US" altLang="en-US" dirty="0"/>
              <a:t> </a:t>
            </a:r>
            <a:r>
              <a:rPr lang="en-US" altLang="en-US" dirty="0" err="1"/>
              <a:t>hóa</a:t>
            </a:r>
            <a:r>
              <a:rPr lang="en-US" altLang="en-US" dirty="0"/>
              <a:t> </a:t>
            </a:r>
            <a:r>
              <a:rPr lang="en-US" altLang="en-US" dirty="0" err="1"/>
              <a:t>về</a:t>
            </a:r>
            <a:r>
              <a:rPr lang="en-US" altLang="en-US" dirty="0"/>
              <a:t> </a:t>
            </a:r>
            <a:r>
              <a:rPr lang="en-US" altLang="en-US" dirty="0" err="1"/>
              <a:t>phân</a:t>
            </a:r>
            <a:r>
              <a:rPr lang="en-US" altLang="en-US" dirty="0"/>
              <a:t> </a:t>
            </a:r>
            <a:r>
              <a:rPr lang="en-US" altLang="en-US" dirty="0" err="1"/>
              <a:t>phối</a:t>
            </a:r>
            <a:r>
              <a:rPr lang="en-US" altLang="en-US" dirty="0"/>
              <a:t> Z</a:t>
            </a:r>
          </a:p>
          <a:p>
            <a:pPr lvl="1"/>
            <a:r>
              <a:rPr lang="en-US" altLang="en-US" dirty="0" err="1"/>
              <a:t>Tra</a:t>
            </a:r>
            <a:r>
              <a:rPr lang="en-US" altLang="en-US" dirty="0"/>
              <a:t> </a:t>
            </a:r>
            <a:r>
              <a:rPr lang="en-US" altLang="en-US" dirty="0" err="1"/>
              <a:t>bảng</a:t>
            </a:r>
            <a:r>
              <a:rPr lang="en-US" altLang="en-US" dirty="0"/>
              <a:t> </a:t>
            </a:r>
            <a:r>
              <a:rPr lang="en-US" altLang="en-US" dirty="0" err="1"/>
              <a:t>phân</a:t>
            </a:r>
            <a:r>
              <a:rPr lang="en-US" altLang="en-US" dirty="0"/>
              <a:t> </a:t>
            </a:r>
            <a:r>
              <a:rPr lang="en-US" altLang="en-US" dirty="0" err="1"/>
              <a:t>phối</a:t>
            </a:r>
            <a:r>
              <a:rPr lang="en-US" altLang="en-US" dirty="0"/>
              <a:t> Z</a:t>
            </a:r>
          </a:p>
          <a:p>
            <a:pPr lvl="1"/>
            <a:r>
              <a:rPr lang="en-US" altLang="en-US" dirty="0" err="1"/>
              <a:t>Trả</a:t>
            </a:r>
            <a:r>
              <a:rPr lang="en-US" altLang="en-US" dirty="0"/>
              <a:t> </a:t>
            </a:r>
            <a:r>
              <a:rPr lang="en-US" altLang="en-US" dirty="0" err="1"/>
              <a:t>kết</a:t>
            </a:r>
            <a:r>
              <a:rPr lang="en-US" altLang="en-US" dirty="0"/>
              <a:t> </a:t>
            </a:r>
            <a:r>
              <a:rPr lang="en-US" altLang="en-US" dirty="0" err="1"/>
              <a:t>quả</a:t>
            </a:r>
            <a:endParaRPr lang="en-US" altLang="en-US" dirty="0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4298</TotalTime>
  <Words>2155</Words>
  <Application>Microsoft Macintosh PowerPoint</Application>
  <PresentationFormat>On-screen Show (4:3)</PresentationFormat>
  <Paragraphs>190</Paragraphs>
  <Slides>29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Palatino Linotype</vt:lpstr>
      <vt:lpstr>Default Design</vt:lpstr>
      <vt:lpstr>Equation</vt:lpstr>
      <vt:lpstr>Bài 5: Phân phối xác suất (tt)</vt:lpstr>
      <vt:lpstr>Nội dung</vt:lpstr>
      <vt:lpstr>Phân phối liên tục</vt:lpstr>
      <vt:lpstr>Phân phối liên tục</vt:lpstr>
      <vt:lpstr>Phân phối chuẩn</vt:lpstr>
      <vt:lpstr>Phân phối chuẩn</vt:lpstr>
      <vt:lpstr>Phân phối chuẩn tắc</vt:lpstr>
      <vt:lpstr>Phân phối chuẩn tắc</vt:lpstr>
      <vt:lpstr>Bài toán 1: tính xác suất</vt:lpstr>
      <vt:lpstr>Ví dụ</vt:lpstr>
      <vt:lpstr>Ví dụ (tt)</vt:lpstr>
      <vt:lpstr>Ví dụ (tt)</vt:lpstr>
      <vt:lpstr>Ví dụ (tt)</vt:lpstr>
      <vt:lpstr>Ví dụ (tt)</vt:lpstr>
      <vt:lpstr>Bài toán 2: Tìm ngưỡng</vt:lpstr>
      <vt:lpstr>Bài tập: bài toán 2</vt:lpstr>
      <vt:lpstr>Xấp xỉ nhị thức bằng pp chuẩn</vt:lpstr>
      <vt:lpstr>Xấp xỉ nhị thức bằng pp chuẩn (tt)</vt:lpstr>
      <vt:lpstr>Xấp xỉ nhị thức bằng pp chuẩn (tt)</vt:lpstr>
      <vt:lpstr>Xấp xỉ nhị thức bằng pp chuẩn (tt)</vt:lpstr>
      <vt:lpstr>Xấp xỉ nhị thức bằng pp chuẩn</vt:lpstr>
      <vt:lpstr>Xấp xỉ nhị thức bằng pp chuẩn (tt)</vt:lpstr>
      <vt:lpstr>Xấp xỉ nhị thức bằng pp chuẩn (tt)</vt:lpstr>
      <vt:lpstr>Xấp xỉ nhị thức bằng pp chuẩn</vt:lpstr>
      <vt:lpstr>Xấp xỉ nhị thức bằng pp chuẩn(tt)</vt:lpstr>
      <vt:lpstr>Tóm tắt</vt:lpstr>
      <vt:lpstr>Từ khóa</vt:lpstr>
      <vt:lpstr>Bài tập</vt:lpstr>
      <vt:lpstr>Bài tập (tt)</vt:lpstr>
    </vt:vector>
  </TitlesOfParts>
  <Company>University of Newcastle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ncevl</dc:creator>
  <cp:lastModifiedBy>Thong Truong</cp:lastModifiedBy>
  <cp:revision>315</cp:revision>
  <dcterms:created xsi:type="dcterms:W3CDTF">2005-10-19T12:23:48Z</dcterms:created>
  <dcterms:modified xsi:type="dcterms:W3CDTF">2021-09-08T01:49:07Z</dcterms:modified>
</cp:coreProperties>
</file>