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118"/>
  </p:notesMasterIdLst>
  <p:sldIdLst>
    <p:sldId id="257" r:id="rId6"/>
    <p:sldId id="258" r:id="rId7"/>
    <p:sldId id="259" r:id="rId8"/>
    <p:sldId id="260" r:id="rId9"/>
    <p:sldId id="261" r:id="rId10"/>
    <p:sldId id="262" r:id="rId11"/>
    <p:sldId id="263" r:id="rId12"/>
    <p:sldId id="264" r:id="rId13"/>
    <p:sldId id="265" r:id="rId14"/>
    <p:sldId id="266" r:id="rId15"/>
    <p:sldId id="267" r:id="rId16"/>
    <p:sldId id="319" r:id="rId17"/>
    <p:sldId id="320" r:id="rId18"/>
    <p:sldId id="321" r:id="rId19"/>
    <p:sldId id="357" r:id="rId20"/>
    <p:sldId id="387" r:id="rId21"/>
    <p:sldId id="388" r:id="rId22"/>
    <p:sldId id="358" r:id="rId23"/>
    <p:sldId id="352" r:id="rId24"/>
    <p:sldId id="353" r:id="rId25"/>
    <p:sldId id="354" r:id="rId26"/>
    <p:sldId id="355" r:id="rId27"/>
    <p:sldId id="356" r:id="rId28"/>
    <p:sldId id="389" r:id="rId29"/>
    <p:sldId id="359" r:id="rId30"/>
    <p:sldId id="360" r:id="rId31"/>
    <p:sldId id="390" r:id="rId32"/>
    <p:sldId id="391" r:id="rId33"/>
    <p:sldId id="392" r:id="rId34"/>
    <p:sldId id="393" r:id="rId35"/>
    <p:sldId id="394" r:id="rId36"/>
    <p:sldId id="395" r:id="rId37"/>
    <p:sldId id="361" r:id="rId38"/>
    <p:sldId id="362" r:id="rId39"/>
    <p:sldId id="363" r:id="rId40"/>
    <p:sldId id="364" r:id="rId41"/>
    <p:sldId id="365" r:id="rId42"/>
    <p:sldId id="366" r:id="rId43"/>
    <p:sldId id="326" r:id="rId44"/>
    <p:sldId id="367" r:id="rId45"/>
    <p:sldId id="268" r:id="rId46"/>
    <p:sldId id="269" r:id="rId47"/>
    <p:sldId id="270" r:id="rId48"/>
    <p:sldId id="271" r:id="rId49"/>
    <p:sldId id="273" r:id="rId50"/>
    <p:sldId id="396" r:id="rId51"/>
    <p:sldId id="397" r:id="rId52"/>
    <p:sldId id="272" r:id="rId53"/>
    <p:sldId id="283" r:id="rId54"/>
    <p:sldId id="284" r:id="rId55"/>
    <p:sldId id="285" r:id="rId56"/>
    <p:sldId id="286" r:id="rId57"/>
    <p:sldId id="274" r:id="rId58"/>
    <p:sldId id="275" r:id="rId59"/>
    <p:sldId id="276" r:id="rId60"/>
    <p:sldId id="277" r:id="rId61"/>
    <p:sldId id="278" r:id="rId62"/>
    <p:sldId id="279" r:id="rId63"/>
    <p:sldId id="280" r:id="rId64"/>
    <p:sldId id="292" r:id="rId65"/>
    <p:sldId id="281" r:id="rId66"/>
    <p:sldId id="282" r:id="rId67"/>
    <p:sldId id="287" r:id="rId68"/>
    <p:sldId id="318" r:id="rId69"/>
    <p:sldId id="288" r:id="rId70"/>
    <p:sldId id="293" r:id="rId71"/>
    <p:sldId id="289" r:id="rId72"/>
    <p:sldId id="290" r:id="rId73"/>
    <p:sldId id="291" r:id="rId74"/>
    <p:sldId id="294" r:id="rId75"/>
    <p:sldId id="295" r:id="rId76"/>
    <p:sldId id="296" r:id="rId77"/>
    <p:sldId id="297" r:id="rId78"/>
    <p:sldId id="298" r:id="rId79"/>
    <p:sldId id="299" r:id="rId80"/>
    <p:sldId id="300" r:id="rId81"/>
    <p:sldId id="301" r:id="rId82"/>
    <p:sldId id="302" r:id="rId83"/>
    <p:sldId id="303" r:id="rId84"/>
    <p:sldId id="316" r:id="rId85"/>
    <p:sldId id="317" r:id="rId86"/>
    <p:sldId id="304" r:id="rId87"/>
    <p:sldId id="305" r:id="rId88"/>
    <p:sldId id="306" r:id="rId89"/>
    <p:sldId id="307" r:id="rId90"/>
    <p:sldId id="308" r:id="rId91"/>
    <p:sldId id="309" r:id="rId92"/>
    <p:sldId id="311" r:id="rId93"/>
    <p:sldId id="312" r:id="rId94"/>
    <p:sldId id="315" r:id="rId95"/>
    <p:sldId id="314" r:id="rId96"/>
    <p:sldId id="313" r:id="rId97"/>
    <p:sldId id="398" r:id="rId98"/>
    <p:sldId id="399" r:id="rId99"/>
    <p:sldId id="400" r:id="rId100"/>
    <p:sldId id="401" r:id="rId101"/>
    <p:sldId id="402" r:id="rId102"/>
    <p:sldId id="403" r:id="rId103"/>
    <p:sldId id="404" r:id="rId104"/>
    <p:sldId id="405" r:id="rId105"/>
    <p:sldId id="406" r:id="rId106"/>
    <p:sldId id="407" r:id="rId107"/>
    <p:sldId id="408" r:id="rId108"/>
    <p:sldId id="409" r:id="rId109"/>
    <p:sldId id="410" r:id="rId110"/>
    <p:sldId id="411" r:id="rId111"/>
    <p:sldId id="412" r:id="rId112"/>
    <p:sldId id="413" r:id="rId113"/>
    <p:sldId id="414" r:id="rId114"/>
    <p:sldId id="415" r:id="rId115"/>
    <p:sldId id="416" r:id="rId116"/>
    <p:sldId id="417"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3" autoAdjust="0"/>
    <p:restoredTop sz="77414" autoAdjust="0"/>
  </p:normalViewPr>
  <p:slideViewPr>
    <p:cSldViewPr snapToGrid="0">
      <p:cViewPr varScale="1">
        <p:scale>
          <a:sx n="75" d="100"/>
          <a:sy n="75"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notesMaster" Target="notesMasters/notesMaster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presProps" Target="pres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DCF42-5882-4B86-8C04-8A8BD13C742F}" type="datetimeFigureOut">
              <a:rPr lang="en-US" smtClean="0"/>
              <a:t>10/15/21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B6D05-67F1-4ABE-8CC0-785FCFFCCA35}" type="slidenum">
              <a:rPr lang="en-US" smtClean="0"/>
              <a:t>‹#›</a:t>
            </a:fld>
            <a:endParaRPr lang="en-US"/>
          </a:p>
        </p:txBody>
      </p:sp>
    </p:spTree>
    <p:extLst>
      <p:ext uri="{BB962C8B-B14F-4D97-AF65-F5344CB8AC3E}">
        <p14:creationId xmlns:p14="http://schemas.microsoft.com/office/powerpoint/2010/main" val="3690015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scanf("%d", &amp;a[i]);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thay thành</a:t>
            </a:r>
            <a:r>
              <a:rPr lang="en-US" baseline="0"/>
              <a:t> </a:t>
            </a:r>
            <a:r>
              <a:rPr lang="en-US" sz="1200"/>
              <a:t>scanf("%d", a+i);</a:t>
            </a:r>
          </a:p>
          <a:p>
            <a:endParaRPr lang="en-US"/>
          </a:p>
        </p:txBody>
      </p:sp>
      <p:sp>
        <p:nvSpPr>
          <p:cNvPr id="4" name="Slide Number Placeholder 3"/>
          <p:cNvSpPr>
            <a:spLocks noGrp="1"/>
          </p:cNvSpPr>
          <p:nvPr>
            <p:ph type="sldNum" sz="quarter" idx="10"/>
          </p:nvPr>
        </p:nvSpPr>
        <p:spPr/>
        <p:txBody>
          <a:bodyPr/>
          <a:lstStyle/>
          <a:p>
            <a:fld id="{18CB6D05-67F1-4ABE-8CC0-785FCFFCCA35}" type="slidenum">
              <a:rPr lang="en-US" smtClean="0"/>
              <a:t>8</a:t>
            </a:fld>
            <a:endParaRPr lang="en-US"/>
          </a:p>
        </p:txBody>
      </p:sp>
    </p:spTree>
    <p:extLst>
      <p:ext uri="{BB962C8B-B14F-4D97-AF65-F5344CB8AC3E}">
        <p14:creationId xmlns:p14="http://schemas.microsoft.com/office/powerpoint/2010/main" val="2708261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Ban đầu</a:t>
            </a:r>
            <a:r>
              <a:rPr lang="en-US" baseline="0"/>
              <a:t> c</a:t>
            </a:r>
            <a:r>
              <a:rPr lang="en-US"/>
              <a:t>ấp</a:t>
            </a:r>
            <a:r>
              <a:rPr lang="en-US" baseline="0"/>
              <a:t> n vùng nhớ cho a, sau đó thu lại / cấp thêm một số ô được không? </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18CB6D05-67F1-4ABE-8CC0-785FCFFCCA35}" type="slidenum">
              <a:rPr lang="en-US" smtClean="0"/>
              <a:t>52</a:t>
            </a:fld>
            <a:endParaRPr lang="en-US"/>
          </a:p>
        </p:txBody>
      </p:sp>
    </p:spTree>
    <p:extLst>
      <p:ext uri="{BB962C8B-B14F-4D97-AF65-F5344CB8AC3E}">
        <p14:creationId xmlns:p14="http://schemas.microsoft.com/office/powerpoint/2010/main" val="222926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
            </a:r>
          </a:p>
        </p:txBody>
      </p:sp>
      <p:sp>
        <p:nvSpPr>
          <p:cNvPr id="4" name="Slide Number Placeholder 3"/>
          <p:cNvSpPr>
            <a:spLocks noGrp="1"/>
          </p:cNvSpPr>
          <p:nvPr>
            <p:ph type="sldNum" sz="quarter" idx="10"/>
          </p:nvPr>
        </p:nvSpPr>
        <p:spPr/>
        <p:txBody>
          <a:bodyPr/>
          <a:lstStyle/>
          <a:p>
            <a:fld id="{18CB6D05-67F1-4ABE-8CC0-785FCFFCCA35}" type="slidenum">
              <a:rPr lang="en-US" smtClean="0"/>
              <a:t>62</a:t>
            </a:fld>
            <a:endParaRPr lang="en-US"/>
          </a:p>
        </p:txBody>
      </p:sp>
    </p:spTree>
    <p:extLst>
      <p:ext uri="{BB962C8B-B14F-4D97-AF65-F5344CB8AC3E}">
        <p14:creationId xmlns:p14="http://schemas.microsoft.com/office/powerpoint/2010/main" val="94783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a:t>
            </a:r>
            <a:r>
              <a:rPr lang="en-US" baseline="0"/>
              <a:t> phần tử mới khi thêm vào danh sách chỉ chèn vào đầu thì danh sách được gọi là danh sách gì? </a:t>
            </a:r>
            <a:endParaRPr lang="en-US"/>
          </a:p>
        </p:txBody>
      </p:sp>
      <p:sp>
        <p:nvSpPr>
          <p:cNvPr id="4" name="Slide Number Placeholder 3"/>
          <p:cNvSpPr>
            <a:spLocks noGrp="1"/>
          </p:cNvSpPr>
          <p:nvPr>
            <p:ph type="sldNum" sz="quarter" idx="10"/>
          </p:nvPr>
        </p:nvSpPr>
        <p:spPr/>
        <p:txBody>
          <a:bodyPr/>
          <a:lstStyle/>
          <a:p>
            <a:fld id="{18CB6D05-67F1-4ABE-8CC0-785FCFFCCA35}" type="slidenum">
              <a:rPr lang="en-US" smtClean="0"/>
              <a:t>68</a:t>
            </a:fld>
            <a:endParaRPr lang="en-US"/>
          </a:p>
        </p:txBody>
      </p:sp>
    </p:spTree>
    <p:extLst>
      <p:ext uri="{BB962C8B-B14F-4D97-AF65-F5344CB8AC3E}">
        <p14:creationId xmlns:p14="http://schemas.microsoft.com/office/powerpoint/2010/main" val="35070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t>
            </a:r>
          </a:p>
        </p:txBody>
      </p:sp>
      <p:sp>
        <p:nvSpPr>
          <p:cNvPr id="4" name="Slide Number Placeholder 3"/>
          <p:cNvSpPr>
            <a:spLocks noGrp="1"/>
          </p:cNvSpPr>
          <p:nvPr>
            <p:ph type="sldNum" sz="quarter" idx="10"/>
          </p:nvPr>
        </p:nvSpPr>
        <p:spPr/>
        <p:txBody>
          <a:bodyPr/>
          <a:lstStyle/>
          <a:p>
            <a:fld id="{18CB6D05-67F1-4ABE-8CC0-785FCFFCCA35}" type="slidenum">
              <a:rPr lang="en-US" smtClean="0"/>
              <a:t>94</a:t>
            </a:fld>
            <a:endParaRPr lang="en-US"/>
          </a:p>
        </p:txBody>
      </p:sp>
    </p:spTree>
    <p:extLst>
      <p:ext uri="{BB962C8B-B14F-4D97-AF65-F5344CB8AC3E}">
        <p14:creationId xmlns:p14="http://schemas.microsoft.com/office/powerpoint/2010/main" val="2015750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18CB6D05-67F1-4ABE-8CC0-785FCFFCCA35}" type="slidenum">
              <a:rPr lang="en-US" smtClean="0"/>
              <a:t>95</a:t>
            </a:fld>
            <a:endParaRPr lang="en-US"/>
          </a:p>
        </p:txBody>
      </p:sp>
    </p:spTree>
    <p:extLst>
      <p:ext uri="{BB962C8B-B14F-4D97-AF65-F5344CB8AC3E}">
        <p14:creationId xmlns:p14="http://schemas.microsoft.com/office/powerpoint/2010/main" val="2659192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a:t>
            </a:r>
            <a:r>
              <a:rPr lang="en-US" baseline="0"/>
              <a:t> phần tử mới khi thêm vào danh sách chỉ chèn vào đầu thì danh sách được gọi là danh sách gì? </a:t>
            </a:r>
            <a:endParaRPr lang="en-US"/>
          </a:p>
        </p:txBody>
      </p:sp>
      <p:sp>
        <p:nvSpPr>
          <p:cNvPr id="4" name="Slide Number Placeholder 3"/>
          <p:cNvSpPr>
            <a:spLocks noGrp="1"/>
          </p:cNvSpPr>
          <p:nvPr>
            <p:ph type="sldNum" sz="quarter" idx="10"/>
          </p:nvPr>
        </p:nvSpPr>
        <p:spPr/>
        <p:txBody>
          <a:bodyPr/>
          <a:lstStyle/>
          <a:p>
            <a:fld id="{18CB6D05-67F1-4ABE-8CC0-785FCFFCCA35}" type="slidenum">
              <a:rPr lang="en-US" smtClean="0"/>
              <a:t>100</a:t>
            </a:fld>
            <a:endParaRPr lang="en-US"/>
          </a:p>
        </p:txBody>
      </p:sp>
    </p:spTree>
    <p:extLst>
      <p:ext uri="{BB962C8B-B14F-4D97-AF65-F5344CB8AC3E}">
        <p14:creationId xmlns:p14="http://schemas.microsoft.com/office/powerpoint/2010/main" val="248195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AF2A3A58-A739-4BE4-B195-85B0E240670D}"/>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95941BBF-F858-4AE9-8762-8D1228D0E4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thay fp thành stdout thì là in ra màn hình</a:t>
            </a:r>
          </a:p>
        </p:txBody>
      </p:sp>
      <p:sp>
        <p:nvSpPr>
          <p:cNvPr id="48132" name="Slide Number Placeholder 3">
            <a:extLst>
              <a:ext uri="{FF2B5EF4-FFF2-40B4-BE49-F238E27FC236}">
                <a16:creationId xmlns:a16="http://schemas.microsoft.com/office/drawing/2014/main" id="{E411489C-B639-47C5-ABAD-D5C9EF3366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539D62-9D3B-47BE-80FD-A6FEE4CED99A}"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232FBE0-FA6C-4865-A237-3A072D1FE192}"/>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BAD1E967-4B7A-4CD0-8E3D-6E84081D50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thay fp = stdin thì thành nhập từ bàn phím</a:t>
            </a:r>
          </a:p>
        </p:txBody>
      </p:sp>
      <p:sp>
        <p:nvSpPr>
          <p:cNvPr id="50180" name="Slide Number Placeholder 3">
            <a:extLst>
              <a:ext uri="{FF2B5EF4-FFF2-40B4-BE49-F238E27FC236}">
                <a16:creationId xmlns:a16="http://schemas.microsoft.com/office/drawing/2014/main" id="{20FCE2AB-E363-4FA4-816F-5C8D3D6D9D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5DADBB-6DF5-4E47-B3BE-FEC19746CE5C}"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6A06413-D0AD-44AB-BC8B-9529BF27E7BA}"/>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C3354F74-9F49-4779-B484-E47D438FC2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 ngoại trừ dấu enter</a:t>
            </a:r>
          </a:p>
        </p:txBody>
      </p:sp>
      <p:sp>
        <p:nvSpPr>
          <p:cNvPr id="53252" name="Slide Number Placeholder 3">
            <a:extLst>
              <a:ext uri="{FF2B5EF4-FFF2-40B4-BE49-F238E27FC236}">
                <a16:creationId xmlns:a16="http://schemas.microsoft.com/office/drawing/2014/main" id="{E4FB6F62-0154-43C4-B4C3-6AB74E6C01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6A417D-7A9C-4C13-84D6-D4BF897E6E0E}"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BF7D0D06-CE9F-4F9A-BF2D-C8CEA7EB030A}"/>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6B7FE606-156F-407F-943D-1A2DF90FD8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 ngoại trừ dấu enter</a:t>
            </a:r>
          </a:p>
        </p:txBody>
      </p:sp>
      <p:sp>
        <p:nvSpPr>
          <p:cNvPr id="55300" name="Slide Number Placeholder 3">
            <a:extLst>
              <a:ext uri="{FF2B5EF4-FFF2-40B4-BE49-F238E27FC236}">
                <a16:creationId xmlns:a16="http://schemas.microsoft.com/office/drawing/2014/main" id="{CDDE50E3-4B8A-4565-884B-05A5ADEBC8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F45CAA-444A-4298-AE78-8CA50A65E0A1}"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F5B057F-446E-4925-9FE8-C4C6C61B7718}"/>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F68D3062-8813-4726-BE66-0C9F907B3A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 ngoại trừ dấu enter</a:t>
            </a:r>
          </a:p>
        </p:txBody>
      </p:sp>
      <p:sp>
        <p:nvSpPr>
          <p:cNvPr id="57348" name="Slide Number Placeholder 3">
            <a:extLst>
              <a:ext uri="{FF2B5EF4-FFF2-40B4-BE49-F238E27FC236}">
                <a16:creationId xmlns:a16="http://schemas.microsoft.com/office/drawing/2014/main" id="{49E7660B-9942-494C-9412-99CD2327E1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2FC89F-FC2C-4C75-ABB6-53D50A9FF06D}"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133A7FC-EF7C-4E45-807F-DCEFAFC1FAEB}"/>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5CF8F8A1-2EAA-49BB-A0BE-5283CEB03E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 ngoại trừ dấu enter</a:t>
            </a:r>
          </a:p>
        </p:txBody>
      </p:sp>
      <p:sp>
        <p:nvSpPr>
          <p:cNvPr id="59396" name="Slide Number Placeholder 3">
            <a:extLst>
              <a:ext uri="{FF2B5EF4-FFF2-40B4-BE49-F238E27FC236}">
                <a16:creationId xmlns:a16="http://schemas.microsoft.com/office/drawing/2014/main" id="{00A65D41-2530-41E9-95F9-DD718D0D3BE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40678D-F0BB-4E70-91A7-C03AE491DF76}"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12508FEA-42EB-4E91-B183-B1A5D7F91FC1}"/>
              </a:ext>
            </a:extLst>
          </p:cNvPr>
          <p:cNvSpPr>
            <a:spLocks noGrp="1" noRot="1" noChangeAspect="1" noChangeArrowheads="1" noTextEdit="1"/>
          </p:cNvSpPr>
          <p:nvPr>
            <p:ph type="sldImg"/>
          </p:nvPr>
        </p:nvSpPr>
        <p:spPr>
          <a:ln/>
        </p:spPr>
      </p:sp>
      <p:sp>
        <p:nvSpPr>
          <p:cNvPr id="61443" name="Notes Placeholder 2">
            <a:extLst>
              <a:ext uri="{FF2B5EF4-FFF2-40B4-BE49-F238E27FC236}">
                <a16:creationId xmlns:a16="http://schemas.microsoft.com/office/drawing/2014/main" id="{42069E80-2BE4-4996-82ED-78A56F973D8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 ngoại trừ dấu enter</a:t>
            </a:r>
          </a:p>
        </p:txBody>
      </p:sp>
      <p:sp>
        <p:nvSpPr>
          <p:cNvPr id="61444" name="Slide Number Placeholder 3">
            <a:extLst>
              <a:ext uri="{FF2B5EF4-FFF2-40B4-BE49-F238E27FC236}">
                <a16:creationId xmlns:a16="http://schemas.microsoft.com/office/drawing/2014/main" id="{3EBCD068-6294-4974-AA3D-013220F2C8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6954F37-00B5-4383-AD0B-ED33AFBD4E5F}"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Sự</a:t>
            </a:r>
            <a:r>
              <a:rPr lang="en-US" baseline="0"/>
              <a:t> khác nhau giữa malloc, calloc, realoc?</a:t>
            </a:r>
            <a:endParaRPr lang="en-US"/>
          </a:p>
        </p:txBody>
      </p:sp>
      <p:sp>
        <p:nvSpPr>
          <p:cNvPr id="4" name="Slide Number Placeholder 3"/>
          <p:cNvSpPr>
            <a:spLocks noGrp="1"/>
          </p:cNvSpPr>
          <p:nvPr>
            <p:ph type="sldNum" sz="quarter" idx="10"/>
          </p:nvPr>
        </p:nvSpPr>
        <p:spPr/>
        <p:txBody>
          <a:bodyPr/>
          <a:lstStyle/>
          <a:p>
            <a:fld id="{18CB6D05-67F1-4ABE-8CC0-785FCFFCCA35}" type="slidenum">
              <a:rPr lang="en-US" smtClean="0"/>
              <a:t>51</a:t>
            </a:fld>
            <a:endParaRPr lang="en-US"/>
          </a:p>
        </p:txBody>
      </p:sp>
    </p:spTree>
    <p:extLst>
      <p:ext uri="{BB962C8B-B14F-4D97-AF65-F5344CB8AC3E}">
        <p14:creationId xmlns:p14="http://schemas.microsoft.com/office/powerpoint/2010/main" val="3196271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25" name="Rectangle 53"/>
          <p:cNvSpPr>
            <a:spLocks noChangeArrowheads="1"/>
          </p:cNvSpPr>
          <p:nvPr/>
        </p:nvSpPr>
        <p:spPr bwMode="gray">
          <a:xfrm flipV="1">
            <a:off x="0" y="3003551"/>
            <a:ext cx="12192000" cy="777875"/>
          </a:xfrm>
          <a:prstGeom prst="rect">
            <a:avLst/>
          </a:prstGeom>
          <a:gradFill rotWithShape="1">
            <a:gsLst>
              <a:gs pos="0">
                <a:schemeClr val="accent2">
                  <a:gamma/>
                  <a:tint val="0"/>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3076" name="Rectangle 4"/>
          <p:cNvSpPr>
            <a:spLocks noGrp="1" noChangeArrowheads="1"/>
          </p:cNvSpPr>
          <p:nvPr>
            <p:ph type="dt" sz="half" idx="2"/>
          </p:nvPr>
        </p:nvSpPr>
        <p:spPr bwMode="white">
          <a:xfrm>
            <a:off x="609600" y="6477001"/>
            <a:ext cx="2844800" cy="244475"/>
          </a:xfrm>
        </p:spPr>
        <p:txBody>
          <a:bodyPr/>
          <a:lstStyle>
            <a:lvl1pPr>
              <a:defRPr sz="1200">
                <a:solidFill>
                  <a:schemeClr val="bg1"/>
                </a:solidFill>
              </a:defRPr>
            </a:lvl1pPr>
          </a:lstStyle>
          <a:p>
            <a:endParaRPr lang="en-US">
              <a:solidFill>
                <a:srgbClr val="FFFFFF"/>
              </a:solidFill>
            </a:endParaRPr>
          </a:p>
        </p:txBody>
      </p:sp>
      <p:sp>
        <p:nvSpPr>
          <p:cNvPr id="3077" name="Rectangle 5"/>
          <p:cNvSpPr>
            <a:spLocks noGrp="1" noChangeArrowheads="1"/>
          </p:cNvSpPr>
          <p:nvPr>
            <p:ph type="ftr" sz="quarter" idx="3"/>
          </p:nvPr>
        </p:nvSpPr>
        <p:spPr bwMode="white">
          <a:xfrm>
            <a:off x="4165600" y="6477001"/>
            <a:ext cx="3860800" cy="244475"/>
          </a:xfrm>
        </p:spPr>
        <p:txBody>
          <a:bodyPr/>
          <a:lstStyle>
            <a:lvl1pPr>
              <a:defRPr sz="1200">
                <a:solidFill>
                  <a:schemeClr val="bg1"/>
                </a:solidFill>
              </a:defRPr>
            </a:lvl1pPr>
          </a:lstStyle>
          <a:p>
            <a:endParaRPr lang="en-US">
              <a:solidFill>
                <a:srgbClr val="FFFFFF"/>
              </a:solidFill>
            </a:endParaRPr>
          </a:p>
        </p:txBody>
      </p:sp>
      <p:sp>
        <p:nvSpPr>
          <p:cNvPr id="3078" name="Rectangle 6"/>
          <p:cNvSpPr>
            <a:spLocks noGrp="1" noChangeArrowheads="1"/>
          </p:cNvSpPr>
          <p:nvPr>
            <p:ph type="sldNum" sz="quarter" idx="4"/>
          </p:nvPr>
        </p:nvSpPr>
        <p:spPr bwMode="white">
          <a:xfrm>
            <a:off x="8737600" y="6477001"/>
            <a:ext cx="2844800" cy="244475"/>
          </a:xfrm>
        </p:spPr>
        <p:txBody>
          <a:bodyPr/>
          <a:lstStyle>
            <a:lvl1pPr>
              <a:defRPr sz="1200">
                <a:solidFill>
                  <a:schemeClr val="bg1"/>
                </a:solidFill>
              </a:defRPr>
            </a:lvl1pPr>
          </a:lstStyle>
          <a:p>
            <a:fld id="{5387FA91-51D7-43EA-B971-D78F9B9E7A41}" type="slidenum">
              <a:rPr lang="en-US">
                <a:solidFill>
                  <a:srgbClr val="FFFFFF"/>
                </a:solidFill>
              </a:rPr>
              <a:pPr/>
              <a:t>‹#›</a:t>
            </a:fld>
            <a:endParaRPr lang="en-US">
              <a:solidFill>
                <a:srgbClr val="FFFFFF"/>
              </a:solidFill>
            </a:endParaRPr>
          </a:p>
        </p:txBody>
      </p:sp>
      <p:grpSp>
        <p:nvGrpSpPr>
          <p:cNvPr id="3088" name="Group 16"/>
          <p:cNvGrpSpPr>
            <a:grpSpLocks/>
          </p:cNvGrpSpPr>
          <p:nvPr/>
        </p:nvGrpSpPr>
        <p:grpSpPr bwMode="auto">
          <a:xfrm>
            <a:off x="5384800" y="5691188"/>
            <a:ext cx="1439333" cy="633412"/>
            <a:chOff x="2680" y="3678"/>
            <a:chExt cx="680" cy="399"/>
          </a:xfrm>
        </p:grpSpPr>
        <p:sp>
          <p:nvSpPr>
            <p:cNvPr id="3086" name="Text Box 14"/>
            <p:cNvSpPr txBox="1">
              <a:spLocks noChangeArrowheads="1"/>
            </p:cNvSpPr>
            <p:nvPr/>
          </p:nvSpPr>
          <p:spPr bwMode="white">
            <a:xfrm>
              <a:off x="2680" y="378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2400" b="1">
                  <a:solidFill>
                    <a:srgbClr val="FFFFFF"/>
                  </a:solidFill>
                </a:rPr>
                <a:t>LOGO</a:t>
              </a:r>
            </a:p>
          </p:txBody>
        </p:sp>
        <p:sp>
          <p:nvSpPr>
            <p:cNvPr id="3087" name="AutoShape 15"/>
            <p:cNvSpPr>
              <a:spLocks noChangeArrowheads="1"/>
            </p:cNvSpPr>
            <p:nvPr/>
          </p:nvSpPr>
          <p:spPr bwMode="white">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fontAlgn="base">
                <a:spcBef>
                  <a:spcPct val="0"/>
                </a:spcBef>
                <a:spcAft>
                  <a:spcPct val="0"/>
                </a:spcAft>
              </a:pPr>
              <a:endParaRPr lang="en-US">
                <a:solidFill>
                  <a:srgbClr val="65D135"/>
                </a:solidFill>
              </a:endParaRPr>
            </a:p>
          </p:txBody>
        </p:sp>
      </p:grpSp>
      <p:sp>
        <p:nvSpPr>
          <p:cNvPr id="3074" name="Rectangle 2"/>
          <p:cNvSpPr>
            <a:spLocks noGrp="1" noChangeArrowheads="1"/>
          </p:cNvSpPr>
          <p:nvPr>
            <p:ph type="ctrTitle"/>
          </p:nvPr>
        </p:nvSpPr>
        <p:spPr bwMode="auto">
          <a:xfrm>
            <a:off x="393700" y="3035300"/>
            <a:ext cx="11379200" cy="685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4800">
                <a:solidFill>
                  <a:schemeClr val="tx2"/>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2133600" y="4800600"/>
            <a:ext cx="7823200" cy="381000"/>
          </a:xfrm>
        </p:spPr>
        <p:txBody>
          <a:bodyPr/>
          <a:lstStyle>
            <a:lvl1pPr marL="0" indent="0" algn="ctr">
              <a:buFont typeface="Wingdings" panose="05000000000000000000" pitchFamily="2" charset="2"/>
              <a:buNone/>
              <a:defRPr sz="2400" b="1">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222073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CEB3B68-7AE3-41D4-BC87-4A250BF8D9A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724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6200" y="304800"/>
            <a:ext cx="2819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304800"/>
            <a:ext cx="82550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79464C6-E73D-4E5B-AD1A-F93AACD2BF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32528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277600" cy="533400"/>
          </a:xfrm>
        </p:spPr>
        <p:txBody>
          <a:bodyPr/>
          <a:lstStyle/>
          <a:p>
            <a:r>
              <a:rPr lang="en-US"/>
              <a:t>Click to edit Master title style</a:t>
            </a:r>
          </a:p>
        </p:txBody>
      </p:sp>
      <p:sp>
        <p:nvSpPr>
          <p:cNvPr id="3" name="Table Placeholder 2"/>
          <p:cNvSpPr>
            <a:spLocks noGrp="1"/>
          </p:cNvSpPr>
          <p:nvPr>
            <p:ph type="tbl" idx="1"/>
          </p:nvPr>
        </p:nvSpPr>
        <p:spPr>
          <a:xfrm>
            <a:off x="609600" y="1219200"/>
            <a:ext cx="10972800" cy="5105400"/>
          </a:xfrm>
        </p:spPr>
        <p:txBody>
          <a:bodyPr/>
          <a:lstStyle/>
          <a:p>
            <a:r>
              <a:rPr lang="en-US"/>
              <a:t>Click icon to add table</a:t>
            </a:r>
          </a:p>
        </p:txBody>
      </p:sp>
      <p:sp>
        <p:nvSpPr>
          <p:cNvPr id="4" name="Date Placeholder 3"/>
          <p:cNvSpPr>
            <a:spLocks noGrp="1"/>
          </p:cNvSpPr>
          <p:nvPr>
            <p:ph type="dt" sz="half" idx="10"/>
          </p:nvPr>
        </p:nvSpPr>
        <p:spPr>
          <a:xfrm>
            <a:off x="609600" y="6400801"/>
            <a:ext cx="2844800" cy="320675"/>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400801"/>
            <a:ext cx="3860800" cy="320675"/>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400801"/>
            <a:ext cx="2844800" cy="320675"/>
          </a:xfrm>
        </p:spPr>
        <p:txBody>
          <a:bodyPr/>
          <a:lstStyle>
            <a:lvl1pPr>
              <a:defRPr/>
            </a:lvl1pPr>
          </a:lstStyle>
          <a:p>
            <a:fld id="{EDF5A3A0-A47A-46F8-B05C-DF1D1898DC0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2189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12192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pPr fontAlgn="base">
              <a:spcBef>
                <a:spcPct val="0"/>
              </a:spcBef>
              <a:spcAft>
                <a:spcPct val="0"/>
              </a:spcAft>
            </a:pPr>
            <a:endParaRPr lang="en-US">
              <a:solidFill>
                <a:srgbClr val="080808"/>
              </a:solidFill>
            </a:endParaRPr>
          </a:p>
        </p:txBody>
      </p:sp>
      <p:grpSp>
        <p:nvGrpSpPr>
          <p:cNvPr id="4111" name="Group 15"/>
          <p:cNvGrpSpPr>
            <a:grpSpLocks/>
          </p:cNvGrpSpPr>
          <p:nvPr/>
        </p:nvGrpSpPr>
        <p:grpSpPr bwMode="auto">
          <a:xfrm>
            <a:off x="203200" y="381000"/>
            <a:ext cx="911860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a:solidFill>
                  <a:srgbClr val="080808"/>
                </a:solidFill>
              </a:endParaRPr>
            </a:p>
          </p:txBody>
        </p:sp>
      </p:grpSp>
      <p:sp>
        <p:nvSpPr>
          <p:cNvPr id="4100" name="Rectangle 4"/>
          <p:cNvSpPr>
            <a:spLocks noGrp="1" noChangeArrowheads="1"/>
          </p:cNvSpPr>
          <p:nvPr>
            <p:ph type="dt" sz="half" idx="2"/>
          </p:nvPr>
        </p:nvSpPr>
        <p:spPr>
          <a:xfrm>
            <a:off x="406400" y="6477001"/>
            <a:ext cx="2844800" cy="168275"/>
          </a:xfrm>
        </p:spPr>
        <p:txBody>
          <a:bodyPr/>
          <a:lstStyle>
            <a:lvl1pPr>
              <a:defRPr/>
            </a:lvl1pPr>
          </a:lstStyle>
          <a:p>
            <a:endParaRPr lang="en-US">
              <a:solidFill>
                <a:srgbClr val="FFFFFF"/>
              </a:solidFill>
            </a:endParaRPr>
          </a:p>
        </p:txBody>
      </p:sp>
      <p:sp>
        <p:nvSpPr>
          <p:cNvPr id="4101" name="Rectangle 5"/>
          <p:cNvSpPr>
            <a:spLocks noGrp="1" noChangeArrowheads="1"/>
          </p:cNvSpPr>
          <p:nvPr>
            <p:ph type="ftr" sz="quarter" idx="3"/>
          </p:nvPr>
        </p:nvSpPr>
        <p:spPr>
          <a:xfrm>
            <a:off x="8940800" y="6477001"/>
            <a:ext cx="3048000" cy="168275"/>
          </a:xfrm>
        </p:spPr>
        <p:txBody>
          <a:bodyPr/>
          <a:lstStyle>
            <a:lvl1pPr algn="r">
              <a:defRPr/>
            </a:lvl1pPr>
          </a:lstStyle>
          <a:p>
            <a:r>
              <a:rPr lang="en-US">
                <a:solidFill>
                  <a:srgbClr val="FFFFFF"/>
                </a:solidFill>
              </a:rPr>
              <a:t>http://fit.vimaru.edu.vn</a:t>
            </a:r>
          </a:p>
        </p:txBody>
      </p:sp>
      <p:sp>
        <p:nvSpPr>
          <p:cNvPr id="4102" name="Rectangle 6"/>
          <p:cNvSpPr>
            <a:spLocks noGrp="1" noChangeArrowheads="1"/>
          </p:cNvSpPr>
          <p:nvPr>
            <p:ph type="sldNum" sz="quarter" idx="4"/>
          </p:nvPr>
        </p:nvSpPr>
        <p:spPr>
          <a:xfrm>
            <a:off x="4876800" y="6477001"/>
            <a:ext cx="2844800" cy="168275"/>
          </a:xfrm>
        </p:spPr>
        <p:txBody>
          <a:bodyPr/>
          <a:lstStyle>
            <a:lvl1pPr algn="ctr">
              <a:defRPr/>
            </a:lvl1pPr>
          </a:lstStyle>
          <a:p>
            <a:fld id="{0C498B69-535F-4E47-A5D6-7723DB9E8609}" type="slidenum">
              <a:rPr lang="en-US">
                <a:solidFill>
                  <a:srgbClr val="FFFFFF"/>
                </a:solidFill>
              </a:rPr>
              <a:pPr/>
              <a:t>‹#›</a:t>
            </a:fld>
            <a:endParaRPr lang="en-US">
              <a:solidFill>
                <a:srgbClr val="FFFFFF"/>
              </a:solidFill>
            </a:endParaRPr>
          </a:p>
        </p:txBody>
      </p:sp>
      <p:pic>
        <p:nvPicPr>
          <p:cNvPr id="4103" name="Picture 7" descr="artplus_nature_naturalcity42_a"/>
          <p:cNvPicPr>
            <a:picLocks noChangeAspect="1" noChangeArrowheads="1"/>
          </p:cNvPicPr>
          <p:nvPr/>
        </p:nvPicPr>
        <p:blipFill>
          <a:blip r:embed="rId3"/>
          <a:srcRect/>
          <a:stretch>
            <a:fillRect/>
          </a:stretch>
        </p:blipFill>
        <p:spPr bwMode="auto">
          <a:xfrm>
            <a:off x="6493933" y="3167063"/>
            <a:ext cx="5901267"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9275234" y="3352800"/>
            <a:ext cx="2205567" cy="877888"/>
          </a:xfrm>
          <a:prstGeom prst="rect">
            <a:avLst/>
          </a:prstGeom>
          <a:noFill/>
        </p:spPr>
      </p:pic>
      <p:pic>
        <p:nvPicPr>
          <p:cNvPr id="4109" name="Picture 13" descr="artplus_nature_naturalcity42_f"/>
          <p:cNvPicPr>
            <a:picLocks noChangeAspect="1" noChangeArrowheads="1"/>
          </p:cNvPicPr>
          <p:nvPr/>
        </p:nvPicPr>
        <p:blipFill>
          <a:blip r:embed="rId5"/>
          <a:srcRect/>
          <a:stretch>
            <a:fillRect/>
          </a:stretch>
        </p:blipFill>
        <p:spPr bwMode="auto">
          <a:xfrm>
            <a:off x="6659034" y="4594226"/>
            <a:ext cx="6548967" cy="1882775"/>
          </a:xfrm>
          <a:prstGeom prst="rect">
            <a:avLst/>
          </a:prstGeom>
          <a:noFill/>
        </p:spPr>
      </p:pic>
      <p:sp>
        <p:nvSpPr>
          <p:cNvPr id="4098" name="Rectangle 2"/>
          <p:cNvSpPr>
            <a:spLocks noGrp="1" noChangeArrowheads="1"/>
          </p:cNvSpPr>
          <p:nvPr>
            <p:ph type="ctrTitle"/>
          </p:nvPr>
        </p:nvSpPr>
        <p:spPr>
          <a:xfrm>
            <a:off x="406400" y="4419600"/>
            <a:ext cx="8534400" cy="1143000"/>
          </a:xfrm>
        </p:spPr>
        <p:txBody>
          <a:bodyPr/>
          <a:lstStyle>
            <a:lvl1pPr algn="l">
              <a:defRPr sz="4300">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406400" y="5715000"/>
            <a:ext cx="8534400" cy="381000"/>
          </a:xfrm>
        </p:spPr>
        <p:txBody>
          <a:bodyPr/>
          <a:lstStyle>
            <a:lvl1pPr marL="0" indent="0">
              <a:buFont typeface="Wingdings" pitchFamily="2" charset="2"/>
              <a:buNone/>
              <a:defRPr sz="1800" b="1" i="1">
                <a:solidFill>
                  <a:schemeClr val="bg1"/>
                </a:solidFill>
              </a:defRPr>
            </a:lvl1pPr>
          </a:lstStyle>
          <a:p>
            <a:r>
              <a:rPr lang="en-US"/>
              <a:t>Click to edit Master subtitle style</a:t>
            </a:r>
          </a:p>
        </p:txBody>
      </p:sp>
      <p:pic>
        <p:nvPicPr>
          <p:cNvPr id="4105" name="Picture 9" descr="artplus_nature_naturalcity42_b"/>
          <p:cNvPicPr>
            <a:picLocks noChangeAspect="1" noChangeArrowheads="1"/>
          </p:cNvPicPr>
          <p:nvPr/>
        </p:nvPicPr>
        <p:blipFill>
          <a:blip r:embed="rId6"/>
          <a:srcRect/>
          <a:stretch>
            <a:fillRect/>
          </a:stretch>
        </p:blipFill>
        <p:spPr bwMode="auto">
          <a:xfrm>
            <a:off x="6927851" y="3097213"/>
            <a:ext cx="3962400" cy="571500"/>
          </a:xfrm>
          <a:prstGeom prst="rect">
            <a:avLst/>
          </a:prstGeom>
          <a:noFill/>
        </p:spPr>
      </p:pic>
      <p:pic>
        <p:nvPicPr>
          <p:cNvPr id="4104" name="Picture 8" descr="artplus_nature_naturalcity42_e"/>
          <p:cNvPicPr>
            <a:picLocks noChangeAspect="1" noChangeArrowheads="1"/>
          </p:cNvPicPr>
          <p:nvPr/>
        </p:nvPicPr>
        <p:blipFill>
          <a:blip r:embed="rId7"/>
          <a:srcRect/>
          <a:stretch>
            <a:fillRect/>
          </a:stretch>
        </p:blipFill>
        <p:spPr bwMode="auto">
          <a:xfrm>
            <a:off x="7924801" y="1993900"/>
            <a:ext cx="2061633" cy="1663700"/>
          </a:xfrm>
          <a:prstGeom prst="rect">
            <a:avLst/>
          </a:prstGeom>
          <a:noFill/>
        </p:spPr>
      </p:pic>
      <p:pic>
        <p:nvPicPr>
          <p:cNvPr id="4107" name="Picture 11" descr="artplus_nature_naturalcity42_d"/>
          <p:cNvPicPr>
            <a:picLocks noChangeAspect="1" noChangeArrowheads="1"/>
          </p:cNvPicPr>
          <p:nvPr/>
        </p:nvPicPr>
        <p:blipFill>
          <a:blip r:embed="rId8"/>
          <a:srcRect/>
          <a:stretch>
            <a:fillRect/>
          </a:stretch>
        </p:blipFill>
        <p:spPr bwMode="auto">
          <a:xfrm>
            <a:off x="7501467" y="2862264"/>
            <a:ext cx="831851" cy="579437"/>
          </a:xfrm>
          <a:prstGeom prst="rect">
            <a:avLst/>
          </a:prstGeom>
          <a:noFill/>
        </p:spPr>
      </p:pic>
    </p:spTree>
    <p:extLst>
      <p:ext uri="{BB962C8B-B14F-4D97-AF65-F5344CB8AC3E}">
        <p14:creationId xmlns:p14="http://schemas.microsoft.com/office/powerpoint/2010/main" val="85535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22" presetClass="entr" presetSubtype="4" fill="hold" nodeType="afterEffect">
                                  <p:stCondLst>
                                    <p:cond delay="0"/>
                                  </p:stCondLst>
                                  <p:childTnLst>
                                    <p:set>
                                      <p:cBhvr>
                                        <p:cTn id="25" dur="1" fill="hold">
                                          <p:stCondLst>
                                            <p:cond delay="0"/>
                                          </p:stCondLst>
                                        </p:cTn>
                                        <p:tgtEl>
                                          <p:spTgt spid="4108"/>
                                        </p:tgtEl>
                                        <p:attrNameLst>
                                          <p:attrName>style.visibility</p:attrName>
                                        </p:attrNameLst>
                                      </p:cBhvr>
                                      <p:to>
                                        <p:strVal val="visible"/>
                                      </p:to>
                                    </p:set>
                                    <p:animEffect transition="in" filter="wipe(down)">
                                      <p:cBhvr>
                                        <p:cTn id="26" dur="500"/>
                                        <p:tgtEl>
                                          <p:spTgt spid="4108"/>
                                        </p:tgtEl>
                                      </p:cBhvr>
                                    </p:animEffect>
                                  </p:childTnLst>
                                </p:cTn>
                              </p:par>
                            </p:childTnLst>
                          </p:cTn>
                        </p:par>
                        <p:par>
                          <p:cTn id="27" fill="hold">
                            <p:stCondLst>
                              <p:cond delay="4500"/>
                            </p:stCondLst>
                            <p:childTnLst>
                              <p:par>
                                <p:cTn id="28" presetID="22" presetClass="entr" presetSubtype="4" fill="hold" nodeType="afterEffect">
                                  <p:stCondLst>
                                    <p:cond delay="0"/>
                                  </p:stCondLst>
                                  <p:childTnLst>
                                    <p:set>
                                      <p:cBhvr>
                                        <p:cTn id="29" dur="1" fill="hold">
                                          <p:stCondLst>
                                            <p:cond delay="0"/>
                                          </p:stCondLst>
                                        </p:cTn>
                                        <p:tgtEl>
                                          <p:spTgt spid="4109"/>
                                        </p:tgtEl>
                                        <p:attrNameLst>
                                          <p:attrName>style.visibility</p:attrName>
                                        </p:attrNameLst>
                                      </p:cBhvr>
                                      <p:to>
                                        <p:strVal val="visible"/>
                                      </p:to>
                                    </p:set>
                                    <p:animEffect transition="in" filter="wipe(down)">
                                      <p:cBhvr>
                                        <p:cTn id="30" dur="1000"/>
                                        <p:tgtEl>
                                          <p:spTgt spid="4109"/>
                                        </p:tgtEl>
                                      </p:cBhvr>
                                    </p:animEffect>
                                  </p:childTnLst>
                                </p:cTn>
                              </p:par>
                              <p:par>
                                <p:cTn id="31" presetID="10" presetClass="entr" presetSubtype="0" fill="hold" nodeType="withEffect">
                                  <p:stCondLst>
                                    <p:cond delay="800"/>
                                  </p:stCondLst>
                                  <p:childTnLst>
                                    <p:set>
                                      <p:cBhvr>
                                        <p:cTn id="32" dur="1" fill="hold">
                                          <p:stCondLst>
                                            <p:cond delay="0"/>
                                          </p:stCondLst>
                                        </p:cTn>
                                        <p:tgtEl>
                                          <p:spTgt spid="4111"/>
                                        </p:tgtEl>
                                        <p:attrNameLst>
                                          <p:attrName>style.visibility</p:attrName>
                                        </p:attrNameLst>
                                      </p:cBhvr>
                                      <p:to>
                                        <p:strVal val="visible"/>
                                      </p:to>
                                    </p:set>
                                    <p:animEffect transition="in" filter="fade">
                                      <p:cBhvr>
                                        <p:cTn id="33" dur="2000"/>
                                        <p:tgtEl>
                                          <p:spTgt spid="4111"/>
                                        </p:tgtEl>
                                      </p:cBhvr>
                                    </p:animEffect>
                                  </p:childTnLst>
                                </p:cTn>
                              </p:par>
                            </p:childTnLst>
                          </p:cTn>
                        </p:par>
                        <p:par>
                          <p:cTn id="34" fill="hold">
                            <p:stCondLst>
                              <p:cond delay="7300"/>
                            </p:stCondLst>
                            <p:childTnLst>
                              <p:par>
                                <p:cTn id="35" presetID="22" presetClass="entr" presetSubtype="8" fill="hold" grpId="0" nodeType="after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wipe(left)">
                                      <p:cBhvr>
                                        <p:cTn id="37" dur="1000"/>
                                        <p:tgtEl>
                                          <p:spTgt spid="4098"/>
                                        </p:tgtEl>
                                      </p:cBhvr>
                                    </p:animEffect>
                                  </p:childTnLst>
                                </p:cTn>
                              </p:par>
                            </p:childTnLst>
                          </p:cTn>
                        </p:par>
                        <p:par>
                          <p:cTn id="38" fill="hold">
                            <p:stCondLst>
                              <p:cond delay="8300"/>
                            </p:stCondLst>
                            <p:childTnLst>
                              <p:par>
                                <p:cTn id="39" presetID="22" presetClass="entr" presetSubtype="8" fill="hold" grpId="0" nodeType="afterEffect">
                                  <p:stCondLst>
                                    <p:cond delay="0"/>
                                  </p:stCondLst>
                                  <p:childTnLst>
                                    <p:set>
                                      <p:cBhvr>
                                        <p:cTn id="40" dur="1" fill="hold">
                                          <p:stCondLst>
                                            <p:cond delay="0"/>
                                          </p:stCondLst>
                                        </p:cTn>
                                        <p:tgtEl>
                                          <p:spTgt spid="4099">
                                            <p:txEl>
                                              <p:pRg st="0" end="0"/>
                                            </p:txEl>
                                          </p:spTgt>
                                        </p:tgtEl>
                                        <p:attrNameLst>
                                          <p:attrName>style.visibility</p:attrName>
                                        </p:attrNameLst>
                                      </p:cBhvr>
                                      <p:to>
                                        <p:strVal val="visible"/>
                                      </p:to>
                                    </p:set>
                                    <p:animEffect transition="in" filter="wipe(left)">
                                      <p:cBhvr>
                                        <p:cTn id="41"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302545"/>
            <a:ext cx="10972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7D52F1D2-DA09-4A08-B665-E6B8F6F4517F}" type="slidenum">
              <a:rPr lang="en-US">
                <a:solidFill>
                  <a:srgbClr val="FFFFFF"/>
                </a:solidFill>
              </a:rPr>
              <a:pPr/>
              <a:t>‹#›</a:t>
            </a:fld>
            <a:endParaRPr lang="en-US">
              <a:solidFill>
                <a:srgbClr val="FFFFFF"/>
              </a:solidFill>
            </a:endParaRPr>
          </a:p>
        </p:txBody>
      </p:sp>
      <p:sp>
        <p:nvSpPr>
          <p:cNvPr id="7" name="Footer Placeholder 6"/>
          <p:cNvSpPr>
            <a:spLocks noGrp="1"/>
          </p:cNvSpPr>
          <p:nvPr userDrawn="1"/>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648065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098D87F5-5CEB-4C2D-8933-24BAB165F5FB}" type="slidenum">
              <a:rPr lang="en-US">
                <a:solidFill>
                  <a:srgbClr val="FFFFFF"/>
                </a:solidFill>
              </a:rPr>
              <a:pPr/>
              <a:t>‹#›</a:t>
            </a:fld>
            <a:endParaRPr lang="en-US">
              <a:solidFill>
                <a:srgbClr val="FFFFFF"/>
              </a:solidFill>
            </a:endParaRPr>
          </a:p>
        </p:txBody>
      </p:sp>
      <p:sp>
        <p:nvSpPr>
          <p:cNvPr id="7" name="Footer Placeholder 6"/>
          <p:cNvSpPr>
            <a:spLocks noGrp="1"/>
          </p:cNvSpPr>
          <p:nvPr userDrawn="1"/>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006280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0"/>
            <a:ext cx="538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D742AE52-B487-4E00-A6ED-DB77EF067AE1}" type="slidenum">
              <a:rPr lang="en-US">
                <a:solidFill>
                  <a:srgbClr val="FFFFFF"/>
                </a:solidFill>
              </a:rPr>
              <a:pPr/>
              <a:t>‹#›</a:t>
            </a:fld>
            <a:endParaRPr lang="en-US">
              <a:solidFill>
                <a:srgbClr val="FFFFFF"/>
              </a:solidFill>
            </a:endParaRPr>
          </a:p>
        </p:txBody>
      </p:sp>
      <p:sp>
        <p:nvSpPr>
          <p:cNvPr id="8" name="Footer Placeholder 6"/>
          <p:cNvSpPr>
            <a:spLocks noGrp="1"/>
          </p:cNvSpPr>
          <p:nvPr userDrawn="1"/>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65926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D82E8EA3-1DC2-41DF-A755-E846E55149B7}" type="slidenum">
              <a:rPr lang="en-US">
                <a:solidFill>
                  <a:srgbClr val="FFFFFF"/>
                </a:solidFill>
              </a:rPr>
              <a:pPr/>
              <a:t>‹#›</a:t>
            </a:fld>
            <a:endParaRPr lang="en-US">
              <a:solidFill>
                <a:srgbClr val="FFFFFF"/>
              </a:solidFill>
            </a:endParaRPr>
          </a:p>
        </p:txBody>
      </p:sp>
      <p:sp>
        <p:nvSpPr>
          <p:cNvPr id="10" name="Footer Placeholder 6"/>
          <p:cNvSpPr>
            <a:spLocks noGrp="1"/>
          </p:cNvSpPr>
          <p:nvPr userDrawn="1"/>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682577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5B38D539-76EC-4EAB-BDA8-80757E53D576}" type="slidenum">
              <a:rPr lang="en-US">
                <a:solidFill>
                  <a:srgbClr val="FFFFFF"/>
                </a:solidFill>
              </a:rPr>
              <a:pPr/>
              <a:t>‹#›</a:t>
            </a:fld>
            <a:endParaRPr lang="en-US">
              <a:solidFill>
                <a:srgbClr val="FFFFFF"/>
              </a:solidFill>
            </a:endParaRPr>
          </a:p>
        </p:txBody>
      </p:sp>
      <p:sp>
        <p:nvSpPr>
          <p:cNvPr id="6" name="Footer Placeholder 6"/>
          <p:cNvSpPr>
            <a:spLocks noGrp="1"/>
          </p:cNvSpPr>
          <p:nvPr userDrawn="1"/>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31868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9DC3A065-787B-4B0B-BB17-BE3982C3617F}" type="slidenum">
              <a:rPr lang="en-US">
                <a:solidFill>
                  <a:srgbClr val="FFFFFF"/>
                </a:solidFill>
              </a:rPr>
              <a:pPr/>
              <a:t>‹#›</a:t>
            </a:fld>
            <a:endParaRPr lang="en-US">
              <a:solidFill>
                <a:srgbClr val="FFFFFF"/>
              </a:solidFill>
            </a:endParaRPr>
          </a:p>
        </p:txBody>
      </p:sp>
      <p:sp>
        <p:nvSpPr>
          <p:cNvPr id="5" name="Footer Placeholder 6"/>
          <p:cNvSpPr>
            <a:spLocks noGrp="1"/>
          </p:cNvSpPr>
          <p:nvPr userDrawn="1"/>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32265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13A0458-417E-4C8C-9D1A-D8C3B52D84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44923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http://fit.vimaru.edu.vn</a:t>
            </a:r>
          </a:p>
        </p:txBody>
      </p:sp>
      <p:sp>
        <p:nvSpPr>
          <p:cNvPr id="7" name="Slide Number Placeholder 6"/>
          <p:cNvSpPr>
            <a:spLocks noGrp="1"/>
          </p:cNvSpPr>
          <p:nvPr>
            <p:ph type="sldNum" sz="quarter" idx="12"/>
          </p:nvPr>
        </p:nvSpPr>
        <p:spPr/>
        <p:txBody>
          <a:bodyPr/>
          <a:lstStyle>
            <a:lvl1pPr>
              <a:defRPr/>
            </a:lvl1pPr>
          </a:lstStyle>
          <a:p>
            <a:fld id="{20A09FD7-3519-4678-9538-5D6AB185A03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46880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http://fit.vimaru.edu.vn</a:t>
            </a:r>
          </a:p>
        </p:txBody>
      </p:sp>
      <p:sp>
        <p:nvSpPr>
          <p:cNvPr id="7" name="Slide Number Placeholder 6"/>
          <p:cNvSpPr>
            <a:spLocks noGrp="1"/>
          </p:cNvSpPr>
          <p:nvPr>
            <p:ph type="sldNum" sz="quarter" idx="12"/>
          </p:nvPr>
        </p:nvSpPr>
        <p:spPr/>
        <p:txBody>
          <a:bodyPr/>
          <a:lstStyle>
            <a:lvl1pPr>
              <a:defRPr/>
            </a:lvl1pPr>
          </a:lstStyle>
          <a:p>
            <a:fld id="{7E012A41-CFB3-4895-93AF-195F18B97DD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921557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http://fit.vimaru.edu.vn</a:t>
            </a:r>
          </a:p>
        </p:txBody>
      </p:sp>
      <p:sp>
        <p:nvSpPr>
          <p:cNvPr id="6" name="Slide Number Placeholder 5"/>
          <p:cNvSpPr>
            <a:spLocks noGrp="1"/>
          </p:cNvSpPr>
          <p:nvPr>
            <p:ph type="sldNum" sz="quarter" idx="12"/>
          </p:nvPr>
        </p:nvSpPr>
        <p:spPr/>
        <p:txBody>
          <a:bodyPr/>
          <a:lstStyle>
            <a:lvl1pPr>
              <a:defRPr/>
            </a:lvl1pPr>
          </a:lstStyle>
          <a:p>
            <a:fld id="{A5F13347-5122-4183-8C1D-A3A60AD1FF4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34955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600"/>
            <a:ext cx="27432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80264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http://fit.vimaru.edu.vn</a:t>
            </a:r>
          </a:p>
        </p:txBody>
      </p:sp>
      <p:sp>
        <p:nvSpPr>
          <p:cNvPr id="6" name="Slide Number Placeholder 5"/>
          <p:cNvSpPr>
            <a:spLocks noGrp="1"/>
          </p:cNvSpPr>
          <p:nvPr>
            <p:ph type="sldNum" sz="quarter" idx="12"/>
          </p:nvPr>
        </p:nvSpPr>
        <p:spPr/>
        <p:txBody>
          <a:bodyPr/>
          <a:lstStyle>
            <a:lvl1pPr>
              <a:defRPr/>
            </a:lvl1pPr>
          </a:lstStyle>
          <a:p>
            <a:fld id="{6C2428CE-4DB6-4418-9816-3594539FF09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50939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1"/>
            <a:ext cx="10972800" cy="868363"/>
          </a:xfrm>
        </p:spPr>
        <p:txBody>
          <a:bodyPr/>
          <a:lstStyle/>
          <a:p>
            <a:r>
              <a:rPr lang="en-US"/>
              <a:t>Click to edit Master title style</a:t>
            </a:r>
          </a:p>
        </p:txBody>
      </p:sp>
      <p:sp>
        <p:nvSpPr>
          <p:cNvPr id="3" name="Table Placeholder 2"/>
          <p:cNvSpPr>
            <a:spLocks noGrp="1"/>
          </p:cNvSpPr>
          <p:nvPr>
            <p:ph type="tbl" idx="1"/>
          </p:nvPr>
        </p:nvSpPr>
        <p:spPr>
          <a:xfrm>
            <a:off x="609600" y="1295400"/>
            <a:ext cx="10972800" cy="5029200"/>
          </a:xfrm>
        </p:spPr>
        <p:txBody>
          <a:bodyPr/>
          <a:lstStyle/>
          <a:p>
            <a:r>
              <a:rPr lang="en-US"/>
              <a:t>Click icon to add table</a:t>
            </a:r>
          </a:p>
        </p:txBody>
      </p:sp>
      <p:sp>
        <p:nvSpPr>
          <p:cNvPr id="4" name="Date Placeholder 3"/>
          <p:cNvSpPr>
            <a:spLocks noGrp="1"/>
          </p:cNvSpPr>
          <p:nvPr>
            <p:ph type="dt" sz="half" idx="10"/>
          </p:nvPr>
        </p:nvSpPr>
        <p:spPr>
          <a:xfrm>
            <a:off x="609600" y="6537326"/>
            <a:ext cx="2844800" cy="244475"/>
          </a:xfrm>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a:xfrm>
            <a:off x="4165600" y="6537326"/>
            <a:ext cx="3860800" cy="244475"/>
          </a:xfrm>
        </p:spPr>
        <p:txBody>
          <a:bodyPr/>
          <a:lstStyle>
            <a:lvl1pPr>
              <a:defRPr/>
            </a:lvl1pPr>
          </a:lstStyle>
          <a:p>
            <a:r>
              <a:rPr lang="en-US">
                <a:solidFill>
                  <a:srgbClr val="FFFFFF"/>
                </a:solidFill>
              </a:rPr>
              <a:t>http://fit.vimaru.edu.vn</a:t>
            </a:r>
          </a:p>
        </p:txBody>
      </p:sp>
      <p:sp>
        <p:nvSpPr>
          <p:cNvPr id="6" name="Slide Number Placeholder 5"/>
          <p:cNvSpPr>
            <a:spLocks noGrp="1"/>
          </p:cNvSpPr>
          <p:nvPr>
            <p:ph type="sldNum" sz="quarter" idx="12"/>
          </p:nvPr>
        </p:nvSpPr>
        <p:spPr>
          <a:xfrm>
            <a:off x="8737600" y="6537326"/>
            <a:ext cx="2844800" cy="244475"/>
          </a:xfrm>
        </p:spPr>
        <p:txBody>
          <a:bodyPr/>
          <a:lstStyle>
            <a:lvl1pPr>
              <a:defRPr/>
            </a:lvl1pPr>
          </a:lstStyle>
          <a:p>
            <a:fld id="{8C2E7288-F233-4F23-B673-CBFF4E1A756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934510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A7E3673-C168-47EE-8FDA-1A66DD06860A}"/>
              </a:ext>
            </a:extLst>
          </p:cNvPr>
          <p:cNvGrpSpPr>
            <a:grpSpLocks/>
          </p:cNvGrpSpPr>
          <p:nvPr/>
        </p:nvGrpSpPr>
        <p:grpSpPr bwMode="auto">
          <a:xfrm>
            <a:off x="1" y="2438401"/>
            <a:ext cx="12012084" cy="1052513"/>
            <a:chOff x="0" y="1536"/>
            <a:chExt cx="5675" cy="663"/>
          </a:xfrm>
        </p:grpSpPr>
        <p:grpSp>
          <p:nvGrpSpPr>
            <p:cNvPr id="5" name="Group 3">
              <a:extLst>
                <a:ext uri="{FF2B5EF4-FFF2-40B4-BE49-F238E27FC236}">
                  <a16:creationId xmlns:a16="http://schemas.microsoft.com/office/drawing/2014/main" id="{50D5AFB7-DD16-44DA-8DC0-CA2817B8DF20}"/>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0E6D1F1A-E8F7-4C72-BDAB-B3B67D55EE2C}"/>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13" name="Rectangle 5">
                <a:extLst>
                  <a:ext uri="{FF2B5EF4-FFF2-40B4-BE49-F238E27FC236}">
                    <a16:creationId xmlns:a16="http://schemas.microsoft.com/office/drawing/2014/main" id="{0A5BD2AA-2302-419A-BE65-86B91BEE6A0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grpSp>
        <p:grpSp>
          <p:nvGrpSpPr>
            <p:cNvPr id="6" name="Group 6">
              <a:extLst>
                <a:ext uri="{FF2B5EF4-FFF2-40B4-BE49-F238E27FC236}">
                  <a16:creationId xmlns:a16="http://schemas.microsoft.com/office/drawing/2014/main" id="{56FAF698-AD5E-4E7F-9663-DE76F60E87F8}"/>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FFB86A8-3653-4D3F-8F01-169C02308CE9}"/>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11" name="Rectangle 8">
                <a:extLst>
                  <a:ext uri="{FF2B5EF4-FFF2-40B4-BE49-F238E27FC236}">
                    <a16:creationId xmlns:a16="http://schemas.microsoft.com/office/drawing/2014/main" id="{5AD56FCB-AB4B-408A-89C4-BD50C80D938B}"/>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grpSp>
        <p:sp>
          <p:nvSpPr>
            <p:cNvPr id="7" name="Rectangle 9">
              <a:extLst>
                <a:ext uri="{FF2B5EF4-FFF2-40B4-BE49-F238E27FC236}">
                  <a16:creationId xmlns:a16="http://schemas.microsoft.com/office/drawing/2014/main" id="{E9F33F54-C731-4B39-994A-1850AB5792E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8" name="Rectangle 10">
              <a:extLst>
                <a:ext uri="{FF2B5EF4-FFF2-40B4-BE49-F238E27FC236}">
                  <a16:creationId xmlns:a16="http://schemas.microsoft.com/office/drawing/2014/main" id="{6C378556-D40D-4BB7-A08E-9EC3A45EC289}"/>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9" name="Rectangle 11">
              <a:extLst>
                <a:ext uri="{FF2B5EF4-FFF2-40B4-BE49-F238E27FC236}">
                  <a16:creationId xmlns:a16="http://schemas.microsoft.com/office/drawing/2014/main" id="{97E4750A-2167-492B-8363-C4A59C82A47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grpSp>
      <p:sp>
        <p:nvSpPr>
          <p:cNvPr id="65548" name="Rectangle 12"/>
          <p:cNvSpPr>
            <a:spLocks noGrp="1" noChangeArrowheads="1"/>
          </p:cNvSpPr>
          <p:nvPr>
            <p:ph type="ctrTitle"/>
          </p:nvPr>
        </p:nvSpPr>
        <p:spPr>
          <a:xfrm>
            <a:off x="1320800" y="1828800"/>
            <a:ext cx="10363200" cy="1143000"/>
          </a:xfrm>
        </p:spPr>
        <p:txBody>
          <a:bodyPr/>
          <a:lstStyle>
            <a:lvl1pPr>
              <a:defRPr sz="5000"/>
            </a:lvl1pPr>
          </a:lstStyle>
          <a:p>
            <a:pPr lvl="0"/>
            <a:r>
              <a:rPr lang="en-US" noProof="0"/>
              <a:t>Click to edit Master title style</a:t>
            </a:r>
          </a:p>
        </p:txBody>
      </p:sp>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sz="4800"/>
            </a:lvl1pPr>
          </a:lstStyle>
          <a:p>
            <a:pPr lvl="0"/>
            <a:r>
              <a:rPr lang="en-US" noProof="0"/>
              <a:t>Click to edit Master subtitle style</a:t>
            </a:r>
          </a:p>
        </p:txBody>
      </p:sp>
      <p:sp>
        <p:nvSpPr>
          <p:cNvPr id="14" name="Rectangle 17">
            <a:extLst>
              <a:ext uri="{FF2B5EF4-FFF2-40B4-BE49-F238E27FC236}">
                <a16:creationId xmlns:a16="http://schemas.microsoft.com/office/drawing/2014/main" id="{DA899B8B-52B1-417E-86AF-AD3158242ABD}"/>
              </a:ext>
            </a:extLst>
          </p:cNvPr>
          <p:cNvSpPr>
            <a:spLocks noGrp="1" noChangeArrowheads="1"/>
          </p:cNvSpPr>
          <p:nvPr>
            <p:ph type="ftr" sz="quarter" idx="10"/>
          </p:nvPr>
        </p:nvSpPr>
        <p:spPr/>
        <p:txBody>
          <a:bodyPr/>
          <a:lstStyle>
            <a:lvl1pPr>
              <a:defRPr sz="1000" b="1"/>
            </a:lvl1pPr>
          </a:lstStyle>
          <a:p>
            <a:pPr>
              <a:defRPr/>
            </a:pPr>
            <a:r>
              <a:rPr lang="en-US" altLang="en-US"/>
              <a:t>Lập trình C - NHP-  ĐH HH VN</a:t>
            </a:r>
          </a:p>
        </p:txBody>
      </p:sp>
    </p:spTree>
    <p:extLst>
      <p:ext uri="{BB962C8B-B14F-4D97-AF65-F5344CB8AC3E}">
        <p14:creationId xmlns:p14="http://schemas.microsoft.com/office/powerpoint/2010/main" val="803432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119250A1-6C4A-4D4C-B84A-CE5B6C44C362}"/>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3796216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a:extLst>
              <a:ext uri="{FF2B5EF4-FFF2-40B4-BE49-F238E27FC236}">
                <a16:creationId xmlns:a16="http://schemas.microsoft.com/office/drawing/2014/main" id="{2A963C61-CCAF-4363-B7B1-087BB345EF3E}"/>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40582780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5486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752600"/>
            <a:ext cx="5486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a:extLst>
              <a:ext uri="{FF2B5EF4-FFF2-40B4-BE49-F238E27FC236}">
                <a16:creationId xmlns:a16="http://schemas.microsoft.com/office/drawing/2014/main" id="{48DA1D97-B8DB-43AA-BBAE-926CB7A26DC3}"/>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36921825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a:extLst>
              <a:ext uri="{FF2B5EF4-FFF2-40B4-BE49-F238E27FC236}">
                <a16:creationId xmlns:a16="http://schemas.microsoft.com/office/drawing/2014/main" id="{4A13312B-364C-47BD-967C-82054F8BB34B}"/>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18725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8C91DE9-C3F2-4C20-85E2-6E1E7341CD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024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a:extLst>
              <a:ext uri="{FF2B5EF4-FFF2-40B4-BE49-F238E27FC236}">
                <a16:creationId xmlns:a16="http://schemas.microsoft.com/office/drawing/2014/main" id="{5747FA00-C4A3-4C53-84A8-B360A06CF2FD}"/>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5181147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04062DB7-18A0-4EC5-AAFC-864459AE3E49}"/>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784693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4753AB01-999B-41C2-AE55-CB767F427260}"/>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39707485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F96862CB-6D8B-4284-8110-30F8E7D6C6C7}"/>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18257792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E59B227C-7D93-4F7C-9EA0-8A75B741FE4B}"/>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22259210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304800"/>
            <a:ext cx="2819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82550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11DC6F40-1007-433A-BF07-D4C6C8684527}"/>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14389796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668000" cy="990600"/>
          </a:xfrm>
        </p:spPr>
        <p:txBody>
          <a:bodyPr/>
          <a:lstStyle/>
          <a:p>
            <a:r>
              <a:rPr lang="en-US"/>
              <a:t>Click to edit Master title style</a:t>
            </a:r>
          </a:p>
        </p:txBody>
      </p:sp>
      <p:sp>
        <p:nvSpPr>
          <p:cNvPr id="3" name="ClipArt Placeholder 2"/>
          <p:cNvSpPr>
            <a:spLocks noGrp="1"/>
          </p:cNvSpPr>
          <p:nvPr>
            <p:ph type="clipArt" sz="half" idx="1"/>
          </p:nvPr>
        </p:nvSpPr>
        <p:spPr>
          <a:xfrm>
            <a:off x="609600" y="1752600"/>
            <a:ext cx="5486400" cy="4648200"/>
          </a:xfrm>
        </p:spPr>
        <p:txBody>
          <a:bodyPr/>
          <a:lstStyle/>
          <a:p>
            <a:pPr lvl="0"/>
            <a:endParaRPr lang="en-US" noProof="0"/>
          </a:p>
        </p:txBody>
      </p:sp>
      <p:sp>
        <p:nvSpPr>
          <p:cNvPr id="4" name="Text Placeholder 3"/>
          <p:cNvSpPr>
            <a:spLocks noGrp="1"/>
          </p:cNvSpPr>
          <p:nvPr>
            <p:ph type="body" sz="half" idx="2"/>
          </p:nvPr>
        </p:nvSpPr>
        <p:spPr>
          <a:xfrm>
            <a:off x="6299200" y="1752600"/>
            <a:ext cx="54864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a:extLst>
              <a:ext uri="{FF2B5EF4-FFF2-40B4-BE49-F238E27FC236}">
                <a16:creationId xmlns:a16="http://schemas.microsoft.com/office/drawing/2014/main" id="{BD05DA58-2397-4725-976E-0EA6D7A2B66A}"/>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14463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53">
            <a:extLst>
              <a:ext uri="{FF2B5EF4-FFF2-40B4-BE49-F238E27FC236}">
                <a16:creationId xmlns:a16="http://schemas.microsoft.com/office/drawing/2014/main" id="{CF1A8354-1DB4-43A8-B1FD-5DED234B54CC}"/>
              </a:ext>
            </a:extLst>
          </p:cNvPr>
          <p:cNvSpPr>
            <a:spLocks noChangeArrowheads="1"/>
          </p:cNvSpPr>
          <p:nvPr/>
        </p:nvSpPr>
        <p:spPr bwMode="gray">
          <a:xfrm flipV="1">
            <a:off x="0" y="3003551"/>
            <a:ext cx="12192000" cy="777875"/>
          </a:xfrm>
          <a:prstGeom prst="rect">
            <a:avLst/>
          </a:prstGeom>
          <a:gradFill rotWithShape="1">
            <a:gsLst>
              <a:gs pos="0">
                <a:schemeClr val="accent2">
                  <a:gamma/>
                  <a:tint val="0"/>
                  <a:invGamma/>
                </a:schemeClr>
              </a:gs>
              <a:gs pos="100000">
                <a:schemeClr val="accent2"/>
              </a:gs>
            </a:gsLst>
            <a:lin ang="0" scaled="1"/>
          </a:gradFill>
          <a:ln>
            <a:noFill/>
          </a:ln>
          <a:effectLst/>
        </p:spPr>
        <p:txBody>
          <a:bodyPr wrap="none" anchor="ctr"/>
          <a:lstStyle/>
          <a:p>
            <a:pPr algn="ctr" eaLnBrk="1" hangingPunct="1">
              <a:defRPr/>
            </a:pPr>
            <a:endParaRPr lang="en-US" sz="1350">
              <a:solidFill>
                <a:srgbClr val="000000"/>
              </a:solidFill>
            </a:endParaRPr>
          </a:p>
        </p:txBody>
      </p:sp>
      <p:sp>
        <p:nvSpPr>
          <p:cNvPr id="3074" name="Rectangle 2"/>
          <p:cNvSpPr>
            <a:spLocks noGrp="1" noChangeArrowheads="1"/>
          </p:cNvSpPr>
          <p:nvPr>
            <p:ph type="ctrTitle"/>
          </p:nvPr>
        </p:nvSpPr>
        <p:spPr bwMode="auto">
          <a:xfrm>
            <a:off x="393700" y="3035300"/>
            <a:ext cx="11379200" cy="685800"/>
          </a:xfrm>
        </p:spPr>
        <p:txBody>
          <a:bodyPr/>
          <a:lstStyle>
            <a:lvl1pPr>
              <a:defRPr sz="3600">
                <a:solidFill>
                  <a:schemeClr val="tx2"/>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2133600" y="4800600"/>
            <a:ext cx="7823200" cy="381000"/>
          </a:xfrm>
        </p:spPr>
        <p:txBody>
          <a:bodyPr/>
          <a:lstStyle>
            <a:lvl1pPr marL="0" indent="0" algn="ctr">
              <a:buFont typeface="Wingdings" panose="05000000000000000000" pitchFamily="2" charset="2"/>
              <a:buNone/>
              <a:defRPr sz="1800" b="1">
                <a:solidFill>
                  <a:schemeClr val="bg1"/>
                </a:solidFill>
              </a:defRPr>
            </a:lvl1pPr>
          </a:lstStyle>
          <a:p>
            <a:pPr lvl="0"/>
            <a:r>
              <a:rPr lang="en-US" noProof="0"/>
              <a:t>Click to edit Master subtitle style</a:t>
            </a:r>
          </a:p>
        </p:txBody>
      </p:sp>
      <p:sp>
        <p:nvSpPr>
          <p:cNvPr id="5" name="Date Placeholder 4">
            <a:extLst>
              <a:ext uri="{FF2B5EF4-FFF2-40B4-BE49-F238E27FC236}">
                <a16:creationId xmlns:a16="http://schemas.microsoft.com/office/drawing/2014/main" id="{CA0BA946-543B-4759-847C-A370FD0BCB34}"/>
              </a:ext>
            </a:extLst>
          </p:cNvPr>
          <p:cNvSpPr>
            <a:spLocks noGrp="1" noChangeArrowheads="1"/>
          </p:cNvSpPr>
          <p:nvPr>
            <p:ph type="dt" sz="half" idx="10"/>
          </p:nvPr>
        </p:nvSpPr>
        <p:spPr bwMode="white">
          <a:xfrm>
            <a:off x="609600" y="6477001"/>
            <a:ext cx="2844800" cy="244475"/>
          </a:xfrm>
        </p:spPr>
        <p:txBody>
          <a:bodyPr/>
          <a:lstStyle>
            <a:lvl1pPr>
              <a:defRPr sz="900">
                <a:solidFill>
                  <a:srgbClr val="FFFFFF"/>
                </a:solidFill>
              </a:defRPr>
            </a:lvl1pPr>
          </a:lstStyle>
          <a:p>
            <a:pPr>
              <a:defRPr/>
            </a:pPr>
            <a:endParaRPr lang="en-US"/>
          </a:p>
        </p:txBody>
      </p:sp>
      <p:sp>
        <p:nvSpPr>
          <p:cNvPr id="6" name="Footer Placeholder 5">
            <a:extLst>
              <a:ext uri="{FF2B5EF4-FFF2-40B4-BE49-F238E27FC236}">
                <a16:creationId xmlns:a16="http://schemas.microsoft.com/office/drawing/2014/main" id="{27FD7728-21E1-47D8-920D-F31553B34D03}"/>
              </a:ext>
            </a:extLst>
          </p:cNvPr>
          <p:cNvSpPr>
            <a:spLocks noGrp="1" noChangeArrowheads="1"/>
          </p:cNvSpPr>
          <p:nvPr>
            <p:ph type="ftr" sz="quarter" idx="11"/>
          </p:nvPr>
        </p:nvSpPr>
        <p:spPr bwMode="white">
          <a:xfrm>
            <a:off x="4165600" y="6477001"/>
            <a:ext cx="3860800" cy="244475"/>
          </a:xfrm>
        </p:spPr>
        <p:txBody>
          <a:bodyPr/>
          <a:lstStyle>
            <a:lvl1pPr>
              <a:defRPr sz="900">
                <a:solidFill>
                  <a:srgbClr val="FFFFFF"/>
                </a:solidFill>
              </a:defRPr>
            </a:lvl1pPr>
          </a:lstStyle>
          <a:p>
            <a:pPr>
              <a:defRPr/>
            </a:pPr>
            <a:r>
              <a:rPr lang="en-US"/>
              <a:t>Biên soạn: Nguyễn Hạnh Phúc, FIT, VMU</a:t>
            </a:r>
          </a:p>
        </p:txBody>
      </p:sp>
      <p:sp>
        <p:nvSpPr>
          <p:cNvPr id="7" name="Slide Number Placeholder 6">
            <a:extLst>
              <a:ext uri="{FF2B5EF4-FFF2-40B4-BE49-F238E27FC236}">
                <a16:creationId xmlns:a16="http://schemas.microsoft.com/office/drawing/2014/main" id="{58660894-31EF-4A8F-A6EB-27AF6B7D15BA}"/>
              </a:ext>
            </a:extLst>
          </p:cNvPr>
          <p:cNvSpPr>
            <a:spLocks noGrp="1" noChangeArrowheads="1"/>
          </p:cNvSpPr>
          <p:nvPr>
            <p:ph type="sldNum" sz="quarter" idx="12"/>
          </p:nvPr>
        </p:nvSpPr>
        <p:spPr bwMode="white">
          <a:xfrm>
            <a:off x="8737600" y="6477001"/>
            <a:ext cx="2844800" cy="244475"/>
          </a:xfrm>
        </p:spPr>
        <p:txBody>
          <a:bodyPr/>
          <a:lstStyle>
            <a:lvl1pPr>
              <a:defRPr sz="900">
                <a:solidFill>
                  <a:srgbClr val="FFFFFF"/>
                </a:solidFill>
              </a:defRPr>
            </a:lvl1pPr>
          </a:lstStyle>
          <a:p>
            <a:pPr>
              <a:defRPr/>
            </a:pPr>
            <a:fld id="{F3B480B6-1EDE-4CCC-8B05-34F9452FCA39}" type="slidenum">
              <a:rPr lang="en-US"/>
              <a:pPr>
                <a:defRPr/>
              </a:pPr>
              <a:t>‹#›</a:t>
            </a:fld>
            <a:endParaRPr lang="en-US"/>
          </a:p>
        </p:txBody>
      </p:sp>
    </p:spTree>
    <p:extLst>
      <p:ext uri="{BB962C8B-B14F-4D97-AF65-F5344CB8AC3E}">
        <p14:creationId xmlns:p14="http://schemas.microsoft.com/office/powerpoint/2010/main" val="36886569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DAD53-B252-4485-A6F7-E82D6BD4F03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BF2BF61-CDE5-47BD-9BAF-0F99A4AB809C}"/>
              </a:ext>
            </a:extLst>
          </p:cNvPr>
          <p:cNvSpPr>
            <a:spLocks noGrp="1"/>
          </p:cNvSpPr>
          <p:nvPr>
            <p:ph type="ftr" sz="quarter" idx="11"/>
          </p:nvPr>
        </p:nvSpPr>
        <p:spPr/>
        <p:txBody>
          <a:bodyPr/>
          <a:lstStyle>
            <a:lvl1pPr>
              <a:defRPr/>
            </a:lvl1pPr>
          </a:lstStyle>
          <a:p>
            <a:pPr>
              <a:defRPr/>
            </a:pPr>
            <a:r>
              <a:rPr lang="en-US"/>
              <a:t>Biên soạn: Nguyễn Hạnh Phúc, FIT, VMU</a:t>
            </a:r>
          </a:p>
        </p:txBody>
      </p:sp>
      <p:sp>
        <p:nvSpPr>
          <p:cNvPr id="6" name="Slide Number Placeholder 5">
            <a:extLst>
              <a:ext uri="{FF2B5EF4-FFF2-40B4-BE49-F238E27FC236}">
                <a16:creationId xmlns:a16="http://schemas.microsoft.com/office/drawing/2014/main" id="{7A69486B-50C6-4345-9838-FAF9EADAED52}"/>
              </a:ext>
            </a:extLst>
          </p:cNvPr>
          <p:cNvSpPr>
            <a:spLocks noGrp="1"/>
          </p:cNvSpPr>
          <p:nvPr>
            <p:ph type="sldNum" sz="quarter" idx="12"/>
          </p:nvPr>
        </p:nvSpPr>
        <p:spPr/>
        <p:txBody>
          <a:bodyPr/>
          <a:lstStyle>
            <a:lvl1pPr>
              <a:defRPr/>
            </a:lvl1pPr>
          </a:lstStyle>
          <a:p>
            <a:pPr>
              <a:defRPr/>
            </a:pPr>
            <a:fld id="{5DA3B3ED-49B7-4DC5-9381-EB735C284CAF}" type="slidenum">
              <a:rPr lang="en-US"/>
              <a:pPr>
                <a:defRPr/>
              </a:pPr>
              <a:t>‹#›</a:t>
            </a:fld>
            <a:endParaRPr lang="en-US"/>
          </a:p>
        </p:txBody>
      </p:sp>
    </p:spTree>
    <p:extLst>
      <p:ext uri="{BB962C8B-B14F-4D97-AF65-F5344CB8AC3E}">
        <p14:creationId xmlns:p14="http://schemas.microsoft.com/office/powerpoint/2010/main" val="26194430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sp>
        <p:nvSpPr>
          <p:cNvPr id="4" name="Date Placeholder 3">
            <a:extLst>
              <a:ext uri="{FF2B5EF4-FFF2-40B4-BE49-F238E27FC236}">
                <a16:creationId xmlns:a16="http://schemas.microsoft.com/office/drawing/2014/main" id="{D8EB3928-0686-4C52-B68E-A0BBAEAB2EE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FF23FFE-B621-4A6F-A73A-1C745BC8C68E}"/>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6" name="Slide Number Placeholder 5">
            <a:extLst>
              <a:ext uri="{FF2B5EF4-FFF2-40B4-BE49-F238E27FC236}">
                <a16:creationId xmlns:a16="http://schemas.microsoft.com/office/drawing/2014/main" id="{47A870AB-D39A-4E86-B5FA-B88AFAFBD887}"/>
              </a:ext>
            </a:extLst>
          </p:cNvPr>
          <p:cNvSpPr>
            <a:spLocks noGrp="1"/>
          </p:cNvSpPr>
          <p:nvPr>
            <p:ph type="sldNum" sz="quarter" idx="12"/>
          </p:nvPr>
        </p:nvSpPr>
        <p:spPr/>
        <p:txBody>
          <a:bodyPr/>
          <a:lstStyle>
            <a:lvl1pPr>
              <a:defRPr/>
            </a:lvl1pPr>
          </a:lstStyle>
          <a:p>
            <a:pPr>
              <a:defRPr/>
            </a:pPr>
            <a:fld id="{9EE78040-F6B6-47D4-90EA-66276FE58372}" type="slidenum">
              <a:rPr lang="en-US"/>
              <a:pPr>
                <a:defRPr/>
              </a:pPr>
              <a:t>‹#›</a:t>
            </a:fld>
            <a:endParaRPr lang="en-US"/>
          </a:p>
        </p:txBody>
      </p:sp>
    </p:spTree>
    <p:extLst>
      <p:ext uri="{BB962C8B-B14F-4D97-AF65-F5344CB8AC3E}">
        <p14:creationId xmlns:p14="http://schemas.microsoft.com/office/powerpoint/2010/main" val="51393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19200"/>
            <a:ext cx="538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08D77AB-1601-41D7-A2B1-5D723965BBE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57617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19200"/>
            <a:ext cx="53848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E50AD-2345-445F-8B24-0F8271A0B31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A6C2D27-AF38-494F-A374-9B8FF508CCEF}"/>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7" name="Slide Number Placeholder 6">
            <a:extLst>
              <a:ext uri="{FF2B5EF4-FFF2-40B4-BE49-F238E27FC236}">
                <a16:creationId xmlns:a16="http://schemas.microsoft.com/office/drawing/2014/main" id="{59E9B5BE-C1F4-4A5D-8A63-44B8F5D89A9A}"/>
              </a:ext>
            </a:extLst>
          </p:cNvPr>
          <p:cNvSpPr>
            <a:spLocks noGrp="1"/>
          </p:cNvSpPr>
          <p:nvPr>
            <p:ph type="sldNum" sz="quarter" idx="12"/>
          </p:nvPr>
        </p:nvSpPr>
        <p:spPr/>
        <p:txBody>
          <a:bodyPr/>
          <a:lstStyle>
            <a:lvl1pPr>
              <a:defRPr/>
            </a:lvl1pPr>
          </a:lstStyle>
          <a:p>
            <a:pPr>
              <a:defRPr/>
            </a:pPr>
            <a:fld id="{E6607EA3-6052-46E8-B6E4-BDBFD841E382}" type="slidenum">
              <a:rPr lang="en-US"/>
              <a:pPr>
                <a:defRPr/>
              </a:pPr>
              <a:t>‹#›</a:t>
            </a:fld>
            <a:endParaRPr lang="en-US"/>
          </a:p>
        </p:txBody>
      </p:sp>
    </p:spTree>
    <p:extLst>
      <p:ext uri="{BB962C8B-B14F-4D97-AF65-F5344CB8AC3E}">
        <p14:creationId xmlns:p14="http://schemas.microsoft.com/office/powerpoint/2010/main" val="22526636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E1F08-503B-4B43-88B5-279B7504B8DC}"/>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FCBB152F-6C4B-468F-B424-F5A8A97DE25B}"/>
              </a:ext>
            </a:extLst>
          </p:cNvPr>
          <p:cNvSpPr>
            <a:spLocks noGrp="1"/>
          </p:cNvSpPr>
          <p:nvPr>
            <p:ph type="ftr" sz="quarter" idx="11"/>
          </p:nvPr>
        </p:nvSpPr>
        <p:spPr/>
        <p:txBody>
          <a:bodyPr/>
          <a:lstStyle>
            <a:lvl1pPr>
              <a:defRPr/>
            </a:lvl1pPr>
          </a:lstStyle>
          <a:p>
            <a:pPr>
              <a:defRPr/>
            </a:pPr>
            <a:r>
              <a:rPr lang="en-US"/>
              <a:t>Biên soạn: Nguyễn Hạnh Phúc, FIT, VMU</a:t>
            </a:r>
          </a:p>
        </p:txBody>
      </p:sp>
      <p:sp>
        <p:nvSpPr>
          <p:cNvPr id="9" name="Slide Number Placeholder 8">
            <a:extLst>
              <a:ext uri="{FF2B5EF4-FFF2-40B4-BE49-F238E27FC236}">
                <a16:creationId xmlns:a16="http://schemas.microsoft.com/office/drawing/2014/main" id="{486C44E5-4D39-4889-9EBB-6E3CAB8E9AF5}"/>
              </a:ext>
            </a:extLst>
          </p:cNvPr>
          <p:cNvSpPr>
            <a:spLocks noGrp="1"/>
          </p:cNvSpPr>
          <p:nvPr>
            <p:ph type="sldNum" sz="quarter" idx="12"/>
          </p:nvPr>
        </p:nvSpPr>
        <p:spPr/>
        <p:txBody>
          <a:bodyPr/>
          <a:lstStyle>
            <a:lvl1pPr>
              <a:defRPr/>
            </a:lvl1pPr>
          </a:lstStyle>
          <a:p>
            <a:pPr>
              <a:defRPr/>
            </a:pPr>
            <a:fld id="{67949A65-98B0-4F34-9D91-47A2ED4BA678}" type="slidenum">
              <a:rPr lang="en-US"/>
              <a:pPr>
                <a:defRPr/>
              </a:pPr>
              <a:t>‹#›</a:t>
            </a:fld>
            <a:endParaRPr lang="en-US"/>
          </a:p>
        </p:txBody>
      </p:sp>
    </p:spTree>
    <p:extLst>
      <p:ext uri="{BB962C8B-B14F-4D97-AF65-F5344CB8AC3E}">
        <p14:creationId xmlns:p14="http://schemas.microsoft.com/office/powerpoint/2010/main" val="9472127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85460D-2AC3-4059-9EF4-12ABAF45575E}"/>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8BAC53A3-14FD-4096-9D76-350032DDFC45}"/>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5" name="Slide Number Placeholder 4">
            <a:extLst>
              <a:ext uri="{FF2B5EF4-FFF2-40B4-BE49-F238E27FC236}">
                <a16:creationId xmlns:a16="http://schemas.microsoft.com/office/drawing/2014/main" id="{13FAB4DE-F561-4291-B7CD-B70DE1749F59}"/>
              </a:ext>
            </a:extLst>
          </p:cNvPr>
          <p:cNvSpPr>
            <a:spLocks noGrp="1"/>
          </p:cNvSpPr>
          <p:nvPr>
            <p:ph type="sldNum" sz="quarter" idx="12"/>
          </p:nvPr>
        </p:nvSpPr>
        <p:spPr/>
        <p:txBody>
          <a:bodyPr/>
          <a:lstStyle>
            <a:lvl1pPr>
              <a:defRPr/>
            </a:lvl1pPr>
          </a:lstStyle>
          <a:p>
            <a:pPr>
              <a:defRPr/>
            </a:pPr>
            <a:fld id="{4F901FF0-E593-4174-B97F-6F836AB7DD25}" type="slidenum">
              <a:rPr lang="en-US"/>
              <a:pPr>
                <a:defRPr/>
              </a:pPr>
              <a:t>‹#›</a:t>
            </a:fld>
            <a:endParaRPr lang="en-US"/>
          </a:p>
        </p:txBody>
      </p:sp>
    </p:spTree>
    <p:extLst>
      <p:ext uri="{BB962C8B-B14F-4D97-AF65-F5344CB8AC3E}">
        <p14:creationId xmlns:p14="http://schemas.microsoft.com/office/powerpoint/2010/main" val="438887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3B5D2C-04AB-48F0-88EB-9D6D20D075D1}"/>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048CDAB7-0F18-44C3-BE48-6DF388606308}"/>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4" name="Slide Number Placeholder 3">
            <a:extLst>
              <a:ext uri="{FF2B5EF4-FFF2-40B4-BE49-F238E27FC236}">
                <a16:creationId xmlns:a16="http://schemas.microsoft.com/office/drawing/2014/main" id="{3C0AB9DD-E9CC-4A91-ADA2-5CF66A356A3A}"/>
              </a:ext>
            </a:extLst>
          </p:cNvPr>
          <p:cNvSpPr>
            <a:spLocks noGrp="1"/>
          </p:cNvSpPr>
          <p:nvPr>
            <p:ph type="sldNum" sz="quarter" idx="12"/>
          </p:nvPr>
        </p:nvSpPr>
        <p:spPr/>
        <p:txBody>
          <a:bodyPr/>
          <a:lstStyle>
            <a:lvl1pPr>
              <a:defRPr/>
            </a:lvl1pPr>
          </a:lstStyle>
          <a:p>
            <a:pPr>
              <a:defRPr/>
            </a:pPr>
            <a:fld id="{316FDC64-ADF7-4712-A982-2C23015A4CDE}" type="slidenum">
              <a:rPr lang="en-US"/>
              <a:pPr>
                <a:defRPr/>
              </a:pPr>
              <a:t>‹#›</a:t>
            </a:fld>
            <a:endParaRPr lang="en-US"/>
          </a:p>
        </p:txBody>
      </p:sp>
    </p:spTree>
    <p:extLst>
      <p:ext uri="{BB962C8B-B14F-4D97-AF65-F5344CB8AC3E}">
        <p14:creationId xmlns:p14="http://schemas.microsoft.com/office/powerpoint/2010/main" val="3287463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BDAA1EE-0AC3-4BA2-B16E-09E53F449B22}"/>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B71FBBD-108D-4390-8CEB-5DE53C1F78FA}"/>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7" name="Slide Number Placeholder 6">
            <a:extLst>
              <a:ext uri="{FF2B5EF4-FFF2-40B4-BE49-F238E27FC236}">
                <a16:creationId xmlns:a16="http://schemas.microsoft.com/office/drawing/2014/main" id="{1909E73B-3416-459C-A022-2DC0181B6B4E}"/>
              </a:ext>
            </a:extLst>
          </p:cNvPr>
          <p:cNvSpPr>
            <a:spLocks noGrp="1"/>
          </p:cNvSpPr>
          <p:nvPr>
            <p:ph type="sldNum" sz="quarter" idx="12"/>
          </p:nvPr>
        </p:nvSpPr>
        <p:spPr/>
        <p:txBody>
          <a:bodyPr/>
          <a:lstStyle>
            <a:lvl1pPr>
              <a:defRPr/>
            </a:lvl1pPr>
          </a:lstStyle>
          <a:p>
            <a:pPr>
              <a:defRPr/>
            </a:pPr>
            <a:fld id="{0C148873-1859-4D5F-91EF-329BC19D735B}" type="slidenum">
              <a:rPr lang="en-US"/>
              <a:pPr>
                <a:defRPr/>
              </a:pPr>
              <a:t>‹#›</a:t>
            </a:fld>
            <a:endParaRPr lang="en-US"/>
          </a:p>
        </p:txBody>
      </p:sp>
    </p:spTree>
    <p:extLst>
      <p:ext uri="{BB962C8B-B14F-4D97-AF65-F5344CB8AC3E}">
        <p14:creationId xmlns:p14="http://schemas.microsoft.com/office/powerpoint/2010/main" val="37271630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AE7EC5-CBB2-429C-AD57-B1B7426F558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BD9EFE1-8DE5-4778-AFA0-72CE7CD348F5}"/>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7" name="Slide Number Placeholder 6">
            <a:extLst>
              <a:ext uri="{FF2B5EF4-FFF2-40B4-BE49-F238E27FC236}">
                <a16:creationId xmlns:a16="http://schemas.microsoft.com/office/drawing/2014/main" id="{7753A80E-8507-4703-9FE0-69DAA1CB1212}"/>
              </a:ext>
            </a:extLst>
          </p:cNvPr>
          <p:cNvSpPr>
            <a:spLocks noGrp="1"/>
          </p:cNvSpPr>
          <p:nvPr>
            <p:ph type="sldNum" sz="quarter" idx="12"/>
          </p:nvPr>
        </p:nvSpPr>
        <p:spPr/>
        <p:txBody>
          <a:bodyPr/>
          <a:lstStyle>
            <a:lvl1pPr>
              <a:defRPr/>
            </a:lvl1pPr>
          </a:lstStyle>
          <a:p>
            <a:pPr>
              <a:defRPr/>
            </a:pPr>
            <a:fld id="{84D863C9-4919-41A5-A0F6-01F562486662}" type="slidenum">
              <a:rPr lang="en-US"/>
              <a:pPr>
                <a:defRPr/>
              </a:pPr>
              <a:t>‹#›</a:t>
            </a:fld>
            <a:endParaRPr lang="en-US"/>
          </a:p>
        </p:txBody>
      </p:sp>
    </p:spTree>
    <p:extLst>
      <p:ext uri="{BB962C8B-B14F-4D97-AF65-F5344CB8AC3E}">
        <p14:creationId xmlns:p14="http://schemas.microsoft.com/office/powerpoint/2010/main" val="24785454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808A0-25A4-47D8-8948-C66F1DEC574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5EB7BFA-AB08-49D8-AEC8-AE2C9DF9581A}"/>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6" name="Slide Number Placeholder 5">
            <a:extLst>
              <a:ext uri="{FF2B5EF4-FFF2-40B4-BE49-F238E27FC236}">
                <a16:creationId xmlns:a16="http://schemas.microsoft.com/office/drawing/2014/main" id="{916EA183-8F0A-40E4-AD7E-9496EBA4D620}"/>
              </a:ext>
            </a:extLst>
          </p:cNvPr>
          <p:cNvSpPr>
            <a:spLocks noGrp="1"/>
          </p:cNvSpPr>
          <p:nvPr>
            <p:ph type="sldNum" sz="quarter" idx="12"/>
          </p:nvPr>
        </p:nvSpPr>
        <p:spPr/>
        <p:txBody>
          <a:bodyPr/>
          <a:lstStyle>
            <a:lvl1pPr>
              <a:defRPr/>
            </a:lvl1pPr>
          </a:lstStyle>
          <a:p>
            <a:pPr>
              <a:defRPr/>
            </a:pPr>
            <a:fld id="{6AE4FEEE-FF39-4439-88DC-08EBEE485B6A}" type="slidenum">
              <a:rPr lang="en-US"/>
              <a:pPr>
                <a:defRPr/>
              </a:pPr>
              <a:t>‹#›</a:t>
            </a:fld>
            <a:endParaRPr lang="en-US"/>
          </a:p>
        </p:txBody>
      </p:sp>
    </p:spTree>
    <p:extLst>
      <p:ext uri="{BB962C8B-B14F-4D97-AF65-F5344CB8AC3E}">
        <p14:creationId xmlns:p14="http://schemas.microsoft.com/office/powerpoint/2010/main" val="1377394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6200" y="304800"/>
            <a:ext cx="2819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304800"/>
            <a:ext cx="8255000" cy="6019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181B5-FF8F-42B1-A3E8-1A05FA64F00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38FB53C-7DCD-4213-BB47-BDC6CEA440A5}"/>
              </a:ext>
            </a:extLst>
          </p:cNvPr>
          <p:cNvSpPr>
            <a:spLocks noGrp="1"/>
          </p:cNvSpPr>
          <p:nvPr>
            <p:ph type="ftr" sz="quarter" idx="11"/>
          </p:nvPr>
        </p:nvSpPr>
        <p:spPr/>
        <p:txBody>
          <a:bodyPr/>
          <a:lstStyle>
            <a:lvl1pPr>
              <a:defRPr>
                <a:solidFill>
                  <a:srgbClr val="000000"/>
                </a:solidFill>
              </a:defRPr>
            </a:lvl1pPr>
          </a:lstStyle>
          <a:p>
            <a:pPr>
              <a:defRPr/>
            </a:pPr>
            <a:r>
              <a:rPr lang="en-US">
                <a:solidFill>
                  <a:schemeClr val="tx1"/>
                </a:solidFill>
              </a:rPr>
              <a:t>Biên soạn: Nguyễn Hạnh Phúc, FIT, VMU</a:t>
            </a:r>
          </a:p>
          <a:p>
            <a:pPr>
              <a:defRPr/>
            </a:pPr>
            <a:endParaRPr lang="en-US"/>
          </a:p>
        </p:txBody>
      </p:sp>
      <p:sp>
        <p:nvSpPr>
          <p:cNvPr id="6" name="Slide Number Placeholder 5">
            <a:extLst>
              <a:ext uri="{FF2B5EF4-FFF2-40B4-BE49-F238E27FC236}">
                <a16:creationId xmlns:a16="http://schemas.microsoft.com/office/drawing/2014/main" id="{FDBF1603-7991-4376-932C-C9EEF5A8E470}"/>
              </a:ext>
            </a:extLst>
          </p:cNvPr>
          <p:cNvSpPr>
            <a:spLocks noGrp="1"/>
          </p:cNvSpPr>
          <p:nvPr>
            <p:ph type="sldNum" sz="quarter" idx="12"/>
          </p:nvPr>
        </p:nvSpPr>
        <p:spPr/>
        <p:txBody>
          <a:bodyPr/>
          <a:lstStyle>
            <a:lvl1pPr>
              <a:defRPr/>
            </a:lvl1pPr>
          </a:lstStyle>
          <a:p>
            <a:pPr>
              <a:defRPr/>
            </a:pPr>
            <a:fld id="{67BF376D-668C-4487-B7FC-60E2255FE27E}" type="slidenum">
              <a:rPr lang="en-US"/>
              <a:pPr>
                <a:defRPr/>
              </a:pPr>
              <a:t>‹#›</a:t>
            </a:fld>
            <a:endParaRPr lang="en-US"/>
          </a:p>
        </p:txBody>
      </p:sp>
    </p:spTree>
    <p:extLst>
      <p:ext uri="{BB962C8B-B14F-4D97-AF65-F5344CB8AC3E}">
        <p14:creationId xmlns:p14="http://schemas.microsoft.com/office/powerpoint/2010/main" val="15073557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277600" cy="533400"/>
          </a:xfrm>
        </p:spPr>
        <p:txBody>
          <a:bodyPr/>
          <a:lstStyle/>
          <a:p>
            <a:r>
              <a:rPr lang="en-US"/>
              <a:t>Click to edit Master title style</a:t>
            </a:r>
          </a:p>
        </p:txBody>
      </p:sp>
      <p:sp>
        <p:nvSpPr>
          <p:cNvPr id="3" name="Table Placeholder 2"/>
          <p:cNvSpPr>
            <a:spLocks noGrp="1"/>
          </p:cNvSpPr>
          <p:nvPr>
            <p:ph type="tbl" idx="1"/>
          </p:nvPr>
        </p:nvSpPr>
        <p:spPr>
          <a:xfrm>
            <a:off x="609600" y="1219200"/>
            <a:ext cx="10972800" cy="51054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293BAD17-E122-4D36-A916-9CAAC121B4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7ABE9EA-9E31-4844-B2F1-5EE3EAB63D89}"/>
              </a:ext>
            </a:extLst>
          </p:cNvPr>
          <p:cNvSpPr>
            <a:spLocks noGrp="1" noChangeArrowheads="1"/>
          </p:cNvSpPr>
          <p:nvPr>
            <p:ph type="ftr" sz="quarter" idx="11"/>
          </p:nvPr>
        </p:nvSpPr>
        <p:spPr>
          <a:ln/>
        </p:spPr>
        <p:txBody>
          <a:bodyPr/>
          <a:lstStyle>
            <a:lvl1pPr>
              <a:defRPr/>
            </a:lvl1pPr>
          </a:lstStyle>
          <a:p>
            <a:pPr>
              <a:defRPr/>
            </a:pPr>
            <a:r>
              <a:rPr lang="en-US"/>
              <a:t>Biên soạn: Nguyễn Hạnh Phúc, FIT, VMU</a:t>
            </a:r>
          </a:p>
          <a:p>
            <a:pPr>
              <a:defRPr/>
            </a:pPr>
            <a:endParaRPr lang="en-US"/>
          </a:p>
        </p:txBody>
      </p:sp>
      <p:sp>
        <p:nvSpPr>
          <p:cNvPr id="6" name="Rectangle 6">
            <a:extLst>
              <a:ext uri="{FF2B5EF4-FFF2-40B4-BE49-F238E27FC236}">
                <a16:creationId xmlns:a16="http://schemas.microsoft.com/office/drawing/2014/main" id="{B5B43DF1-802A-471D-AE96-85630A91A2F2}"/>
              </a:ext>
            </a:extLst>
          </p:cNvPr>
          <p:cNvSpPr>
            <a:spLocks noGrp="1" noChangeArrowheads="1"/>
          </p:cNvSpPr>
          <p:nvPr>
            <p:ph type="sldNum" sz="quarter" idx="12"/>
          </p:nvPr>
        </p:nvSpPr>
        <p:spPr>
          <a:ln/>
        </p:spPr>
        <p:txBody>
          <a:bodyPr/>
          <a:lstStyle>
            <a:lvl1pPr>
              <a:defRPr/>
            </a:lvl1pPr>
          </a:lstStyle>
          <a:p>
            <a:pPr>
              <a:defRPr/>
            </a:pPr>
            <a:fld id="{CD0A7158-7BAC-4739-BDC5-E9B02FCC3D87}" type="slidenum">
              <a:rPr lang="en-US"/>
              <a:pPr>
                <a:defRPr/>
              </a:pPr>
              <a:t>‹#›</a:t>
            </a:fld>
            <a:endParaRPr lang="en-US"/>
          </a:p>
        </p:txBody>
      </p:sp>
    </p:spTree>
    <p:extLst>
      <p:ext uri="{BB962C8B-B14F-4D97-AF65-F5344CB8AC3E}">
        <p14:creationId xmlns:p14="http://schemas.microsoft.com/office/powerpoint/2010/main" val="4164239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58D1053-B288-4DD7-804B-947452A7ED78}"/>
              </a:ext>
            </a:extLst>
          </p:cNvPr>
          <p:cNvGrpSpPr>
            <a:grpSpLocks/>
          </p:cNvGrpSpPr>
          <p:nvPr/>
        </p:nvGrpSpPr>
        <p:grpSpPr bwMode="auto">
          <a:xfrm>
            <a:off x="1" y="2438401"/>
            <a:ext cx="12012084" cy="1052513"/>
            <a:chOff x="0" y="1536"/>
            <a:chExt cx="5675" cy="663"/>
          </a:xfrm>
        </p:grpSpPr>
        <p:grpSp>
          <p:nvGrpSpPr>
            <p:cNvPr id="5" name="Group 3">
              <a:extLst>
                <a:ext uri="{FF2B5EF4-FFF2-40B4-BE49-F238E27FC236}">
                  <a16:creationId xmlns:a16="http://schemas.microsoft.com/office/drawing/2014/main" id="{8C83207B-B89B-4C78-8B75-F7AEBCAAE7BB}"/>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B4BF0A38-DDDA-48AF-8204-31C3B3C87D1C}"/>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13" name="Rectangle 5">
                <a:extLst>
                  <a:ext uri="{FF2B5EF4-FFF2-40B4-BE49-F238E27FC236}">
                    <a16:creationId xmlns:a16="http://schemas.microsoft.com/office/drawing/2014/main" id="{F2E33F21-9171-4046-BDE0-CF44EB171A9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grpSp>
        <p:grpSp>
          <p:nvGrpSpPr>
            <p:cNvPr id="6" name="Group 6">
              <a:extLst>
                <a:ext uri="{FF2B5EF4-FFF2-40B4-BE49-F238E27FC236}">
                  <a16:creationId xmlns:a16="http://schemas.microsoft.com/office/drawing/2014/main" id="{A9BDC6C8-CECE-4E02-9033-3EF40C92946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3E3AE079-054A-4781-8993-11D9E5613401}"/>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11" name="Rectangle 8">
                <a:extLst>
                  <a:ext uri="{FF2B5EF4-FFF2-40B4-BE49-F238E27FC236}">
                    <a16:creationId xmlns:a16="http://schemas.microsoft.com/office/drawing/2014/main" id="{D232909E-3EEC-4AF5-A44E-9EECBE3ABA4F}"/>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grpSp>
        <p:sp>
          <p:nvSpPr>
            <p:cNvPr id="7" name="Rectangle 9">
              <a:extLst>
                <a:ext uri="{FF2B5EF4-FFF2-40B4-BE49-F238E27FC236}">
                  <a16:creationId xmlns:a16="http://schemas.microsoft.com/office/drawing/2014/main" id="{759772ED-0ADA-4FF4-96EB-907BFDE4994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8" name="Rectangle 10">
              <a:extLst>
                <a:ext uri="{FF2B5EF4-FFF2-40B4-BE49-F238E27FC236}">
                  <a16:creationId xmlns:a16="http://schemas.microsoft.com/office/drawing/2014/main" id="{CE0339A2-3DF9-436B-A6EB-7DC776DDB48B}"/>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sp>
          <p:nvSpPr>
            <p:cNvPr id="9" name="Rectangle 11">
              <a:extLst>
                <a:ext uri="{FF2B5EF4-FFF2-40B4-BE49-F238E27FC236}">
                  <a16:creationId xmlns:a16="http://schemas.microsoft.com/office/drawing/2014/main" id="{536B1A6D-5B58-4809-9B1E-C7153AE0657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lang="en-US" altLang="en-US" sz="2400"/>
            </a:p>
          </p:txBody>
        </p:sp>
      </p:grpSp>
      <p:sp>
        <p:nvSpPr>
          <p:cNvPr id="65548" name="Rectangle 12"/>
          <p:cNvSpPr>
            <a:spLocks noGrp="1" noChangeArrowheads="1"/>
          </p:cNvSpPr>
          <p:nvPr>
            <p:ph type="ctrTitle"/>
          </p:nvPr>
        </p:nvSpPr>
        <p:spPr>
          <a:xfrm>
            <a:off x="1320800" y="1828800"/>
            <a:ext cx="10363200" cy="1143000"/>
          </a:xfrm>
        </p:spPr>
        <p:txBody>
          <a:bodyPr/>
          <a:lstStyle>
            <a:lvl1pPr>
              <a:defRPr sz="5000"/>
            </a:lvl1pPr>
          </a:lstStyle>
          <a:p>
            <a:pPr lvl="0"/>
            <a:r>
              <a:rPr lang="en-US" noProof="0"/>
              <a:t>Click to edit Master title style</a:t>
            </a:r>
          </a:p>
        </p:txBody>
      </p:sp>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sz="4800"/>
            </a:lvl1pPr>
          </a:lstStyle>
          <a:p>
            <a:pPr lvl="0"/>
            <a:r>
              <a:rPr lang="en-US" noProof="0"/>
              <a:t>Click to edit Master subtitle style</a:t>
            </a:r>
          </a:p>
        </p:txBody>
      </p:sp>
      <p:sp>
        <p:nvSpPr>
          <p:cNvPr id="14" name="Rectangle 17">
            <a:extLst>
              <a:ext uri="{FF2B5EF4-FFF2-40B4-BE49-F238E27FC236}">
                <a16:creationId xmlns:a16="http://schemas.microsoft.com/office/drawing/2014/main" id="{96FE6601-4F26-4E70-A50A-31C6CAE31B42}"/>
              </a:ext>
            </a:extLst>
          </p:cNvPr>
          <p:cNvSpPr>
            <a:spLocks noGrp="1" noChangeArrowheads="1"/>
          </p:cNvSpPr>
          <p:nvPr>
            <p:ph type="ftr" sz="quarter" idx="10"/>
          </p:nvPr>
        </p:nvSpPr>
        <p:spPr/>
        <p:txBody>
          <a:bodyPr/>
          <a:lstStyle>
            <a:lvl1pPr>
              <a:defRPr sz="1000" b="1"/>
            </a:lvl1pPr>
          </a:lstStyle>
          <a:p>
            <a:pPr>
              <a:defRPr/>
            </a:pPr>
            <a:r>
              <a:rPr lang="en-US" altLang="en-US"/>
              <a:t>Lập trình C - NHP-  ĐH HH VN</a:t>
            </a:r>
          </a:p>
        </p:txBody>
      </p:sp>
    </p:spTree>
    <p:extLst>
      <p:ext uri="{BB962C8B-B14F-4D97-AF65-F5344CB8AC3E}">
        <p14:creationId xmlns:p14="http://schemas.microsoft.com/office/powerpoint/2010/main" val="393930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EC77A56-5782-4239-8332-D98D86C7E7A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18691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D0DADB38-C34E-4BB1-8715-BB95F94C61D2}"/>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2391668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a:extLst>
              <a:ext uri="{FF2B5EF4-FFF2-40B4-BE49-F238E27FC236}">
                <a16:creationId xmlns:a16="http://schemas.microsoft.com/office/drawing/2014/main" id="{864CD299-505B-4C95-8597-F34C787AC98C}"/>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14575622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5486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752600"/>
            <a:ext cx="5486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a:extLst>
              <a:ext uri="{FF2B5EF4-FFF2-40B4-BE49-F238E27FC236}">
                <a16:creationId xmlns:a16="http://schemas.microsoft.com/office/drawing/2014/main" id="{52C52095-B734-4C5D-A449-59B8AE646E51}"/>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2105855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a:extLst>
              <a:ext uri="{FF2B5EF4-FFF2-40B4-BE49-F238E27FC236}">
                <a16:creationId xmlns:a16="http://schemas.microsoft.com/office/drawing/2014/main" id="{062788D0-E98F-4F9F-A12B-329D0B19AE13}"/>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23370380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a:extLst>
              <a:ext uri="{FF2B5EF4-FFF2-40B4-BE49-F238E27FC236}">
                <a16:creationId xmlns:a16="http://schemas.microsoft.com/office/drawing/2014/main" id="{00DAD94A-4EFD-4C9B-B9AB-47005A955453}"/>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28603055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DFE906AD-34FB-4C9D-B695-AE7367FB8ABA}"/>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11214848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9F0218C1-949F-4363-8AE7-C3CB8EB9E3A3}"/>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42104621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E19037DB-8A68-4488-969F-FD6B79626B02}"/>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8465436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E3B03549-FD77-46D0-A76A-5D26129C520C}"/>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42808461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304800"/>
            <a:ext cx="2819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82550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7BFDBEA9-C6C0-4324-B8DC-0E8B0259740A}"/>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264426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02696D9-2255-4B88-A476-45C8D8DB274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16260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668000" cy="990600"/>
          </a:xfrm>
        </p:spPr>
        <p:txBody>
          <a:bodyPr/>
          <a:lstStyle/>
          <a:p>
            <a:r>
              <a:rPr lang="en-US"/>
              <a:t>Click to edit Master title style</a:t>
            </a:r>
          </a:p>
        </p:txBody>
      </p:sp>
      <p:sp>
        <p:nvSpPr>
          <p:cNvPr id="3" name="ClipArt Placeholder 2"/>
          <p:cNvSpPr>
            <a:spLocks noGrp="1"/>
          </p:cNvSpPr>
          <p:nvPr>
            <p:ph type="clipArt" sz="half" idx="1"/>
          </p:nvPr>
        </p:nvSpPr>
        <p:spPr>
          <a:xfrm>
            <a:off x="609600" y="1752600"/>
            <a:ext cx="5486400" cy="4648200"/>
          </a:xfrm>
        </p:spPr>
        <p:txBody>
          <a:bodyPr/>
          <a:lstStyle/>
          <a:p>
            <a:pPr lvl="0"/>
            <a:endParaRPr lang="en-US" noProof="0"/>
          </a:p>
        </p:txBody>
      </p:sp>
      <p:sp>
        <p:nvSpPr>
          <p:cNvPr id="4" name="Text Placeholder 3"/>
          <p:cNvSpPr>
            <a:spLocks noGrp="1"/>
          </p:cNvSpPr>
          <p:nvPr>
            <p:ph type="body" sz="half" idx="2"/>
          </p:nvPr>
        </p:nvSpPr>
        <p:spPr>
          <a:xfrm>
            <a:off x="6299200" y="1752600"/>
            <a:ext cx="54864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a:extLst>
              <a:ext uri="{FF2B5EF4-FFF2-40B4-BE49-F238E27FC236}">
                <a16:creationId xmlns:a16="http://schemas.microsoft.com/office/drawing/2014/main" id="{6ECECBE7-4D38-41DD-BA33-2B5750AAC569}"/>
              </a:ext>
            </a:extLst>
          </p:cNvPr>
          <p:cNvSpPr>
            <a:spLocks noGrp="1" noChangeArrowheads="1"/>
          </p:cNvSpPr>
          <p:nvPr>
            <p:ph type="ftr" sz="quarter" idx="10"/>
          </p:nvPr>
        </p:nvSpPr>
        <p:spPr/>
        <p:txBody>
          <a:bodyPr/>
          <a:lstStyle>
            <a:lvl1pPr>
              <a:defRPr/>
            </a:lvl1pPr>
          </a:lstStyle>
          <a:p>
            <a:pPr>
              <a:defRPr/>
            </a:pPr>
            <a:r>
              <a:rPr lang="en-US" altLang="en-US"/>
              <a:t>Lập trình C - NHP-  ĐH HH VN</a:t>
            </a:r>
          </a:p>
        </p:txBody>
      </p:sp>
    </p:spTree>
    <p:extLst>
      <p:ext uri="{BB962C8B-B14F-4D97-AF65-F5344CB8AC3E}">
        <p14:creationId xmlns:p14="http://schemas.microsoft.com/office/powerpoint/2010/main" val="321187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3EC0E58-F85A-4F67-B7ED-89441BAC12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259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9BA03C3-B8AA-46C0-B6EE-9C4F29387A3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3712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A85BF72-A0BD-498A-B1B3-25F87F739B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8888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oleObject" Target="../embeddings/oleObject2.bin"/><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vmlDrawing" Target="../drawings/vmlDrawing2.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68" name="Object 44"/>
          <p:cNvGraphicFramePr>
            <a:graphicFrameLocks noChangeAspect="1"/>
          </p:cNvGraphicFramePr>
          <p:nvPr/>
        </p:nvGraphicFramePr>
        <p:xfrm>
          <a:off x="0" y="0"/>
          <a:ext cx="12192000" cy="1066800"/>
        </p:xfrm>
        <a:graphic>
          <a:graphicData uri="http://schemas.openxmlformats.org/presentationml/2006/ole">
            <mc:AlternateContent xmlns:mc="http://schemas.openxmlformats.org/markup-compatibility/2006">
              <mc:Choice xmlns:v="urn:schemas-microsoft-com:vml" Requires="v">
                <p:oleObj spid="_x0000_s1204" name="Image" r:id="rId15" imgW="8698413" imgH="1104372" progId="Photoshop.Image.6">
                  <p:embed/>
                </p:oleObj>
              </mc:Choice>
              <mc:Fallback>
                <p:oleObj name="Image" r:id="rId15" imgW="8698413" imgH="1104372" progId="Photoshop.Image.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9" name="Rectangle 45"/>
          <p:cNvSpPr>
            <a:spLocks noChangeArrowheads="1"/>
          </p:cNvSpPr>
          <p:nvPr/>
        </p:nvSpPr>
        <p:spPr bwMode="gray">
          <a:xfrm>
            <a:off x="0" y="990600"/>
            <a:ext cx="12192000" cy="120650"/>
          </a:xfrm>
          <a:prstGeom prst="rect">
            <a:avLst/>
          </a:prstGeom>
          <a:gradFill rotWithShape="1">
            <a:gsLst>
              <a:gs pos="0">
                <a:schemeClr val="accent2"/>
              </a:gs>
              <a:gs pos="50000">
                <a:schemeClr val="accent2">
                  <a:gamma/>
                  <a:tint val="48627"/>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endParaRPr>
          </a:p>
        </p:txBody>
      </p:sp>
      <p:sp>
        <p:nvSpPr>
          <p:cNvPr id="1027" name="Rectangle 3"/>
          <p:cNvSpPr>
            <a:spLocks noGrp="1" noChangeArrowheads="1"/>
          </p:cNvSpPr>
          <p:nvPr>
            <p:ph type="body" idx="1"/>
          </p:nvPr>
        </p:nvSpPr>
        <p:spPr bwMode="auto">
          <a:xfrm>
            <a:off x="609600" y="1219200"/>
            <a:ext cx="10972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400801"/>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400801"/>
            <a:ext cx="3860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400801"/>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1811EEF-DF71-418A-8F7B-42D7146C1F86}" type="slidenum">
              <a:rPr lang="en-US">
                <a:solidFill>
                  <a:srgbClr val="000000"/>
                </a:solidFill>
              </a:rPr>
              <a:pPr fontAlgn="base">
                <a:spcBef>
                  <a:spcPct val="0"/>
                </a:spcBef>
                <a:spcAft>
                  <a:spcPct val="0"/>
                </a:spcAft>
              </a:pPr>
              <a:t>‹#›</a:t>
            </a:fld>
            <a:endParaRPr lang="en-US">
              <a:solidFill>
                <a:srgbClr val="000000"/>
              </a:solidFill>
            </a:endParaRPr>
          </a:p>
        </p:txBody>
      </p:sp>
      <p:sp>
        <p:nvSpPr>
          <p:cNvPr id="1026" name="Rectangle 2"/>
          <p:cNvSpPr>
            <a:spLocks noGrp="1" noChangeArrowheads="1"/>
          </p:cNvSpPr>
          <p:nvPr>
            <p:ph type="title"/>
          </p:nvPr>
        </p:nvSpPr>
        <p:spPr bwMode="white">
          <a:xfrm>
            <a:off x="508000" y="304800"/>
            <a:ext cx="1127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047603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000" b="1" kern="1200">
          <a:solidFill>
            <a:schemeClr val="bg1"/>
          </a:solidFill>
          <a:latin typeface="+mj-lt"/>
          <a:ea typeface="+mj-ea"/>
          <a:cs typeface="+mj-cs"/>
        </a:defRPr>
      </a:lvl1pPr>
      <a:lvl2pPr algn="ctr" rtl="0" eaLnBrk="1" fontAlgn="base" hangingPunct="1">
        <a:spcBef>
          <a:spcPct val="0"/>
        </a:spcBef>
        <a:spcAft>
          <a:spcPct val="0"/>
        </a:spcAft>
        <a:defRPr sz="4000" b="1">
          <a:solidFill>
            <a:schemeClr val="bg1"/>
          </a:solidFill>
          <a:latin typeface="Times New Roman" panose="02020603050405020304" pitchFamily="18" charset="0"/>
        </a:defRPr>
      </a:lvl2pPr>
      <a:lvl3pPr algn="ctr" rtl="0" eaLnBrk="1" fontAlgn="base" hangingPunct="1">
        <a:spcBef>
          <a:spcPct val="0"/>
        </a:spcBef>
        <a:spcAft>
          <a:spcPct val="0"/>
        </a:spcAft>
        <a:defRPr sz="4000" b="1">
          <a:solidFill>
            <a:schemeClr val="bg1"/>
          </a:solidFill>
          <a:latin typeface="Times New Roman" panose="02020603050405020304" pitchFamily="18" charset="0"/>
        </a:defRPr>
      </a:lvl3pPr>
      <a:lvl4pPr algn="ctr" rtl="0" eaLnBrk="1" fontAlgn="base" hangingPunct="1">
        <a:spcBef>
          <a:spcPct val="0"/>
        </a:spcBef>
        <a:spcAft>
          <a:spcPct val="0"/>
        </a:spcAft>
        <a:defRPr sz="4000" b="1">
          <a:solidFill>
            <a:schemeClr val="bg1"/>
          </a:solidFill>
          <a:latin typeface="Times New Roman" panose="02020603050405020304" pitchFamily="18" charset="0"/>
        </a:defRPr>
      </a:lvl4pPr>
      <a:lvl5pPr algn="ctr" rtl="0" eaLnBrk="1" fontAlgn="base" hangingPunct="1">
        <a:spcBef>
          <a:spcPct val="0"/>
        </a:spcBef>
        <a:spcAft>
          <a:spcPct val="0"/>
        </a:spcAft>
        <a:defRPr sz="4000" b="1">
          <a:solidFill>
            <a:schemeClr val="bg1"/>
          </a:solidFill>
          <a:latin typeface="Times New Roman" panose="02020603050405020304" pitchFamily="18" charset="0"/>
        </a:defRPr>
      </a:lvl5pPr>
      <a:lvl6pPr marL="457200" algn="ctr" rtl="0" eaLnBrk="1" fontAlgn="base" hangingPunct="1">
        <a:spcBef>
          <a:spcPct val="0"/>
        </a:spcBef>
        <a:spcAft>
          <a:spcPct val="0"/>
        </a:spcAft>
        <a:defRPr sz="4000" b="1">
          <a:solidFill>
            <a:schemeClr val="bg1"/>
          </a:solidFill>
          <a:latin typeface="Times New Roman" panose="02020603050405020304" pitchFamily="18" charset="0"/>
        </a:defRPr>
      </a:lvl6pPr>
      <a:lvl7pPr marL="914400" algn="ctr" rtl="0" eaLnBrk="1" fontAlgn="base" hangingPunct="1">
        <a:spcBef>
          <a:spcPct val="0"/>
        </a:spcBef>
        <a:spcAft>
          <a:spcPct val="0"/>
        </a:spcAft>
        <a:defRPr sz="4000" b="1">
          <a:solidFill>
            <a:schemeClr val="bg1"/>
          </a:solidFill>
          <a:latin typeface="Times New Roman" panose="02020603050405020304" pitchFamily="18" charset="0"/>
        </a:defRPr>
      </a:lvl7pPr>
      <a:lvl8pPr marL="1371600" algn="ctr" rtl="0" eaLnBrk="1" fontAlgn="base" hangingPunct="1">
        <a:spcBef>
          <a:spcPct val="0"/>
        </a:spcBef>
        <a:spcAft>
          <a:spcPct val="0"/>
        </a:spcAft>
        <a:defRPr sz="4000" b="1">
          <a:solidFill>
            <a:schemeClr val="bg1"/>
          </a:solidFill>
          <a:latin typeface="Times New Roman" panose="02020603050405020304" pitchFamily="18" charset="0"/>
        </a:defRPr>
      </a:lvl8pPr>
      <a:lvl9pPr marL="1828800" algn="ctr" rtl="0" eaLnBrk="1" fontAlgn="base" hangingPunct="1">
        <a:spcBef>
          <a:spcPct val="0"/>
        </a:spcBef>
        <a:spcAft>
          <a:spcPct val="0"/>
        </a:spcAft>
        <a:defRPr sz="4000" b="1">
          <a:solidFill>
            <a:schemeClr val="bg1"/>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1"/>
            <a:ext cx="12192000" cy="542925"/>
          </a:xfrm>
          <a:prstGeom prst="rect">
            <a:avLst/>
          </a:prstGeom>
          <a:noFill/>
        </p:spPr>
      </p:pic>
      <p:sp>
        <p:nvSpPr>
          <p:cNvPr id="1041" name="Rectangle 17"/>
          <p:cNvSpPr>
            <a:spLocks noChangeArrowheads="1"/>
          </p:cNvSpPr>
          <p:nvPr/>
        </p:nvSpPr>
        <p:spPr bwMode="gray">
          <a:xfrm>
            <a:off x="0" y="0"/>
            <a:ext cx="12192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fontAlgn="base">
              <a:spcBef>
                <a:spcPct val="0"/>
              </a:spcBef>
              <a:spcAft>
                <a:spcPct val="0"/>
              </a:spcAft>
            </a:pPr>
            <a:endParaRPr lang="en-US">
              <a:solidFill>
                <a:srgbClr val="080808"/>
              </a:solidFill>
            </a:endParaRPr>
          </a:p>
        </p:txBody>
      </p:sp>
      <p:sp>
        <p:nvSpPr>
          <p:cNvPr id="1027" name="Rectangle 3"/>
          <p:cNvSpPr>
            <a:spLocks noGrp="1" noChangeArrowheads="1"/>
          </p:cNvSpPr>
          <p:nvPr>
            <p:ph type="body" idx="1"/>
          </p:nvPr>
        </p:nvSpPr>
        <p:spPr bwMode="auto">
          <a:xfrm>
            <a:off x="609600" y="1295400"/>
            <a:ext cx="10972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537326"/>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pPr fontAlgn="base">
              <a:spcBef>
                <a:spcPct val="0"/>
              </a:spcBef>
              <a:spcAft>
                <a:spcPct val="0"/>
              </a:spcAft>
            </a:pPr>
            <a:endParaRPr lang="en-US">
              <a:solidFill>
                <a:srgbClr val="FFFFFF"/>
              </a:solidFill>
            </a:endParaRPr>
          </a:p>
        </p:txBody>
      </p:sp>
      <p:sp>
        <p:nvSpPr>
          <p:cNvPr id="1029" name="Rectangle 5"/>
          <p:cNvSpPr>
            <a:spLocks noGrp="1" noChangeArrowheads="1"/>
          </p:cNvSpPr>
          <p:nvPr>
            <p:ph type="ftr" sz="quarter" idx="3"/>
          </p:nvPr>
        </p:nvSpPr>
        <p:spPr bwMode="auto">
          <a:xfrm>
            <a:off x="4165600" y="6537326"/>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pPr fontAlgn="base">
              <a:spcBef>
                <a:spcPct val="0"/>
              </a:spcBef>
              <a:spcAft>
                <a:spcPct val="0"/>
              </a:spcAft>
            </a:pPr>
            <a:r>
              <a:rPr lang="en-US">
                <a:solidFill>
                  <a:srgbClr val="FFFFFF"/>
                </a:solidFill>
              </a:rPr>
              <a:t>http://fit.vimaru.edu.vn</a:t>
            </a:r>
          </a:p>
        </p:txBody>
      </p:sp>
      <p:sp>
        <p:nvSpPr>
          <p:cNvPr id="1030" name="Rectangle 6"/>
          <p:cNvSpPr>
            <a:spLocks noGrp="1" noChangeArrowheads="1"/>
          </p:cNvSpPr>
          <p:nvPr>
            <p:ph type="sldNum" sz="quarter" idx="4"/>
          </p:nvPr>
        </p:nvSpPr>
        <p:spPr bwMode="auto">
          <a:xfrm>
            <a:off x="8737600" y="6537326"/>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pPr fontAlgn="base">
              <a:spcBef>
                <a:spcPct val="0"/>
              </a:spcBef>
              <a:spcAft>
                <a:spcPct val="0"/>
              </a:spcAft>
            </a:pPr>
            <a:fld id="{5EFC7AD0-6775-4E60-9A31-AF25EA52A74B}" type="slidenum">
              <a:rPr lang="en-US">
                <a:solidFill>
                  <a:srgbClr val="FFFFFF"/>
                </a:solidFill>
              </a:rPr>
              <a:pPr fontAlgn="base">
                <a:spcBef>
                  <a:spcPct val="0"/>
                </a:spcBef>
                <a:spcAft>
                  <a:spcPct val="0"/>
                </a:spcAft>
              </a:pPr>
              <a:t>‹#›</a:t>
            </a:fld>
            <a:endParaRPr lang="en-US">
              <a:solidFill>
                <a:srgbClr val="FFFFFF"/>
              </a:solidFill>
            </a:endParaRPr>
          </a:p>
        </p:txBody>
      </p:sp>
      <p:sp>
        <p:nvSpPr>
          <p:cNvPr id="1026" name="Rectangle 2"/>
          <p:cNvSpPr>
            <a:spLocks noGrp="1" noChangeArrowheads="1"/>
          </p:cNvSpPr>
          <p:nvPr>
            <p:ph type="title"/>
          </p:nvPr>
        </p:nvSpPr>
        <p:spPr bwMode="auto">
          <a:xfrm>
            <a:off x="609600" y="228601"/>
            <a:ext cx="109728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8" name="Picture 1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67236" y="34017"/>
            <a:ext cx="1395740" cy="1337584"/>
          </a:xfrm>
          <a:prstGeom prst="ellipse">
            <a:avLst/>
          </a:prstGeom>
          <a:ln>
            <a:noFill/>
          </a:ln>
          <a:effectLst>
            <a:softEdge rad="112500"/>
          </a:effectLst>
        </p:spPr>
      </p:pic>
    </p:spTree>
    <p:extLst>
      <p:ext uri="{BB962C8B-B14F-4D97-AF65-F5344CB8AC3E}">
        <p14:creationId xmlns:p14="http://schemas.microsoft.com/office/powerpoint/2010/main" val="13408554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90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sldNum="0" hdr="0" dt="0"/>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8AD44A-1E60-44C5-8A48-4D0A84508F51}"/>
              </a:ext>
            </a:extLst>
          </p:cNvPr>
          <p:cNvSpPr>
            <a:spLocks noChangeArrowheads="1"/>
          </p:cNvSpPr>
          <p:nvPr/>
        </p:nvSpPr>
        <p:spPr bwMode="ltGray">
          <a:xfrm>
            <a:off x="556684" y="703263"/>
            <a:ext cx="584200" cy="474662"/>
          </a:xfrm>
          <a:prstGeom prst="rect">
            <a:avLst/>
          </a:prstGeom>
          <a:solidFill>
            <a:schemeClr val="accent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27" name="Rectangle 3">
            <a:extLst>
              <a:ext uri="{FF2B5EF4-FFF2-40B4-BE49-F238E27FC236}">
                <a16:creationId xmlns:a16="http://schemas.microsoft.com/office/drawing/2014/main" id="{A9E20401-F709-4433-BE55-6F955DE34622}"/>
              </a:ext>
            </a:extLst>
          </p:cNvPr>
          <p:cNvSpPr>
            <a:spLocks noChangeArrowheads="1"/>
          </p:cNvSpPr>
          <p:nvPr/>
        </p:nvSpPr>
        <p:spPr bwMode="ltGray">
          <a:xfrm>
            <a:off x="1066801" y="703263"/>
            <a:ext cx="438151" cy="47466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28" name="Rectangle 4">
            <a:extLst>
              <a:ext uri="{FF2B5EF4-FFF2-40B4-BE49-F238E27FC236}">
                <a16:creationId xmlns:a16="http://schemas.microsoft.com/office/drawing/2014/main" id="{095221A5-2BCD-49A1-B808-441AF28E88D4}"/>
              </a:ext>
            </a:extLst>
          </p:cNvPr>
          <p:cNvSpPr>
            <a:spLocks noChangeArrowheads="1"/>
          </p:cNvSpPr>
          <p:nvPr/>
        </p:nvSpPr>
        <p:spPr bwMode="ltGray">
          <a:xfrm>
            <a:off x="721785" y="1125538"/>
            <a:ext cx="563033" cy="474662"/>
          </a:xfrm>
          <a:prstGeom prst="rect">
            <a:avLst/>
          </a:prstGeom>
          <a:solidFill>
            <a:schemeClr val="folHlink"/>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29" name="Rectangle 5">
            <a:extLst>
              <a:ext uri="{FF2B5EF4-FFF2-40B4-BE49-F238E27FC236}">
                <a16:creationId xmlns:a16="http://schemas.microsoft.com/office/drawing/2014/main" id="{4CC6EF8E-4955-454F-8C04-BE3180071279}"/>
              </a:ext>
            </a:extLst>
          </p:cNvPr>
          <p:cNvSpPr>
            <a:spLocks noChangeArrowheads="1"/>
          </p:cNvSpPr>
          <p:nvPr/>
        </p:nvSpPr>
        <p:spPr bwMode="ltGray">
          <a:xfrm>
            <a:off x="1214967" y="1125538"/>
            <a:ext cx="491067" cy="47466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0" name="Rectangle 6">
            <a:extLst>
              <a:ext uri="{FF2B5EF4-FFF2-40B4-BE49-F238E27FC236}">
                <a16:creationId xmlns:a16="http://schemas.microsoft.com/office/drawing/2014/main" id="{209B3239-6BAE-45F1-AFBF-F6216F596C95}"/>
              </a:ext>
            </a:extLst>
          </p:cNvPr>
          <p:cNvSpPr>
            <a:spLocks noChangeArrowheads="1"/>
          </p:cNvSpPr>
          <p:nvPr/>
        </p:nvSpPr>
        <p:spPr bwMode="ltGray">
          <a:xfrm>
            <a:off x="169333" y="1052514"/>
            <a:ext cx="747184"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1" name="Rectangle 7">
            <a:extLst>
              <a:ext uri="{FF2B5EF4-FFF2-40B4-BE49-F238E27FC236}">
                <a16:creationId xmlns:a16="http://schemas.microsoft.com/office/drawing/2014/main" id="{E03BA5D6-AE49-47D2-A2CB-1E9C340189ED}"/>
              </a:ext>
            </a:extLst>
          </p:cNvPr>
          <p:cNvSpPr>
            <a:spLocks noChangeArrowheads="1"/>
          </p:cNvSpPr>
          <p:nvPr/>
        </p:nvSpPr>
        <p:spPr bwMode="gray">
          <a:xfrm>
            <a:off x="1016000" y="547688"/>
            <a:ext cx="42333" cy="1052512"/>
          </a:xfrm>
          <a:prstGeom prst="rect">
            <a:avLst/>
          </a:prstGeom>
          <a:solidFill>
            <a:schemeClr val="bg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2" name="Rectangle 8">
            <a:extLst>
              <a:ext uri="{FF2B5EF4-FFF2-40B4-BE49-F238E27FC236}">
                <a16:creationId xmlns:a16="http://schemas.microsoft.com/office/drawing/2014/main" id="{17D04905-D573-4B9C-8571-7F209A71FE33}"/>
              </a:ext>
            </a:extLst>
          </p:cNvPr>
          <p:cNvSpPr>
            <a:spLocks noChangeArrowheads="1"/>
          </p:cNvSpPr>
          <p:nvPr/>
        </p:nvSpPr>
        <p:spPr bwMode="gray">
          <a:xfrm>
            <a:off x="590551" y="1385888"/>
            <a:ext cx="1096856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3" name="Rectangle 9">
            <a:extLst>
              <a:ext uri="{FF2B5EF4-FFF2-40B4-BE49-F238E27FC236}">
                <a16:creationId xmlns:a16="http://schemas.microsoft.com/office/drawing/2014/main" id="{B0FEE15B-FA30-4567-93B4-16B50E2E8C49}"/>
              </a:ext>
            </a:extLst>
          </p:cNvPr>
          <p:cNvSpPr>
            <a:spLocks noGrp="1" noChangeArrowheads="1"/>
          </p:cNvSpPr>
          <p:nvPr>
            <p:ph type="title"/>
          </p:nvPr>
        </p:nvSpPr>
        <p:spPr bwMode="auto">
          <a:xfrm>
            <a:off x="1219200" y="304800"/>
            <a:ext cx="1066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013AD620-7EA2-41D1-A00B-E53A8AE5F0C7}"/>
              </a:ext>
            </a:extLst>
          </p:cNvPr>
          <p:cNvSpPr>
            <a:spLocks noGrp="1" noChangeArrowheads="1"/>
          </p:cNvSpPr>
          <p:nvPr>
            <p:ph type="body" idx="1"/>
          </p:nvPr>
        </p:nvSpPr>
        <p:spPr bwMode="auto">
          <a:xfrm>
            <a:off x="609600" y="1752600"/>
            <a:ext cx="11176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 name="Rectangle 17">
            <a:extLst>
              <a:ext uri="{FF2B5EF4-FFF2-40B4-BE49-F238E27FC236}">
                <a16:creationId xmlns:a16="http://schemas.microsoft.com/office/drawing/2014/main" id="{A65CC999-3DCA-4598-8127-1A1BB18DC2E6}"/>
              </a:ext>
            </a:extLst>
          </p:cNvPr>
          <p:cNvSpPr>
            <a:spLocks noGrp="1" noChangeArrowheads="1"/>
          </p:cNvSpPr>
          <p:nvPr>
            <p:ph type="ftr" sz="quarter" idx="3"/>
          </p:nvPr>
        </p:nvSpPr>
        <p:spPr>
          <a:xfrm>
            <a:off x="9448800" y="6629400"/>
            <a:ext cx="2641600" cy="228600"/>
          </a:xfrm>
          <a:prstGeom prst="rect">
            <a:avLst/>
          </a:prstGeom>
          <a:ln/>
        </p:spPr>
        <p:txBody>
          <a:bodyPr/>
          <a:lstStyle>
            <a:lvl1pPr>
              <a:defRPr sz="1000" b="1"/>
            </a:lvl1pPr>
          </a:lstStyle>
          <a:p>
            <a:pPr>
              <a:defRPr/>
            </a:pPr>
            <a:r>
              <a:rPr lang="en-US" altLang="en-US"/>
              <a:t>Lập trình C - NHP-  ĐH HH VN</a:t>
            </a:r>
          </a:p>
        </p:txBody>
      </p:sp>
    </p:spTree>
    <p:extLst>
      <p:ext uri="{BB962C8B-B14F-4D97-AF65-F5344CB8AC3E}">
        <p14:creationId xmlns:p14="http://schemas.microsoft.com/office/powerpoint/2010/main" val="2275821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itchFamily="18" charset="0"/>
        </a:defRPr>
      </a:lvl2pPr>
      <a:lvl3pPr algn="l" rtl="0" eaLnBrk="0" fontAlgn="base" hangingPunct="0">
        <a:spcBef>
          <a:spcPct val="0"/>
        </a:spcBef>
        <a:spcAft>
          <a:spcPct val="0"/>
        </a:spcAft>
        <a:defRPr sz="4000" b="1">
          <a:solidFill>
            <a:schemeClr val="tx2"/>
          </a:solidFill>
          <a:latin typeface="Times New Roman" pitchFamily="18" charset="0"/>
        </a:defRPr>
      </a:lvl3pPr>
      <a:lvl4pPr algn="l" rtl="0" eaLnBrk="0" fontAlgn="base" hangingPunct="0">
        <a:spcBef>
          <a:spcPct val="0"/>
        </a:spcBef>
        <a:spcAft>
          <a:spcPct val="0"/>
        </a:spcAft>
        <a:defRPr sz="4000" b="1">
          <a:solidFill>
            <a:schemeClr val="tx2"/>
          </a:solidFill>
          <a:latin typeface="Times New Roman" pitchFamily="18" charset="0"/>
        </a:defRPr>
      </a:lvl4pPr>
      <a:lvl5pPr algn="l" rtl="0" eaLnBrk="0" fontAlgn="base" hangingPunct="0">
        <a:spcBef>
          <a:spcPct val="0"/>
        </a:spcBef>
        <a:spcAft>
          <a:spcPct val="0"/>
        </a:spcAft>
        <a:defRPr sz="4000" b="1">
          <a:solidFill>
            <a:schemeClr val="tx2"/>
          </a:solidFill>
          <a:latin typeface="Times New Roman" pitchFamily="18" charset="0"/>
        </a:defRPr>
      </a:lvl5pPr>
      <a:lvl6pPr marL="457200" algn="l" rtl="0" fontAlgn="base">
        <a:spcBef>
          <a:spcPct val="0"/>
        </a:spcBef>
        <a:spcAft>
          <a:spcPct val="0"/>
        </a:spcAft>
        <a:defRPr sz="4000" b="1">
          <a:solidFill>
            <a:schemeClr val="tx2"/>
          </a:solidFill>
          <a:latin typeface="Times New Roman" pitchFamily="18" charset="0"/>
        </a:defRPr>
      </a:lvl6pPr>
      <a:lvl7pPr marL="914400" algn="l" rtl="0" fontAlgn="base">
        <a:spcBef>
          <a:spcPct val="0"/>
        </a:spcBef>
        <a:spcAft>
          <a:spcPct val="0"/>
        </a:spcAft>
        <a:defRPr sz="4000" b="1">
          <a:solidFill>
            <a:schemeClr val="tx2"/>
          </a:solidFill>
          <a:latin typeface="Times New Roman" pitchFamily="18" charset="0"/>
        </a:defRPr>
      </a:lvl7pPr>
      <a:lvl8pPr marL="1371600" algn="l" rtl="0" fontAlgn="base">
        <a:spcBef>
          <a:spcPct val="0"/>
        </a:spcBef>
        <a:spcAft>
          <a:spcPct val="0"/>
        </a:spcAft>
        <a:defRPr sz="4000" b="1">
          <a:solidFill>
            <a:schemeClr val="tx2"/>
          </a:solidFill>
          <a:latin typeface="Times New Roman" pitchFamily="18" charset="0"/>
        </a:defRPr>
      </a:lvl8pPr>
      <a:lvl9pPr marL="1828800" algn="l" rtl="0" fontAlgn="base">
        <a:spcBef>
          <a:spcPct val="0"/>
        </a:spcBef>
        <a:spcAft>
          <a:spcPct val="0"/>
        </a:spcAft>
        <a:defRPr sz="40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35000"/>
        <a:buFont typeface="Wingdings" panose="05000000000000000000" pitchFamily="2" charset="2"/>
        <a:buChar char="u"/>
        <a:defRPr sz="3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Char char="•"/>
        <a:defRPr sz="26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44">
            <a:extLst>
              <a:ext uri="{FF2B5EF4-FFF2-40B4-BE49-F238E27FC236}">
                <a16:creationId xmlns:a16="http://schemas.microsoft.com/office/drawing/2014/main" id="{D64EB35B-E297-4004-9B66-5EBE06D76406}"/>
              </a:ext>
            </a:extLst>
          </p:cNvPr>
          <p:cNvGraphicFramePr>
            <a:graphicFrameLocks noChangeAspect="1"/>
          </p:cNvGraphicFramePr>
          <p:nvPr/>
        </p:nvGraphicFramePr>
        <p:xfrm>
          <a:off x="0" y="0"/>
          <a:ext cx="12192000" cy="1066800"/>
        </p:xfrm>
        <a:graphic>
          <a:graphicData uri="http://schemas.openxmlformats.org/presentationml/2006/ole">
            <mc:AlternateContent xmlns:mc="http://schemas.openxmlformats.org/markup-compatibility/2006">
              <mc:Choice xmlns:v="urn:schemas-microsoft-com:vml" Requires="v">
                <p:oleObj spid="_x0000_s2064" name="Image" r:id="rId15" imgW="8698413" imgH="1104372" progId="Photoshop.Image.6">
                  <p:embed/>
                </p:oleObj>
              </mc:Choice>
              <mc:Fallback>
                <p:oleObj name="Image" r:id="rId15" imgW="8698413" imgH="1104372" progId="Photoshop.Image.6">
                  <p:embed/>
                  <p:pic>
                    <p:nvPicPr>
                      <p:cNvPr id="2050" name="Object 44">
                        <a:extLst>
                          <a:ext uri="{FF2B5EF4-FFF2-40B4-BE49-F238E27FC236}">
                            <a16:creationId xmlns:a16="http://schemas.microsoft.com/office/drawing/2014/main" id="{D64EB35B-E297-4004-9B66-5EBE06D764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9" name="Rectangle 45">
            <a:extLst>
              <a:ext uri="{FF2B5EF4-FFF2-40B4-BE49-F238E27FC236}">
                <a16:creationId xmlns:a16="http://schemas.microsoft.com/office/drawing/2014/main" id="{9769B695-BDED-45B3-BEC8-9C47C773B2BB}"/>
              </a:ext>
            </a:extLst>
          </p:cNvPr>
          <p:cNvSpPr>
            <a:spLocks noChangeArrowheads="1"/>
          </p:cNvSpPr>
          <p:nvPr/>
        </p:nvSpPr>
        <p:spPr bwMode="gray">
          <a:xfrm>
            <a:off x="0" y="990600"/>
            <a:ext cx="12192000" cy="120650"/>
          </a:xfrm>
          <a:prstGeom prst="rect">
            <a:avLst/>
          </a:prstGeom>
          <a:gradFill rotWithShape="1">
            <a:gsLst>
              <a:gs pos="0">
                <a:schemeClr val="accent2"/>
              </a:gs>
              <a:gs pos="50000">
                <a:schemeClr val="accent2">
                  <a:gamma/>
                  <a:tint val="48627"/>
                  <a:invGamma/>
                </a:schemeClr>
              </a:gs>
              <a:gs pos="100000">
                <a:schemeClr val="accent2"/>
              </a:gs>
            </a:gsLst>
            <a:lin ang="0" scaled="1"/>
          </a:gradFill>
          <a:ln>
            <a:noFill/>
          </a:ln>
          <a:effectLst/>
        </p:spPr>
        <p:txBody>
          <a:bodyPr wrap="none" anchor="ctr"/>
          <a:lstStyle/>
          <a:p>
            <a:pPr algn="ctr" eaLnBrk="1" hangingPunct="1">
              <a:defRPr/>
            </a:pPr>
            <a:endParaRPr lang="en-US" sz="1350">
              <a:solidFill>
                <a:srgbClr val="000000"/>
              </a:solidFill>
            </a:endParaRPr>
          </a:p>
        </p:txBody>
      </p:sp>
      <p:sp>
        <p:nvSpPr>
          <p:cNvPr id="2052" name="Rectangle 3">
            <a:extLst>
              <a:ext uri="{FF2B5EF4-FFF2-40B4-BE49-F238E27FC236}">
                <a16:creationId xmlns:a16="http://schemas.microsoft.com/office/drawing/2014/main" id="{11E77E9D-7B2A-43BF-A05A-D7D2C348C0CF}"/>
              </a:ext>
            </a:extLst>
          </p:cNvPr>
          <p:cNvSpPr>
            <a:spLocks noGrp="1" noChangeArrowheads="1"/>
          </p:cNvSpPr>
          <p:nvPr>
            <p:ph type="body" idx="1"/>
          </p:nvPr>
        </p:nvSpPr>
        <p:spPr bwMode="auto">
          <a:xfrm>
            <a:off x="609600" y="1219200"/>
            <a:ext cx="10972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6DF299AB-661B-45C7-879A-6335C64BD94A}"/>
              </a:ext>
            </a:extLst>
          </p:cNvPr>
          <p:cNvSpPr>
            <a:spLocks noGrp="1" noChangeArrowheads="1"/>
          </p:cNvSpPr>
          <p:nvPr>
            <p:ph type="dt" sz="half" idx="2"/>
          </p:nvPr>
        </p:nvSpPr>
        <p:spPr bwMode="auto">
          <a:xfrm>
            <a:off x="609600" y="6400801"/>
            <a:ext cx="28448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50">
                <a:solidFill>
                  <a:srgbClr val="000000"/>
                </a:solidFill>
              </a:defRPr>
            </a:lvl1pPr>
          </a:lstStyle>
          <a:p>
            <a:pPr>
              <a:defRPr/>
            </a:pPr>
            <a:endParaRPr lang="en-US"/>
          </a:p>
        </p:txBody>
      </p:sp>
      <p:sp>
        <p:nvSpPr>
          <p:cNvPr id="1029" name="Rectangle 5">
            <a:extLst>
              <a:ext uri="{FF2B5EF4-FFF2-40B4-BE49-F238E27FC236}">
                <a16:creationId xmlns:a16="http://schemas.microsoft.com/office/drawing/2014/main" id="{7B84D541-542C-4263-9716-986E33A106CC}"/>
              </a:ext>
            </a:extLst>
          </p:cNvPr>
          <p:cNvSpPr>
            <a:spLocks noGrp="1" noChangeArrowheads="1"/>
          </p:cNvSpPr>
          <p:nvPr>
            <p:ph type="ftr" sz="quarter" idx="3"/>
          </p:nvPr>
        </p:nvSpPr>
        <p:spPr bwMode="auto">
          <a:xfrm>
            <a:off x="4165600" y="6400801"/>
            <a:ext cx="38608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50"/>
            </a:lvl1pPr>
          </a:lstStyle>
          <a:p>
            <a:pPr>
              <a:defRPr/>
            </a:pPr>
            <a:r>
              <a:rPr lang="en-US"/>
              <a:t>Biên soạn: Nguyễn Hạnh Phúc, FIT, VMU</a:t>
            </a:r>
          </a:p>
          <a:p>
            <a:pPr>
              <a:defRPr/>
            </a:pPr>
            <a:endParaRPr lang="en-US"/>
          </a:p>
        </p:txBody>
      </p:sp>
      <p:sp>
        <p:nvSpPr>
          <p:cNvPr id="1030" name="Rectangle 6">
            <a:extLst>
              <a:ext uri="{FF2B5EF4-FFF2-40B4-BE49-F238E27FC236}">
                <a16:creationId xmlns:a16="http://schemas.microsoft.com/office/drawing/2014/main" id="{B57C1699-62BC-47EB-AFEB-2F75587C431D}"/>
              </a:ext>
            </a:extLst>
          </p:cNvPr>
          <p:cNvSpPr>
            <a:spLocks noGrp="1" noChangeArrowheads="1"/>
          </p:cNvSpPr>
          <p:nvPr>
            <p:ph type="sldNum" sz="quarter" idx="4"/>
          </p:nvPr>
        </p:nvSpPr>
        <p:spPr bwMode="auto">
          <a:xfrm>
            <a:off x="8737600" y="6400801"/>
            <a:ext cx="28448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50">
                <a:solidFill>
                  <a:srgbClr val="000000"/>
                </a:solidFill>
              </a:defRPr>
            </a:lvl1pPr>
          </a:lstStyle>
          <a:p>
            <a:pPr>
              <a:defRPr/>
            </a:pPr>
            <a:fld id="{9F9856F2-481A-4D7C-B4EC-4DD5025C93DE}" type="slidenum">
              <a:rPr lang="en-US"/>
              <a:pPr>
                <a:defRPr/>
              </a:pPr>
              <a:t>‹#›</a:t>
            </a:fld>
            <a:endParaRPr lang="en-US"/>
          </a:p>
        </p:txBody>
      </p:sp>
      <p:sp>
        <p:nvSpPr>
          <p:cNvPr id="2056" name="Rectangle 2">
            <a:extLst>
              <a:ext uri="{FF2B5EF4-FFF2-40B4-BE49-F238E27FC236}">
                <a16:creationId xmlns:a16="http://schemas.microsoft.com/office/drawing/2014/main" id="{68354D64-2D29-4204-8749-ABE11DCE24BF}"/>
              </a:ext>
            </a:extLst>
          </p:cNvPr>
          <p:cNvSpPr>
            <a:spLocks noGrp="1" noChangeArrowheads="1"/>
          </p:cNvSpPr>
          <p:nvPr>
            <p:ph type="title"/>
          </p:nvPr>
        </p:nvSpPr>
        <p:spPr bwMode="white">
          <a:xfrm>
            <a:off x="508000" y="304800"/>
            <a:ext cx="1127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235908422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3000" b="1" kern="1200">
          <a:solidFill>
            <a:schemeClr val="bg1"/>
          </a:solidFill>
          <a:latin typeface="+mj-lt"/>
          <a:ea typeface="+mj-ea"/>
          <a:cs typeface="+mj-cs"/>
        </a:defRPr>
      </a:lvl1pPr>
      <a:lvl2pPr algn="ctr" rtl="0" eaLnBrk="0" fontAlgn="base" hangingPunct="0">
        <a:spcBef>
          <a:spcPct val="0"/>
        </a:spcBef>
        <a:spcAft>
          <a:spcPct val="0"/>
        </a:spcAft>
        <a:defRPr sz="3000" b="1">
          <a:solidFill>
            <a:schemeClr val="bg1"/>
          </a:solidFill>
          <a:latin typeface="Times New Roman" panose="02020603050405020304" pitchFamily="18" charset="0"/>
        </a:defRPr>
      </a:lvl2pPr>
      <a:lvl3pPr algn="ctr" rtl="0" eaLnBrk="0" fontAlgn="base" hangingPunct="0">
        <a:spcBef>
          <a:spcPct val="0"/>
        </a:spcBef>
        <a:spcAft>
          <a:spcPct val="0"/>
        </a:spcAft>
        <a:defRPr sz="3000" b="1">
          <a:solidFill>
            <a:schemeClr val="bg1"/>
          </a:solidFill>
          <a:latin typeface="Times New Roman" panose="02020603050405020304" pitchFamily="18" charset="0"/>
        </a:defRPr>
      </a:lvl3pPr>
      <a:lvl4pPr algn="ctr" rtl="0" eaLnBrk="0" fontAlgn="base" hangingPunct="0">
        <a:spcBef>
          <a:spcPct val="0"/>
        </a:spcBef>
        <a:spcAft>
          <a:spcPct val="0"/>
        </a:spcAft>
        <a:defRPr sz="3000" b="1">
          <a:solidFill>
            <a:schemeClr val="bg1"/>
          </a:solidFill>
          <a:latin typeface="Times New Roman" panose="02020603050405020304" pitchFamily="18" charset="0"/>
        </a:defRPr>
      </a:lvl4pPr>
      <a:lvl5pPr algn="ctr" rtl="0" eaLnBrk="0" fontAlgn="base" hangingPunct="0">
        <a:spcBef>
          <a:spcPct val="0"/>
        </a:spcBef>
        <a:spcAft>
          <a:spcPct val="0"/>
        </a:spcAft>
        <a:defRPr sz="3000" b="1">
          <a:solidFill>
            <a:schemeClr val="bg1"/>
          </a:solidFill>
          <a:latin typeface="Times New Roman" panose="02020603050405020304" pitchFamily="18" charset="0"/>
        </a:defRPr>
      </a:lvl5pPr>
      <a:lvl6pPr marL="342900" algn="ctr" rtl="0" eaLnBrk="1" fontAlgn="base" hangingPunct="1">
        <a:spcBef>
          <a:spcPct val="0"/>
        </a:spcBef>
        <a:spcAft>
          <a:spcPct val="0"/>
        </a:spcAft>
        <a:defRPr sz="3000" b="1">
          <a:solidFill>
            <a:schemeClr val="bg1"/>
          </a:solidFill>
          <a:latin typeface="Times New Roman" panose="02020603050405020304" pitchFamily="18" charset="0"/>
        </a:defRPr>
      </a:lvl6pPr>
      <a:lvl7pPr marL="685800" algn="ctr" rtl="0" eaLnBrk="1" fontAlgn="base" hangingPunct="1">
        <a:spcBef>
          <a:spcPct val="0"/>
        </a:spcBef>
        <a:spcAft>
          <a:spcPct val="0"/>
        </a:spcAft>
        <a:defRPr sz="3000" b="1">
          <a:solidFill>
            <a:schemeClr val="bg1"/>
          </a:solidFill>
          <a:latin typeface="Times New Roman" panose="02020603050405020304" pitchFamily="18" charset="0"/>
        </a:defRPr>
      </a:lvl7pPr>
      <a:lvl8pPr marL="1028700" algn="ctr" rtl="0" eaLnBrk="1" fontAlgn="base" hangingPunct="1">
        <a:spcBef>
          <a:spcPct val="0"/>
        </a:spcBef>
        <a:spcAft>
          <a:spcPct val="0"/>
        </a:spcAft>
        <a:defRPr sz="3000" b="1">
          <a:solidFill>
            <a:schemeClr val="bg1"/>
          </a:solidFill>
          <a:latin typeface="Times New Roman" panose="02020603050405020304" pitchFamily="18" charset="0"/>
        </a:defRPr>
      </a:lvl8pPr>
      <a:lvl9pPr marL="1371600" algn="ctr" rtl="0" eaLnBrk="1" fontAlgn="base" hangingPunct="1">
        <a:spcBef>
          <a:spcPct val="0"/>
        </a:spcBef>
        <a:spcAft>
          <a:spcPct val="0"/>
        </a:spcAft>
        <a:defRPr sz="3000" b="1">
          <a:solidFill>
            <a:schemeClr val="bg1"/>
          </a:solidFill>
          <a:latin typeface="Times New Roman" panose="02020603050405020304" pitchFamily="18" charset="0"/>
        </a:defRPr>
      </a:lvl9pPr>
    </p:titleStyle>
    <p:bodyStyle>
      <a:lvl1pPr marL="257175" indent="-257175" algn="l" rtl="0" eaLnBrk="0" fontAlgn="base" hangingPunct="0">
        <a:spcBef>
          <a:spcPct val="20000"/>
        </a:spcBef>
        <a:spcAft>
          <a:spcPct val="0"/>
        </a:spcAft>
        <a:buClr>
          <a:schemeClr val="tx2"/>
        </a:buClr>
        <a:buFont typeface="Wingdings" panose="05000000000000000000" pitchFamily="2" charset="2"/>
        <a:buChar char="v"/>
        <a:defRPr sz="2100" kern="1200">
          <a:solidFill>
            <a:schemeClr val="tx1"/>
          </a:solidFill>
          <a:latin typeface="+mn-lt"/>
          <a:ea typeface="+mn-ea"/>
          <a:cs typeface="+mn-cs"/>
        </a:defRPr>
      </a:lvl1pPr>
      <a:lvl2pPr marL="557213" indent="-214313" algn="l" rtl="0" eaLnBrk="0" fontAlgn="base" hangingPunct="0">
        <a:spcBef>
          <a:spcPct val="20000"/>
        </a:spcBef>
        <a:spcAft>
          <a:spcPct val="0"/>
        </a:spcAft>
        <a:buClr>
          <a:schemeClr val="accent1"/>
        </a:buClr>
        <a:buFont typeface="Wingdings" panose="05000000000000000000" pitchFamily="2" charset="2"/>
        <a:buChar char="§"/>
        <a:defRPr sz="1900" kern="1200">
          <a:solidFill>
            <a:schemeClr val="tx1"/>
          </a:solidFill>
          <a:latin typeface="+mn-lt"/>
          <a:ea typeface="+mn-ea"/>
          <a:cs typeface="+mn-cs"/>
        </a:defRPr>
      </a:lvl2pPr>
      <a:lvl3pPr marL="857250" indent="-171450" algn="l" rtl="0" eaLnBrk="0" fontAlgn="base" hangingPunct="0">
        <a:spcBef>
          <a:spcPct val="20000"/>
        </a:spcBef>
        <a:spcAft>
          <a:spcPct val="0"/>
        </a:spcAft>
        <a:buClr>
          <a:schemeClr val="accent2"/>
        </a:buClr>
        <a:buChar char="•"/>
        <a:defRPr sz="1600" kern="12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FE74BA-9FE4-4E42-B750-A3B225E01BF1}"/>
              </a:ext>
            </a:extLst>
          </p:cNvPr>
          <p:cNvSpPr>
            <a:spLocks noChangeArrowheads="1"/>
          </p:cNvSpPr>
          <p:nvPr/>
        </p:nvSpPr>
        <p:spPr bwMode="ltGray">
          <a:xfrm>
            <a:off x="556684" y="703263"/>
            <a:ext cx="584200" cy="474662"/>
          </a:xfrm>
          <a:prstGeom prst="rect">
            <a:avLst/>
          </a:prstGeom>
          <a:solidFill>
            <a:schemeClr val="accent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27" name="Rectangle 3">
            <a:extLst>
              <a:ext uri="{FF2B5EF4-FFF2-40B4-BE49-F238E27FC236}">
                <a16:creationId xmlns:a16="http://schemas.microsoft.com/office/drawing/2014/main" id="{EB8AF4C8-AED9-4CDA-99AF-5675DC43265C}"/>
              </a:ext>
            </a:extLst>
          </p:cNvPr>
          <p:cNvSpPr>
            <a:spLocks noChangeArrowheads="1"/>
          </p:cNvSpPr>
          <p:nvPr/>
        </p:nvSpPr>
        <p:spPr bwMode="ltGray">
          <a:xfrm>
            <a:off x="1066801" y="703263"/>
            <a:ext cx="438151" cy="47466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28" name="Rectangle 4">
            <a:extLst>
              <a:ext uri="{FF2B5EF4-FFF2-40B4-BE49-F238E27FC236}">
                <a16:creationId xmlns:a16="http://schemas.microsoft.com/office/drawing/2014/main" id="{6A19EC67-7EC4-4BA1-A847-A05052533B68}"/>
              </a:ext>
            </a:extLst>
          </p:cNvPr>
          <p:cNvSpPr>
            <a:spLocks noChangeArrowheads="1"/>
          </p:cNvSpPr>
          <p:nvPr/>
        </p:nvSpPr>
        <p:spPr bwMode="ltGray">
          <a:xfrm>
            <a:off x="721785" y="1125538"/>
            <a:ext cx="563033" cy="474662"/>
          </a:xfrm>
          <a:prstGeom prst="rect">
            <a:avLst/>
          </a:prstGeom>
          <a:solidFill>
            <a:schemeClr val="folHlink"/>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29" name="Rectangle 5">
            <a:extLst>
              <a:ext uri="{FF2B5EF4-FFF2-40B4-BE49-F238E27FC236}">
                <a16:creationId xmlns:a16="http://schemas.microsoft.com/office/drawing/2014/main" id="{64F0C500-F33D-4CBC-BE7D-E0F6F89BC729}"/>
              </a:ext>
            </a:extLst>
          </p:cNvPr>
          <p:cNvSpPr>
            <a:spLocks noChangeArrowheads="1"/>
          </p:cNvSpPr>
          <p:nvPr/>
        </p:nvSpPr>
        <p:spPr bwMode="ltGray">
          <a:xfrm>
            <a:off x="1214967" y="1125538"/>
            <a:ext cx="491067" cy="47466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0" name="Rectangle 6">
            <a:extLst>
              <a:ext uri="{FF2B5EF4-FFF2-40B4-BE49-F238E27FC236}">
                <a16:creationId xmlns:a16="http://schemas.microsoft.com/office/drawing/2014/main" id="{7BAF6BF6-2CCA-4BAE-A6FD-97698F943487}"/>
              </a:ext>
            </a:extLst>
          </p:cNvPr>
          <p:cNvSpPr>
            <a:spLocks noChangeArrowheads="1"/>
          </p:cNvSpPr>
          <p:nvPr/>
        </p:nvSpPr>
        <p:spPr bwMode="ltGray">
          <a:xfrm>
            <a:off x="169333" y="1052514"/>
            <a:ext cx="747184"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1" name="Rectangle 7">
            <a:extLst>
              <a:ext uri="{FF2B5EF4-FFF2-40B4-BE49-F238E27FC236}">
                <a16:creationId xmlns:a16="http://schemas.microsoft.com/office/drawing/2014/main" id="{1A8D3EC2-D0C0-4E72-BFA8-437A01F4D002}"/>
              </a:ext>
            </a:extLst>
          </p:cNvPr>
          <p:cNvSpPr>
            <a:spLocks noChangeArrowheads="1"/>
          </p:cNvSpPr>
          <p:nvPr/>
        </p:nvSpPr>
        <p:spPr bwMode="gray">
          <a:xfrm>
            <a:off x="1016000" y="547688"/>
            <a:ext cx="42333" cy="1052512"/>
          </a:xfrm>
          <a:prstGeom prst="rect">
            <a:avLst/>
          </a:prstGeom>
          <a:solidFill>
            <a:schemeClr val="bg2"/>
          </a:soli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2" name="Rectangle 8">
            <a:extLst>
              <a:ext uri="{FF2B5EF4-FFF2-40B4-BE49-F238E27FC236}">
                <a16:creationId xmlns:a16="http://schemas.microsoft.com/office/drawing/2014/main" id="{D9A22164-D1AE-4399-A4E3-F7F287F6CF2B}"/>
              </a:ext>
            </a:extLst>
          </p:cNvPr>
          <p:cNvSpPr>
            <a:spLocks noChangeArrowheads="1"/>
          </p:cNvSpPr>
          <p:nvPr/>
        </p:nvSpPr>
        <p:spPr bwMode="gray">
          <a:xfrm>
            <a:off x="590551" y="1385888"/>
            <a:ext cx="1096856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US" altLang="en-US" sz="2400">
              <a:latin typeface="Tahoma" panose="020B0604030504040204" pitchFamily="34" charset="0"/>
            </a:endParaRPr>
          </a:p>
        </p:txBody>
      </p:sp>
      <p:sp>
        <p:nvSpPr>
          <p:cNvPr id="1033" name="Rectangle 9">
            <a:extLst>
              <a:ext uri="{FF2B5EF4-FFF2-40B4-BE49-F238E27FC236}">
                <a16:creationId xmlns:a16="http://schemas.microsoft.com/office/drawing/2014/main" id="{32946746-D9EF-4F8E-842F-43B92060DB6B}"/>
              </a:ext>
            </a:extLst>
          </p:cNvPr>
          <p:cNvSpPr>
            <a:spLocks noGrp="1" noChangeArrowheads="1"/>
          </p:cNvSpPr>
          <p:nvPr>
            <p:ph type="title"/>
          </p:nvPr>
        </p:nvSpPr>
        <p:spPr bwMode="auto">
          <a:xfrm>
            <a:off x="1219200" y="304800"/>
            <a:ext cx="1066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A69CB2BB-B7CD-48EA-BDEB-31E2B35DE52B}"/>
              </a:ext>
            </a:extLst>
          </p:cNvPr>
          <p:cNvSpPr>
            <a:spLocks noGrp="1" noChangeArrowheads="1"/>
          </p:cNvSpPr>
          <p:nvPr>
            <p:ph type="body" idx="1"/>
          </p:nvPr>
        </p:nvSpPr>
        <p:spPr bwMode="auto">
          <a:xfrm>
            <a:off x="609600" y="1752600"/>
            <a:ext cx="11176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 name="Rectangle 17">
            <a:extLst>
              <a:ext uri="{FF2B5EF4-FFF2-40B4-BE49-F238E27FC236}">
                <a16:creationId xmlns:a16="http://schemas.microsoft.com/office/drawing/2014/main" id="{E210CB85-0C4D-4085-AB9E-15A838A02DF2}"/>
              </a:ext>
            </a:extLst>
          </p:cNvPr>
          <p:cNvSpPr>
            <a:spLocks noGrp="1" noChangeArrowheads="1"/>
          </p:cNvSpPr>
          <p:nvPr>
            <p:ph type="ftr" sz="quarter" idx="3"/>
          </p:nvPr>
        </p:nvSpPr>
        <p:spPr>
          <a:xfrm>
            <a:off x="9448800" y="6629400"/>
            <a:ext cx="2641600" cy="228600"/>
          </a:xfrm>
          <a:prstGeom prst="rect">
            <a:avLst/>
          </a:prstGeom>
          <a:ln/>
        </p:spPr>
        <p:txBody>
          <a:bodyPr/>
          <a:lstStyle>
            <a:lvl1pPr>
              <a:defRPr sz="1000" b="1"/>
            </a:lvl1pPr>
          </a:lstStyle>
          <a:p>
            <a:pPr>
              <a:defRPr/>
            </a:pPr>
            <a:r>
              <a:rPr lang="en-US" altLang="en-US"/>
              <a:t>Lập trình C - NHP-  ĐH HH VN</a:t>
            </a:r>
          </a:p>
        </p:txBody>
      </p:sp>
    </p:spTree>
    <p:extLst>
      <p:ext uri="{BB962C8B-B14F-4D97-AF65-F5344CB8AC3E}">
        <p14:creationId xmlns:p14="http://schemas.microsoft.com/office/powerpoint/2010/main" val="388803936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itchFamily="18" charset="0"/>
        </a:defRPr>
      </a:lvl2pPr>
      <a:lvl3pPr algn="l" rtl="0" eaLnBrk="0" fontAlgn="base" hangingPunct="0">
        <a:spcBef>
          <a:spcPct val="0"/>
        </a:spcBef>
        <a:spcAft>
          <a:spcPct val="0"/>
        </a:spcAft>
        <a:defRPr sz="4000" b="1">
          <a:solidFill>
            <a:schemeClr val="tx2"/>
          </a:solidFill>
          <a:latin typeface="Times New Roman" pitchFamily="18" charset="0"/>
        </a:defRPr>
      </a:lvl3pPr>
      <a:lvl4pPr algn="l" rtl="0" eaLnBrk="0" fontAlgn="base" hangingPunct="0">
        <a:spcBef>
          <a:spcPct val="0"/>
        </a:spcBef>
        <a:spcAft>
          <a:spcPct val="0"/>
        </a:spcAft>
        <a:defRPr sz="4000" b="1">
          <a:solidFill>
            <a:schemeClr val="tx2"/>
          </a:solidFill>
          <a:latin typeface="Times New Roman" pitchFamily="18" charset="0"/>
        </a:defRPr>
      </a:lvl4pPr>
      <a:lvl5pPr algn="l" rtl="0" eaLnBrk="0" fontAlgn="base" hangingPunct="0">
        <a:spcBef>
          <a:spcPct val="0"/>
        </a:spcBef>
        <a:spcAft>
          <a:spcPct val="0"/>
        </a:spcAft>
        <a:defRPr sz="4000" b="1">
          <a:solidFill>
            <a:schemeClr val="tx2"/>
          </a:solidFill>
          <a:latin typeface="Times New Roman" pitchFamily="18" charset="0"/>
        </a:defRPr>
      </a:lvl5pPr>
      <a:lvl6pPr marL="457200" algn="l" rtl="0" fontAlgn="base">
        <a:spcBef>
          <a:spcPct val="0"/>
        </a:spcBef>
        <a:spcAft>
          <a:spcPct val="0"/>
        </a:spcAft>
        <a:defRPr sz="4000" b="1">
          <a:solidFill>
            <a:schemeClr val="tx2"/>
          </a:solidFill>
          <a:latin typeface="Times New Roman" pitchFamily="18" charset="0"/>
        </a:defRPr>
      </a:lvl6pPr>
      <a:lvl7pPr marL="914400" algn="l" rtl="0" fontAlgn="base">
        <a:spcBef>
          <a:spcPct val="0"/>
        </a:spcBef>
        <a:spcAft>
          <a:spcPct val="0"/>
        </a:spcAft>
        <a:defRPr sz="4000" b="1">
          <a:solidFill>
            <a:schemeClr val="tx2"/>
          </a:solidFill>
          <a:latin typeface="Times New Roman" pitchFamily="18" charset="0"/>
        </a:defRPr>
      </a:lvl7pPr>
      <a:lvl8pPr marL="1371600" algn="l" rtl="0" fontAlgn="base">
        <a:spcBef>
          <a:spcPct val="0"/>
        </a:spcBef>
        <a:spcAft>
          <a:spcPct val="0"/>
        </a:spcAft>
        <a:defRPr sz="4000" b="1">
          <a:solidFill>
            <a:schemeClr val="tx2"/>
          </a:solidFill>
          <a:latin typeface="Times New Roman" pitchFamily="18" charset="0"/>
        </a:defRPr>
      </a:lvl8pPr>
      <a:lvl9pPr marL="1828800" algn="l" rtl="0" fontAlgn="base">
        <a:spcBef>
          <a:spcPct val="0"/>
        </a:spcBef>
        <a:spcAft>
          <a:spcPct val="0"/>
        </a:spcAft>
        <a:defRPr sz="40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35000"/>
        <a:buFont typeface="Wingdings" panose="05000000000000000000" pitchFamily="2" charset="2"/>
        <a:buChar char="u"/>
        <a:defRPr sz="3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Char char="•"/>
        <a:defRPr sz="26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a:t>CẤU TRÚC DỮ LIỆU VÀ GIẢI THUẬT</a:t>
            </a:r>
          </a:p>
        </p:txBody>
      </p:sp>
      <p:sp>
        <p:nvSpPr>
          <p:cNvPr id="2051" name="Rectangle 3"/>
          <p:cNvSpPr>
            <a:spLocks noGrp="1" noChangeArrowheads="1"/>
          </p:cNvSpPr>
          <p:nvPr>
            <p:ph type="subTitle" idx="1"/>
          </p:nvPr>
        </p:nvSpPr>
        <p:spPr>
          <a:xfrm>
            <a:off x="1997676" y="4961237"/>
            <a:ext cx="7823200" cy="381000"/>
          </a:xfrm>
        </p:spPr>
        <p:txBody>
          <a:bodyPr/>
          <a:lstStyle/>
          <a:p>
            <a:r>
              <a:rPr lang="en-US" sz="2100">
                <a:solidFill>
                  <a:srgbClr val="FFFF00"/>
                </a:solidFill>
              </a:rPr>
              <a:t>http://fit.vimaru.edu.vn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924" y="0"/>
            <a:ext cx="1294076" cy="1165860"/>
          </a:xfrm>
          <a:prstGeom prst="rect">
            <a:avLst/>
          </a:prstGeom>
          <a:ln>
            <a:noFill/>
          </a:ln>
          <a:effectLst>
            <a:softEdge rad="112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169979" cy="1165860"/>
          </a:xfrm>
          <a:prstGeom prst="rect">
            <a:avLst/>
          </a:prstGeom>
          <a:ln>
            <a:noFill/>
          </a:ln>
          <a:effectLst>
            <a:softEdge rad="112500"/>
          </a:effectLst>
        </p:spPr>
      </p:pic>
    </p:spTree>
    <p:extLst>
      <p:ext uri="{BB962C8B-B14F-4D97-AF65-F5344CB8AC3E}">
        <p14:creationId xmlns:p14="http://schemas.microsoft.com/office/powerpoint/2010/main" val="247866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a:xfrm>
            <a:off x="394448" y="1096964"/>
            <a:ext cx="6113928" cy="5234781"/>
          </a:xfrm>
        </p:spPr>
        <p:txBody>
          <a:bodyPr/>
          <a:lstStyle/>
          <a:p>
            <a:pPr marL="0" indent="0" algn="just">
              <a:buNone/>
            </a:pPr>
            <a:r>
              <a:rPr lang="en-US" sz="2600"/>
              <a:t>void in(</a:t>
            </a:r>
            <a:r>
              <a:rPr lang="en-US" sz="2600" b="1">
                <a:solidFill>
                  <a:srgbClr val="FF0000"/>
                </a:solidFill>
              </a:rPr>
              <a:t>int a[100][100]</a:t>
            </a:r>
            <a:r>
              <a:rPr lang="en-US" sz="2600"/>
              <a:t>, int n, int m){</a:t>
            </a:r>
          </a:p>
          <a:p>
            <a:pPr marL="0" indent="0" algn="just">
              <a:buNone/>
            </a:pPr>
            <a:r>
              <a:rPr lang="en-US" sz="2600"/>
              <a:t>	int i, j;</a:t>
            </a:r>
          </a:p>
          <a:p>
            <a:pPr marL="0" indent="0" algn="just">
              <a:buNone/>
            </a:pPr>
            <a:r>
              <a:rPr lang="en-US" sz="2600"/>
              <a:t>	for(i=0; i&lt;n; i++)</a:t>
            </a:r>
          </a:p>
          <a:p>
            <a:pPr marL="0" indent="0" algn="just">
              <a:buNone/>
            </a:pPr>
            <a:r>
              <a:rPr lang="en-US" sz="2600"/>
              <a:t>	{</a:t>
            </a:r>
          </a:p>
          <a:p>
            <a:pPr marL="0" indent="0" algn="just">
              <a:buNone/>
            </a:pPr>
            <a:r>
              <a:rPr lang="en-US" sz="2600"/>
              <a:t>	for(j=0; j&lt;m; j++)</a:t>
            </a:r>
          </a:p>
          <a:p>
            <a:pPr marL="0" indent="0" algn="just">
              <a:buNone/>
            </a:pPr>
            <a:r>
              <a:rPr lang="en-US" sz="2600"/>
              <a:t>		</a:t>
            </a:r>
            <a:r>
              <a:rPr lang="en-US" sz="2600" b="1">
                <a:solidFill>
                  <a:srgbClr val="FF0000"/>
                </a:solidFill>
              </a:rPr>
              <a:t>printf("%d ", a[i][j]);</a:t>
            </a:r>
          </a:p>
          <a:p>
            <a:pPr marL="0" indent="0" algn="just">
              <a:buNone/>
            </a:pPr>
            <a:r>
              <a:rPr lang="en-US" sz="2600"/>
              <a:t>	printf("\n");</a:t>
            </a:r>
          </a:p>
          <a:p>
            <a:pPr marL="0" indent="0" algn="just">
              <a:buNone/>
            </a:pPr>
            <a:r>
              <a:rPr lang="en-US" sz="2600"/>
              <a:t>	}	</a:t>
            </a:r>
          </a:p>
          <a:p>
            <a:pPr marL="0" indent="0" algn="just">
              <a:buNone/>
            </a:pPr>
            <a:r>
              <a:rPr lang="en-US" sz="2600"/>
              <a:t>}</a:t>
            </a:r>
          </a:p>
        </p:txBody>
      </p:sp>
      <p:sp>
        <p:nvSpPr>
          <p:cNvPr id="4" name="Content Placeholder 2"/>
          <p:cNvSpPr txBox="1">
            <a:spLocks/>
          </p:cNvSpPr>
          <p:nvPr/>
        </p:nvSpPr>
        <p:spPr bwMode="auto">
          <a:xfrm>
            <a:off x="6508376" y="1100234"/>
            <a:ext cx="5450542"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US" sz="2600" kern="0"/>
              <a:t>void in(</a:t>
            </a:r>
            <a:r>
              <a:rPr lang="en-US" sz="2600" b="1" kern="0">
                <a:solidFill>
                  <a:srgbClr val="FF0000"/>
                </a:solidFill>
              </a:rPr>
              <a:t>int a[]</a:t>
            </a:r>
            <a:r>
              <a:rPr lang="en-US" sz="2600" kern="0"/>
              <a:t>, int n, int m){</a:t>
            </a:r>
          </a:p>
          <a:p>
            <a:pPr marL="0" indent="0" algn="just">
              <a:buNone/>
            </a:pPr>
            <a:r>
              <a:rPr lang="en-US" sz="2600" kern="0"/>
              <a:t>	int i, j;</a:t>
            </a:r>
          </a:p>
          <a:p>
            <a:pPr marL="0" indent="0" algn="just">
              <a:buNone/>
            </a:pPr>
            <a:r>
              <a:rPr lang="en-US" sz="2600" kern="0"/>
              <a:t>	for(i=0; i&lt;n; i++)</a:t>
            </a:r>
          </a:p>
          <a:p>
            <a:pPr marL="0" indent="0" algn="just">
              <a:buNone/>
            </a:pPr>
            <a:r>
              <a:rPr lang="en-US" sz="2600" kern="0"/>
              <a:t>	{</a:t>
            </a:r>
          </a:p>
          <a:p>
            <a:pPr marL="0" indent="0" algn="just">
              <a:buNone/>
            </a:pPr>
            <a:r>
              <a:rPr lang="en-US" sz="2600" kern="0"/>
              <a:t>	for(j=0; j&lt;m; j++)</a:t>
            </a:r>
          </a:p>
          <a:p>
            <a:pPr marL="0" indent="0" algn="just">
              <a:buNone/>
            </a:pPr>
            <a:r>
              <a:rPr lang="en-US" sz="2600" kern="0"/>
              <a:t>	</a:t>
            </a:r>
            <a:r>
              <a:rPr lang="en-US" sz="2600" b="1" kern="0">
                <a:solidFill>
                  <a:srgbClr val="FF0000"/>
                </a:solidFill>
              </a:rPr>
              <a:t>     printf("%d ", *(a+i*m+j));</a:t>
            </a:r>
          </a:p>
          <a:p>
            <a:pPr marL="0" indent="0" algn="just">
              <a:buNone/>
            </a:pPr>
            <a:r>
              <a:rPr lang="en-US" sz="2600" kern="0"/>
              <a:t>	printf("\n");</a:t>
            </a:r>
          </a:p>
          <a:p>
            <a:pPr marL="0" indent="0" algn="just">
              <a:buNone/>
            </a:pPr>
            <a:r>
              <a:rPr lang="en-US" sz="2600" kern="0"/>
              <a:t>	}	</a:t>
            </a:r>
          </a:p>
          <a:p>
            <a:pPr marL="0" indent="0" algn="just">
              <a:buNone/>
            </a:pPr>
            <a:r>
              <a:rPr lang="en-US" sz="2600" kern="0"/>
              <a:t>}</a:t>
            </a:r>
          </a:p>
        </p:txBody>
      </p:sp>
    </p:spTree>
    <p:extLst>
      <p:ext uri="{BB962C8B-B14F-4D97-AF65-F5344CB8AC3E}">
        <p14:creationId xmlns:p14="http://schemas.microsoft.com/office/powerpoint/2010/main" val="240008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7" y="811609"/>
            <a:ext cx="6081431" cy="5462191"/>
          </a:xfrm>
        </p:spPr>
        <p:txBody>
          <a:bodyPr/>
          <a:lstStyle/>
          <a:p>
            <a:pPr algn="just">
              <a:lnSpc>
                <a:spcPct val="150000"/>
              </a:lnSpc>
            </a:pPr>
            <a:r>
              <a:rPr lang="en-US" sz="2800"/>
              <a:t>Chèn X vào đầu danh sách</a:t>
            </a:r>
          </a:p>
          <a:p>
            <a:pPr algn="just">
              <a:lnSpc>
                <a:spcPct val="150000"/>
              </a:lnSpc>
            </a:pPr>
            <a:r>
              <a:rPr lang="en-US" sz="2800"/>
              <a:t>Thuật toán:</a:t>
            </a:r>
          </a:p>
          <a:p>
            <a:pPr lvl="1" algn="just">
              <a:lnSpc>
                <a:spcPct val="150000"/>
              </a:lnSpc>
            </a:pPr>
            <a:r>
              <a:rPr lang="en-US" sz="2400"/>
              <a:t>B1: Tạo nút pp để chứa X </a:t>
            </a:r>
          </a:p>
          <a:p>
            <a:pPr lvl="1" algn="just">
              <a:lnSpc>
                <a:spcPct val="150000"/>
              </a:lnSpc>
            </a:pPr>
            <a:r>
              <a:rPr lang="en-US" sz="2400"/>
              <a:t>B2: Nếu danh sách rỗng thì</a:t>
            </a:r>
          </a:p>
          <a:p>
            <a:pPr lvl="2" algn="just">
              <a:lnSpc>
                <a:spcPct val="150000"/>
              </a:lnSpc>
            </a:pPr>
            <a:r>
              <a:rPr lang="en-US" sz="2000"/>
              <a:t>pHead=pTail=pp;</a:t>
            </a:r>
          </a:p>
          <a:p>
            <a:pPr lvl="1" algn="just">
              <a:lnSpc>
                <a:spcPct val="150000"/>
              </a:lnSpc>
            </a:pPr>
            <a:r>
              <a:rPr lang="en-US" sz="2400"/>
              <a:t>B3: Nếu danh sách khác rỗng thì</a:t>
            </a:r>
          </a:p>
          <a:p>
            <a:pPr lvl="2" algn="just">
              <a:lnSpc>
                <a:spcPct val="150000"/>
              </a:lnSpc>
            </a:pPr>
            <a:r>
              <a:rPr lang="en-US" sz="2000"/>
              <a:t>pp-&gt;next=pHead;</a:t>
            </a:r>
          </a:p>
          <a:p>
            <a:pPr lvl="2" algn="just">
              <a:lnSpc>
                <a:spcPct val="150000"/>
              </a:lnSpc>
            </a:pPr>
            <a:r>
              <a:rPr lang="en-US" sz="2000"/>
              <a:t>pHead-&gt;pre=pp;</a:t>
            </a:r>
          </a:p>
          <a:p>
            <a:pPr lvl="2" algn="just">
              <a:lnSpc>
                <a:spcPct val="150000"/>
              </a:lnSpc>
            </a:pPr>
            <a:r>
              <a:rPr lang="en-US" sz="2000"/>
              <a:t>pHead = pp; </a:t>
            </a:r>
          </a:p>
          <a:p>
            <a:pPr algn="just">
              <a:lnSpc>
                <a:spcPct val="150000"/>
              </a:lnSpc>
            </a:pPr>
            <a:endParaRPr lang="en-US" sz="2800"/>
          </a:p>
        </p:txBody>
      </p:sp>
      <p:pic>
        <p:nvPicPr>
          <p:cNvPr id="4" name="Picture 3"/>
          <p:cNvPicPr>
            <a:picLocks noChangeAspect="1"/>
          </p:cNvPicPr>
          <p:nvPr/>
        </p:nvPicPr>
        <p:blipFill>
          <a:blip r:embed="rId3"/>
          <a:stretch>
            <a:fillRect/>
          </a:stretch>
        </p:blipFill>
        <p:spPr>
          <a:xfrm>
            <a:off x="6475878" y="2709268"/>
            <a:ext cx="5429250" cy="2010171"/>
          </a:xfrm>
          <a:prstGeom prst="rect">
            <a:avLst/>
          </a:prstGeom>
        </p:spPr>
      </p:pic>
    </p:spTree>
    <p:extLst>
      <p:ext uri="{BB962C8B-B14F-4D97-AF65-F5344CB8AC3E}">
        <p14:creationId xmlns:p14="http://schemas.microsoft.com/office/powerpoint/2010/main" val="39214405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7" y="1096964"/>
            <a:ext cx="5862917" cy="5234781"/>
          </a:xfrm>
        </p:spPr>
        <p:txBody>
          <a:bodyPr/>
          <a:lstStyle/>
          <a:p>
            <a:pPr marL="0" indent="0">
              <a:buNone/>
            </a:pPr>
            <a:r>
              <a:rPr lang="en-US" sz="2400"/>
              <a:t>void insert_Head(DList *L, Data x)</a:t>
            </a:r>
          </a:p>
          <a:p>
            <a:pPr marL="0" indent="0">
              <a:buNone/>
            </a:pPr>
            <a:r>
              <a:rPr lang="en-US" sz="2400"/>
              <a:t>    {</a:t>
            </a:r>
          </a:p>
          <a:p>
            <a:pPr marL="0" indent="0">
              <a:buNone/>
            </a:pPr>
            <a:r>
              <a:rPr lang="en-US" sz="2400"/>
              <a:t>    	Node *pp;</a:t>
            </a:r>
          </a:p>
          <a:p>
            <a:pPr marL="0" indent="0">
              <a:buNone/>
            </a:pPr>
            <a:r>
              <a:rPr lang="en-US" sz="2400"/>
              <a:t>    	pp = (Node*) malloc(sizeof(Node));</a:t>
            </a:r>
          </a:p>
          <a:p>
            <a:pPr marL="0" indent="0">
              <a:buNone/>
            </a:pPr>
            <a:r>
              <a:rPr lang="en-US" sz="2400"/>
              <a:t>    	pp-&gt;infor = x;</a:t>
            </a:r>
          </a:p>
          <a:p>
            <a:pPr marL="0" indent="0">
              <a:buNone/>
            </a:pPr>
            <a:r>
              <a:rPr lang="en-US" sz="2400"/>
              <a:t>    	pp-&gt;next = NULL;</a:t>
            </a:r>
          </a:p>
          <a:p>
            <a:pPr marL="0" indent="0">
              <a:buNone/>
            </a:pPr>
            <a:r>
              <a:rPr lang="en-US" sz="2400"/>
              <a:t>	pp-&gt;pre=NULL;</a:t>
            </a:r>
          </a:p>
          <a:p>
            <a:pPr marL="0" indent="0">
              <a:buNone/>
            </a:pPr>
            <a:r>
              <a:rPr lang="en-US" sz="2400"/>
              <a:t>    	if(emptyLisst(*L)){</a:t>
            </a:r>
          </a:p>
          <a:p>
            <a:pPr marL="0" indent="0">
              <a:buNone/>
            </a:pPr>
            <a:r>
              <a:rPr lang="en-US" sz="2400"/>
              <a:t>    			L-&gt;pHead = pp;</a:t>
            </a:r>
          </a:p>
          <a:p>
            <a:pPr marL="0" indent="0">
              <a:buNone/>
            </a:pPr>
            <a:r>
              <a:rPr lang="en-US" sz="2400"/>
              <a:t>    			L-&gt;pTail = pp;</a:t>
            </a:r>
          </a:p>
          <a:p>
            <a:pPr marL="0" indent="0">
              <a:buNone/>
            </a:pPr>
            <a:r>
              <a:rPr lang="en-US" sz="2400"/>
              <a:t>    		}  	</a:t>
            </a:r>
          </a:p>
        </p:txBody>
      </p:sp>
      <p:sp>
        <p:nvSpPr>
          <p:cNvPr id="4" name="Rectangle 3"/>
          <p:cNvSpPr/>
          <p:nvPr/>
        </p:nvSpPr>
        <p:spPr>
          <a:xfrm>
            <a:off x="6257365" y="1547790"/>
            <a:ext cx="5934635" cy="3539430"/>
          </a:xfrm>
          <a:prstGeom prst="rect">
            <a:avLst/>
          </a:prstGeom>
        </p:spPr>
        <p:txBody>
          <a:bodyPr wrap="square">
            <a:spAutoFit/>
          </a:bodyPr>
          <a:lstStyle/>
          <a:p>
            <a:r>
              <a:rPr lang="en-US" sz="3200"/>
              <a:t>else {</a:t>
            </a:r>
          </a:p>
          <a:p>
            <a:r>
              <a:rPr lang="en-US" sz="3200"/>
              <a:t>    	pp-&gt;next = L-&gt;pHead;</a:t>
            </a:r>
          </a:p>
          <a:p>
            <a:r>
              <a:rPr lang="en-US" sz="3200"/>
              <a:t>	L-&gt;pHead-&gt;pre=pp;</a:t>
            </a:r>
          </a:p>
          <a:p>
            <a:r>
              <a:rPr lang="en-US" sz="3200"/>
              <a:t>    	L-&gt;pHead = pp;</a:t>
            </a:r>
          </a:p>
          <a:p>
            <a:r>
              <a:rPr lang="en-US" sz="3200"/>
              <a:t>    	}</a:t>
            </a:r>
          </a:p>
          <a:p>
            <a:r>
              <a:rPr lang="en-US" sz="3200"/>
              <a:t>    	L-&gt;spt++;</a:t>
            </a:r>
          </a:p>
          <a:p>
            <a:r>
              <a:rPr lang="en-US" sz="3200"/>
              <a:t>}</a:t>
            </a:r>
          </a:p>
        </p:txBody>
      </p:sp>
    </p:spTree>
    <p:extLst>
      <p:ext uri="{BB962C8B-B14F-4D97-AF65-F5344CB8AC3E}">
        <p14:creationId xmlns:p14="http://schemas.microsoft.com/office/powerpoint/2010/main" val="6318896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8" y="899275"/>
            <a:ext cx="11313458" cy="5234781"/>
          </a:xfrm>
        </p:spPr>
        <p:txBody>
          <a:bodyPr/>
          <a:lstStyle/>
          <a:p>
            <a:pPr>
              <a:lnSpc>
                <a:spcPct val="150000"/>
              </a:lnSpc>
            </a:pPr>
            <a:r>
              <a:rPr lang="en-US" sz="2800"/>
              <a:t>Chèn X vào cuối danh sách</a:t>
            </a:r>
          </a:p>
          <a:p>
            <a:pPr>
              <a:lnSpc>
                <a:spcPct val="150000"/>
              </a:lnSpc>
            </a:pPr>
            <a:r>
              <a:rPr lang="en-US" sz="2800"/>
              <a:t>Thuật toán:</a:t>
            </a:r>
          </a:p>
          <a:p>
            <a:pPr lvl="1">
              <a:lnSpc>
                <a:spcPct val="150000"/>
              </a:lnSpc>
            </a:pPr>
            <a:r>
              <a:rPr lang="en-US" sz="2400"/>
              <a:t>B1: Tạo nút pp để chứa X</a:t>
            </a:r>
          </a:p>
          <a:p>
            <a:pPr lvl="1">
              <a:lnSpc>
                <a:spcPct val="150000"/>
              </a:lnSpc>
            </a:pPr>
            <a:r>
              <a:rPr lang="en-US" sz="2400"/>
              <a:t>B2: Nếu danh sách rỗng thì</a:t>
            </a:r>
          </a:p>
          <a:p>
            <a:pPr lvl="2">
              <a:lnSpc>
                <a:spcPct val="150000"/>
              </a:lnSpc>
            </a:pPr>
            <a:r>
              <a:rPr lang="en-US" sz="2000"/>
              <a:t>pHead=pTail=pp;</a:t>
            </a:r>
          </a:p>
          <a:p>
            <a:pPr lvl="1">
              <a:lnSpc>
                <a:spcPct val="150000"/>
              </a:lnSpc>
            </a:pPr>
            <a:r>
              <a:rPr lang="en-US" sz="2400"/>
              <a:t>B3: Nếu danh sách khác rỗng</a:t>
            </a:r>
          </a:p>
          <a:p>
            <a:pPr lvl="2">
              <a:lnSpc>
                <a:spcPct val="150000"/>
              </a:lnSpc>
            </a:pPr>
            <a:r>
              <a:rPr lang="en-US" sz="2000"/>
              <a:t>pTail-&gt;next=pp;</a:t>
            </a:r>
          </a:p>
          <a:p>
            <a:pPr lvl="2">
              <a:lnSpc>
                <a:spcPct val="150000"/>
              </a:lnSpc>
            </a:pPr>
            <a:r>
              <a:rPr lang="en-US" sz="2000"/>
              <a:t>pp-&gt;pre=pTail;</a:t>
            </a:r>
          </a:p>
          <a:p>
            <a:pPr lvl="2">
              <a:lnSpc>
                <a:spcPct val="150000"/>
              </a:lnSpc>
            </a:pPr>
            <a:r>
              <a:rPr lang="en-US" sz="2000"/>
              <a:t>pTail=pp;</a:t>
            </a:r>
          </a:p>
        </p:txBody>
      </p:sp>
      <p:pic>
        <p:nvPicPr>
          <p:cNvPr id="4" name="Picture 3"/>
          <p:cNvPicPr>
            <a:picLocks noChangeAspect="1"/>
          </p:cNvPicPr>
          <p:nvPr/>
        </p:nvPicPr>
        <p:blipFill>
          <a:blip r:embed="rId2"/>
          <a:stretch>
            <a:fillRect/>
          </a:stretch>
        </p:blipFill>
        <p:spPr>
          <a:xfrm>
            <a:off x="6486525" y="1212852"/>
            <a:ext cx="5221381" cy="2211666"/>
          </a:xfrm>
          <a:prstGeom prst="rect">
            <a:avLst/>
          </a:prstGeom>
        </p:spPr>
      </p:pic>
    </p:spTree>
    <p:extLst>
      <p:ext uri="{BB962C8B-B14F-4D97-AF65-F5344CB8AC3E}">
        <p14:creationId xmlns:p14="http://schemas.microsoft.com/office/powerpoint/2010/main" val="20500645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8" y="1096964"/>
            <a:ext cx="5952564" cy="5234781"/>
          </a:xfrm>
        </p:spPr>
        <p:txBody>
          <a:bodyPr/>
          <a:lstStyle/>
          <a:p>
            <a:pPr marL="0" indent="0">
              <a:buNone/>
            </a:pPr>
            <a:r>
              <a:rPr lang="en-US" sz="2400"/>
              <a:t>void insert_Tail(DList *L, Data x)</a:t>
            </a:r>
          </a:p>
          <a:p>
            <a:pPr marL="0" indent="0">
              <a:buNone/>
            </a:pPr>
            <a:r>
              <a:rPr lang="en-US" sz="2400"/>
              <a:t>    {</a:t>
            </a:r>
          </a:p>
          <a:p>
            <a:pPr marL="0" indent="0">
              <a:buNone/>
            </a:pPr>
            <a:r>
              <a:rPr lang="en-US" sz="2400"/>
              <a:t>    	Node *pp;</a:t>
            </a:r>
          </a:p>
          <a:p>
            <a:pPr marL="0" indent="0">
              <a:buNone/>
            </a:pPr>
            <a:r>
              <a:rPr lang="en-US" sz="2400"/>
              <a:t>    	pp = (Node*) malloc(sizeof(Node));</a:t>
            </a:r>
          </a:p>
          <a:p>
            <a:pPr marL="0" indent="0">
              <a:buNone/>
            </a:pPr>
            <a:r>
              <a:rPr lang="en-US" sz="2400"/>
              <a:t>    	pp-&gt;infor = x;</a:t>
            </a:r>
          </a:p>
          <a:p>
            <a:pPr marL="0" indent="0">
              <a:buNone/>
            </a:pPr>
            <a:r>
              <a:rPr lang="en-US" sz="2400"/>
              <a:t>    	pp-&gt;next = NULL;</a:t>
            </a:r>
          </a:p>
          <a:p>
            <a:pPr marL="0" indent="0">
              <a:buNone/>
            </a:pPr>
            <a:r>
              <a:rPr lang="en-US" sz="2400"/>
              <a:t>	pp-&gt;pre=NULL;</a:t>
            </a:r>
          </a:p>
          <a:p>
            <a:pPr marL="0" indent="0">
              <a:buNone/>
            </a:pPr>
            <a:r>
              <a:rPr lang="en-US" sz="2400"/>
              <a:t>    	if(emptyList(*L)) {</a:t>
            </a:r>
          </a:p>
          <a:p>
            <a:pPr marL="0" indent="0">
              <a:buNone/>
            </a:pPr>
            <a:r>
              <a:rPr lang="en-US" sz="2400"/>
              <a:t>    		L-&gt;pHead = pp;</a:t>
            </a:r>
          </a:p>
          <a:p>
            <a:pPr marL="0" indent="0">
              <a:buNone/>
            </a:pPr>
            <a:r>
              <a:rPr lang="en-US" sz="2400"/>
              <a:t>    		L-&gt;pTail = pp;</a:t>
            </a:r>
          </a:p>
          <a:p>
            <a:pPr marL="0" indent="0">
              <a:buNone/>
            </a:pPr>
            <a:r>
              <a:rPr lang="en-US" sz="2400"/>
              <a:t>    	}  	</a:t>
            </a:r>
          </a:p>
        </p:txBody>
      </p:sp>
      <p:sp>
        <p:nvSpPr>
          <p:cNvPr id="4" name="Rectangle 3"/>
          <p:cNvSpPr/>
          <p:nvPr/>
        </p:nvSpPr>
        <p:spPr>
          <a:xfrm>
            <a:off x="6556376" y="1298326"/>
            <a:ext cx="5701552" cy="3539430"/>
          </a:xfrm>
          <a:prstGeom prst="rect">
            <a:avLst/>
          </a:prstGeom>
        </p:spPr>
        <p:txBody>
          <a:bodyPr wrap="square">
            <a:spAutoFit/>
          </a:bodyPr>
          <a:lstStyle/>
          <a:p>
            <a:r>
              <a:rPr lang="en-US" sz="3200"/>
              <a:t>else {</a:t>
            </a:r>
          </a:p>
          <a:p>
            <a:r>
              <a:rPr lang="en-US" sz="3200"/>
              <a:t>    		L-&gt;pTail-&gt;next = pp;</a:t>
            </a:r>
          </a:p>
          <a:p>
            <a:r>
              <a:rPr lang="en-US" sz="3200"/>
              <a:t>		pp-&gt;pre=L-&gt;pTail;</a:t>
            </a:r>
          </a:p>
          <a:p>
            <a:r>
              <a:rPr lang="en-US" sz="3200"/>
              <a:t>    		L-&gt;pTail = pp;</a:t>
            </a:r>
          </a:p>
          <a:p>
            <a:r>
              <a:rPr lang="en-US" sz="3200"/>
              <a:t>    		}</a:t>
            </a:r>
          </a:p>
          <a:p>
            <a:r>
              <a:rPr lang="en-US" sz="3200"/>
              <a:t>    	L-&gt;spt++;</a:t>
            </a:r>
          </a:p>
          <a:p>
            <a:r>
              <a:rPr lang="en-US" sz="3200"/>
              <a:t>    }</a:t>
            </a:r>
          </a:p>
        </p:txBody>
      </p:sp>
    </p:spTree>
    <p:extLst>
      <p:ext uri="{BB962C8B-B14F-4D97-AF65-F5344CB8AC3E}">
        <p14:creationId xmlns:p14="http://schemas.microsoft.com/office/powerpoint/2010/main" val="40430596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8" y="1096964"/>
            <a:ext cx="11313458" cy="5234781"/>
          </a:xfrm>
        </p:spPr>
        <p:txBody>
          <a:bodyPr/>
          <a:lstStyle/>
          <a:p>
            <a:pPr>
              <a:lnSpc>
                <a:spcPct val="150000"/>
              </a:lnSpc>
            </a:pPr>
            <a:r>
              <a:rPr lang="en-US" sz="2800"/>
              <a:t>Chèn X vào sau phần tử q</a:t>
            </a:r>
          </a:p>
          <a:p>
            <a:pPr>
              <a:lnSpc>
                <a:spcPct val="150000"/>
              </a:lnSpc>
            </a:pPr>
            <a:r>
              <a:rPr lang="en-US" sz="2800"/>
              <a:t>Thuật toán:</a:t>
            </a:r>
          </a:p>
          <a:p>
            <a:pPr lvl="1">
              <a:lnSpc>
                <a:spcPct val="150000"/>
              </a:lnSpc>
            </a:pPr>
            <a:r>
              <a:rPr lang="en-US"/>
              <a:t>Nếu q!=NULL thì</a:t>
            </a:r>
          </a:p>
          <a:p>
            <a:pPr lvl="2">
              <a:lnSpc>
                <a:spcPct val="150000"/>
              </a:lnSpc>
            </a:pPr>
            <a:r>
              <a:rPr lang="en-US"/>
              <a:t>tạo nút pp để chứa X</a:t>
            </a:r>
          </a:p>
          <a:p>
            <a:pPr lvl="2">
              <a:lnSpc>
                <a:spcPct val="150000"/>
              </a:lnSpc>
            </a:pPr>
            <a:r>
              <a:rPr lang="en-US"/>
              <a:t>pp-&gt;link=q-&gt;link;</a:t>
            </a:r>
          </a:p>
          <a:p>
            <a:pPr lvl="2">
              <a:lnSpc>
                <a:spcPct val="150000"/>
              </a:lnSpc>
            </a:pPr>
            <a:r>
              <a:rPr lang="en-US"/>
              <a:t>q-&gt;link=pp;</a:t>
            </a:r>
          </a:p>
          <a:p>
            <a:pPr lvl="2">
              <a:lnSpc>
                <a:spcPct val="150000"/>
              </a:lnSpc>
            </a:pPr>
            <a:r>
              <a:rPr lang="en-US"/>
              <a:t>nếu q==pTail thì pTail=pp;</a:t>
            </a:r>
          </a:p>
        </p:txBody>
      </p:sp>
      <p:pic>
        <p:nvPicPr>
          <p:cNvPr id="4" name="Picture 3"/>
          <p:cNvPicPr>
            <a:picLocks noChangeAspect="1"/>
          </p:cNvPicPr>
          <p:nvPr/>
        </p:nvPicPr>
        <p:blipFill>
          <a:blip r:embed="rId2"/>
          <a:stretch>
            <a:fillRect/>
          </a:stretch>
        </p:blipFill>
        <p:spPr>
          <a:xfrm>
            <a:off x="5558119" y="1660200"/>
            <a:ext cx="6149788" cy="2054154"/>
          </a:xfrm>
          <a:prstGeom prst="rect">
            <a:avLst/>
          </a:prstGeom>
        </p:spPr>
      </p:pic>
    </p:spTree>
    <p:extLst>
      <p:ext uri="{BB962C8B-B14F-4D97-AF65-F5344CB8AC3E}">
        <p14:creationId xmlns:p14="http://schemas.microsoft.com/office/powerpoint/2010/main" val="40227690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1703295" y="1082304"/>
            <a:ext cx="7310076" cy="5234781"/>
          </a:xfrm>
        </p:spPr>
        <p:txBody>
          <a:bodyPr/>
          <a:lstStyle/>
          <a:p>
            <a:pPr marL="0" indent="0">
              <a:buNone/>
            </a:pPr>
            <a:r>
              <a:rPr lang="en-US" sz="2400"/>
              <a:t>void insert_After(LList *L, Node *q, Data x) {</a:t>
            </a:r>
          </a:p>
          <a:p>
            <a:pPr marL="0" indent="0">
              <a:buNone/>
            </a:pPr>
            <a:r>
              <a:rPr lang="en-US" sz="2400"/>
              <a:t>Node *pp;</a:t>
            </a:r>
          </a:p>
          <a:p>
            <a:pPr marL="0" indent="0">
              <a:buNone/>
            </a:pPr>
            <a:r>
              <a:rPr lang="en-US" sz="2400"/>
              <a:t>if(NULL==q) return;</a:t>
            </a:r>
          </a:p>
          <a:p>
            <a:pPr marL="0" indent="0">
              <a:buNone/>
            </a:pPr>
            <a:r>
              <a:rPr lang="en-US" sz="2400"/>
              <a:t>else {</a:t>
            </a:r>
          </a:p>
          <a:p>
            <a:pPr marL="0" indent="0">
              <a:buNone/>
            </a:pPr>
            <a:r>
              <a:rPr lang="en-US" sz="2400"/>
              <a:t>    		pp = (Node*) malloc(sizeof(Node));</a:t>
            </a:r>
          </a:p>
          <a:p>
            <a:pPr marL="0" indent="0">
              <a:buNone/>
            </a:pPr>
            <a:r>
              <a:rPr lang="en-US" sz="2400"/>
              <a:t>    		pp-&gt;infor = x;</a:t>
            </a:r>
          </a:p>
          <a:p>
            <a:pPr marL="0" indent="0">
              <a:buNone/>
            </a:pPr>
            <a:r>
              <a:rPr lang="en-US" sz="2400"/>
              <a:t>    		pp-&gt;link = q-&gt;link;</a:t>
            </a:r>
          </a:p>
          <a:p>
            <a:pPr marL="0" indent="0">
              <a:buNone/>
            </a:pPr>
            <a:r>
              <a:rPr lang="en-US" sz="2400"/>
              <a:t>		q-&gt;link=pp;</a:t>
            </a:r>
          </a:p>
          <a:p>
            <a:pPr marL="0" indent="0">
              <a:buNone/>
            </a:pPr>
            <a:r>
              <a:rPr lang="en-US" sz="2400"/>
              <a:t>		if(q==L-&gt;pTail) L-&gt;pTail = pp;</a:t>
            </a:r>
          </a:p>
          <a:p>
            <a:pPr marL="0" indent="1792288">
              <a:buNone/>
            </a:pPr>
            <a:r>
              <a:rPr lang="en-US" sz="2400"/>
              <a:t>L-&gt;spt++;  		</a:t>
            </a:r>
          </a:p>
          <a:p>
            <a:pPr marL="0" indent="1792288">
              <a:buNone/>
            </a:pPr>
            <a:r>
              <a:rPr lang="en-US" sz="2400"/>
              <a:t>}</a:t>
            </a:r>
          </a:p>
          <a:p>
            <a:pPr marL="0" indent="0">
              <a:buNone/>
            </a:pPr>
            <a:r>
              <a:rPr lang="en-US" sz="2400"/>
              <a:t>    }</a:t>
            </a:r>
          </a:p>
        </p:txBody>
      </p:sp>
    </p:spTree>
    <p:extLst>
      <p:ext uri="{BB962C8B-B14F-4D97-AF65-F5344CB8AC3E}">
        <p14:creationId xmlns:p14="http://schemas.microsoft.com/office/powerpoint/2010/main" val="8246527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2800"/>
              <a:t>Xóa một phần tử khỏi danh sách </a:t>
            </a:r>
          </a:p>
          <a:p>
            <a:pPr lvl="1" algn="just">
              <a:lnSpc>
                <a:spcPct val="150000"/>
              </a:lnSpc>
            </a:pPr>
            <a:r>
              <a:rPr lang="en-US" sz="2400"/>
              <a:t>Xóa phần tử ở đầu danh sách </a:t>
            </a:r>
          </a:p>
          <a:p>
            <a:pPr lvl="1" algn="just">
              <a:lnSpc>
                <a:spcPct val="150000"/>
              </a:lnSpc>
            </a:pPr>
            <a:r>
              <a:rPr lang="en-US" sz="2400"/>
              <a:t>Xóa phần tử ở sau phần tử q trong danh sách </a:t>
            </a:r>
          </a:p>
          <a:p>
            <a:pPr lvl="1" algn="just">
              <a:lnSpc>
                <a:spcPct val="150000"/>
              </a:lnSpc>
            </a:pPr>
            <a:r>
              <a:rPr lang="en-US" sz="2400"/>
              <a:t>Xóa phần tử có khóa k</a:t>
            </a:r>
          </a:p>
        </p:txBody>
      </p:sp>
    </p:spTree>
    <p:extLst>
      <p:ext uri="{BB962C8B-B14F-4D97-AF65-F5344CB8AC3E}">
        <p14:creationId xmlns:p14="http://schemas.microsoft.com/office/powerpoint/2010/main" val="752111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9" y="1096964"/>
            <a:ext cx="5468470" cy="5234781"/>
          </a:xfrm>
        </p:spPr>
        <p:txBody>
          <a:bodyPr/>
          <a:lstStyle/>
          <a:p>
            <a:pPr>
              <a:lnSpc>
                <a:spcPct val="150000"/>
              </a:lnSpc>
            </a:pPr>
            <a:r>
              <a:rPr lang="en-US" sz="2800"/>
              <a:t>Xóa phần tử ở đầu danh sách </a:t>
            </a:r>
          </a:p>
          <a:p>
            <a:pPr>
              <a:lnSpc>
                <a:spcPct val="150000"/>
              </a:lnSpc>
            </a:pPr>
            <a:r>
              <a:rPr lang="en-US" sz="2800"/>
              <a:t>Thuật toán </a:t>
            </a:r>
          </a:p>
          <a:p>
            <a:pPr lvl="1">
              <a:lnSpc>
                <a:spcPct val="150000"/>
              </a:lnSpc>
            </a:pPr>
            <a:r>
              <a:rPr lang="en-US" sz="2400"/>
              <a:t>danh sách rỗng</a:t>
            </a:r>
          </a:p>
          <a:p>
            <a:pPr lvl="1">
              <a:lnSpc>
                <a:spcPct val="150000"/>
              </a:lnSpc>
            </a:pPr>
            <a:r>
              <a:rPr lang="en-US" sz="2400"/>
              <a:t>danh sách khác rỗng</a:t>
            </a:r>
          </a:p>
          <a:p>
            <a:pPr lvl="2">
              <a:lnSpc>
                <a:spcPct val="150000"/>
              </a:lnSpc>
            </a:pPr>
            <a:r>
              <a:rPr lang="en-US" sz="2000"/>
              <a:t>pp=pHead;</a:t>
            </a:r>
          </a:p>
          <a:p>
            <a:pPr lvl="2">
              <a:lnSpc>
                <a:spcPct val="150000"/>
              </a:lnSpc>
            </a:pPr>
            <a:r>
              <a:rPr lang="en-US" sz="2000"/>
              <a:t>pHead=pp-&gt;link;</a:t>
            </a:r>
          </a:p>
          <a:p>
            <a:pPr lvl="2">
              <a:lnSpc>
                <a:spcPct val="150000"/>
              </a:lnSpc>
            </a:pPr>
            <a:r>
              <a:rPr lang="en-US" sz="2000"/>
              <a:t>free(pp);</a:t>
            </a:r>
          </a:p>
          <a:p>
            <a:pPr lvl="2">
              <a:lnSpc>
                <a:spcPct val="150000"/>
              </a:lnSpc>
            </a:pPr>
            <a:r>
              <a:rPr lang="en-US" sz="2000"/>
              <a:t>if(pHead==NULL) pTail=NULL;</a:t>
            </a:r>
            <a:endParaRPr lang="en-US" sz="2800"/>
          </a:p>
        </p:txBody>
      </p:sp>
      <p:pic>
        <p:nvPicPr>
          <p:cNvPr id="4" name="Picture 3"/>
          <p:cNvPicPr>
            <a:picLocks noChangeAspect="1"/>
          </p:cNvPicPr>
          <p:nvPr/>
        </p:nvPicPr>
        <p:blipFill>
          <a:blip r:embed="rId2"/>
          <a:stretch>
            <a:fillRect/>
          </a:stretch>
        </p:blipFill>
        <p:spPr>
          <a:xfrm>
            <a:off x="5360894" y="2115677"/>
            <a:ext cx="6580092" cy="2456330"/>
          </a:xfrm>
          <a:prstGeom prst="rect">
            <a:avLst/>
          </a:prstGeom>
        </p:spPr>
      </p:pic>
    </p:spTree>
    <p:extLst>
      <p:ext uri="{BB962C8B-B14F-4D97-AF65-F5344CB8AC3E}">
        <p14:creationId xmlns:p14="http://schemas.microsoft.com/office/powerpoint/2010/main" val="16607205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268942" y="811609"/>
            <a:ext cx="8277899" cy="5817790"/>
          </a:xfrm>
        </p:spPr>
        <p:txBody>
          <a:bodyPr/>
          <a:lstStyle/>
          <a:p>
            <a:pPr marL="0" indent="0" algn="just">
              <a:lnSpc>
                <a:spcPct val="150000"/>
              </a:lnSpc>
              <a:buNone/>
            </a:pPr>
            <a:r>
              <a:rPr lang="en-US" sz="2000" b="1"/>
              <a:t>void del_Head (LList *L) {</a:t>
            </a:r>
          </a:p>
          <a:p>
            <a:pPr marL="0" indent="1524000" algn="just">
              <a:lnSpc>
                <a:spcPct val="150000"/>
              </a:lnSpc>
              <a:buNone/>
            </a:pPr>
            <a:r>
              <a:rPr lang="en-US" sz="2000" b="1"/>
              <a:t>Node *pp;</a:t>
            </a:r>
          </a:p>
          <a:p>
            <a:pPr marL="0" indent="1524000" algn="just">
              <a:lnSpc>
                <a:spcPct val="150000"/>
              </a:lnSpc>
              <a:buNone/>
            </a:pPr>
            <a:r>
              <a:rPr lang="en-US" sz="2000" b="1"/>
              <a:t>if( emptyList(*L) ) return;</a:t>
            </a:r>
          </a:p>
          <a:p>
            <a:pPr marL="0" indent="1524000" algn="just">
              <a:lnSpc>
                <a:spcPct val="150000"/>
              </a:lnSpc>
              <a:buNone/>
            </a:pPr>
            <a:r>
              <a:rPr lang="en-US" sz="2000" b="1"/>
              <a:t>else { </a:t>
            </a:r>
          </a:p>
          <a:p>
            <a:pPr marL="0" indent="2146300" algn="just">
              <a:lnSpc>
                <a:spcPct val="150000"/>
              </a:lnSpc>
              <a:buNone/>
            </a:pPr>
            <a:r>
              <a:rPr lang="en-US" sz="2000" b="1"/>
              <a:t>pp = L-&gt;pHead;</a:t>
            </a:r>
          </a:p>
          <a:p>
            <a:pPr marL="0" indent="2151063" algn="just">
              <a:lnSpc>
                <a:spcPct val="150000"/>
              </a:lnSpc>
              <a:buNone/>
            </a:pPr>
            <a:r>
              <a:rPr lang="en-US" sz="2000" b="1"/>
              <a:t>L-&gt;pHead = pp-&gt;link;</a:t>
            </a:r>
          </a:p>
          <a:p>
            <a:pPr marL="0" indent="2151063" algn="just">
              <a:lnSpc>
                <a:spcPct val="150000"/>
              </a:lnSpc>
              <a:buNone/>
            </a:pPr>
            <a:r>
              <a:rPr lang="en-US" sz="2000" b="1"/>
              <a:t>free(pp);</a:t>
            </a:r>
          </a:p>
          <a:p>
            <a:pPr marL="0" indent="2151063" algn="just">
              <a:lnSpc>
                <a:spcPct val="150000"/>
              </a:lnSpc>
              <a:buNone/>
            </a:pPr>
            <a:r>
              <a:rPr lang="en-US" sz="2000" b="1"/>
              <a:t>L-&gt;spt--;</a:t>
            </a:r>
          </a:p>
          <a:p>
            <a:pPr marL="0" indent="2151063" algn="just">
              <a:lnSpc>
                <a:spcPct val="150000"/>
              </a:lnSpc>
              <a:buNone/>
            </a:pPr>
            <a:r>
              <a:rPr lang="en-US" sz="2000" b="1"/>
              <a:t>if(L-&gt;pHead==NULL) L-&gt;pTail=NULL;</a:t>
            </a:r>
          </a:p>
          <a:p>
            <a:pPr marL="0" indent="1524000" algn="just">
              <a:lnSpc>
                <a:spcPct val="150000"/>
              </a:lnSpc>
              <a:buNone/>
            </a:pPr>
            <a:r>
              <a:rPr lang="en-US" sz="2000" b="1"/>
              <a:t>}</a:t>
            </a:r>
          </a:p>
          <a:p>
            <a:pPr marL="0" indent="0" algn="just">
              <a:lnSpc>
                <a:spcPct val="150000"/>
              </a:lnSpc>
              <a:buNone/>
            </a:pPr>
            <a:r>
              <a:rPr lang="en-US" sz="2000" b="1"/>
              <a:t>}</a:t>
            </a:r>
          </a:p>
        </p:txBody>
      </p:sp>
      <p:pic>
        <p:nvPicPr>
          <p:cNvPr id="4" name="Picture 3">
            <a:extLst>
              <a:ext uri="{FF2B5EF4-FFF2-40B4-BE49-F238E27FC236}">
                <a16:creationId xmlns:a16="http://schemas.microsoft.com/office/drawing/2014/main" id="{526949E5-1CC2-0E47-8C96-ECC2DB1ED4D5}"/>
              </a:ext>
            </a:extLst>
          </p:cNvPr>
          <p:cNvPicPr>
            <a:picLocks noChangeAspect="1"/>
          </p:cNvPicPr>
          <p:nvPr/>
        </p:nvPicPr>
        <p:blipFill>
          <a:blip r:embed="rId2"/>
          <a:stretch>
            <a:fillRect/>
          </a:stretch>
        </p:blipFill>
        <p:spPr>
          <a:xfrm>
            <a:off x="5360894" y="2115677"/>
            <a:ext cx="6580092" cy="2456330"/>
          </a:xfrm>
          <a:prstGeom prst="rect">
            <a:avLst/>
          </a:prstGeom>
        </p:spPr>
      </p:pic>
    </p:spTree>
    <p:extLst>
      <p:ext uri="{BB962C8B-B14F-4D97-AF65-F5344CB8AC3E}">
        <p14:creationId xmlns:p14="http://schemas.microsoft.com/office/powerpoint/2010/main" val="230595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2800"/>
              <a:t>Xóa phần tử ở sau phần tử q trong danh sách</a:t>
            </a:r>
          </a:p>
          <a:p>
            <a:pPr algn="just">
              <a:lnSpc>
                <a:spcPct val="150000"/>
              </a:lnSpc>
            </a:pPr>
            <a:r>
              <a:rPr lang="en-US" sz="2800"/>
              <a:t>Thuật toán:</a:t>
            </a:r>
          </a:p>
          <a:p>
            <a:pPr lvl="1" algn="just">
              <a:lnSpc>
                <a:spcPct val="150000"/>
              </a:lnSpc>
            </a:pPr>
            <a:r>
              <a:rPr lang="en-US" sz="2400"/>
              <a:t>Nếu q==NULL thì kết thúc</a:t>
            </a:r>
          </a:p>
          <a:p>
            <a:pPr lvl="1" algn="just">
              <a:lnSpc>
                <a:spcPct val="150000"/>
              </a:lnSpc>
            </a:pPr>
            <a:r>
              <a:rPr lang="en-US" sz="2400"/>
              <a:t>Nếu q!=NULL thì</a:t>
            </a:r>
          </a:p>
          <a:p>
            <a:pPr lvl="2" algn="just">
              <a:lnSpc>
                <a:spcPct val="150000"/>
              </a:lnSpc>
            </a:pPr>
            <a:r>
              <a:rPr lang="en-US" sz="2000"/>
              <a:t>pp=q-&gt;link; //pp là phần tử cần xóa</a:t>
            </a:r>
          </a:p>
          <a:p>
            <a:pPr lvl="2" algn="just">
              <a:lnSpc>
                <a:spcPct val="150000"/>
              </a:lnSpc>
            </a:pPr>
            <a:r>
              <a:rPr lang="en-US" sz="2000"/>
              <a:t>q-&gt;link=pp-&gt;link;</a:t>
            </a:r>
          </a:p>
          <a:p>
            <a:pPr lvl="2" algn="just">
              <a:lnSpc>
                <a:spcPct val="150000"/>
              </a:lnSpc>
            </a:pPr>
            <a:r>
              <a:rPr lang="en-US" sz="2000"/>
              <a:t>free(pp);</a:t>
            </a:r>
          </a:p>
          <a:p>
            <a:pPr lvl="2" algn="just">
              <a:lnSpc>
                <a:spcPct val="150000"/>
              </a:lnSpc>
            </a:pPr>
            <a:r>
              <a:rPr lang="en-US" sz="2000"/>
              <a:t>nếu pTail == NULL thì pTail=q;</a:t>
            </a:r>
            <a:endParaRPr lang="en-US" sz="1600"/>
          </a:p>
        </p:txBody>
      </p:sp>
      <p:pic>
        <p:nvPicPr>
          <p:cNvPr id="4" name="Picture 3"/>
          <p:cNvPicPr>
            <a:picLocks noChangeAspect="1"/>
          </p:cNvPicPr>
          <p:nvPr/>
        </p:nvPicPr>
        <p:blipFill>
          <a:blip r:embed="rId2"/>
          <a:stretch>
            <a:fillRect/>
          </a:stretch>
        </p:blipFill>
        <p:spPr>
          <a:xfrm>
            <a:off x="6650131" y="1792204"/>
            <a:ext cx="5057775" cy="1592680"/>
          </a:xfrm>
          <a:prstGeom prst="rect">
            <a:avLst/>
          </a:prstGeom>
        </p:spPr>
      </p:pic>
      <p:sp>
        <p:nvSpPr>
          <p:cNvPr id="6" name="TextBox 5">
            <a:extLst>
              <a:ext uri="{FF2B5EF4-FFF2-40B4-BE49-F238E27FC236}">
                <a16:creationId xmlns:a16="http://schemas.microsoft.com/office/drawing/2014/main" id="{0E2A9AB5-270F-408E-9C9F-4970FE100B59}"/>
              </a:ext>
            </a:extLst>
          </p:cNvPr>
          <p:cNvSpPr txBox="1"/>
          <p:nvPr/>
        </p:nvSpPr>
        <p:spPr>
          <a:xfrm>
            <a:off x="9005686" y="1875949"/>
            <a:ext cx="297316" cy="338554"/>
          </a:xfrm>
          <a:prstGeom prst="rect">
            <a:avLst/>
          </a:prstGeom>
          <a:noFill/>
        </p:spPr>
        <p:txBody>
          <a:bodyPr wrap="square">
            <a:spAutoFit/>
          </a:bodyPr>
          <a:lstStyle/>
          <a:p>
            <a:r>
              <a:rPr lang="en-US" sz="1600"/>
              <a:t>p</a:t>
            </a:r>
          </a:p>
        </p:txBody>
      </p:sp>
    </p:spTree>
    <p:extLst>
      <p:ext uri="{BB962C8B-B14F-4D97-AF65-F5344CB8AC3E}">
        <p14:creationId xmlns:p14="http://schemas.microsoft.com/office/powerpoint/2010/main" val="26007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a:xfrm>
            <a:off x="394448" y="1096964"/>
            <a:ext cx="6113928" cy="5234781"/>
          </a:xfrm>
        </p:spPr>
        <p:txBody>
          <a:bodyPr/>
          <a:lstStyle/>
          <a:p>
            <a:pPr marL="0" indent="0" algn="just">
              <a:buNone/>
            </a:pPr>
            <a:r>
              <a:rPr lang="en-US" sz="2600"/>
              <a:t>main(){</a:t>
            </a:r>
          </a:p>
          <a:p>
            <a:pPr marL="0" indent="0" algn="just">
              <a:buNone/>
            </a:pPr>
            <a:r>
              <a:rPr lang="en-US" sz="2600"/>
              <a:t>	</a:t>
            </a:r>
            <a:r>
              <a:rPr lang="en-US" sz="2600">
                <a:solidFill>
                  <a:srgbClr val="FF0000"/>
                </a:solidFill>
              </a:rPr>
              <a:t>int a[100][100];</a:t>
            </a:r>
          </a:p>
          <a:p>
            <a:pPr marL="0" indent="0" algn="just">
              <a:buNone/>
            </a:pPr>
            <a:r>
              <a:rPr lang="en-US" sz="2600"/>
              <a:t>	int n, m;</a:t>
            </a:r>
          </a:p>
          <a:p>
            <a:pPr marL="0" indent="0" algn="just">
              <a:buNone/>
            </a:pPr>
            <a:r>
              <a:rPr lang="en-US" sz="2600"/>
              <a:t>	printf("Nhap so hang cot: ");</a:t>
            </a:r>
          </a:p>
          <a:p>
            <a:pPr marL="0" indent="0" algn="just">
              <a:buNone/>
            </a:pPr>
            <a:r>
              <a:rPr lang="en-US" sz="2600"/>
              <a:t>	scanf("%d%d", &amp;n, &amp;m);</a:t>
            </a:r>
          </a:p>
          <a:p>
            <a:pPr marL="0" indent="0" algn="just">
              <a:buNone/>
            </a:pPr>
            <a:r>
              <a:rPr lang="en-US" sz="2600"/>
              <a:t>	nhap(a, n, m);</a:t>
            </a:r>
          </a:p>
          <a:p>
            <a:pPr marL="0" indent="0" algn="just">
              <a:buNone/>
            </a:pPr>
            <a:r>
              <a:rPr lang="en-US" sz="2600"/>
              <a:t>	printf("\nDL ban dau\n");</a:t>
            </a:r>
          </a:p>
          <a:p>
            <a:pPr marL="0" indent="0" algn="just">
              <a:buNone/>
            </a:pPr>
            <a:r>
              <a:rPr lang="en-US" sz="2600"/>
              <a:t>	in(a, n, m);</a:t>
            </a:r>
          </a:p>
          <a:p>
            <a:pPr marL="0" indent="0" algn="just">
              <a:buNone/>
            </a:pPr>
            <a:r>
              <a:rPr lang="en-US" sz="2600"/>
              <a:t>}	</a:t>
            </a:r>
          </a:p>
          <a:p>
            <a:pPr marL="0" indent="0" algn="just">
              <a:buNone/>
            </a:pPr>
            <a:endParaRPr lang="en-US" sz="2600"/>
          </a:p>
        </p:txBody>
      </p:sp>
      <p:sp>
        <p:nvSpPr>
          <p:cNvPr id="4" name="Content Placeholder 2"/>
          <p:cNvSpPr txBox="1">
            <a:spLocks/>
          </p:cNvSpPr>
          <p:nvPr/>
        </p:nvSpPr>
        <p:spPr bwMode="auto">
          <a:xfrm>
            <a:off x="6508376" y="1100234"/>
            <a:ext cx="5450542"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US" sz="2600" kern="0"/>
              <a:t>main(){</a:t>
            </a:r>
          </a:p>
          <a:p>
            <a:pPr marL="0" indent="0" algn="just">
              <a:buNone/>
            </a:pPr>
            <a:r>
              <a:rPr lang="en-US" sz="2600" kern="0"/>
              <a:t>	int a[100];</a:t>
            </a:r>
          </a:p>
          <a:p>
            <a:pPr marL="0" indent="0" algn="just">
              <a:buNone/>
            </a:pPr>
            <a:r>
              <a:rPr lang="en-US" sz="2600" kern="0"/>
              <a:t>	int n, m;</a:t>
            </a:r>
          </a:p>
          <a:p>
            <a:pPr marL="0" indent="0" algn="just">
              <a:buNone/>
            </a:pPr>
            <a:r>
              <a:rPr lang="en-US" sz="2600" kern="0"/>
              <a:t>	printf("Nhap so hang cot: ");</a:t>
            </a:r>
          </a:p>
          <a:p>
            <a:pPr marL="0" indent="0" algn="just">
              <a:buNone/>
            </a:pPr>
            <a:r>
              <a:rPr lang="en-US" sz="2600" kern="0"/>
              <a:t>	scanf("%d%d", &amp;n, &amp;m);</a:t>
            </a:r>
          </a:p>
          <a:p>
            <a:pPr marL="0" indent="0" algn="just">
              <a:buNone/>
            </a:pPr>
            <a:r>
              <a:rPr lang="en-US" sz="2600" kern="0"/>
              <a:t>	nhap(a, n, m);</a:t>
            </a:r>
          </a:p>
          <a:p>
            <a:pPr marL="0" indent="0" algn="just">
              <a:buNone/>
            </a:pPr>
            <a:r>
              <a:rPr lang="en-US" sz="2600" kern="0"/>
              <a:t>	printf("\nDL ban dau\n");</a:t>
            </a:r>
          </a:p>
          <a:p>
            <a:pPr marL="0" indent="0" algn="just">
              <a:buNone/>
            </a:pPr>
            <a:r>
              <a:rPr lang="en-US" sz="2600" kern="0"/>
              <a:t>	in(a, n, m);</a:t>
            </a:r>
          </a:p>
          <a:p>
            <a:pPr marL="0" indent="0" algn="just">
              <a:buNone/>
            </a:pPr>
            <a:r>
              <a:rPr lang="en-US" sz="2600" kern="0"/>
              <a:t>}	</a:t>
            </a:r>
          </a:p>
        </p:txBody>
      </p:sp>
    </p:spTree>
    <p:extLst>
      <p:ext uri="{BB962C8B-B14F-4D97-AF65-F5344CB8AC3E}">
        <p14:creationId xmlns:p14="http://schemas.microsoft.com/office/powerpoint/2010/main" val="172069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5432611" cy="5234781"/>
          </a:xfrm>
        </p:spPr>
        <p:txBody>
          <a:bodyPr/>
          <a:lstStyle/>
          <a:p>
            <a:pPr marL="0" indent="0" algn="just">
              <a:lnSpc>
                <a:spcPct val="150000"/>
              </a:lnSpc>
              <a:buNone/>
            </a:pPr>
            <a:r>
              <a:rPr lang="en-US" sz="2800"/>
              <a:t>void del_After (LList *L, Node *q) {</a:t>
            </a:r>
          </a:p>
          <a:p>
            <a:pPr marL="0" indent="0" algn="just">
              <a:lnSpc>
                <a:spcPct val="150000"/>
              </a:lnSpc>
              <a:buNone/>
            </a:pPr>
            <a:r>
              <a:rPr lang="en-US" sz="2800"/>
              <a:t>Node *pp;</a:t>
            </a:r>
          </a:p>
          <a:p>
            <a:pPr marL="0" indent="0" algn="just">
              <a:lnSpc>
                <a:spcPct val="150000"/>
              </a:lnSpc>
              <a:buNone/>
            </a:pPr>
            <a:r>
              <a:rPr lang="en-US" sz="2800"/>
              <a:t>if( NULL==q) return;</a:t>
            </a:r>
          </a:p>
          <a:p>
            <a:pPr marL="0" indent="0" algn="just">
              <a:lnSpc>
                <a:spcPct val="150000"/>
              </a:lnSpc>
              <a:buNone/>
            </a:pPr>
            <a:r>
              <a:rPr lang="en-US" sz="2800"/>
              <a:t>else { </a:t>
            </a:r>
          </a:p>
          <a:p>
            <a:pPr marL="0" indent="0" algn="just">
              <a:lnSpc>
                <a:spcPct val="150000"/>
              </a:lnSpc>
              <a:buNone/>
            </a:pPr>
            <a:r>
              <a:rPr lang="en-US" sz="2800"/>
              <a:t>	pp = q-&gt;link;</a:t>
            </a:r>
          </a:p>
          <a:p>
            <a:pPr marL="0" indent="0" algn="just">
              <a:lnSpc>
                <a:spcPct val="150000"/>
              </a:lnSpc>
              <a:buNone/>
            </a:pPr>
            <a:r>
              <a:rPr lang="en-US" sz="2800"/>
              <a:t>	q-&gt;link=pp-&gt;link;</a:t>
            </a:r>
          </a:p>
        </p:txBody>
      </p:sp>
      <p:sp>
        <p:nvSpPr>
          <p:cNvPr id="4" name="Rectangle 3"/>
          <p:cNvSpPr/>
          <p:nvPr/>
        </p:nvSpPr>
        <p:spPr>
          <a:xfrm>
            <a:off x="7010400" y="1942098"/>
            <a:ext cx="4858871" cy="2862322"/>
          </a:xfrm>
          <a:prstGeom prst="rect">
            <a:avLst/>
          </a:prstGeom>
        </p:spPr>
        <p:txBody>
          <a:bodyPr wrap="square">
            <a:spAutoFit/>
          </a:bodyPr>
          <a:lstStyle/>
          <a:p>
            <a:pPr algn="just">
              <a:lnSpc>
                <a:spcPct val="150000"/>
              </a:lnSpc>
            </a:pPr>
            <a:r>
              <a:rPr lang="en-US" sz="2400"/>
              <a:t>free(pp);</a:t>
            </a:r>
          </a:p>
          <a:p>
            <a:pPr algn="just">
              <a:lnSpc>
                <a:spcPct val="150000"/>
              </a:lnSpc>
            </a:pPr>
            <a:r>
              <a:rPr lang="en-US" sz="2400"/>
              <a:t>L-&gt;spt--;</a:t>
            </a:r>
          </a:p>
          <a:p>
            <a:pPr algn="just">
              <a:lnSpc>
                <a:spcPct val="150000"/>
              </a:lnSpc>
            </a:pPr>
            <a:r>
              <a:rPr lang="en-US" sz="2400"/>
              <a:t>if(NULL == L-&gt;pTail) L-&gt;pTail=q;</a:t>
            </a:r>
          </a:p>
          <a:p>
            <a:pPr algn="just">
              <a:lnSpc>
                <a:spcPct val="150000"/>
              </a:lnSpc>
            </a:pPr>
            <a:r>
              <a:rPr lang="en-US" sz="2400"/>
              <a:t>}</a:t>
            </a:r>
          </a:p>
          <a:p>
            <a:pPr algn="just">
              <a:lnSpc>
                <a:spcPct val="150000"/>
              </a:lnSpc>
            </a:pPr>
            <a:r>
              <a:rPr lang="en-US" sz="2400"/>
              <a:t>}</a:t>
            </a:r>
          </a:p>
        </p:txBody>
      </p:sp>
      <p:pic>
        <p:nvPicPr>
          <p:cNvPr id="5" name="Picture 4">
            <a:extLst>
              <a:ext uri="{FF2B5EF4-FFF2-40B4-BE49-F238E27FC236}">
                <a16:creationId xmlns:a16="http://schemas.microsoft.com/office/drawing/2014/main" id="{8B3D250B-F030-1947-B1AF-3F32A61CD50F}"/>
              </a:ext>
            </a:extLst>
          </p:cNvPr>
          <p:cNvPicPr>
            <a:picLocks noChangeAspect="1"/>
          </p:cNvPicPr>
          <p:nvPr/>
        </p:nvPicPr>
        <p:blipFill>
          <a:blip r:embed="rId2"/>
          <a:stretch>
            <a:fillRect/>
          </a:stretch>
        </p:blipFill>
        <p:spPr>
          <a:xfrm>
            <a:off x="6175842" y="4739065"/>
            <a:ext cx="5057775" cy="1592680"/>
          </a:xfrm>
          <a:prstGeom prst="rect">
            <a:avLst/>
          </a:prstGeom>
        </p:spPr>
      </p:pic>
    </p:spTree>
    <p:extLst>
      <p:ext uri="{BB962C8B-B14F-4D97-AF65-F5344CB8AC3E}">
        <p14:creationId xmlns:p14="http://schemas.microsoft.com/office/powerpoint/2010/main" val="10269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78406" y="1096965"/>
            <a:ext cx="10972800" cy="3475036"/>
          </a:xfrm>
        </p:spPr>
        <p:txBody>
          <a:bodyPr/>
          <a:lstStyle/>
          <a:p>
            <a:pPr algn="just">
              <a:lnSpc>
                <a:spcPct val="150000"/>
              </a:lnSpc>
            </a:pPr>
            <a:r>
              <a:rPr lang="en-US" sz="2800"/>
              <a:t>Xóa phần tử có khóa K trong danh sách </a:t>
            </a:r>
          </a:p>
          <a:p>
            <a:pPr algn="just">
              <a:lnSpc>
                <a:spcPct val="150000"/>
              </a:lnSpc>
            </a:pPr>
            <a:r>
              <a:rPr lang="en-US" sz="2800"/>
              <a:t>Thuật toán:</a:t>
            </a:r>
          </a:p>
          <a:p>
            <a:pPr lvl="1" algn="just">
              <a:lnSpc>
                <a:spcPct val="150000"/>
              </a:lnSpc>
            </a:pPr>
            <a:r>
              <a:rPr lang="en-US" sz="2400"/>
              <a:t>B1: Tìm phần tử pp có khóa K và phần tử q ở trước nó</a:t>
            </a:r>
          </a:p>
          <a:p>
            <a:pPr lvl="1" algn="just">
              <a:lnSpc>
                <a:spcPct val="150000"/>
              </a:lnSpc>
            </a:pPr>
            <a:r>
              <a:rPr lang="en-US" sz="2400"/>
              <a:t>B2: Nếu NULL != pp thì xóa pp như xóa phần tử sau q</a:t>
            </a:r>
          </a:p>
          <a:p>
            <a:pPr lvl="1" algn="just">
              <a:lnSpc>
                <a:spcPct val="150000"/>
              </a:lnSpc>
            </a:pPr>
            <a:r>
              <a:rPr lang="en-US" sz="2400"/>
              <a:t>ngược lại báo không có phần tử khóa K trong danh sách </a:t>
            </a:r>
          </a:p>
        </p:txBody>
      </p:sp>
      <p:pic>
        <p:nvPicPr>
          <p:cNvPr id="5" name="Picture 4">
            <a:extLst>
              <a:ext uri="{FF2B5EF4-FFF2-40B4-BE49-F238E27FC236}">
                <a16:creationId xmlns:a16="http://schemas.microsoft.com/office/drawing/2014/main" id="{33B2B0CE-5FD8-4C4A-A7AF-7FA34A08E97D}"/>
              </a:ext>
            </a:extLst>
          </p:cNvPr>
          <p:cNvPicPr>
            <a:picLocks noChangeAspect="1"/>
          </p:cNvPicPr>
          <p:nvPr/>
        </p:nvPicPr>
        <p:blipFill>
          <a:blip r:embed="rId2"/>
          <a:stretch>
            <a:fillRect/>
          </a:stretch>
        </p:blipFill>
        <p:spPr>
          <a:xfrm>
            <a:off x="1287564" y="4452339"/>
            <a:ext cx="8863826" cy="1545506"/>
          </a:xfrm>
          <a:prstGeom prst="rect">
            <a:avLst/>
          </a:prstGeom>
        </p:spPr>
      </p:pic>
    </p:spTree>
    <p:extLst>
      <p:ext uri="{BB962C8B-B14F-4D97-AF65-F5344CB8AC3E}">
        <p14:creationId xmlns:p14="http://schemas.microsoft.com/office/powerpoint/2010/main" val="29283097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78E7-6D96-4184-BA00-35DFB12BE6EA}"/>
              </a:ext>
            </a:extLst>
          </p:cNvPr>
          <p:cNvSpPr>
            <a:spLocks noGrp="1"/>
          </p:cNvSpPr>
          <p:nvPr>
            <p:ph type="title"/>
          </p:nvPr>
        </p:nvSpPr>
        <p:spPr/>
        <p:txBody>
          <a:bodyPr/>
          <a:lstStyle/>
          <a:p>
            <a:r>
              <a:rPr lang="en-US"/>
              <a:t>Xóa theo tên</a:t>
            </a:r>
          </a:p>
        </p:txBody>
      </p:sp>
      <p:sp>
        <p:nvSpPr>
          <p:cNvPr id="3" name="Content Placeholder 2">
            <a:extLst>
              <a:ext uri="{FF2B5EF4-FFF2-40B4-BE49-F238E27FC236}">
                <a16:creationId xmlns:a16="http://schemas.microsoft.com/office/drawing/2014/main" id="{4CA3131C-4821-4214-9B27-753E4C12C589}"/>
              </a:ext>
            </a:extLst>
          </p:cNvPr>
          <p:cNvSpPr>
            <a:spLocks noGrp="1"/>
          </p:cNvSpPr>
          <p:nvPr>
            <p:ph idx="1"/>
          </p:nvPr>
        </p:nvSpPr>
        <p:spPr>
          <a:xfrm>
            <a:off x="0" y="1302545"/>
            <a:ext cx="7955280" cy="5029200"/>
          </a:xfrm>
        </p:spPr>
        <p:txBody>
          <a:bodyPr/>
          <a:lstStyle/>
          <a:p>
            <a:pPr marL="0" indent="0">
              <a:buNone/>
            </a:pPr>
            <a:r>
              <a:rPr lang="en-US" sz="2400"/>
              <a:t>void del_K(LList *L, char K[30]){</a:t>
            </a:r>
          </a:p>
          <a:p>
            <a:pPr marL="0" indent="0">
              <a:buNone/>
            </a:pPr>
            <a:r>
              <a:rPr lang="en-US" sz="2400"/>
              <a:t>	Node *pp=L-&gt;pHead, *q;</a:t>
            </a:r>
          </a:p>
          <a:p>
            <a:pPr marL="0" indent="0">
              <a:buNone/>
            </a:pPr>
            <a:r>
              <a:rPr lang="en-US" sz="2400"/>
              <a:t>	while (pp!=NULL &amp;&amp; !strstr(pp-&gt;infor.ten, K)){</a:t>
            </a:r>
          </a:p>
          <a:p>
            <a:pPr marL="0" indent="0">
              <a:buNone/>
            </a:pPr>
            <a:r>
              <a:rPr lang="en-US" sz="2400"/>
              <a:t>		q=pp;</a:t>
            </a:r>
          </a:p>
          <a:p>
            <a:pPr marL="0" indent="0">
              <a:buNone/>
            </a:pPr>
            <a:r>
              <a:rPr lang="en-US" sz="2400"/>
              <a:t>		pp=pp-&gt;link;</a:t>
            </a:r>
          </a:p>
          <a:p>
            <a:pPr marL="0" indent="0">
              <a:buNone/>
            </a:pPr>
            <a:r>
              <a:rPr lang="en-US" sz="2400"/>
              <a:t>	}</a:t>
            </a:r>
          </a:p>
          <a:p>
            <a:pPr marL="0" indent="0">
              <a:buNone/>
            </a:pPr>
            <a:r>
              <a:rPr lang="en-US" sz="2400"/>
              <a:t>	if(NULL==pp) return;</a:t>
            </a:r>
          </a:p>
          <a:p>
            <a:pPr marL="0" indent="0">
              <a:buNone/>
            </a:pPr>
            <a:r>
              <a:rPr lang="en-US" sz="2400"/>
              <a:t>	else</a:t>
            </a:r>
          </a:p>
          <a:p>
            <a:pPr marL="0" indent="0">
              <a:buNone/>
            </a:pPr>
            <a:r>
              <a:rPr lang="en-US" sz="2400"/>
              <a:t>		if(pp==L-&gt;pHead) del_Head(L);</a:t>
            </a:r>
          </a:p>
          <a:p>
            <a:pPr marL="0" indent="0">
              <a:buNone/>
            </a:pPr>
            <a:r>
              <a:rPr lang="en-US" sz="2400"/>
              <a:t>		else del_After(L, q);</a:t>
            </a:r>
          </a:p>
          <a:p>
            <a:pPr marL="0" indent="0">
              <a:buNone/>
            </a:pPr>
            <a:r>
              <a:rPr lang="en-US" sz="2400"/>
              <a:t>}</a:t>
            </a:r>
          </a:p>
        </p:txBody>
      </p:sp>
      <p:pic>
        <p:nvPicPr>
          <p:cNvPr id="4" name="Picture 3">
            <a:extLst>
              <a:ext uri="{FF2B5EF4-FFF2-40B4-BE49-F238E27FC236}">
                <a16:creationId xmlns:a16="http://schemas.microsoft.com/office/drawing/2014/main" id="{50900020-80B3-8340-AFE1-226191132C04}"/>
              </a:ext>
            </a:extLst>
          </p:cNvPr>
          <p:cNvPicPr>
            <a:picLocks noChangeAspect="1"/>
          </p:cNvPicPr>
          <p:nvPr/>
        </p:nvPicPr>
        <p:blipFill>
          <a:blip r:embed="rId2"/>
          <a:stretch>
            <a:fillRect/>
          </a:stretch>
        </p:blipFill>
        <p:spPr>
          <a:xfrm>
            <a:off x="5943600" y="2831032"/>
            <a:ext cx="6248400" cy="1545506"/>
          </a:xfrm>
          <a:prstGeom prst="rect">
            <a:avLst/>
          </a:prstGeom>
        </p:spPr>
      </p:pic>
    </p:spTree>
    <p:extLst>
      <p:ext uri="{BB962C8B-B14F-4D97-AF65-F5344CB8AC3E}">
        <p14:creationId xmlns:p14="http://schemas.microsoft.com/office/powerpoint/2010/main" val="143677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36E02523-72FD-4EB4-8FC3-68940CC4C5B0}"/>
              </a:ext>
            </a:extLst>
          </p:cNvPr>
          <p:cNvSpPr txBox="1">
            <a:spLocks noChangeArrowheads="1"/>
          </p:cNvSpPr>
          <p:nvPr/>
        </p:nvSpPr>
        <p:spPr bwMode="auto">
          <a:xfrm>
            <a:off x="2803526" y="90488"/>
            <a:ext cx="6873875" cy="823912"/>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Chuỗi (xâu ký tự)</a:t>
            </a:r>
          </a:p>
        </p:txBody>
      </p:sp>
      <p:sp>
        <p:nvSpPr>
          <p:cNvPr id="43011" name="Text Box 3">
            <a:extLst>
              <a:ext uri="{FF2B5EF4-FFF2-40B4-BE49-F238E27FC236}">
                <a16:creationId xmlns:a16="http://schemas.microsoft.com/office/drawing/2014/main" id="{150BA73E-D7D1-4700-896C-6BBD8BC55B34}"/>
              </a:ext>
            </a:extLst>
          </p:cNvPr>
          <p:cNvSpPr txBox="1">
            <a:spLocks noChangeArrowheads="1"/>
          </p:cNvSpPr>
          <p:nvPr/>
        </p:nvSpPr>
        <p:spPr bwMode="auto">
          <a:xfrm>
            <a:off x="136902" y="1905430"/>
            <a:ext cx="11918196" cy="39224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66725" indent="-466725">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lnSpc>
                <a:spcPct val="150000"/>
              </a:lnSpc>
              <a:spcBef>
                <a:spcPct val="0"/>
              </a:spcBef>
              <a:spcAft>
                <a:spcPct val="0"/>
              </a:spcAft>
              <a:buClr>
                <a:srgbClr val="3333CC"/>
              </a:buClr>
            </a:pPr>
            <a:r>
              <a:rPr lang="en-US" altLang="en-US" sz="3400">
                <a:solidFill>
                  <a:srgbClr val="000000"/>
                </a:solidFill>
                <a:cs typeface="Times New Roman" panose="02020603050405020304" pitchFamily="18" charset="0"/>
              </a:rPr>
              <a:t>Chuỗi là mảng một chiều các ký tự kết thúc bởi ký tự </a:t>
            </a:r>
            <a:r>
              <a:rPr lang="en-US" altLang="en-US" sz="3400">
                <a:solidFill>
                  <a:srgbClr val="3333CC"/>
                </a:solidFill>
                <a:cs typeface="Times New Roman" panose="02020603050405020304" pitchFamily="18" charset="0"/>
              </a:rPr>
              <a:t>null</a:t>
            </a:r>
            <a:r>
              <a:rPr lang="en-US" altLang="en-US" sz="3400">
                <a:solidFill>
                  <a:srgbClr val="000000"/>
                </a:solidFill>
                <a:cs typeface="Times New Roman" panose="02020603050405020304" pitchFamily="18" charset="0"/>
              </a:rPr>
              <a:t> (‘\0’).</a:t>
            </a:r>
          </a:p>
          <a:p>
            <a:pPr algn="just" fontAlgn="base">
              <a:lnSpc>
                <a:spcPct val="150000"/>
              </a:lnSpc>
              <a:spcBef>
                <a:spcPct val="0"/>
              </a:spcBef>
              <a:spcAft>
                <a:spcPct val="0"/>
              </a:spcAft>
              <a:buClr>
                <a:srgbClr val="3333CC"/>
              </a:buClr>
            </a:pPr>
            <a:r>
              <a:rPr lang="en-US" altLang="en-US" sz="3400">
                <a:solidFill>
                  <a:srgbClr val="000000"/>
                </a:solidFill>
                <a:cs typeface="Times New Roman" panose="02020603050405020304" pitchFamily="18" charset="0"/>
              </a:rPr>
              <a:t>Khai báo:</a:t>
            </a:r>
          </a:p>
          <a:p>
            <a:pPr lvl="1" algn="just" fontAlgn="base">
              <a:lnSpc>
                <a:spcPct val="150000"/>
              </a:lnSpc>
              <a:spcBef>
                <a:spcPct val="0"/>
              </a:spcBef>
              <a:spcAft>
                <a:spcPct val="0"/>
              </a:spcAft>
              <a:buClr>
                <a:srgbClr val="FF0000"/>
              </a:buClr>
            </a:pPr>
            <a:r>
              <a:rPr lang="en-US" altLang="en-US" sz="3400">
                <a:solidFill>
                  <a:srgbClr val="000000"/>
                </a:solidFill>
                <a:cs typeface="Times New Roman" panose="02020603050405020304" pitchFamily="18" charset="0"/>
              </a:rPr>
              <a:t>char str[10];</a:t>
            </a:r>
          </a:p>
          <a:p>
            <a:pPr lvl="1" algn="just" fontAlgn="base">
              <a:lnSpc>
                <a:spcPct val="150000"/>
              </a:lnSpc>
              <a:spcBef>
                <a:spcPct val="0"/>
              </a:spcBef>
              <a:spcAft>
                <a:spcPct val="0"/>
              </a:spcAft>
              <a:buClr>
                <a:srgbClr val="FF0000"/>
              </a:buClr>
            </a:pPr>
            <a:r>
              <a:rPr lang="en-US" altLang="en-US" sz="3400">
                <a:solidFill>
                  <a:srgbClr val="000000"/>
                </a:solidFill>
                <a:cs typeface="Times New Roman" panose="02020603050405020304" pitchFamily="18" charset="0"/>
              </a:rPr>
              <a:t>char s1[10]={‘H’, ‘e’, ‘l’, ‘l’, ‘o’, ‘\0’};</a:t>
            </a:r>
          </a:p>
          <a:p>
            <a:pPr lvl="1" algn="just" fontAlgn="base">
              <a:lnSpc>
                <a:spcPct val="150000"/>
              </a:lnSpc>
              <a:spcBef>
                <a:spcPct val="0"/>
              </a:spcBef>
              <a:spcAft>
                <a:spcPct val="0"/>
              </a:spcAft>
              <a:buClr>
                <a:srgbClr val="FF0000"/>
              </a:buClr>
            </a:pPr>
            <a:r>
              <a:rPr lang="en-US" altLang="en-US" sz="3400">
                <a:solidFill>
                  <a:srgbClr val="000000"/>
                </a:solidFill>
                <a:cs typeface="Times New Roman" panose="02020603050405020304" pitchFamily="18" charset="0"/>
              </a:rPr>
              <a:t>char s2[20]=“Hello”;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22BA188B-E612-4A6F-8EA0-26C4797B111E}"/>
              </a:ext>
            </a:extLst>
          </p:cNvPr>
          <p:cNvSpPr txBox="1">
            <a:spLocks noChangeArrowheads="1"/>
          </p:cNvSpPr>
          <p:nvPr/>
        </p:nvSpPr>
        <p:spPr bwMode="auto">
          <a:xfrm>
            <a:off x="2732088" y="90488"/>
            <a:ext cx="5726112" cy="823912"/>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Khai Báo Biến Chuỗi</a:t>
            </a:r>
          </a:p>
        </p:txBody>
      </p:sp>
      <p:sp>
        <p:nvSpPr>
          <p:cNvPr id="12291" name="Text Box 3">
            <a:extLst>
              <a:ext uri="{FF2B5EF4-FFF2-40B4-BE49-F238E27FC236}">
                <a16:creationId xmlns:a16="http://schemas.microsoft.com/office/drawing/2014/main" id="{B9D679B4-4791-4365-AE18-59186719BD48}"/>
              </a:ext>
            </a:extLst>
          </p:cNvPr>
          <p:cNvSpPr txBox="1">
            <a:spLocks noChangeArrowheads="1"/>
          </p:cNvSpPr>
          <p:nvPr/>
        </p:nvSpPr>
        <p:spPr bwMode="auto">
          <a:xfrm>
            <a:off x="0" y="1676401"/>
            <a:ext cx="12192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6400" indent="-406400">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Có thể gán các hằng chuỗi cho các biến chuỗi khi khai báo. </a:t>
            </a:r>
          </a:p>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Hằng chuỗi là một chuỗi các ký tự nằm trong dấu nháy kép.</a:t>
            </a:r>
          </a:p>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Ký tự null ‘\0’ được tự động thêm vào biểu diễn bên trong của chuỗi. </a:t>
            </a:r>
          </a:p>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Khi khai báo một biến chuỗi, hãy dành thêm một phần tử trống cho ký tự kết thúc.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0D91148A-F820-44E0-8E9D-87A66E8A6CB6}"/>
              </a:ext>
            </a:extLst>
          </p:cNvPr>
          <p:cNvSpPr txBox="1">
            <a:spLocks noChangeArrowheads="1"/>
          </p:cNvSpPr>
          <p:nvPr/>
        </p:nvSpPr>
        <p:spPr bwMode="auto">
          <a:xfrm>
            <a:off x="2603500" y="152401"/>
            <a:ext cx="8064500" cy="701675"/>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000" b="1">
                <a:solidFill>
                  <a:srgbClr val="333399"/>
                </a:solidFill>
                <a:effectLst>
                  <a:outerShdw blurRad="38100" dist="38100" dir="2700000" algn="tl">
                    <a:srgbClr val="C0C0C0"/>
                  </a:outerShdw>
                </a:effectLst>
              </a:rPr>
              <a:t>Các thao tác Nhập/Xuất chuỗi</a:t>
            </a:r>
          </a:p>
        </p:txBody>
      </p:sp>
      <p:sp>
        <p:nvSpPr>
          <p:cNvPr id="13315" name="Text Box 9">
            <a:extLst>
              <a:ext uri="{FF2B5EF4-FFF2-40B4-BE49-F238E27FC236}">
                <a16:creationId xmlns:a16="http://schemas.microsoft.com/office/drawing/2014/main" id="{133A7A0A-87FD-4C5F-9CD1-B7AE06607627}"/>
              </a:ext>
            </a:extLst>
          </p:cNvPr>
          <p:cNvSpPr txBox="1">
            <a:spLocks noChangeArrowheads="1"/>
          </p:cNvSpPr>
          <p:nvPr/>
        </p:nvSpPr>
        <p:spPr bwMode="auto">
          <a:xfrm>
            <a:off x="557939" y="1828801"/>
            <a:ext cx="11174278" cy="275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3838" indent="-223838">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lnSpc>
                <a:spcPct val="150000"/>
              </a:lnSpc>
              <a:spcBef>
                <a:spcPct val="0"/>
              </a:spcBef>
              <a:spcAft>
                <a:spcPct val="0"/>
              </a:spcAft>
              <a:buClr>
                <a:srgbClr val="3333CC"/>
              </a:buClr>
            </a:pPr>
            <a:r>
              <a:rPr lang="en-US" altLang="en-US" sz="4000">
                <a:solidFill>
                  <a:srgbClr val="000000"/>
                </a:solidFill>
                <a:cs typeface="Times New Roman" panose="02020603050405020304" pitchFamily="18" charset="0"/>
              </a:rPr>
              <a:t>Sử dụng hàm printf()/scanf() trong thư viện stdio.h</a:t>
            </a:r>
          </a:p>
          <a:p>
            <a:pPr algn="just" fontAlgn="base">
              <a:lnSpc>
                <a:spcPct val="150000"/>
              </a:lnSpc>
              <a:spcBef>
                <a:spcPct val="0"/>
              </a:spcBef>
              <a:spcAft>
                <a:spcPct val="0"/>
              </a:spcAft>
              <a:buClr>
                <a:srgbClr val="3333CC"/>
              </a:buClr>
            </a:pPr>
            <a:r>
              <a:rPr lang="en-US" altLang="en-US" sz="4000">
                <a:solidFill>
                  <a:srgbClr val="000000"/>
                </a:solidFill>
                <a:cs typeface="Times New Roman" panose="02020603050405020304" pitchFamily="18" charset="0"/>
              </a:rPr>
              <a:t>Sử dụng hàm gets()/puts() trong thư viện string.h </a:t>
            </a:r>
          </a:p>
          <a:p>
            <a:pPr algn="just" fontAlgn="base">
              <a:lnSpc>
                <a:spcPct val="150000"/>
              </a:lnSpc>
              <a:spcBef>
                <a:spcPct val="0"/>
              </a:spcBef>
              <a:spcAft>
                <a:spcPct val="0"/>
              </a:spcAft>
              <a:buClr>
                <a:srgbClr val="3333CC"/>
              </a:buClr>
            </a:pPr>
            <a:r>
              <a:rPr lang="en-US" altLang="en-US" sz="4000">
                <a:solidFill>
                  <a:srgbClr val="000000"/>
                </a:solidFill>
                <a:cs typeface="Times New Roman" panose="02020603050405020304" pitchFamily="18" charset="0"/>
              </a:rPr>
              <a:t>Sử dụng hàm fgets()/fputs() trong thư viện string.h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2">
            <a:extLst>
              <a:ext uri="{FF2B5EF4-FFF2-40B4-BE49-F238E27FC236}">
                <a16:creationId xmlns:a16="http://schemas.microsoft.com/office/drawing/2014/main" id="{7C37B5F2-6E21-4CCB-A70D-8FB529F1D6EA}"/>
              </a:ext>
            </a:extLst>
          </p:cNvPr>
          <p:cNvSpPr>
            <a:spLocks noGrp="1" noChangeArrowheads="1"/>
          </p:cNvSpPr>
          <p:nvPr>
            <p:ph type="title"/>
          </p:nvPr>
        </p:nvSpPr>
        <p:spPr/>
        <p:txBody>
          <a:bodyPr/>
          <a:lstStyle/>
          <a:p>
            <a:r>
              <a:rPr lang="en-US" altLang="en-US"/>
              <a:t>Nhập, xuất chuỗi</a:t>
            </a:r>
          </a:p>
        </p:txBody>
      </p:sp>
      <p:graphicFrame>
        <p:nvGraphicFramePr>
          <p:cNvPr id="5" name="Table 5">
            <a:extLst>
              <a:ext uri="{FF2B5EF4-FFF2-40B4-BE49-F238E27FC236}">
                <a16:creationId xmlns:a16="http://schemas.microsoft.com/office/drawing/2014/main" id="{CEEF32E4-82FF-4102-92C2-D58874165B10}"/>
              </a:ext>
            </a:extLst>
          </p:cNvPr>
          <p:cNvGraphicFramePr>
            <a:graphicFrameLocks noGrp="1"/>
          </p:cNvGraphicFramePr>
          <p:nvPr>
            <p:ph idx="1"/>
            <p:extLst>
              <p:ext uri="{D42A27DB-BD31-4B8C-83A1-F6EECF244321}">
                <p14:modId xmlns:p14="http://schemas.microsoft.com/office/powerpoint/2010/main" val="356967259"/>
              </p:ext>
            </p:extLst>
          </p:nvPr>
        </p:nvGraphicFramePr>
        <p:xfrm>
          <a:off x="309966" y="1752600"/>
          <a:ext cx="11313762" cy="4450020"/>
        </p:xfrm>
        <a:graphic>
          <a:graphicData uri="http://schemas.openxmlformats.org/drawingml/2006/table">
            <a:tbl>
              <a:tblPr firstRow="1" bandRow="1">
                <a:tableStyleId>{5C22544A-7EE6-4342-B048-85BDC9FD1C3A}</a:tableStyleId>
              </a:tblPr>
              <a:tblGrid>
                <a:gridCol w="5656881">
                  <a:extLst>
                    <a:ext uri="{9D8B030D-6E8A-4147-A177-3AD203B41FA5}">
                      <a16:colId xmlns:a16="http://schemas.microsoft.com/office/drawing/2014/main" val="20000"/>
                    </a:ext>
                  </a:extLst>
                </a:gridCol>
                <a:gridCol w="5656881">
                  <a:extLst>
                    <a:ext uri="{9D8B030D-6E8A-4147-A177-3AD203B41FA5}">
                      <a16:colId xmlns:a16="http://schemas.microsoft.com/office/drawing/2014/main" val="20001"/>
                    </a:ext>
                  </a:extLst>
                </a:gridCol>
              </a:tblGrid>
              <a:tr h="1310537">
                <a:tc>
                  <a:txBody>
                    <a:bodyPr/>
                    <a:lstStyle/>
                    <a:p>
                      <a:r>
                        <a:rPr lang="en-US" sz="2000" b="0">
                          <a:solidFill>
                            <a:schemeClr val="tx1"/>
                          </a:solidFill>
                        </a:rPr>
                        <a:t>Nhập: </a:t>
                      </a:r>
                    </a:p>
                    <a:p>
                      <a:r>
                        <a:rPr lang="en-US" sz="2000" b="1">
                          <a:solidFill>
                            <a:schemeClr val="tx1"/>
                          </a:solidFill>
                        </a:rPr>
                        <a:t>scanf(“%s”, st); </a:t>
                      </a:r>
                    </a:p>
                    <a:p>
                      <a:r>
                        <a:rPr lang="en-US" sz="2000" b="0">
                          <a:solidFill>
                            <a:schemeClr val="tx1"/>
                          </a:solidFill>
                        </a:rPr>
                        <a:t>- Không nhập đ</a:t>
                      </a:r>
                      <a:r>
                        <a:rPr lang="vi-VN" sz="2000" b="0">
                          <a:solidFill>
                            <a:schemeClr val="tx1"/>
                          </a:solidFill>
                        </a:rPr>
                        <a:t>ư</a:t>
                      </a:r>
                      <a:r>
                        <a:rPr lang="en-US" sz="2000" b="0">
                          <a:solidFill>
                            <a:schemeClr val="tx1"/>
                          </a:solidFill>
                        </a:rPr>
                        <a:t>ợc chuỗi có dấu cách, tab</a:t>
                      </a:r>
                    </a:p>
                  </a:txBody>
                  <a:tcPr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a:solidFill>
                            <a:schemeClr val="tx1"/>
                          </a:solidFill>
                        </a:rPr>
                        <a:t>Nhập</a:t>
                      </a:r>
                    </a:p>
                    <a:p>
                      <a:r>
                        <a:rPr lang="en-US" sz="2000" b="1">
                          <a:solidFill>
                            <a:schemeClr val="tx1"/>
                          </a:solidFill>
                        </a:rPr>
                        <a:t>fflush(stdin);</a:t>
                      </a:r>
                    </a:p>
                    <a:p>
                      <a:r>
                        <a:rPr lang="en-US" sz="2000" b="1">
                          <a:solidFill>
                            <a:schemeClr val="tx1"/>
                          </a:solidFill>
                        </a:rPr>
                        <a:t>gets(st);</a:t>
                      </a:r>
                    </a:p>
                    <a:p>
                      <a:r>
                        <a:rPr lang="en-US" sz="2000" b="0">
                          <a:solidFill>
                            <a:schemeClr val="tx1"/>
                          </a:solidFill>
                        </a:rPr>
                        <a:t>- Có nhập đ</a:t>
                      </a:r>
                      <a:r>
                        <a:rPr lang="vi-VN" sz="2000" b="0">
                          <a:solidFill>
                            <a:schemeClr val="tx1"/>
                          </a:solidFill>
                        </a:rPr>
                        <a:t>ư</a:t>
                      </a:r>
                      <a:r>
                        <a:rPr lang="en-US" sz="2000" b="0">
                          <a:solidFill>
                            <a:schemeClr val="tx1"/>
                          </a:solidFill>
                        </a:rPr>
                        <a:t>ợc chuỗi có cấu cách, tab</a:t>
                      </a:r>
                    </a:p>
                  </a:txBody>
                  <a:tcPr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139226">
                <a:tc>
                  <a:txBody>
                    <a:bodyPr/>
                    <a:lstStyle/>
                    <a:p>
                      <a:r>
                        <a:rPr lang="en-US" sz="2000" b="0">
                          <a:solidFill>
                            <a:schemeClr val="tx1"/>
                          </a:solidFill>
                        </a:rPr>
                        <a:t>Xuất: </a:t>
                      </a:r>
                    </a:p>
                    <a:p>
                      <a:r>
                        <a:rPr lang="en-US" sz="2000" b="1">
                          <a:solidFill>
                            <a:schemeClr val="tx1"/>
                          </a:solidFill>
                        </a:rPr>
                        <a:t>printf(“%s”, st);</a:t>
                      </a:r>
                    </a:p>
                    <a:p>
                      <a:pPr marL="285750" indent="-285750">
                        <a:buFontTx/>
                        <a:buChar char="-"/>
                      </a:pPr>
                      <a:r>
                        <a:rPr lang="en-US" sz="2000" b="0">
                          <a:solidFill>
                            <a:schemeClr val="tx1"/>
                          </a:solidFill>
                        </a:rPr>
                        <a:t>In xong không xuống dòng</a:t>
                      </a:r>
                    </a:p>
                    <a:p>
                      <a:pPr marL="285750" indent="-285750">
                        <a:buFontTx/>
                        <a:buChar char="-"/>
                      </a:pPr>
                      <a:r>
                        <a:rPr lang="en-US" sz="2000" b="0">
                          <a:solidFill>
                            <a:schemeClr val="tx1"/>
                          </a:solidFill>
                        </a:rPr>
                        <a:t>In đ</a:t>
                      </a:r>
                      <a:r>
                        <a:rPr lang="vi-VN" sz="2000" b="0">
                          <a:solidFill>
                            <a:schemeClr val="tx1"/>
                          </a:solidFill>
                        </a:rPr>
                        <a:t>ư</a:t>
                      </a:r>
                      <a:r>
                        <a:rPr lang="en-US" sz="2000" b="0">
                          <a:solidFill>
                            <a:schemeClr val="tx1"/>
                          </a:solidFill>
                        </a:rPr>
                        <a:t>ợc các chuỗi ký tự thông báo đi cùng</a:t>
                      </a:r>
                    </a:p>
                    <a:p>
                      <a:pPr marL="285750" indent="-285750">
                        <a:buFontTx/>
                        <a:buChar char="-"/>
                      </a:pPr>
                      <a:r>
                        <a:rPr lang="en-US" sz="2000" b="0">
                          <a:solidFill>
                            <a:schemeClr val="tx1"/>
                          </a:solidFill>
                        </a:rPr>
                        <a:t>Ví dụ: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2000" b="0">
                          <a:solidFill>
                            <a:schemeClr val="tx1"/>
                          </a:solidFill>
                        </a:rPr>
                        <a:t>printf(“Chuoi vua nhap %s”, st);</a:t>
                      </a:r>
                    </a:p>
                    <a:p>
                      <a:pPr marL="285750" indent="-285750">
                        <a:buFontTx/>
                        <a:buChar char="-"/>
                      </a:pPr>
                      <a:endParaRPr lang="en-US" sz="2000" b="0">
                        <a:solidFill>
                          <a:schemeClr val="tx1"/>
                        </a:solidFill>
                      </a:endParaRPr>
                    </a:p>
                    <a:p>
                      <a:endParaRPr lang="en-US" sz="2000" b="0">
                        <a:solidFill>
                          <a:schemeClr val="tx1"/>
                        </a:solidFill>
                      </a:endParaRPr>
                    </a:p>
                  </a:txBody>
                  <a:tcPr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a:solidFill>
                            <a:schemeClr val="tx1"/>
                          </a:solidFill>
                        </a:rPr>
                        <a:t>Xuất:</a:t>
                      </a:r>
                    </a:p>
                    <a:p>
                      <a:r>
                        <a:rPr lang="en-US" sz="2000" b="1">
                          <a:solidFill>
                            <a:schemeClr val="tx1"/>
                          </a:solidFill>
                        </a:rPr>
                        <a:t>puts(st);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2000" b="0">
                          <a:solidFill>
                            <a:schemeClr val="tx1"/>
                          </a:solidFill>
                        </a:rPr>
                        <a:t>In xong có xuống dòng, (t</a:t>
                      </a:r>
                      <a:r>
                        <a:rPr lang="vi-VN" sz="2000" b="0">
                          <a:solidFill>
                            <a:schemeClr val="tx1"/>
                          </a:solidFill>
                        </a:rPr>
                        <a:t>ư</a:t>
                      </a:r>
                      <a:r>
                        <a:rPr lang="en-US" sz="2000" b="0">
                          <a:solidFill>
                            <a:schemeClr val="tx1"/>
                          </a:solidFill>
                        </a:rPr>
                        <a:t>ơng đ</a:t>
                      </a:r>
                      <a:r>
                        <a:rPr lang="vi-VN" sz="2000" b="0">
                          <a:solidFill>
                            <a:schemeClr val="tx1"/>
                          </a:solidFill>
                        </a:rPr>
                        <a:t>ư</a:t>
                      </a:r>
                      <a:r>
                        <a:rPr lang="en-US" sz="2000" b="0">
                          <a:solidFill>
                            <a:schemeClr val="tx1"/>
                          </a:solidFill>
                        </a:rPr>
                        <a:t>ơng printf(“%s\n”, 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2000" b="0">
                          <a:solidFill>
                            <a:schemeClr val="tx1"/>
                          </a:solidFill>
                        </a:rPr>
                        <a:t>Không in đ</a:t>
                      </a:r>
                      <a:r>
                        <a:rPr lang="vi-VN" sz="2000" b="0">
                          <a:solidFill>
                            <a:schemeClr val="tx1"/>
                          </a:solidFill>
                        </a:rPr>
                        <a:t>ư</a:t>
                      </a:r>
                      <a:r>
                        <a:rPr lang="en-US" sz="2000" b="0">
                          <a:solidFill>
                            <a:schemeClr val="tx1"/>
                          </a:solidFill>
                        </a:rPr>
                        <a:t>ợc các chuỗi ký tự thông báo đi cùng. Nếu muốn phải thêm lệnh.</a:t>
                      </a:r>
                    </a:p>
                    <a:p>
                      <a:pPr marL="285750" indent="-285750">
                        <a:buFontTx/>
                        <a:buChar char="-"/>
                      </a:pPr>
                      <a:r>
                        <a:rPr lang="en-US" sz="2000" b="0">
                          <a:solidFill>
                            <a:schemeClr val="tx1"/>
                          </a:solidFill>
                        </a:rPr>
                        <a:t>Ví dụ: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2000" b="0">
                          <a:solidFill>
                            <a:schemeClr val="tx1"/>
                          </a:solidFill>
                        </a:rPr>
                        <a:t>puts(“Chuoi vua nhap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2000" b="0">
                          <a:solidFill>
                            <a:schemeClr val="tx1"/>
                          </a:solidFill>
                        </a:rPr>
                        <a:t>puts(st);</a:t>
                      </a:r>
                    </a:p>
                    <a:p>
                      <a:endParaRPr lang="en-US" sz="2000" b="0">
                        <a:solidFill>
                          <a:schemeClr val="tx1"/>
                        </a:solidFill>
                      </a:endParaRPr>
                    </a:p>
                  </a:txBody>
                  <a:tcPr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6094" name="Footer Placeholder 1">
            <a:extLst>
              <a:ext uri="{FF2B5EF4-FFF2-40B4-BE49-F238E27FC236}">
                <a16:creationId xmlns:a16="http://schemas.microsoft.com/office/drawing/2014/main" id="{AC41C758-1E55-4E64-AC42-040609EA238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EBB684F-85B6-4A84-B6E9-2F589B8E1F7B}"/>
              </a:ext>
            </a:extLst>
          </p:cNvPr>
          <p:cNvSpPr>
            <a:spLocks noGrp="1" noChangeArrowheads="1"/>
          </p:cNvSpPr>
          <p:nvPr>
            <p:ph type="title"/>
          </p:nvPr>
        </p:nvSpPr>
        <p:spPr/>
        <p:txBody>
          <a:bodyPr/>
          <a:lstStyle/>
          <a:p>
            <a:r>
              <a:rPr lang="en-US" altLang="en-US"/>
              <a:t>Nhập xuất chuỗi ký tự</a:t>
            </a:r>
          </a:p>
        </p:txBody>
      </p:sp>
      <p:graphicFrame>
        <p:nvGraphicFramePr>
          <p:cNvPr id="5" name="Table 5">
            <a:extLst>
              <a:ext uri="{FF2B5EF4-FFF2-40B4-BE49-F238E27FC236}">
                <a16:creationId xmlns:a16="http://schemas.microsoft.com/office/drawing/2014/main" id="{4C343D90-B745-472C-9A00-2C2D8E7F2F51}"/>
              </a:ext>
            </a:extLst>
          </p:cNvPr>
          <p:cNvGraphicFramePr>
            <a:graphicFrameLocks noGrp="1"/>
          </p:cNvGraphicFramePr>
          <p:nvPr>
            <p:ph idx="1"/>
            <p:extLst>
              <p:ext uri="{D42A27DB-BD31-4B8C-83A1-F6EECF244321}">
                <p14:modId xmlns:p14="http://schemas.microsoft.com/office/powerpoint/2010/main" val="91679280"/>
              </p:ext>
            </p:extLst>
          </p:nvPr>
        </p:nvGraphicFramePr>
        <p:xfrm>
          <a:off x="542440" y="1752600"/>
          <a:ext cx="11344760" cy="2011680"/>
        </p:xfrm>
        <a:graphic>
          <a:graphicData uri="http://schemas.openxmlformats.org/drawingml/2006/table">
            <a:tbl>
              <a:tblPr firstRow="1" bandRow="1">
                <a:tableStyleId>{5C22544A-7EE6-4342-B048-85BDC9FD1C3A}</a:tableStyleId>
              </a:tblPr>
              <a:tblGrid>
                <a:gridCol w="5672380">
                  <a:extLst>
                    <a:ext uri="{9D8B030D-6E8A-4147-A177-3AD203B41FA5}">
                      <a16:colId xmlns:a16="http://schemas.microsoft.com/office/drawing/2014/main" val="20000"/>
                    </a:ext>
                  </a:extLst>
                </a:gridCol>
                <a:gridCol w="5672380">
                  <a:extLst>
                    <a:ext uri="{9D8B030D-6E8A-4147-A177-3AD203B41FA5}">
                      <a16:colId xmlns:a16="http://schemas.microsoft.com/office/drawing/2014/main" val="20001"/>
                    </a:ext>
                  </a:extLst>
                </a:gridCol>
              </a:tblGrid>
              <a:tr h="370840">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kern="1200">
                          <a:solidFill>
                            <a:schemeClr val="tx1"/>
                          </a:solidFill>
                          <a:cs typeface="Times New Roman" panose="02020603050405020304" pitchFamily="18" charset="0"/>
                        </a:rPr>
                        <a:t>Hàm fputs đ</a:t>
                      </a:r>
                      <a:r>
                        <a:rPr lang="vi-VN" altLang="en-US" sz="1800" kern="1200">
                          <a:solidFill>
                            <a:schemeClr val="tx1"/>
                          </a:solidFill>
                          <a:cs typeface="Times New Roman" panose="02020603050405020304" pitchFamily="18" charset="0"/>
                        </a:rPr>
                        <a:t>ư</a:t>
                      </a:r>
                      <a:r>
                        <a:rPr lang="en-US" altLang="en-US" sz="1800" kern="1200">
                          <a:solidFill>
                            <a:schemeClr val="tx1"/>
                          </a:solidFill>
                          <a:cs typeface="Times New Roman" panose="02020603050405020304" pitchFamily="18" charset="0"/>
                        </a:rPr>
                        <a:t>ợc sử dụng để ghi một chuỗi vào stream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kern="1200">
                          <a:solidFill>
                            <a:schemeClr val="tx1"/>
                          </a:solidFill>
                          <a:cs typeface="Times New Roman" panose="02020603050405020304" pitchFamily="18" charset="0"/>
                        </a:rPr>
                        <a:t>int fputs(const char *s,  FILE  *stream) </a:t>
                      </a:r>
                    </a:p>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just">
                        <a:spcBef>
                          <a:spcPct val="0"/>
                        </a:spcBef>
                        <a:buClrTx/>
                        <a:buNone/>
                      </a:pPr>
                      <a:r>
                        <a:rPr lang="vi-VN" sz="1800" kern="1200">
                          <a:solidFill>
                            <a:schemeClr val="tx1"/>
                          </a:solidFill>
                          <a:cs typeface="Times New Roman" panose="02020603050405020304" pitchFamily="18" charset="0"/>
                        </a:rPr>
                        <a:t>Hàm fgets() trong C được sử dụng để đọc</a:t>
                      </a:r>
                      <a:r>
                        <a:rPr lang="en-US" sz="1800" kern="1200">
                          <a:solidFill>
                            <a:schemeClr val="tx1"/>
                          </a:solidFill>
                          <a:cs typeface="Times New Roman" panose="02020603050405020304" pitchFamily="18" charset="0"/>
                        </a:rPr>
                        <a:t> </a:t>
                      </a:r>
                      <a:r>
                        <a:rPr lang="vi-VN" sz="1800" kern="1200">
                          <a:solidFill>
                            <a:schemeClr val="tx1"/>
                          </a:solidFill>
                          <a:cs typeface="Times New Roman" panose="02020603050405020304" pitchFamily="18" charset="0"/>
                        </a:rPr>
                        <a:t>một dòng ký tự từ một </a:t>
                      </a:r>
                      <a:r>
                        <a:rPr lang="en-US" sz="1800" kern="1200">
                          <a:solidFill>
                            <a:schemeClr val="tx1"/>
                          </a:solidFill>
                          <a:cs typeface="Times New Roman" panose="02020603050405020304" pitchFamily="18" charset="0"/>
                        </a:rPr>
                        <a:t>tream</a:t>
                      </a:r>
                      <a:r>
                        <a:rPr lang="vi-VN" sz="1800" kern="1200">
                          <a:solidFill>
                            <a:schemeClr val="tx1"/>
                          </a:solidFill>
                          <a:cs typeface="Times New Roman" panose="02020603050405020304" pitchFamily="18" charset="0"/>
                        </a:rPr>
                        <a:t> đã cho.</a:t>
                      </a:r>
                      <a:endParaRPr lang="en-US" sz="1800" kern="1200">
                        <a:solidFill>
                          <a:schemeClr val="tx1"/>
                        </a:solidFill>
                        <a:cs typeface="Times New Roman" panose="02020603050405020304" pitchFamily="18" charset="0"/>
                      </a:endParaRPr>
                    </a:p>
                    <a:p>
                      <a:pPr marL="0" indent="0" algn="just">
                        <a:spcBef>
                          <a:spcPct val="0"/>
                        </a:spcBef>
                        <a:buClrTx/>
                        <a:buNone/>
                      </a:pPr>
                      <a:r>
                        <a:rPr lang="en-US" altLang="en-US" sz="1800" kern="1200">
                          <a:solidFill>
                            <a:schemeClr val="tx1"/>
                          </a:solidFill>
                          <a:cs typeface="Times New Roman" panose="02020603050405020304" pitchFamily="18" charset="0"/>
                        </a:rPr>
                        <a:t>char* fgets(char *s, int n, FILE *stream) </a:t>
                      </a:r>
                    </a:p>
                    <a:p>
                      <a:pPr marL="0" indent="0" algn="just">
                        <a:spcBef>
                          <a:spcPct val="0"/>
                        </a:spcBef>
                        <a:buClrTx/>
                        <a:buNone/>
                      </a:pPr>
                      <a:r>
                        <a:rPr lang="vi-VN" altLang="en-US" sz="1800" kern="1200">
                          <a:solidFill>
                            <a:schemeClr val="tx1"/>
                          </a:solidFill>
                          <a:cs typeface="Times New Roman" panose="02020603050405020304" pitchFamily="18" charset="0"/>
                        </a:rPr>
                        <a:t>gets đọc chuỗi từ stdin tới khi gặp ký tự newline \n</a:t>
                      </a:r>
                      <a:r>
                        <a:rPr lang="en-US" altLang="en-US" sz="1800" kern="1200">
                          <a:solidFill>
                            <a:schemeClr val="tx1"/>
                          </a:solidFill>
                          <a:cs typeface="Times New Roman" panose="02020603050405020304" pitchFamily="18" charset="0"/>
                        </a:rPr>
                        <a:t> </a:t>
                      </a:r>
                      <a:r>
                        <a:rPr lang="vi-VN" altLang="en-US" sz="1800" kern="1200">
                          <a:solidFill>
                            <a:schemeClr val="tx1"/>
                          </a:solidFill>
                          <a:cs typeface="Times New Roman" panose="02020603050405020304" pitchFamily="18" charset="0"/>
                        </a:rPr>
                        <a:t>nhưng không đọc nó vào chuỗi, </a:t>
                      </a:r>
                      <a:r>
                        <a:rPr lang="en-US" altLang="en-US" sz="1800" kern="1200">
                          <a:solidFill>
                            <a:schemeClr val="tx1"/>
                          </a:solidFill>
                          <a:cs typeface="Times New Roman" panose="02020603050405020304" pitchFamily="18" charset="0"/>
                        </a:rPr>
                        <a:t> </a:t>
                      </a:r>
                      <a:r>
                        <a:rPr lang="vi-VN" altLang="en-US" sz="1800" kern="1200">
                          <a:solidFill>
                            <a:schemeClr val="tx1"/>
                          </a:solidFill>
                          <a:cs typeface="Times New Roman" panose="02020603050405020304" pitchFamily="18" charset="0"/>
                        </a:rPr>
                        <a:t>còn fgets đọc luôn cả \n vào chuỗi.</a:t>
                      </a:r>
                      <a:endParaRPr lang="en-US" altLang="en-US" sz="1800" kern="1200">
                        <a:solidFill>
                          <a:schemeClr val="tx1"/>
                        </a:solidFill>
                        <a:cs typeface="Times New Roman" panose="02020603050405020304" pitchFamily="18" charset="0"/>
                      </a:endParaRPr>
                    </a:p>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7115" name="Footer Placeholder 3">
            <a:extLst>
              <a:ext uri="{FF2B5EF4-FFF2-40B4-BE49-F238E27FC236}">
                <a16:creationId xmlns:a16="http://schemas.microsoft.com/office/drawing/2014/main" id="{CACBD66E-4CEB-4332-89D4-7FA6553A4DFB}"/>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pic>
        <p:nvPicPr>
          <p:cNvPr id="47116" name="Picture 6">
            <a:extLst>
              <a:ext uri="{FF2B5EF4-FFF2-40B4-BE49-F238E27FC236}">
                <a16:creationId xmlns:a16="http://schemas.microsoft.com/office/drawing/2014/main" id="{FE088AF7-1263-474D-8E88-668811E62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4038601"/>
            <a:ext cx="8477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C590CF1-F915-4F4D-9699-377C5C332474}"/>
              </a:ext>
            </a:extLst>
          </p:cNvPr>
          <p:cNvSpPr>
            <a:spLocks noGrp="1" noChangeArrowheads="1"/>
          </p:cNvSpPr>
          <p:nvPr>
            <p:ph type="title"/>
          </p:nvPr>
        </p:nvSpPr>
        <p:spPr/>
        <p:txBody>
          <a:bodyPr/>
          <a:lstStyle/>
          <a:p>
            <a:r>
              <a:rPr lang="en-US" altLang="en-US"/>
              <a:t>Ví dụ: hàm fgets</a:t>
            </a:r>
          </a:p>
        </p:txBody>
      </p:sp>
      <p:pic>
        <p:nvPicPr>
          <p:cNvPr id="49155" name="Content Placeholder 5">
            <a:extLst>
              <a:ext uri="{FF2B5EF4-FFF2-40B4-BE49-F238E27FC236}">
                <a16:creationId xmlns:a16="http://schemas.microsoft.com/office/drawing/2014/main" id="{4C7E4257-39C7-433F-A12F-D41FAE58E7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638300"/>
            <a:ext cx="7004050" cy="4648200"/>
          </a:xfrm>
        </p:spPr>
      </p:pic>
      <p:sp>
        <p:nvSpPr>
          <p:cNvPr id="49156" name="Footer Placeholder 3">
            <a:extLst>
              <a:ext uri="{FF2B5EF4-FFF2-40B4-BE49-F238E27FC236}">
                <a16:creationId xmlns:a16="http://schemas.microsoft.com/office/drawing/2014/main" id="{7CF7163D-7019-4ABB-AF8E-887BD57880CB}"/>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845C683-AADB-455C-98F6-99865916A797}"/>
              </a:ext>
            </a:extLst>
          </p:cNvPr>
          <p:cNvSpPr>
            <a:spLocks noGrp="1" noChangeArrowheads="1"/>
          </p:cNvSpPr>
          <p:nvPr>
            <p:ph type="title"/>
          </p:nvPr>
        </p:nvSpPr>
        <p:spPr/>
        <p:txBody>
          <a:bodyPr/>
          <a:lstStyle/>
          <a:p>
            <a:r>
              <a:rPr lang="en-US" altLang="en-US"/>
              <a:t>Ví dụ: Nhập xuất chuỗi ký tự</a:t>
            </a:r>
          </a:p>
        </p:txBody>
      </p:sp>
      <p:sp>
        <p:nvSpPr>
          <p:cNvPr id="51203" name="Footer Placeholder 3">
            <a:extLst>
              <a:ext uri="{FF2B5EF4-FFF2-40B4-BE49-F238E27FC236}">
                <a16:creationId xmlns:a16="http://schemas.microsoft.com/office/drawing/2014/main" id="{A8AD2C30-7C70-4A7C-BABF-D345191683B5}"/>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pic>
        <p:nvPicPr>
          <p:cNvPr id="51204" name="Picture 6">
            <a:extLst>
              <a:ext uri="{FF2B5EF4-FFF2-40B4-BE49-F238E27FC236}">
                <a16:creationId xmlns:a16="http://schemas.microsoft.com/office/drawing/2014/main" id="{A099E797-8096-4356-B386-C6D35ED9E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77724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08C68F6-8C7B-4095-B233-48468048D7AA}"/>
              </a:ext>
            </a:extLst>
          </p:cNvPr>
          <p:cNvSpPr>
            <a:spLocks noGrp="1" noChangeArrowheads="1"/>
          </p:cNvSpPr>
          <p:nvPr>
            <p:ph type="title"/>
          </p:nvPr>
        </p:nvSpPr>
        <p:spPr>
          <a:xfrm>
            <a:off x="1828800" y="304800"/>
            <a:ext cx="8534400" cy="533400"/>
          </a:xfrm>
        </p:spPr>
        <p:txBody>
          <a:bodyPr/>
          <a:lstStyle/>
          <a:p>
            <a:r>
              <a:rPr lang="en-US" altLang="en-US"/>
              <a:t>Một số điểm đặc biệt với scanf và </a:t>
            </a:r>
            <a:r>
              <a:rPr lang="en-US" altLang="en-US" b="0"/>
              <a:t>chuỗi điều khiển</a:t>
            </a:r>
            <a:endParaRPr lang="en-US" altLang="en-US"/>
          </a:p>
        </p:txBody>
      </p:sp>
      <p:sp>
        <p:nvSpPr>
          <p:cNvPr id="52227" name="Content Placeholder 2">
            <a:extLst>
              <a:ext uri="{FF2B5EF4-FFF2-40B4-BE49-F238E27FC236}">
                <a16:creationId xmlns:a16="http://schemas.microsoft.com/office/drawing/2014/main" id="{FE981E3F-64CA-433D-A2B0-52B09E6283A5}"/>
              </a:ext>
            </a:extLst>
          </p:cNvPr>
          <p:cNvSpPr>
            <a:spLocks noGrp="1" noChangeArrowheads="1"/>
          </p:cNvSpPr>
          <p:nvPr>
            <p:ph idx="1"/>
          </p:nvPr>
        </p:nvSpPr>
        <p:spPr/>
        <p:txBody>
          <a:bodyPr/>
          <a:lstStyle/>
          <a:p>
            <a:pPr>
              <a:lnSpc>
                <a:spcPct val="150000"/>
              </a:lnSpc>
            </a:pPr>
            <a:r>
              <a:rPr lang="en-US" altLang="en-US"/>
              <a:t>Xây dựng chương trình nhập vào 1 chuỗi dùng hàm scanf (nhập cả dấu cách)</a:t>
            </a:r>
          </a:p>
          <a:p>
            <a:pPr lvl="1">
              <a:lnSpc>
                <a:spcPct val="150000"/>
              </a:lnSpc>
            </a:pPr>
            <a:r>
              <a:rPr lang="fr-FR" altLang="en-US" sz="2400"/>
              <a:t>int main(){</a:t>
            </a:r>
          </a:p>
          <a:p>
            <a:pPr lvl="1">
              <a:lnSpc>
                <a:spcPct val="150000"/>
              </a:lnSpc>
            </a:pPr>
            <a:r>
              <a:rPr lang="fr-FR" altLang="en-US" sz="2400"/>
              <a:t>    char xau[100];</a:t>
            </a:r>
          </a:p>
          <a:p>
            <a:pPr lvl="1">
              <a:lnSpc>
                <a:spcPct val="150000"/>
              </a:lnSpc>
            </a:pPr>
            <a:r>
              <a:rPr lang="fr-FR" altLang="en-US" sz="2400"/>
              <a:t>    scanf("%[^\n]",xau);</a:t>
            </a:r>
          </a:p>
          <a:p>
            <a:pPr lvl="1">
              <a:lnSpc>
                <a:spcPct val="150000"/>
              </a:lnSpc>
            </a:pPr>
            <a:r>
              <a:rPr lang="fr-FR" altLang="en-US" sz="2400"/>
              <a:t>    printf("%s", xau);</a:t>
            </a:r>
          </a:p>
          <a:p>
            <a:pPr lvl="1">
              <a:lnSpc>
                <a:spcPct val="150000"/>
              </a:lnSpc>
            </a:pPr>
            <a:r>
              <a:rPr lang="fr-FR" altLang="en-US" sz="2400"/>
              <a:t>}</a:t>
            </a: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a:t>Nội dung: </a:t>
            </a:r>
          </a:p>
          <a:p>
            <a:pPr lvl="1">
              <a:lnSpc>
                <a:spcPct val="150000"/>
              </a:lnSpc>
            </a:pPr>
            <a:r>
              <a:rPr lang="en-US"/>
              <a:t>Mảng</a:t>
            </a:r>
          </a:p>
          <a:p>
            <a:pPr lvl="1">
              <a:lnSpc>
                <a:spcPct val="150000"/>
              </a:lnSpc>
            </a:pPr>
            <a:r>
              <a:rPr lang="en-US"/>
              <a:t>Cấu trúc</a:t>
            </a:r>
          </a:p>
          <a:p>
            <a:pPr lvl="1">
              <a:lnSpc>
                <a:spcPct val="150000"/>
              </a:lnSpc>
            </a:pPr>
            <a:r>
              <a:rPr lang="en-US"/>
              <a:t>Danh sách</a:t>
            </a:r>
          </a:p>
          <a:p>
            <a:pPr lvl="1">
              <a:lnSpc>
                <a:spcPct val="150000"/>
              </a:lnSpc>
            </a:pPr>
            <a:r>
              <a:rPr lang="en-US"/>
              <a:t>Ngăn xếp</a:t>
            </a:r>
          </a:p>
          <a:p>
            <a:pPr lvl="1">
              <a:lnSpc>
                <a:spcPct val="150000"/>
              </a:lnSpc>
            </a:pPr>
            <a:r>
              <a:rPr lang="en-US"/>
              <a:t>Hàng đợi</a:t>
            </a:r>
          </a:p>
          <a:p>
            <a:pPr lvl="1">
              <a:lnSpc>
                <a:spcPct val="150000"/>
              </a:lnSpc>
            </a:pPr>
            <a:r>
              <a:rPr lang="en-US"/>
              <a:t>Bảng băm</a:t>
            </a:r>
          </a:p>
        </p:txBody>
      </p:sp>
      <p:sp>
        <p:nvSpPr>
          <p:cNvPr id="4" name="Rectangle 3"/>
          <p:cNvSpPr/>
          <p:nvPr/>
        </p:nvSpPr>
        <p:spPr>
          <a:xfrm>
            <a:off x="828357" y="247821"/>
            <a:ext cx="9957854" cy="646331"/>
          </a:xfrm>
          <a:prstGeom prst="rect">
            <a:avLst/>
          </a:prstGeom>
        </p:spPr>
        <p:txBody>
          <a:bodyPr wrap="none">
            <a:spAutoFit/>
          </a:bodyPr>
          <a:lstStyle/>
          <a:p>
            <a:pPr algn="ctr"/>
            <a:r>
              <a:rPr lang="en-US" sz="3600">
                <a:solidFill>
                  <a:srgbClr val="080808"/>
                </a:solidFill>
                <a:latin typeface="Times New Roman" panose="02020603050405020304" pitchFamily="18" charset="0"/>
                <a:cs typeface="Times New Roman" panose="02020603050405020304" pitchFamily="18" charset="0"/>
              </a:rPr>
              <a:t>CHƯƠNG 2. CÁC CẤU TRÚC DỮ LIỆU CƠ BẢN</a:t>
            </a:r>
          </a:p>
        </p:txBody>
      </p:sp>
    </p:spTree>
    <p:extLst>
      <p:ext uri="{BB962C8B-B14F-4D97-AF65-F5344CB8AC3E}">
        <p14:creationId xmlns:p14="http://schemas.microsoft.com/office/powerpoint/2010/main" val="25192794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A4AC719-4FC2-41C2-9358-0F38AB21E6B7}"/>
              </a:ext>
            </a:extLst>
          </p:cNvPr>
          <p:cNvSpPr>
            <a:spLocks noGrp="1" noChangeArrowheads="1"/>
          </p:cNvSpPr>
          <p:nvPr>
            <p:ph type="title"/>
          </p:nvPr>
        </p:nvSpPr>
        <p:spPr>
          <a:xfrm>
            <a:off x="1828800" y="304800"/>
            <a:ext cx="8534400" cy="533400"/>
          </a:xfrm>
        </p:spPr>
        <p:txBody>
          <a:bodyPr/>
          <a:lstStyle/>
          <a:p>
            <a:r>
              <a:rPr lang="en-US" altLang="en-US"/>
              <a:t>Một số điểm đặc biệt với scanf và </a:t>
            </a:r>
            <a:r>
              <a:rPr lang="en-US" altLang="en-US" b="0"/>
              <a:t>chuỗi điều khiển</a:t>
            </a:r>
            <a:endParaRPr lang="en-US" altLang="en-US"/>
          </a:p>
        </p:txBody>
      </p:sp>
      <p:sp>
        <p:nvSpPr>
          <p:cNvPr id="54275" name="Content Placeholder 2">
            <a:extLst>
              <a:ext uri="{FF2B5EF4-FFF2-40B4-BE49-F238E27FC236}">
                <a16:creationId xmlns:a16="http://schemas.microsoft.com/office/drawing/2014/main" id="{CBAD84C0-2197-475E-9AAF-B6D43F08B73C}"/>
              </a:ext>
            </a:extLst>
          </p:cNvPr>
          <p:cNvSpPr>
            <a:spLocks noGrp="1" noChangeArrowheads="1"/>
          </p:cNvSpPr>
          <p:nvPr>
            <p:ph idx="1"/>
          </p:nvPr>
        </p:nvSpPr>
        <p:spPr/>
        <p:txBody>
          <a:bodyPr/>
          <a:lstStyle/>
          <a:p>
            <a:pPr algn="just">
              <a:lnSpc>
                <a:spcPct val="150000"/>
              </a:lnSpc>
            </a:pPr>
            <a:r>
              <a:rPr lang="en-US" altLang="en-US"/>
              <a:t>Xây dựng chương trình nhập vào 1 chuỗi giống như câu lệnh copy con trong Dos (nhập cả dấu cách, cả xuống dòng và khi ấn f6 rồi enter thì thoát )</a:t>
            </a:r>
          </a:p>
          <a:p>
            <a:pPr lvl="1">
              <a:lnSpc>
                <a:spcPct val="150000"/>
              </a:lnSpc>
            </a:pPr>
            <a:r>
              <a:rPr lang="fr-FR" altLang="en-US" sz="2400"/>
              <a:t>int main(){</a:t>
            </a:r>
          </a:p>
          <a:p>
            <a:pPr lvl="1">
              <a:lnSpc>
                <a:spcPct val="150000"/>
              </a:lnSpc>
            </a:pPr>
            <a:r>
              <a:rPr lang="fr-FR" altLang="en-US" sz="2400"/>
              <a:t>    char xau[100];</a:t>
            </a:r>
          </a:p>
          <a:p>
            <a:pPr lvl="1">
              <a:lnSpc>
                <a:spcPct val="150000"/>
              </a:lnSpc>
            </a:pPr>
            <a:r>
              <a:rPr lang="fr-FR" altLang="en-US" sz="2400"/>
              <a:t>     scanf("%[^\0]",xau);</a:t>
            </a:r>
          </a:p>
          <a:p>
            <a:pPr lvl="1">
              <a:lnSpc>
                <a:spcPct val="150000"/>
              </a:lnSpc>
            </a:pPr>
            <a:r>
              <a:rPr lang="fr-FR" altLang="en-US" sz="2400"/>
              <a:t>    printf("%s", xau);</a:t>
            </a:r>
          </a:p>
          <a:p>
            <a:pPr lvl="1">
              <a:lnSpc>
                <a:spcPct val="150000"/>
              </a:lnSpc>
            </a:pPr>
            <a:r>
              <a:rPr lang="fr-FR" altLang="en-US" sz="2400"/>
              <a:t>}</a:t>
            </a: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DDBBA0A-62A2-41A8-9AC7-5BB557812730}"/>
              </a:ext>
            </a:extLst>
          </p:cNvPr>
          <p:cNvSpPr>
            <a:spLocks noGrp="1" noChangeArrowheads="1"/>
          </p:cNvSpPr>
          <p:nvPr>
            <p:ph type="title"/>
          </p:nvPr>
        </p:nvSpPr>
        <p:spPr>
          <a:xfrm>
            <a:off x="1828800" y="304800"/>
            <a:ext cx="8534400" cy="533400"/>
          </a:xfrm>
        </p:spPr>
        <p:txBody>
          <a:bodyPr/>
          <a:lstStyle/>
          <a:p>
            <a:r>
              <a:rPr lang="en-US" altLang="en-US"/>
              <a:t>Một số điểm đặc biệt với scanf và </a:t>
            </a:r>
            <a:r>
              <a:rPr lang="en-US" altLang="en-US" b="0"/>
              <a:t>chuỗi điều khiển</a:t>
            </a:r>
            <a:endParaRPr lang="en-US" altLang="en-US"/>
          </a:p>
        </p:txBody>
      </p:sp>
      <p:sp>
        <p:nvSpPr>
          <p:cNvPr id="56323" name="Content Placeholder 2">
            <a:extLst>
              <a:ext uri="{FF2B5EF4-FFF2-40B4-BE49-F238E27FC236}">
                <a16:creationId xmlns:a16="http://schemas.microsoft.com/office/drawing/2014/main" id="{AA2340FD-3E0C-4C64-BEA0-197A74D57279}"/>
              </a:ext>
            </a:extLst>
          </p:cNvPr>
          <p:cNvSpPr>
            <a:spLocks noGrp="1" noChangeArrowheads="1"/>
          </p:cNvSpPr>
          <p:nvPr>
            <p:ph idx="1"/>
          </p:nvPr>
        </p:nvSpPr>
        <p:spPr/>
        <p:txBody>
          <a:bodyPr/>
          <a:lstStyle/>
          <a:p>
            <a:pPr algn="just">
              <a:lnSpc>
                <a:spcPct val="150000"/>
              </a:lnSpc>
            </a:pPr>
            <a:r>
              <a:rPr lang="en-US" altLang="en-US"/>
              <a:t>Xây dựng chương trình nhập vào 1 chuỗi ko có kí tự số. Ví dụ nhập vào abc123xy thì nhận đ</a:t>
            </a:r>
            <a:r>
              <a:rPr lang="vi-VN" altLang="en-US"/>
              <a:t>ư</a:t>
            </a:r>
            <a:r>
              <a:rPr lang="en-US" altLang="en-US"/>
              <a:t>ợc chuỗi abc</a:t>
            </a:r>
          </a:p>
          <a:p>
            <a:pPr lvl="1">
              <a:lnSpc>
                <a:spcPct val="150000"/>
              </a:lnSpc>
            </a:pPr>
            <a:r>
              <a:rPr lang="fr-FR" altLang="en-US" sz="2400"/>
              <a:t>int main(){</a:t>
            </a:r>
          </a:p>
          <a:p>
            <a:pPr lvl="1">
              <a:lnSpc>
                <a:spcPct val="150000"/>
              </a:lnSpc>
            </a:pPr>
            <a:r>
              <a:rPr lang="fr-FR" altLang="en-US" sz="2400"/>
              <a:t>    char xau[100];</a:t>
            </a:r>
          </a:p>
          <a:p>
            <a:pPr lvl="1">
              <a:lnSpc>
                <a:spcPct val="150000"/>
              </a:lnSpc>
            </a:pPr>
            <a:r>
              <a:rPr lang="fr-FR" altLang="en-US" sz="2400"/>
              <a:t>    scanf("%[^0-9]",xau);</a:t>
            </a:r>
          </a:p>
          <a:p>
            <a:pPr lvl="1">
              <a:lnSpc>
                <a:spcPct val="150000"/>
              </a:lnSpc>
            </a:pPr>
            <a:r>
              <a:rPr lang="fr-FR" altLang="en-US" sz="2400"/>
              <a:t>    printf("%s", xau);</a:t>
            </a:r>
          </a:p>
          <a:p>
            <a:pPr lvl="1">
              <a:lnSpc>
                <a:spcPct val="150000"/>
              </a:lnSpc>
            </a:pPr>
            <a:r>
              <a:rPr lang="fr-FR" altLang="en-US" sz="2400"/>
              <a:t>}</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FDD0C3CF-6409-4F2A-BD95-7D72AC050DA4}"/>
              </a:ext>
            </a:extLst>
          </p:cNvPr>
          <p:cNvSpPr>
            <a:spLocks noGrp="1" noChangeArrowheads="1"/>
          </p:cNvSpPr>
          <p:nvPr>
            <p:ph type="title"/>
          </p:nvPr>
        </p:nvSpPr>
        <p:spPr>
          <a:xfrm>
            <a:off x="1828800" y="304800"/>
            <a:ext cx="8534400" cy="533400"/>
          </a:xfrm>
        </p:spPr>
        <p:txBody>
          <a:bodyPr/>
          <a:lstStyle/>
          <a:p>
            <a:r>
              <a:rPr lang="en-US" altLang="en-US"/>
              <a:t>Một số điểm đặc biệt với scanf và </a:t>
            </a:r>
            <a:r>
              <a:rPr lang="en-US" altLang="en-US" b="0"/>
              <a:t>chuỗi điều khiển</a:t>
            </a:r>
            <a:endParaRPr lang="en-US" altLang="en-US"/>
          </a:p>
        </p:txBody>
      </p:sp>
      <p:sp>
        <p:nvSpPr>
          <p:cNvPr id="58371" name="Content Placeholder 2">
            <a:extLst>
              <a:ext uri="{FF2B5EF4-FFF2-40B4-BE49-F238E27FC236}">
                <a16:creationId xmlns:a16="http://schemas.microsoft.com/office/drawing/2014/main" id="{A565D3B5-1DDB-4B41-A76A-CEC731C9FE3A}"/>
              </a:ext>
            </a:extLst>
          </p:cNvPr>
          <p:cNvSpPr>
            <a:spLocks noGrp="1" noChangeArrowheads="1"/>
          </p:cNvSpPr>
          <p:nvPr>
            <p:ph idx="1"/>
          </p:nvPr>
        </p:nvSpPr>
        <p:spPr/>
        <p:txBody>
          <a:bodyPr/>
          <a:lstStyle/>
          <a:p>
            <a:pPr algn="just">
              <a:lnSpc>
                <a:spcPct val="150000"/>
              </a:lnSpc>
            </a:pPr>
            <a:r>
              <a:rPr lang="en-US" altLang="en-US"/>
              <a:t>Xây dựng chương trình nhập vào 1 chuỗi ko có kí tự chữ cái. Ví dụ nhập vào 123xy thì nhận đ</a:t>
            </a:r>
            <a:r>
              <a:rPr lang="vi-VN" altLang="en-US"/>
              <a:t>ư</a:t>
            </a:r>
            <a:r>
              <a:rPr lang="en-US" altLang="en-US"/>
              <a:t>ợc chuỗi 123</a:t>
            </a:r>
          </a:p>
          <a:p>
            <a:pPr lvl="1">
              <a:lnSpc>
                <a:spcPct val="150000"/>
              </a:lnSpc>
            </a:pPr>
            <a:r>
              <a:rPr lang="fr-FR" altLang="en-US" sz="2400"/>
              <a:t>int main(){</a:t>
            </a:r>
          </a:p>
          <a:p>
            <a:pPr lvl="1">
              <a:lnSpc>
                <a:spcPct val="150000"/>
              </a:lnSpc>
            </a:pPr>
            <a:r>
              <a:rPr lang="fr-FR" altLang="en-US" sz="2400"/>
              <a:t>    char xau[100];</a:t>
            </a:r>
          </a:p>
          <a:p>
            <a:pPr lvl="1">
              <a:lnSpc>
                <a:spcPct val="150000"/>
              </a:lnSpc>
            </a:pPr>
            <a:r>
              <a:rPr lang="fr-FR" altLang="en-US" sz="2400"/>
              <a:t>    scanf("%[0-9]",xau);</a:t>
            </a:r>
          </a:p>
          <a:p>
            <a:pPr lvl="1">
              <a:lnSpc>
                <a:spcPct val="150000"/>
              </a:lnSpc>
            </a:pPr>
            <a:r>
              <a:rPr lang="fr-FR" altLang="en-US" sz="2400"/>
              <a:t>    printf("%s", xau);</a:t>
            </a:r>
          </a:p>
          <a:p>
            <a:pPr lvl="1">
              <a:lnSpc>
                <a:spcPct val="150000"/>
              </a:lnSpc>
            </a:pPr>
            <a:r>
              <a:rPr lang="fr-FR" altLang="en-US" sz="2400"/>
              <a:t>}</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8609BD8-A9A7-4D8F-BCF2-F39B81FB35F2}"/>
              </a:ext>
            </a:extLst>
          </p:cNvPr>
          <p:cNvSpPr>
            <a:spLocks noGrp="1" noChangeArrowheads="1"/>
          </p:cNvSpPr>
          <p:nvPr>
            <p:ph type="title"/>
          </p:nvPr>
        </p:nvSpPr>
        <p:spPr>
          <a:xfrm>
            <a:off x="1828800" y="304800"/>
            <a:ext cx="8534400" cy="533400"/>
          </a:xfrm>
        </p:spPr>
        <p:txBody>
          <a:bodyPr/>
          <a:lstStyle/>
          <a:p>
            <a:r>
              <a:rPr lang="en-US" altLang="en-US"/>
              <a:t>Một số điểm đặc biệt với scanf và </a:t>
            </a:r>
            <a:r>
              <a:rPr lang="en-US" altLang="en-US" b="0"/>
              <a:t>chuỗi điều khiển</a:t>
            </a:r>
            <a:endParaRPr lang="en-US" altLang="en-US"/>
          </a:p>
        </p:txBody>
      </p:sp>
      <p:sp>
        <p:nvSpPr>
          <p:cNvPr id="60419" name="Content Placeholder 2">
            <a:extLst>
              <a:ext uri="{FF2B5EF4-FFF2-40B4-BE49-F238E27FC236}">
                <a16:creationId xmlns:a16="http://schemas.microsoft.com/office/drawing/2014/main" id="{3708E002-48F9-4AAF-9D6C-8B0FC8C476A9}"/>
              </a:ext>
            </a:extLst>
          </p:cNvPr>
          <p:cNvSpPr>
            <a:spLocks noGrp="1" noChangeArrowheads="1"/>
          </p:cNvSpPr>
          <p:nvPr>
            <p:ph idx="1"/>
          </p:nvPr>
        </p:nvSpPr>
        <p:spPr/>
        <p:txBody>
          <a:bodyPr/>
          <a:lstStyle/>
          <a:p>
            <a:pPr algn="just">
              <a:lnSpc>
                <a:spcPct val="150000"/>
              </a:lnSpc>
            </a:pPr>
            <a:r>
              <a:rPr lang="en-US" altLang="en-US"/>
              <a:t>Xây dựng chương trình nhập vào 1 chuỗi chỉ có chữ cái thường và số 8, dấu cách và dấu * và dấu ^</a:t>
            </a:r>
          </a:p>
          <a:p>
            <a:pPr lvl="1">
              <a:lnSpc>
                <a:spcPct val="150000"/>
              </a:lnSpc>
            </a:pPr>
            <a:r>
              <a:rPr lang="fr-FR" altLang="en-US" sz="2400"/>
              <a:t>int main(){</a:t>
            </a:r>
          </a:p>
          <a:p>
            <a:pPr lvl="1">
              <a:lnSpc>
                <a:spcPct val="150000"/>
              </a:lnSpc>
            </a:pPr>
            <a:r>
              <a:rPr lang="fr-FR" altLang="en-US" sz="2400"/>
              <a:t>    char xau[100];</a:t>
            </a:r>
          </a:p>
          <a:p>
            <a:pPr lvl="1">
              <a:lnSpc>
                <a:spcPct val="150000"/>
              </a:lnSpc>
            </a:pPr>
            <a:r>
              <a:rPr lang="fr-FR" altLang="en-US" sz="2400"/>
              <a:t>    </a:t>
            </a:r>
            <a:r>
              <a:rPr lang="en-US" altLang="en-US" sz="2400"/>
              <a:t>scanf("%[a-z8*^ ]",xau);</a:t>
            </a:r>
            <a:endParaRPr lang="fr-FR" altLang="en-US" sz="2400"/>
          </a:p>
          <a:p>
            <a:pPr lvl="1">
              <a:lnSpc>
                <a:spcPct val="150000"/>
              </a:lnSpc>
            </a:pPr>
            <a:r>
              <a:rPr lang="fr-FR" altLang="en-US" sz="2400"/>
              <a:t>    printf("%s", xau);</a:t>
            </a:r>
          </a:p>
          <a:p>
            <a:pPr lvl="1">
              <a:lnSpc>
                <a:spcPct val="150000"/>
              </a:lnSpc>
            </a:pPr>
            <a:r>
              <a:rPr lang="fr-FR" altLang="en-US" sz="2400"/>
              <a:t>}</a:t>
            </a: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AA9DC2BC-476F-4DB4-9ACA-8089BFC44143}"/>
              </a:ext>
            </a:extLst>
          </p:cNvPr>
          <p:cNvSpPr txBox="1">
            <a:spLocks noChangeArrowheads="1"/>
          </p:cNvSpPr>
          <p:nvPr/>
        </p:nvSpPr>
        <p:spPr bwMode="auto">
          <a:xfrm>
            <a:off x="2667000" y="533401"/>
            <a:ext cx="4959350"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Các hàm về chuỗi </a:t>
            </a:r>
          </a:p>
        </p:txBody>
      </p:sp>
      <p:sp>
        <p:nvSpPr>
          <p:cNvPr id="62467" name="Text Box 3">
            <a:extLst>
              <a:ext uri="{FF2B5EF4-FFF2-40B4-BE49-F238E27FC236}">
                <a16:creationId xmlns:a16="http://schemas.microsoft.com/office/drawing/2014/main" id="{1348573B-E82D-4A55-AFB2-53AF011DEE1F}"/>
              </a:ext>
            </a:extLst>
          </p:cNvPr>
          <p:cNvSpPr txBox="1">
            <a:spLocks noChangeArrowheads="1"/>
          </p:cNvSpPr>
          <p:nvPr/>
        </p:nvSpPr>
        <p:spPr bwMode="auto">
          <a:xfrm>
            <a:off x="836907" y="1981200"/>
            <a:ext cx="1101929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spcBef>
                <a:spcPct val="0"/>
              </a:spcBef>
              <a:spcAft>
                <a:spcPct val="0"/>
              </a:spcAft>
              <a:buClr>
                <a:srgbClr val="3333CC"/>
              </a:buClr>
              <a:buNone/>
            </a:pPr>
            <a:r>
              <a:rPr lang="en-US" altLang="en-US" sz="3600">
                <a:solidFill>
                  <a:srgbClr val="000000"/>
                </a:solidFill>
                <a:cs typeface="Times New Roman" panose="02020603050405020304" pitchFamily="18" charset="0"/>
              </a:rPr>
              <a:t>Các hàm xử lý chuỗi nằm trong th</a:t>
            </a:r>
            <a:r>
              <a:rPr lang="vi-VN" altLang="en-US" sz="3600">
                <a:solidFill>
                  <a:srgbClr val="000000"/>
                </a:solidFill>
                <a:cs typeface="Times New Roman" panose="02020603050405020304" pitchFamily="18" charset="0"/>
              </a:rPr>
              <a:t>ư</a:t>
            </a:r>
            <a:r>
              <a:rPr lang="en-US" altLang="en-US" sz="3600">
                <a:solidFill>
                  <a:srgbClr val="000000"/>
                </a:solidFill>
                <a:cs typeface="Times New Roman" panose="02020603050405020304" pitchFamily="18" charset="0"/>
              </a:rPr>
              <a:t> viện </a:t>
            </a:r>
            <a:r>
              <a:rPr lang="en-US" altLang="en-US" sz="3600" b="1">
                <a:solidFill>
                  <a:srgbClr val="000000"/>
                </a:solidFill>
                <a:cs typeface="Times New Roman" panose="02020603050405020304" pitchFamily="18" charset="0"/>
              </a:rPr>
              <a:t>string.h</a:t>
            </a:r>
            <a:r>
              <a:rPr lang="en-US" altLang="en-US" sz="3600">
                <a:solidFill>
                  <a:srgbClr val="000000"/>
                </a:solidFill>
                <a:cs typeface="Times New Roman" panose="02020603050405020304" pitchFamily="18" charset="0"/>
              </a:rPr>
              <a:t>. Một số thao tác được thực hiện bởi các hàm này là:</a:t>
            </a:r>
          </a:p>
          <a:p>
            <a:pPr lvl="2" algn="just" fontAlgn="base">
              <a:spcBef>
                <a:spcPct val="0"/>
              </a:spcBef>
              <a:spcAft>
                <a:spcPct val="0"/>
              </a:spcAft>
              <a:buClr>
                <a:srgbClr val="FF0000"/>
              </a:buClr>
              <a:buSzTx/>
            </a:pPr>
            <a:r>
              <a:rPr lang="en-US" altLang="en-US" sz="3600">
                <a:solidFill>
                  <a:srgbClr val="000000"/>
                </a:solidFill>
                <a:cs typeface="Times New Roman" panose="02020603050405020304" pitchFamily="18" charset="0"/>
              </a:rPr>
              <a:t>  Ghép chuỗi</a:t>
            </a:r>
          </a:p>
          <a:p>
            <a:pPr lvl="2" algn="just" fontAlgn="base">
              <a:spcBef>
                <a:spcPct val="0"/>
              </a:spcBef>
              <a:spcAft>
                <a:spcPct val="0"/>
              </a:spcAft>
              <a:buClr>
                <a:srgbClr val="FF0000"/>
              </a:buClr>
              <a:buSzTx/>
            </a:pPr>
            <a:r>
              <a:rPr lang="en-US" altLang="en-US" sz="3600">
                <a:solidFill>
                  <a:srgbClr val="000000"/>
                </a:solidFill>
                <a:cs typeface="Times New Roman" panose="02020603050405020304" pitchFamily="18" charset="0"/>
              </a:rPr>
              <a:t>  So sánh chuỗi</a:t>
            </a:r>
          </a:p>
          <a:p>
            <a:pPr lvl="2" algn="just" fontAlgn="base">
              <a:spcBef>
                <a:spcPct val="0"/>
              </a:spcBef>
              <a:spcAft>
                <a:spcPct val="0"/>
              </a:spcAft>
              <a:buClr>
                <a:srgbClr val="FF0000"/>
              </a:buClr>
              <a:buSzTx/>
            </a:pPr>
            <a:r>
              <a:rPr lang="en-US" altLang="en-US" sz="3600">
                <a:solidFill>
                  <a:srgbClr val="000000"/>
                </a:solidFill>
                <a:cs typeface="Times New Roman" panose="02020603050405020304" pitchFamily="18" charset="0"/>
              </a:rPr>
              <a:t>  Xác định vị trị một ký tự trong chuỗi</a:t>
            </a:r>
          </a:p>
          <a:p>
            <a:pPr lvl="2" algn="just" fontAlgn="base">
              <a:spcBef>
                <a:spcPct val="0"/>
              </a:spcBef>
              <a:spcAft>
                <a:spcPct val="0"/>
              </a:spcAft>
              <a:buClr>
                <a:srgbClr val="FF0000"/>
              </a:buClr>
              <a:buSzTx/>
            </a:pPr>
            <a:r>
              <a:rPr lang="en-US" altLang="en-US" sz="3600">
                <a:solidFill>
                  <a:srgbClr val="000000"/>
                </a:solidFill>
                <a:cs typeface="Times New Roman" panose="02020603050405020304" pitchFamily="18" charset="0"/>
              </a:rPr>
              <a:t>  Sao chép một chuỗi sang chuỗi khác</a:t>
            </a:r>
          </a:p>
          <a:p>
            <a:pPr lvl="2" algn="just" fontAlgn="base">
              <a:spcBef>
                <a:spcPct val="0"/>
              </a:spcBef>
              <a:spcAft>
                <a:spcPct val="0"/>
              </a:spcAft>
              <a:buClr>
                <a:srgbClr val="FF0000"/>
              </a:buClr>
              <a:buSzTx/>
            </a:pPr>
            <a:r>
              <a:rPr lang="en-US" altLang="en-US" sz="3600">
                <a:solidFill>
                  <a:srgbClr val="000000"/>
                </a:solidFill>
                <a:cs typeface="Times New Roman" panose="02020603050405020304" pitchFamily="18" charset="0"/>
              </a:rPr>
              <a:t>  Tính chiều dài chuỗi</a:t>
            </a:r>
            <a:r>
              <a:rPr lang="en-US" altLang="en-US" sz="4000">
                <a:solidFill>
                  <a:srgbClr val="000000"/>
                </a:solidFill>
                <a:cs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a:extLst>
              <a:ext uri="{FF2B5EF4-FFF2-40B4-BE49-F238E27FC236}">
                <a16:creationId xmlns:a16="http://schemas.microsoft.com/office/drawing/2014/main" id="{AA453BB6-84E1-41BA-88DB-4DBAF4E7DF2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graphicFrame>
        <p:nvGraphicFramePr>
          <p:cNvPr id="4" name="Table 3">
            <a:extLst>
              <a:ext uri="{FF2B5EF4-FFF2-40B4-BE49-F238E27FC236}">
                <a16:creationId xmlns:a16="http://schemas.microsoft.com/office/drawing/2014/main" id="{A7811DC1-4DFB-4DDE-B6C3-C90732A39DBA}"/>
              </a:ext>
            </a:extLst>
          </p:cNvPr>
          <p:cNvGraphicFramePr>
            <a:graphicFrameLocks noGrp="1"/>
          </p:cNvGraphicFramePr>
          <p:nvPr>
            <p:extLst>
              <p:ext uri="{D42A27DB-BD31-4B8C-83A1-F6EECF244321}">
                <p14:modId xmlns:p14="http://schemas.microsoft.com/office/powerpoint/2010/main" val="3421928342"/>
              </p:ext>
            </p:extLst>
          </p:nvPr>
        </p:nvGraphicFramePr>
        <p:xfrm>
          <a:off x="232475" y="1904999"/>
          <a:ext cx="11437749" cy="4418640"/>
        </p:xfrm>
        <a:graphic>
          <a:graphicData uri="http://schemas.openxmlformats.org/drawingml/2006/table">
            <a:tbl>
              <a:tblPr/>
              <a:tblGrid>
                <a:gridCol w="838269">
                  <a:extLst>
                    <a:ext uri="{9D8B030D-6E8A-4147-A177-3AD203B41FA5}">
                      <a16:colId xmlns:a16="http://schemas.microsoft.com/office/drawing/2014/main" val="20000"/>
                    </a:ext>
                  </a:extLst>
                </a:gridCol>
                <a:gridCol w="10599480">
                  <a:extLst>
                    <a:ext uri="{9D8B030D-6E8A-4147-A177-3AD203B41FA5}">
                      <a16:colId xmlns:a16="http://schemas.microsoft.com/office/drawing/2014/main" val="20001"/>
                    </a:ext>
                  </a:extLst>
                </a:gridCol>
              </a:tblGrid>
              <a:tr h="589120">
                <a:tc>
                  <a:txBody>
                    <a:bodyPr/>
                    <a:lstStyle/>
                    <a:p>
                      <a:pPr algn="l" fontAlgn="t"/>
                      <a:r>
                        <a:rPr lang="en-US" sz="2400">
                          <a:effectLst/>
                        </a:rPr>
                        <a:t>STT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l" fontAlgn="t"/>
                      <a:r>
                        <a:rPr lang="en-US" sz="2400">
                          <a:effectLst/>
                        </a:rPr>
                        <a:t>Hàm &amp; Mục đích</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89120">
                <a:tc>
                  <a:txBody>
                    <a:bodyPr/>
                    <a:lstStyle/>
                    <a:p>
                      <a:pPr fontAlgn="t"/>
                      <a:r>
                        <a:rPr lang="en-US" sz="240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400" b="1">
                          <a:effectLst/>
                        </a:rPr>
                        <a:t>strcpy(s1, s2);</a:t>
                      </a:r>
                      <a:r>
                        <a:rPr lang="en-US" sz="2400">
                          <a:solidFill>
                            <a:srgbClr val="000000"/>
                          </a:solidFill>
                          <a:effectLst/>
                        </a:rPr>
                        <a:t>Sao chép chuỗi s2 cho chuỗi s1.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9120">
                <a:tc>
                  <a:txBody>
                    <a:bodyPr/>
                    <a:lstStyle/>
                    <a:p>
                      <a:pPr fontAlgn="t"/>
                      <a:r>
                        <a:rPr lang="en-US" sz="2400">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400" b="1">
                          <a:effectLst/>
                        </a:rPr>
                        <a:t>strcat(s1, s2);</a:t>
                      </a:r>
                      <a:r>
                        <a:rPr lang="en-US" sz="2400">
                          <a:solidFill>
                            <a:srgbClr val="000000"/>
                          </a:solidFill>
                          <a:effectLst/>
                        </a:rPr>
                        <a:t>Nối chuỗi s2 vào cuối chuỗi s1.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9120">
                <a:tc>
                  <a:txBody>
                    <a:bodyPr/>
                    <a:lstStyle/>
                    <a:p>
                      <a:pPr fontAlgn="t"/>
                      <a:r>
                        <a:rPr lang="en-US" sz="2400">
                          <a:effectLst/>
                        </a:rPr>
                        <a:t>3</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400" b="1">
                          <a:effectLst/>
                        </a:rPr>
                        <a:t>strlen(s1);</a:t>
                      </a:r>
                      <a:r>
                        <a:rPr lang="en-US" sz="2400">
                          <a:solidFill>
                            <a:srgbClr val="000000"/>
                          </a:solidFill>
                          <a:effectLst/>
                        </a:rPr>
                        <a:t>Trả về độ dài của chuỗi s1.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89120">
                <a:tc>
                  <a:txBody>
                    <a:bodyPr/>
                    <a:lstStyle/>
                    <a:p>
                      <a:pPr fontAlgn="t"/>
                      <a:r>
                        <a:rPr lang="en-US" sz="2400">
                          <a:effectLst/>
                        </a:rPr>
                        <a:t>4</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vi-VN" sz="2400" b="1">
                          <a:effectLst/>
                        </a:rPr>
                        <a:t>strcmp(s1, s2);</a:t>
                      </a:r>
                      <a:r>
                        <a:rPr lang="vi-VN" sz="2400">
                          <a:solidFill>
                            <a:srgbClr val="000000"/>
                          </a:solidFill>
                          <a:effectLst/>
                        </a:rPr>
                        <a:t>Trả về 0 nếu s1 và s2 là như nhau; nhỏ hơn 0 nếu s1&lt;s2; lớn hơn 0 nếu s1&gt;s2.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89120">
                <a:tc>
                  <a:txBody>
                    <a:bodyPr/>
                    <a:lstStyle/>
                    <a:p>
                      <a:pPr fontAlgn="t"/>
                      <a:r>
                        <a:rPr lang="en-US" sz="2400">
                          <a:effectLst/>
                        </a:rPr>
                        <a:t>5</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400" b="1">
                          <a:effectLst/>
                        </a:rPr>
                        <a:t>strchr(s1, ch);</a:t>
                      </a:r>
                      <a:r>
                        <a:rPr lang="en-US" sz="2400">
                          <a:solidFill>
                            <a:srgbClr val="000000"/>
                          </a:solidFill>
                          <a:effectLst/>
                        </a:rPr>
                        <a:t>Trả về con trỏ tới vị trí đầu tiên của ch trong s1.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89120">
                <a:tc>
                  <a:txBody>
                    <a:bodyPr/>
                    <a:lstStyle/>
                    <a:p>
                      <a:pPr fontAlgn="t"/>
                      <a:r>
                        <a:rPr lang="en-US" sz="2400">
                          <a:effectLst/>
                        </a:rPr>
                        <a:t>6</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2400" b="1">
                          <a:effectLst/>
                        </a:rPr>
                        <a:t>strstr(s1, s2);</a:t>
                      </a:r>
                      <a:r>
                        <a:rPr lang="en-US" sz="2400">
                          <a:solidFill>
                            <a:srgbClr val="000000"/>
                          </a:solidFill>
                          <a:effectLst/>
                        </a:rPr>
                        <a:t>Trả về con trỏ tới vị trí đầu tiên của chuỗi s2 trong chuỗi s1.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ext Box 2">
            <a:extLst>
              <a:ext uri="{FF2B5EF4-FFF2-40B4-BE49-F238E27FC236}">
                <a16:creationId xmlns:a16="http://schemas.microsoft.com/office/drawing/2014/main" id="{6F7E1121-BC19-4118-A664-7B75233EDF9A}"/>
              </a:ext>
            </a:extLst>
          </p:cNvPr>
          <p:cNvSpPr txBox="1">
            <a:spLocks noChangeArrowheads="1"/>
          </p:cNvSpPr>
          <p:nvPr/>
        </p:nvSpPr>
        <p:spPr bwMode="auto">
          <a:xfrm>
            <a:off x="2667000" y="533401"/>
            <a:ext cx="4959350"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Các hàm về chuỗi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a:extLst>
              <a:ext uri="{FF2B5EF4-FFF2-40B4-BE49-F238E27FC236}">
                <a16:creationId xmlns:a16="http://schemas.microsoft.com/office/drawing/2014/main" id="{674D5EF5-1036-4031-BE93-E844CE6EC37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
        <p:nvSpPr>
          <p:cNvPr id="5" name="Text Box 2">
            <a:extLst>
              <a:ext uri="{FF2B5EF4-FFF2-40B4-BE49-F238E27FC236}">
                <a16:creationId xmlns:a16="http://schemas.microsoft.com/office/drawing/2014/main" id="{02ACB790-CD52-4F35-A7AA-CB2AA3C196DA}"/>
              </a:ext>
            </a:extLst>
          </p:cNvPr>
          <p:cNvSpPr txBox="1">
            <a:spLocks noChangeArrowheads="1"/>
          </p:cNvSpPr>
          <p:nvPr/>
        </p:nvSpPr>
        <p:spPr bwMode="auto">
          <a:xfrm>
            <a:off x="2667000" y="533401"/>
            <a:ext cx="4959350"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Các hàm về chuỗi </a:t>
            </a:r>
          </a:p>
        </p:txBody>
      </p:sp>
      <p:pic>
        <p:nvPicPr>
          <p:cNvPr id="64516" name="Picture 7">
            <a:extLst>
              <a:ext uri="{FF2B5EF4-FFF2-40B4-BE49-F238E27FC236}">
                <a16:creationId xmlns:a16="http://schemas.microsoft.com/office/drawing/2014/main" id="{D652894B-3E4A-41D8-AFCE-10937CB55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74838"/>
            <a:ext cx="91440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065EDD6D-E19A-48BA-B37B-93AD3F33AD86}"/>
              </a:ext>
            </a:extLst>
          </p:cNvPr>
          <p:cNvSpPr txBox="1">
            <a:spLocks noChangeArrowheads="1"/>
          </p:cNvSpPr>
          <p:nvPr/>
        </p:nvSpPr>
        <p:spPr bwMode="auto">
          <a:xfrm>
            <a:off x="2590800" y="609601"/>
            <a:ext cx="3975100"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Hàm strcat()   </a:t>
            </a:r>
          </a:p>
        </p:txBody>
      </p:sp>
      <p:sp>
        <p:nvSpPr>
          <p:cNvPr id="65539" name="Text Box 3">
            <a:extLst>
              <a:ext uri="{FF2B5EF4-FFF2-40B4-BE49-F238E27FC236}">
                <a16:creationId xmlns:a16="http://schemas.microsoft.com/office/drawing/2014/main" id="{5FB0AA80-E34B-46B3-9753-18A3CEFBC822}"/>
              </a:ext>
            </a:extLst>
          </p:cNvPr>
          <p:cNvSpPr txBox="1">
            <a:spLocks noChangeArrowheads="1"/>
          </p:cNvSpPr>
          <p:nvPr/>
        </p:nvSpPr>
        <p:spPr bwMode="auto">
          <a:xfrm>
            <a:off x="1981200" y="1600201"/>
            <a:ext cx="8229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6725" indent="-466725">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fontAlgn="base">
              <a:spcBef>
                <a:spcPct val="0"/>
              </a:spcBef>
              <a:spcAft>
                <a:spcPct val="0"/>
              </a:spcAft>
              <a:buClr>
                <a:srgbClr val="3333CC"/>
              </a:buClr>
            </a:pPr>
            <a:r>
              <a:rPr lang="en-US" altLang="en-US" sz="4000">
                <a:solidFill>
                  <a:srgbClr val="000000"/>
                </a:solidFill>
                <a:cs typeface="Times New Roman" panose="02020603050405020304" pitchFamily="18" charset="0"/>
              </a:rPr>
              <a:t>Nối hai giá trị chuỗi vào một chuỗi. </a:t>
            </a:r>
          </a:p>
          <a:p>
            <a:pPr fontAlgn="base">
              <a:spcBef>
                <a:spcPct val="0"/>
              </a:spcBef>
              <a:spcAft>
                <a:spcPct val="0"/>
              </a:spcAft>
              <a:buClr>
                <a:srgbClr val="3333CC"/>
              </a:buClr>
            </a:pPr>
            <a:r>
              <a:rPr lang="en-US" altLang="en-US" sz="4000">
                <a:solidFill>
                  <a:srgbClr val="000000"/>
                </a:solidFill>
                <a:cs typeface="Times New Roman" panose="02020603050405020304" pitchFamily="18" charset="0"/>
              </a:rPr>
              <a:t>Cú pháp:	</a:t>
            </a:r>
          </a:p>
          <a:p>
            <a:pPr fontAlgn="base">
              <a:spcBef>
                <a:spcPct val="0"/>
              </a:spcBef>
              <a:spcAft>
                <a:spcPct val="0"/>
              </a:spcAft>
              <a:buClr>
                <a:srgbClr val="3333CC"/>
              </a:buClr>
              <a:buNone/>
            </a:pPr>
            <a:r>
              <a:rPr lang="en-US" altLang="en-US" sz="4000" b="1">
                <a:solidFill>
                  <a:srgbClr val="FF0000"/>
                </a:solidFill>
                <a:cs typeface="Times New Roman" panose="02020603050405020304" pitchFamily="18" charset="0"/>
              </a:rPr>
              <a:t>			</a:t>
            </a:r>
            <a:r>
              <a:rPr lang="en-US" altLang="en-US" sz="4000" b="1">
                <a:solidFill>
                  <a:srgbClr val="3333CC"/>
                </a:solidFill>
                <a:cs typeface="Times New Roman" panose="02020603050405020304" pitchFamily="18" charset="0"/>
              </a:rPr>
              <a:t>s</a:t>
            </a:r>
            <a:r>
              <a:rPr lang="en-US" altLang="en-US" sz="4000" b="1">
                <a:solidFill>
                  <a:srgbClr val="3333CC"/>
                </a:solidFill>
                <a:cs typeface="Courier New" panose="02070309020205020404" pitchFamily="49" charset="0"/>
              </a:rPr>
              <a:t>trcat(str1, str2);</a:t>
            </a:r>
          </a:p>
          <a:p>
            <a:pPr fontAlgn="base">
              <a:spcBef>
                <a:spcPct val="0"/>
              </a:spcBef>
              <a:spcAft>
                <a:spcPct val="0"/>
              </a:spcAft>
              <a:buClr>
                <a:srgbClr val="3333CC"/>
              </a:buClr>
            </a:pPr>
            <a:r>
              <a:rPr lang="en-US" altLang="en-US" sz="4000">
                <a:solidFill>
                  <a:srgbClr val="000000"/>
                </a:solidFill>
                <a:cs typeface="Times New Roman" panose="02020603050405020304" pitchFamily="18" charset="0"/>
              </a:rPr>
              <a:t>Nối str2 vào cuối chuỗi str1</a:t>
            </a:r>
          </a:p>
          <a:p>
            <a:pPr fontAlgn="base">
              <a:spcBef>
                <a:spcPct val="0"/>
              </a:spcBef>
              <a:spcAft>
                <a:spcPct val="0"/>
              </a:spcAft>
              <a:buClr>
                <a:srgbClr val="3333CC"/>
              </a:buClr>
            </a:pPr>
            <a:r>
              <a:rPr lang="en-US" altLang="en-US" sz="4000">
                <a:solidFill>
                  <a:srgbClr val="000000"/>
                </a:solidFill>
                <a:cs typeface="Times New Roman" panose="02020603050405020304" pitchFamily="18" charset="0"/>
              </a:rPr>
              <a:t>Trả về str1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370C3146-5662-4F60-9B0A-795EAFCB333A}"/>
              </a:ext>
            </a:extLst>
          </p:cNvPr>
          <p:cNvSpPr txBox="1">
            <a:spLocks noChangeArrowheads="1"/>
          </p:cNvSpPr>
          <p:nvPr/>
        </p:nvSpPr>
        <p:spPr bwMode="auto">
          <a:xfrm>
            <a:off x="2743201" y="533401"/>
            <a:ext cx="4010025"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Hàm strcmp() </a:t>
            </a:r>
          </a:p>
        </p:txBody>
      </p:sp>
      <p:sp>
        <p:nvSpPr>
          <p:cNvPr id="17411" name="Text Box 3">
            <a:extLst>
              <a:ext uri="{FF2B5EF4-FFF2-40B4-BE49-F238E27FC236}">
                <a16:creationId xmlns:a16="http://schemas.microsoft.com/office/drawing/2014/main" id="{3405CCE6-97EB-4823-9E04-8313EF4BA26F}"/>
              </a:ext>
            </a:extLst>
          </p:cNvPr>
          <p:cNvSpPr txBox="1">
            <a:spLocks noChangeArrowheads="1"/>
          </p:cNvSpPr>
          <p:nvPr/>
        </p:nvSpPr>
        <p:spPr bwMode="auto">
          <a:xfrm>
            <a:off x="2200275" y="1762126"/>
            <a:ext cx="8305800" cy="5078413"/>
          </a:xfrm>
          <a:prstGeom prst="rect">
            <a:avLst/>
          </a:prstGeom>
          <a:noFill/>
          <a:ln>
            <a:noFill/>
          </a:ln>
          <a:effectLst/>
        </p:spPr>
        <p:txBody>
          <a:bodyPr>
            <a:spAutoFit/>
          </a:bodyPr>
          <a:lstStyle>
            <a:lvl1pPr marL="223838" indent="-223838" eaLnBrk="0" hangingPunct="0">
              <a:defRPr sz="2400">
                <a:solidFill>
                  <a:schemeClr val="tx1"/>
                </a:solidFill>
                <a:latin typeface="Times New Roman" charset="0"/>
              </a:defRPr>
            </a:lvl1pPr>
            <a:lvl2pPr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fontAlgn="base" hangingPunct="1">
              <a:spcBef>
                <a:spcPct val="0"/>
              </a:spcBef>
              <a:spcAft>
                <a:spcPct val="0"/>
              </a:spcAft>
              <a:buClr>
                <a:srgbClr val="3333CC"/>
              </a:buClr>
              <a:buFont typeface="Wingdings" charset="2"/>
              <a:buChar char="§"/>
              <a:defRPr/>
            </a:pPr>
            <a:r>
              <a:rPr lang="en-US" sz="3600">
                <a:solidFill>
                  <a:srgbClr val="000000"/>
                </a:solidFill>
                <a:cs typeface="Times New Roman" charset="0"/>
              </a:rPr>
              <a:t>So sánh hai chuỗi và trả về một giá trị số nguyên dựa trên kết quả của sự so sánh.</a:t>
            </a:r>
          </a:p>
          <a:p>
            <a:pPr eaLnBrk="1" fontAlgn="base" hangingPunct="1">
              <a:spcBef>
                <a:spcPct val="0"/>
              </a:spcBef>
              <a:spcAft>
                <a:spcPct val="0"/>
              </a:spcAft>
              <a:buClr>
                <a:srgbClr val="3333CC"/>
              </a:buClr>
              <a:buFont typeface="Wingdings" charset="2"/>
              <a:buChar char="§"/>
              <a:defRPr/>
            </a:pPr>
            <a:r>
              <a:rPr lang="en-US" sz="3600">
                <a:solidFill>
                  <a:srgbClr val="000000"/>
                </a:solidFill>
                <a:cs typeface="Times New Roman" charset="0"/>
              </a:rPr>
              <a:t>Cú pháp:</a:t>
            </a:r>
          </a:p>
          <a:p>
            <a:pPr eaLnBrk="1" fontAlgn="base" hangingPunct="1">
              <a:spcBef>
                <a:spcPct val="0"/>
              </a:spcBef>
              <a:spcAft>
                <a:spcPct val="0"/>
              </a:spcAft>
              <a:buClr>
                <a:srgbClr val="3333CC"/>
              </a:buClr>
              <a:defRPr/>
            </a:pPr>
            <a:r>
              <a:rPr lang="en-US" sz="3600">
                <a:solidFill>
                  <a:srgbClr val="000000"/>
                </a:solidFill>
                <a:cs typeface="Times New Roman" charset="0"/>
              </a:rPr>
              <a:t>			</a:t>
            </a:r>
            <a:r>
              <a:rPr lang="en-US" sz="3600" b="1">
                <a:solidFill>
                  <a:srgbClr val="3333CC"/>
                </a:solidFill>
                <a:cs typeface="Times New Roman" charset="0"/>
              </a:rPr>
              <a:t>s</a:t>
            </a:r>
            <a:r>
              <a:rPr lang="en-US" sz="3600" b="1">
                <a:solidFill>
                  <a:srgbClr val="3333CC"/>
                </a:solidFill>
                <a:cs typeface="Courier New" pitchFamily="49" charset="0"/>
              </a:rPr>
              <a:t>trcmp(str1, str2);</a:t>
            </a:r>
            <a:endParaRPr lang="en-US" sz="3600">
              <a:solidFill>
                <a:srgbClr val="3333CC"/>
              </a:solidFill>
              <a:cs typeface="Times New Roman" charset="0"/>
            </a:endParaRPr>
          </a:p>
          <a:p>
            <a:pPr eaLnBrk="1" fontAlgn="base" hangingPunct="1">
              <a:spcBef>
                <a:spcPct val="0"/>
              </a:spcBef>
              <a:spcAft>
                <a:spcPct val="0"/>
              </a:spcAft>
              <a:buClr>
                <a:srgbClr val="3333CC"/>
              </a:buClr>
              <a:buFont typeface="Wingdings" charset="2"/>
              <a:buChar char="§"/>
              <a:defRPr/>
            </a:pPr>
            <a:r>
              <a:rPr lang="en-US" sz="3600">
                <a:solidFill>
                  <a:srgbClr val="000000"/>
                </a:solidFill>
                <a:cs typeface="Times New Roman" charset="0"/>
              </a:rPr>
              <a:t>Hàm trả về một giá trị:</a:t>
            </a:r>
          </a:p>
          <a:p>
            <a:pPr lvl="1" eaLnBrk="1" fontAlgn="base" hangingPunct="1">
              <a:spcBef>
                <a:spcPct val="0"/>
              </a:spcBef>
              <a:spcAft>
                <a:spcPct val="0"/>
              </a:spcAft>
              <a:buClr>
                <a:srgbClr val="FF0000"/>
              </a:buClr>
              <a:buFontTx/>
              <a:buChar char="•"/>
              <a:defRPr/>
            </a:pPr>
            <a:r>
              <a:rPr lang="en-US" sz="3600">
                <a:solidFill>
                  <a:srgbClr val="000000"/>
                </a:solidFill>
                <a:cs typeface="Times New Roman" charset="0"/>
              </a:rPr>
              <a:t>   Nhỏ hơn 0, nếu str1&lt;str2</a:t>
            </a:r>
          </a:p>
          <a:p>
            <a:pPr lvl="1" eaLnBrk="1" fontAlgn="base" hangingPunct="1">
              <a:spcBef>
                <a:spcPct val="0"/>
              </a:spcBef>
              <a:spcAft>
                <a:spcPct val="0"/>
              </a:spcAft>
              <a:buClr>
                <a:srgbClr val="FF0000"/>
              </a:buClr>
              <a:buFontTx/>
              <a:buChar char="•"/>
              <a:defRPr/>
            </a:pPr>
            <a:r>
              <a:rPr lang="en-US" sz="3600">
                <a:solidFill>
                  <a:srgbClr val="000000"/>
                </a:solidFill>
                <a:cs typeface="Times New Roman" charset="0"/>
              </a:rPr>
              <a:t>   0, nếu str1 giống str2</a:t>
            </a:r>
          </a:p>
          <a:p>
            <a:pPr lvl="1" eaLnBrk="1" fontAlgn="base" hangingPunct="1">
              <a:spcBef>
                <a:spcPct val="0"/>
              </a:spcBef>
              <a:spcAft>
                <a:spcPct val="0"/>
              </a:spcAft>
              <a:buClr>
                <a:srgbClr val="FF0000"/>
              </a:buClr>
              <a:buFontTx/>
              <a:buChar char="•"/>
              <a:defRPr/>
            </a:pPr>
            <a:r>
              <a:rPr lang="en-US" sz="3600">
                <a:solidFill>
                  <a:srgbClr val="000000"/>
                </a:solidFill>
                <a:cs typeface="Times New Roman" charset="0"/>
              </a:rPr>
              <a:t>   Lớn hơn 0, nếu str1&gt;str2</a:t>
            </a:r>
          </a:p>
          <a:p>
            <a:pPr marL="1028700" lvl="1" indent="-571500" eaLnBrk="1" fontAlgn="base" hangingPunct="1">
              <a:spcBef>
                <a:spcPct val="0"/>
              </a:spcBef>
              <a:spcAft>
                <a:spcPct val="0"/>
              </a:spcAft>
              <a:buClr>
                <a:srgbClr val="FF0000"/>
              </a:buClr>
              <a:buFont typeface="Wingdings" pitchFamily="2" charset="2"/>
              <a:buChar char="§"/>
              <a:defRPr/>
            </a:pPr>
            <a:r>
              <a:rPr lang="en-US" sz="3600">
                <a:solidFill>
                  <a:srgbClr val="3399FF"/>
                </a:solidFill>
                <a:cs typeface="Times New Roman" charset="0"/>
              </a:rPr>
              <a:t>strcmpi(str1, str2);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38B59CE5-5F9A-4B73-B218-19DF1CA4B579}"/>
              </a:ext>
            </a:extLst>
          </p:cNvPr>
          <p:cNvSpPr txBox="1">
            <a:spLocks noChangeArrowheads="1"/>
          </p:cNvSpPr>
          <p:nvPr/>
        </p:nvSpPr>
        <p:spPr bwMode="auto">
          <a:xfrm>
            <a:off x="2743200" y="609601"/>
            <a:ext cx="3771900"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Hàm strchr() </a:t>
            </a:r>
          </a:p>
        </p:txBody>
      </p:sp>
      <p:sp>
        <p:nvSpPr>
          <p:cNvPr id="22531" name="Text Box 3">
            <a:extLst>
              <a:ext uri="{FF2B5EF4-FFF2-40B4-BE49-F238E27FC236}">
                <a16:creationId xmlns:a16="http://schemas.microsoft.com/office/drawing/2014/main" id="{0BB8E37D-60E1-4798-B3C4-EDB9A4566C7D}"/>
              </a:ext>
            </a:extLst>
          </p:cNvPr>
          <p:cNvSpPr txBox="1">
            <a:spLocks noChangeArrowheads="1"/>
          </p:cNvSpPr>
          <p:nvPr/>
        </p:nvSpPr>
        <p:spPr bwMode="auto">
          <a:xfrm>
            <a:off x="2057400" y="1905000"/>
            <a:ext cx="8305800" cy="4554538"/>
          </a:xfrm>
          <a:prstGeom prst="rect">
            <a:avLst/>
          </a:prstGeom>
          <a:noFill/>
          <a:ln>
            <a:noFill/>
          </a:ln>
          <a:effectLst/>
        </p:spPr>
        <p:txBody>
          <a:bodyPr>
            <a:spAutoFit/>
          </a:bodyPr>
          <a:lstStyle>
            <a:lvl1pPr marL="223838" indent="-223838" eaLnBrk="0" hangingPunct="0">
              <a:defRPr sz="2400">
                <a:solidFill>
                  <a:schemeClr val="tx1"/>
                </a:solidFill>
                <a:latin typeface="Times New Roman" charset="0"/>
              </a:defRPr>
            </a:lvl1pPr>
            <a:lvl2pPr marL="858838" indent="-401638"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algn="ctr" eaLnBrk="0" fontAlgn="base" hangingPunct="0">
              <a:spcBef>
                <a:spcPct val="0"/>
              </a:spcBef>
              <a:spcAft>
                <a:spcPct val="0"/>
              </a:spcAft>
              <a:defRPr sz="2400">
                <a:solidFill>
                  <a:schemeClr val="tx1"/>
                </a:solidFill>
                <a:latin typeface="Times New Roman" charset="0"/>
              </a:defRPr>
            </a:lvl6pPr>
            <a:lvl7pPr marL="2971800" indent="-228600" algn="ctr" eaLnBrk="0" fontAlgn="base" hangingPunct="0">
              <a:spcBef>
                <a:spcPct val="0"/>
              </a:spcBef>
              <a:spcAft>
                <a:spcPct val="0"/>
              </a:spcAft>
              <a:defRPr sz="2400">
                <a:solidFill>
                  <a:schemeClr val="tx1"/>
                </a:solidFill>
                <a:latin typeface="Times New Roman" charset="0"/>
              </a:defRPr>
            </a:lvl7pPr>
            <a:lvl8pPr marL="3429000" indent="-228600" algn="ctr" eaLnBrk="0" fontAlgn="base" hangingPunct="0">
              <a:spcBef>
                <a:spcPct val="0"/>
              </a:spcBef>
              <a:spcAft>
                <a:spcPct val="0"/>
              </a:spcAft>
              <a:defRPr sz="2400">
                <a:solidFill>
                  <a:schemeClr val="tx1"/>
                </a:solidFill>
                <a:latin typeface="Times New Roman" charset="0"/>
              </a:defRPr>
            </a:lvl8pPr>
            <a:lvl9pPr marL="3886200" indent="-228600" algn="ctr" eaLnBrk="0" fontAlgn="base" hangingPunct="0">
              <a:spcBef>
                <a:spcPct val="0"/>
              </a:spcBef>
              <a:spcAft>
                <a:spcPct val="0"/>
              </a:spcAft>
              <a:defRPr sz="2400">
                <a:solidFill>
                  <a:schemeClr val="tx1"/>
                </a:solidFill>
                <a:latin typeface="Times New Roman" charset="0"/>
              </a:defRPr>
            </a:lvl9pPr>
          </a:lstStyle>
          <a:p>
            <a:pPr eaLnBrk="1" fontAlgn="base" hangingPunct="1">
              <a:spcBef>
                <a:spcPct val="0"/>
              </a:spcBef>
              <a:spcAft>
                <a:spcPct val="0"/>
              </a:spcAft>
              <a:buClr>
                <a:srgbClr val="3333CC"/>
              </a:buClr>
              <a:buFont typeface="Wingdings" charset="2"/>
              <a:buChar char="§"/>
              <a:defRPr/>
            </a:pPr>
            <a:r>
              <a:rPr lang="en-US" sz="3800">
                <a:solidFill>
                  <a:srgbClr val="000000"/>
                </a:solidFill>
                <a:cs typeface="Times New Roman" charset="0"/>
              </a:rPr>
              <a:t> </a:t>
            </a:r>
            <a:r>
              <a:rPr lang="en-US" sz="3600">
                <a:solidFill>
                  <a:srgbClr val="000000"/>
                </a:solidFill>
                <a:cs typeface="Times New Roman" charset="0"/>
              </a:rPr>
              <a:t>Xác định vị trí xuất hiện của một ký tự trong một chuỗi. </a:t>
            </a:r>
          </a:p>
          <a:p>
            <a:pPr eaLnBrk="1" fontAlgn="base" hangingPunct="1">
              <a:spcBef>
                <a:spcPct val="0"/>
              </a:spcBef>
              <a:spcAft>
                <a:spcPct val="0"/>
              </a:spcAft>
              <a:buClr>
                <a:srgbClr val="3333CC"/>
              </a:buClr>
              <a:buFont typeface="Wingdings" charset="2"/>
              <a:buChar char="§"/>
              <a:defRPr/>
            </a:pPr>
            <a:r>
              <a:rPr lang="en-US" sz="3600">
                <a:solidFill>
                  <a:srgbClr val="000000"/>
                </a:solidFill>
                <a:cs typeface="Times New Roman" charset="0"/>
              </a:rPr>
              <a:t> Cú pháp:	</a:t>
            </a:r>
            <a:r>
              <a:rPr lang="en-US" sz="3600" b="1">
                <a:solidFill>
                  <a:srgbClr val="3333CC"/>
                </a:solidFill>
                <a:cs typeface="Times New Roman" charset="0"/>
              </a:rPr>
              <a:t>s</a:t>
            </a:r>
            <a:r>
              <a:rPr lang="en-US" sz="3600" b="1">
                <a:solidFill>
                  <a:srgbClr val="3333CC"/>
                </a:solidFill>
                <a:cs typeface="Courier New" pitchFamily="49" charset="0"/>
              </a:rPr>
              <a:t>trchr(str, chr);</a:t>
            </a:r>
            <a:endParaRPr lang="en-US" sz="3600">
              <a:solidFill>
                <a:srgbClr val="3333CC"/>
              </a:solidFill>
              <a:cs typeface="Times New Roman" charset="0"/>
            </a:endParaRPr>
          </a:p>
          <a:p>
            <a:pPr eaLnBrk="1" fontAlgn="base" hangingPunct="1">
              <a:spcBef>
                <a:spcPct val="0"/>
              </a:spcBef>
              <a:spcAft>
                <a:spcPct val="0"/>
              </a:spcAft>
              <a:buClr>
                <a:srgbClr val="3333CC"/>
              </a:buClr>
              <a:buFont typeface="Wingdings" charset="2"/>
              <a:buChar char="§"/>
              <a:defRPr/>
            </a:pPr>
            <a:r>
              <a:rPr lang="en-US" sz="3600">
                <a:solidFill>
                  <a:srgbClr val="000000"/>
                </a:solidFill>
                <a:cs typeface="Times New Roman" charset="0"/>
              </a:rPr>
              <a:t> Hàm trả về :</a:t>
            </a:r>
          </a:p>
          <a:p>
            <a:pPr lvl="1" eaLnBrk="1" fontAlgn="base" hangingPunct="1">
              <a:spcBef>
                <a:spcPct val="0"/>
              </a:spcBef>
              <a:spcAft>
                <a:spcPct val="0"/>
              </a:spcAft>
              <a:buClr>
                <a:srgbClr val="FF0000"/>
              </a:buClr>
              <a:buFontTx/>
              <a:buChar char="•"/>
              <a:defRPr/>
            </a:pPr>
            <a:r>
              <a:rPr lang="en-US" sz="3600">
                <a:solidFill>
                  <a:srgbClr val="000000"/>
                </a:solidFill>
                <a:cs typeface="Times New Roman" charset="0"/>
              </a:rPr>
              <a:t>con trỏ trỏ đến vị trí tìm được đầu tiên của ký tự (trỏ bởi </a:t>
            </a:r>
            <a:r>
              <a:rPr lang="en-US" sz="3600" b="1">
                <a:solidFill>
                  <a:srgbClr val="000000"/>
                </a:solidFill>
                <a:cs typeface="Times New Roman" charset="0"/>
              </a:rPr>
              <a:t>chr</a:t>
            </a:r>
            <a:r>
              <a:rPr lang="en-US" sz="3600">
                <a:solidFill>
                  <a:srgbClr val="000000"/>
                </a:solidFill>
                <a:cs typeface="Times New Roman" charset="0"/>
              </a:rPr>
              <a:t>) trong chuỗi </a:t>
            </a:r>
            <a:r>
              <a:rPr lang="en-US" sz="3600" b="1">
                <a:solidFill>
                  <a:srgbClr val="000000"/>
                </a:solidFill>
                <a:cs typeface="Times New Roman" charset="0"/>
              </a:rPr>
              <a:t>str</a:t>
            </a:r>
            <a:r>
              <a:rPr lang="en-US" sz="3600">
                <a:solidFill>
                  <a:srgbClr val="000000"/>
                </a:solidFill>
                <a:cs typeface="Times New Roman" charset="0"/>
              </a:rPr>
              <a:t>. </a:t>
            </a:r>
          </a:p>
          <a:p>
            <a:pPr lvl="1" eaLnBrk="1" fontAlgn="base" hangingPunct="1">
              <a:spcBef>
                <a:spcPct val="0"/>
              </a:spcBef>
              <a:spcAft>
                <a:spcPct val="0"/>
              </a:spcAft>
              <a:buClr>
                <a:srgbClr val="FF0000"/>
              </a:buClr>
              <a:buFontTx/>
              <a:buChar char="•"/>
              <a:defRPr/>
            </a:pPr>
            <a:r>
              <a:rPr lang="en-US" sz="3600">
                <a:solidFill>
                  <a:srgbClr val="000000"/>
                </a:solidFill>
                <a:cs typeface="Times New Roman" charset="0"/>
              </a:rPr>
              <a:t>NULL nếu </a:t>
            </a:r>
            <a:r>
              <a:rPr lang="en-US" sz="3600" b="1">
                <a:solidFill>
                  <a:srgbClr val="000000"/>
                </a:solidFill>
                <a:cs typeface="Times New Roman" charset="0"/>
              </a:rPr>
              <a:t>chr</a:t>
            </a:r>
            <a:r>
              <a:rPr lang="en-US" sz="3600">
                <a:solidFill>
                  <a:srgbClr val="000000"/>
                </a:solidFill>
                <a:cs typeface="Times New Roman" charset="0"/>
              </a:rPr>
              <a:t> không có trong chuỗi</a:t>
            </a:r>
          </a:p>
          <a:p>
            <a:pPr marL="393700" indent="-571500" eaLnBrk="1" fontAlgn="base" hangingPunct="1">
              <a:spcBef>
                <a:spcPct val="0"/>
              </a:spcBef>
              <a:spcAft>
                <a:spcPct val="0"/>
              </a:spcAft>
              <a:buClr>
                <a:srgbClr val="0099FF"/>
              </a:buClr>
              <a:buFont typeface="Wingdings" pitchFamily="2" charset="2"/>
              <a:buChar char="v"/>
              <a:defRPr/>
            </a:pPr>
            <a:r>
              <a:rPr lang="en-US" sz="3600">
                <a:solidFill>
                  <a:srgbClr val="000000"/>
                </a:solidFill>
                <a:cs typeface="Times New Roman" charset="0"/>
              </a:rPr>
              <a:t>strrchr(str, chr); ngược hàm trên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bwMode="gray">
          <a:xfrm>
            <a:off x="165101" y="1447799"/>
            <a:ext cx="11852728" cy="4793344"/>
          </a:xfrm>
          <a:noFill/>
          <a:ln/>
        </p:spPr>
        <p:txBody>
          <a:bodyPr/>
          <a:lstStyle/>
          <a:p>
            <a:pPr lvl="0" algn="just">
              <a:lnSpc>
                <a:spcPct val="150000"/>
              </a:lnSpc>
              <a:spcBef>
                <a:spcPts val="600"/>
              </a:spcBef>
              <a:spcAft>
                <a:spcPts val="600"/>
              </a:spcAft>
            </a:pPr>
            <a:r>
              <a:rPr lang="en-US" sz="2800">
                <a:latin typeface="Times New Roman" panose="02020603050405020304" pitchFamily="18" charset="0"/>
                <a:cs typeface="Times New Roman" panose="02020603050405020304" pitchFamily="18" charset="0"/>
              </a:rPr>
              <a:t>Khái niệm: </a:t>
            </a:r>
            <a:r>
              <a:rPr lang="fr-FR" sz="2800">
                <a:latin typeface="Times New Roman" panose="02020603050405020304" pitchFamily="18" charset="0"/>
                <a:cs typeface="Times New Roman" panose="02020603050405020304" pitchFamily="18" charset="0"/>
              </a:rPr>
              <a:t>Mảng có thể được hiểu là một tập hợp nhiều phần tử có cùng một kiểu giá trị và chung một tên. Mỗi phần tử mảng biểu diễn được một giá trị. </a:t>
            </a:r>
          </a:p>
          <a:p>
            <a:pPr algn="just">
              <a:lnSpc>
                <a:spcPct val="150000"/>
              </a:lnSpc>
            </a:pPr>
            <a:r>
              <a:rPr lang="fr-FR" sz="2800">
                <a:latin typeface="Times New Roman" panose="02020603050405020304" pitchFamily="18" charset="0"/>
                <a:cs typeface="Times New Roman" panose="02020603050405020304" pitchFamily="18" charset="0"/>
              </a:rPr>
              <a:t>Khai báo: Mảng cần được khai báo để định rõ :</a:t>
            </a:r>
            <a:endParaRPr lang="en-US" sz="2800">
              <a:latin typeface="Times New Roman" panose="02020603050405020304" pitchFamily="18" charset="0"/>
              <a:cs typeface="Times New Roman" panose="02020603050405020304" pitchFamily="18" charset="0"/>
            </a:endParaRPr>
          </a:p>
          <a:p>
            <a:pPr lvl="1" algn="just">
              <a:lnSpc>
                <a:spcPct val="150000"/>
              </a:lnSpc>
            </a:pPr>
            <a:r>
              <a:rPr lang="fr-FR">
                <a:latin typeface="Times New Roman" panose="02020603050405020304" pitchFamily="18" charset="0"/>
                <a:cs typeface="Times New Roman" panose="02020603050405020304" pitchFamily="18" charset="0"/>
              </a:rPr>
              <a:t>Loại mảng (kiểu mảng) : int, float, double, SV, ...</a:t>
            </a:r>
            <a:endParaRPr lang="en-US">
              <a:latin typeface="Times New Roman" panose="02020603050405020304" pitchFamily="18" charset="0"/>
              <a:cs typeface="Times New Roman" panose="02020603050405020304" pitchFamily="18" charset="0"/>
            </a:endParaRPr>
          </a:p>
          <a:p>
            <a:pPr lvl="1" algn="just">
              <a:lnSpc>
                <a:spcPct val="150000"/>
              </a:lnSpc>
            </a:pPr>
            <a:r>
              <a:rPr lang="fr-FR">
                <a:latin typeface="Times New Roman" panose="02020603050405020304" pitchFamily="18" charset="0"/>
                <a:cs typeface="Times New Roman" panose="02020603050405020304" pitchFamily="18" charset="0"/>
              </a:rPr>
              <a:t>Tên mảng.</a:t>
            </a:r>
            <a:endParaRPr lang="en-US">
              <a:latin typeface="Times New Roman" panose="02020603050405020304" pitchFamily="18" charset="0"/>
              <a:cs typeface="Times New Roman" panose="02020603050405020304" pitchFamily="18" charset="0"/>
            </a:endParaRPr>
          </a:p>
          <a:p>
            <a:pPr lvl="1" algn="just">
              <a:lnSpc>
                <a:spcPct val="150000"/>
              </a:lnSpc>
            </a:pPr>
            <a:r>
              <a:rPr lang="fr-FR">
                <a:latin typeface="Times New Roman" panose="02020603050405020304" pitchFamily="18" charset="0"/>
                <a:cs typeface="Times New Roman" panose="02020603050405020304" pitchFamily="18" charset="0"/>
              </a:rPr>
              <a:t>Số chiều và kích thước mỗi chiều.</a:t>
            </a:r>
            <a:endParaRPr lang="en-US" sz="2800">
              <a:latin typeface="Times New Roman" panose="02020603050405020304" pitchFamily="18" charset="0"/>
              <a:cs typeface="Times New Roman" panose="02020603050405020304" pitchFamily="18" charset="0"/>
            </a:endParaRPr>
          </a:p>
        </p:txBody>
      </p:sp>
      <p:sp>
        <p:nvSpPr>
          <p:cNvPr id="2" name="Rectangle 1"/>
          <p:cNvSpPr/>
          <p:nvPr/>
        </p:nvSpPr>
        <p:spPr>
          <a:xfrm>
            <a:off x="272143" y="478116"/>
            <a:ext cx="11745686" cy="769441"/>
          </a:xfrm>
          <a:prstGeom prst="rect">
            <a:avLst/>
          </a:prstGeom>
        </p:spPr>
        <p:txBody>
          <a:bodyPr wrap="square">
            <a:spAutoFit/>
          </a:bodyPr>
          <a:lstStyle/>
          <a:p>
            <a:pPr algn="ctr"/>
            <a:r>
              <a:rPr lang="en-US" sz="4400" b="1">
                <a:solidFill>
                  <a:srgbClr val="080808"/>
                </a:solidFill>
                <a:latin typeface="Times New Roman" panose="02020603050405020304" pitchFamily="18" charset="0"/>
                <a:cs typeface="Times New Roman" panose="02020603050405020304" pitchFamily="18" charset="0"/>
              </a:rPr>
              <a:t>2.1. Mảng</a:t>
            </a:r>
            <a:endParaRPr lang="en-US" sz="4300">
              <a:solidFill>
                <a:srgbClr val="080808"/>
              </a:solidFill>
              <a:latin typeface="Times New Roman" panose="02020603050405020304" pitchFamily="18" charset="0"/>
              <a:cs typeface="Times New Roman" panose="02020603050405020304" pitchFamily="18" charset="0"/>
            </a:endParaRPr>
          </a:p>
        </p:txBody>
      </p:sp>
      <p:sp>
        <p:nvSpPr>
          <p:cNvPr id="9" name="Footer Placeholder 6"/>
          <p:cNvSpPr>
            <a:spLocks noGrp="1"/>
          </p:cNvSpPr>
          <p:nvPr/>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625046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DCF1E1CF-1ECE-43FA-B091-88553B6A30E4}"/>
              </a:ext>
            </a:extLst>
          </p:cNvPr>
          <p:cNvSpPr txBox="1">
            <a:spLocks noChangeArrowheads="1"/>
          </p:cNvSpPr>
          <p:nvPr/>
        </p:nvSpPr>
        <p:spPr bwMode="auto">
          <a:xfrm>
            <a:off x="2590801" y="533401"/>
            <a:ext cx="3654425"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Hàm strcpy()</a:t>
            </a:r>
          </a:p>
        </p:txBody>
      </p:sp>
      <p:sp>
        <p:nvSpPr>
          <p:cNvPr id="68611" name="Text Box 3">
            <a:extLst>
              <a:ext uri="{FF2B5EF4-FFF2-40B4-BE49-F238E27FC236}">
                <a16:creationId xmlns:a16="http://schemas.microsoft.com/office/drawing/2014/main" id="{8A4D581F-5F3D-41A2-8D71-A1733BF21A26}"/>
              </a:ext>
            </a:extLst>
          </p:cNvPr>
          <p:cNvSpPr txBox="1">
            <a:spLocks noChangeArrowheads="1"/>
          </p:cNvSpPr>
          <p:nvPr/>
        </p:nvSpPr>
        <p:spPr bwMode="auto">
          <a:xfrm>
            <a:off x="1981200" y="1981200"/>
            <a:ext cx="8229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 Sao chép giá trị trong một chuỗi vào một chuỗi khác.</a:t>
            </a:r>
          </a:p>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 Cú pháp:</a:t>
            </a:r>
          </a:p>
          <a:p>
            <a:pPr algn="just" fontAlgn="base">
              <a:spcBef>
                <a:spcPct val="0"/>
              </a:spcBef>
              <a:spcAft>
                <a:spcPct val="0"/>
              </a:spcAft>
              <a:buClr>
                <a:srgbClr val="3333CC"/>
              </a:buClr>
              <a:buNone/>
            </a:pPr>
            <a:r>
              <a:rPr lang="en-US" altLang="en-US" sz="4000">
                <a:solidFill>
                  <a:srgbClr val="000000"/>
                </a:solidFill>
                <a:cs typeface="Times New Roman" panose="02020603050405020304" pitchFamily="18" charset="0"/>
              </a:rPr>
              <a:t>			</a:t>
            </a:r>
            <a:r>
              <a:rPr lang="en-US" altLang="en-US" sz="4400" b="1">
                <a:solidFill>
                  <a:srgbClr val="3333CC"/>
                </a:solidFill>
                <a:cs typeface="Times New Roman" panose="02020603050405020304" pitchFamily="18" charset="0"/>
              </a:rPr>
              <a:t>s</a:t>
            </a:r>
            <a:r>
              <a:rPr lang="en-US" altLang="en-US" sz="4400" b="1">
                <a:solidFill>
                  <a:srgbClr val="3333CC"/>
                </a:solidFill>
                <a:cs typeface="Courier New" panose="02070309020205020404" pitchFamily="49" charset="0"/>
              </a:rPr>
              <a:t>trcpy(str1, str2);</a:t>
            </a:r>
            <a:endParaRPr lang="en-US" altLang="en-US" sz="4400">
              <a:solidFill>
                <a:srgbClr val="3333CC"/>
              </a:solidFill>
              <a:cs typeface="Times New Roman" panose="02020603050405020304" pitchFamily="18" charset="0"/>
            </a:endParaRPr>
          </a:p>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 Giá trị của str2 được chép vào str1</a:t>
            </a:r>
          </a:p>
          <a:p>
            <a:pPr algn="just" fontAlgn="base">
              <a:spcBef>
                <a:spcPct val="0"/>
              </a:spcBef>
              <a:spcAft>
                <a:spcPct val="0"/>
              </a:spcAft>
              <a:buClr>
                <a:srgbClr val="3333CC"/>
              </a:buClr>
            </a:pPr>
            <a:r>
              <a:rPr lang="en-US" altLang="en-US" sz="4000">
                <a:solidFill>
                  <a:srgbClr val="000000"/>
                </a:solidFill>
                <a:cs typeface="Times New Roman" panose="02020603050405020304" pitchFamily="18" charset="0"/>
              </a:rPr>
              <a:t> Hàm trả về </a:t>
            </a:r>
            <a:r>
              <a:rPr lang="en-US" altLang="en-US" sz="4000" b="1">
                <a:solidFill>
                  <a:srgbClr val="000000"/>
                </a:solidFill>
                <a:cs typeface="Times New Roman" panose="02020603050405020304" pitchFamily="18" charset="0"/>
              </a:rPr>
              <a:t>str1</a:t>
            </a:r>
            <a:endParaRPr lang="en-US" altLang="en-US" sz="4000">
              <a:solidFill>
                <a:srgbClr val="000000"/>
              </a:solidFill>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FC29C26E-D7C9-45E3-8109-1D14813BD96B}"/>
              </a:ext>
            </a:extLst>
          </p:cNvPr>
          <p:cNvSpPr txBox="1">
            <a:spLocks noChangeArrowheads="1"/>
          </p:cNvSpPr>
          <p:nvPr/>
        </p:nvSpPr>
        <p:spPr bwMode="auto">
          <a:xfrm>
            <a:off x="2570164" y="609601"/>
            <a:ext cx="3671887" cy="823913"/>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Hàm strlen() </a:t>
            </a:r>
          </a:p>
        </p:txBody>
      </p:sp>
      <p:sp>
        <p:nvSpPr>
          <p:cNvPr id="69635" name="Text Box 3">
            <a:extLst>
              <a:ext uri="{FF2B5EF4-FFF2-40B4-BE49-F238E27FC236}">
                <a16:creationId xmlns:a16="http://schemas.microsoft.com/office/drawing/2014/main" id="{781AEF72-9070-4CEA-BDAA-C1A8D3DD6D8C}"/>
              </a:ext>
            </a:extLst>
          </p:cNvPr>
          <p:cNvSpPr txBox="1">
            <a:spLocks noChangeArrowheads="1"/>
          </p:cNvSpPr>
          <p:nvPr/>
        </p:nvSpPr>
        <p:spPr bwMode="auto">
          <a:xfrm>
            <a:off x="2147888" y="2133600"/>
            <a:ext cx="8229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spcBef>
                <a:spcPct val="0"/>
              </a:spcBef>
              <a:spcAft>
                <a:spcPct val="0"/>
              </a:spcAft>
              <a:buClr>
                <a:srgbClr val="3333CC"/>
              </a:buClr>
            </a:pPr>
            <a:r>
              <a:rPr lang="en-US" altLang="en-US" sz="4400">
                <a:solidFill>
                  <a:srgbClr val="000000"/>
                </a:solidFill>
                <a:cs typeface="Times New Roman" panose="02020603050405020304" pitchFamily="18" charset="0"/>
              </a:rPr>
              <a:t> Xác định chiều dài của chuỗi.</a:t>
            </a:r>
          </a:p>
          <a:p>
            <a:pPr algn="just" fontAlgn="base">
              <a:spcBef>
                <a:spcPct val="0"/>
              </a:spcBef>
              <a:spcAft>
                <a:spcPct val="0"/>
              </a:spcAft>
              <a:buClr>
                <a:srgbClr val="3333CC"/>
              </a:buClr>
            </a:pPr>
            <a:r>
              <a:rPr lang="en-US" altLang="en-US" sz="4400">
                <a:solidFill>
                  <a:srgbClr val="000000"/>
                </a:solidFill>
                <a:cs typeface="Times New Roman" panose="02020603050405020304" pitchFamily="18" charset="0"/>
              </a:rPr>
              <a:t> Cú pháp:	</a:t>
            </a:r>
          </a:p>
          <a:p>
            <a:pPr algn="ctr" fontAlgn="base">
              <a:spcBef>
                <a:spcPct val="0"/>
              </a:spcBef>
              <a:spcAft>
                <a:spcPct val="0"/>
              </a:spcAft>
              <a:buClr>
                <a:srgbClr val="3333CC"/>
              </a:buClr>
              <a:buNone/>
            </a:pPr>
            <a:r>
              <a:rPr lang="en-US" altLang="en-US" sz="4800" b="1">
                <a:solidFill>
                  <a:srgbClr val="3333CC"/>
                </a:solidFill>
                <a:cs typeface="Times New Roman" panose="02020603050405020304" pitchFamily="18" charset="0"/>
              </a:rPr>
              <a:t>s</a:t>
            </a:r>
            <a:r>
              <a:rPr lang="en-US" altLang="en-US" sz="4800" b="1">
                <a:solidFill>
                  <a:srgbClr val="3333CC"/>
                </a:solidFill>
                <a:cs typeface="Courier New" panose="02070309020205020404" pitchFamily="49" charset="0"/>
              </a:rPr>
              <a:t>trlen(str);</a:t>
            </a:r>
            <a:endParaRPr lang="en-US" altLang="en-US" sz="4800">
              <a:solidFill>
                <a:srgbClr val="3333CC"/>
              </a:solidFill>
              <a:cs typeface="Times New Roman" panose="02020603050405020304" pitchFamily="18" charset="0"/>
            </a:endParaRPr>
          </a:p>
          <a:p>
            <a:pPr algn="just" fontAlgn="base">
              <a:spcBef>
                <a:spcPct val="0"/>
              </a:spcBef>
              <a:spcAft>
                <a:spcPct val="0"/>
              </a:spcAft>
              <a:buClr>
                <a:srgbClr val="3333CC"/>
              </a:buClr>
            </a:pPr>
            <a:r>
              <a:rPr lang="en-US" altLang="en-US" sz="4400">
                <a:solidFill>
                  <a:srgbClr val="000000"/>
                </a:solidFill>
                <a:cs typeface="Times New Roman" panose="02020603050405020304" pitchFamily="18" charset="0"/>
              </a:rPr>
              <a:t> Hàm trả về một giá trị nguyên là độ dài của </a:t>
            </a:r>
            <a:r>
              <a:rPr lang="en-US" altLang="en-US" sz="4400" b="1">
                <a:solidFill>
                  <a:srgbClr val="000000"/>
                </a:solidFill>
                <a:cs typeface="Times New Roman" panose="02020603050405020304" pitchFamily="18" charset="0"/>
              </a:rPr>
              <a:t>str</a:t>
            </a:r>
            <a:r>
              <a:rPr lang="en-US" altLang="en-US" sz="4000" b="1">
                <a:solidFill>
                  <a:srgbClr val="000000"/>
                </a:solidFill>
                <a:cs typeface="Times New Roman" panose="02020603050405020304" pitchFamily="18" charset="0"/>
              </a:rPr>
              <a:t>.</a:t>
            </a:r>
            <a:endParaRPr lang="en-US" altLang="en-US" sz="4000">
              <a:solidFill>
                <a:srgbClr val="000000"/>
              </a:solidFill>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a:extLst>
              <a:ext uri="{FF2B5EF4-FFF2-40B4-BE49-F238E27FC236}">
                <a16:creationId xmlns:a16="http://schemas.microsoft.com/office/drawing/2014/main" id="{F5F69574-F533-4D48-B2B3-AC172040B978}"/>
              </a:ext>
            </a:extLst>
          </p:cNvPr>
          <p:cNvSpPr>
            <a:spLocks noGrp="1" noChangeArrowheads="1"/>
          </p:cNvSpPr>
          <p:nvPr>
            <p:ph type="title"/>
          </p:nvPr>
        </p:nvSpPr>
        <p:spPr/>
        <p:txBody>
          <a:bodyPr/>
          <a:lstStyle/>
          <a:p>
            <a:r>
              <a:rPr lang="en-US" altLang="en-US"/>
              <a:t>Hàm strrev()</a:t>
            </a:r>
          </a:p>
        </p:txBody>
      </p:sp>
      <p:sp>
        <p:nvSpPr>
          <p:cNvPr id="70659" name="Content Placeholder 3">
            <a:extLst>
              <a:ext uri="{FF2B5EF4-FFF2-40B4-BE49-F238E27FC236}">
                <a16:creationId xmlns:a16="http://schemas.microsoft.com/office/drawing/2014/main" id="{FCD2E03C-ABD3-436C-9E27-D80597DE3EC5}"/>
              </a:ext>
            </a:extLst>
          </p:cNvPr>
          <p:cNvSpPr>
            <a:spLocks noGrp="1" noChangeArrowheads="1"/>
          </p:cNvSpPr>
          <p:nvPr>
            <p:ph idx="1"/>
          </p:nvPr>
        </p:nvSpPr>
        <p:spPr/>
        <p:txBody>
          <a:bodyPr/>
          <a:lstStyle/>
          <a:p>
            <a:r>
              <a:rPr lang="en-US" altLang="en-US"/>
              <a:t>strrev(str); đảo ngược chuỗi str</a:t>
            </a:r>
          </a:p>
          <a:p>
            <a:r>
              <a:rPr lang="en-US" altLang="en-US"/>
              <a:t>Một số ch</a:t>
            </a:r>
            <a:r>
              <a:rPr lang="vi-VN" altLang="en-US"/>
              <a:t>ư</a:t>
            </a:r>
            <a:r>
              <a:rPr lang="en-US" altLang="en-US"/>
              <a:t>ơng trình dịch không hỗ trợ hàm trên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C80B2BBE-29E8-49E7-8594-6BE5C711969E}"/>
              </a:ext>
            </a:extLst>
          </p:cNvPr>
          <p:cNvSpPr>
            <a:spLocks noGrp="1" noChangeArrowheads="1"/>
          </p:cNvSpPr>
          <p:nvPr>
            <p:ph type="title"/>
          </p:nvPr>
        </p:nvSpPr>
        <p:spPr/>
        <p:txBody>
          <a:bodyPr/>
          <a:lstStyle/>
          <a:p>
            <a:r>
              <a:rPr lang="en-US" altLang="en-US"/>
              <a:t>Một số bài tập với choỗi</a:t>
            </a:r>
          </a:p>
        </p:txBody>
      </p:sp>
      <p:sp>
        <p:nvSpPr>
          <p:cNvPr id="71683" name="Content Placeholder 2">
            <a:extLst>
              <a:ext uri="{FF2B5EF4-FFF2-40B4-BE49-F238E27FC236}">
                <a16:creationId xmlns:a16="http://schemas.microsoft.com/office/drawing/2014/main" id="{E972EBF4-854D-4961-A9FA-2A8314599D21}"/>
              </a:ext>
            </a:extLst>
          </p:cNvPr>
          <p:cNvSpPr>
            <a:spLocks noGrp="1" noChangeArrowheads="1"/>
          </p:cNvSpPr>
          <p:nvPr>
            <p:ph idx="1"/>
          </p:nvPr>
        </p:nvSpPr>
        <p:spPr/>
        <p:txBody>
          <a:bodyPr/>
          <a:lstStyle/>
          <a:p>
            <a:pPr algn="just"/>
            <a:r>
              <a:rPr lang="en-US" altLang="en-US"/>
              <a:t>Giả sử password để đăng nhập hệ thống là “abcxyz”. Bạn hãy viết ch</a:t>
            </a:r>
            <a:r>
              <a:rPr lang="vi-VN" altLang="en-US"/>
              <a:t>ư</a:t>
            </a:r>
            <a:r>
              <a:rPr lang="en-US" altLang="en-US"/>
              <a:t>ơng trình yêu cầu nhập pw. Đưa ra thông báo “Accepted” nếu nhập đúng pw. Nếu nhập sai thì yêu cầu nhập lại. (Số lần nhập sai không giới hạn, hoặc không quá 5 lần).</a:t>
            </a:r>
          </a:p>
          <a:p>
            <a:pPr algn="just"/>
            <a:r>
              <a:rPr lang="en-US" altLang="en-US"/>
              <a:t>Nhập một chuỗi. Thống kê số lần xuất hiện của từng ký tự trong chuỗi đó.</a:t>
            </a:r>
          </a:p>
        </p:txBody>
      </p:sp>
      <p:sp>
        <p:nvSpPr>
          <p:cNvPr id="71684" name="Footer Placeholder 3">
            <a:extLst>
              <a:ext uri="{FF2B5EF4-FFF2-40B4-BE49-F238E27FC236}">
                <a16:creationId xmlns:a16="http://schemas.microsoft.com/office/drawing/2014/main" id="{6B74E5F9-A338-45C7-8EE2-3E193BCB0E12}"/>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2F6EBFB3-5C2C-4162-949C-4F47810CD078}"/>
              </a:ext>
            </a:extLst>
          </p:cNvPr>
          <p:cNvSpPr>
            <a:spLocks noGrp="1" noChangeArrowheads="1"/>
          </p:cNvSpPr>
          <p:nvPr>
            <p:ph type="title"/>
          </p:nvPr>
        </p:nvSpPr>
        <p:spPr>
          <a:xfrm>
            <a:off x="2438400" y="571500"/>
            <a:ext cx="5562600" cy="723900"/>
          </a:xfrm>
        </p:spPr>
        <p:txBody>
          <a:bodyPr/>
          <a:lstStyle/>
          <a:p>
            <a:r>
              <a:rPr lang="en-US" altLang="en-US"/>
              <a:t>Một số bài tập với chuỗi</a:t>
            </a:r>
          </a:p>
        </p:txBody>
      </p:sp>
      <p:sp>
        <p:nvSpPr>
          <p:cNvPr id="72707" name="Content Placeholder 2">
            <a:extLst>
              <a:ext uri="{FF2B5EF4-FFF2-40B4-BE49-F238E27FC236}">
                <a16:creationId xmlns:a16="http://schemas.microsoft.com/office/drawing/2014/main" id="{ACDEB84E-38AF-4EA7-B800-5DDB682F2904}"/>
              </a:ext>
            </a:extLst>
          </p:cNvPr>
          <p:cNvSpPr>
            <a:spLocks noGrp="1" noChangeArrowheads="1"/>
          </p:cNvSpPr>
          <p:nvPr>
            <p:ph idx="1"/>
          </p:nvPr>
        </p:nvSpPr>
        <p:spPr>
          <a:xfrm>
            <a:off x="2057400" y="1638300"/>
            <a:ext cx="8382000" cy="4648200"/>
          </a:xfrm>
        </p:spPr>
        <p:txBody>
          <a:bodyPr/>
          <a:lstStyle/>
          <a:p>
            <a:pPr algn="just"/>
            <a:r>
              <a:rPr lang="en-US" altLang="en-US"/>
              <a:t>Viết hàm xóa một ký tự tại một vị trí trong chuỗi.</a:t>
            </a:r>
          </a:p>
          <a:p>
            <a:pPr algn="just"/>
            <a:r>
              <a:rPr lang="en-US" altLang="en-US"/>
              <a:t>Viết hàm xóa các dấu cách ở đầu chuỗi.</a:t>
            </a:r>
          </a:p>
          <a:p>
            <a:pPr algn="just"/>
            <a:r>
              <a:rPr lang="en-US" altLang="en-US"/>
              <a:t>Viết hàm xóa các dấu cách ở cuối chuỗi.</a:t>
            </a:r>
          </a:p>
          <a:p>
            <a:pPr algn="just"/>
            <a:r>
              <a:rPr lang="en-US" altLang="en-US"/>
              <a:t>Viết hàm xóa các dấu cách ở trong chuỗi. Sao cho giữa các từ, chỉ có một dấu cách. </a:t>
            </a:r>
          </a:p>
          <a:p>
            <a:pPr algn="just"/>
            <a:r>
              <a:rPr lang="en-US" altLang="en-US"/>
              <a:t>Viết hàm đếm số từ của một chuỗi. Từ là dãy các ký tự liền nhau không chứa dấu cách, dấu tab.</a:t>
            </a:r>
          </a:p>
        </p:txBody>
      </p:sp>
      <p:sp>
        <p:nvSpPr>
          <p:cNvPr id="72708" name="Footer Placeholder 3">
            <a:extLst>
              <a:ext uri="{FF2B5EF4-FFF2-40B4-BE49-F238E27FC236}">
                <a16:creationId xmlns:a16="http://schemas.microsoft.com/office/drawing/2014/main" id="{9FC5B927-D038-41AF-A375-017944E40437}"/>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428EAE19-ED9E-4E0F-950A-EFB7B54610F9}"/>
              </a:ext>
            </a:extLst>
          </p:cNvPr>
          <p:cNvSpPr>
            <a:spLocks noGrp="1" noChangeArrowheads="1"/>
          </p:cNvSpPr>
          <p:nvPr>
            <p:ph idx="1"/>
          </p:nvPr>
        </p:nvSpPr>
        <p:spPr/>
        <p:txBody>
          <a:bodyPr/>
          <a:lstStyle/>
          <a:p>
            <a:pPr algn="just"/>
            <a:r>
              <a:rPr lang="en-US" altLang="en-US"/>
              <a:t>Viết hàm chuẩn hóa chuỗi thành dạng tên riêng. Tức là đầu và cuối chuỗi không có cấu cách, giữa các từ chỉ có một dấu cách, ký tự đầu mỗi từ là chữ hoa, các ký tự còn lại là chữ th</a:t>
            </a:r>
            <a:r>
              <a:rPr lang="vi-VN" altLang="en-US"/>
              <a:t>ư</a:t>
            </a:r>
            <a:r>
              <a:rPr lang="en-US" altLang="en-US"/>
              <a:t>ờng.</a:t>
            </a:r>
          </a:p>
          <a:p>
            <a:pPr algn="just"/>
            <a:r>
              <a:rPr lang="en-US" altLang="en-US"/>
              <a:t>Viết hàm đảo ng</a:t>
            </a:r>
            <a:r>
              <a:rPr lang="vi-VN" altLang="en-US"/>
              <a:t>ư</a:t>
            </a:r>
            <a:r>
              <a:rPr lang="en-US" altLang="en-US"/>
              <a:t>ợc một chuỗi.</a:t>
            </a:r>
          </a:p>
          <a:p>
            <a:pPr algn="just"/>
            <a:r>
              <a:rPr lang="en-US" altLang="en-US"/>
              <a:t>Giả sử có chuỗi ở dạng họ và tên của ng</a:t>
            </a:r>
            <a:r>
              <a:rPr lang="vi-VN" altLang="en-US"/>
              <a:t>ư</a:t>
            </a:r>
            <a:r>
              <a:rPr lang="en-US" altLang="en-US"/>
              <a:t>ời Việt Nam. Bạn hãy viết hàm lấy đ</a:t>
            </a:r>
            <a:r>
              <a:rPr lang="vi-VN" altLang="en-US"/>
              <a:t>ư</a:t>
            </a:r>
            <a:r>
              <a:rPr lang="en-US" altLang="en-US"/>
              <a:t>ợc tên của chuỗi đó.</a:t>
            </a:r>
          </a:p>
        </p:txBody>
      </p:sp>
      <p:sp>
        <p:nvSpPr>
          <p:cNvPr id="73731" name="Footer Placeholder 3">
            <a:extLst>
              <a:ext uri="{FF2B5EF4-FFF2-40B4-BE49-F238E27FC236}">
                <a16:creationId xmlns:a16="http://schemas.microsoft.com/office/drawing/2014/main" id="{5BDE38F8-C8CC-4809-A4AA-D8A0DA9A2D38}"/>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
        <p:nvSpPr>
          <p:cNvPr id="5" name="Title 1">
            <a:extLst>
              <a:ext uri="{FF2B5EF4-FFF2-40B4-BE49-F238E27FC236}">
                <a16:creationId xmlns:a16="http://schemas.microsoft.com/office/drawing/2014/main" id="{4BB6543C-286D-4550-800C-6533E9851A8B}"/>
              </a:ext>
            </a:extLst>
          </p:cNvPr>
          <p:cNvSpPr txBox="1">
            <a:spLocks/>
          </p:cNvSpPr>
          <p:nvPr/>
        </p:nvSpPr>
        <p:spPr bwMode="auto">
          <a:xfrm>
            <a:off x="2438400" y="571500"/>
            <a:ext cx="5562600" cy="723900"/>
          </a:xfrm>
          <a:prstGeom prst="rect">
            <a:avLst/>
          </a:prstGeom>
          <a:noFill/>
          <a:ln>
            <a:noFill/>
          </a:ln>
          <a:effectLst/>
        </p:spPr>
        <p:txBody>
          <a:bodyPr anchor="b"/>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itchFamily="18" charset="0"/>
              </a:defRPr>
            </a:lvl2pPr>
            <a:lvl3pPr algn="l" rtl="0" eaLnBrk="0" fontAlgn="base" hangingPunct="0">
              <a:spcBef>
                <a:spcPct val="0"/>
              </a:spcBef>
              <a:spcAft>
                <a:spcPct val="0"/>
              </a:spcAft>
              <a:defRPr sz="4000" b="1">
                <a:solidFill>
                  <a:schemeClr val="tx2"/>
                </a:solidFill>
                <a:latin typeface="Times New Roman" pitchFamily="18" charset="0"/>
              </a:defRPr>
            </a:lvl3pPr>
            <a:lvl4pPr algn="l" rtl="0" eaLnBrk="0" fontAlgn="base" hangingPunct="0">
              <a:spcBef>
                <a:spcPct val="0"/>
              </a:spcBef>
              <a:spcAft>
                <a:spcPct val="0"/>
              </a:spcAft>
              <a:defRPr sz="4000" b="1">
                <a:solidFill>
                  <a:schemeClr val="tx2"/>
                </a:solidFill>
                <a:latin typeface="Times New Roman" pitchFamily="18" charset="0"/>
              </a:defRPr>
            </a:lvl4pPr>
            <a:lvl5pPr algn="l" rtl="0" eaLnBrk="0" fontAlgn="base" hangingPunct="0">
              <a:spcBef>
                <a:spcPct val="0"/>
              </a:spcBef>
              <a:spcAft>
                <a:spcPct val="0"/>
              </a:spcAft>
              <a:defRPr sz="4000" b="1">
                <a:solidFill>
                  <a:schemeClr val="tx2"/>
                </a:solidFill>
                <a:latin typeface="Times New Roman" pitchFamily="18" charset="0"/>
              </a:defRPr>
            </a:lvl5pPr>
            <a:lvl6pPr marL="457200" algn="l" rtl="0" fontAlgn="base">
              <a:spcBef>
                <a:spcPct val="0"/>
              </a:spcBef>
              <a:spcAft>
                <a:spcPct val="0"/>
              </a:spcAft>
              <a:defRPr sz="4000" b="1">
                <a:solidFill>
                  <a:schemeClr val="tx2"/>
                </a:solidFill>
                <a:latin typeface="Times New Roman" pitchFamily="18" charset="0"/>
              </a:defRPr>
            </a:lvl6pPr>
            <a:lvl7pPr marL="914400" algn="l" rtl="0" fontAlgn="base">
              <a:spcBef>
                <a:spcPct val="0"/>
              </a:spcBef>
              <a:spcAft>
                <a:spcPct val="0"/>
              </a:spcAft>
              <a:defRPr sz="4000" b="1">
                <a:solidFill>
                  <a:schemeClr val="tx2"/>
                </a:solidFill>
                <a:latin typeface="Times New Roman" pitchFamily="18" charset="0"/>
              </a:defRPr>
            </a:lvl7pPr>
            <a:lvl8pPr marL="1371600" algn="l" rtl="0" fontAlgn="base">
              <a:spcBef>
                <a:spcPct val="0"/>
              </a:spcBef>
              <a:spcAft>
                <a:spcPct val="0"/>
              </a:spcAft>
              <a:defRPr sz="4000" b="1">
                <a:solidFill>
                  <a:schemeClr val="tx2"/>
                </a:solidFill>
                <a:latin typeface="Times New Roman" pitchFamily="18" charset="0"/>
              </a:defRPr>
            </a:lvl8pPr>
            <a:lvl9pPr marL="1828800" algn="l" rtl="0" fontAlgn="base">
              <a:spcBef>
                <a:spcPct val="0"/>
              </a:spcBef>
              <a:spcAft>
                <a:spcPct val="0"/>
              </a:spcAft>
              <a:defRPr sz="4000" b="1">
                <a:solidFill>
                  <a:schemeClr val="tx2"/>
                </a:solidFill>
                <a:latin typeface="Times New Roman" pitchFamily="18" charset="0"/>
              </a:defRPr>
            </a:lvl9pPr>
          </a:lstStyle>
          <a:p>
            <a:pPr>
              <a:defRPr/>
            </a:pPr>
            <a:r>
              <a:rPr lang="en-US" kern="0">
                <a:solidFill>
                  <a:srgbClr val="333399"/>
                </a:solidFill>
                <a:latin typeface="Times New Roman"/>
              </a:rPr>
              <a:t>Một số bài tập với chuỗi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F5E6144-372A-4961-9806-C0D2B643AAB0}"/>
              </a:ext>
            </a:extLst>
          </p:cNvPr>
          <p:cNvSpPr>
            <a:spLocks noGrp="1" noChangeArrowheads="1"/>
          </p:cNvSpPr>
          <p:nvPr>
            <p:ph type="title"/>
          </p:nvPr>
        </p:nvSpPr>
        <p:spPr/>
        <p:txBody>
          <a:bodyPr/>
          <a:lstStyle/>
          <a:p>
            <a:r>
              <a:rPr lang="en-US" altLang="en-US"/>
              <a:t>Xóa các dấu cách thừa trong chuỗi</a:t>
            </a:r>
          </a:p>
        </p:txBody>
      </p:sp>
      <p:pic>
        <p:nvPicPr>
          <p:cNvPr id="74755" name="Content Placeholder 4">
            <a:extLst>
              <a:ext uri="{FF2B5EF4-FFF2-40B4-BE49-F238E27FC236}">
                <a16:creationId xmlns:a16="http://schemas.microsoft.com/office/drawing/2014/main" id="{39575F27-563E-4BCC-8E74-FCEE2825C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644650"/>
            <a:ext cx="7107238" cy="4648200"/>
          </a:xfrm>
        </p:spPr>
      </p:pic>
      <p:sp>
        <p:nvSpPr>
          <p:cNvPr id="74756" name="Footer Placeholder 3">
            <a:extLst>
              <a:ext uri="{FF2B5EF4-FFF2-40B4-BE49-F238E27FC236}">
                <a16:creationId xmlns:a16="http://schemas.microsoft.com/office/drawing/2014/main" id="{C7EAAD0A-D52C-4261-BD88-60ED27F290EA}"/>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D98EE225-6D8E-4967-9836-96C945D1216C}"/>
              </a:ext>
            </a:extLst>
          </p:cNvPr>
          <p:cNvSpPr>
            <a:spLocks noGrp="1" noChangeArrowheads="1"/>
          </p:cNvSpPr>
          <p:nvPr>
            <p:ph type="title"/>
          </p:nvPr>
        </p:nvSpPr>
        <p:spPr/>
        <p:txBody>
          <a:bodyPr/>
          <a:lstStyle/>
          <a:p>
            <a:r>
              <a:rPr lang="en-US" altLang="en-US"/>
              <a:t>Xóa dấu cách thừa</a:t>
            </a:r>
          </a:p>
        </p:txBody>
      </p:sp>
      <p:pic>
        <p:nvPicPr>
          <p:cNvPr id="75779" name="Content Placeholder 4">
            <a:extLst>
              <a:ext uri="{FF2B5EF4-FFF2-40B4-BE49-F238E27FC236}">
                <a16:creationId xmlns:a16="http://schemas.microsoft.com/office/drawing/2014/main" id="{24A4C8D7-F8DC-4405-A1AA-55FC95D1AC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90739" y="1828800"/>
            <a:ext cx="8162925" cy="4495800"/>
          </a:xfrm>
        </p:spPr>
      </p:pic>
      <p:sp>
        <p:nvSpPr>
          <p:cNvPr id="75780" name="Footer Placeholder 3">
            <a:extLst>
              <a:ext uri="{FF2B5EF4-FFF2-40B4-BE49-F238E27FC236}">
                <a16:creationId xmlns:a16="http://schemas.microsoft.com/office/drawing/2014/main" id="{7323CD1E-87A1-446A-82CE-F277528F20A0}"/>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193C686A-2DF7-4D0D-937A-B1834624135C}"/>
              </a:ext>
            </a:extLst>
          </p:cNvPr>
          <p:cNvSpPr>
            <a:spLocks noGrp="1" noChangeArrowheads="1"/>
          </p:cNvSpPr>
          <p:nvPr>
            <p:ph type="title"/>
          </p:nvPr>
        </p:nvSpPr>
        <p:spPr/>
        <p:txBody>
          <a:bodyPr/>
          <a:lstStyle/>
          <a:p>
            <a:r>
              <a:rPr lang="en-US" altLang="en-US"/>
              <a:t>Chuẩn tên riêng</a:t>
            </a:r>
          </a:p>
        </p:txBody>
      </p:sp>
      <p:pic>
        <p:nvPicPr>
          <p:cNvPr id="76803" name="Content Placeholder 4">
            <a:extLst>
              <a:ext uri="{FF2B5EF4-FFF2-40B4-BE49-F238E27FC236}">
                <a16:creationId xmlns:a16="http://schemas.microsoft.com/office/drawing/2014/main" id="{410C479B-CCA4-417C-8D6C-7DA8BBCB17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752600"/>
            <a:ext cx="8686800" cy="3733800"/>
          </a:xfrm>
        </p:spPr>
      </p:pic>
      <p:sp>
        <p:nvSpPr>
          <p:cNvPr id="76804" name="Footer Placeholder 3">
            <a:extLst>
              <a:ext uri="{FF2B5EF4-FFF2-40B4-BE49-F238E27FC236}">
                <a16:creationId xmlns:a16="http://schemas.microsoft.com/office/drawing/2014/main" id="{3BBBE6C8-7215-42C4-B06B-C98ED04383DD}"/>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4402731-BC44-4959-AC90-7DADEFC42000}"/>
              </a:ext>
            </a:extLst>
          </p:cNvPr>
          <p:cNvSpPr>
            <a:spLocks noGrp="1" noChangeArrowheads="1"/>
          </p:cNvSpPr>
          <p:nvPr>
            <p:ph type="title"/>
          </p:nvPr>
        </p:nvSpPr>
        <p:spPr/>
        <p:txBody>
          <a:bodyPr/>
          <a:lstStyle/>
          <a:p>
            <a:r>
              <a:rPr lang="en-US" altLang="en-US"/>
              <a:t>Kiểu cấu trúc - struct</a:t>
            </a:r>
          </a:p>
        </p:txBody>
      </p:sp>
      <p:sp>
        <p:nvSpPr>
          <p:cNvPr id="77827" name="Content Placeholder 2">
            <a:extLst>
              <a:ext uri="{FF2B5EF4-FFF2-40B4-BE49-F238E27FC236}">
                <a16:creationId xmlns:a16="http://schemas.microsoft.com/office/drawing/2014/main" id="{6379A563-5A90-4778-8FCE-57D5A0CCEE7C}"/>
              </a:ext>
            </a:extLst>
          </p:cNvPr>
          <p:cNvSpPr>
            <a:spLocks noGrp="1" noChangeArrowheads="1"/>
          </p:cNvSpPr>
          <p:nvPr>
            <p:ph idx="1"/>
          </p:nvPr>
        </p:nvSpPr>
        <p:spPr/>
        <p:txBody>
          <a:bodyPr/>
          <a:lstStyle/>
          <a:p>
            <a:r>
              <a:rPr lang="en-US" altLang="en-US"/>
              <a:t>Thông tin sv gồm: họ tên, mã sv, điểm môn Toán, điểm môn Triết, điểm môn LT C.</a:t>
            </a:r>
          </a:p>
          <a:p>
            <a:r>
              <a:rPr lang="en-US" altLang="en-US"/>
              <a:t>Thông tin nv gồm: họ tên, mã nv, hệ số l</a:t>
            </a:r>
            <a:r>
              <a:rPr lang="vi-VN" altLang="en-US"/>
              <a:t>ư</a:t>
            </a:r>
            <a:r>
              <a:rPr lang="en-US" altLang="en-US"/>
              <a:t>ơng, phụ cấp.</a:t>
            </a:r>
          </a:p>
          <a:p>
            <a:r>
              <a:rPr lang="en-US" altLang="en-US"/>
              <a:t>Thông tin của một cuốn sách gồm: tên sách, tác giả, lần xuất bản.</a:t>
            </a:r>
          </a:p>
          <a:p>
            <a:r>
              <a:rPr lang="en-US" altLang="en-US"/>
              <a:t>etc</a:t>
            </a:r>
          </a:p>
          <a:p>
            <a:endParaRPr lang="en-US" altLang="en-US"/>
          </a:p>
          <a:p>
            <a:endParaRPr lang="en-US" altLang="en-US"/>
          </a:p>
        </p:txBody>
      </p:sp>
      <p:sp>
        <p:nvSpPr>
          <p:cNvPr id="77828" name="Footer Placeholder 3">
            <a:extLst>
              <a:ext uri="{FF2B5EF4-FFF2-40B4-BE49-F238E27FC236}">
                <a16:creationId xmlns:a16="http://schemas.microsoft.com/office/drawing/2014/main" id="{356185E7-3BB7-4CDB-A40F-E0B24968B067}"/>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eaLnBrk="0" fontAlgn="base" hangingPunct="0">
              <a:spcBef>
                <a:spcPct val="0"/>
              </a:spcBef>
              <a:spcAft>
                <a:spcPct val="0"/>
              </a:spcAft>
              <a:buClrTx/>
              <a:buNone/>
            </a:pPr>
            <a:r>
              <a:rPr lang="en-US" altLang="en-US" sz="1000">
                <a:solidFill>
                  <a:srgbClr val="000000"/>
                </a:solidFill>
              </a:rPr>
              <a:t>Lập trình C - NHP-  ĐH HH VN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bwMode="gray">
          <a:xfrm>
            <a:off x="165101" y="980266"/>
            <a:ext cx="5843813" cy="5279857"/>
          </a:xfrm>
          <a:noFill/>
          <a:ln/>
        </p:spPr>
        <p:txBody>
          <a:bodyPr/>
          <a:lstStyle/>
          <a:p>
            <a:pPr lvl="0" algn="just">
              <a:lnSpc>
                <a:spcPct val="150000"/>
              </a:lnSpc>
              <a:spcBef>
                <a:spcPts val="600"/>
              </a:spcBef>
              <a:spcAft>
                <a:spcPts val="600"/>
              </a:spcAft>
            </a:pPr>
            <a:r>
              <a:rPr lang="en-US" sz="2800">
                <a:latin typeface="Times New Roman" panose="02020603050405020304" pitchFamily="18" charset="0"/>
                <a:cs typeface="Times New Roman" panose="02020603050405020304" pitchFamily="18" charset="0"/>
              </a:rPr>
              <a:t>Khai báo mảng:</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int a[10]; </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int b[12][31];</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int c[12][5][7];</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float x[20], y[5][5], z[30][20];</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char st[30], name[15], adds[100];</a:t>
            </a:r>
          </a:p>
        </p:txBody>
      </p:sp>
      <p:sp>
        <p:nvSpPr>
          <p:cNvPr id="2" name="Rectangle 1"/>
          <p:cNvSpPr/>
          <p:nvPr/>
        </p:nvSpPr>
        <p:spPr>
          <a:xfrm>
            <a:off x="272143" y="210825"/>
            <a:ext cx="11745686" cy="769441"/>
          </a:xfrm>
          <a:prstGeom prst="rect">
            <a:avLst/>
          </a:prstGeom>
        </p:spPr>
        <p:txBody>
          <a:bodyPr wrap="square">
            <a:spAutoFit/>
          </a:bodyPr>
          <a:lstStyle/>
          <a:p>
            <a:pPr algn="ctr"/>
            <a:r>
              <a:rPr lang="en-US" sz="4400" b="1">
                <a:solidFill>
                  <a:srgbClr val="080808"/>
                </a:solidFill>
                <a:latin typeface="Times New Roman" panose="02020603050405020304" pitchFamily="18" charset="0"/>
                <a:cs typeface="Times New Roman" panose="02020603050405020304" pitchFamily="18" charset="0"/>
              </a:rPr>
              <a:t>2.1. Mảng</a:t>
            </a:r>
            <a:endParaRPr lang="en-US" sz="4300">
              <a:solidFill>
                <a:srgbClr val="080808"/>
              </a:solidFill>
              <a:latin typeface="Times New Roman" panose="02020603050405020304" pitchFamily="18" charset="0"/>
              <a:cs typeface="Times New Roman" panose="02020603050405020304" pitchFamily="18" charset="0"/>
            </a:endParaRPr>
          </a:p>
        </p:txBody>
      </p:sp>
      <p:sp>
        <p:nvSpPr>
          <p:cNvPr id="9" name="Footer Placeholder 6"/>
          <p:cNvSpPr>
            <a:spLocks noGrp="1"/>
          </p:cNvSpPr>
          <p:nvPr/>
        </p:nvSpPr>
        <p:spPr bwMode="auto">
          <a:xfrm>
            <a:off x="4165600" y="6436426"/>
            <a:ext cx="3860800" cy="3919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a:solidFill>
                  <a:srgbClr val="FFFFFF"/>
                </a:solidFill>
                <a:latin typeface="Times New Roman" panose="02020603050405020304" pitchFamily="18" charset="0"/>
                <a:cs typeface="Times New Roman" panose="02020603050405020304" pitchFamily="18" charset="0"/>
              </a:rPr>
              <a:t>http://fit.vimaru.edu.vn</a:t>
            </a:r>
          </a:p>
        </p:txBody>
      </p:sp>
      <p:sp>
        <p:nvSpPr>
          <p:cNvPr id="7" name="Rectangle 3"/>
          <p:cNvSpPr txBox="1">
            <a:spLocks noChangeArrowheads="1"/>
          </p:cNvSpPr>
          <p:nvPr/>
        </p:nvSpPr>
        <p:spPr bwMode="gray">
          <a:xfrm>
            <a:off x="6091465" y="988075"/>
            <a:ext cx="5843813" cy="527985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50000"/>
              </a:lnSpc>
              <a:spcBef>
                <a:spcPts val="600"/>
              </a:spcBef>
              <a:spcAft>
                <a:spcPts val="600"/>
              </a:spcAft>
            </a:pPr>
            <a:r>
              <a:rPr lang="en-US" sz="2800" kern="0">
                <a:latin typeface="Times New Roman" panose="02020603050405020304" pitchFamily="18" charset="0"/>
                <a:cs typeface="Times New Roman" panose="02020603050405020304" pitchFamily="18" charset="0"/>
              </a:rPr>
              <a:t>Khai báo mảng:</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int ma[20]={1, 12, 3, -4, 6};</a:t>
            </a:r>
          </a:p>
          <a:p>
            <a:pPr lvl="1" algn="just">
              <a:lnSpc>
                <a:spcPct val="150000"/>
              </a:lnSpc>
              <a:spcBef>
                <a:spcPts val="600"/>
              </a:spcBef>
              <a:spcAft>
                <a:spcPts val="600"/>
              </a:spcAft>
            </a:pPr>
            <a:r>
              <a:rPr lang="en-US" sz="2400">
                <a:latin typeface="Times New Roman" panose="02020603050405020304" pitchFamily="18" charset="0"/>
                <a:cs typeface="Times New Roman" panose="02020603050405020304" pitchFamily="18" charset="0"/>
              </a:rPr>
              <a:t>int mb[10][10]={{1, 2, 3}, </a:t>
            </a:r>
          </a:p>
          <a:p>
            <a:pPr marL="2786063" lvl="2" indent="0" algn="just">
              <a:lnSpc>
                <a:spcPct val="150000"/>
              </a:lnSpc>
              <a:spcBef>
                <a:spcPts val="600"/>
              </a:spcBef>
              <a:spcAft>
                <a:spcPts val="600"/>
              </a:spcAft>
              <a:buNone/>
            </a:pPr>
            <a:r>
              <a:rPr lang="en-US" sz="2000">
                <a:latin typeface="Times New Roman" panose="02020603050405020304" pitchFamily="18" charset="0"/>
                <a:cs typeface="Times New Roman" panose="02020603050405020304" pitchFamily="18" charset="0"/>
              </a:rPr>
              <a:t>{2, 3, 4}, </a:t>
            </a:r>
          </a:p>
          <a:p>
            <a:pPr marL="2786063" lvl="2" indent="0" algn="just">
              <a:lnSpc>
                <a:spcPct val="150000"/>
              </a:lnSpc>
              <a:spcBef>
                <a:spcPts val="600"/>
              </a:spcBef>
              <a:spcAft>
                <a:spcPts val="600"/>
              </a:spcAft>
              <a:buNone/>
            </a:pPr>
            <a:r>
              <a:rPr lang="en-US" sz="2000">
                <a:latin typeface="Times New Roman" panose="02020603050405020304" pitchFamily="18" charset="0"/>
                <a:cs typeface="Times New Roman" panose="02020603050405020304" pitchFamily="18" charset="0"/>
              </a:rPr>
              <a:t>{}, </a:t>
            </a:r>
          </a:p>
          <a:p>
            <a:pPr marL="2786063" lvl="2" indent="0" algn="just">
              <a:lnSpc>
                <a:spcPct val="150000"/>
              </a:lnSpc>
              <a:spcBef>
                <a:spcPts val="600"/>
              </a:spcBef>
              <a:spcAft>
                <a:spcPts val="600"/>
              </a:spcAft>
              <a:buNone/>
            </a:pPr>
            <a:r>
              <a:rPr lang="en-US" sz="2000">
                <a:latin typeface="Times New Roman" panose="02020603050405020304" pitchFamily="18" charset="0"/>
                <a:cs typeface="Times New Roman" panose="02020603050405020304" pitchFamily="18" charset="0"/>
              </a:rPr>
              <a:t>{1, 4, 5}</a:t>
            </a:r>
          </a:p>
          <a:p>
            <a:pPr marL="2786063" lvl="2" indent="0" algn="just">
              <a:lnSpc>
                <a:spcPct val="150000"/>
              </a:lnSpc>
              <a:spcBef>
                <a:spcPts val="600"/>
              </a:spcBef>
              <a:spcAft>
                <a:spcPts val="600"/>
              </a:spcAft>
              <a:buNone/>
            </a:pPr>
            <a:r>
              <a:rPr lang="en-US"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7604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3ADB2BE4-6BC5-4A88-B83C-C5C8B7CA3BDC}"/>
              </a:ext>
            </a:extLst>
          </p:cNvPr>
          <p:cNvSpPr txBox="1">
            <a:spLocks noChangeArrowheads="1"/>
          </p:cNvSpPr>
          <p:nvPr/>
        </p:nvSpPr>
        <p:spPr bwMode="auto">
          <a:xfrm>
            <a:off x="2651126" y="401638"/>
            <a:ext cx="5908675" cy="823912"/>
          </a:xfrm>
          <a:prstGeom prst="rect">
            <a:avLst/>
          </a:prstGeom>
          <a:noFill/>
          <a:ln>
            <a:noFill/>
          </a:ln>
          <a:effectLst/>
        </p:spPr>
        <p:txBody>
          <a:bodyPr anchor="b"/>
          <a:lstStyle>
            <a:lvl1pPr>
              <a:defRPr sz="2400">
                <a:solidFill>
                  <a:schemeClr val="tx1"/>
                </a:solidFill>
                <a:latin typeface="Times New Roman" charset="0"/>
                <a:cs typeface="Times New Roman" charset="0"/>
              </a:defRPr>
            </a:lvl1pPr>
            <a:lvl2pPr>
              <a:defRPr sz="2400">
                <a:solidFill>
                  <a:schemeClr val="tx1"/>
                </a:solidFill>
                <a:latin typeface="Times New Roman" charset="0"/>
                <a:cs typeface="Times New Roman" charset="0"/>
              </a:defRPr>
            </a:lvl2pPr>
            <a:lvl3pPr>
              <a:defRPr sz="2400">
                <a:solidFill>
                  <a:schemeClr val="tx1"/>
                </a:solidFill>
                <a:latin typeface="Times New Roman" charset="0"/>
                <a:cs typeface="Times New Roman" charset="0"/>
              </a:defRPr>
            </a:lvl3pPr>
            <a:lvl4pPr>
              <a:defRPr sz="2400">
                <a:solidFill>
                  <a:schemeClr val="tx1"/>
                </a:solidFill>
                <a:latin typeface="Times New Roman" charset="0"/>
                <a:cs typeface="Times New Roman" charset="0"/>
              </a:defRPr>
            </a:lvl4pPr>
            <a:lvl5pPr>
              <a:defRPr sz="2400">
                <a:solidFill>
                  <a:schemeClr val="tx1"/>
                </a:solidFill>
                <a:latin typeface="Times New Roman" charset="0"/>
                <a:cs typeface="Times New Roman" charset="0"/>
              </a:defRPr>
            </a:lvl5pPr>
            <a:lvl6pPr marL="457200" fontAlgn="base">
              <a:spcBef>
                <a:spcPct val="0"/>
              </a:spcBef>
              <a:spcAft>
                <a:spcPct val="0"/>
              </a:spcAft>
              <a:defRPr sz="2400">
                <a:solidFill>
                  <a:schemeClr val="tx1"/>
                </a:solidFill>
                <a:latin typeface="Times New Roman" charset="0"/>
                <a:cs typeface="Times New Roman" charset="0"/>
              </a:defRPr>
            </a:lvl6pPr>
            <a:lvl7pPr marL="914400" fontAlgn="base">
              <a:spcBef>
                <a:spcPct val="0"/>
              </a:spcBef>
              <a:spcAft>
                <a:spcPct val="0"/>
              </a:spcAft>
              <a:defRPr sz="2400">
                <a:solidFill>
                  <a:schemeClr val="tx1"/>
                </a:solidFill>
                <a:latin typeface="Times New Roman" charset="0"/>
                <a:cs typeface="Times New Roman" charset="0"/>
              </a:defRPr>
            </a:lvl7pPr>
            <a:lvl8pPr marL="1371600" fontAlgn="base">
              <a:spcBef>
                <a:spcPct val="0"/>
              </a:spcBef>
              <a:spcAft>
                <a:spcPct val="0"/>
              </a:spcAft>
              <a:defRPr sz="2400">
                <a:solidFill>
                  <a:schemeClr val="tx1"/>
                </a:solidFill>
                <a:latin typeface="Times New Roman" charset="0"/>
                <a:cs typeface="Times New Roman" charset="0"/>
              </a:defRPr>
            </a:lvl8pPr>
            <a:lvl9pPr marL="1828800" fontAlgn="base">
              <a:spcBef>
                <a:spcPct val="0"/>
              </a:spcBef>
              <a:spcAft>
                <a:spcPct val="0"/>
              </a:spcAft>
              <a:defRPr sz="2400">
                <a:solidFill>
                  <a:schemeClr val="tx1"/>
                </a:solidFill>
                <a:latin typeface="Times New Roman" charset="0"/>
                <a:cs typeface="Times New Roman" charset="0"/>
              </a:defRPr>
            </a:lvl9pPr>
          </a:lstStyle>
          <a:p>
            <a:pPr algn="ctr" fontAlgn="base">
              <a:spcBef>
                <a:spcPct val="0"/>
              </a:spcBef>
              <a:spcAft>
                <a:spcPct val="0"/>
              </a:spcAft>
              <a:defRPr/>
            </a:pPr>
            <a:r>
              <a:rPr lang="en-US" sz="4800" b="1">
                <a:solidFill>
                  <a:srgbClr val="333399"/>
                </a:solidFill>
                <a:effectLst>
                  <a:outerShdw blurRad="38100" dist="38100" dir="2700000" algn="tl">
                    <a:srgbClr val="C0C0C0"/>
                  </a:outerShdw>
                </a:effectLst>
              </a:rPr>
              <a:t>Cấu trúc - struct </a:t>
            </a:r>
          </a:p>
        </p:txBody>
      </p:sp>
      <p:sp>
        <p:nvSpPr>
          <p:cNvPr id="78851" name="Text Box 3">
            <a:extLst>
              <a:ext uri="{FF2B5EF4-FFF2-40B4-BE49-F238E27FC236}">
                <a16:creationId xmlns:a16="http://schemas.microsoft.com/office/drawing/2014/main" id="{3BA4912F-0F2E-4180-9AD7-5C661CEC6ACC}"/>
              </a:ext>
            </a:extLst>
          </p:cNvPr>
          <p:cNvSpPr txBox="1">
            <a:spLocks noChangeArrowheads="1"/>
          </p:cNvSpPr>
          <p:nvPr/>
        </p:nvSpPr>
        <p:spPr bwMode="auto">
          <a:xfrm>
            <a:off x="728419" y="1744663"/>
            <a:ext cx="1092630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3838" indent="-223838">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just" fontAlgn="base">
              <a:spcBef>
                <a:spcPct val="0"/>
              </a:spcBef>
              <a:spcAft>
                <a:spcPct val="0"/>
              </a:spcAft>
              <a:buClr>
                <a:srgbClr val="3333CC"/>
              </a:buClr>
            </a:pPr>
            <a:r>
              <a:rPr lang="en-US" altLang="en-US" sz="2800">
                <a:solidFill>
                  <a:srgbClr val="000000"/>
                </a:solidFill>
                <a:cs typeface="Times New Roman" panose="02020603050405020304" pitchFamily="18" charset="0"/>
              </a:rPr>
              <a:t>Một cấu trúc bao gồm các mẫu dữ liệu, không nhất thiết cùng kiểu, được nhóm lại với nhau. </a:t>
            </a:r>
          </a:p>
          <a:p>
            <a:pPr algn="just" fontAlgn="base">
              <a:spcBef>
                <a:spcPct val="0"/>
              </a:spcBef>
              <a:spcAft>
                <a:spcPct val="0"/>
              </a:spcAft>
              <a:buClr>
                <a:srgbClr val="3333CC"/>
              </a:buClr>
            </a:pPr>
            <a:r>
              <a:rPr lang="en-US" altLang="en-US" sz="2800">
                <a:solidFill>
                  <a:srgbClr val="000000"/>
                </a:solidFill>
                <a:cs typeface="Times New Roman" panose="02020603050405020304" pitchFamily="18" charset="0"/>
              </a:rPr>
              <a:t>Một cấu trúc có thể bao gồm nhiều mẫu dữ liệu như vậy.</a:t>
            </a:r>
          </a:p>
        </p:txBody>
      </p:sp>
      <p:grpSp>
        <p:nvGrpSpPr>
          <p:cNvPr id="78852" name="Group 42">
            <a:extLst>
              <a:ext uri="{FF2B5EF4-FFF2-40B4-BE49-F238E27FC236}">
                <a16:creationId xmlns:a16="http://schemas.microsoft.com/office/drawing/2014/main" id="{09933914-3D76-41BE-9BE9-02D0FA62857C}"/>
              </a:ext>
            </a:extLst>
          </p:cNvPr>
          <p:cNvGrpSpPr>
            <a:grpSpLocks/>
          </p:cNvGrpSpPr>
          <p:nvPr/>
        </p:nvGrpSpPr>
        <p:grpSpPr bwMode="auto">
          <a:xfrm>
            <a:off x="1501276" y="3276598"/>
            <a:ext cx="937125" cy="1016532"/>
            <a:chOff x="210" y="2256"/>
            <a:chExt cx="510" cy="576"/>
          </a:xfrm>
        </p:grpSpPr>
        <p:sp>
          <p:nvSpPr>
            <p:cNvPr id="78881" name="Rectangle 7">
              <a:extLst>
                <a:ext uri="{FF2B5EF4-FFF2-40B4-BE49-F238E27FC236}">
                  <a16:creationId xmlns:a16="http://schemas.microsoft.com/office/drawing/2014/main" id="{4BB13D61-494F-436E-97F5-986D7B925D52}"/>
                </a:ext>
              </a:extLst>
            </p:cNvPr>
            <p:cNvSpPr>
              <a:spLocks noChangeArrowheads="1"/>
            </p:cNvSpPr>
            <p:nvPr/>
          </p:nvSpPr>
          <p:spPr bwMode="auto">
            <a:xfrm>
              <a:off x="480" y="2256"/>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1</a:t>
              </a:r>
            </a:p>
          </p:txBody>
        </p:sp>
        <p:sp>
          <p:nvSpPr>
            <p:cNvPr id="78882" name="Text Box 36">
              <a:extLst>
                <a:ext uri="{FF2B5EF4-FFF2-40B4-BE49-F238E27FC236}">
                  <a16:creationId xmlns:a16="http://schemas.microsoft.com/office/drawing/2014/main" id="{0A35DA03-BC8B-42BC-9947-6A70A68374E7}"/>
                </a:ext>
              </a:extLst>
            </p:cNvPr>
            <p:cNvSpPr txBox="1">
              <a:spLocks noChangeArrowheads="1"/>
            </p:cNvSpPr>
            <p:nvPr/>
          </p:nvSpPr>
          <p:spPr bwMode="auto">
            <a:xfrm>
              <a:off x="210" y="2570"/>
              <a:ext cx="42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660066"/>
                  </a:solidFill>
                </a:rPr>
                <a:t>Biến</a:t>
              </a:r>
            </a:p>
          </p:txBody>
        </p:sp>
      </p:grpSp>
      <p:grpSp>
        <p:nvGrpSpPr>
          <p:cNvPr id="78853" name="Group 43">
            <a:extLst>
              <a:ext uri="{FF2B5EF4-FFF2-40B4-BE49-F238E27FC236}">
                <a16:creationId xmlns:a16="http://schemas.microsoft.com/office/drawing/2014/main" id="{C0E389EF-D464-4403-8810-AEB0429477F7}"/>
              </a:ext>
            </a:extLst>
          </p:cNvPr>
          <p:cNvGrpSpPr>
            <a:grpSpLocks/>
          </p:cNvGrpSpPr>
          <p:nvPr/>
        </p:nvGrpSpPr>
        <p:grpSpPr bwMode="auto">
          <a:xfrm>
            <a:off x="2787649" y="3276601"/>
            <a:ext cx="1673660" cy="3521075"/>
            <a:chOff x="1056" y="2256"/>
            <a:chExt cx="762" cy="1994"/>
          </a:xfrm>
        </p:grpSpPr>
        <p:grpSp>
          <p:nvGrpSpPr>
            <p:cNvPr id="78871" name="Group 8">
              <a:extLst>
                <a:ext uri="{FF2B5EF4-FFF2-40B4-BE49-F238E27FC236}">
                  <a16:creationId xmlns:a16="http://schemas.microsoft.com/office/drawing/2014/main" id="{529F64D2-165D-4BDF-BF7A-4DC4E3224815}"/>
                </a:ext>
              </a:extLst>
            </p:cNvPr>
            <p:cNvGrpSpPr>
              <a:grpSpLocks/>
            </p:cNvGrpSpPr>
            <p:nvPr/>
          </p:nvGrpSpPr>
          <p:grpSpPr bwMode="auto">
            <a:xfrm>
              <a:off x="1056" y="2256"/>
              <a:ext cx="240" cy="1994"/>
              <a:chOff x="816" y="1824"/>
              <a:chExt cx="240" cy="1994"/>
            </a:xfrm>
          </p:grpSpPr>
          <p:sp>
            <p:nvSpPr>
              <p:cNvPr id="78873" name="Rectangle 9">
                <a:extLst>
                  <a:ext uri="{FF2B5EF4-FFF2-40B4-BE49-F238E27FC236}">
                    <a16:creationId xmlns:a16="http://schemas.microsoft.com/office/drawing/2014/main" id="{116E9591-CA6E-4E91-AD3B-57B6C82D8468}"/>
                  </a:ext>
                </a:extLst>
              </p:cNvPr>
              <p:cNvSpPr>
                <a:spLocks noChangeArrowheads="1"/>
              </p:cNvSpPr>
              <p:nvPr/>
            </p:nvSpPr>
            <p:spPr bwMode="auto">
              <a:xfrm>
                <a:off x="816" y="182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4</a:t>
                </a:r>
              </a:p>
            </p:txBody>
          </p:sp>
          <p:sp>
            <p:nvSpPr>
              <p:cNvPr id="78874" name="Rectangle 10">
                <a:extLst>
                  <a:ext uri="{FF2B5EF4-FFF2-40B4-BE49-F238E27FC236}">
                    <a16:creationId xmlns:a16="http://schemas.microsoft.com/office/drawing/2014/main" id="{1E16F0B9-2B2A-44FA-AE94-ED2823BF791F}"/>
                  </a:ext>
                </a:extLst>
              </p:cNvPr>
              <p:cNvSpPr>
                <a:spLocks noChangeArrowheads="1"/>
              </p:cNvSpPr>
              <p:nvPr/>
            </p:nvSpPr>
            <p:spPr bwMode="auto">
              <a:xfrm>
                <a:off x="816" y="207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6</a:t>
                </a:r>
              </a:p>
            </p:txBody>
          </p:sp>
          <p:sp>
            <p:nvSpPr>
              <p:cNvPr id="78875" name="Rectangle 11">
                <a:extLst>
                  <a:ext uri="{FF2B5EF4-FFF2-40B4-BE49-F238E27FC236}">
                    <a16:creationId xmlns:a16="http://schemas.microsoft.com/office/drawing/2014/main" id="{34E2D940-3711-40B1-9A92-FBB7D013C202}"/>
                  </a:ext>
                </a:extLst>
              </p:cNvPr>
              <p:cNvSpPr>
                <a:spLocks noChangeArrowheads="1"/>
              </p:cNvSpPr>
              <p:nvPr/>
            </p:nvSpPr>
            <p:spPr bwMode="auto">
              <a:xfrm>
                <a:off x="816" y="2322"/>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7</a:t>
                </a:r>
              </a:p>
            </p:txBody>
          </p:sp>
          <p:sp>
            <p:nvSpPr>
              <p:cNvPr id="78876" name="Rectangle 12">
                <a:extLst>
                  <a:ext uri="{FF2B5EF4-FFF2-40B4-BE49-F238E27FC236}">
                    <a16:creationId xmlns:a16="http://schemas.microsoft.com/office/drawing/2014/main" id="{0EFF9F7F-6B31-4777-9D8B-FE1CBE0B66FE}"/>
                  </a:ext>
                </a:extLst>
              </p:cNvPr>
              <p:cNvSpPr>
                <a:spLocks noChangeArrowheads="1"/>
              </p:cNvSpPr>
              <p:nvPr/>
            </p:nvSpPr>
            <p:spPr bwMode="auto">
              <a:xfrm>
                <a:off x="816" y="2572"/>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-2</a:t>
                </a:r>
              </a:p>
            </p:txBody>
          </p:sp>
          <p:sp>
            <p:nvSpPr>
              <p:cNvPr id="78877" name="Rectangle 13">
                <a:extLst>
                  <a:ext uri="{FF2B5EF4-FFF2-40B4-BE49-F238E27FC236}">
                    <a16:creationId xmlns:a16="http://schemas.microsoft.com/office/drawing/2014/main" id="{28D1361A-3EE8-4BB1-839E-FCEBF5CFC75F}"/>
                  </a:ext>
                </a:extLst>
              </p:cNvPr>
              <p:cNvSpPr>
                <a:spLocks noChangeArrowheads="1"/>
              </p:cNvSpPr>
              <p:nvPr/>
            </p:nvSpPr>
            <p:spPr bwMode="auto">
              <a:xfrm>
                <a:off x="816" y="2830"/>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3</a:t>
                </a:r>
              </a:p>
            </p:txBody>
          </p:sp>
          <p:sp>
            <p:nvSpPr>
              <p:cNvPr id="78878" name="Rectangle 14">
                <a:extLst>
                  <a:ext uri="{FF2B5EF4-FFF2-40B4-BE49-F238E27FC236}">
                    <a16:creationId xmlns:a16="http://schemas.microsoft.com/office/drawing/2014/main" id="{FFBD42AA-B7E8-4E6F-ADDA-A778BE8F6F75}"/>
                  </a:ext>
                </a:extLst>
              </p:cNvPr>
              <p:cNvSpPr>
                <a:spLocks noChangeArrowheads="1"/>
              </p:cNvSpPr>
              <p:nvPr/>
            </p:nvSpPr>
            <p:spPr bwMode="auto">
              <a:xfrm>
                <a:off x="816" y="3080"/>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11</a:t>
                </a:r>
              </a:p>
            </p:txBody>
          </p:sp>
          <p:sp>
            <p:nvSpPr>
              <p:cNvPr id="78879" name="Rectangle 15">
                <a:extLst>
                  <a:ext uri="{FF2B5EF4-FFF2-40B4-BE49-F238E27FC236}">
                    <a16:creationId xmlns:a16="http://schemas.microsoft.com/office/drawing/2014/main" id="{3EC113FF-97B0-4517-8E69-575837180803}"/>
                  </a:ext>
                </a:extLst>
              </p:cNvPr>
              <p:cNvSpPr>
                <a:spLocks noChangeArrowheads="1"/>
              </p:cNvSpPr>
              <p:nvPr/>
            </p:nvSpPr>
            <p:spPr bwMode="auto">
              <a:xfrm>
                <a:off x="816" y="3328"/>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9</a:t>
                </a:r>
              </a:p>
            </p:txBody>
          </p:sp>
          <p:sp>
            <p:nvSpPr>
              <p:cNvPr id="78880" name="Rectangle 16">
                <a:extLst>
                  <a:ext uri="{FF2B5EF4-FFF2-40B4-BE49-F238E27FC236}">
                    <a16:creationId xmlns:a16="http://schemas.microsoft.com/office/drawing/2014/main" id="{5F816BA1-0B7A-4B5B-B5AD-7957340E9AB6}"/>
                  </a:ext>
                </a:extLst>
              </p:cNvPr>
              <p:cNvSpPr>
                <a:spLocks noChangeArrowheads="1"/>
              </p:cNvSpPr>
              <p:nvPr/>
            </p:nvSpPr>
            <p:spPr bwMode="auto">
              <a:xfrm>
                <a:off x="816" y="3578"/>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-8</a:t>
                </a:r>
              </a:p>
            </p:txBody>
          </p:sp>
        </p:grpSp>
        <p:sp>
          <p:nvSpPr>
            <p:cNvPr id="78872" name="Text Box 37">
              <a:extLst>
                <a:ext uri="{FF2B5EF4-FFF2-40B4-BE49-F238E27FC236}">
                  <a16:creationId xmlns:a16="http://schemas.microsoft.com/office/drawing/2014/main" id="{2980EFD6-DDF0-4C76-9AA1-0D4615D7329F}"/>
                </a:ext>
              </a:extLst>
            </p:cNvPr>
            <p:cNvSpPr txBox="1">
              <a:spLocks noChangeArrowheads="1"/>
            </p:cNvSpPr>
            <p:nvPr/>
          </p:nvSpPr>
          <p:spPr bwMode="auto">
            <a:xfrm>
              <a:off x="1384" y="3984"/>
              <a:ext cx="434"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660066"/>
                  </a:solidFill>
                </a:rPr>
                <a:t>Mảng</a:t>
              </a:r>
            </a:p>
          </p:txBody>
        </p:sp>
      </p:grpSp>
      <p:grpSp>
        <p:nvGrpSpPr>
          <p:cNvPr id="78854" name="Group 17">
            <a:extLst>
              <a:ext uri="{FF2B5EF4-FFF2-40B4-BE49-F238E27FC236}">
                <a16:creationId xmlns:a16="http://schemas.microsoft.com/office/drawing/2014/main" id="{1523A7DA-8E79-49C6-A2CE-B044D2E337A7}"/>
              </a:ext>
            </a:extLst>
          </p:cNvPr>
          <p:cNvGrpSpPr>
            <a:grpSpLocks/>
          </p:cNvGrpSpPr>
          <p:nvPr/>
        </p:nvGrpSpPr>
        <p:grpSpPr bwMode="auto">
          <a:xfrm>
            <a:off x="3794125" y="3276601"/>
            <a:ext cx="6388100" cy="423863"/>
            <a:chOff x="1546" y="1824"/>
            <a:chExt cx="1236" cy="240"/>
          </a:xfrm>
        </p:grpSpPr>
        <p:sp>
          <p:nvSpPr>
            <p:cNvPr id="78866" name="Rectangle 18">
              <a:extLst>
                <a:ext uri="{FF2B5EF4-FFF2-40B4-BE49-F238E27FC236}">
                  <a16:creationId xmlns:a16="http://schemas.microsoft.com/office/drawing/2014/main" id="{EC07CEB6-080C-4A9C-B213-F923EFF133F8}"/>
                </a:ext>
              </a:extLst>
            </p:cNvPr>
            <p:cNvSpPr>
              <a:spLocks noChangeArrowheads="1"/>
            </p:cNvSpPr>
            <p:nvPr/>
          </p:nvSpPr>
          <p:spPr bwMode="auto">
            <a:xfrm>
              <a:off x="1546"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Hung</a:t>
              </a:r>
            </a:p>
          </p:txBody>
        </p:sp>
        <p:sp>
          <p:nvSpPr>
            <p:cNvPr id="78867" name="Rectangle 19">
              <a:extLst>
                <a:ext uri="{FF2B5EF4-FFF2-40B4-BE49-F238E27FC236}">
                  <a16:creationId xmlns:a16="http://schemas.microsoft.com/office/drawing/2014/main" id="{68DBE8C5-418E-4BFA-A696-E06DA7E1E464}"/>
                </a:ext>
              </a:extLst>
            </p:cNvPr>
            <p:cNvSpPr>
              <a:spLocks noChangeArrowheads="1"/>
            </p:cNvSpPr>
            <p:nvPr/>
          </p:nvSpPr>
          <p:spPr bwMode="auto">
            <a:xfrm>
              <a:off x="1794"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123</a:t>
              </a:r>
            </a:p>
          </p:txBody>
        </p:sp>
        <p:sp>
          <p:nvSpPr>
            <p:cNvPr id="78868" name="Rectangle 20">
              <a:extLst>
                <a:ext uri="{FF2B5EF4-FFF2-40B4-BE49-F238E27FC236}">
                  <a16:creationId xmlns:a16="http://schemas.microsoft.com/office/drawing/2014/main" id="{A557BDB5-3E8E-4706-BE82-C40CFD759D9B}"/>
                </a:ext>
              </a:extLst>
            </p:cNvPr>
            <p:cNvSpPr>
              <a:spLocks noChangeArrowheads="1"/>
            </p:cNvSpPr>
            <p:nvPr/>
          </p:nvSpPr>
          <p:spPr bwMode="auto">
            <a:xfrm>
              <a:off x="2044"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6.8</a:t>
              </a:r>
            </a:p>
          </p:txBody>
        </p:sp>
        <p:sp>
          <p:nvSpPr>
            <p:cNvPr id="78869" name="Rectangle 21">
              <a:extLst>
                <a:ext uri="{FF2B5EF4-FFF2-40B4-BE49-F238E27FC236}">
                  <a16:creationId xmlns:a16="http://schemas.microsoft.com/office/drawing/2014/main" id="{B08A807C-3B19-4078-8E62-95CC5B7B24DF}"/>
                </a:ext>
              </a:extLst>
            </p:cNvPr>
            <p:cNvSpPr>
              <a:spLocks noChangeArrowheads="1"/>
            </p:cNvSpPr>
            <p:nvPr/>
          </p:nvSpPr>
          <p:spPr bwMode="auto">
            <a:xfrm>
              <a:off x="2292"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8.9</a:t>
              </a:r>
            </a:p>
          </p:txBody>
        </p:sp>
        <p:sp>
          <p:nvSpPr>
            <p:cNvPr id="78870" name="Rectangle 22">
              <a:extLst>
                <a:ext uri="{FF2B5EF4-FFF2-40B4-BE49-F238E27FC236}">
                  <a16:creationId xmlns:a16="http://schemas.microsoft.com/office/drawing/2014/main" id="{C7D1B573-3A1A-4F61-9382-1C28DA6D8BE8}"/>
                </a:ext>
              </a:extLst>
            </p:cNvPr>
            <p:cNvSpPr>
              <a:spLocks noChangeArrowheads="1"/>
            </p:cNvSpPr>
            <p:nvPr/>
          </p:nvSpPr>
          <p:spPr bwMode="auto">
            <a:xfrm>
              <a:off x="2542" y="1824"/>
              <a:ext cx="240" cy="24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b="1">
                  <a:solidFill>
                    <a:srgbClr val="1C1C1C"/>
                  </a:solidFill>
                </a:rPr>
                <a:t>7.5</a:t>
              </a:r>
            </a:p>
          </p:txBody>
        </p:sp>
      </p:grpSp>
      <p:sp>
        <p:nvSpPr>
          <p:cNvPr id="78855" name="WordArt 33">
            <a:extLst>
              <a:ext uri="{FF2B5EF4-FFF2-40B4-BE49-F238E27FC236}">
                <a16:creationId xmlns:a16="http://schemas.microsoft.com/office/drawing/2014/main" id="{F0555864-9FBF-47F7-ACCC-D3028B60DDFB}"/>
              </a:ext>
            </a:extLst>
          </p:cNvPr>
          <p:cNvSpPr>
            <a:spLocks noChangeArrowheads="1" noChangeShapeType="1" noTextEdit="1"/>
          </p:cNvSpPr>
          <p:nvPr/>
        </p:nvSpPr>
        <p:spPr bwMode="auto">
          <a:xfrm rot="5400000">
            <a:off x="4140995" y="3555207"/>
            <a:ext cx="593725" cy="1103313"/>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panose="020B0A04020102020204" pitchFamily="34" charset="0"/>
              </a:rPr>
              <a:t>}</a:t>
            </a:r>
          </a:p>
        </p:txBody>
      </p:sp>
      <p:sp>
        <p:nvSpPr>
          <p:cNvPr id="78856" name="WordArt 34">
            <a:extLst>
              <a:ext uri="{FF2B5EF4-FFF2-40B4-BE49-F238E27FC236}">
                <a16:creationId xmlns:a16="http://schemas.microsoft.com/office/drawing/2014/main" id="{0CA88090-D9DA-471E-8061-93F7CE65607C}"/>
              </a:ext>
            </a:extLst>
          </p:cNvPr>
          <p:cNvSpPr>
            <a:spLocks noChangeArrowheads="1" noChangeShapeType="1" noTextEdit="1"/>
          </p:cNvSpPr>
          <p:nvPr/>
        </p:nvSpPr>
        <p:spPr bwMode="auto">
          <a:xfrm rot="5400000">
            <a:off x="6686551" y="3490913"/>
            <a:ext cx="603250" cy="124142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ln w="12700">
                  <a:solidFill>
                    <a:srgbClr val="3333CC"/>
                  </a:solidFill>
                  <a:round/>
                  <a:headEnd/>
                  <a:tailEnd/>
                </a:ln>
                <a:solidFill>
                  <a:srgbClr val="00FFFF">
                    <a:alpha val="50195"/>
                  </a:srgbClr>
                </a:solidFill>
                <a:effectLst>
                  <a:outerShdw dist="45791" dir="2021404" algn="ctr" rotWithShape="0">
                    <a:srgbClr val="9999FF"/>
                  </a:outerShdw>
                </a:effectLst>
                <a:latin typeface="Arial Black" panose="020B0A04020102020204" pitchFamily="34" charset="0"/>
              </a:rPr>
              <a:t>}</a:t>
            </a:r>
          </a:p>
        </p:txBody>
      </p:sp>
      <p:sp>
        <p:nvSpPr>
          <p:cNvPr id="78857" name="Text Box 38">
            <a:extLst>
              <a:ext uri="{FF2B5EF4-FFF2-40B4-BE49-F238E27FC236}">
                <a16:creationId xmlns:a16="http://schemas.microsoft.com/office/drawing/2014/main" id="{0B9FD234-63EF-4C86-A0BD-644370E4E58C}"/>
              </a:ext>
            </a:extLst>
          </p:cNvPr>
          <p:cNvSpPr txBox="1">
            <a:spLocks noChangeArrowheads="1"/>
          </p:cNvSpPr>
          <p:nvPr/>
        </p:nvSpPr>
        <p:spPr bwMode="auto">
          <a:xfrm>
            <a:off x="3906839" y="4532313"/>
            <a:ext cx="1089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a:solidFill>
                  <a:srgbClr val="3333CC"/>
                </a:solidFill>
              </a:rPr>
              <a:t>Họ tên </a:t>
            </a:r>
          </a:p>
        </p:txBody>
      </p:sp>
      <p:sp>
        <p:nvSpPr>
          <p:cNvPr id="78858" name="Text Box 39">
            <a:extLst>
              <a:ext uri="{FF2B5EF4-FFF2-40B4-BE49-F238E27FC236}">
                <a16:creationId xmlns:a16="http://schemas.microsoft.com/office/drawing/2014/main" id="{B4D25CC8-5C52-4485-B1D1-A1C748BC3E25}"/>
              </a:ext>
            </a:extLst>
          </p:cNvPr>
          <p:cNvSpPr txBox="1">
            <a:spLocks noChangeArrowheads="1"/>
          </p:cNvSpPr>
          <p:nvPr/>
        </p:nvSpPr>
        <p:spPr bwMode="auto">
          <a:xfrm>
            <a:off x="6311900" y="4500564"/>
            <a:ext cx="12588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a:solidFill>
                  <a:srgbClr val="3333CC"/>
                </a:solidFill>
              </a:rPr>
              <a:t>Điểm To</a:t>
            </a:r>
          </a:p>
        </p:txBody>
      </p:sp>
      <p:sp>
        <p:nvSpPr>
          <p:cNvPr id="78859" name="WordArt 41">
            <a:extLst>
              <a:ext uri="{FF2B5EF4-FFF2-40B4-BE49-F238E27FC236}">
                <a16:creationId xmlns:a16="http://schemas.microsoft.com/office/drawing/2014/main" id="{9B95C0A9-67A7-4507-9785-40899E6904BD}"/>
              </a:ext>
            </a:extLst>
          </p:cNvPr>
          <p:cNvSpPr>
            <a:spLocks noChangeArrowheads="1" noChangeShapeType="1" noTextEdit="1"/>
          </p:cNvSpPr>
          <p:nvPr/>
        </p:nvSpPr>
        <p:spPr bwMode="auto">
          <a:xfrm>
            <a:off x="5302251" y="5257801"/>
            <a:ext cx="3349625" cy="72072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b="1" kern="10">
                <a:ln w="12700">
                  <a:solidFill>
                    <a:srgbClr val="EAEAEA"/>
                  </a:solidFill>
                  <a:round/>
                  <a:headEnd/>
                  <a:tailEnd/>
                </a:ln>
                <a:solidFill>
                  <a:srgbClr val="800080"/>
                </a:solidFill>
                <a:effectLst>
                  <a:outerShdw dist="35921" dir="2700000" sy="50000" kx="2115830" algn="bl" rotWithShape="0">
                    <a:srgbClr val="C0C0C0"/>
                  </a:outerShdw>
                </a:effectLst>
                <a:latin typeface="Arial" panose="020B0604020202020204" pitchFamily="34" charset="0"/>
                <a:cs typeface="Arial" panose="020B0604020202020204" pitchFamily="34" charset="0"/>
              </a:rPr>
              <a:t>Cấu trúc</a:t>
            </a:r>
          </a:p>
        </p:txBody>
      </p:sp>
      <p:sp>
        <p:nvSpPr>
          <p:cNvPr id="78860" name="WordArt 33">
            <a:extLst>
              <a:ext uri="{FF2B5EF4-FFF2-40B4-BE49-F238E27FC236}">
                <a16:creationId xmlns:a16="http://schemas.microsoft.com/office/drawing/2014/main" id="{41CB8343-BAEE-4877-9F25-CD572871CCFA}"/>
              </a:ext>
            </a:extLst>
          </p:cNvPr>
          <p:cNvSpPr>
            <a:spLocks noChangeArrowheads="1" noChangeShapeType="1" noTextEdit="1"/>
          </p:cNvSpPr>
          <p:nvPr/>
        </p:nvSpPr>
        <p:spPr bwMode="auto">
          <a:xfrm rot="5400000">
            <a:off x="5467351" y="3554413"/>
            <a:ext cx="593725" cy="1104900"/>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panose="020B0A04020102020204" pitchFamily="34" charset="0"/>
              </a:rPr>
              <a:t>}</a:t>
            </a:r>
          </a:p>
        </p:txBody>
      </p:sp>
      <p:sp>
        <p:nvSpPr>
          <p:cNvPr id="78861" name="Text Box 38">
            <a:extLst>
              <a:ext uri="{FF2B5EF4-FFF2-40B4-BE49-F238E27FC236}">
                <a16:creationId xmlns:a16="http://schemas.microsoft.com/office/drawing/2014/main" id="{DB677569-7C9C-4105-A6AB-95489A497039}"/>
              </a:ext>
            </a:extLst>
          </p:cNvPr>
          <p:cNvSpPr txBox="1">
            <a:spLocks noChangeArrowheads="1"/>
          </p:cNvSpPr>
          <p:nvPr/>
        </p:nvSpPr>
        <p:spPr bwMode="auto">
          <a:xfrm>
            <a:off x="5303838" y="4532313"/>
            <a:ext cx="9461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a:solidFill>
                  <a:srgbClr val="3333CC"/>
                </a:solidFill>
              </a:rPr>
              <a:t>Mã sv</a:t>
            </a:r>
          </a:p>
        </p:txBody>
      </p:sp>
      <p:sp>
        <p:nvSpPr>
          <p:cNvPr id="78862" name="WordArt 34">
            <a:extLst>
              <a:ext uri="{FF2B5EF4-FFF2-40B4-BE49-F238E27FC236}">
                <a16:creationId xmlns:a16="http://schemas.microsoft.com/office/drawing/2014/main" id="{E655D524-D14D-45C4-9597-95C56467385A}"/>
              </a:ext>
            </a:extLst>
          </p:cNvPr>
          <p:cNvSpPr>
            <a:spLocks noChangeArrowheads="1" noChangeShapeType="1" noTextEdit="1"/>
          </p:cNvSpPr>
          <p:nvPr/>
        </p:nvSpPr>
        <p:spPr bwMode="auto">
          <a:xfrm rot="5400000">
            <a:off x="7957344" y="3461544"/>
            <a:ext cx="603250" cy="1239838"/>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ln w="12700">
                  <a:solidFill>
                    <a:srgbClr val="3333CC"/>
                  </a:solidFill>
                  <a:round/>
                  <a:headEnd/>
                  <a:tailEnd/>
                </a:ln>
                <a:solidFill>
                  <a:srgbClr val="00FFFF">
                    <a:alpha val="50195"/>
                  </a:srgbClr>
                </a:solidFill>
                <a:effectLst>
                  <a:outerShdw dist="45791" dir="2021404" algn="ctr" rotWithShape="0">
                    <a:srgbClr val="9999FF"/>
                  </a:outerShdw>
                </a:effectLst>
                <a:latin typeface="Arial Black" panose="020B0A04020102020204" pitchFamily="34" charset="0"/>
              </a:rPr>
              <a:t>}</a:t>
            </a:r>
          </a:p>
        </p:txBody>
      </p:sp>
      <p:sp>
        <p:nvSpPr>
          <p:cNvPr id="78863" name="Text Box 39">
            <a:extLst>
              <a:ext uri="{FF2B5EF4-FFF2-40B4-BE49-F238E27FC236}">
                <a16:creationId xmlns:a16="http://schemas.microsoft.com/office/drawing/2014/main" id="{6B03CCD4-664F-4C8E-B9CB-3F340917BDF2}"/>
              </a:ext>
            </a:extLst>
          </p:cNvPr>
          <p:cNvSpPr txBox="1">
            <a:spLocks noChangeArrowheads="1"/>
          </p:cNvSpPr>
          <p:nvPr/>
        </p:nvSpPr>
        <p:spPr bwMode="auto">
          <a:xfrm>
            <a:off x="7602538" y="4468813"/>
            <a:ext cx="1219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a:solidFill>
                  <a:srgbClr val="3333CC"/>
                </a:solidFill>
              </a:rPr>
              <a:t>Điểm Tr</a:t>
            </a:r>
          </a:p>
        </p:txBody>
      </p:sp>
      <p:sp>
        <p:nvSpPr>
          <p:cNvPr id="78864" name="WordArt 34">
            <a:extLst>
              <a:ext uri="{FF2B5EF4-FFF2-40B4-BE49-F238E27FC236}">
                <a16:creationId xmlns:a16="http://schemas.microsoft.com/office/drawing/2014/main" id="{ED36FC9B-F301-492C-91D1-CFEB75C827C7}"/>
              </a:ext>
            </a:extLst>
          </p:cNvPr>
          <p:cNvSpPr>
            <a:spLocks noChangeArrowheads="1" noChangeShapeType="1" noTextEdit="1"/>
          </p:cNvSpPr>
          <p:nvPr/>
        </p:nvSpPr>
        <p:spPr bwMode="auto">
          <a:xfrm rot="5400000">
            <a:off x="9334501" y="3460751"/>
            <a:ext cx="603250" cy="1241425"/>
          </a:xfrm>
          <a:prstGeom prst="rect">
            <a:avLst/>
          </a:prstGeom>
        </p:spPr>
        <p:txBody>
          <a:bodyPr wrap="none" fromWordArt="1">
            <a:prstTxWarp prst="textPlain">
              <a:avLst>
                <a:gd name="adj" fmla="val 50000"/>
              </a:avLst>
            </a:prstTxWarp>
          </a:bodyPr>
          <a:lstStyle/>
          <a:p>
            <a:pPr algn="ctr" eaLnBrk="0" fontAlgn="base" hangingPunct="0">
              <a:spcBef>
                <a:spcPct val="0"/>
              </a:spcBef>
              <a:spcAft>
                <a:spcPct val="0"/>
              </a:spcAft>
            </a:pPr>
            <a:r>
              <a:rPr lang="en-US" sz="3600" kern="10">
                <a:ln w="12700">
                  <a:solidFill>
                    <a:srgbClr val="3333CC"/>
                  </a:solidFill>
                  <a:round/>
                  <a:headEnd/>
                  <a:tailEnd/>
                </a:ln>
                <a:solidFill>
                  <a:srgbClr val="00FFFF">
                    <a:alpha val="50195"/>
                  </a:srgbClr>
                </a:solidFill>
                <a:effectLst>
                  <a:outerShdw dist="45791" dir="2021404" algn="ctr" rotWithShape="0">
                    <a:srgbClr val="9999FF"/>
                  </a:outerShdw>
                </a:effectLst>
                <a:latin typeface="Arial Black" panose="020B0A04020102020204" pitchFamily="34" charset="0"/>
              </a:rPr>
              <a:t>}</a:t>
            </a:r>
          </a:p>
        </p:txBody>
      </p:sp>
      <p:sp>
        <p:nvSpPr>
          <p:cNvPr id="78865" name="Text Box 39">
            <a:extLst>
              <a:ext uri="{FF2B5EF4-FFF2-40B4-BE49-F238E27FC236}">
                <a16:creationId xmlns:a16="http://schemas.microsoft.com/office/drawing/2014/main" id="{D126379B-9409-4A49-B5FF-5130B524C158}"/>
              </a:ext>
            </a:extLst>
          </p:cNvPr>
          <p:cNvSpPr txBox="1">
            <a:spLocks noChangeArrowheads="1"/>
          </p:cNvSpPr>
          <p:nvPr/>
        </p:nvSpPr>
        <p:spPr bwMode="auto">
          <a:xfrm>
            <a:off x="8980488" y="4468813"/>
            <a:ext cx="12176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chemeClr val="hlink"/>
              </a:buClr>
              <a:buSzPct val="35000"/>
              <a:buFont typeface="Wingdings" panose="05000000000000000000" pitchFamily="2" charset="2"/>
              <a:buChar char="u"/>
              <a:defRPr sz="3000">
                <a:solidFill>
                  <a:schemeClr val="tx1"/>
                </a:solidFill>
                <a:latin typeface="Times New Roman" panose="02020603050405020304" pitchFamily="18" charset="0"/>
              </a:defRPr>
            </a:lvl2pPr>
            <a:lvl3pPr marL="1143000" indent="-228600">
              <a:spcBef>
                <a:spcPct val="20000"/>
              </a:spcBef>
              <a:buClr>
                <a:schemeClr val="folHlink"/>
              </a:buClr>
              <a:buSzPct val="50000"/>
              <a:buChar char="•"/>
              <a:defRPr sz="26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algn="ctr" fontAlgn="base">
              <a:spcBef>
                <a:spcPct val="0"/>
              </a:spcBef>
              <a:spcAft>
                <a:spcPct val="0"/>
              </a:spcAft>
              <a:buClrTx/>
              <a:buNone/>
            </a:pPr>
            <a:r>
              <a:rPr lang="en-US" altLang="en-US" sz="2400">
                <a:solidFill>
                  <a:srgbClr val="3333CC"/>
                </a:solidFill>
              </a:rPr>
              <a:t>Điểm Lt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2.2. Cấu trúc (structure)</a:t>
            </a:r>
            <a:endParaRPr lang="en-US"/>
          </a:p>
        </p:txBody>
      </p:sp>
      <p:sp>
        <p:nvSpPr>
          <p:cNvPr id="3" name="Content Placeholder 2"/>
          <p:cNvSpPr>
            <a:spLocks noGrp="1"/>
          </p:cNvSpPr>
          <p:nvPr>
            <p:ph idx="1"/>
          </p:nvPr>
        </p:nvSpPr>
        <p:spPr>
          <a:xfrm>
            <a:off x="340659" y="953528"/>
            <a:ext cx="11510681" cy="5411413"/>
          </a:xfrm>
        </p:spPr>
        <p:txBody>
          <a:bodyPr/>
          <a:lstStyle/>
          <a:p>
            <a:pPr algn="just">
              <a:lnSpc>
                <a:spcPct val="130000"/>
              </a:lnSpc>
            </a:pPr>
            <a:r>
              <a:rPr lang="en-US" sz="2800"/>
              <a:t>Khái niệm: là kiểu dữ liệu bao gồm nhiều thành phần có kiểu khác nhau, mỗi thành phần đ</a:t>
            </a:r>
            <a:r>
              <a:rPr lang="vi-VN" sz="2800"/>
              <a:t>ư</a:t>
            </a:r>
            <a:r>
              <a:rPr lang="en-US" sz="2800"/>
              <a:t>ợc gọi là một tr</a:t>
            </a:r>
            <a:r>
              <a:rPr lang="vi-VN" sz="2800"/>
              <a:t>ư</a:t>
            </a:r>
            <a:r>
              <a:rPr lang="en-US" sz="2800"/>
              <a:t>ờng.</a:t>
            </a:r>
          </a:p>
          <a:p>
            <a:pPr algn="just">
              <a:lnSpc>
                <a:spcPct val="130000"/>
              </a:lnSpc>
            </a:pPr>
            <a:r>
              <a:rPr lang="en-US" sz="2800"/>
              <a:t>Khai báo (sử dụng từ khóa typedef và struct):</a:t>
            </a:r>
          </a:p>
          <a:p>
            <a:pPr marL="400050" lvl="1" indent="0">
              <a:buNone/>
            </a:pPr>
            <a:r>
              <a:rPr lang="en-US" sz="2400"/>
              <a:t>typedef struct {</a:t>
            </a:r>
          </a:p>
          <a:p>
            <a:pPr marL="800100" lvl="2" indent="0">
              <a:buNone/>
            </a:pPr>
            <a:r>
              <a:rPr lang="en-US" sz="2000"/>
              <a:t>&lt;Kiểu 1&gt; &lt;Trường 1&gt;;</a:t>
            </a:r>
          </a:p>
          <a:p>
            <a:pPr marL="800100" lvl="2" indent="0">
              <a:buNone/>
            </a:pPr>
            <a:r>
              <a:rPr lang="en-US" sz="2000"/>
              <a:t>&lt;Kiểu 2&gt; &lt;Trường 2&gt;;</a:t>
            </a:r>
          </a:p>
          <a:p>
            <a:pPr marL="800100" lvl="2" indent="0">
              <a:buNone/>
            </a:pPr>
            <a:r>
              <a:rPr lang="en-US" sz="2000"/>
              <a:t>……..</a:t>
            </a:r>
          </a:p>
          <a:p>
            <a:pPr marL="800100" lvl="2" indent="0">
              <a:buNone/>
            </a:pPr>
            <a:r>
              <a:rPr lang="en-US" sz="2000"/>
              <a:t>&lt;Kiểu n&gt; &lt;Trường n&gt;;</a:t>
            </a:r>
          </a:p>
          <a:p>
            <a:pPr marL="400050" lvl="1" indent="0">
              <a:buNone/>
            </a:pPr>
            <a:r>
              <a:rPr lang="en-US" sz="2400"/>
              <a:t>} &lt;Tên_cấu_trúc&gt;; //khai báo kiểu dữ liệu cấu trúc</a:t>
            </a:r>
          </a:p>
          <a:p>
            <a:pPr marL="400050" lvl="1" indent="0">
              <a:buNone/>
            </a:pPr>
            <a:r>
              <a:rPr lang="en-US" sz="2400"/>
              <a:t>…….</a:t>
            </a:r>
          </a:p>
          <a:p>
            <a:pPr marL="400050" lvl="1" indent="0">
              <a:buNone/>
            </a:pPr>
            <a:r>
              <a:rPr lang="en-US" sz="2400"/>
              <a:t>Tên_cấu_trúc biến_1, biến_2, …; //khai báo biến kiểu cấu trúc</a:t>
            </a:r>
          </a:p>
          <a:p>
            <a:pPr algn="just">
              <a:lnSpc>
                <a:spcPct val="130000"/>
              </a:lnSpc>
            </a:pPr>
            <a:endParaRPr lang="en-US" sz="2800"/>
          </a:p>
        </p:txBody>
      </p:sp>
    </p:spTree>
    <p:extLst>
      <p:ext uri="{BB962C8B-B14F-4D97-AF65-F5344CB8AC3E}">
        <p14:creationId xmlns:p14="http://schemas.microsoft.com/office/powerpoint/2010/main" val="1669758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2.2. Cấu trúc</a:t>
            </a:r>
            <a:endParaRPr lang="en-US"/>
          </a:p>
        </p:txBody>
      </p:sp>
      <p:sp>
        <p:nvSpPr>
          <p:cNvPr id="3" name="Content Placeholder 2"/>
          <p:cNvSpPr>
            <a:spLocks noGrp="1"/>
          </p:cNvSpPr>
          <p:nvPr>
            <p:ph idx="1"/>
          </p:nvPr>
        </p:nvSpPr>
        <p:spPr>
          <a:xfrm>
            <a:off x="394447" y="1096964"/>
            <a:ext cx="5647765" cy="5234781"/>
          </a:xfrm>
        </p:spPr>
        <p:txBody>
          <a:bodyPr/>
          <a:lstStyle/>
          <a:p>
            <a:pPr algn="just"/>
            <a:r>
              <a:rPr lang="en-US" sz="2800"/>
              <a:t>Ví dụ 1: </a:t>
            </a:r>
          </a:p>
          <a:p>
            <a:pPr marL="0" indent="0" algn="just">
              <a:buNone/>
            </a:pPr>
            <a:r>
              <a:rPr lang="en-US" sz="2800"/>
              <a:t>typedef struct</a:t>
            </a:r>
          </a:p>
          <a:p>
            <a:pPr marL="0" indent="0" algn="just">
              <a:buNone/>
            </a:pPr>
            <a:r>
              <a:rPr lang="en-US" sz="2800"/>
              <a:t>{</a:t>
            </a:r>
          </a:p>
          <a:p>
            <a:pPr marL="0" indent="0" algn="just">
              <a:buNone/>
            </a:pPr>
            <a:r>
              <a:rPr lang="en-US" sz="2800"/>
              <a:t>	char ten[30];</a:t>
            </a:r>
          </a:p>
          <a:p>
            <a:pPr marL="0" indent="0" algn="just">
              <a:buNone/>
            </a:pPr>
            <a:r>
              <a:rPr lang="en-US" sz="2800"/>
              <a:t>	int masv;</a:t>
            </a:r>
          </a:p>
          <a:p>
            <a:pPr marL="0" indent="0" algn="just">
              <a:buNone/>
            </a:pPr>
            <a:r>
              <a:rPr lang="en-US" sz="2800"/>
              <a:t>	float d1, d2, d3;</a:t>
            </a:r>
          </a:p>
          <a:p>
            <a:pPr marL="0" indent="0" algn="just">
              <a:buNone/>
            </a:pPr>
            <a:r>
              <a:rPr lang="en-US" sz="2800"/>
              <a:t>}SV;</a:t>
            </a:r>
          </a:p>
          <a:p>
            <a:pPr marL="0" indent="0" algn="just">
              <a:buNone/>
            </a:pPr>
            <a:endParaRPr lang="en-US" sz="2800"/>
          </a:p>
          <a:p>
            <a:pPr marL="0" indent="0" algn="just">
              <a:buNone/>
            </a:pPr>
            <a:r>
              <a:rPr lang="en-US" sz="2800"/>
              <a:t>SV a, *p, ma[100];</a:t>
            </a:r>
          </a:p>
          <a:p>
            <a:pPr marL="0" indent="0" algn="just">
              <a:buNone/>
            </a:pPr>
            <a:r>
              <a:rPr lang="en-US" sz="2800"/>
              <a:t>	</a:t>
            </a:r>
          </a:p>
        </p:txBody>
      </p:sp>
      <p:sp>
        <p:nvSpPr>
          <p:cNvPr id="4" name="Content Placeholder 2"/>
          <p:cNvSpPr txBox="1">
            <a:spLocks/>
          </p:cNvSpPr>
          <p:nvPr/>
        </p:nvSpPr>
        <p:spPr bwMode="auto">
          <a:xfrm>
            <a:off x="6149788" y="1096964"/>
            <a:ext cx="5647765"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800" kern="0"/>
              <a:t>Ví dụ 2: </a:t>
            </a:r>
          </a:p>
          <a:p>
            <a:pPr marL="0" indent="0" algn="just">
              <a:buFont typeface="Wingdings" pitchFamily="2" charset="2"/>
              <a:buNone/>
            </a:pPr>
            <a:r>
              <a:rPr lang="en-US" sz="2800" kern="0"/>
              <a:t>typedef struct</a:t>
            </a:r>
          </a:p>
          <a:p>
            <a:pPr marL="0" indent="0" algn="just">
              <a:buFont typeface="Wingdings" pitchFamily="2" charset="2"/>
              <a:buNone/>
            </a:pPr>
            <a:r>
              <a:rPr lang="en-US" sz="2800" kern="0"/>
              <a:t>{</a:t>
            </a:r>
          </a:p>
          <a:p>
            <a:pPr marL="0" indent="0" algn="just">
              <a:buFont typeface="Wingdings" pitchFamily="2" charset="2"/>
              <a:buNone/>
            </a:pPr>
            <a:r>
              <a:rPr lang="en-US" sz="2800" kern="0"/>
              <a:t>	char ten[30];</a:t>
            </a:r>
          </a:p>
          <a:p>
            <a:pPr marL="0" indent="0" algn="just">
              <a:buFont typeface="Wingdings" pitchFamily="2" charset="2"/>
              <a:buNone/>
            </a:pPr>
            <a:r>
              <a:rPr lang="en-US" sz="2800" kern="0"/>
              <a:t>	int ma;</a:t>
            </a:r>
          </a:p>
          <a:p>
            <a:pPr marL="0" indent="0" algn="just">
              <a:buFont typeface="Wingdings" pitchFamily="2" charset="2"/>
              <a:buNone/>
            </a:pPr>
            <a:r>
              <a:rPr lang="en-US" sz="2800" kern="0"/>
              <a:t>	float hsl, pc;</a:t>
            </a:r>
          </a:p>
          <a:p>
            <a:pPr marL="0" indent="0" algn="just">
              <a:buFont typeface="Wingdings" pitchFamily="2" charset="2"/>
              <a:buNone/>
            </a:pPr>
            <a:r>
              <a:rPr lang="en-US" sz="2800" kern="0"/>
              <a:t>}NV;</a:t>
            </a:r>
          </a:p>
          <a:p>
            <a:pPr marL="0" indent="0" algn="just">
              <a:buFont typeface="Wingdings" pitchFamily="2" charset="2"/>
              <a:buNone/>
            </a:pPr>
            <a:endParaRPr lang="en-US" sz="2800" kern="0"/>
          </a:p>
          <a:p>
            <a:pPr marL="0" indent="0" algn="just">
              <a:buFont typeface="Wingdings" pitchFamily="2" charset="2"/>
              <a:buNone/>
            </a:pPr>
            <a:r>
              <a:rPr lang="en-US" sz="2800" kern="0"/>
              <a:t>NV x, y, mb[20];</a:t>
            </a:r>
          </a:p>
          <a:p>
            <a:pPr marL="0" indent="0" algn="just">
              <a:buFont typeface="Wingdings" pitchFamily="2" charset="2"/>
              <a:buNone/>
            </a:pPr>
            <a:r>
              <a:rPr lang="en-US" sz="2800" kern="0"/>
              <a:t>	</a:t>
            </a:r>
          </a:p>
        </p:txBody>
      </p:sp>
    </p:spTree>
    <p:extLst>
      <p:ext uri="{BB962C8B-B14F-4D97-AF65-F5344CB8AC3E}">
        <p14:creationId xmlns:p14="http://schemas.microsoft.com/office/powerpoint/2010/main" val="2363825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2.2. Cấu trúc</a:t>
            </a:r>
            <a:endParaRPr lang="en-US"/>
          </a:p>
        </p:txBody>
      </p:sp>
      <p:sp>
        <p:nvSpPr>
          <p:cNvPr id="3" name="Content Placeholder 2"/>
          <p:cNvSpPr>
            <a:spLocks noGrp="1"/>
          </p:cNvSpPr>
          <p:nvPr>
            <p:ph idx="1"/>
          </p:nvPr>
        </p:nvSpPr>
        <p:spPr>
          <a:xfrm>
            <a:off x="394447" y="1096964"/>
            <a:ext cx="5701553" cy="5234781"/>
          </a:xfrm>
        </p:spPr>
        <p:txBody>
          <a:bodyPr/>
          <a:lstStyle/>
          <a:p>
            <a:pPr algn="just">
              <a:lnSpc>
                <a:spcPct val="150000"/>
              </a:lnSpc>
            </a:pPr>
            <a:r>
              <a:rPr lang="en-US" sz="2800"/>
              <a:t>Truy cập</a:t>
            </a:r>
          </a:p>
          <a:p>
            <a:pPr lvl="1" algn="just">
              <a:lnSpc>
                <a:spcPct val="150000"/>
              </a:lnSpc>
            </a:pPr>
            <a:r>
              <a:rPr lang="en-US" sz="2400"/>
              <a:t>biến . trường</a:t>
            </a:r>
          </a:p>
          <a:p>
            <a:pPr lvl="1" algn="just">
              <a:lnSpc>
                <a:spcPct val="150000"/>
              </a:lnSpc>
            </a:pPr>
            <a:r>
              <a:rPr lang="en-US" sz="2400"/>
              <a:t>biến -&gt; trường //biến con trỏ</a:t>
            </a:r>
          </a:p>
          <a:p>
            <a:pPr algn="just">
              <a:lnSpc>
                <a:spcPct val="150000"/>
              </a:lnSpc>
            </a:pPr>
            <a:r>
              <a:rPr lang="en-US" sz="2800"/>
              <a:t>SV a, *p, ma[100];</a:t>
            </a:r>
          </a:p>
          <a:p>
            <a:pPr lvl="1" algn="just">
              <a:lnSpc>
                <a:spcPct val="150000"/>
              </a:lnSpc>
            </a:pPr>
            <a:r>
              <a:rPr lang="en-US" sz="2400"/>
              <a:t>a.ten</a:t>
            </a:r>
          </a:p>
          <a:p>
            <a:pPr lvl="1" algn="just">
              <a:lnSpc>
                <a:spcPct val="150000"/>
              </a:lnSpc>
            </a:pPr>
            <a:r>
              <a:rPr lang="en-US" sz="2400"/>
              <a:t>a.masv</a:t>
            </a:r>
          </a:p>
          <a:p>
            <a:pPr lvl="1" algn="just">
              <a:lnSpc>
                <a:spcPct val="150000"/>
              </a:lnSpc>
            </a:pPr>
            <a:r>
              <a:rPr lang="en-US" sz="2400"/>
              <a:t>a.dtb</a:t>
            </a:r>
          </a:p>
          <a:p>
            <a:pPr lvl="1" algn="just">
              <a:lnSpc>
                <a:spcPct val="150000"/>
              </a:lnSpc>
            </a:pPr>
            <a:r>
              <a:rPr lang="en-US" sz="2400"/>
              <a:t>p-&gt;masv</a:t>
            </a:r>
          </a:p>
          <a:p>
            <a:pPr algn="just"/>
            <a:endParaRPr lang="en-US" sz="2800"/>
          </a:p>
          <a:p>
            <a:pPr algn="just"/>
            <a:endParaRPr lang="en-US" sz="2800"/>
          </a:p>
          <a:p>
            <a:pPr algn="just"/>
            <a:endParaRPr lang="en-US" sz="2800"/>
          </a:p>
          <a:p>
            <a:pPr marL="0" indent="0" algn="just">
              <a:buNone/>
            </a:pPr>
            <a:r>
              <a:rPr lang="en-US" sz="2800"/>
              <a:t>	</a:t>
            </a:r>
          </a:p>
        </p:txBody>
      </p:sp>
      <p:sp>
        <p:nvSpPr>
          <p:cNvPr id="4" name="Content Placeholder 2"/>
          <p:cNvSpPr txBox="1">
            <a:spLocks/>
          </p:cNvSpPr>
          <p:nvPr/>
        </p:nvSpPr>
        <p:spPr bwMode="auto">
          <a:xfrm>
            <a:off x="6096000" y="1069978"/>
            <a:ext cx="5701553"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lgn="just">
              <a:lnSpc>
                <a:spcPct val="150000"/>
              </a:lnSpc>
            </a:pPr>
            <a:r>
              <a:rPr lang="en-US" sz="2400"/>
              <a:t>ma[i].ten</a:t>
            </a:r>
          </a:p>
          <a:p>
            <a:pPr lvl="1" algn="just">
              <a:lnSpc>
                <a:spcPct val="150000"/>
              </a:lnSpc>
            </a:pPr>
            <a:r>
              <a:rPr lang="en-US" sz="2400"/>
              <a:t>ma[i].ma</a:t>
            </a:r>
          </a:p>
          <a:p>
            <a:pPr lvl="1" algn="just">
              <a:lnSpc>
                <a:spcPct val="150000"/>
              </a:lnSpc>
            </a:pPr>
            <a:r>
              <a:rPr lang="en-US" sz="2400"/>
              <a:t>ma[i].dtb</a:t>
            </a:r>
          </a:p>
          <a:p>
            <a:pPr marL="457200" lvl="1" indent="0" algn="just">
              <a:lnSpc>
                <a:spcPct val="150000"/>
              </a:lnSpc>
              <a:buNone/>
            </a:pPr>
            <a:r>
              <a:rPr lang="en-US" sz="2400"/>
              <a:t>NV x, mb[20];</a:t>
            </a:r>
          </a:p>
          <a:p>
            <a:pPr marL="457200" lvl="1" indent="0" algn="just">
              <a:lnSpc>
                <a:spcPct val="150000"/>
              </a:lnSpc>
              <a:buNone/>
            </a:pPr>
            <a:r>
              <a:rPr lang="en-US" sz="2400"/>
              <a:t>x.hten?</a:t>
            </a:r>
          </a:p>
          <a:p>
            <a:pPr marL="457200" lvl="1" indent="0" algn="just">
              <a:lnSpc>
                <a:spcPct val="150000"/>
              </a:lnSpc>
              <a:buNone/>
            </a:pPr>
            <a:r>
              <a:rPr lang="en-US" sz="2400"/>
              <a:t>x.manv ?</a:t>
            </a:r>
          </a:p>
          <a:p>
            <a:pPr marL="457200" lvl="1" indent="0" algn="just">
              <a:lnSpc>
                <a:spcPct val="150000"/>
              </a:lnSpc>
              <a:buNone/>
            </a:pPr>
            <a:r>
              <a:rPr lang="en-US" sz="2400"/>
              <a:t>x.hesoluong?</a:t>
            </a:r>
          </a:p>
          <a:p>
            <a:pPr marL="457200" lvl="1" indent="0" algn="just">
              <a:lnSpc>
                <a:spcPct val="150000"/>
              </a:lnSpc>
              <a:buNone/>
            </a:pPr>
            <a:r>
              <a:rPr lang="en-US" sz="2400"/>
              <a:t>x.pc?</a:t>
            </a:r>
          </a:p>
        </p:txBody>
      </p:sp>
    </p:spTree>
    <p:extLst>
      <p:ext uri="{BB962C8B-B14F-4D97-AF65-F5344CB8AC3E}">
        <p14:creationId xmlns:p14="http://schemas.microsoft.com/office/powerpoint/2010/main" val="3439592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2.2. Cấu trúc</a:t>
            </a:r>
            <a:endParaRPr lang="en-US"/>
          </a:p>
        </p:txBody>
      </p:sp>
      <p:sp>
        <p:nvSpPr>
          <p:cNvPr id="3" name="Content Placeholder 2"/>
          <p:cNvSpPr>
            <a:spLocks noGrp="1"/>
          </p:cNvSpPr>
          <p:nvPr>
            <p:ph idx="1"/>
          </p:nvPr>
        </p:nvSpPr>
        <p:spPr>
          <a:xfrm>
            <a:off x="394447" y="1096964"/>
            <a:ext cx="5701553" cy="5234781"/>
          </a:xfrm>
        </p:spPr>
        <p:txBody>
          <a:bodyPr/>
          <a:lstStyle/>
          <a:p>
            <a:pPr algn="just">
              <a:lnSpc>
                <a:spcPct val="120000"/>
              </a:lnSpc>
            </a:pPr>
            <a:r>
              <a:rPr lang="en-US" sz="2800"/>
              <a:t>Truy cập:</a:t>
            </a:r>
          </a:p>
          <a:p>
            <a:pPr algn="just">
              <a:lnSpc>
                <a:spcPct val="120000"/>
              </a:lnSpc>
            </a:pPr>
            <a:r>
              <a:rPr lang="en-US" sz="2800"/>
              <a:t>typedef struct{</a:t>
            </a:r>
          </a:p>
          <a:p>
            <a:pPr lvl="1" algn="just">
              <a:lnSpc>
                <a:spcPct val="120000"/>
              </a:lnSpc>
            </a:pPr>
            <a:r>
              <a:rPr lang="en-US" sz="2400"/>
              <a:t>int d, m, y;</a:t>
            </a:r>
          </a:p>
          <a:p>
            <a:pPr marL="0" indent="0" algn="just">
              <a:lnSpc>
                <a:spcPct val="120000"/>
              </a:lnSpc>
              <a:buNone/>
            </a:pPr>
            <a:r>
              <a:rPr lang="en-US" sz="2800"/>
              <a:t>}Date;</a:t>
            </a:r>
          </a:p>
          <a:p>
            <a:pPr algn="just">
              <a:lnSpc>
                <a:spcPct val="120000"/>
              </a:lnSpc>
            </a:pPr>
            <a:r>
              <a:rPr lang="en-US" sz="2800"/>
              <a:t>typedef struct{</a:t>
            </a:r>
          </a:p>
          <a:p>
            <a:pPr lvl="1" algn="just">
              <a:lnSpc>
                <a:spcPct val="120000"/>
              </a:lnSpc>
            </a:pPr>
            <a:r>
              <a:rPr lang="en-US" sz="2400"/>
              <a:t>char ten[30], d_chi[100];</a:t>
            </a:r>
          </a:p>
          <a:p>
            <a:pPr lvl="1" algn="just">
              <a:lnSpc>
                <a:spcPct val="120000"/>
              </a:lnSpc>
            </a:pPr>
            <a:r>
              <a:rPr lang="en-US" sz="2400"/>
              <a:t>char cmt[15];</a:t>
            </a:r>
          </a:p>
          <a:p>
            <a:pPr lvl="1" algn="just">
              <a:lnSpc>
                <a:spcPct val="120000"/>
              </a:lnSpc>
            </a:pPr>
            <a:r>
              <a:rPr lang="en-US" sz="2400"/>
              <a:t>Date ns;</a:t>
            </a:r>
          </a:p>
          <a:p>
            <a:pPr marL="0" indent="0" algn="just">
              <a:lnSpc>
                <a:spcPct val="120000"/>
              </a:lnSpc>
              <a:buNone/>
            </a:pPr>
            <a:r>
              <a:rPr lang="en-US" sz="2800"/>
              <a:t>}Nhan_su;</a:t>
            </a:r>
          </a:p>
        </p:txBody>
      </p:sp>
      <p:sp>
        <p:nvSpPr>
          <p:cNvPr id="4" name="Content Placeholder 2"/>
          <p:cNvSpPr txBox="1">
            <a:spLocks/>
          </p:cNvSpPr>
          <p:nvPr/>
        </p:nvSpPr>
        <p:spPr bwMode="auto">
          <a:xfrm>
            <a:off x="6096000" y="1096964"/>
            <a:ext cx="5701553"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50000"/>
              </a:lnSpc>
            </a:pPr>
            <a:r>
              <a:rPr lang="en-US" sz="2800" kern="0"/>
              <a:t>Truy cập:</a:t>
            </a:r>
          </a:p>
          <a:p>
            <a:pPr marL="0" indent="0" algn="just">
              <a:lnSpc>
                <a:spcPct val="150000"/>
              </a:lnSpc>
              <a:buNone/>
            </a:pPr>
            <a:r>
              <a:rPr lang="en-US" sz="2800" kern="0"/>
              <a:t>Nhan_su u, v[20];</a:t>
            </a:r>
          </a:p>
          <a:p>
            <a:pPr marL="400050" lvl="1" indent="0" algn="just">
              <a:lnSpc>
                <a:spcPct val="150000"/>
              </a:lnSpc>
              <a:buNone/>
            </a:pPr>
            <a:r>
              <a:rPr lang="en-US" sz="2400" kern="0"/>
              <a:t>u.ten</a:t>
            </a:r>
          </a:p>
          <a:p>
            <a:pPr marL="400050" lvl="1" indent="0" algn="just">
              <a:lnSpc>
                <a:spcPct val="150000"/>
              </a:lnSpc>
              <a:buNone/>
            </a:pPr>
            <a:r>
              <a:rPr lang="en-US" sz="2400" kern="0"/>
              <a:t>u.d_chi</a:t>
            </a:r>
          </a:p>
          <a:p>
            <a:pPr marL="400050" lvl="1" indent="0" algn="just">
              <a:lnSpc>
                <a:spcPct val="150000"/>
              </a:lnSpc>
              <a:buNone/>
            </a:pPr>
            <a:r>
              <a:rPr lang="en-US" sz="2400" kern="0"/>
              <a:t>u.cmt</a:t>
            </a:r>
          </a:p>
          <a:p>
            <a:pPr marL="400050" lvl="1" indent="0" algn="just">
              <a:lnSpc>
                <a:spcPct val="150000"/>
              </a:lnSpc>
              <a:buNone/>
            </a:pPr>
            <a:r>
              <a:rPr lang="en-US" sz="2400" kern="0"/>
              <a:t>u.ns.d</a:t>
            </a:r>
          </a:p>
          <a:p>
            <a:pPr marL="400050" lvl="1" indent="0" algn="just">
              <a:lnSpc>
                <a:spcPct val="150000"/>
              </a:lnSpc>
              <a:buNone/>
            </a:pPr>
            <a:r>
              <a:rPr lang="en-US" sz="2400" kern="0"/>
              <a:t>u.ns.m</a:t>
            </a:r>
          </a:p>
          <a:p>
            <a:pPr marL="400050" lvl="1" indent="0" algn="just">
              <a:lnSpc>
                <a:spcPct val="150000"/>
              </a:lnSpc>
              <a:buNone/>
            </a:pPr>
            <a:r>
              <a:rPr lang="en-US" sz="2400" kern="0"/>
              <a:t>u.ns.y</a:t>
            </a:r>
          </a:p>
        </p:txBody>
      </p:sp>
    </p:spTree>
    <p:extLst>
      <p:ext uri="{BB962C8B-B14F-4D97-AF65-F5344CB8AC3E}">
        <p14:creationId xmlns:p14="http://schemas.microsoft.com/office/powerpoint/2010/main" val="308270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2.2. Cấu trúc</a:t>
            </a:r>
            <a:endParaRPr lang="en-US"/>
          </a:p>
        </p:txBody>
      </p:sp>
      <p:sp>
        <p:nvSpPr>
          <p:cNvPr id="3" name="Content Placeholder 2"/>
          <p:cNvSpPr>
            <a:spLocks noGrp="1"/>
          </p:cNvSpPr>
          <p:nvPr>
            <p:ph idx="1"/>
          </p:nvPr>
        </p:nvSpPr>
        <p:spPr>
          <a:xfrm>
            <a:off x="394447" y="1096964"/>
            <a:ext cx="11510681" cy="5234781"/>
          </a:xfrm>
        </p:spPr>
        <p:txBody>
          <a:bodyPr/>
          <a:lstStyle/>
          <a:p>
            <a:pPr algn="just"/>
            <a:r>
              <a:rPr lang="en-US" sz="2800"/>
              <a:t>Nhập và in mảng cấu trúc</a:t>
            </a:r>
          </a:p>
          <a:p>
            <a:pPr lvl="1" algn="just"/>
            <a:r>
              <a:rPr lang="en-US" sz="2400"/>
              <a:t>Ví dụ: Cấu trúc SV có tên, mã, d1, d2, d3</a:t>
            </a:r>
          </a:p>
          <a:p>
            <a:pPr marL="0" indent="0" algn="just">
              <a:buNone/>
            </a:pPr>
            <a:r>
              <a:rPr lang="en-US" sz="2800"/>
              <a:t>	</a:t>
            </a:r>
          </a:p>
        </p:txBody>
      </p:sp>
    </p:spTree>
    <p:extLst>
      <p:ext uri="{BB962C8B-B14F-4D97-AF65-F5344CB8AC3E}">
        <p14:creationId xmlns:p14="http://schemas.microsoft.com/office/powerpoint/2010/main" val="2357358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39EC-AF02-024C-80B3-F5098B33199D}"/>
              </a:ext>
            </a:extLst>
          </p:cNvPr>
          <p:cNvSpPr>
            <a:spLocks noGrp="1"/>
          </p:cNvSpPr>
          <p:nvPr>
            <p:ph type="title"/>
          </p:nvPr>
        </p:nvSpPr>
        <p:spPr/>
        <p:txBody>
          <a:bodyPr/>
          <a:lstStyle/>
          <a:p>
            <a:r>
              <a:rPr lang="en-US"/>
              <a:t>Nhập xuất mảng sinh viên</a:t>
            </a:r>
            <a:endParaRPr lang="en-VN"/>
          </a:p>
        </p:txBody>
      </p:sp>
      <p:sp>
        <p:nvSpPr>
          <p:cNvPr id="3" name="Content Placeholder 2">
            <a:extLst>
              <a:ext uri="{FF2B5EF4-FFF2-40B4-BE49-F238E27FC236}">
                <a16:creationId xmlns:a16="http://schemas.microsoft.com/office/drawing/2014/main" id="{A79C4305-6F8B-D940-99FE-50F0D364AA23}"/>
              </a:ext>
            </a:extLst>
          </p:cNvPr>
          <p:cNvSpPr>
            <a:spLocks noGrp="1"/>
          </p:cNvSpPr>
          <p:nvPr>
            <p:ph idx="1"/>
          </p:nvPr>
        </p:nvSpPr>
        <p:spPr>
          <a:xfrm>
            <a:off x="609600" y="1302545"/>
            <a:ext cx="4114800" cy="5029200"/>
          </a:xfrm>
        </p:spPr>
        <p:txBody>
          <a:bodyPr/>
          <a:lstStyle/>
          <a:p>
            <a:pPr marL="0" indent="0">
              <a:buNone/>
            </a:pPr>
            <a:r>
              <a:rPr lang="en-US"/>
              <a:t>#include&lt;stdio.h&gt;</a:t>
            </a:r>
          </a:p>
          <a:p>
            <a:pPr marL="0" indent="0">
              <a:buNone/>
            </a:pPr>
            <a:r>
              <a:rPr lang="en-US"/>
              <a:t>typedef struct{</a:t>
            </a:r>
          </a:p>
          <a:p>
            <a:pPr marL="0" indent="0">
              <a:buNone/>
            </a:pPr>
            <a:r>
              <a:rPr lang="en-US"/>
              <a:t>    char hten[30];</a:t>
            </a:r>
          </a:p>
          <a:p>
            <a:pPr marL="0" indent="0">
              <a:buNone/>
            </a:pPr>
            <a:r>
              <a:rPr lang="en-US"/>
              <a:t>    int masv;</a:t>
            </a:r>
          </a:p>
          <a:p>
            <a:pPr marL="0" indent="0">
              <a:buNone/>
            </a:pPr>
            <a:r>
              <a:rPr lang="en-US"/>
              <a:t>    float d1, d2, d3;</a:t>
            </a:r>
          </a:p>
          <a:p>
            <a:pPr marL="0" indent="0">
              <a:buNone/>
            </a:pPr>
            <a:r>
              <a:rPr lang="en-US"/>
              <a:t>}SV;</a:t>
            </a:r>
            <a:endParaRPr lang="en-VN"/>
          </a:p>
        </p:txBody>
      </p:sp>
      <p:sp>
        <p:nvSpPr>
          <p:cNvPr id="4" name="Rectangle 3">
            <a:extLst>
              <a:ext uri="{FF2B5EF4-FFF2-40B4-BE49-F238E27FC236}">
                <a16:creationId xmlns:a16="http://schemas.microsoft.com/office/drawing/2014/main" id="{FA3D5ED0-860B-B24A-A650-AC29340CD9B2}"/>
              </a:ext>
            </a:extLst>
          </p:cNvPr>
          <p:cNvSpPr/>
          <p:nvPr/>
        </p:nvSpPr>
        <p:spPr>
          <a:xfrm>
            <a:off x="6675120" y="1286989"/>
            <a:ext cx="5379720" cy="4893647"/>
          </a:xfrm>
          <a:prstGeom prst="rect">
            <a:avLst/>
          </a:prstGeom>
        </p:spPr>
        <p:txBody>
          <a:bodyPr wrap="square">
            <a:spAutoFit/>
          </a:bodyPr>
          <a:lstStyle/>
          <a:p>
            <a:pPr fontAlgn="base">
              <a:spcBef>
                <a:spcPct val="20000"/>
              </a:spcBef>
              <a:spcAft>
                <a:spcPct val="0"/>
              </a:spcAft>
              <a:buClr>
                <a:schemeClr val="folHlink"/>
              </a:buClr>
            </a:pPr>
            <a:r>
              <a:rPr lang="en-VN" sz="2400"/>
              <a:t>void nhap(SV a[], int n){</a:t>
            </a:r>
          </a:p>
          <a:p>
            <a:pPr fontAlgn="base">
              <a:spcBef>
                <a:spcPct val="20000"/>
              </a:spcBef>
              <a:spcAft>
                <a:spcPct val="0"/>
              </a:spcAft>
              <a:buClr>
                <a:schemeClr val="folHlink"/>
              </a:buClr>
            </a:pPr>
            <a:r>
              <a:rPr lang="en-VN" sz="2400"/>
              <a:t>    int i;</a:t>
            </a:r>
          </a:p>
          <a:p>
            <a:pPr fontAlgn="base">
              <a:spcBef>
                <a:spcPct val="20000"/>
              </a:spcBef>
              <a:spcAft>
                <a:spcPct val="0"/>
              </a:spcAft>
              <a:buClr>
                <a:schemeClr val="folHlink"/>
              </a:buClr>
            </a:pPr>
            <a:r>
              <a:rPr lang="en-VN" sz="2400"/>
              <a:t>    for(i=0; i&lt;n; i++)</a:t>
            </a:r>
          </a:p>
          <a:p>
            <a:pPr fontAlgn="base">
              <a:spcBef>
                <a:spcPct val="20000"/>
              </a:spcBef>
              <a:spcAft>
                <a:spcPct val="0"/>
              </a:spcAft>
              <a:buClr>
                <a:schemeClr val="folHlink"/>
              </a:buClr>
            </a:pPr>
            <a:r>
              <a:rPr lang="en-VN" sz="2400"/>
              <a:t>    {</a:t>
            </a:r>
          </a:p>
          <a:p>
            <a:pPr fontAlgn="base">
              <a:spcBef>
                <a:spcPct val="20000"/>
              </a:spcBef>
              <a:spcAft>
                <a:spcPct val="0"/>
              </a:spcAft>
              <a:buClr>
                <a:schemeClr val="folHlink"/>
              </a:buClr>
            </a:pPr>
            <a:r>
              <a:rPr lang="en-VN" sz="2400"/>
              <a:t>        scanf("%s", a[i].hten);</a:t>
            </a:r>
          </a:p>
          <a:p>
            <a:pPr fontAlgn="base">
              <a:spcBef>
                <a:spcPct val="20000"/>
              </a:spcBef>
              <a:spcAft>
                <a:spcPct val="0"/>
              </a:spcAft>
              <a:buClr>
                <a:schemeClr val="folHlink"/>
              </a:buClr>
            </a:pPr>
            <a:r>
              <a:rPr lang="en-VN" sz="2400"/>
              <a:t>        scanf("%d", &amp;a[i].masv);</a:t>
            </a:r>
          </a:p>
          <a:p>
            <a:pPr fontAlgn="base">
              <a:spcBef>
                <a:spcPct val="20000"/>
              </a:spcBef>
              <a:spcAft>
                <a:spcPct val="0"/>
              </a:spcAft>
              <a:buClr>
                <a:schemeClr val="folHlink"/>
              </a:buClr>
            </a:pPr>
            <a:r>
              <a:rPr lang="en-VN" sz="2400"/>
              <a:t>        scanf("%f", &amp;a[i].d1);</a:t>
            </a:r>
          </a:p>
          <a:p>
            <a:pPr fontAlgn="base">
              <a:spcBef>
                <a:spcPct val="20000"/>
              </a:spcBef>
              <a:spcAft>
                <a:spcPct val="0"/>
              </a:spcAft>
              <a:buClr>
                <a:schemeClr val="folHlink"/>
              </a:buClr>
            </a:pPr>
            <a:r>
              <a:rPr lang="en-VN" sz="2400"/>
              <a:t>        scanf("%f", &amp;a[i].d2);</a:t>
            </a:r>
          </a:p>
          <a:p>
            <a:pPr fontAlgn="base">
              <a:spcBef>
                <a:spcPct val="20000"/>
              </a:spcBef>
              <a:spcAft>
                <a:spcPct val="0"/>
              </a:spcAft>
              <a:buClr>
                <a:schemeClr val="folHlink"/>
              </a:buClr>
            </a:pPr>
            <a:r>
              <a:rPr lang="en-VN" sz="2400"/>
              <a:t>        scanf("%f", &amp;a[i].d3);</a:t>
            </a:r>
          </a:p>
          <a:p>
            <a:pPr fontAlgn="base">
              <a:spcBef>
                <a:spcPct val="20000"/>
              </a:spcBef>
              <a:spcAft>
                <a:spcPct val="0"/>
              </a:spcAft>
              <a:buClr>
                <a:schemeClr val="folHlink"/>
              </a:buClr>
            </a:pPr>
            <a:r>
              <a:rPr lang="en-VN" sz="2400"/>
              <a:t>    }</a:t>
            </a:r>
          </a:p>
          <a:p>
            <a:pPr fontAlgn="base">
              <a:spcBef>
                <a:spcPct val="20000"/>
              </a:spcBef>
              <a:spcAft>
                <a:spcPct val="0"/>
              </a:spcAft>
              <a:buClr>
                <a:schemeClr val="folHlink"/>
              </a:buClr>
            </a:pPr>
            <a:r>
              <a:rPr lang="en-VN" sz="2400"/>
              <a:t>}</a:t>
            </a:r>
          </a:p>
        </p:txBody>
      </p:sp>
    </p:spTree>
    <p:extLst>
      <p:ext uri="{BB962C8B-B14F-4D97-AF65-F5344CB8AC3E}">
        <p14:creationId xmlns:p14="http://schemas.microsoft.com/office/powerpoint/2010/main" val="2980343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6F9A-D52D-B24A-ACC0-A3708DE17FCA}"/>
              </a:ext>
            </a:extLst>
          </p:cNvPr>
          <p:cNvSpPr>
            <a:spLocks noGrp="1"/>
          </p:cNvSpPr>
          <p:nvPr>
            <p:ph type="title"/>
          </p:nvPr>
        </p:nvSpPr>
        <p:spPr/>
        <p:txBody>
          <a:bodyPr/>
          <a:lstStyle/>
          <a:p>
            <a:r>
              <a:rPr lang="en-US"/>
              <a:t>Nhập xuất mảng sinh viên</a:t>
            </a:r>
            <a:endParaRPr lang="en-VN"/>
          </a:p>
        </p:txBody>
      </p:sp>
      <p:sp>
        <p:nvSpPr>
          <p:cNvPr id="3" name="Content Placeholder 2">
            <a:extLst>
              <a:ext uri="{FF2B5EF4-FFF2-40B4-BE49-F238E27FC236}">
                <a16:creationId xmlns:a16="http://schemas.microsoft.com/office/drawing/2014/main" id="{835D55FB-2581-6849-AD97-A58182D66291}"/>
              </a:ext>
            </a:extLst>
          </p:cNvPr>
          <p:cNvSpPr>
            <a:spLocks noGrp="1"/>
          </p:cNvSpPr>
          <p:nvPr>
            <p:ph idx="1"/>
          </p:nvPr>
        </p:nvSpPr>
        <p:spPr>
          <a:xfrm>
            <a:off x="609600" y="1302545"/>
            <a:ext cx="4907280" cy="5029200"/>
          </a:xfrm>
        </p:spPr>
        <p:txBody>
          <a:bodyPr/>
          <a:lstStyle/>
          <a:p>
            <a:pPr marL="0" indent="0">
              <a:buNone/>
            </a:pPr>
            <a:r>
              <a:rPr lang="en-US" sz="1800"/>
              <a:t>float dtb(SV x){</a:t>
            </a:r>
          </a:p>
          <a:p>
            <a:pPr marL="0" indent="0">
              <a:buNone/>
            </a:pPr>
            <a:r>
              <a:rPr lang="en-US" sz="1800"/>
              <a:t>    return (x.d1+x.d2+x.d3)/3;</a:t>
            </a:r>
          </a:p>
          <a:p>
            <a:pPr marL="0" indent="0">
              <a:buNone/>
            </a:pPr>
            <a:r>
              <a:rPr lang="en-US" sz="1800"/>
              <a:t>}</a:t>
            </a:r>
          </a:p>
          <a:p>
            <a:pPr marL="0" indent="0">
              <a:buNone/>
            </a:pPr>
            <a:r>
              <a:rPr lang="en-US" sz="1800"/>
              <a:t>void in(SV a[], int n){</a:t>
            </a:r>
          </a:p>
          <a:p>
            <a:pPr marL="0" indent="0">
              <a:buNone/>
            </a:pPr>
            <a:r>
              <a:rPr lang="en-US" sz="1800"/>
              <a:t>    int i;</a:t>
            </a:r>
          </a:p>
          <a:p>
            <a:pPr marL="0" indent="0">
              <a:buNone/>
            </a:pPr>
            <a:r>
              <a:rPr lang="en-US" sz="1800"/>
              <a:t>    for(i=0; i&lt;n; i++)</a:t>
            </a:r>
          </a:p>
          <a:p>
            <a:pPr marL="0" indent="0">
              <a:buNone/>
            </a:pPr>
            <a:r>
              <a:rPr lang="en-US" sz="1800"/>
              <a:t>    {</a:t>
            </a:r>
          </a:p>
          <a:p>
            <a:pPr marL="0" indent="0">
              <a:buNone/>
            </a:pPr>
            <a:r>
              <a:rPr lang="en-US" sz="1800"/>
              <a:t>        printf("%s ", a[i].hten);</a:t>
            </a:r>
          </a:p>
          <a:p>
            <a:pPr marL="0" indent="0">
              <a:buNone/>
            </a:pPr>
            <a:r>
              <a:rPr lang="en-US" sz="1800"/>
              <a:t>        printf("%d ", a[i].masv);</a:t>
            </a:r>
          </a:p>
          <a:p>
            <a:pPr marL="0" indent="0">
              <a:buNone/>
            </a:pPr>
            <a:r>
              <a:rPr lang="en-US" sz="1800"/>
              <a:t>        printf("%.2f ", a[i].d1);</a:t>
            </a:r>
          </a:p>
          <a:p>
            <a:pPr marL="0" indent="0">
              <a:buNone/>
            </a:pPr>
            <a:r>
              <a:rPr lang="en-US" sz="1800"/>
              <a:t>        printf("%.2f ", a[i].d2);</a:t>
            </a:r>
          </a:p>
          <a:p>
            <a:pPr marL="0" indent="0">
              <a:buNone/>
            </a:pPr>
            <a:r>
              <a:rPr lang="en-US" sz="1800"/>
              <a:t>        printf("%.2f ", a[i].d3);</a:t>
            </a:r>
          </a:p>
          <a:p>
            <a:pPr marL="0" indent="0">
              <a:buNone/>
            </a:pPr>
            <a:r>
              <a:rPr lang="en-US" sz="1800"/>
              <a:t>        printf("%.2f\n", dtb(a[i]));</a:t>
            </a:r>
          </a:p>
          <a:p>
            <a:pPr marL="0" indent="0">
              <a:buNone/>
            </a:pPr>
            <a:r>
              <a:rPr lang="en-US" sz="1800"/>
              <a:t>    }</a:t>
            </a:r>
          </a:p>
          <a:p>
            <a:pPr marL="0" indent="0">
              <a:buNone/>
            </a:pPr>
            <a:r>
              <a:rPr lang="en-US" sz="1800"/>
              <a:t>}</a:t>
            </a:r>
            <a:endParaRPr lang="en-VN" sz="1800"/>
          </a:p>
        </p:txBody>
      </p:sp>
      <p:sp>
        <p:nvSpPr>
          <p:cNvPr id="4" name="Rectangle 3">
            <a:extLst>
              <a:ext uri="{FF2B5EF4-FFF2-40B4-BE49-F238E27FC236}">
                <a16:creationId xmlns:a16="http://schemas.microsoft.com/office/drawing/2014/main" id="{10FC082F-BF8C-7146-969E-744C40972ECF}"/>
              </a:ext>
            </a:extLst>
          </p:cNvPr>
          <p:cNvSpPr/>
          <p:nvPr/>
        </p:nvSpPr>
        <p:spPr>
          <a:xfrm>
            <a:off x="7239000" y="1302545"/>
            <a:ext cx="3048000" cy="2031325"/>
          </a:xfrm>
          <a:prstGeom prst="rect">
            <a:avLst/>
          </a:prstGeom>
        </p:spPr>
        <p:txBody>
          <a:bodyPr wrap="square">
            <a:spAutoFit/>
          </a:bodyPr>
          <a:lstStyle/>
          <a:p>
            <a:r>
              <a:rPr lang="en-VN"/>
              <a:t>int main(){</a:t>
            </a:r>
          </a:p>
          <a:p>
            <a:r>
              <a:rPr lang="en-VN"/>
              <a:t>    SV a[100];</a:t>
            </a:r>
          </a:p>
          <a:p>
            <a:r>
              <a:rPr lang="en-VN"/>
              <a:t>    int n;</a:t>
            </a:r>
          </a:p>
          <a:p>
            <a:r>
              <a:rPr lang="en-VN"/>
              <a:t>    scanf("%d", &amp;n);</a:t>
            </a:r>
          </a:p>
          <a:p>
            <a:r>
              <a:rPr lang="en-VN"/>
              <a:t>    nhap(a, n);</a:t>
            </a:r>
          </a:p>
          <a:p>
            <a:r>
              <a:rPr lang="en-VN"/>
              <a:t>    in(a, n);</a:t>
            </a:r>
          </a:p>
          <a:p>
            <a:r>
              <a:rPr lang="en-VN"/>
              <a:t>}</a:t>
            </a:r>
          </a:p>
        </p:txBody>
      </p:sp>
    </p:spTree>
    <p:extLst>
      <p:ext uri="{BB962C8B-B14F-4D97-AF65-F5344CB8AC3E}">
        <p14:creationId xmlns:p14="http://schemas.microsoft.com/office/powerpoint/2010/main" val="1503474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2.2. Cấu trúc</a:t>
            </a:r>
            <a:endParaRPr lang="en-US"/>
          </a:p>
        </p:txBody>
      </p:sp>
      <p:sp>
        <p:nvSpPr>
          <p:cNvPr id="3" name="Content Placeholder 2"/>
          <p:cNvSpPr>
            <a:spLocks noGrp="1"/>
          </p:cNvSpPr>
          <p:nvPr>
            <p:ph idx="1"/>
          </p:nvPr>
        </p:nvSpPr>
        <p:spPr>
          <a:xfrm>
            <a:off x="394447" y="1096964"/>
            <a:ext cx="6598023" cy="5234781"/>
          </a:xfrm>
        </p:spPr>
        <p:txBody>
          <a:bodyPr/>
          <a:lstStyle/>
          <a:p>
            <a:pPr algn="just"/>
            <a:r>
              <a:rPr lang="en-US" sz="2800"/>
              <a:t>Kiểu union: các d</a:t>
            </a:r>
            <a:r>
              <a:rPr lang="vi-VN" sz="2800"/>
              <a:t>ữ liệu mà có thể có kiểu khác nhau trong cùng một phần bộ nhớ (mà nó có thể được cấp phát khi khai báo biến</a:t>
            </a:r>
            <a:endParaRPr lang="en-US" sz="2800"/>
          </a:p>
          <a:p>
            <a:pPr marL="0" indent="0" algn="just">
              <a:buNone/>
            </a:pPr>
            <a:r>
              <a:rPr lang="en-US" sz="2800"/>
              <a:t>typedef union {</a:t>
            </a:r>
          </a:p>
          <a:p>
            <a:pPr marL="0" indent="0" algn="just">
              <a:buNone/>
            </a:pPr>
            <a:r>
              <a:rPr lang="en-US" sz="2800"/>
              <a:t>kiểu_1 trường_1;</a:t>
            </a:r>
          </a:p>
          <a:p>
            <a:pPr marL="0" indent="0" algn="just">
              <a:buNone/>
            </a:pPr>
            <a:r>
              <a:rPr lang="en-US" sz="2800"/>
              <a:t>kiểu_2 trường_1;</a:t>
            </a:r>
          </a:p>
          <a:p>
            <a:pPr marL="0" indent="0" algn="just">
              <a:buNone/>
            </a:pPr>
            <a:r>
              <a:rPr lang="en-US" sz="2800"/>
              <a:t>…</a:t>
            </a:r>
          </a:p>
          <a:p>
            <a:pPr marL="0" indent="0" algn="just">
              <a:buNone/>
            </a:pPr>
            <a:r>
              <a:rPr lang="en-US" sz="2800"/>
              <a:t>kiểu_N trường_N;</a:t>
            </a:r>
          </a:p>
          <a:p>
            <a:pPr marL="0" indent="0" algn="just">
              <a:buNone/>
            </a:pPr>
            <a:r>
              <a:rPr lang="en-US" sz="2800"/>
              <a:t>}Tên_union;</a:t>
            </a:r>
          </a:p>
          <a:p>
            <a:pPr algn="just"/>
            <a:endParaRPr lang="en-US" sz="2800"/>
          </a:p>
          <a:p>
            <a:pPr marL="0" indent="0" algn="just">
              <a:buNone/>
            </a:pPr>
            <a:r>
              <a:rPr lang="en-US" sz="2800"/>
              <a:t>	</a:t>
            </a:r>
          </a:p>
        </p:txBody>
      </p:sp>
      <p:sp>
        <p:nvSpPr>
          <p:cNvPr id="5" name="Content Placeholder 2"/>
          <p:cNvSpPr txBox="1">
            <a:spLocks/>
          </p:cNvSpPr>
          <p:nvPr/>
        </p:nvSpPr>
        <p:spPr bwMode="auto">
          <a:xfrm>
            <a:off x="7207623" y="1096964"/>
            <a:ext cx="4589929"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800"/>
              <a:t>typedef union</a:t>
            </a:r>
          </a:p>
          <a:p>
            <a:pPr algn="just"/>
            <a:r>
              <a:rPr lang="en-US" sz="2800"/>
              <a:t>{</a:t>
            </a:r>
          </a:p>
          <a:p>
            <a:pPr algn="just"/>
            <a:r>
              <a:rPr lang="en-US" sz="2800"/>
              <a:t>	char ten[30];</a:t>
            </a:r>
          </a:p>
          <a:p>
            <a:pPr algn="just"/>
            <a:r>
              <a:rPr lang="en-US" sz="2800"/>
              <a:t>	int masv;</a:t>
            </a:r>
          </a:p>
          <a:p>
            <a:pPr algn="just"/>
            <a:r>
              <a:rPr lang="en-US" sz="2800"/>
              <a:t>	float dtb;</a:t>
            </a:r>
          </a:p>
          <a:p>
            <a:pPr algn="just"/>
            <a:r>
              <a:rPr lang="en-US" sz="2800"/>
              <a:t>}SV;</a:t>
            </a:r>
          </a:p>
        </p:txBody>
      </p:sp>
    </p:spTree>
    <p:extLst>
      <p:ext uri="{BB962C8B-B14F-4D97-AF65-F5344CB8AC3E}">
        <p14:creationId xmlns:p14="http://schemas.microsoft.com/office/powerpoint/2010/main" val="1222880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Danh sách (list) </a:t>
            </a:r>
          </a:p>
        </p:txBody>
      </p:sp>
      <p:sp>
        <p:nvSpPr>
          <p:cNvPr id="3" name="Content Placeholder 2"/>
          <p:cNvSpPr>
            <a:spLocks noGrp="1"/>
          </p:cNvSpPr>
          <p:nvPr>
            <p:ph idx="1"/>
          </p:nvPr>
        </p:nvSpPr>
        <p:spPr>
          <a:xfrm>
            <a:off x="251012" y="1302545"/>
            <a:ext cx="11743764" cy="5029200"/>
          </a:xfrm>
        </p:spPr>
        <p:txBody>
          <a:bodyPr/>
          <a:lstStyle/>
          <a:p>
            <a:pPr algn="just">
              <a:lnSpc>
                <a:spcPct val="150000"/>
              </a:lnSpc>
            </a:pPr>
            <a:r>
              <a:rPr lang="en-US"/>
              <a:t>Biến tĩnh: </a:t>
            </a:r>
          </a:p>
          <a:p>
            <a:pPr lvl="1" algn="just">
              <a:lnSpc>
                <a:spcPct val="150000"/>
              </a:lnSpc>
            </a:pPr>
            <a:r>
              <a:rPr lang="en-US"/>
              <a:t>Biến tồn tại trong phạm vi được khai báo đến khi ra khỏi phạm vi này</a:t>
            </a:r>
          </a:p>
          <a:p>
            <a:pPr lvl="1" algn="just">
              <a:lnSpc>
                <a:spcPct val="150000"/>
              </a:lnSpc>
            </a:pPr>
            <a:r>
              <a:rPr lang="en-US"/>
              <a:t>Kích thước bộ nhớ không đổi trong toàn bộ thời gian tồn tại</a:t>
            </a:r>
          </a:p>
          <a:p>
            <a:pPr lvl="1" algn="just">
              <a:lnSpc>
                <a:spcPct val="150000"/>
              </a:lnSpc>
            </a:pPr>
            <a:r>
              <a:rPr lang="en-US"/>
              <a:t>C</a:t>
            </a:r>
            <a:r>
              <a:rPr lang="vi-VN"/>
              <a:t>ác biến </a:t>
            </a:r>
            <a:r>
              <a:rPr lang="en-US"/>
              <a:t>tĩnh</a:t>
            </a:r>
            <a:r>
              <a:rPr lang="vi-VN"/>
              <a:t> có một định danh đã được kết nối với địa chỉ vùng nhớ lưu trữ biến và được truy xuất trực tiếp thông qua định danh đó.</a:t>
            </a:r>
            <a:r>
              <a:rPr lang="en-US"/>
              <a:t> </a:t>
            </a:r>
          </a:p>
          <a:p>
            <a:pPr lvl="1" algn="just">
              <a:lnSpc>
                <a:spcPct val="150000"/>
              </a:lnSpc>
            </a:pPr>
            <a:r>
              <a:rPr lang="en-US"/>
              <a:t>Ví dụ: int a, b; float x, y;  </a:t>
            </a:r>
          </a:p>
        </p:txBody>
      </p:sp>
    </p:spTree>
    <p:extLst>
      <p:ext uri="{BB962C8B-B14F-4D97-AF65-F5344CB8AC3E}">
        <p14:creationId xmlns:p14="http://schemas.microsoft.com/office/powerpoint/2010/main" val="94133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a:xfrm>
            <a:off x="609600" y="1096964"/>
            <a:ext cx="10972800" cy="5388242"/>
          </a:xfrm>
        </p:spPr>
        <p:txBody>
          <a:bodyPr/>
          <a:lstStyle/>
          <a:p>
            <a:pPr algn="just">
              <a:lnSpc>
                <a:spcPct val="120000"/>
              </a:lnSpc>
            </a:pPr>
            <a:r>
              <a:rPr lang="en-US">
                <a:latin typeface="Times New Roman" panose="02020603050405020304" pitchFamily="18" charset="0"/>
                <a:cs typeface="Times New Roman" panose="02020603050405020304" pitchFamily="18" charset="0"/>
              </a:rPr>
              <a:t>Truy cập vào mảng: </a:t>
            </a:r>
          </a:p>
          <a:p>
            <a:pPr lvl="1" algn="just">
              <a:lnSpc>
                <a:spcPct val="120000"/>
              </a:lnSpc>
            </a:pPr>
            <a:r>
              <a:rPr lang="en-US">
                <a:latin typeface="Times New Roman" panose="02020603050405020304" pitchFamily="18" charset="0"/>
                <a:cs typeface="Times New Roman" panose="02020603050405020304" pitchFamily="18" charset="0"/>
              </a:rPr>
              <a:t>Một phần tử cụ thể của mảng được xác định nhờ các chỉ số của nó. </a:t>
            </a:r>
          </a:p>
          <a:p>
            <a:pPr lvl="1" algn="just">
              <a:lnSpc>
                <a:spcPct val="120000"/>
              </a:lnSpc>
            </a:pPr>
            <a:r>
              <a:rPr lang="en-US">
                <a:latin typeface="Times New Roman" panose="02020603050405020304" pitchFamily="18" charset="0"/>
                <a:cs typeface="Times New Roman" panose="02020603050405020304" pitchFamily="18" charset="0"/>
              </a:rPr>
              <a:t>Chỉ số của mảng phải có giá trị int không vượt quá kích thước tương ứng. </a:t>
            </a:r>
          </a:p>
          <a:p>
            <a:pPr lvl="1" algn="just">
              <a:lnSpc>
                <a:spcPct val="120000"/>
              </a:lnSpc>
            </a:pPr>
            <a:r>
              <a:rPr lang="en-US">
                <a:latin typeface="Times New Roman" panose="02020603050405020304" pitchFamily="18" charset="0"/>
                <a:cs typeface="Times New Roman" panose="02020603050405020304" pitchFamily="18" charset="0"/>
              </a:rPr>
              <a:t>Số chỉ số phải bằng số chiều của mảng.  </a:t>
            </a:r>
          </a:p>
          <a:p>
            <a:pPr lvl="1" algn="just">
              <a:lnSpc>
                <a:spcPct val="120000"/>
              </a:lnSpc>
            </a:pPr>
            <a:r>
              <a:rPr lang="en-US">
                <a:latin typeface="Times New Roman" panose="02020603050405020304" pitchFamily="18" charset="0"/>
                <a:cs typeface="Times New Roman" panose="02020603050405020304" pitchFamily="18" charset="0"/>
              </a:rPr>
              <a:t>Các chỉ số phải bắt đầu từ 0.</a:t>
            </a:r>
          </a:p>
          <a:p>
            <a:pPr marL="285750" lvl="1" algn="just">
              <a:lnSpc>
                <a:spcPct val="120000"/>
              </a:lnSpc>
              <a:buClr>
                <a:srgbClr val="00B050"/>
              </a:buClr>
              <a:buFont typeface="Wingdings" panose="05000000000000000000" pitchFamily="2" charset="2"/>
              <a:buChar char="v"/>
            </a:pPr>
            <a:r>
              <a:rPr lang="en-US">
                <a:latin typeface="Times New Roman" panose="02020603050405020304" pitchFamily="18" charset="0"/>
                <a:cs typeface="Times New Roman" panose="02020603050405020304" pitchFamily="18" charset="0"/>
              </a:rPr>
              <a:t>Ví dụ: int a[10]; =&gt; a[0], a[1],…, a[9]</a:t>
            </a:r>
          </a:p>
          <a:p>
            <a:pPr marL="457200" lvl="1" indent="0" algn="just">
              <a:lnSpc>
                <a:spcPct val="120000"/>
              </a:lnSpc>
              <a:buNone/>
            </a:pPr>
            <a:r>
              <a:rPr lang="en-US">
                <a:latin typeface="Times New Roman" panose="02020603050405020304" pitchFamily="18" charset="0"/>
                <a:cs typeface="Times New Roman" panose="02020603050405020304" pitchFamily="18" charset="0"/>
              </a:rPr>
              <a:t>float b[20][10]; =&gt; b[0][0], b[0][1],…, b[19][9]</a:t>
            </a:r>
          </a:p>
          <a:p>
            <a:pPr marL="457200" lvl="1" indent="0" algn="just">
              <a:lnSpc>
                <a:spcPct val="120000"/>
              </a:lnSpc>
              <a:buNone/>
            </a:pPr>
            <a:r>
              <a:rPr lang="en-US">
                <a:latin typeface="Times New Roman" panose="02020603050405020304" pitchFamily="18" charset="0"/>
                <a:cs typeface="Times New Roman" panose="02020603050405020304" pitchFamily="18" charset="0"/>
              </a:rPr>
              <a:t>int ma[20][5][15]; ???</a:t>
            </a:r>
          </a:p>
          <a:p>
            <a:pPr lvl="1" algn="just"/>
            <a:endParaRPr lang="en-US">
              <a:latin typeface="Times New Roman" panose="02020603050405020304" pitchFamily="18" charset="0"/>
              <a:cs typeface="Times New Roman" panose="02020603050405020304" pitchFamily="18" charset="0"/>
            </a:endParaRPr>
          </a:p>
          <a:p>
            <a:endParaRPr lang="en-US"/>
          </a:p>
          <a:p>
            <a:endParaRPr lang="en-US"/>
          </a:p>
        </p:txBody>
      </p:sp>
    </p:spTree>
    <p:extLst>
      <p:ext uri="{BB962C8B-B14F-4D97-AF65-F5344CB8AC3E}">
        <p14:creationId xmlns:p14="http://schemas.microsoft.com/office/powerpoint/2010/main" val="2956331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600"/>
              <a:t>Biến con trỏ: </a:t>
            </a:r>
            <a:r>
              <a:rPr lang="vi-VN" sz="2600"/>
              <a:t>là </a:t>
            </a:r>
            <a:r>
              <a:rPr lang="en-US" sz="2600"/>
              <a:t>biến</a:t>
            </a:r>
            <a:r>
              <a:rPr lang="vi-VN" sz="2600"/>
              <a:t> dùng lưu địa chỉ của một đối tượng dữ liệu khác</a:t>
            </a:r>
            <a:endParaRPr lang="en-US" sz="2600"/>
          </a:p>
          <a:p>
            <a:pPr algn="just">
              <a:lnSpc>
                <a:spcPct val="150000"/>
              </a:lnSpc>
            </a:pPr>
            <a:r>
              <a:rPr lang="en-US" sz="2600"/>
              <a:t>Biến thuộc kiểu con trỏ Tp là biến mà giá trị của nó là địa chỉ của một vùng nhớ ứng với một biến kiểu T, hoặc là  giá trị NULL.</a:t>
            </a:r>
          </a:p>
          <a:p>
            <a:pPr algn="just">
              <a:lnSpc>
                <a:spcPct val="150000"/>
              </a:lnSpc>
            </a:pPr>
            <a:r>
              <a:rPr lang="en-US" sz="2600"/>
              <a:t>Khai báo: Kiểu *tên_biến_con_trỏ;</a:t>
            </a:r>
          </a:p>
          <a:p>
            <a:pPr algn="just">
              <a:lnSpc>
                <a:spcPct val="150000"/>
              </a:lnSpc>
            </a:pPr>
            <a:r>
              <a:rPr lang="en-US" sz="2600"/>
              <a:t>Ví dụ: </a:t>
            </a:r>
          </a:p>
          <a:p>
            <a:pPr lvl="1" algn="just">
              <a:lnSpc>
                <a:spcPct val="150000"/>
              </a:lnSpc>
            </a:pPr>
            <a:r>
              <a:rPr lang="en-US" sz="2200"/>
              <a:t>int *pa;</a:t>
            </a:r>
          </a:p>
          <a:p>
            <a:pPr lvl="1" algn="just">
              <a:lnSpc>
                <a:spcPct val="150000"/>
              </a:lnSpc>
            </a:pPr>
            <a:r>
              <a:rPr lang="en-US" sz="2200"/>
              <a:t>float *pb;</a:t>
            </a:r>
          </a:p>
          <a:p>
            <a:pPr lvl="1" algn="just">
              <a:lnSpc>
                <a:spcPct val="150000"/>
              </a:lnSpc>
            </a:pPr>
            <a:r>
              <a:rPr lang="en-US" sz="2200"/>
              <a:t>char *pc;</a:t>
            </a:r>
          </a:p>
          <a:p>
            <a:pPr algn="just">
              <a:lnSpc>
                <a:spcPct val="150000"/>
              </a:lnSpc>
            </a:pPr>
            <a:endParaRPr lang="en-US" sz="2600"/>
          </a:p>
          <a:p>
            <a:pPr marL="0" indent="0" algn="just">
              <a:lnSpc>
                <a:spcPct val="150000"/>
              </a:lnSpc>
              <a:buNone/>
            </a:pPr>
            <a:r>
              <a:rPr lang="en-US" sz="2600"/>
              <a:t>	</a:t>
            </a:r>
          </a:p>
        </p:txBody>
      </p:sp>
    </p:spTree>
    <p:extLst>
      <p:ext uri="{BB962C8B-B14F-4D97-AF65-F5344CB8AC3E}">
        <p14:creationId xmlns:p14="http://schemas.microsoft.com/office/powerpoint/2010/main" val="3857172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solidFill>
                  <a:srgbClr val="080808"/>
                </a:solidFill>
                <a:latin typeface="Times New Roman" panose="02020603050405020304" pitchFamily="18" charset="0"/>
                <a:cs typeface="Times New Roman" panose="02020603050405020304" pitchFamily="18" charset="0"/>
              </a:rPr>
              <a:t>2.3. Danh sách</a:t>
            </a:r>
            <a:endParaRPr lang="en-US"/>
          </a:p>
        </p:txBody>
      </p:sp>
      <p:sp>
        <p:nvSpPr>
          <p:cNvPr id="3" name="Content Placeholder 2"/>
          <p:cNvSpPr>
            <a:spLocks noGrp="1"/>
          </p:cNvSpPr>
          <p:nvPr>
            <p:ph idx="1"/>
          </p:nvPr>
        </p:nvSpPr>
        <p:spPr/>
        <p:txBody>
          <a:bodyPr/>
          <a:lstStyle/>
          <a:p>
            <a:r>
              <a:rPr lang="en-US"/>
              <a:t>Cấp phát/thu hồi bộ nhớ cho biến con trỏ</a:t>
            </a:r>
          </a:p>
          <a:p>
            <a:pPr lvl="1"/>
            <a:r>
              <a:rPr lang="en-US">
                <a:solidFill>
                  <a:srgbClr val="080808"/>
                </a:solidFill>
                <a:latin typeface="Times New Roman" panose="02020603050405020304" pitchFamily="18" charset="0"/>
                <a:cs typeface="Times New Roman" panose="02020603050405020304" pitchFamily="18" charset="0"/>
              </a:rPr>
              <a:t>void * malloc(size);//trả về con trỏ đến vùng nhớ size byte</a:t>
            </a:r>
          </a:p>
          <a:p>
            <a:pPr lvl="1"/>
            <a:r>
              <a:rPr lang="en-US">
                <a:solidFill>
                  <a:srgbClr val="080808"/>
                </a:solidFill>
                <a:latin typeface="Times New Roman" panose="02020603050405020304" pitchFamily="18" charset="0"/>
                <a:cs typeface="Times New Roman" panose="02020603050405020304" pitchFamily="18" charset="0"/>
              </a:rPr>
              <a:t>free (biến);</a:t>
            </a:r>
          </a:p>
          <a:p>
            <a:r>
              <a:rPr lang="en-US">
                <a:solidFill>
                  <a:srgbClr val="080808"/>
                </a:solidFill>
                <a:latin typeface="Times New Roman" panose="02020603050405020304" pitchFamily="18" charset="0"/>
                <a:cs typeface="Times New Roman" panose="02020603050405020304" pitchFamily="18" charset="0"/>
              </a:rPr>
              <a:t>Ví dụ: int *p; float *q;</a:t>
            </a:r>
          </a:p>
          <a:p>
            <a:pPr lvl="1"/>
            <a:r>
              <a:rPr lang="en-US">
                <a:solidFill>
                  <a:srgbClr val="080808"/>
                </a:solidFill>
                <a:latin typeface="Times New Roman" panose="02020603050405020304" pitchFamily="18" charset="0"/>
                <a:cs typeface="Times New Roman" panose="02020603050405020304" pitchFamily="18" charset="0"/>
              </a:rPr>
              <a:t>p = (int*) malloc(sizeof(int));</a:t>
            </a:r>
          </a:p>
          <a:p>
            <a:pPr lvl="1"/>
            <a:r>
              <a:rPr lang="en-US">
                <a:solidFill>
                  <a:srgbClr val="080808"/>
                </a:solidFill>
                <a:latin typeface="Times New Roman" panose="02020603050405020304" pitchFamily="18" charset="0"/>
                <a:cs typeface="Times New Roman" panose="02020603050405020304" pitchFamily="18" charset="0"/>
              </a:rPr>
              <a:t>q = (float*) malloc(30*sizeof(float));</a:t>
            </a:r>
          </a:p>
          <a:p>
            <a:pPr lvl="1"/>
            <a:r>
              <a:rPr lang="en-US">
                <a:solidFill>
                  <a:srgbClr val="080808"/>
                </a:solidFill>
                <a:latin typeface="Times New Roman" panose="02020603050405020304" pitchFamily="18" charset="0"/>
                <a:cs typeface="Times New Roman" panose="02020603050405020304" pitchFamily="18" charset="0"/>
              </a:rPr>
              <a:t>….</a:t>
            </a:r>
          </a:p>
          <a:p>
            <a:pPr lvl="1"/>
            <a:r>
              <a:rPr lang="en-US">
                <a:solidFill>
                  <a:srgbClr val="080808"/>
                </a:solidFill>
                <a:latin typeface="Times New Roman" panose="02020603050405020304" pitchFamily="18" charset="0"/>
                <a:cs typeface="Times New Roman" panose="02020603050405020304" pitchFamily="18" charset="0"/>
              </a:rPr>
              <a:t>free(p);</a:t>
            </a:r>
          </a:p>
          <a:p>
            <a:pPr lvl="1"/>
            <a:r>
              <a:rPr lang="en-US">
                <a:solidFill>
                  <a:srgbClr val="080808"/>
                </a:solidFill>
                <a:latin typeface="Times New Roman" panose="02020603050405020304" pitchFamily="18" charset="0"/>
                <a:cs typeface="Times New Roman" panose="02020603050405020304" pitchFamily="18" charset="0"/>
              </a:rPr>
              <a:t>free(q);</a:t>
            </a:r>
            <a:endParaRPr lang="en-US"/>
          </a:p>
        </p:txBody>
      </p:sp>
    </p:spTree>
    <p:extLst>
      <p:ext uri="{BB962C8B-B14F-4D97-AF65-F5344CB8AC3E}">
        <p14:creationId xmlns:p14="http://schemas.microsoft.com/office/powerpoint/2010/main" val="1747620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188074" y="1302545"/>
            <a:ext cx="5522258" cy="5029200"/>
          </a:xfrm>
        </p:spPr>
        <p:txBody>
          <a:bodyPr/>
          <a:lstStyle/>
          <a:p>
            <a:pPr marL="0" indent="0">
              <a:buNone/>
            </a:pPr>
            <a:r>
              <a:rPr lang="en-US" sz="2400"/>
              <a:t>void nhap(int *a, int n){</a:t>
            </a:r>
          </a:p>
          <a:p>
            <a:pPr marL="0" indent="0">
              <a:buNone/>
            </a:pPr>
            <a:r>
              <a:rPr lang="en-US" sz="2400"/>
              <a:t>	int i;</a:t>
            </a:r>
          </a:p>
          <a:p>
            <a:pPr marL="0" indent="0">
              <a:buNone/>
            </a:pPr>
            <a:r>
              <a:rPr lang="en-US" sz="2400"/>
              <a:t>	for(i=0; i&lt;n; i++){</a:t>
            </a:r>
          </a:p>
          <a:p>
            <a:pPr marL="0" indent="0">
              <a:buNone/>
            </a:pPr>
            <a:r>
              <a:rPr lang="en-US" sz="2400"/>
              <a:t>	  printf("Nhap ptu thu %d: ",i);</a:t>
            </a:r>
          </a:p>
          <a:p>
            <a:pPr marL="0" indent="0">
              <a:buNone/>
            </a:pPr>
            <a:r>
              <a:rPr lang="en-US" sz="2400"/>
              <a:t>	  scanf("%d", a+i);</a:t>
            </a:r>
          </a:p>
          <a:p>
            <a:pPr marL="0" indent="0">
              <a:buNone/>
            </a:pPr>
            <a:r>
              <a:rPr lang="en-US" sz="2400"/>
              <a:t>	}</a:t>
            </a:r>
          </a:p>
          <a:p>
            <a:pPr marL="0" indent="0">
              <a:buNone/>
            </a:pPr>
            <a:r>
              <a:rPr lang="en-US" sz="2400"/>
              <a:t>}</a:t>
            </a:r>
          </a:p>
          <a:p>
            <a:pPr marL="0" indent="0">
              <a:buNone/>
            </a:pPr>
            <a:r>
              <a:rPr lang="en-US" sz="2400"/>
              <a:t>void in(int *a, int n){</a:t>
            </a:r>
          </a:p>
          <a:p>
            <a:pPr marL="0" indent="0">
              <a:buNone/>
            </a:pPr>
            <a:r>
              <a:rPr lang="en-US" sz="2400"/>
              <a:t>	int i;</a:t>
            </a:r>
          </a:p>
          <a:p>
            <a:pPr marL="0" indent="0">
              <a:buNone/>
            </a:pPr>
            <a:r>
              <a:rPr lang="en-US" sz="2400"/>
              <a:t>	for(i=0; i&lt;n; i++)</a:t>
            </a:r>
          </a:p>
          <a:p>
            <a:pPr marL="0" indent="0">
              <a:buNone/>
            </a:pPr>
            <a:r>
              <a:rPr lang="en-US" sz="2400"/>
              <a:t>		printf("%d, ", *(a+i));	</a:t>
            </a:r>
          </a:p>
          <a:p>
            <a:pPr marL="0" indent="0">
              <a:buNone/>
            </a:pPr>
            <a:r>
              <a:rPr lang="en-US" sz="2400"/>
              <a:t>}</a:t>
            </a:r>
          </a:p>
          <a:p>
            <a:pPr marL="0" indent="0">
              <a:buNone/>
            </a:pPr>
            <a:endParaRPr lang="en-US" sz="2400"/>
          </a:p>
        </p:txBody>
      </p:sp>
      <p:sp>
        <p:nvSpPr>
          <p:cNvPr id="4" name="Content Placeholder 2"/>
          <p:cNvSpPr txBox="1">
            <a:spLocks/>
          </p:cNvSpPr>
          <p:nvPr/>
        </p:nvSpPr>
        <p:spPr bwMode="auto">
          <a:xfrm>
            <a:off x="6245289" y="1302545"/>
            <a:ext cx="5486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400" kern="0"/>
              <a:t>main(){</a:t>
            </a:r>
          </a:p>
          <a:p>
            <a:pPr marL="0" indent="0">
              <a:buNone/>
            </a:pPr>
            <a:r>
              <a:rPr lang="en-US" sz="2400" kern="0"/>
              <a:t>	int *a;</a:t>
            </a:r>
          </a:p>
          <a:p>
            <a:pPr marL="0" indent="0">
              <a:buNone/>
            </a:pPr>
            <a:r>
              <a:rPr lang="en-US" sz="2400" kern="0"/>
              <a:t>	int n;</a:t>
            </a:r>
          </a:p>
          <a:p>
            <a:pPr marL="0" indent="0">
              <a:buNone/>
            </a:pPr>
            <a:r>
              <a:rPr lang="en-US" sz="2400" kern="0"/>
              <a:t>	printf("Nhap so phan tu: ");</a:t>
            </a:r>
          </a:p>
          <a:p>
            <a:pPr marL="0" indent="0">
              <a:buNone/>
            </a:pPr>
            <a:r>
              <a:rPr lang="en-US" sz="2400" kern="0"/>
              <a:t>	scanf("%d", &amp;n);</a:t>
            </a:r>
          </a:p>
          <a:p>
            <a:pPr marL="0" indent="0">
              <a:buNone/>
            </a:pPr>
            <a:r>
              <a:rPr lang="en-US" sz="2400" kern="0"/>
              <a:t>	a=(int*) malloc(n*sizeof(int));</a:t>
            </a:r>
          </a:p>
          <a:p>
            <a:pPr marL="0" indent="0">
              <a:buNone/>
            </a:pPr>
            <a:r>
              <a:rPr lang="en-US" sz="2400" kern="0"/>
              <a:t>	nhap(a, n);</a:t>
            </a:r>
          </a:p>
          <a:p>
            <a:pPr marL="0" indent="0">
              <a:buNone/>
            </a:pPr>
            <a:r>
              <a:rPr lang="en-US" sz="2400" kern="0"/>
              <a:t>	printf("\nDL ban dau\n");</a:t>
            </a:r>
          </a:p>
          <a:p>
            <a:pPr marL="0" indent="0">
              <a:buNone/>
            </a:pPr>
            <a:r>
              <a:rPr lang="en-US" sz="2400" kern="0"/>
              <a:t>	in(a, n);</a:t>
            </a:r>
          </a:p>
          <a:p>
            <a:pPr marL="0" indent="0">
              <a:buNone/>
            </a:pPr>
            <a:r>
              <a:rPr lang="en-US" sz="2400" kern="0"/>
              <a:t>	free(a);</a:t>
            </a:r>
          </a:p>
          <a:p>
            <a:pPr marL="0" indent="0">
              <a:buNone/>
            </a:pPr>
            <a:r>
              <a:rPr lang="en-US" sz="2400" kern="0"/>
              <a:t>}	</a:t>
            </a:r>
          </a:p>
        </p:txBody>
      </p:sp>
    </p:spTree>
    <p:extLst>
      <p:ext uri="{BB962C8B-B14F-4D97-AF65-F5344CB8AC3E}">
        <p14:creationId xmlns:p14="http://schemas.microsoft.com/office/powerpoint/2010/main" val="268196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a) Khái niệm: Tập hữu hạn các phần tử cùng kiểu</a:t>
            </a:r>
          </a:p>
          <a:p>
            <a:pPr algn="just">
              <a:lnSpc>
                <a:spcPct val="150000"/>
              </a:lnSpc>
            </a:pPr>
            <a:r>
              <a:rPr lang="en-US" sz="2800"/>
              <a:t>Ta biểu diễn danh sách như là một chuỗi các phần tử của nó: a</a:t>
            </a:r>
            <a:r>
              <a:rPr lang="en-US" sz="2800" baseline="-25000"/>
              <a:t>1</a:t>
            </a:r>
            <a:r>
              <a:rPr lang="en-US" sz="2800"/>
              <a:t>, a</a:t>
            </a:r>
            <a:r>
              <a:rPr lang="en-US" sz="2800" baseline="-25000"/>
              <a:t>2</a:t>
            </a:r>
            <a:r>
              <a:rPr lang="en-US" sz="2800"/>
              <a:t>, . . ., a</a:t>
            </a:r>
            <a:r>
              <a:rPr lang="en-US" sz="2800" baseline="-25000"/>
              <a:t>n</a:t>
            </a:r>
            <a:r>
              <a:rPr lang="en-US" sz="2800"/>
              <a:t>với n ≥ 0. </a:t>
            </a:r>
          </a:p>
          <a:p>
            <a:pPr algn="just">
              <a:lnSpc>
                <a:spcPct val="150000"/>
              </a:lnSpc>
            </a:pPr>
            <a:r>
              <a:rPr lang="en-US" sz="2800"/>
              <a:t>Nếu n=0 ta nói danh sách rỗng (empty list). </a:t>
            </a:r>
          </a:p>
          <a:p>
            <a:pPr algn="just">
              <a:lnSpc>
                <a:spcPct val="150000"/>
              </a:lnSpc>
            </a:pPr>
            <a:r>
              <a:rPr lang="en-US" sz="2800"/>
              <a:t>Nếu n &gt; 0 ta gọi a</a:t>
            </a:r>
            <a:r>
              <a:rPr lang="en-US" sz="2800" baseline="-25000"/>
              <a:t>1</a:t>
            </a:r>
            <a:r>
              <a:rPr lang="en-US" sz="2800"/>
              <a:t> là phần tử đầu tiên và a</a:t>
            </a:r>
            <a:r>
              <a:rPr lang="en-US" sz="2800" baseline="-25000"/>
              <a:t>n</a:t>
            </a:r>
            <a:r>
              <a:rPr lang="en-US" sz="2800"/>
              <a:t> là phần tử cuối cùng của danh sách. </a:t>
            </a:r>
          </a:p>
          <a:p>
            <a:pPr algn="just">
              <a:lnSpc>
                <a:spcPct val="150000"/>
              </a:lnSpc>
            </a:pPr>
            <a:r>
              <a:rPr lang="en-US" sz="2800"/>
              <a:t>Số phần tử của danh sách ta gọi là độ dài của danh sách.</a:t>
            </a:r>
          </a:p>
        </p:txBody>
      </p:sp>
    </p:spTree>
    <p:extLst>
      <p:ext uri="{BB962C8B-B14F-4D97-AF65-F5344CB8AC3E}">
        <p14:creationId xmlns:p14="http://schemas.microsoft.com/office/powerpoint/2010/main" val="3588151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b) Các phép toán trên danh sách</a:t>
            </a:r>
          </a:p>
          <a:p>
            <a:pPr lvl="1" algn="just">
              <a:lnSpc>
                <a:spcPct val="150000"/>
              </a:lnSpc>
            </a:pPr>
            <a:r>
              <a:rPr lang="en-US" sz="2400"/>
              <a:t>Khởi tạo một danh sách rỗng</a:t>
            </a:r>
          </a:p>
          <a:p>
            <a:pPr lvl="1" algn="just">
              <a:lnSpc>
                <a:spcPct val="150000"/>
              </a:lnSpc>
            </a:pPr>
            <a:r>
              <a:rPr lang="en-US" sz="2400"/>
              <a:t>Kiểm tra danh sách rỗng/đầy</a:t>
            </a:r>
          </a:p>
          <a:p>
            <a:pPr lvl="1" algn="just">
              <a:lnSpc>
                <a:spcPct val="150000"/>
              </a:lnSpc>
            </a:pPr>
            <a:r>
              <a:rPr lang="en-US" sz="2400"/>
              <a:t>Kiểm tra (tìm kiếm) phần tử X có trong danh sách ko</a:t>
            </a:r>
          </a:p>
          <a:p>
            <a:pPr lvl="1" algn="just">
              <a:lnSpc>
                <a:spcPct val="150000"/>
              </a:lnSpc>
            </a:pPr>
            <a:r>
              <a:rPr lang="en-US" sz="2400"/>
              <a:t>Chèn phần tử X vào danh sách L</a:t>
            </a:r>
          </a:p>
          <a:p>
            <a:pPr lvl="1" algn="just">
              <a:lnSpc>
                <a:spcPct val="150000"/>
              </a:lnSpc>
            </a:pPr>
            <a:r>
              <a:rPr lang="en-US" sz="2400"/>
              <a:t>Xóa phần tử X khỏi danh sách L</a:t>
            </a:r>
          </a:p>
          <a:p>
            <a:pPr lvl="1" algn="just">
              <a:lnSpc>
                <a:spcPct val="150000"/>
              </a:lnSpc>
            </a:pPr>
            <a:r>
              <a:rPr lang="en-US" sz="2400"/>
              <a:t>Lấy giá trị phần tử tại vị trí P</a:t>
            </a:r>
          </a:p>
          <a:p>
            <a:pPr lvl="1" algn="just">
              <a:lnSpc>
                <a:spcPct val="150000"/>
              </a:lnSpc>
            </a:pPr>
            <a:r>
              <a:rPr lang="en-US" sz="2400"/>
              <a:t>…</a:t>
            </a:r>
          </a:p>
          <a:p>
            <a:pPr algn="just">
              <a:lnSpc>
                <a:spcPct val="150000"/>
              </a:lnSpc>
            </a:pPr>
            <a:endParaRPr lang="en-US" sz="2800"/>
          </a:p>
        </p:txBody>
      </p:sp>
    </p:spTree>
    <p:extLst>
      <p:ext uri="{BB962C8B-B14F-4D97-AF65-F5344CB8AC3E}">
        <p14:creationId xmlns:p14="http://schemas.microsoft.com/office/powerpoint/2010/main" val="2187536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c) Cài đặt</a:t>
            </a:r>
          </a:p>
          <a:p>
            <a:pPr lvl="1" algn="just">
              <a:lnSpc>
                <a:spcPct val="150000"/>
              </a:lnSpc>
            </a:pPr>
            <a:r>
              <a:rPr lang="en-US" sz="2400"/>
              <a:t>Sử dụng mảng (danh sách đặc)</a:t>
            </a:r>
          </a:p>
          <a:p>
            <a:pPr lvl="1" algn="just">
              <a:lnSpc>
                <a:spcPct val="150000"/>
              </a:lnSpc>
            </a:pPr>
            <a:r>
              <a:rPr lang="en-US" sz="2400"/>
              <a:t>Sử dụng con trỏ (danh sách liên kết)</a:t>
            </a:r>
          </a:p>
        </p:txBody>
      </p:sp>
    </p:spTree>
    <p:extLst>
      <p:ext uri="{BB962C8B-B14F-4D97-AF65-F5344CB8AC3E}">
        <p14:creationId xmlns:p14="http://schemas.microsoft.com/office/powerpoint/2010/main" val="18964836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c1. Cài đặt danh sách bởi mảng</a:t>
            </a:r>
          </a:p>
          <a:p>
            <a:pPr algn="just">
              <a:lnSpc>
                <a:spcPct val="150000"/>
              </a:lnSpc>
            </a:pPr>
            <a:r>
              <a:rPr lang="en-US" sz="2800" i="1"/>
              <a:t>Dùng một mảng</a:t>
            </a:r>
            <a:r>
              <a:rPr lang="en-US" sz="2800"/>
              <a:t> đ</a:t>
            </a:r>
            <a:r>
              <a:rPr lang="en-US" sz="2800" i="1"/>
              <a:t>ể</a:t>
            </a:r>
            <a:r>
              <a:rPr lang="en-US" sz="2800"/>
              <a:t> </a:t>
            </a:r>
            <a:r>
              <a:rPr lang="en-US" sz="2800" i="1"/>
              <a:t>lưu giữ</a:t>
            </a:r>
            <a:r>
              <a:rPr lang="en-US" sz="2800"/>
              <a:t> </a:t>
            </a:r>
            <a:r>
              <a:rPr lang="en-US" sz="2800" i="1"/>
              <a:t>liên tiếp các</a:t>
            </a:r>
            <a:r>
              <a:rPr lang="en-US" sz="2800"/>
              <a:t> </a:t>
            </a:r>
            <a:r>
              <a:rPr lang="en-US" sz="2800" i="1"/>
              <a:t>phần tử của danh sách từ vị trí đầu tiên của mảng</a:t>
            </a:r>
            <a:r>
              <a:rPr lang="en-US" sz="2800"/>
              <a:t>. </a:t>
            </a:r>
          </a:p>
          <a:p>
            <a:pPr lvl="1"/>
            <a:r>
              <a:rPr lang="en-US" sz="2400"/>
              <a:t>#define MaxLength ...//Số nguyên thích hợp để chỉ độ dài của danh sách </a:t>
            </a:r>
          </a:p>
          <a:p>
            <a:pPr lvl="1"/>
            <a:r>
              <a:rPr lang="en-US" sz="2400"/>
              <a:t>typedef ... Data;//kiểu của phần tử trong danh sách </a:t>
            </a:r>
          </a:p>
          <a:p>
            <a:pPr lvl="1"/>
            <a:r>
              <a:rPr lang="en-US" sz="2400"/>
              <a:t>typedef struct {</a:t>
            </a:r>
          </a:p>
          <a:p>
            <a:pPr lvl="2"/>
            <a:r>
              <a:rPr lang="en-US" sz="2000"/>
              <a:t>Data Elements[MaxLength]; //mảng chứa các phần tử của danh sách</a:t>
            </a:r>
          </a:p>
          <a:p>
            <a:pPr lvl="2"/>
            <a:r>
              <a:rPr lang="en-US" sz="2000"/>
              <a:t>int Last; //giữ độ dài danh sách</a:t>
            </a:r>
          </a:p>
          <a:p>
            <a:pPr lvl="1"/>
            <a:r>
              <a:rPr lang="en-US" sz="2400"/>
              <a:t>} List;</a:t>
            </a:r>
          </a:p>
          <a:p>
            <a:pPr algn="just">
              <a:lnSpc>
                <a:spcPct val="150000"/>
              </a:lnSpc>
            </a:pPr>
            <a:endParaRPr lang="en-US" sz="2800"/>
          </a:p>
        </p:txBody>
      </p:sp>
    </p:spTree>
    <p:extLst>
      <p:ext uri="{BB962C8B-B14F-4D97-AF65-F5344CB8AC3E}">
        <p14:creationId xmlns:p14="http://schemas.microsoft.com/office/powerpoint/2010/main" val="1516651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a:t>
            </a:r>
            <a:endParaRPr lang="en-US"/>
          </a:p>
        </p:txBody>
      </p:sp>
      <p:sp>
        <p:nvSpPr>
          <p:cNvPr id="3" name="Content Placeholder 2"/>
          <p:cNvSpPr>
            <a:spLocks noGrp="1"/>
          </p:cNvSpPr>
          <p:nvPr>
            <p:ph idx="1"/>
          </p:nvPr>
        </p:nvSpPr>
        <p:spPr>
          <a:xfrm>
            <a:off x="394448" y="1096964"/>
            <a:ext cx="5719482" cy="5234781"/>
          </a:xfrm>
        </p:spPr>
        <p:txBody>
          <a:bodyPr/>
          <a:lstStyle/>
          <a:p>
            <a:pPr algn="just">
              <a:lnSpc>
                <a:spcPct val="150000"/>
              </a:lnSpc>
            </a:pPr>
            <a:r>
              <a:rPr lang="en-US" sz="2800"/>
              <a:t>Ví dụ: danh sách các số nguyên</a:t>
            </a:r>
          </a:p>
          <a:p>
            <a:pPr lvl="1"/>
            <a:r>
              <a:rPr lang="en-US" sz="2400"/>
              <a:t>#define MaxLength 100</a:t>
            </a:r>
          </a:p>
          <a:p>
            <a:pPr lvl="1"/>
            <a:r>
              <a:rPr lang="en-US" sz="2400"/>
              <a:t>typedef int Data;</a:t>
            </a:r>
          </a:p>
          <a:p>
            <a:pPr lvl="1"/>
            <a:r>
              <a:rPr lang="en-US" sz="2400"/>
              <a:t>typedef struct {</a:t>
            </a:r>
          </a:p>
          <a:p>
            <a:pPr lvl="2"/>
            <a:r>
              <a:rPr lang="en-US" sz="2000"/>
              <a:t>Data Elements[MaxLength]; </a:t>
            </a:r>
          </a:p>
          <a:p>
            <a:pPr lvl="2"/>
            <a:r>
              <a:rPr lang="en-US" sz="2000"/>
              <a:t>int Last; </a:t>
            </a:r>
          </a:p>
          <a:p>
            <a:pPr lvl="1"/>
            <a:r>
              <a:rPr lang="en-US" sz="2400"/>
              <a:t>} List;</a:t>
            </a:r>
          </a:p>
          <a:p>
            <a:pPr lvl="1"/>
            <a:endParaRPr lang="en-US" sz="2400"/>
          </a:p>
          <a:p>
            <a:pPr marL="457200" lvl="1" indent="0">
              <a:buNone/>
            </a:pPr>
            <a:r>
              <a:rPr lang="en-US" sz="2400"/>
              <a:t>List d;//khai báo danh sách d</a:t>
            </a:r>
          </a:p>
        </p:txBody>
      </p:sp>
      <p:sp>
        <p:nvSpPr>
          <p:cNvPr id="4" name="Content Placeholder 2"/>
          <p:cNvSpPr txBox="1">
            <a:spLocks/>
          </p:cNvSpPr>
          <p:nvPr/>
        </p:nvSpPr>
        <p:spPr bwMode="auto">
          <a:xfrm>
            <a:off x="6113930" y="1096963"/>
            <a:ext cx="5719482"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50000"/>
              </a:lnSpc>
            </a:pPr>
            <a:r>
              <a:rPr lang="en-US" sz="2800" kern="0"/>
              <a:t>Ví dụ: danh sách sinh viên</a:t>
            </a:r>
          </a:p>
          <a:p>
            <a:pPr lvl="1"/>
            <a:r>
              <a:rPr lang="en-US" sz="2400" kern="0"/>
              <a:t>#define MaxLength 120</a:t>
            </a:r>
          </a:p>
          <a:p>
            <a:pPr lvl="1"/>
            <a:r>
              <a:rPr lang="en-US" sz="2400" kern="0"/>
              <a:t>typedef struct{</a:t>
            </a:r>
          </a:p>
          <a:p>
            <a:pPr lvl="2"/>
            <a:r>
              <a:rPr lang="en-US" sz="2000" kern="0"/>
              <a:t>char ten[30];</a:t>
            </a:r>
          </a:p>
          <a:p>
            <a:pPr lvl="2"/>
            <a:r>
              <a:rPr lang="en-US" sz="2000" kern="0"/>
              <a:t>int masv;</a:t>
            </a:r>
          </a:p>
          <a:p>
            <a:pPr lvl="2"/>
            <a:r>
              <a:rPr lang="en-US" sz="2000" kern="0"/>
              <a:t>float dtb;</a:t>
            </a:r>
          </a:p>
          <a:p>
            <a:pPr lvl="1"/>
            <a:r>
              <a:rPr lang="en-US" sz="2400" kern="0"/>
              <a:t>} Data;</a:t>
            </a:r>
          </a:p>
          <a:p>
            <a:pPr lvl="1"/>
            <a:r>
              <a:rPr lang="en-US" sz="2400" kern="0"/>
              <a:t>typedef struct {</a:t>
            </a:r>
          </a:p>
          <a:p>
            <a:pPr lvl="2"/>
            <a:r>
              <a:rPr lang="en-US" sz="2000" kern="0"/>
              <a:t>Data Elements[MaxLength]; </a:t>
            </a:r>
          </a:p>
          <a:p>
            <a:pPr lvl="2"/>
            <a:r>
              <a:rPr lang="en-US" sz="2000" kern="0"/>
              <a:t>int Last; </a:t>
            </a:r>
          </a:p>
          <a:p>
            <a:pPr lvl="1"/>
            <a:r>
              <a:rPr lang="en-US" sz="2400" kern="0"/>
              <a:t>} List;</a:t>
            </a:r>
          </a:p>
          <a:p>
            <a:pPr marL="457200" lvl="1" indent="0">
              <a:buNone/>
            </a:pPr>
            <a:r>
              <a:rPr lang="en-US" sz="2800" kern="0"/>
              <a:t>List a;//khai báo danh sách a</a:t>
            </a:r>
          </a:p>
        </p:txBody>
      </p:sp>
    </p:spTree>
    <p:extLst>
      <p:ext uri="{BB962C8B-B14F-4D97-AF65-F5344CB8AC3E}">
        <p14:creationId xmlns:p14="http://schemas.microsoft.com/office/powerpoint/2010/main" val="1598092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a:t>
            </a:r>
            <a:endParaRPr lang="en-US"/>
          </a:p>
        </p:txBody>
      </p:sp>
      <p:sp>
        <p:nvSpPr>
          <p:cNvPr id="3" name="Content Placeholder 2"/>
          <p:cNvSpPr>
            <a:spLocks noGrp="1"/>
          </p:cNvSpPr>
          <p:nvPr>
            <p:ph idx="1"/>
          </p:nvPr>
        </p:nvSpPr>
        <p:spPr>
          <a:xfrm>
            <a:off x="394447" y="1096964"/>
            <a:ext cx="5773271" cy="5234781"/>
          </a:xfrm>
        </p:spPr>
        <p:txBody>
          <a:bodyPr/>
          <a:lstStyle/>
          <a:p>
            <a:pPr algn="just">
              <a:lnSpc>
                <a:spcPct val="150000"/>
              </a:lnSpc>
            </a:pPr>
            <a:r>
              <a:rPr lang="en-US" sz="2800"/>
              <a:t>Khởi tạo danh sách rỗng</a:t>
            </a:r>
          </a:p>
          <a:p>
            <a:pPr lvl="1"/>
            <a:r>
              <a:rPr lang="en-US" sz="2400"/>
              <a:t>void MakeNull_List(List *L)</a:t>
            </a:r>
          </a:p>
          <a:p>
            <a:pPr lvl="1"/>
            <a:r>
              <a:rPr lang="en-US" sz="2400"/>
              <a:t>{</a:t>
            </a:r>
          </a:p>
          <a:p>
            <a:pPr lvl="1"/>
            <a:r>
              <a:rPr lang="en-US" sz="2400"/>
              <a:t> L-&gt;Last=0; </a:t>
            </a:r>
          </a:p>
          <a:p>
            <a:pPr lvl="1"/>
            <a:r>
              <a:rPr lang="en-US" sz="2400"/>
              <a:t>}</a:t>
            </a:r>
          </a:p>
          <a:p>
            <a:pPr algn="just">
              <a:lnSpc>
                <a:spcPct val="150000"/>
              </a:lnSpc>
            </a:pPr>
            <a:endParaRPr lang="en-US" sz="2800"/>
          </a:p>
        </p:txBody>
      </p:sp>
    </p:spTree>
    <p:extLst>
      <p:ext uri="{BB962C8B-B14F-4D97-AF65-F5344CB8AC3E}">
        <p14:creationId xmlns:p14="http://schemas.microsoft.com/office/powerpoint/2010/main" val="1312372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C2: Cài đặt danh sách sử dụng con trỏ (danh sách liên kết)</a:t>
            </a:r>
          </a:p>
          <a:p>
            <a:pPr algn="just">
              <a:lnSpc>
                <a:spcPct val="150000"/>
              </a:lnSpc>
            </a:pPr>
            <a:r>
              <a:rPr lang="en-US" sz="2800"/>
              <a:t>Khái niệm: danh sách liên kết (DSLK, LinkList) là danh sách mà mỗi phần tử gồm 2 trường</a:t>
            </a:r>
          </a:p>
          <a:p>
            <a:pPr lvl="1" algn="just">
              <a:lnSpc>
                <a:spcPct val="150000"/>
              </a:lnSpc>
            </a:pPr>
            <a:r>
              <a:rPr lang="en-US" sz="2400"/>
              <a:t>infor: chứa thông tin</a:t>
            </a:r>
          </a:p>
          <a:p>
            <a:pPr lvl="1" algn="just">
              <a:lnSpc>
                <a:spcPct val="150000"/>
              </a:lnSpc>
            </a:pPr>
            <a:r>
              <a:rPr lang="en-US" sz="2400"/>
              <a:t>link: liên kết với phần tử khác</a:t>
            </a:r>
          </a:p>
          <a:p>
            <a:pPr algn="just">
              <a:lnSpc>
                <a:spcPct val="150000"/>
              </a:lnSpc>
            </a:pPr>
            <a:r>
              <a:rPr lang="en-US" sz="2800"/>
              <a:t>Ví dụ:</a:t>
            </a:r>
          </a:p>
        </p:txBody>
      </p:sp>
      <p:pic>
        <p:nvPicPr>
          <p:cNvPr id="4" name="Picture 3"/>
          <p:cNvPicPr>
            <a:picLocks noChangeAspect="1"/>
          </p:cNvPicPr>
          <p:nvPr/>
        </p:nvPicPr>
        <p:blipFill>
          <a:blip r:embed="rId2"/>
          <a:stretch>
            <a:fillRect/>
          </a:stretch>
        </p:blipFill>
        <p:spPr>
          <a:xfrm>
            <a:off x="2187388" y="4882682"/>
            <a:ext cx="7566212" cy="1141600"/>
          </a:xfrm>
          <a:prstGeom prst="rect">
            <a:avLst/>
          </a:prstGeom>
        </p:spPr>
      </p:pic>
    </p:spTree>
    <p:extLst>
      <p:ext uri="{BB962C8B-B14F-4D97-AF65-F5344CB8AC3E}">
        <p14:creationId xmlns:p14="http://schemas.microsoft.com/office/powerpoint/2010/main" val="6539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p:txBody>
          <a:bodyPr/>
          <a:lstStyle/>
          <a:p>
            <a:pPr algn="just">
              <a:lnSpc>
                <a:spcPct val="120000"/>
              </a:lnSpc>
            </a:pPr>
            <a:r>
              <a:rPr lang="en-US"/>
              <a:t>Tính địa chỉ các phần tử trong mảng</a:t>
            </a:r>
          </a:p>
          <a:p>
            <a:pPr lvl="1" algn="just">
              <a:lnSpc>
                <a:spcPct val="120000"/>
              </a:lnSpc>
            </a:pPr>
            <a:r>
              <a:rPr lang="en-US"/>
              <a:t>Các phần tử trong mảng </a:t>
            </a:r>
            <a:r>
              <a:rPr lang="vi-VN"/>
              <a:t>được lưu trữ liên tiếp nhau trong các ô nhớ</a:t>
            </a:r>
            <a:endParaRPr lang="en-US"/>
          </a:p>
          <a:p>
            <a:pPr lvl="1" algn="just">
              <a:lnSpc>
                <a:spcPct val="120000"/>
              </a:lnSpc>
            </a:pPr>
            <a:r>
              <a:rPr lang="en-US"/>
              <a:t>Nếu mỗi phần tử a</a:t>
            </a:r>
            <a:r>
              <a:rPr lang="en-US" baseline="-25000"/>
              <a:t>i</a:t>
            </a:r>
            <a:r>
              <a:rPr lang="en-US"/>
              <a:t> (0 ≤ i ≤ n-1) chiếm c từ máy thì nó sẽ được lưu trữ trong cn từ máy kế tiếp như­ hình vẽ:</a:t>
            </a:r>
          </a:p>
          <a:p>
            <a:pPr algn="just">
              <a:lnSpc>
                <a:spcPct val="120000"/>
              </a:lnSpc>
            </a:pPr>
            <a:endParaRPr lang="en-US"/>
          </a:p>
          <a:p>
            <a:pPr lvl="1" algn="just">
              <a:lnSpc>
                <a:spcPct val="120000"/>
              </a:lnSpc>
            </a:pPr>
            <a:r>
              <a:rPr lang="en-US"/>
              <a:t>L</a:t>
            </a:r>
            <a:r>
              <a:rPr lang="en-US" baseline="-25000"/>
              <a:t>0</a:t>
            </a:r>
            <a:r>
              <a:rPr lang="en-US"/>
              <a:t> – Địa chỉ của phần tử a</a:t>
            </a:r>
            <a:r>
              <a:rPr lang="en-US" baseline="-25000"/>
              <a:t>0</a:t>
            </a:r>
            <a:r>
              <a:rPr lang="en-US"/>
              <a:t>; L</a:t>
            </a:r>
            <a:r>
              <a:rPr lang="en-US" baseline="-25000"/>
              <a:t>0 </a:t>
            </a:r>
            <a:r>
              <a:rPr lang="en-US"/>
              <a:t>= &amp;a[0] = a</a:t>
            </a:r>
          </a:p>
          <a:p>
            <a:pPr lvl="1" algn="just">
              <a:lnSpc>
                <a:spcPct val="120000"/>
              </a:lnSpc>
            </a:pPr>
            <a:r>
              <a:rPr lang="en-US"/>
              <a:t>Địa chỉ của a</a:t>
            </a:r>
            <a:r>
              <a:rPr lang="en-US" baseline="-25000"/>
              <a:t>i</a:t>
            </a:r>
            <a:r>
              <a:rPr lang="en-US"/>
              <a:t> được tính bởi công thức: Loc(a</a:t>
            </a:r>
            <a:r>
              <a:rPr lang="en-US" baseline="-25000"/>
              <a:t>i</a:t>
            </a:r>
            <a:r>
              <a:rPr lang="en-US"/>
              <a:t>) = L</a:t>
            </a:r>
            <a:r>
              <a:rPr lang="en-US" baseline="-25000"/>
              <a:t>0</a:t>
            </a:r>
            <a:r>
              <a:rPr lang="en-US"/>
              <a:t> + c*i = a+c*i</a:t>
            </a:r>
          </a:p>
        </p:txBody>
      </p:sp>
      <p:graphicFrame>
        <p:nvGraphicFramePr>
          <p:cNvPr id="7" name="Table 6"/>
          <p:cNvGraphicFramePr>
            <a:graphicFrameLocks noGrp="1"/>
          </p:cNvGraphicFramePr>
          <p:nvPr>
            <p:extLst>
              <p:ext uri="{D42A27DB-BD31-4B8C-83A1-F6EECF244321}">
                <p14:modId xmlns:p14="http://schemas.microsoft.com/office/powerpoint/2010/main" val="1314395300"/>
              </p:ext>
            </p:extLst>
          </p:nvPr>
        </p:nvGraphicFramePr>
        <p:xfrm>
          <a:off x="736210" y="4228972"/>
          <a:ext cx="10846192" cy="517398"/>
        </p:xfrm>
        <a:graphic>
          <a:graphicData uri="http://schemas.openxmlformats.org/drawingml/2006/table">
            <a:tbl>
              <a:tblPr firstRow="1" firstCol="1" bandRow="1">
                <a:tableStyleId>{5C22544A-7EE6-4342-B048-85BDC9FD1C3A}</a:tableStyleId>
              </a:tblPr>
              <a:tblGrid>
                <a:gridCol w="1355774">
                  <a:extLst>
                    <a:ext uri="{9D8B030D-6E8A-4147-A177-3AD203B41FA5}">
                      <a16:colId xmlns:a16="http://schemas.microsoft.com/office/drawing/2014/main" val="20000"/>
                    </a:ext>
                  </a:extLst>
                </a:gridCol>
                <a:gridCol w="1355774">
                  <a:extLst>
                    <a:ext uri="{9D8B030D-6E8A-4147-A177-3AD203B41FA5}">
                      <a16:colId xmlns:a16="http://schemas.microsoft.com/office/drawing/2014/main" val="20001"/>
                    </a:ext>
                  </a:extLst>
                </a:gridCol>
                <a:gridCol w="1355774">
                  <a:extLst>
                    <a:ext uri="{9D8B030D-6E8A-4147-A177-3AD203B41FA5}">
                      <a16:colId xmlns:a16="http://schemas.microsoft.com/office/drawing/2014/main" val="20002"/>
                    </a:ext>
                  </a:extLst>
                </a:gridCol>
                <a:gridCol w="1355774">
                  <a:extLst>
                    <a:ext uri="{9D8B030D-6E8A-4147-A177-3AD203B41FA5}">
                      <a16:colId xmlns:a16="http://schemas.microsoft.com/office/drawing/2014/main" val="20003"/>
                    </a:ext>
                  </a:extLst>
                </a:gridCol>
                <a:gridCol w="1355774">
                  <a:extLst>
                    <a:ext uri="{9D8B030D-6E8A-4147-A177-3AD203B41FA5}">
                      <a16:colId xmlns:a16="http://schemas.microsoft.com/office/drawing/2014/main" val="20004"/>
                    </a:ext>
                  </a:extLst>
                </a:gridCol>
                <a:gridCol w="1355774">
                  <a:extLst>
                    <a:ext uri="{9D8B030D-6E8A-4147-A177-3AD203B41FA5}">
                      <a16:colId xmlns:a16="http://schemas.microsoft.com/office/drawing/2014/main" val="20005"/>
                    </a:ext>
                  </a:extLst>
                </a:gridCol>
                <a:gridCol w="1355774">
                  <a:extLst>
                    <a:ext uri="{9D8B030D-6E8A-4147-A177-3AD203B41FA5}">
                      <a16:colId xmlns:a16="http://schemas.microsoft.com/office/drawing/2014/main" val="20006"/>
                    </a:ext>
                  </a:extLst>
                </a:gridCol>
                <a:gridCol w="1355774">
                  <a:extLst>
                    <a:ext uri="{9D8B030D-6E8A-4147-A177-3AD203B41FA5}">
                      <a16:colId xmlns:a16="http://schemas.microsoft.com/office/drawing/2014/main" val="20007"/>
                    </a:ext>
                  </a:extLst>
                </a:gridCol>
              </a:tblGrid>
              <a:tr h="0">
                <a:tc>
                  <a:txBody>
                    <a:bodyPr/>
                    <a:lstStyle/>
                    <a:p>
                      <a:pPr algn="ctr">
                        <a:lnSpc>
                          <a:spcPct val="107000"/>
                        </a:lnSpc>
                        <a:spcAft>
                          <a:spcPts val="0"/>
                        </a:spcAft>
                      </a:pPr>
                      <a:r>
                        <a:rPr lang="en-US" sz="2400">
                          <a:solidFill>
                            <a:schemeClr val="tx1"/>
                          </a:solidFill>
                          <a:effectLst/>
                        </a:rPr>
                        <a:t>a</a:t>
                      </a:r>
                      <a:r>
                        <a:rPr lang="en-US" sz="2400" baseline="-25000">
                          <a:solidFill>
                            <a:schemeClr val="tx1"/>
                          </a:solidFill>
                          <a:effectLst/>
                        </a:rPr>
                        <a:t>0</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spcAft>
                          <a:spcPts val="0"/>
                        </a:spcAft>
                      </a:pPr>
                      <a:r>
                        <a:rPr lang="en-US" sz="2400">
                          <a:solidFill>
                            <a:schemeClr val="tx1"/>
                          </a:solidFill>
                          <a:effectLst/>
                        </a:rPr>
                        <a:t>a</a:t>
                      </a:r>
                      <a:r>
                        <a:rPr lang="en-US" sz="2400" baseline="-25000">
                          <a:solidFill>
                            <a:schemeClr val="tx1"/>
                          </a:solidFill>
                          <a:effectLst/>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spcAft>
                          <a:spcPts val="0"/>
                        </a:spcAft>
                      </a:pPr>
                      <a:r>
                        <a:rPr lang="en-US" sz="2400">
                          <a:solidFill>
                            <a:schemeClr val="tx1"/>
                          </a:solidFill>
                          <a:effectLst/>
                        </a:rPr>
                        <a:t>. . .</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pPr>
                      <a:endParaRPr lang="en-US" sz="240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spcAft>
                          <a:spcPts val="0"/>
                        </a:spcAft>
                      </a:pPr>
                      <a:r>
                        <a:rPr lang="en-US" sz="2400">
                          <a:solidFill>
                            <a:schemeClr val="tx1"/>
                          </a:solidFill>
                          <a:effectLst/>
                        </a:rPr>
                        <a:t>a</a:t>
                      </a:r>
                      <a:r>
                        <a:rPr lang="en-US" sz="2400" baseline="-25000">
                          <a:solidFill>
                            <a:schemeClr val="tx1"/>
                          </a:solidFill>
                          <a:effectLst/>
                        </a:rPr>
                        <a:t>i</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spcAft>
                          <a:spcPts val="0"/>
                        </a:spcAft>
                      </a:pPr>
                      <a:r>
                        <a:rPr lang="en-US" sz="2400">
                          <a:solidFill>
                            <a:schemeClr val="tx1"/>
                          </a:solidFill>
                          <a:effectLst/>
                        </a:rPr>
                        <a:t>. . .</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pPr>
                      <a:endParaRPr lang="en-US" sz="240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chor="ctr">
                    <a:solidFill>
                      <a:schemeClr val="accent1"/>
                    </a:solidFill>
                  </a:tcPr>
                </a:tc>
                <a:tc>
                  <a:txBody>
                    <a:bodyPr/>
                    <a:lstStyle/>
                    <a:p>
                      <a:pPr algn="ctr">
                        <a:lnSpc>
                          <a:spcPct val="107000"/>
                        </a:lnSpc>
                        <a:spcAft>
                          <a:spcPts val="0"/>
                        </a:spcAft>
                      </a:pPr>
                      <a:r>
                        <a:rPr lang="en-US" sz="2400" baseline="0">
                          <a:solidFill>
                            <a:schemeClr val="tx1"/>
                          </a:solidFill>
                          <a:effectLst/>
                        </a:rPr>
                        <a:t>a</a:t>
                      </a:r>
                      <a:r>
                        <a:rPr lang="en-US" sz="2400" baseline="-25000">
                          <a:solidFill>
                            <a:schemeClr val="tx1"/>
                          </a:solidFill>
                          <a:effectLst/>
                        </a:rPr>
                        <a:t>n-1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4826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a:t>
            </a:r>
            <a:endParaRPr lang="en-US"/>
          </a:p>
        </p:txBody>
      </p:sp>
      <p:sp>
        <p:nvSpPr>
          <p:cNvPr id="3" name="Content Placeholder 2"/>
          <p:cNvSpPr>
            <a:spLocks noGrp="1"/>
          </p:cNvSpPr>
          <p:nvPr>
            <p:ph idx="1"/>
          </p:nvPr>
        </p:nvSpPr>
        <p:spPr>
          <a:xfrm>
            <a:off x="421341" y="1082305"/>
            <a:ext cx="11600329" cy="2022052"/>
          </a:xfrm>
        </p:spPr>
        <p:txBody>
          <a:bodyPr/>
          <a:lstStyle/>
          <a:p>
            <a:pPr algn="just">
              <a:lnSpc>
                <a:spcPct val="150000"/>
              </a:lnSpc>
            </a:pPr>
            <a:r>
              <a:rPr lang="en-US" sz="2800"/>
              <a:t>Phân loại:</a:t>
            </a:r>
          </a:p>
          <a:p>
            <a:pPr lvl="1" algn="just">
              <a:lnSpc>
                <a:spcPct val="150000"/>
              </a:lnSpc>
            </a:pPr>
            <a:r>
              <a:rPr lang="en-US" sz="2400"/>
              <a:t>DSLK đơn: mỗi phần tử liên kết với phần tử đứng trước (hoặc sau) nó trong ds</a:t>
            </a:r>
          </a:p>
          <a:p>
            <a:pPr algn="just">
              <a:lnSpc>
                <a:spcPct val="150000"/>
              </a:lnSpc>
            </a:pPr>
            <a:endParaRPr lang="en-US" sz="2800"/>
          </a:p>
        </p:txBody>
      </p:sp>
      <p:pic>
        <p:nvPicPr>
          <p:cNvPr id="5" name="Picture 4"/>
          <p:cNvPicPr>
            <a:picLocks noChangeAspect="1"/>
          </p:cNvPicPr>
          <p:nvPr/>
        </p:nvPicPr>
        <p:blipFill>
          <a:blip r:embed="rId2"/>
          <a:stretch>
            <a:fillRect/>
          </a:stretch>
        </p:blipFill>
        <p:spPr>
          <a:xfrm>
            <a:off x="1133475" y="2523331"/>
            <a:ext cx="5657850" cy="581025"/>
          </a:xfrm>
          <a:prstGeom prst="rect">
            <a:avLst/>
          </a:prstGeom>
        </p:spPr>
      </p:pic>
      <p:pic>
        <p:nvPicPr>
          <p:cNvPr id="6" name="Picture 5"/>
          <p:cNvPicPr>
            <a:picLocks noChangeAspect="1"/>
          </p:cNvPicPr>
          <p:nvPr/>
        </p:nvPicPr>
        <p:blipFill>
          <a:blip r:embed="rId3"/>
          <a:stretch>
            <a:fillRect/>
          </a:stretch>
        </p:blipFill>
        <p:spPr>
          <a:xfrm>
            <a:off x="609600" y="3050569"/>
            <a:ext cx="11223812" cy="3350231"/>
          </a:xfrm>
          <a:prstGeom prst="rect">
            <a:avLst/>
          </a:prstGeom>
        </p:spPr>
      </p:pic>
    </p:spTree>
    <p:extLst>
      <p:ext uri="{BB962C8B-B14F-4D97-AF65-F5344CB8AC3E}">
        <p14:creationId xmlns:p14="http://schemas.microsoft.com/office/powerpoint/2010/main" val="3560955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Phân loại:</a:t>
            </a:r>
          </a:p>
          <a:p>
            <a:pPr algn="just">
              <a:lnSpc>
                <a:spcPct val="150000"/>
              </a:lnSpc>
            </a:pPr>
            <a:endParaRPr lang="en-US" sz="2800"/>
          </a:p>
        </p:txBody>
      </p:sp>
      <p:pic>
        <p:nvPicPr>
          <p:cNvPr id="4" name="Picture 3"/>
          <p:cNvPicPr>
            <a:picLocks noChangeAspect="1"/>
          </p:cNvPicPr>
          <p:nvPr/>
        </p:nvPicPr>
        <p:blipFill>
          <a:blip r:embed="rId2"/>
          <a:stretch>
            <a:fillRect/>
          </a:stretch>
        </p:blipFill>
        <p:spPr>
          <a:xfrm>
            <a:off x="851646" y="1721224"/>
            <a:ext cx="10730753" cy="4610521"/>
          </a:xfrm>
          <a:prstGeom prst="rect">
            <a:avLst/>
          </a:prstGeom>
        </p:spPr>
      </p:pic>
    </p:spTree>
    <p:extLst>
      <p:ext uri="{BB962C8B-B14F-4D97-AF65-F5344CB8AC3E}">
        <p14:creationId xmlns:p14="http://schemas.microsoft.com/office/powerpoint/2010/main" val="625957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5665694" cy="5234781"/>
          </a:xfrm>
        </p:spPr>
        <p:txBody>
          <a:bodyPr/>
          <a:lstStyle/>
          <a:p>
            <a:pPr algn="just">
              <a:lnSpc>
                <a:spcPct val="150000"/>
              </a:lnSpc>
            </a:pPr>
            <a:r>
              <a:rPr lang="en-US" sz="2800"/>
              <a:t>Khai báo</a:t>
            </a:r>
          </a:p>
          <a:p>
            <a:pPr marL="0" indent="0" algn="just">
              <a:lnSpc>
                <a:spcPct val="150000"/>
              </a:lnSpc>
              <a:buNone/>
            </a:pPr>
            <a:r>
              <a:rPr lang="en-US" sz="2800"/>
              <a:t>typedef struct tagNode</a:t>
            </a:r>
          </a:p>
          <a:p>
            <a:pPr marL="0" indent="0" algn="just">
              <a:lnSpc>
                <a:spcPct val="150000"/>
              </a:lnSpc>
              <a:buNone/>
            </a:pPr>
            <a:r>
              <a:rPr lang="en-US" sz="2800"/>
              <a:t>    {</a:t>
            </a:r>
          </a:p>
          <a:p>
            <a:pPr marL="0" indent="0" algn="just">
              <a:lnSpc>
                <a:spcPct val="150000"/>
              </a:lnSpc>
              <a:buNone/>
            </a:pPr>
            <a:r>
              <a:rPr lang="en-US" sz="2800"/>
              <a:t>    	Data infor;</a:t>
            </a:r>
          </a:p>
          <a:p>
            <a:pPr marL="0" indent="0" algn="just">
              <a:lnSpc>
                <a:spcPct val="150000"/>
              </a:lnSpc>
              <a:buNone/>
            </a:pPr>
            <a:r>
              <a:rPr lang="en-US" sz="2800"/>
              <a:t>    	struct tagNode *link;</a:t>
            </a:r>
          </a:p>
          <a:p>
            <a:pPr marL="0" indent="0" algn="just">
              <a:lnSpc>
                <a:spcPct val="150000"/>
              </a:lnSpc>
              <a:buNone/>
            </a:pPr>
            <a:r>
              <a:rPr lang="en-US" sz="2800"/>
              <a:t>    }Node;</a:t>
            </a:r>
          </a:p>
        </p:txBody>
      </p:sp>
      <p:sp>
        <p:nvSpPr>
          <p:cNvPr id="5" name="Content Placeholder 2"/>
          <p:cNvSpPr txBox="1">
            <a:spLocks/>
          </p:cNvSpPr>
          <p:nvPr/>
        </p:nvSpPr>
        <p:spPr bwMode="auto">
          <a:xfrm>
            <a:off x="6131858" y="1096964"/>
            <a:ext cx="5665694"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lnSpc>
                <a:spcPct val="150000"/>
              </a:lnSpc>
              <a:buNone/>
            </a:pPr>
            <a:r>
              <a:rPr lang="en-US" sz="2800"/>
              <a:t>typedef struct</a:t>
            </a:r>
          </a:p>
          <a:p>
            <a:pPr marL="0" indent="0" algn="just">
              <a:lnSpc>
                <a:spcPct val="150000"/>
              </a:lnSpc>
              <a:buNone/>
            </a:pPr>
            <a:r>
              <a:rPr lang="en-US" sz="2800"/>
              <a:t>    {</a:t>
            </a:r>
          </a:p>
          <a:p>
            <a:pPr marL="0" indent="0" algn="just">
              <a:lnSpc>
                <a:spcPct val="150000"/>
              </a:lnSpc>
              <a:buNone/>
            </a:pPr>
            <a:r>
              <a:rPr lang="en-US" sz="2800"/>
              <a:t>    	Node *pHead;</a:t>
            </a:r>
          </a:p>
          <a:p>
            <a:pPr marL="0" indent="0" algn="just">
              <a:lnSpc>
                <a:spcPct val="150000"/>
              </a:lnSpc>
              <a:buNone/>
            </a:pPr>
            <a:r>
              <a:rPr lang="en-US" sz="2800"/>
              <a:t>    	Node *pTail;</a:t>
            </a:r>
          </a:p>
          <a:p>
            <a:pPr marL="0" indent="0" algn="just">
              <a:lnSpc>
                <a:spcPct val="150000"/>
              </a:lnSpc>
              <a:buNone/>
            </a:pPr>
            <a:r>
              <a:rPr lang="en-US" sz="2800"/>
              <a:t>    	int spt;</a:t>
            </a:r>
          </a:p>
          <a:p>
            <a:pPr marL="0" indent="0" algn="just">
              <a:lnSpc>
                <a:spcPct val="150000"/>
              </a:lnSpc>
              <a:buNone/>
            </a:pPr>
            <a:r>
              <a:rPr lang="en-US" sz="2800"/>
              <a:t>    }LList;</a:t>
            </a:r>
          </a:p>
        </p:txBody>
      </p:sp>
      <p:pic>
        <p:nvPicPr>
          <p:cNvPr id="6" name="Picture 5"/>
          <p:cNvPicPr>
            <a:picLocks noChangeAspect="1"/>
          </p:cNvPicPr>
          <p:nvPr/>
        </p:nvPicPr>
        <p:blipFill>
          <a:blip r:embed="rId3"/>
          <a:stretch>
            <a:fillRect/>
          </a:stretch>
        </p:blipFill>
        <p:spPr>
          <a:xfrm>
            <a:off x="1334059" y="5397735"/>
            <a:ext cx="6985187" cy="1095375"/>
          </a:xfrm>
          <a:prstGeom prst="rect">
            <a:avLst/>
          </a:prstGeom>
        </p:spPr>
      </p:pic>
    </p:spTree>
    <p:extLst>
      <p:ext uri="{BB962C8B-B14F-4D97-AF65-F5344CB8AC3E}">
        <p14:creationId xmlns:p14="http://schemas.microsoft.com/office/powerpoint/2010/main" val="3784002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7" y="1096964"/>
            <a:ext cx="5701553" cy="5234781"/>
          </a:xfrm>
        </p:spPr>
        <p:txBody>
          <a:bodyPr/>
          <a:lstStyle/>
          <a:p>
            <a:pPr marL="0" indent="0" algn="just">
              <a:lnSpc>
                <a:spcPct val="150000"/>
              </a:lnSpc>
              <a:buNone/>
            </a:pPr>
            <a:r>
              <a:rPr lang="en-US" sz="2800"/>
              <a:t>Ví dụ:</a:t>
            </a:r>
          </a:p>
          <a:p>
            <a:pPr marL="0" indent="0" algn="just">
              <a:lnSpc>
                <a:spcPct val="150000"/>
              </a:lnSpc>
              <a:buNone/>
            </a:pPr>
            <a:r>
              <a:rPr lang="en-US" sz="2800"/>
              <a:t>typedef struct    {</a:t>
            </a:r>
          </a:p>
          <a:p>
            <a:pPr marL="0" indent="0" algn="just">
              <a:lnSpc>
                <a:spcPct val="150000"/>
              </a:lnSpc>
              <a:buNone/>
            </a:pPr>
            <a:r>
              <a:rPr lang="en-US" sz="2800"/>
              <a:t>    	char hoten[30];</a:t>
            </a:r>
          </a:p>
          <a:p>
            <a:pPr marL="0" indent="0" algn="just">
              <a:lnSpc>
                <a:spcPct val="150000"/>
              </a:lnSpc>
              <a:buNone/>
            </a:pPr>
            <a:r>
              <a:rPr lang="en-US" sz="2800"/>
              <a:t>    	int masv;</a:t>
            </a:r>
          </a:p>
          <a:p>
            <a:pPr marL="0" indent="0" algn="just">
              <a:lnSpc>
                <a:spcPct val="150000"/>
              </a:lnSpc>
              <a:buNone/>
            </a:pPr>
            <a:r>
              <a:rPr lang="en-US" sz="2800"/>
              <a:t>    	float diemtb;</a:t>
            </a:r>
          </a:p>
          <a:p>
            <a:pPr marL="0" indent="0" algn="just">
              <a:lnSpc>
                <a:spcPct val="150000"/>
              </a:lnSpc>
              <a:buNone/>
            </a:pPr>
            <a:r>
              <a:rPr lang="en-US" sz="2800"/>
              <a:t>    }Data;</a:t>
            </a:r>
          </a:p>
        </p:txBody>
      </p:sp>
      <p:sp>
        <p:nvSpPr>
          <p:cNvPr id="4" name="Content Placeholder 2"/>
          <p:cNvSpPr txBox="1">
            <a:spLocks/>
          </p:cNvSpPr>
          <p:nvPr/>
        </p:nvSpPr>
        <p:spPr bwMode="auto">
          <a:xfrm>
            <a:off x="6096000" y="1118163"/>
            <a:ext cx="5701553"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lnSpc>
                <a:spcPct val="150000"/>
              </a:lnSpc>
              <a:buNone/>
            </a:pPr>
            <a:r>
              <a:rPr lang="en-US" sz="2400"/>
              <a:t>typedef struct tagNode    {</a:t>
            </a:r>
          </a:p>
          <a:p>
            <a:pPr marL="0" indent="0" algn="just">
              <a:lnSpc>
                <a:spcPct val="150000"/>
              </a:lnSpc>
              <a:buNone/>
            </a:pPr>
            <a:r>
              <a:rPr lang="en-US" sz="2400"/>
              <a:t>    	Data infor;</a:t>
            </a:r>
          </a:p>
          <a:p>
            <a:pPr marL="0" indent="0" algn="just">
              <a:lnSpc>
                <a:spcPct val="150000"/>
              </a:lnSpc>
              <a:buNone/>
            </a:pPr>
            <a:r>
              <a:rPr lang="en-US" sz="2400"/>
              <a:t>    	struct tagNode *link;</a:t>
            </a:r>
          </a:p>
          <a:p>
            <a:pPr marL="0" indent="0" algn="just">
              <a:lnSpc>
                <a:spcPct val="150000"/>
              </a:lnSpc>
              <a:buNone/>
            </a:pPr>
            <a:r>
              <a:rPr lang="en-US" sz="2400"/>
              <a:t>    }Node;</a:t>
            </a:r>
          </a:p>
          <a:p>
            <a:pPr marL="0" indent="0" algn="just">
              <a:lnSpc>
                <a:spcPct val="150000"/>
              </a:lnSpc>
              <a:buNone/>
            </a:pPr>
            <a:r>
              <a:rPr lang="en-US" sz="2400"/>
              <a:t>typedef struct    {</a:t>
            </a:r>
          </a:p>
          <a:p>
            <a:pPr marL="0" indent="0" algn="just">
              <a:lnSpc>
                <a:spcPct val="150000"/>
              </a:lnSpc>
              <a:buNone/>
            </a:pPr>
            <a:r>
              <a:rPr lang="en-US" sz="2400"/>
              <a:t>    	Node *pHead;  Node *pTail;</a:t>
            </a:r>
          </a:p>
          <a:p>
            <a:pPr marL="0" indent="0" algn="just">
              <a:lnSpc>
                <a:spcPct val="150000"/>
              </a:lnSpc>
              <a:buNone/>
            </a:pPr>
            <a:r>
              <a:rPr lang="en-US" sz="2400"/>
              <a:t>    	int spt;</a:t>
            </a:r>
          </a:p>
          <a:p>
            <a:pPr marL="0" indent="0" algn="just">
              <a:lnSpc>
                <a:spcPct val="150000"/>
              </a:lnSpc>
              <a:buNone/>
            </a:pPr>
            <a:r>
              <a:rPr lang="en-US" sz="2400"/>
              <a:t>    }LList;</a:t>
            </a:r>
          </a:p>
        </p:txBody>
      </p:sp>
    </p:spTree>
    <p:extLst>
      <p:ext uri="{BB962C8B-B14F-4D97-AF65-F5344CB8AC3E}">
        <p14:creationId xmlns:p14="http://schemas.microsoft.com/office/powerpoint/2010/main" val="1235262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DSLK đơn </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Các phép toán trên danh sách</a:t>
            </a:r>
          </a:p>
          <a:p>
            <a:pPr lvl="1" algn="just">
              <a:lnSpc>
                <a:spcPct val="150000"/>
              </a:lnSpc>
            </a:pPr>
            <a:r>
              <a:rPr lang="en-US" sz="2400"/>
              <a:t>Khởi tạo một danh sách rỗng</a:t>
            </a:r>
          </a:p>
          <a:p>
            <a:pPr lvl="1" algn="just">
              <a:lnSpc>
                <a:spcPct val="150000"/>
              </a:lnSpc>
            </a:pPr>
            <a:r>
              <a:rPr lang="en-US" sz="2400"/>
              <a:t>Kiểm tra danh sách rỗng/đầy</a:t>
            </a:r>
          </a:p>
          <a:p>
            <a:pPr lvl="1" algn="just">
              <a:lnSpc>
                <a:spcPct val="150000"/>
              </a:lnSpc>
            </a:pPr>
            <a:r>
              <a:rPr lang="en-US" sz="2400"/>
              <a:t>Kiểm tra (tìm kiếm) phần tử X có trong danh sách ko</a:t>
            </a:r>
          </a:p>
          <a:p>
            <a:pPr lvl="1" algn="just">
              <a:lnSpc>
                <a:spcPct val="150000"/>
              </a:lnSpc>
            </a:pPr>
            <a:r>
              <a:rPr lang="en-US" sz="2400"/>
              <a:t>Chèn phần tử X vào danh sách L</a:t>
            </a:r>
          </a:p>
          <a:p>
            <a:pPr lvl="1" algn="just">
              <a:lnSpc>
                <a:spcPct val="150000"/>
              </a:lnSpc>
            </a:pPr>
            <a:r>
              <a:rPr lang="en-US" sz="2400"/>
              <a:t>Xóa phần tử X khỏi danh sách L</a:t>
            </a:r>
          </a:p>
          <a:p>
            <a:pPr lvl="1" algn="just">
              <a:lnSpc>
                <a:spcPct val="150000"/>
              </a:lnSpc>
            </a:pPr>
            <a:r>
              <a:rPr lang="en-US" sz="2400"/>
              <a:t>Lấy giá trị phần tử tại vị trí P</a:t>
            </a:r>
          </a:p>
          <a:p>
            <a:pPr lvl="1" algn="just">
              <a:lnSpc>
                <a:spcPct val="150000"/>
              </a:lnSpc>
            </a:pPr>
            <a:r>
              <a:rPr lang="en-US" sz="2400"/>
              <a:t>…</a:t>
            </a:r>
          </a:p>
          <a:p>
            <a:pPr algn="just">
              <a:lnSpc>
                <a:spcPct val="150000"/>
              </a:lnSpc>
            </a:pPr>
            <a:endParaRPr lang="en-US" sz="2800"/>
          </a:p>
        </p:txBody>
      </p:sp>
    </p:spTree>
    <p:extLst>
      <p:ext uri="{BB962C8B-B14F-4D97-AF65-F5344CB8AC3E}">
        <p14:creationId xmlns:p14="http://schemas.microsoft.com/office/powerpoint/2010/main" val="929641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5665694" cy="5234781"/>
          </a:xfrm>
        </p:spPr>
        <p:txBody>
          <a:bodyPr/>
          <a:lstStyle/>
          <a:p>
            <a:pPr algn="just">
              <a:lnSpc>
                <a:spcPct val="150000"/>
              </a:lnSpc>
            </a:pPr>
            <a:r>
              <a:rPr lang="en-US" sz="2800"/>
              <a:t>Tạo danh sách rỗng: </a:t>
            </a:r>
          </a:p>
          <a:p>
            <a:pPr marL="0" indent="0" algn="just">
              <a:lnSpc>
                <a:spcPct val="150000"/>
              </a:lnSpc>
              <a:buNone/>
            </a:pPr>
            <a:r>
              <a:rPr lang="en-US" sz="2800"/>
              <a:t>void InitList(LList *L)</a:t>
            </a:r>
          </a:p>
          <a:p>
            <a:pPr marL="0" indent="0" algn="just">
              <a:lnSpc>
                <a:spcPct val="150000"/>
              </a:lnSpc>
              <a:buNone/>
            </a:pPr>
            <a:r>
              <a:rPr lang="en-US" sz="2800"/>
              <a:t>    {</a:t>
            </a:r>
          </a:p>
          <a:p>
            <a:pPr marL="0" indent="0" algn="just">
              <a:lnSpc>
                <a:spcPct val="150000"/>
              </a:lnSpc>
              <a:buNone/>
            </a:pPr>
            <a:r>
              <a:rPr lang="en-US" sz="2800"/>
              <a:t>    	L-&gt;pHead = NULL;</a:t>
            </a:r>
          </a:p>
          <a:p>
            <a:pPr marL="0" indent="0" algn="just">
              <a:lnSpc>
                <a:spcPct val="150000"/>
              </a:lnSpc>
              <a:buNone/>
            </a:pPr>
            <a:r>
              <a:rPr lang="en-US" sz="2800"/>
              <a:t>    	L-&gt;pTail = NULL;</a:t>
            </a:r>
          </a:p>
          <a:p>
            <a:pPr marL="0" indent="0" algn="just">
              <a:lnSpc>
                <a:spcPct val="150000"/>
              </a:lnSpc>
              <a:buNone/>
            </a:pPr>
            <a:r>
              <a:rPr lang="en-US" sz="2800"/>
              <a:t>    	L-&gt;spt = 0;</a:t>
            </a:r>
          </a:p>
          <a:p>
            <a:pPr marL="0" indent="0" algn="just">
              <a:lnSpc>
                <a:spcPct val="150000"/>
              </a:lnSpc>
              <a:buNone/>
            </a:pPr>
            <a:r>
              <a:rPr lang="en-US" sz="2800"/>
              <a:t>    }</a:t>
            </a:r>
          </a:p>
        </p:txBody>
      </p:sp>
      <p:pic>
        <p:nvPicPr>
          <p:cNvPr id="5" name="Picture 4"/>
          <p:cNvPicPr>
            <a:picLocks noChangeAspect="1"/>
          </p:cNvPicPr>
          <p:nvPr/>
        </p:nvPicPr>
        <p:blipFill>
          <a:blip r:embed="rId2"/>
          <a:stretch>
            <a:fillRect/>
          </a:stretch>
        </p:blipFill>
        <p:spPr>
          <a:xfrm>
            <a:off x="6341789" y="1792430"/>
            <a:ext cx="5025458" cy="3801546"/>
          </a:xfrm>
          <a:prstGeom prst="rect">
            <a:avLst/>
          </a:prstGeom>
        </p:spPr>
      </p:pic>
    </p:spTree>
    <p:extLst>
      <p:ext uri="{BB962C8B-B14F-4D97-AF65-F5344CB8AC3E}">
        <p14:creationId xmlns:p14="http://schemas.microsoft.com/office/powerpoint/2010/main" val="8017517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609600" y="1302545"/>
            <a:ext cx="5450541" cy="5029200"/>
          </a:xfrm>
        </p:spPr>
        <p:txBody>
          <a:bodyPr/>
          <a:lstStyle/>
          <a:p>
            <a:pPr>
              <a:lnSpc>
                <a:spcPct val="150000"/>
              </a:lnSpc>
            </a:pPr>
            <a:r>
              <a:rPr lang="en-US"/>
              <a:t>Kiểm tra danh sách rỗng</a:t>
            </a:r>
          </a:p>
          <a:p>
            <a:pPr>
              <a:lnSpc>
                <a:spcPct val="150000"/>
              </a:lnSpc>
            </a:pPr>
            <a:r>
              <a:rPr lang="en-US"/>
              <a:t>Thuật toán: </a:t>
            </a:r>
          </a:p>
          <a:p>
            <a:pPr lvl="1">
              <a:lnSpc>
                <a:spcPct val="150000"/>
              </a:lnSpc>
            </a:pPr>
            <a:r>
              <a:rPr lang="en-US"/>
              <a:t>kiểm tra </a:t>
            </a:r>
          </a:p>
          <a:p>
            <a:pPr lvl="1">
              <a:lnSpc>
                <a:spcPct val="150000"/>
              </a:lnSpc>
            </a:pPr>
            <a:r>
              <a:rPr lang="en-US"/>
              <a:t>hoặc pHead ==NULL, </a:t>
            </a:r>
          </a:p>
          <a:p>
            <a:pPr lvl="1">
              <a:lnSpc>
                <a:spcPct val="150000"/>
              </a:lnSpc>
            </a:pPr>
            <a:r>
              <a:rPr lang="en-US"/>
              <a:t>hoặc pTail == NULL</a:t>
            </a:r>
          </a:p>
          <a:p>
            <a:pPr lvl="1">
              <a:lnSpc>
                <a:spcPct val="150000"/>
              </a:lnSpc>
            </a:pPr>
            <a:r>
              <a:rPr lang="en-US"/>
              <a:t>hoặc spt ==0 </a:t>
            </a:r>
          </a:p>
        </p:txBody>
      </p:sp>
      <p:sp>
        <p:nvSpPr>
          <p:cNvPr id="4" name="Content Placeholder 2"/>
          <p:cNvSpPr txBox="1">
            <a:spLocks/>
          </p:cNvSpPr>
          <p:nvPr/>
        </p:nvSpPr>
        <p:spPr bwMode="auto">
          <a:xfrm>
            <a:off x="6347012" y="2844475"/>
            <a:ext cx="5450541"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150000"/>
              </a:lnSpc>
              <a:buNone/>
            </a:pPr>
            <a:r>
              <a:rPr lang="en-US" kern="0"/>
              <a:t>int emptyList(LList L)</a:t>
            </a:r>
          </a:p>
          <a:p>
            <a:pPr marL="0" indent="0">
              <a:lnSpc>
                <a:spcPct val="150000"/>
              </a:lnSpc>
              <a:buNone/>
            </a:pPr>
            <a:r>
              <a:rPr lang="en-US" kern="0"/>
              <a:t> {</a:t>
            </a:r>
          </a:p>
          <a:p>
            <a:pPr marL="0" indent="0">
              <a:lnSpc>
                <a:spcPct val="150000"/>
              </a:lnSpc>
              <a:buNone/>
            </a:pPr>
            <a:r>
              <a:rPr lang="en-US" kern="0"/>
              <a:t>    	return (L.spt == 0); </a:t>
            </a:r>
          </a:p>
          <a:p>
            <a:pPr marL="0" indent="0">
              <a:lnSpc>
                <a:spcPct val="150000"/>
              </a:lnSpc>
              <a:buNone/>
            </a:pPr>
            <a:r>
              <a:rPr lang="en-US" kern="0"/>
              <a:t>}</a:t>
            </a:r>
          </a:p>
        </p:txBody>
      </p:sp>
    </p:spTree>
    <p:extLst>
      <p:ext uri="{BB962C8B-B14F-4D97-AF65-F5344CB8AC3E}">
        <p14:creationId xmlns:p14="http://schemas.microsoft.com/office/powerpoint/2010/main" val="30513184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3600"/>
              <a:t>Chèn phần tử X vào danh sách </a:t>
            </a:r>
          </a:p>
          <a:p>
            <a:pPr lvl="1" algn="just">
              <a:lnSpc>
                <a:spcPct val="150000"/>
              </a:lnSpc>
            </a:pPr>
            <a:r>
              <a:rPr lang="en-US" sz="3200"/>
              <a:t>Chèn X vào đầu danh sách</a:t>
            </a:r>
          </a:p>
          <a:p>
            <a:pPr lvl="1" algn="just">
              <a:lnSpc>
                <a:spcPct val="150000"/>
              </a:lnSpc>
            </a:pPr>
            <a:r>
              <a:rPr lang="en-US" sz="3200"/>
              <a:t>Chèn X vào cuối danh sách </a:t>
            </a:r>
          </a:p>
          <a:p>
            <a:pPr lvl="1" algn="just">
              <a:lnSpc>
                <a:spcPct val="150000"/>
              </a:lnSpc>
            </a:pPr>
            <a:r>
              <a:rPr lang="en-US" sz="3200"/>
              <a:t>Chèn X vào sau phần tử q trong danh sách </a:t>
            </a:r>
          </a:p>
        </p:txBody>
      </p:sp>
    </p:spTree>
    <p:extLst>
      <p:ext uri="{BB962C8B-B14F-4D97-AF65-F5344CB8AC3E}">
        <p14:creationId xmlns:p14="http://schemas.microsoft.com/office/powerpoint/2010/main" val="13594744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7" y="1096964"/>
            <a:ext cx="6081431" cy="5234781"/>
          </a:xfrm>
        </p:spPr>
        <p:txBody>
          <a:bodyPr/>
          <a:lstStyle/>
          <a:p>
            <a:pPr algn="just">
              <a:lnSpc>
                <a:spcPct val="150000"/>
              </a:lnSpc>
            </a:pPr>
            <a:r>
              <a:rPr lang="en-US" sz="2800"/>
              <a:t>Chèn X vào đầu danh sách</a:t>
            </a:r>
          </a:p>
          <a:p>
            <a:pPr algn="just">
              <a:lnSpc>
                <a:spcPct val="150000"/>
              </a:lnSpc>
            </a:pPr>
            <a:r>
              <a:rPr lang="en-US" sz="2800"/>
              <a:t>Thuật toán:</a:t>
            </a:r>
          </a:p>
          <a:p>
            <a:pPr lvl="1" algn="just">
              <a:lnSpc>
                <a:spcPct val="150000"/>
              </a:lnSpc>
            </a:pPr>
            <a:r>
              <a:rPr lang="en-US" sz="2400"/>
              <a:t>B1: Tạo nút pp để chứa X </a:t>
            </a:r>
          </a:p>
          <a:p>
            <a:pPr lvl="1" algn="just">
              <a:lnSpc>
                <a:spcPct val="150000"/>
              </a:lnSpc>
            </a:pPr>
            <a:r>
              <a:rPr lang="en-US" sz="2400"/>
              <a:t>B2: Nếu danh sách rỗng thì</a:t>
            </a:r>
          </a:p>
          <a:p>
            <a:pPr lvl="2" algn="just">
              <a:lnSpc>
                <a:spcPct val="150000"/>
              </a:lnSpc>
            </a:pPr>
            <a:r>
              <a:rPr lang="en-US" sz="2000"/>
              <a:t>pHead=pTail=pp;</a:t>
            </a:r>
          </a:p>
          <a:p>
            <a:pPr lvl="1" algn="just">
              <a:lnSpc>
                <a:spcPct val="150000"/>
              </a:lnSpc>
            </a:pPr>
            <a:r>
              <a:rPr lang="en-US" sz="2400"/>
              <a:t>B3: Nếu danh sách khác rỗng thì</a:t>
            </a:r>
          </a:p>
          <a:p>
            <a:pPr lvl="2" algn="just">
              <a:lnSpc>
                <a:spcPct val="150000"/>
              </a:lnSpc>
            </a:pPr>
            <a:r>
              <a:rPr lang="en-US" sz="2000"/>
              <a:t>pp-&gt;link=pHead;</a:t>
            </a:r>
          </a:p>
          <a:p>
            <a:pPr lvl="2" algn="just">
              <a:lnSpc>
                <a:spcPct val="150000"/>
              </a:lnSpc>
            </a:pPr>
            <a:r>
              <a:rPr lang="en-US" sz="2000"/>
              <a:t>pHead = pp; </a:t>
            </a:r>
          </a:p>
          <a:p>
            <a:pPr algn="just">
              <a:lnSpc>
                <a:spcPct val="150000"/>
              </a:lnSpc>
            </a:pPr>
            <a:endParaRPr lang="en-US" sz="2800"/>
          </a:p>
        </p:txBody>
      </p:sp>
      <p:pic>
        <p:nvPicPr>
          <p:cNvPr id="4" name="Picture 3"/>
          <p:cNvPicPr>
            <a:picLocks noChangeAspect="1"/>
          </p:cNvPicPr>
          <p:nvPr/>
        </p:nvPicPr>
        <p:blipFill>
          <a:blip r:embed="rId3"/>
          <a:stretch>
            <a:fillRect/>
          </a:stretch>
        </p:blipFill>
        <p:spPr>
          <a:xfrm>
            <a:off x="6475878" y="2709268"/>
            <a:ext cx="5429250" cy="2010171"/>
          </a:xfrm>
          <a:prstGeom prst="rect">
            <a:avLst/>
          </a:prstGeom>
        </p:spPr>
      </p:pic>
    </p:spTree>
    <p:extLst>
      <p:ext uri="{BB962C8B-B14F-4D97-AF65-F5344CB8AC3E}">
        <p14:creationId xmlns:p14="http://schemas.microsoft.com/office/powerpoint/2010/main" val="150712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7" y="1096964"/>
            <a:ext cx="5862917" cy="5234781"/>
          </a:xfrm>
        </p:spPr>
        <p:txBody>
          <a:bodyPr/>
          <a:lstStyle/>
          <a:p>
            <a:pPr marL="0" indent="0">
              <a:buNone/>
            </a:pPr>
            <a:r>
              <a:rPr lang="en-US" sz="2400"/>
              <a:t>void insert_Head(LList *L, Data x)</a:t>
            </a:r>
          </a:p>
          <a:p>
            <a:pPr marL="0" indent="0">
              <a:buNone/>
            </a:pPr>
            <a:r>
              <a:rPr lang="en-US" sz="2400"/>
              <a:t>    {</a:t>
            </a:r>
          </a:p>
          <a:p>
            <a:pPr marL="0" indent="0">
              <a:buNone/>
            </a:pPr>
            <a:r>
              <a:rPr lang="en-US" sz="2400"/>
              <a:t>    	Node *pp;</a:t>
            </a:r>
          </a:p>
          <a:p>
            <a:pPr marL="0" indent="0">
              <a:buNone/>
            </a:pPr>
            <a:r>
              <a:rPr lang="en-US" sz="2400"/>
              <a:t>    	pp = (Node*) malloc(sizeof(Node));</a:t>
            </a:r>
          </a:p>
          <a:p>
            <a:pPr marL="0" indent="0">
              <a:buNone/>
            </a:pPr>
            <a:r>
              <a:rPr lang="en-US" sz="2400"/>
              <a:t>    	pp-&gt;infor = x;</a:t>
            </a:r>
          </a:p>
          <a:p>
            <a:pPr marL="0" indent="0">
              <a:buNone/>
            </a:pPr>
            <a:r>
              <a:rPr lang="en-US" sz="2400"/>
              <a:t>    	pp-&gt;link = NULL;</a:t>
            </a:r>
          </a:p>
          <a:p>
            <a:pPr marL="0" indent="0">
              <a:buNone/>
            </a:pPr>
            <a:r>
              <a:rPr lang="en-US" sz="2400"/>
              <a:t>    	if(emptyLisst(*L)){</a:t>
            </a:r>
          </a:p>
          <a:p>
            <a:pPr marL="0" indent="0">
              <a:buNone/>
            </a:pPr>
            <a:r>
              <a:rPr lang="en-US" sz="2400"/>
              <a:t>    			L-&gt;pHead = pp;</a:t>
            </a:r>
          </a:p>
          <a:p>
            <a:pPr marL="0" indent="0">
              <a:buNone/>
            </a:pPr>
            <a:r>
              <a:rPr lang="en-US" sz="2400"/>
              <a:t>    			L-&gt;pTail = pp;</a:t>
            </a:r>
          </a:p>
          <a:p>
            <a:pPr marL="0" indent="0">
              <a:buNone/>
            </a:pPr>
            <a:r>
              <a:rPr lang="en-US" sz="2400"/>
              <a:t>    		}  	</a:t>
            </a:r>
          </a:p>
        </p:txBody>
      </p:sp>
      <p:sp>
        <p:nvSpPr>
          <p:cNvPr id="4" name="Rectangle 3"/>
          <p:cNvSpPr/>
          <p:nvPr/>
        </p:nvSpPr>
        <p:spPr>
          <a:xfrm>
            <a:off x="6257365" y="1547790"/>
            <a:ext cx="5934635" cy="3046988"/>
          </a:xfrm>
          <a:prstGeom prst="rect">
            <a:avLst/>
          </a:prstGeom>
        </p:spPr>
        <p:txBody>
          <a:bodyPr wrap="square">
            <a:spAutoFit/>
          </a:bodyPr>
          <a:lstStyle/>
          <a:p>
            <a:r>
              <a:rPr lang="en-US" sz="3200"/>
              <a:t>else {</a:t>
            </a:r>
          </a:p>
          <a:p>
            <a:r>
              <a:rPr lang="en-US" sz="3200"/>
              <a:t>    		pp-&gt;link = L-&gt;pHead;</a:t>
            </a:r>
          </a:p>
          <a:p>
            <a:r>
              <a:rPr lang="en-US" sz="3200"/>
              <a:t>    		L-&gt;pHead = pp;</a:t>
            </a:r>
          </a:p>
          <a:p>
            <a:r>
              <a:rPr lang="en-US" sz="3200"/>
              <a:t>    		}</a:t>
            </a:r>
          </a:p>
          <a:p>
            <a:r>
              <a:rPr lang="en-US" sz="3200"/>
              <a:t>    	L-&gt;spt++;</a:t>
            </a:r>
          </a:p>
          <a:p>
            <a:r>
              <a:rPr lang="en-US" sz="3200"/>
              <a:t>    }</a:t>
            </a:r>
          </a:p>
        </p:txBody>
      </p:sp>
      <p:pic>
        <p:nvPicPr>
          <p:cNvPr id="6" name="Picture 5">
            <a:extLst>
              <a:ext uri="{FF2B5EF4-FFF2-40B4-BE49-F238E27FC236}">
                <a16:creationId xmlns:a16="http://schemas.microsoft.com/office/drawing/2014/main" id="{23D5EF7C-1A83-4E59-956D-E5F3CA7B0E3B}"/>
              </a:ext>
            </a:extLst>
          </p:cNvPr>
          <p:cNvPicPr>
            <a:picLocks noChangeAspect="1"/>
          </p:cNvPicPr>
          <p:nvPr/>
        </p:nvPicPr>
        <p:blipFill>
          <a:blip r:embed="rId2"/>
          <a:stretch>
            <a:fillRect/>
          </a:stretch>
        </p:blipFill>
        <p:spPr>
          <a:xfrm>
            <a:off x="6510057" y="4788976"/>
            <a:ext cx="5429250" cy="1679371"/>
          </a:xfrm>
          <a:prstGeom prst="rect">
            <a:avLst/>
          </a:prstGeom>
        </p:spPr>
      </p:pic>
    </p:spTree>
    <p:extLst>
      <p:ext uri="{BB962C8B-B14F-4D97-AF65-F5344CB8AC3E}">
        <p14:creationId xmlns:p14="http://schemas.microsoft.com/office/powerpoint/2010/main" val="385830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a:xfrm>
            <a:off x="609600" y="1096964"/>
            <a:ext cx="10972800" cy="5234781"/>
          </a:xfrm>
        </p:spPr>
        <p:txBody>
          <a:bodyPr/>
          <a:lstStyle/>
          <a:p>
            <a:pPr algn="just">
              <a:lnSpc>
                <a:spcPct val="120000"/>
              </a:lnSpc>
            </a:pPr>
            <a:r>
              <a:rPr lang="en-US"/>
              <a:t>Tính địa chỉ các phần tử trong mảng</a:t>
            </a:r>
          </a:p>
          <a:p>
            <a:pPr lvl="1" algn="just">
              <a:lnSpc>
                <a:spcPct val="120000"/>
              </a:lnSpc>
            </a:pPr>
            <a:r>
              <a:rPr lang="en-US"/>
              <a:t>Đối với mảng nhiều chiều việc lưu trữ cũng tương tự như­ vậy nghĩa là vẫn sử dụng một véc tơ lưu trữ kế tiếp như­ trên.</a:t>
            </a:r>
          </a:p>
          <a:p>
            <a:pPr algn="just">
              <a:lnSpc>
                <a:spcPct val="120000"/>
              </a:lnSpc>
            </a:pPr>
            <a:endParaRPr lang="en-US"/>
          </a:p>
          <a:p>
            <a:pPr lvl="1" algn="just">
              <a:lnSpc>
                <a:spcPct val="120000"/>
              </a:lnSpc>
            </a:pPr>
            <a:r>
              <a:rPr lang="en-US"/>
              <a:t>Giả sử mỗi phần tử trong ma trận n hàng m cột chiếm một từ máy thì địa chỉ của a</a:t>
            </a:r>
            <a:r>
              <a:rPr lang="en-US" baseline="-25000"/>
              <a:t>ij </a:t>
            </a:r>
            <a:r>
              <a:rPr lang="en-US"/>
              <a:t>sẽ được tính bởi công thức tổng quát như­ sau: Loc(a</a:t>
            </a:r>
            <a:r>
              <a:rPr lang="en-US" baseline="-25000"/>
              <a:t>ij</a:t>
            </a:r>
            <a:r>
              <a:rPr lang="en-US"/>
              <a:t>) = L</a:t>
            </a:r>
            <a:r>
              <a:rPr lang="en-US" baseline="-25000"/>
              <a:t>0</a:t>
            </a:r>
            <a:r>
              <a:rPr lang="en-US"/>
              <a:t> + i * m + j (cách lưu tr­ữ theo thứ tự ­ưu tiên hàng (row major order))</a:t>
            </a:r>
          </a:p>
        </p:txBody>
      </p:sp>
      <p:graphicFrame>
        <p:nvGraphicFramePr>
          <p:cNvPr id="4" name="Table 3"/>
          <p:cNvGraphicFramePr>
            <a:graphicFrameLocks noGrp="1"/>
          </p:cNvGraphicFramePr>
          <p:nvPr>
            <p:extLst>
              <p:ext uri="{D42A27DB-BD31-4B8C-83A1-F6EECF244321}">
                <p14:modId xmlns:p14="http://schemas.microsoft.com/office/powerpoint/2010/main" val="2828038107"/>
              </p:ext>
            </p:extLst>
          </p:nvPr>
        </p:nvGraphicFramePr>
        <p:xfrm>
          <a:off x="886264" y="2876827"/>
          <a:ext cx="10696136" cy="578168"/>
        </p:xfrm>
        <a:graphic>
          <a:graphicData uri="http://schemas.openxmlformats.org/drawingml/2006/table">
            <a:tbl>
              <a:tblPr firstRow="1" firstCol="1" bandRow="1">
                <a:tableStyleId>{5C22544A-7EE6-4342-B048-85BDC9FD1C3A}</a:tableStyleId>
              </a:tblPr>
              <a:tblGrid>
                <a:gridCol w="1337017">
                  <a:extLst>
                    <a:ext uri="{9D8B030D-6E8A-4147-A177-3AD203B41FA5}">
                      <a16:colId xmlns:a16="http://schemas.microsoft.com/office/drawing/2014/main" val="20000"/>
                    </a:ext>
                  </a:extLst>
                </a:gridCol>
                <a:gridCol w="1337017">
                  <a:extLst>
                    <a:ext uri="{9D8B030D-6E8A-4147-A177-3AD203B41FA5}">
                      <a16:colId xmlns:a16="http://schemas.microsoft.com/office/drawing/2014/main" val="20001"/>
                    </a:ext>
                  </a:extLst>
                </a:gridCol>
                <a:gridCol w="1337017">
                  <a:extLst>
                    <a:ext uri="{9D8B030D-6E8A-4147-A177-3AD203B41FA5}">
                      <a16:colId xmlns:a16="http://schemas.microsoft.com/office/drawing/2014/main" val="20002"/>
                    </a:ext>
                  </a:extLst>
                </a:gridCol>
                <a:gridCol w="1337017">
                  <a:extLst>
                    <a:ext uri="{9D8B030D-6E8A-4147-A177-3AD203B41FA5}">
                      <a16:colId xmlns:a16="http://schemas.microsoft.com/office/drawing/2014/main" val="20003"/>
                    </a:ext>
                  </a:extLst>
                </a:gridCol>
                <a:gridCol w="1337017">
                  <a:extLst>
                    <a:ext uri="{9D8B030D-6E8A-4147-A177-3AD203B41FA5}">
                      <a16:colId xmlns:a16="http://schemas.microsoft.com/office/drawing/2014/main" val="20004"/>
                    </a:ext>
                  </a:extLst>
                </a:gridCol>
                <a:gridCol w="1337017">
                  <a:extLst>
                    <a:ext uri="{9D8B030D-6E8A-4147-A177-3AD203B41FA5}">
                      <a16:colId xmlns:a16="http://schemas.microsoft.com/office/drawing/2014/main" val="20005"/>
                    </a:ext>
                  </a:extLst>
                </a:gridCol>
                <a:gridCol w="1337017">
                  <a:extLst>
                    <a:ext uri="{9D8B030D-6E8A-4147-A177-3AD203B41FA5}">
                      <a16:colId xmlns:a16="http://schemas.microsoft.com/office/drawing/2014/main" val="20006"/>
                    </a:ext>
                  </a:extLst>
                </a:gridCol>
                <a:gridCol w="1337017">
                  <a:extLst>
                    <a:ext uri="{9D8B030D-6E8A-4147-A177-3AD203B41FA5}">
                      <a16:colId xmlns:a16="http://schemas.microsoft.com/office/drawing/2014/main" val="20007"/>
                    </a:ext>
                  </a:extLst>
                </a:gridCol>
              </a:tblGrid>
              <a:tr h="0">
                <a:tc>
                  <a:txBody>
                    <a:bodyPr/>
                    <a:lstStyle/>
                    <a:p>
                      <a:pPr algn="ctr">
                        <a:lnSpc>
                          <a:spcPct val="107000"/>
                        </a:lnSpc>
                        <a:spcAft>
                          <a:spcPts val="0"/>
                        </a:spcAft>
                      </a:pPr>
                      <a:r>
                        <a:rPr lang="en-US" sz="2800">
                          <a:solidFill>
                            <a:schemeClr val="tx1"/>
                          </a:solidFill>
                          <a:effectLst/>
                        </a:rPr>
                        <a:t>a</a:t>
                      </a:r>
                      <a:r>
                        <a:rPr lang="en-US" sz="2800" baseline="-25000">
                          <a:solidFill>
                            <a:schemeClr val="tx1"/>
                          </a:solidFill>
                          <a:effectLst/>
                        </a:rPr>
                        <a:t>00</a:t>
                      </a:r>
                      <a:endParaRPr lang="en-US" sz="2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0"/>
                        </a:spcAft>
                      </a:pPr>
                      <a:r>
                        <a:rPr lang="en-US" sz="2800">
                          <a:solidFill>
                            <a:schemeClr val="tx1"/>
                          </a:solidFill>
                          <a:effectLst/>
                        </a:rPr>
                        <a:t>a</a:t>
                      </a:r>
                      <a:r>
                        <a:rPr lang="en-US" sz="2800" baseline="-25000">
                          <a:solidFill>
                            <a:schemeClr val="tx1"/>
                          </a:solidFill>
                          <a:effectLst/>
                        </a:rPr>
                        <a:t>01</a:t>
                      </a:r>
                      <a:endParaRPr lang="en-US" sz="2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0"/>
                        </a:spcAft>
                      </a:pPr>
                      <a:r>
                        <a:rPr lang="en-US" sz="2800">
                          <a:solidFill>
                            <a:schemeClr val="tx1"/>
                          </a:solidFill>
                          <a:effectLst/>
                        </a:rPr>
                        <a:t>. . .</a:t>
                      </a:r>
                      <a:endParaRPr lang="en-US" sz="2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pPr>
                      <a:endParaRPr lang="en-US" sz="280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a:lnSpc>
                          <a:spcPct val="107000"/>
                        </a:lnSpc>
                        <a:spcAft>
                          <a:spcPts val="0"/>
                        </a:spcAft>
                      </a:pPr>
                      <a:r>
                        <a:rPr lang="en-US" sz="2800">
                          <a:solidFill>
                            <a:schemeClr val="tx1"/>
                          </a:solidFill>
                          <a:effectLst/>
                        </a:rPr>
                        <a:t>a</a:t>
                      </a:r>
                      <a:r>
                        <a:rPr lang="en-US" sz="2800" baseline="-25000">
                          <a:solidFill>
                            <a:schemeClr val="tx1"/>
                          </a:solidFill>
                          <a:effectLst/>
                        </a:rPr>
                        <a:t>ij</a:t>
                      </a:r>
                      <a:endParaRPr lang="en-US" sz="2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0"/>
                        </a:spcAft>
                      </a:pPr>
                      <a:r>
                        <a:rPr lang="en-US" sz="2800">
                          <a:solidFill>
                            <a:schemeClr val="tx1"/>
                          </a:solidFill>
                          <a:effectLst/>
                        </a:rPr>
                        <a:t>. . .</a:t>
                      </a:r>
                      <a:endParaRPr lang="en-US" sz="2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pPr>
                      <a:endParaRPr lang="en-US" sz="2800">
                        <a:solidFill>
                          <a:schemeClr val="tx1"/>
                        </a:solidFill>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a:lnSpc>
                          <a:spcPct val="107000"/>
                        </a:lnSpc>
                        <a:spcAft>
                          <a:spcPts val="0"/>
                        </a:spcAft>
                      </a:pPr>
                      <a:r>
                        <a:rPr lang="en-US" sz="2800" baseline="0">
                          <a:solidFill>
                            <a:schemeClr val="tx1"/>
                          </a:solidFill>
                          <a:effectLst/>
                        </a:rPr>
                        <a:t>a</a:t>
                      </a:r>
                      <a:r>
                        <a:rPr lang="en-US" sz="2800" baseline="-25000">
                          <a:solidFill>
                            <a:schemeClr val="tx1"/>
                          </a:solidFill>
                          <a:effectLst/>
                        </a:rPr>
                        <a:t>n-1m-1</a:t>
                      </a:r>
                      <a:endParaRPr lang="en-US" sz="2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56717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64375"/>
            <a:ext cx="11313458" cy="5234781"/>
          </a:xfrm>
        </p:spPr>
        <p:txBody>
          <a:bodyPr/>
          <a:lstStyle/>
          <a:p>
            <a:pPr>
              <a:lnSpc>
                <a:spcPct val="150000"/>
              </a:lnSpc>
            </a:pPr>
            <a:r>
              <a:rPr lang="en-US" sz="2800"/>
              <a:t>Chèn X vào cuối danh sách</a:t>
            </a:r>
          </a:p>
          <a:p>
            <a:pPr>
              <a:lnSpc>
                <a:spcPct val="150000"/>
              </a:lnSpc>
            </a:pPr>
            <a:r>
              <a:rPr lang="en-US" sz="2800"/>
              <a:t>Thuật toán:</a:t>
            </a:r>
          </a:p>
          <a:p>
            <a:pPr lvl="1">
              <a:lnSpc>
                <a:spcPct val="150000"/>
              </a:lnSpc>
            </a:pPr>
            <a:r>
              <a:rPr lang="en-US" sz="2400"/>
              <a:t>B1: Tạo nút pp để chứa X</a:t>
            </a:r>
          </a:p>
          <a:p>
            <a:pPr lvl="1">
              <a:lnSpc>
                <a:spcPct val="150000"/>
              </a:lnSpc>
            </a:pPr>
            <a:r>
              <a:rPr lang="en-US" sz="2400"/>
              <a:t>B2: Nếu danh sách rỗng thì</a:t>
            </a:r>
          </a:p>
          <a:p>
            <a:pPr lvl="2">
              <a:lnSpc>
                <a:spcPct val="150000"/>
              </a:lnSpc>
            </a:pPr>
            <a:r>
              <a:rPr lang="en-US" sz="2000"/>
              <a:t>pHead=pTail=pp;</a:t>
            </a:r>
          </a:p>
          <a:p>
            <a:pPr lvl="1">
              <a:lnSpc>
                <a:spcPct val="150000"/>
              </a:lnSpc>
            </a:pPr>
            <a:r>
              <a:rPr lang="en-US" sz="2400"/>
              <a:t>B3: Nếu danh sách khác rỗng</a:t>
            </a:r>
          </a:p>
          <a:p>
            <a:pPr lvl="2">
              <a:lnSpc>
                <a:spcPct val="150000"/>
              </a:lnSpc>
            </a:pPr>
            <a:r>
              <a:rPr lang="en-US" sz="2000"/>
              <a:t>pTail-&gt;link=pp;</a:t>
            </a:r>
          </a:p>
          <a:p>
            <a:pPr lvl="2">
              <a:lnSpc>
                <a:spcPct val="150000"/>
              </a:lnSpc>
            </a:pPr>
            <a:r>
              <a:rPr lang="en-US" sz="2000"/>
              <a:t>pTail=pp;</a:t>
            </a:r>
          </a:p>
        </p:txBody>
      </p:sp>
      <p:pic>
        <p:nvPicPr>
          <p:cNvPr id="4" name="Picture 3"/>
          <p:cNvPicPr>
            <a:picLocks noChangeAspect="1"/>
          </p:cNvPicPr>
          <p:nvPr/>
        </p:nvPicPr>
        <p:blipFill>
          <a:blip r:embed="rId2"/>
          <a:stretch>
            <a:fillRect/>
          </a:stretch>
        </p:blipFill>
        <p:spPr>
          <a:xfrm>
            <a:off x="6486525" y="1212852"/>
            <a:ext cx="5221381" cy="2211666"/>
          </a:xfrm>
          <a:prstGeom prst="rect">
            <a:avLst/>
          </a:prstGeom>
        </p:spPr>
      </p:pic>
    </p:spTree>
    <p:extLst>
      <p:ext uri="{BB962C8B-B14F-4D97-AF65-F5344CB8AC3E}">
        <p14:creationId xmlns:p14="http://schemas.microsoft.com/office/powerpoint/2010/main" val="1844704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5952564" cy="5234781"/>
          </a:xfrm>
        </p:spPr>
        <p:txBody>
          <a:bodyPr/>
          <a:lstStyle/>
          <a:p>
            <a:pPr marL="0" indent="0">
              <a:buNone/>
            </a:pPr>
            <a:r>
              <a:rPr lang="en-US" sz="2400"/>
              <a:t>void insert_Tail(LList *L, Data x)</a:t>
            </a:r>
          </a:p>
          <a:p>
            <a:pPr marL="0" indent="0">
              <a:buNone/>
            </a:pPr>
            <a:r>
              <a:rPr lang="en-US" sz="2400"/>
              <a:t>    {</a:t>
            </a:r>
          </a:p>
          <a:p>
            <a:pPr marL="0" indent="0">
              <a:buNone/>
            </a:pPr>
            <a:r>
              <a:rPr lang="en-US" sz="2400"/>
              <a:t>    	Node *pp;</a:t>
            </a:r>
          </a:p>
          <a:p>
            <a:pPr marL="0" indent="0">
              <a:buNone/>
            </a:pPr>
            <a:r>
              <a:rPr lang="en-US" sz="2400"/>
              <a:t>    	pp = (Node*) malloc(sizeof(Node));</a:t>
            </a:r>
          </a:p>
          <a:p>
            <a:pPr marL="0" indent="0">
              <a:buNone/>
            </a:pPr>
            <a:r>
              <a:rPr lang="en-US" sz="2400"/>
              <a:t>    	pp-&gt;infor = x;</a:t>
            </a:r>
          </a:p>
          <a:p>
            <a:pPr marL="0" indent="0">
              <a:buNone/>
            </a:pPr>
            <a:r>
              <a:rPr lang="en-US" sz="2400"/>
              <a:t>    	pp-&gt;link = NULL;</a:t>
            </a:r>
          </a:p>
          <a:p>
            <a:pPr marL="0" indent="0">
              <a:buNone/>
            </a:pPr>
            <a:r>
              <a:rPr lang="en-US" sz="2400"/>
              <a:t>    	if(emptyList(*L)) {</a:t>
            </a:r>
          </a:p>
          <a:p>
            <a:pPr marL="0" indent="0">
              <a:buNone/>
            </a:pPr>
            <a:r>
              <a:rPr lang="en-US" sz="2400"/>
              <a:t>    		L-&gt;pHead = pp;</a:t>
            </a:r>
          </a:p>
          <a:p>
            <a:pPr marL="0" indent="0">
              <a:buNone/>
            </a:pPr>
            <a:r>
              <a:rPr lang="en-US" sz="2400"/>
              <a:t>    		L-&gt;pTail = pp;</a:t>
            </a:r>
          </a:p>
          <a:p>
            <a:pPr marL="0" indent="0">
              <a:buNone/>
            </a:pPr>
            <a:r>
              <a:rPr lang="en-US" sz="2400"/>
              <a:t>    	}  	</a:t>
            </a:r>
          </a:p>
        </p:txBody>
      </p:sp>
      <p:sp>
        <p:nvSpPr>
          <p:cNvPr id="4" name="Rectangle 3"/>
          <p:cNvSpPr/>
          <p:nvPr/>
        </p:nvSpPr>
        <p:spPr>
          <a:xfrm>
            <a:off x="6556376" y="1298326"/>
            <a:ext cx="5701552" cy="3046988"/>
          </a:xfrm>
          <a:prstGeom prst="rect">
            <a:avLst/>
          </a:prstGeom>
        </p:spPr>
        <p:txBody>
          <a:bodyPr wrap="square">
            <a:spAutoFit/>
          </a:bodyPr>
          <a:lstStyle/>
          <a:p>
            <a:r>
              <a:rPr lang="en-US" sz="3200"/>
              <a:t>else {</a:t>
            </a:r>
          </a:p>
          <a:p>
            <a:r>
              <a:rPr lang="en-US" sz="3200"/>
              <a:t>    		L-&gt;pTail-&gt;link = pp;</a:t>
            </a:r>
          </a:p>
          <a:p>
            <a:r>
              <a:rPr lang="en-US" sz="3200"/>
              <a:t>    		L-&gt;pTail = pp;</a:t>
            </a:r>
          </a:p>
          <a:p>
            <a:r>
              <a:rPr lang="en-US" sz="3200"/>
              <a:t>    		}</a:t>
            </a:r>
          </a:p>
          <a:p>
            <a:r>
              <a:rPr lang="en-US" sz="3200"/>
              <a:t>    	L-&gt;spt++;</a:t>
            </a:r>
          </a:p>
          <a:p>
            <a:r>
              <a:rPr lang="en-US" sz="3200"/>
              <a:t>    }</a:t>
            </a:r>
          </a:p>
        </p:txBody>
      </p:sp>
      <p:pic>
        <p:nvPicPr>
          <p:cNvPr id="6" name="Picture 5">
            <a:extLst>
              <a:ext uri="{FF2B5EF4-FFF2-40B4-BE49-F238E27FC236}">
                <a16:creationId xmlns:a16="http://schemas.microsoft.com/office/drawing/2014/main" id="{D8107B5B-79D3-4949-886C-5BEF7EDD6DF7}"/>
              </a:ext>
            </a:extLst>
          </p:cNvPr>
          <p:cNvPicPr>
            <a:picLocks noChangeAspect="1"/>
          </p:cNvPicPr>
          <p:nvPr/>
        </p:nvPicPr>
        <p:blipFill>
          <a:blip r:embed="rId2"/>
          <a:stretch>
            <a:fillRect/>
          </a:stretch>
        </p:blipFill>
        <p:spPr>
          <a:xfrm>
            <a:off x="6796462" y="4169044"/>
            <a:ext cx="5221381" cy="2162701"/>
          </a:xfrm>
          <a:prstGeom prst="rect">
            <a:avLst/>
          </a:prstGeom>
        </p:spPr>
      </p:pic>
    </p:spTree>
    <p:extLst>
      <p:ext uri="{BB962C8B-B14F-4D97-AF65-F5344CB8AC3E}">
        <p14:creationId xmlns:p14="http://schemas.microsoft.com/office/powerpoint/2010/main" val="4079144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nSpc>
                <a:spcPct val="150000"/>
              </a:lnSpc>
            </a:pPr>
            <a:r>
              <a:rPr lang="en-US" sz="2800"/>
              <a:t>Chèn X vào sau phần tử q</a:t>
            </a:r>
          </a:p>
          <a:p>
            <a:pPr>
              <a:lnSpc>
                <a:spcPct val="150000"/>
              </a:lnSpc>
            </a:pPr>
            <a:r>
              <a:rPr lang="en-US" sz="2800"/>
              <a:t>Thuật toán:</a:t>
            </a:r>
          </a:p>
          <a:p>
            <a:pPr lvl="1">
              <a:lnSpc>
                <a:spcPct val="150000"/>
              </a:lnSpc>
            </a:pPr>
            <a:r>
              <a:rPr lang="en-US"/>
              <a:t>Nếu q!=NULL thì</a:t>
            </a:r>
          </a:p>
          <a:p>
            <a:pPr lvl="2">
              <a:lnSpc>
                <a:spcPct val="150000"/>
              </a:lnSpc>
            </a:pPr>
            <a:r>
              <a:rPr lang="en-US"/>
              <a:t>tạo nút pp để chứa X</a:t>
            </a:r>
          </a:p>
          <a:p>
            <a:pPr lvl="2">
              <a:lnSpc>
                <a:spcPct val="150000"/>
              </a:lnSpc>
            </a:pPr>
            <a:r>
              <a:rPr lang="en-US"/>
              <a:t>pp-&gt;link=q-&gt;link;</a:t>
            </a:r>
          </a:p>
          <a:p>
            <a:pPr lvl="2">
              <a:lnSpc>
                <a:spcPct val="150000"/>
              </a:lnSpc>
            </a:pPr>
            <a:r>
              <a:rPr lang="en-US"/>
              <a:t>q-&gt;link=pp;</a:t>
            </a:r>
          </a:p>
          <a:p>
            <a:pPr lvl="2">
              <a:lnSpc>
                <a:spcPct val="150000"/>
              </a:lnSpc>
            </a:pPr>
            <a:r>
              <a:rPr lang="en-US"/>
              <a:t>nếu q==pTail thì pTail=pp;</a:t>
            </a:r>
          </a:p>
        </p:txBody>
      </p:sp>
      <p:pic>
        <p:nvPicPr>
          <p:cNvPr id="4" name="Picture 3"/>
          <p:cNvPicPr>
            <a:picLocks noChangeAspect="1"/>
          </p:cNvPicPr>
          <p:nvPr/>
        </p:nvPicPr>
        <p:blipFill>
          <a:blip r:embed="rId2"/>
          <a:stretch>
            <a:fillRect/>
          </a:stretch>
        </p:blipFill>
        <p:spPr>
          <a:xfrm>
            <a:off x="5558119" y="1660200"/>
            <a:ext cx="6149788" cy="2054154"/>
          </a:xfrm>
          <a:prstGeom prst="rect">
            <a:avLst/>
          </a:prstGeom>
        </p:spPr>
      </p:pic>
    </p:spTree>
    <p:extLst>
      <p:ext uri="{BB962C8B-B14F-4D97-AF65-F5344CB8AC3E}">
        <p14:creationId xmlns:p14="http://schemas.microsoft.com/office/powerpoint/2010/main" val="1649660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1703295" y="1082304"/>
            <a:ext cx="7310076" cy="5234781"/>
          </a:xfrm>
        </p:spPr>
        <p:txBody>
          <a:bodyPr/>
          <a:lstStyle/>
          <a:p>
            <a:pPr marL="0" indent="0">
              <a:buNone/>
            </a:pPr>
            <a:r>
              <a:rPr lang="en-US" sz="2400"/>
              <a:t>void insert_After(LList *L, Node *q, Data x) {</a:t>
            </a:r>
          </a:p>
          <a:p>
            <a:pPr marL="0" indent="0">
              <a:buNone/>
            </a:pPr>
            <a:r>
              <a:rPr lang="en-US" sz="2400"/>
              <a:t>Node *pp;</a:t>
            </a:r>
          </a:p>
          <a:p>
            <a:pPr marL="0" indent="0">
              <a:buNone/>
            </a:pPr>
            <a:r>
              <a:rPr lang="en-US" sz="2400"/>
              <a:t>if(NULL==q) return;</a:t>
            </a:r>
          </a:p>
          <a:p>
            <a:pPr marL="0" indent="0">
              <a:buNone/>
            </a:pPr>
            <a:r>
              <a:rPr lang="en-US" sz="2400"/>
              <a:t>else {</a:t>
            </a:r>
          </a:p>
          <a:p>
            <a:pPr marL="0" indent="0">
              <a:buNone/>
            </a:pPr>
            <a:r>
              <a:rPr lang="en-US" sz="2400"/>
              <a:t>    		pp = (Node*) malloc(sizeof(Node));</a:t>
            </a:r>
          </a:p>
          <a:p>
            <a:pPr marL="0" indent="0">
              <a:buNone/>
            </a:pPr>
            <a:r>
              <a:rPr lang="en-US" sz="2400"/>
              <a:t>    		pp-&gt;infor = x;</a:t>
            </a:r>
          </a:p>
          <a:p>
            <a:pPr marL="0" indent="0">
              <a:buNone/>
            </a:pPr>
            <a:r>
              <a:rPr lang="en-US" sz="2400"/>
              <a:t>    		pp-&gt;link = q-&gt;link;</a:t>
            </a:r>
          </a:p>
          <a:p>
            <a:pPr marL="0" indent="0">
              <a:buNone/>
            </a:pPr>
            <a:r>
              <a:rPr lang="en-US" sz="2400"/>
              <a:t>		q-&gt;link=pp;</a:t>
            </a:r>
          </a:p>
          <a:p>
            <a:pPr marL="0" indent="0">
              <a:buNone/>
            </a:pPr>
            <a:r>
              <a:rPr lang="en-US" sz="2400"/>
              <a:t>		if(q==L-&gt;pTail) L-&gt;pTail = pp;</a:t>
            </a:r>
          </a:p>
          <a:p>
            <a:pPr marL="0" indent="1792288">
              <a:buNone/>
            </a:pPr>
            <a:r>
              <a:rPr lang="en-US" sz="2400"/>
              <a:t>L-&gt;spt++;  		</a:t>
            </a:r>
          </a:p>
          <a:p>
            <a:pPr marL="0" indent="1792288">
              <a:buNone/>
            </a:pPr>
            <a:r>
              <a:rPr lang="en-US" sz="2400"/>
              <a:t>}</a:t>
            </a:r>
          </a:p>
          <a:p>
            <a:pPr marL="0" indent="0">
              <a:buNone/>
            </a:pPr>
            <a:r>
              <a:rPr lang="en-US" sz="2400"/>
              <a:t>    }</a:t>
            </a:r>
          </a:p>
        </p:txBody>
      </p:sp>
    </p:spTree>
    <p:extLst>
      <p:ext uri="{BB962C8B-B14F-4D97-AF65-F5344CB8AC3E}">
        <p14:creationId xmlns:p14="http://schemas.microsoft.com/office/powerpoint/2010/main" val="6753432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2800"/>
              <a:t>Xóa một phần tử khỏi danh sách </a:t>
            </a:r>
          </a:p>
          <a:p>
            <a:pPr lvl="1" algn="just">
              <a:lnSpc>
                <a:spcPct val="150000"/>
              </a:lnSpc>
            </a:pPr>
            <a:r>
              <a:rPr lang="en-US" sz="2400"/>
              <a:t>Xóa phần tử ở đầu danh sách </a:t>
            </a:r>
          </a:p>
          <a:p>
            <a:pPr lvl="1" algn="just">
              <a:lnSpc>
                <a:spcPct val="150000"/>
              </a:lnSpc>
            </a:pPr>
            <a:r>
              <a:rPr lang="en-US" sz="2400"/>
              <a:t>Xóa phần tử ở sau phần tử q trong danh sách </a:t>
            </a:r>
          </a:p>
          <a:p>
            <a:pPr lvl="1" algn="just">
              <a:lnSpc>
                <a:spcPct val="150000"/>
              </a:lnSpc>
            </a:pPr>
            <a:r>
              <a:rPr lang="en-US" sz="2400"/>
              <a:t>Xóa phần tử có khóa k</a:t>
            </a:r>
          </a:p>
        </p:txBody>
      </p:sp>
    </p:spTree>
    <p:extLst>
      <p:ext uri="{BB962C8B-B14F-4D97-AF65-F5344CB8AC3E}">
        <p14:creationId xmlns:p14="http://schemas.microsoft.com/office/powerpoint/2010/main" val="18129210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9" y="1096964"/>
            <a:ext cx="5468470" cy="5234781"/>
          </a:xfrm>
        </p:spPr>
        <p:txBody>
          <a:bodyPr/>
          <a:lstStyle/>
          <a:p>
            <a:pPr>
              <a:lnSpc>
                <a:spcPct val="150000"/>
              </a:lnSpc>
            </a:pPr>
            <a:r>
              <a:rPr lang="en-US" sz="2800"/>
              <a:t>Xóa phần tử ở đầu danh sách </a:t>
            </a:r>
          </a:p>
          <a:p>
            <a:pPr>
              <a:lnSpc>
                <a:spcPct val="150000"/>
              </a:lnSpc>
            </a:pPr>
            <a:r>
              <a:rPr lang="en-US" sz="2800"/>
              <a:t>Thuật toán </a:t>
            </a:r>
          </a:p>
          <a:p>
            <a:pPr lvl="1">
              <a:lnSpc>
                <a:spcPct val="150000"/>
              </a:lnSpc>
            </a:pPr>
            <a:r>
              <a:rPr lang="en-US" sz="2400"/>
              <a:t>danh sách rỗng</a:t>
            </a:r>
          </a:p>
          <a:p>
            <a:pPr lvl="1">
              <a:lnSpc>
                <a:spcPct val="150000"/>
              </a:lnSpc>
            </a:pPr>
            <a:r>
              <a:rPr lang="en-US" sz="2400"/>
              <a:t>danh sách khác rỗng</a:t>
            </a:r>
          </a:p>
          <a:p>
            <a:pPr lvl="2">
              <a:lnSpc>
                <a:spcPct val="150000"/>
              </a:lnSpc>
            </a:pPr>
            <a:r>
              <a:rPr lang="en-US" sz="2000"/>
              <a:t>pp=pHead;</a:t>
            </a:r>
          </a:p>
          <a:p>
            <a:pPr lvl="2">
              <a:lnSpc>
                <a:spcPct val="150000"/>
              </a:lnSpc>
            </a:pPr>
            <a:r>
              <a:rPr lang="en-US" sz="2000"/>
              <a:t>pHead=pp-&gt;link;</a:t>
            </a:r>
          </a:p>
          <a:p>
            <a:pPr lvl="2">
              <a:lnSpc>
                <a:spcPct val="150000"/>
              </a:lnSpc>
            </a:pPr>
            <a:r>
              <a:rPr lang="en-US" sz="2000"/>
              <a:t>free(pp);</a:t>
            </a:r>
          </a:p>
          <a:p>
            <a:pPr lvl="2">
              <a:lnSpc>
                <a:spcPct val="150000"/>
              </a:lnSpc>
            </a:pPr>
            <a:r>
              <a:rPr lang="en-US" sz="2000"/>
              <a:t>if(pHead==NULL) pTail=NULL;</a:t>
            </a:r>
            <a:endParaRPr lang="en-US" sz="2800"/>
          </a:p>
        </p:txBody>
      </p:sp>
      <p:pic>
        <p:nvPicPr>
          <p:cNvPr id="4" name="Picture 3"/>
          <p:cNvPicPr>
            <a:picLocks noChangeAspect="1"/>
          </p:cNvPicPr>
          <p:nvPr/>
        </p:nvPicPr>
        <p:blipFill>
          <a:blip r:embed="rId2"/>
          <a:stretch>
            <a:fillRect/>
          </a:stretch>
        </p:blipFill>
        <p:spPr>
          <a:xfrm>
            <a:off x="5360894" y="2115677"/>
            <a:ext cx="6580092" cy="2456330"/>
          </a:xfrm>
          <a:prstGeom prst="rect">
            <a:avLst/>
          </a:prstGeom>
        </p:spPr>
      </p:pic>
    </p:spTree>
    <p:extLst>
      <p:ext uri="{BB962C8B-B14F-4D97-AF65-F5344CB8AC3E}">
        <p14:creationId xmlns:p14="http://schemas.microsoft.com/office/powerpoint/2010/main" val="3092397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268942" y="811609"/>
            <a:ext cx="8277899" cy="5817790"/>
          </a:xfrm>
        </p:spPr>
        <p:txBody>
          <a:bodyPr/>
          <a:lstStyle/>
          <a:p>
            <a:pPr marL="0" indent="0" algn="just">
              <a:lnSpc>
                <a:spcPct val="150000"/>
              </a:lnSpc>
              <a:buNone/>
            </a:pPr>
            <a:r>
              <a:rPr lang="en-US" sz="2000" b="1"/>
              <a:t>void del_Head (LList *L) {</a:t>
            </a:r>
          </a:p>
          <a:p>
            <a:pPr marL="0" indent="1524000" algn="just">
              <a:lnSpc>
                <a:spcPct val="150000"/>
              </a:lnSpc>
              <a:buNone/>
            </a:pPr>
            <a:r>
              <a:rPr lang="en-US" sz="2000" b="1"/>
              <a:t>Node *pp;</a:t>
            </a:r>
          </a:p>
          <a:p>
            <a:pPr marL="0" indent="1524000" algn="just">
              <a:lnSpc>
                <a:spcPct val="150000"/>
              </a:lnSpc>
              <a:buNone/>
            </a:pPr>
            <a:r>
              <a:rPr lang="en-US" sz="2000" b="1"/>
              <a:t>if( emptyList(*L) ) return;</a:t>
            </a:r>
          </a:p>
          <a:p>
            <a:pPr marL="0" indent="1524000" algn="just">
              <a:lnSpc>
                <a:spcPct val="150000"/>
              </a:lnSpc>
              <a:buNone/>
            </a:pPr>
            <a:r>
              <a:rPr lang="en-US" sz="2000" b="1"/>
              <a:t>else { </a:t>
            </a:r>
          </a:p>
          <a:p>
            <a:pPr marL="0" indent="2146300" algn="just">
              <a:lnSpc>
                <a:spcPct val="150000"/>
              </a:lnSpc>
              <a:buNone/>
            </a:pPr>
            <a:r>
              <a:rPr lang="en-US" sz="2000" b="1"/>
              <a:t>pp = L-&gt;pHead;</a:t>
            </a:r>
          </a:p>
          <a:p>
            <a:pPr marL="0" indent="2151063" algn="just">
              <a:lnSpc>
                <a:spcPct val="150000"/>
              </a:lnSpc>
              <a:buNone/>
            </a:pPr>
            <a:r>
              <a:rPr lang="en-US" sz="2000" b="1"/>
              <a:t>L-&gt;pHead = pp-&gt;link;</a:t>
            </a:r>
          </a:p>
          <a:p>
            <a:pPr marL="0" indent="2151063" algn="just">
              <a:lnSpc>
                <a:spcPct val="150000"/>
              </a:lnSpc>
              <a:buNone/>
            </a:pPr>
            <a:r>
              <a:rPr lang="en-US" sz="2000" b="1"/>
              <a:t>free(pp);</a:t>
            </a:r>
          </a:p>
          <a:p>
            <a:pPr marL="0" indent="2151063" algn="just">
              <a:lnSpc>
                <a:spcPct val="150000"/>
              </a:lnSpc>
              <a:buNone/>
            </a:pPr>
            <a:r>
              <a:rPr lang="en-US" sz="2000" b="1"/>
              <a:t>L-&gt;spt--;</a:t>
            </a:r>
          </a:p>
          <a:p>
            <a:pPr marL="0" indent="2151063" algn="just">
              <a:lnSpc>
                <a:spcPct val="150000"/>
              </a:lnSpc>
              <a:buNone/>
            </a:pPr>
            <a:r>
              <a:rPr lang="en-US" sz="2000" b="1"/>
              <a:t>if(L-&gt;pHead==NULL) L-&gt;pTail=NULL;</a:t>
            </a:r>
          </a:p>
          <a:p>
            <a:pPr marL="0" indent="1524000" algn="just">
              <a:lnSpc>
                <a:spcPct val="150000"/>
              </a:lnSpc>
              <a:buNone/>
            </a:pPr>
            <a:r>
              <a:rPr lang="en-US" sz="2000" b="1"/>
              <a:t>}</a:t>
            </a:r>
          </a:p>
          <a:p>
            <a:pPr marL="0" indent="0" algn="just">
              <a:lnSpc>
                <a:spcPct val="150000"/>
              </a:lnSpc>
              <a:buNone/>
            </a:pPr>
            <a:r>
              <a:rPr lang="en-US" sz="2000" b="1"/>
              <a:t>}</a:t>
            </a:r>
          </a:p>
        </p:txBody>
      </p:sp>
      <p:pic>
        <p:nvPicPr>
          <p:cNvPr id="4" name="Picture 3">
            <a:extLst>
              <a:ext uri="{FF2B5EF4-FFF2-40B4-BE49-F238E27FC236}">
                <a16:creationId xmlns:a16="http://schemas.microsoft.com/office/drawing/2014/main" id="{526949E5-1CC2-0E47-8C96-ECC2DB1ED4D5}"/>
              </a:ext>
            </a:extLst>
          </p:cNvPr>
          <p:cNvPicPr>
            <a:picLocks noChangeAspect="1"/>
          </p:cNvPicPr>
          <p:nvPr/>
        </p:nvPicPr>
        <p:blipFill>
          <a:blip r:embed="rId2"/>
          <a:stretch>
            <a:fillRect/>
          </a:stretch>
        </p:blipFill>
        <p:spPr>
          <a:xfrm>
            <a:off x="5360894" y="2115677"/>
            <a:ext cx="6580092" cy="2456330"/>
          </a:xfrm>
          <a:prstGeom prst="rect">
            <a:avLst/>
          </a:prstGeom>
        </p:spPr>
      </p:pic>
    </p:spTree>
    <p:extLst>
      <p:ext uri="{BB962C8B-B14F-4D97-AF65-F5344CB8AC3E}">
        <p14:creationId xmlns:p14="http://schemas.microsoft.com/office/powerpoint/2010/main" val="138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4"/>
      <p:bldP spid="2" grpId="5"/>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2800"/>
              <a:t>Xóa phần tử ở sau phần tử q trong danh sách</a:t>
            </a:r>
          </a:p>
          <a:p>
            <a:pPr algn="just">
              <a:lnSpc>
                <a:spcPct val="150000"/>
              </a:lnSpc>
            </a:pPr>
            <a:r>
              <a:rPr lang="en-US" sz="2800"/>
              <a:t>Thuật toán:</a:t>
            </a:r>
          </a:p>
          <a:p>
            <a:pPr lvl="1" algn="just">
              <a:lnSpc>
                <a:spcPct val="150000"/>
              </a:lnSpc>
            </a:pPr>
            <a:r>
              <a:rPr lang="en-US" sz="2400"/>
              <a:t>Nếu q==NULL thì kết thúc</a:t>
            </a:r>
          </a:p>
          <a:p>
            <a:pPr lvl="1" algn="just">
              <a:lnSpc>
                <a:spcPct val="150000"/>
              </a:lnSpc>
            </a:pPr>
            <a:r>
              <a:rPr lang="en-US" sz="2400"/>
              <a:t>Nếu q!=NULL thì</a:t>
            </a:r>
          </a:p>
          <a:p>
            <a:pPr lvl="2" algn="just">
              <a:lnSpc>
                <a:spcPct val="150000"/>
              </a:lnSpc>
            </a:pPr>
            <a:r>
              <a:rPr lang="en-US" sz="2000"/>
              <a:t>pp=q-&gt;link; //pp là phần tử cần xóa</a:t>
            </a:r>
          </a:p>
          <a:p>
            <a:pPr lvl="2" algn="just">
              <a:lnSpc>
                <a:spcPct val="150000"/>
              </a:lnSpc>
            </a:pPr>
            <a:r>
              <a:rPr lang="en-US" sz="2000"/>
              <a:t>q-&gt;link=pp-&gt;link;</a:t>
            </a:r>
          </a:p>
          <a:p>
            <a:pPr lvl="2" algn="just">
              <a:lnSpc>
                <a:spcPct val="150000"/>
              </a:lnSpc>
            </a:pPr>
            <a:r>
              <a:rPr lang="en-US" sz="2000"/>
              <a:t>free(pp);</a:t>
            </a:r>
          </a:p>
          <a:p>
            <a:pPr lvl="2" algn="just">
              <a:lnSpc>
                <a:spcPct val="150000"/>
              </a:lnSpc>
            </a:pPr>
            <a:r>
              <a:rPr lang="en-US" sz="2000"/>
              <a:t>nếu pTail == NULL thì pTail=q;</a:t>
            </a:r>
            <a:endParaRPr lang="en-US" sz="1600"/>
          </a:p>
        </p:txBody>
      </p:sp>
      <p:pic>
        <p:nvPicPr>
          <p:cNvPr id="4" name="Picture 3"/>
          <p:cNvPicPr>
            <a:picLocks noChangeAspect="1"/>
          </p:cNvPicPr>
          <p:nvPr/>
        </p:nvPicPr>
        <p:blipFill>
          <a:blip r:embed="rId2"/>
          <a:stretch>
            <a:fillRect/>
          </a:stretch>
        </p:blipFill>
        <p:spPr>
          <a:xfrm>
            <a:off x="6650131" y="1792204"/>
            <a:ext cx="5057775" cy="1592680"/>
          </a:xfrm>
          <a:prstGeom prst="rect">
            <a:avLst/>
          </a:prstGeom>
        </p:spPr>
      </p:pic>
      <p:sp>
        <p:nvSpPr>
          <p:cNvPr id="6" name="TextBox 5">
            <a:extLst>
              <a:ext uri="{FF2B5EF4-FFF2-40B4-BE49-F238E27FC236}">
                <a16:creationId xmlns:a16="http://schemas.microsoft.com/office/drawing/2014/main" id="{0E2A9AB5-270F-408E-9C9F-4970FE100B59}"/>
              </a:ext>
            </a:extLst>
          </p:cNvPr>
          <p:cNvSpPr txBox="1"/>
          <p:nvPr/>
        </p:nvSpPr>
        <p:spPr>
          <a:xfrm>
            <a:off x="9005686" y="1875949"/>
            <a:ext cx="297316" cy="338554"/>
          </a:xfrm>
          <a:prstGeom prst="rect">
            <a:avLst/>
          </a:prstGeom>
          <a:noFill/>
        </p:spPr>
        <p:txBody>
          <a:bodyPr wrap="square">
            <a:spAutoFit/>
          </a:bodyPr>
          <a:lstStyle/>
          <a:p>
            <a:r>
              <a:rPr lang="en-US" sz="1600"/>
              <a:t>p</a:t>
            </a:r>
          </a:p>
        </p:txBody>
      </p:sp>
    </p:spTree>
    <p:extLst>
      <p:ext uri="{BB962C8B-B14F-4D97-AF65-F5344CB8AC3E}">
        <p14:creationId xmlns:p14="http://schemas.microsoft.com/office/powerpoint/2010/main" val="4067893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5432611" cy="5234781"/>
          </a:xfrm>
        </p:spPr>
        <p:txBody>
          <a:bodyPr/>
          <a:lstStyle/>
          <a:p>
            <a:pPr marL="0" indent="0" algn="just">
              <a:lnSpc>
                <a:spcPct val="150000"/>
              </a:lnSpc>
              <a:buNone/>
            </a:pPr>
            <a:r>
              <a:rPr lang="en-US" sz="2800"/>
              <a:t>void del_After (LList *L, Node *q) {</a:t>
            </a:r>
          </a:p>
          <a:p>
            <a:pPr marL="0" indent="0" algn="just">
              <a:lnSpc>
                <a:spcPct val="150000"/>
              </a:lnSpc>
              <a:buNone/>
            </a:pPr>
            <a:r>
              <a:rPr lang="en-US" sz="2800"/>
              <a:t>Node *pp;</a:t>
            </a:r>
          </a:p>
          <a:p>
            <a:pPr marL="0" indent="0" algn="just">
              <a:lnSpc>
                <a:spcPct val="150000"/>
              </a:lnSpc>
              <a:buNone/>
            </a:pPr>
            <a:r>
              <a:rPr lang="en-US" sz="2800"/>
              <a:t>if( NULL==q) return;</a:t>
            </a:r>
          </a:p>
          <a:p>
            <a:pPr marL="0" indent="0" algn="just">
              <a:lnSpc>
                <a:spcPct val="150000"/>
              </a:lnSpc>
              <a:buNone/>
            </a:pPr>
            <a:r>
              <a:rPr lang="en-US" sz="2800"/>
              <a:t>else { </a:t>
            </a:r>
          </a:p>
          <a:p>
            <a:pPr marL="0" indent="0" algn="just">
              <a:lnSpc>
                <a:spcPct val="150000"/>
              </a:lnSpc>
              <a:buNone/>
            </a:pPr>
            <a:r>
              <a:rPr lang="en-US" sz="2800"/>
              <a:t>	pp = q-&gt;link;</a:t>
            </a:r>
          </a:p>
          <a:p>
            <a:pPr marL="0" indent="0" algn="just">
              <a:lnSpc>
                <a:spcPct val="150000"/>
              </a:lnSpc>
              <a:buNone/>
            </a:pPr>
            <a:r>
              <a:rPr lang="en-US" sz="2800"/>
              <a:t>	q-&gt;link=pp-&gt;link;</a:t>
            </a:r>
          </a:p>
        </p:txBody>
      </p:sp>
      <p:sp>
        <p:nvSpPr>
          <p:cNvPr id="4" name="Rectangle 3"/>
          <p:cNvSpPr/>
          <p:nvPr/>
        </p:nvSpPr>
        <p:spPr>
          <a:xfrm>
            <a:off x="7010400" y="1942098"/>
            <a:ext cx="4858871" cy="2862322"/>
          </a:xfrm>
          <a:prstGeom prst="rect">
            <a:avLst/>
          </a:prstGeom>
        </p:spPr>
        <p:txBody>
          <a:bodyPr wrap="square">
            <a:spAutoFit/>
          </a:bodyPr>
          <a:lstStyle/>
          <a:p>
            <a:pPr algn="just">
              <a:lnSpc>
                <a:spcPct val="150000"/>
              </a:lnSpc>
            </a:pPr>
            <a:r>
              <a:rPr lang="en-US" sz="2400"/>
              <a:t>free(pp);</a:t>
            </a:r>
          </a:p>
          <a:p>
            <a:pPr algn="just">
              <a:lnSpc>
                <a:spcPct val="150000"/>
              </a:lnSpc>
            </a:pPr>
            <a:r>
              <a:rPr lang="en-US" sz="2400"/>
              <a:t>L-&gt;spt--;</a:t>
            </a:r>
          </a:p>
          <a:p>
            <a:pPr algn="just">
              <a:lnSpc>
                <a:spcPct val="150000"/>
              </a:lnSpc>
            </a:pPr>
            <a:r>
              <a:rPr lang="en-US" sz="2400"/>
              <a:t>if(NULL == L-&gt;pTail) L-&gt;pTail=q;</a:t>
            </a:r>
          </a:p>
          <a:p>
            <a:pPr algn="just">
              <a:lnSpc>
                <a:spcPct val="150000"/>
              </a:lnSpc>
            </a:pPr>
            <a:r>
              <a:rPr lang="en-US" sz="2400"/>
              <a:t>}</a:t>
            </a:r>
          </a:p>
          <a:p>
            <a:pPr algn="just">
              <a:lnSpc>
                <a:spcPct val="150000"/>
              </a:lnSpc>
            </a:pPr>
            <a:r>
              <a:rPr lang="en-US" sz="2400"/>
              <a:t>}</a:t>
            </a:r>
          </a:p>
        </p:txBody>
      </p:sp>
      <p:pic>
        <p:nvPicPr>
          <p:cNvPr id="5" name="Picture 4">
            <a:extLst>
              <a:ext uri="{FF2B5EF4-FFF2-40B4-BE49-F238E27FC236}">
                <a16:creationId xmlns:a16="http://schemas.microsoft.com/office/drawing/2014/main" id="{8B3D250B-F030-1947-B1AF-3F32A61CD50F}"/>
              </a:ext>
            </a:extLst>
          </p:cNvPr>
          <p:cNvPicPr>
            <a:picLocks noChangeAspect="1"/>
          </p:cNvPicPr>
          <p:nvPr/>
        </p:nvPicPr>
        <p:blipFill>
          <a:blip r:embed="rId2"/>
          <a:stretch>
            <a:fillRect/>
          </a:stretch>
        </p:blipFill>
        <p:spPr>
          <a:xfrm>
            <a:off x="6175842" y="4739065"/>
            <a:ext cx="5057775" cy="1592680"/>
          </a:xfrm>
          <a:prstGeom prst="rect">
            <a:avLst/>
          </a:prstGeom>
        </p:spPr>
      </p:pic>
    </p:spTree>
    <p:extLst>
      <p:ext uri="{BB962C8B-B14F-4D97-AF65-F5344CB8AC3E}">
        <p14:creationId xmlns:p14="http://schemas.microsoft.com/office/powerpoint/2010/main" val="287847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78406" y="1096965"/>
            <a:ext cx="10972800" cy="3475036"/>
          </a:xfrm>
        </p:spPr>
        <p:txBody>
          <a:bodyPr/>
          <a:lstStyle/>
          <a:p>
            <a:pPr algn="just">
              <a:lnSpc>
                <a:spcPct val="150000"/>
              </a:lnSpc>
            </a:pPr>
            <a:r>
              <a:rPr lang="en-US" sz="2800"/>
              <a:t>Xóa phần tử có khóa K trong danh sách </a:t>
            </a:r>
          </a:p>
          <a:p>
            <a:pPr algn="just">
              <a:lnSpc>
                <a:spcPct val="150000"/>
              </a:lnSpc>
            </a:pPr>
            <a:r>
              <a:rPr lang="en-US" sz="2800"/>
              <a:t>Thuật toán:</a:t>
            </a:r>
          </a:p>
          <a:p>
            <a:pPr lvl="1" algn="just">
              <a:lnSpc>
                <a:spcPct val="150000"/>
              </a:lnSpc>
            </a:pPr>
            <a:r>
              <a:rPr lang="en-US" sz="2400"/>
              <a:t>B1: Tìm phần tử pp có khóa K và phần tử q ở trước nó</a:t>
            </a:r>
          </a:p>
          <a:p>
            <a:pPr lvl="1" algn="just">
              <a:lnSpc>
                <a:spcPct val="150000"/>
              </a:lnSpc>
            </a:pPr>
            <a:r>
              <a:rPr lang="en-US" sz="2400"/>
              <a:t>B2: Nếu NULL != pp thì xóa pp như xóa phần tử sau q</a:t>
            </a:r>
          </a:p>
          <a:p>
            <a:pPr lvl="1" algn="just">
              <a:lnSpc>
                <a:spcPct val="150000"/>
              </a:lnSpc>
            </a:pPr>
            <a:r>
              <a:rPr lang="en-US" sz="2400"/>
              <a:t>ngược lại báo không có phần tử khóa K trong danh sách </a:t>
            </a:r>
          </a:p>
        </p:txBody>
      </p:sp>
      <p:pic>
        <p:nvPicPr>
          <p:cNvPr id="5" name="Picture 4">
            <a:extLst>
              <a:ext uri="{FF2B5EF4-FFF2-40B4-BE49-F238E27FC236}">
                <a16:creationId xmlns:a16="http://schemas.microsoft.com/office/drawing/2014/main" id="{33B2B0CE-5FD8-4C4A-A7AF-7FA34A08E97D}"/>
              </a:ext>
            </a:extLst>
          </p:cNvPr>
          <p:cNvPicPr>
            <a:picLocks noChangeAspect="1"/>
          </p:cNvPicPr>
          <p:nvPr/>
        </p:nvPicPr>
        <p:blipFill>
          <a:blip r:embed="rId2"/>
          <a:stretch>
            <a:fillRect/>
          </a:stretch>
        </p:blipFill>
        <p:spPr>
          <a:xfrm>
            <a:off x="1287564" y="4452339"/>
            <a:ext cx="8863826" cy="1545506"/>
          </a:xfrm>
          <a:prstGeom prst="rect">
            <a:avLst/>
          </a:prstGeom>
        </p:spPr>
      </p:pic>
    </p:spTree>
    <p:extLst>
      <p:ext uri="{BB962C8B-B14F-4D97-AF65-F5344CB8AC3E}">
        <p14:creationId xmlns:p14="http://schemas.microsoft.com/office/powerpoint/2010/main" val="276135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a:xfrm>
            <a:off x="609600" y="1096964"/>
            <a:ext cx="5509846" cy="5234781"/>
          </a:xfrm>
        </p:spPr>
        <p:txBody>
          <a:bodyPr/>
          <a:lstStyle/>
          <a:p>
            <a:pPr marL="0" indent="0" algn="just">
              <a:buNone/>
            </a:pPr>
            <a:r>
              <a:rPr lang="en-US" sz="2100"/>
              <a:t>Nhập/in mảng – 1 chiều</a:t>
            </a:r>
          </a:p>
          <a:p>
            <a:pPr marL="0" indent="0" algn="just">
              <a:buNone/>
            </a:pPr>
            <a:r>
              <a:rPr lang="en-US" sz="2100"/>
              <a:t>void nhap(</a:t>
            </a:r>
            <a:r>
              <a:rPr lang="en-US" sz="2100">
                <a:solidFill>
                  <a:srgbClr val="FF0000"/>
                </a:solidFill>
              </a:rPr>
              <a:t>int</a:t>
            </a:r>
            <a:r>
              <a:rPr lang="en-US" sz="2100"/>
              <a:t> a[], int n){</a:t>
            </a:r>
          </a:p>
          <a:p>
            <a:pPr marL="0" indent="0" algn="just">
              <a:buNone/>
            </a:pPr>
            <a:r>
              <a:rPr lang="en-US" sz="2100"/>
              <a:t>	int i;</a:t>
            </a:r>
          </a:p>
          <a:p>
            <a:pPr marL="0" indent="0" algn="just">
              <a:buNone/>
            </a:pPr>
            <a:r>
              <a:rPr lang="en-US" sz="2100"/>
              <a:t>	for(i=0; i&lt;n; i++){</a:t>
            </a:r>
          </a:p>
          <a:p>
            <a:pPr marL="0" indent="0" algn="just">
              <a:buNone/>
            </a:pPr>
            <a:r>
              <a:rPr lang="en-US" sz="2100"/>
              <a:t>		printf("Nhap ptu thu %d: “,i);</a:t>
            </a:r>
          </a:p>
          <a:p>
            <a:pPr marL="0" indent="0" algn="just">
              <a:buNone/>
            </a:pPr>
            <a:r>
              <a:rPr lang="en-US" sz="2100"/>
              <a:t>		</a:t>
            </a:r>
            <a:r>
              <a:rPr lang="en-US" sz="2100">
                <a:solidFill>
                  <a:srgbClr val="FF0000"/>
                </a:solidFill>
              </a:rPr>
              <a:t>scanf("%d", &amp;a[i]);</a:t>
            </a:r>
          </a:p>
          <a:p>
            <a:pPr marL="0" indent="0" algn="just">
              <a:buNone/>
            </a:pPr>
            <a:r>
              <a:rPr lang="en-US" sz="2100"/>
              <a:t>	}</a:t>
            </a:r>
          </a:p>
          <a:p>
            <a:pPr marL="0" indent="0" algn="just">
              <a:buNone/>
            </a:pPr>
            <a:r>
              <a:rPr lang="en-US" sz="2100"/>
              <a:t>}</a:t>
            </a:r>
          </a:p>
          <a:p>
            <a:pPr marL="0" indent="0" algn="just">
              <a:buNone/>
            </a:pPr>
            <a:r>
              <a:rPr lang="en-US" sz="2100"/>
              <a:t>////////////////////////////////////</a:t>
            </a:r>
          </a:p>
          <a:p>
            <a:pPr marL="0" indent="0" algn="just">
              <a:buNone/>
            </a:pPr>
            <a:r>
              <a:rPr lang="en-US" sz="2100"/>
              <a:t>void in(</a:t>
            </a:r>
            <a:r>
              <a:rPr lang="en-US" sz="2100">
                <a:solidFill>
                  <a:srgbClr val="FF0000"/>
                </a:solidFill>
              </a:rPr>
              <a:t>int</a:t>
            </a:r>
            <a:r>
              <a:rPr lang="en-US" sz="2100"/>
              <a:t> a[], int n){</a:t>
            </a:r>
          </a:p>
          <a:p>
            <a:pPr marL="0" indent="0" algn="just">
              <a:buNone/>
            </a:pPr>
            <a:r>
              <a:rPr lang="en-US" sz="2100"/>
              <a:t>	int i;</a:t>
            </a:r>
          </a:p>
          <a:p>
            <a:pPr marL="0" indent="0" algn="just">
              <a:buNone/>
            </a:pPr>
            <a:r>
              <a:rPr lang="en-US" sz="2100"/>
              <a:t>	for(i=0; i&lt;n; i++)</a:t>
            </a:r>
          </a:p>
          <a:p>
            <a:pPr marL="0" indent="0" algn="just">
              <a:buNone/>
            </a:pPr>
            <a:r>
              <a:rPr lang="en-US" sz="2100">
                <a:solidFill>
                  <a:srgbClr val="FF0000"/>
                </a:solidFill>
              </a:rPr>
              <a:t>		printf("%3d ", a[i]);</a:t>
            </a:r>
            <a:r>
              <a:rPr lang="en-US" sz="2100"/>
              <a:t>	</a:t>
            </a:r>
          </a:p>
          <a:p>
            <a:pPr marL="0" indent="0" algn="just">
              <a:buNone/>
            </a:pPr>
            <a:r>
              <a:rPr lang="en-US" sz="2100"/>
              <a:t>}</a:t>
            </a:r>
          </a:p>
        </p:txBody>
      </p:sp>
      <p:sp>
        <p:nvSpPr>
          <p:cNvPr id="4" name="Content Placeholder 2"/>
          <p:cNvSpPr txBox="1">
            <a:spLocks/>
          </p:cNvSpPr>
          <p:nvPr/>
        </p:nvSpPr>
        <p:spPr bwMode="auto">
          <a:xfrm>
            <a:off x="7320362" y="1141158"/>
            <a:ext cx="4512788"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lnSpc>
                <a:spcPct val="120000"/>
              </a:lnSpc>
              <a:buNone/>
            </a:pPr>
            <a:r>
              <a:rPr lang="en-US" sz="2100"/>
              <a:t>int main(){</a:t>
            </a:r>
          </a:p>
          <a:p>
            <a:pPr marL="0" indent="0" algn="just">
              <a:lnSpc>
                <a:spcPct val="120000"/>
              </a:lnSpc>
              <a:buNone/>
            </a:pPr>
            <a:r>
              <a:rPr lang="en-US" sz="2100"/>
              <a:t>	</a:t>
            </a:r>
            <a:r>
              <a:rPr lang="en-US" sz="2100">
                <a:solidFill>
                  <a:srgbClr val="FF0000"/>
                </a:solidFill>
              </a:rPr>
              <a:t>int</a:t>
            </a:r>
            <a:r>
              <a:rPr lang="en-US" sz="2100"/>
              <a:t> a[100];</a:t>
            </a:r>
          </a:p>
          <a:p>
            <a:pPr marL="0" indent="0" algn="just">
              <a:lnSpc>
                <a:spcPct val="120000"/>
              </a:lnSpc>
              <a:buNone/>
            </a:pPr>
            <a:r>
              <a:rPr lang="en-US" sz="2100"/>
              <a:t>	int n;</a:t>
            </a:r>
          </a:p>
          <a:p>
            <a:pPr marL="0" indent="0" algn="just">
              <a:lnSpc>
                <a:spcPct val="120000"/>
              </a:lnSpc>
              <a:buNone/>
            </a:pPr>
            <a:r>
              <a:rPr lang="en-US" sz="2100"/>
              <a:t>	do{</a:t>
            </a:r>
          </a:p>
          <a:p>
            <a:pPr marL="0" indent="0" algn="just">
              <a:lnSpc>
                <a:spcPct val="120000"/>
              </a:lnSpc>
              <a:buNone/>
            </a:pPr>
            <a:r>
              <a:rPr lang="en-US" sz="2100"/>
              <a:t>	printf("Nhap so phan tu: ");</a:t>
            </a:r>
          </a:p>
          <a:p>
            <a:pPr marL="0" indent="0" algn="just">
              <a:lnSpc>
                <a:spcPct val="120000"/>
              </a:lnSpc>
              <a:buNone/>
            </a:pPr>
            <a:r>
              <a:rPr lang="en-US" sz="2100"/>
              <a:t>	scanf("%d", &amp;n);</a:t>
            </a:r>
          </a:p>
          <a:p>
            <a:pPr marL="0" indent="0" algn="just">
              <a:lnSpc>
                <a:spcPct val="120000"/>
              </a:lnSpc>
              <a:buNone/>
            </a:pPr>
            <a:r>
              <a:rPr lang="en-US" sz="2100"/>
              <a:t>	}while(n&lt;=0||n&gt;100);</a:t>
            </a:r>
          </a:p>
          <a:p>
            <a:pPr marL="0" indent="0" algn="just">
              <a:lnSpc>
                <a:spcPct val="120000"/>
              </a:lnSpc>
              <a:buNone/>
            </a:pPr>
            <a:r>
              <a:rPr lang="en-US" sz="2100"/>
              <a:t>	nhap(a, n);</a:t>
            </a:r>
          </a:p>
          <a:p>
            <a:pPr marL="0" indent="0" algn="just">
              <a:lnSpc>
                <a:spcPct val="120000"/>
              </a:lnSpc>
              <a:buNone/>
            </a:pPr>
            <a:r>
              <a:rPr lang="en-US" sz="2100"/>
              <a:t>	printf("\nDL ban dau\n");</a:t>
            </a:r>
          </a:p>
          <a:p>
            <a:pPr marL="0" indent="0" algn="just">
              <a:lnSpc>
                <a:spcPct val="120000"/>
              </a:lnSpc>
              <a:buNone/>
            </a:pPr>
            <a:r>
              <a:rPr lang="en-US" sz="2100"/>
              <a:t>	in(a, n);</a:t>
            </a:r>
          </a:p>
          <a:p>
            <a:pPr marL="0" indent="0" algn="just">
              <a:lnSpc>
                <a:spcPct val="120000"/>
              </a:lnSpc>
              <a:buNone/>
            </a:pPr>
            <a:r>
              <a:rPr lang="en-US" sz="2100"/>
              <a:t>}</a:t>
            </a:r>
            <a:r>
              <a:rPr lang="en-US" sz="2400"/>
              <a:t>	</a:t>
            </a:r>
          </a:p>
        </p:txBody>
      </p:sp>
      <p:sp>
        <p:nvSpPr>
          <p:cNvPr id="5" name="Callout: Line 4">
            <a:extLst>
              <a:ext uri="{FF2B5EF4-FFF2-40B4-BE49-F238E27FC236}">
                <a16:creationId xmlns:a16="http://schemas.microsoft.com/office/drawing/2014/main" id="{43FE7613-EB5F-41C4-AD52-4119D44C3B58}"/>
              </a:ext>
            </a:extLst>
          </p:cNvPr>
          <p:cNvSpPr/>
          <p:nvPr/>
        </p:nvSpPr>
        <p:spPr>
          <a:xfrm>
            <a:off x="4448014" y="1379350"/>
            <a:ext cx="2169762" cy="868363"/>
          </a:xfrm>
          <a:prstGeom prst="borderCallout1">
            <a:avLst>
              <a:gd name="adj1" fmla="val 18750"/>
              <a:gd name="adj2" fmla="val -8333"/>
              <a:gd name="adj3" fmla="val 195676"/>
              <a:gd name="adj4" fmla="val -25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scanf("%d", a+i);</a:t>
            </a:r>
          </a:p>
        </p:txBody>
      </p:sp>
      <p:sp>
        <p:nvSpPr>
          <p:cNvPr id="6" name="Callout: Line 4">
            <a:extLst>
              <a:ext uri="{FF2B5EF4-FFF2-40B4-BE49-F238E27FC236}">
                <a16:creationId xmlns:a16="http://schemas.microsoft.com/office/drawing/2014/main" id="{34D5328F-13F5-D24F-B13D-5CCAFDA26AD2}"/>
              </a:ext>
            </a:extLst>
          </p:cNvPr>
          <p:cNvSpPr/>
          <p:nvPr/>
        </p:nvSpPr>
        <p:spPr>
          <a:xfrm>
            <a:off x="4552122" y="4056289"/>
            <a:ext cx="2628759" cy="868363"/>
          </a:xfrm>
          <a:prstGeom prst="borderCallout1">
            <a:avLst>
              <a:gd name="adj1" fmla="val 18750"/>
              <a:gd name="adj2" fmla="val -8333"/>
              <a:gd name="adj3" fmla="val 195676"/>
              <a:gd name="adj4" fmla="val -25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printf("%3d ", *(a+i));</a:t>
            </a:r>
          </a:p>
        </p:txBody>
      </p:sp>
    </p:spTree>
    <p:extLst>
      <p:ext uri="{BB962C8B-B14F-4D97-AF65-F5344CB8AC3E}">
        <p14:creationId xmlns:p14="http://schemas.microsoft.com/office/powerpoint/2010/main" val="34623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78E7-6D96-4184-BA00-35DFB12BE6EA}"/>
              </a:ext>
            </a:extLst>
          </p:cNvPr>
          <p:cNvSpPr>
            <a:spLocks noGrp="1"/>
          </p:cNvSpPr>
          <p:nvPr>
            <p:ph type="title"/>
          </p:nvPr>
        </p:nvSpPr>
        <p:spPr/>
        <p:txBody>
          <a:bodyPr/>
          <a:lstStyle/>
          <a:p>
            <a:r>
              <a:rPr lang="en-US"/>
              <a:t>Xóa theo tên</a:t>
            </a:r>
          </a:p>
        </p:txBody>
      </p:sp>
      <p:sp>
        <p:nvSpPr>
          <p:cNvPr id="3" name="Content Placeholder 2">
            <a:extLst>
              <a:ext uri="{FF2B5EF4-FFF2-40B4-BE49-F238E27FC236}">
                <a16:creationId xmlns:a16="http://schemas.microsoft.com/office/drawing/2014/main" id="{4CA3131C-4821-4214-9B27-753E4C12C589}"/>
              </a:ext>
            </a:extLst>
          </p:cNvPr>
          <p:cNvSpPr>
            <a:spLocks noGrp="1"/>
          </p:cNvSpPr>
          <p:nvPr>
            <p:ph idx="1"/>
          </p:nvPr>
        </p:nvSpPr>
        <p:spPr>
          <a:xfrm>
            <a:off x="0" y="1302545"/>
            <a:ext cx="7955280" cy="5029200"/>
          </a:xfrm>
        </p:spPr>
        <p:txBody>
          <a:bodyPr/>
          <a:lstStyle/>
          <a:p>
            <a:pPr marL="0" indent="0">
              <a:buNone/>
            </a:pPr>
            <a:r>
              <a:rPr lang="en-US" sz="2400"/>
              <a:t>void del_K(LList *L, char K[30]){</a:t>
            </a:r>
          </a:p>
          <a:p>
            <a:pPr marL="0" indent="0">
              <a:buNone/>
            </a:pPr>
            <a:r>
              <a:rPr lang="en-US" sz="2400"/>
              <a:t>	Node *pp=L-&gt;pHead, *q;</a:t>
            </a:r>
          </a:p>
          <a:p>
            <a:pPr marL="0" indent="0">
              <a:buNone/>
            </a:pPr>
            <a:r>
              <a:rPr lang="en-US" sz="2400"/>
              <a:t>	while (pp!=NULL &amp;&amp; !strstr(pp-&gt;infor.ten, K)){</a:t>
            </a:r>
          </a:p>
          <a:p>
            <a:pPr marL="0" indent="0">
              <a:buNone/>
            </a:pPr>
            <a:r>
              <a:rPr lang="en-US" sz="2400"/>
              <a:t>		q=pp;</a:t>
            </a:r>
          </a:p>
          <a:p>
            <a:pPr marL="0" indent="0">
              <a:buNone/>
            </a:pPr>
            <a:r>
              <a:rPr lang="en-US" sz="2400"/>
              <a:t>		pp=pp-&gt;link;</a:t>
            </a:r>
          </a:p>
          <a:p>
            <a:pPr marL="0" indent="0">
              <a:buNone/>
            </a:pPr>
            <a:r>
              <a:rPr lang="en-US" sz="2400"/>
              <a:t>	}</a:t>
            </a:r>
          </a:p>
          <a:p>
            <a:pPr marL="0" indent="0">
              <a:buNone/>
            </a:pPr>
            <a:r>
              <a:rPr lang="en-US" sz="2400"/>
              <a:t>	if(NULL==pp) return;</a:t>
            </a:r>
          </a:p>
          <a:p>
            <a:pPr marL="0" indent="0">
              <a:buNone/>
            </a:pPr>
            <a:r>
              <a:rPr lang="en-US" sz="2400"/>
              <a:t>	else</a:t>
            </a:r>
          </a:p>
          <a:p>
            <a:pPr marL="0" indent="0">
              <a:buNone/>
            </a:pPr>
            <a:r>
              <a:rPr lang="en-US" sz="2400"/>
              <a:t>		if(pp==L-&gt;pHead) del_Head(L);</a:t>
            </a:r>
          </a:p>
          <a:p>
            <a:pPr marL="0" indent="0">
              <a:buNone/>
            </a:pPr>
            <a:r>
              <a:rPr lang="en-US" sz="2400"/>
              <a:t>		else del_After(L, q);</a:t>
            </a:r>
          </a:p>
          <a:p>
            <a:pPr marL="0" indent="0">
              <a:buNone/>
            </a:pPr>
            <a:r>
              <a:rPr lang="en-US" sz="2400"/>
              <a:t>}</a:t>
            </a:r>
          </a:p>
        </p:txBody>
      </p:sp>
      <p:pic>
        <p:nvPicPr>
          <p:cNvPr id="4" name="Picture 3">
            <a:extLst>
              <a:ext uri="{FF2B5EF4-FFF2-40B4-BE49-F238E27FC236}">
                <a16:creationId xmlns:a16="http://schemas.microsoft.com/office/drawing/2014/main" id="{50900020-80B3-8340-AFE1-226191132C04}"/>
              </a:ext>
            </a:extLst>
          </p:cNvPr>
          <p:cNvPicPr>
            <a:picLocks noChangeAspect="1"/>
          </p:cNvPicPr>
          <p:nvPr/>
        </p:nvPicPr>
        <p:blipFill>
          <a:blip r:embed="rId2"/>
          <a:stretch>
            <a:fillRect/>
          </a:stretch>
        </p:blipFill>
        <p:spPr>
          <a:xfrm>
            <a:off x="5943600" y="2831032"/>
            <a:ext cx="6248400" cy="1545506"/>
          </a:xfrm>
          <a:prstGeom prst="rect">
            <a:avLst/>
          </a:prstGeom>
        </p:spPr>
      </p:pic>
    </p:spTree>
    <p:extLst>
      <p:ext uri="{BB962C8B-B14F-4D97-AF65-F5344CB8AC3E}">
        <p14:creationId xmlns:p14="http://schemas.microsoft.com/office/powerpoint/2010/main" val="15875742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DE4A-5963-494B-8B1A-37CAFAD5726D}"/>
              </a:ext>
            </a:extLst>
          </p:cNvPr>
          <p:cNvSpPr>
            <a:spLocks noGrp="1"/>
          </p:cNvSpPr>
          <p:nvPr>
            <p:ph type="title"/>
          </p:nvPr>
        </p:nvSpPr>
        <p:spPr/>
        <p:txBody>
          <a:bodyPr/>
          <a:lstStyle/>
          <a:p>
            <a:r>
              <a:rPr lang="en-US"/>
              <a:t>bổ sung hàm main()</a:t>
            </a:r>
          </a:p>
        </p:txBody>
      </p:sp>
      <p:sp>
        <p:nvSpPr>
          <p:cNvPr id="3" name="Content Placeholder 2">
            <a:extLst>
              <a:ext uri="{FF2B5EF4-FFF2-40B4-BE49-F238E27FC236}">
                <a16:creationId xmlns:a16="http://schemas.microsoft.com/office/drawing/2014/main" id="{5CF27307-201A-41FF-93FC-7B51FB04CBC8}"/>
              </a:ext>
            </a:extLst>
          </p:cNvPr>
          <p:cNvSpPr>
            <a:spLocks noGrp="1"/>
          </p:cNvSpPr>
          <p:nvPr>
            <p:ph idx="1"/>
          </p:nvPr>
        </p:nvSpPr>
        <p:spPr/>
        <p:txBody>
          <a:bodyPr/>
          <a:lstStyle/>
          <a:p>
            <a:r>
              <a:rPr lang="en-US"/>
              <a:t>char tt[30];</a:t>
            </a:r>
          </a:p>
          <a:p>
            <a:r>
              <a:rPr lang="en-US"/>
              <a:t>…	</a:t>
            </a:r>
          </a:p>
          <a:p>
            <a:r>
              <a:rPr lang="en-US"/>
              <a:t>printf("\nBan muon xoa sv co ten ? ");</a:t>
            </a:r>
          </a:p>
          <a:p>
            <a:r>
              <a:rPr lang="en-US"/>
              <a:t>	fflush(stdin);</a:t>
            </a:r>
          </a:p>
          <a:p>
            <a:r>
              <a:rPr lang="en-US"/>
              <a:t>	gets(tt);</a:t>
            </a:r>
          </a:p>
          <a:p>
            <a:r>
              <a:rPr lang="en-US"/>
              <a:t>	del_K(&amp;L, tt);</a:t>
            </a:r>
          </a:p>
          <a:p>
            <a:r>
              <a:rPr lang="en-US"/>
              <a:t>	printf("\nDanh sach ket qua\n");</a:t>
            </a:r>
          </a:p>
          <a:p>
            <a:r>
              <a:rPr lang="en-US"/>
              <a:t>     In_DS(L);</a:t>
            </a:r>
          </a:p>
          <a:p>
            <a:r>
              <a:rPr lang="en-US"/>
              <a:t>….</a:t>
            </a:r>
          </a:p>
        </p:txBody>
      </p:sp>
    </p:spTree>
    <p:extLst>
      <p:ext uri="{BB962C8B-B14F-4D97-AF65-F5344CB8AC3E}">
        <p14:creationId xmlns:p14="http://schemas.microsoft.com/office/powerpoint/2010/main" val="23581781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4000"/>
              <a:t>Tạo danh sách</a:t>
            </a:r>
          </a:p>
          <a:p>
            <a:pPr lvl="1" algn="just">
              <a:lnSpc>
                <a:spcPct val="150000"/>
              </a:lnSpc>
            </a:pPr>
            <a:r>
              <a:rPr lang="en-US" sz="3600"/>
              <a:t>Kiểu LIFO (Last In First Out) chèn phần tử X vào đầu danh sách</a:t>
            </a:r>
          </a:p>
          <a:p>
            <a:pPr lvl="1" algn="just">
              <a:lnSpc>
                <a:spcPct val="150000"/>
              </a:lnSpc>
            </a:pPr>
            <a:r>
              <a:rPr lang="en-US" sz="3600"/>
              <a:t>Kiểu FIFO (First In First Out) chèn phần tử X và cuối danh sách </a:t>
            </a:r>
          </a:p>
        </p:txBody>
      </p:sp>
    </p:spTree>
    <p:extLst>
      <p:ext uri="{BB962C8B-B14F-4D97-AF65-F5344CB8AC3E}">
        <p14:creationId xmlns:p14="http://schemas.microsoft.com/office/powerpoint/2010/main" val="1283876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5409193" cy="5234781"/>
          </a:xfrm>
        </p:spPr>
        <p:txBody>
          <a:bodyPr/>
          <a:lstStyle/>
          <a:p>
            <a:pPr algn="just">
              <a:lnSpc>
                <a:spcPct val="150000"/>
              </a:lnSpc>
            </a:pPr>
            <a:r>
              <a:rPr lang="en-US" sz="2400"/>
              <a:t>LIFO </a:t>
            </a:r>
          </a:p>
          <a:p>
            <a:pPr marL="0" indent="0" algn="just">
              <a:lnSpc>
                <a:spcPct val="150000"/>
              </a:lnSpc>
              <a:buNone/>
            </a:pPr>
            <a:r>
              <a:rPr lang="en-US" sz="2400"/>
              <a:t>void LIFO(LList *L){</a:t>
            </a:r>
          </a:p>
          <a:p>
            <a:pPr marL="0" indent="0" algn="just">
              <a:lnSpc>
                <a:spcPct val="150000"/>
              </a:lnSpc>
              <a:buNone/>
            </a:pPr>
            <a:r>
              <a:rPr lang="en-US" sz="2400"/>
              <a:t>Data x;</a:t>
            </a:r>
          </a:p>
          <a:p>
            <a:pPr marL="0" indent="0" algn="just">
              <a:lnSpc>
                <a:spcPct val="150000"/>
              </a:lnSpc>
              <a:buNone/>
            </a:pPr>
            <a:r>
              <a:rPr lang="en-US" sz="2400"/>
              <a:t>initList(L);</a:t>
            </a:r>
          </a:p>
          <a:p>
            <a:pPr marL="0" indent="0" algn="just">
              <a:lnSpc>
                <a:spcPct val="150000"/>
              </a:lnSpc>
              <a:buNone/>
            </a:pPr>
            <a:r>
              <a:rPr lang="en-US" sz="2400"/>
              <a:t>do{</a:t>
            </a:r>
          </a:p>
          <a:p>
            <a:pPr marL="0" indent="0" algn="just">
              <a:lnSpc>
                <a:spcPct val="150000"/>
              </a:lnSpc>
              <a:buNone/>
            </a:pPr>
            <a:r>
              <a:rPr lang="en-US" sz="2400"/>
              <a:t>	nhapdl(&amp;x);</a:t>
            </a:r>
          </a:p>
          <a:p>
            <a:pPr marL="0" indent="0" algn="just">
              <a:lnSpc>
                <a:spcPct val="150000"/>
              </a:lnSpc>
              <a:buNone/>
            </a:pPr>
            <a:r>
              <a:rPr lang="en-US" sz="2400"/>
              <a:t>	if(x.key!=0)	 insert_Head(L,x);</a:t>
            </a:r>
          </a:p>
          <a:p>
            <a:pPr marL="0" indent="0" algn="just">
              <a:lnSpc>
                <a:spcPct val="150000"/>
              </a:lnSpc>
              <a:buNone/>
            </a:pPr>
            <a:r>
              <a:rPr lang="en-US" sz="2400"/>
              <a:t>}while(x.key!=0);</a:t>
            </a:r>
          </a:p>
          <a:p>
            <a:pPr marL="0" indent="0" algn="just">
              <a:lnSpc>
                <a:spcPct val="150000"/>
              </a:lnSpc>
              <a:buNone/>
            </a:pPr>
            <a:r>
              <a:rPr lang="en-US" sz="2400"/>
              <a:t>}</a:t>
            </a:r>
          </a:p>
        </p:txBody>
      </p:sp>
      <p:sp>
        <p:nvSpPr>
          <p:cNvPr id="4" name="Content Placeholder 2">
            <a:extLst>
              <a:ext uri="{FF2B5EF4-FFF2-40B4-BE49-F238E27FC236}">
                <a16:creationId xmlns:a16="http://schemas.microsoft.com/office/drawing/2014/main" id="{55463766-F295-42EB-8BFF-0DA21F648F96}"/>
              </a:ext>
            </a:extLst>
          </p:cNvPr>
          <p:cNvSpPr txBox="1">
            <a:spLocks/>
          </p:cNvSpPr>
          <p:nvPr/>
        </p:nvSpPr>
        <p:spPr bwMode="auto">
          <a:xfrm>
            <a:off x="6388359" y="957313"/>
            <a:ext cx="5409193"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lnSpc>
                <a:spcPct val="150000"/>
              </a:lnSpc>
            </a:pPr>
            <a:r>
              <a:rPr lang="en-US" sz="2800" kern="0"/>
              <a:t>FIFO</a:t>
            </a:r>
          </a:p>
          <a:p>
            <a:pPr marL="0" indent="0" algn="just">
              <a:lnSpc>
                <a:spcPct val="150000"/>
              </a:lnSpc>
              <a:buFont typeface="Wingdings" pitchFamily="2" charset="2"/>
              <a:buNone/>
            </a:pPr>
            <a:r>
              <a:rPr lang="en-US" sz="2400" kern="0"/>
              <a:t>void FIFO(LList *L){</a:t>
            </a:r>
          </a:p>
          <a:p>
            <a:pPr marL="0" indent="0" algn="just">
              <a:lnSpc>
                <a:spcPct val="150000"/>
              </a:lnSpc>
              <a:buFont typeface="Wingdings" pitchFamily="2" charset="2"/>
              <a:buNone/>
            </a:pPr>
            <a:r>
              <a:rPr lang="en-US" sz="2400" kern="0"/>
              <a:t>Data x;</a:t>
            </a:r>
          </a:p>
          <a:p>
            <a:pPr marL="0" indent="0" algn="just">
              <a:lnSpc>
                <a:spcPct val="150000"/>
              </a:lnSpc>
              <a:buFont typeface="Wingdings" pitchFamily="2" charset="2"/>
              <a:buNone/>
            </a:pPr>
            <a:r>
              <a:rPr lang="en-US" sz="2400" kern="0"/>
              <a:t>initL(L);</a:t>
            </a:r>
          </a:p>
          <a:p>
            <a:pPr marL="0" indent="0" algn="just">
              <a:lnSpc>
                <a:spcPct val="150000"/>
              </a:lnSpc>
              <a:buFont typeface="Wingdings" pitchFamily="2" charset="2"/>
              <a:buNone/>
            </a:pPr>
            <a:r>
              <a:rPr lang="en-US" sz="2400" kern="0"/>
              <a:t>do{</a:t>
            </a:r>
          </a:p>
          <a:p>
            <a:pPr marL="0" indent="0" algn="just">
              <a:lnSpc>
                <a:spcPct val="150000"/>
              </a:lnSpc>
              <a:buFont typeface="Wingdings" pitchFamily="2" charset="2"/>
              <a:buNone/>
            </a:pPr>
            <a:r>
              <a:rPr lang="en-US" sz="2400" kern="0"/>
              <a:t>	nhapdl(&amp;x);</a:t>
            </a:r>
          </a:p>
          <a:p>
            <a:pPr marL="0" indent="0" algn="just">
              <a:lnSpc>
                <a:spcPct val="150000"/>
              </a:lnSpc>
              <a:buFont typeface="Wingdings" pitchFamily="2" charset="2"/>
              <a:buNone/>
            </a:pPr>
            <a:r>
              <a:rPr lang="en-US" sz="2400" kern="0"/>
              <a:t>	if(x.key!=0)	 insert_Tail(L,x);</a:t>
            </a:r>
          </a:p>
          <a:p>
            <a:pPr marL="0" indent="0" algn="just">
              <a:lnSpc>
                <a:spcPct val="150000"/>
              </a:lnSpc>
              <a:buFont typeface="Wingdings" pitchFamily="2" charset="2"/>
              <a:buNone/>
            </a:pPr>
            <a:r>
              <a:rPr lang="en-US" sz="2400" kern="0"/>
              <a:t>}while(x.key!=0);</a:t>
            </a:r>
          </a:p>
          <a:p>
            <a:pPr marL="0" indent="0" algn="just">
              <a:lnSpc>
                <a:spcPct val="150000"/>
              </a:lnSpc>
              <a:buFont typeface="Wingdings" pitchFamily="2" charset="2"/>
              <a:buNone/>
            </a:pPr>
            <a:r>
              <a:rPr lang="en-US" sz="2400" kern="0"/>
              <a:t>}</a:t>
            </a:r>
          </a:p>
        </p:txBody>
      </p:sp>
    </p:spTree>
    <p:extLst>
      <p:ext uri="{BB962C8B-B14F-4D97-AF65-F5344CB8AC3E}">
        <p14:creationId xmlns:p14="http://schemas.microsoft.com/office/powerpoint/2010/main" val="3299185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6043674" cy="5234781"/>
          </a:xfrm>
        </p:spPr>
        <p:txBody>
          <a:bodyPr/>
          <a:lstStyle/>
          <a:p>
            <a:pPr algn="just">
              <a:lnSpc>
                <a:spcPct val="150000"/>
              </a:lnSpc>
            </a:pPr>
            <a:r>
              <a:rPr lang="en-US" sz="2800"/>
              <a:t>FIFO</a:t>
            </a:r>
          </a:p>
          <a:p>
            <a:pPr marL="0" indent="0" algn="just">
              <a:lnSpc>
                <a:spcPct val="150000"/>
              </a:lnSpc>
              <a:buNone/>
            </a:pPr>
            <a:r>
              <a:rPr lang="en-US" sz="2400"/>
              <a:t>void FIFO(LList *L){</a:t>
            </a:r>
          </a:p>
          <a:p>
            <a:pPr marL="0" indent="0" algn="just">
              <a:lnSpc>
                <a:spcPct val="150000"/>
              </a:lnSpc>
              <a:buNone/>
            </a:pPr>
            <a:r>
              <a:rPr lang="en-US" sz="2400"/>
              <a:t>	Data x;</a:t>
            </a:r>
          </a:p>
          <a:p>
            <a:pPr marL="0" indent="0" algn="just">
              <a:lnSpc>
                <a:spcPct val="150000"/>
              </a:lnSpc>
              <a:buNone/>
            </a:pPr>
            <a:r>
              <a:rPr lang="en-US" sz="2400"/>
              <a:t>	initL(L);</a:t>
            </a:r>
          </a:p>
          <a:p>
            <a:pPr marL="0" indent="0" algn="just">
              <a:lnSpc>
                <a:spcPct val="150000"/>
              </a:lnSpc>
              <a:buNone/>
            </a:pPr>
            <a:r>
              <a:rPr lang="en-US" sz="2400"/>
              <a:t>	do{</a:t>
            </a:r>
          </a:p>
          <a:p>
            <a:pPr marL="0" indent="0" algn="just">
              <a:lnSpc>
                <a:spcPct val="150000"/>
              </a:lnSpc>
              <a:buNone/>
            </a:pPr>
            <a:r>
              <a:rPr lang="en-US" sz="2400"/>
              <a:t>		nhapdl(&amp;x);</a:t>
            </a:r>
          </a:p>
          <a:p>
            <a:pPr marL="0" indent="0" algn="just">
              <a:lnSpc>
                <a:spcPct val="150000"/>
              </a:lnSpc>
              <a:buNone/>
            </a:pPr>
            <a:r>
              <a:rPr lang="en-US" sz="2400"/>
              <a:t>		if(x.key!=0)	 insert_Tail(L,x);</a:t>
            </a:r>
          </a:p>
          <a:p>
            <a:pPr marL="0" indent="0" algn="just">
              <a:lnSpc>
                <a:spcPct val="150000"/>
              </a:lnSpc>
              <a:buNone/>
            </a:pPr>
            <a:r>
              <a:rPr lang="en-US" sz="2400"/>
              <a:t>	}while(x.key!=0);</a:t>
            </a:r>
          </a:p>
          <a:p>
            <a:pPr marL="0" indent="0" algn="just">
              <a:lnSpc>
                <a:spcPct val="150000"/>
              </a:lnSpc>
              <a:buNone/>
            </a:pPr>
            <a:r>
              <a:rPr lang="en-US" sz="2400"/>
              <a:t>}</a:t>
            </a:r>
          </a:p>
        </p:txBody>
      </p:sp>
    </p:spTree>
    <p:extLst>
      <p:ext uri="{BB962C8B-B14F-4D97-AF65-F5344CB8AC3E}">
        <p14:creationId xmlns:p14="http://schemas.microsoft.com/office/powerpoint/2010/main" val="2002395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2800"/>
              <a:t>Duyệt danh sách: l</a:t>
            </a:r>
            <a:r>
              <a:rPr lang="en-US" altLang="en-US" sz="2800"/>
              <a:t>à thao tác thường được thực hiện khi có nhu cầu xử lý các phần tử của danh sách theo cùng một cách thức hoặc khi cần lấy thông tin tổng hợp từ các phần tử của danh sách như:</a:t>
            </a:r>
          </a:p>
          <a:p>
            <a:pPr lvl="1" algn="just">
              <a:lnSpc>
                <a:spcPct val="150000"/>
              </a:lnSpc>
            </a:pPr>
            <a:r>
              <a:rPr lang="en-US" altLang="en-US" sz="2400"/>
              <a:t>Ðếm các phần tử của danh sách,</a:t>
            </a:r>
          </a:p>
          <a:p>
            <a:pPr lvl="1" algn="just">
              <a:lnSpc>
                <a:spcPct val="150000"/>
              </a:lnSpc>
            </a:pPr>
            <a:r>
              <a:rPr lang="en-US" altLang="en-US" sz="2400"/>
              <a:t>Tìm tất cả các phần tử thoả điều kiện, </a:t>
            </a:r>
          </a:p>
          <a:p>
            <a:pPr lvl="1" algn="just">
              <a:lnSpc>
                <a:spcPct val="150000"/>
              </a:lnSpc>
            </a:pPr>
            <a:r>
              <a:rPr lang="en-US" altLang="en-US" sz="2400"/>
              <a:t>Huỷ toàn bộ danh sách (và giải phóng bộ nhớ)</a:t>
            </a:r>
            <a:endParaRPr lang="en-US" sz="2400"/>
          </a:p>
        </p:txBody>
      </p:sp>
    </p:spTree>
    <p:extLst>
      <p:ext uri="{BB962C8B-B14F-4D97-AF65-F5344CB8AC3E}">
        <p14:creationId xmlns:p14="http://schemas.microsoft.com/office/powerpoint/2010/main" val="38795791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4" name="Rectangle 1"/>
          <p:cNvSpPr>
            <a:spLocks noGrp="1" noChangeArrowheads="1"/>
          </p:cNvSpPr>
          <p:nvPr>
            <p:ph idx="1"/>
          </p:nvPr>
        </p:nvSpPr>
        <p:spPr bwMode="auto">
          <a:xfrm>
            <a:off x="609600" y="1432355"/>
            <a:ext cx="10972800" cy="462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20000"/>
              </a:spcBef>
              <a:buClrTx/>
            </a:pPr>
            <a:r>
              <a:rPr lang="en-US" altLang="en-US" sz="2800">
                <a:latin typeface="+mn-lt"/>
              </a:rPr>
              <a:t>Ðể duyệt danh sách (và xử lý từng phần tử) ta thực hiện các thao tác sau: </a:t>
            </a:r>
          </a:p>
          <a:p>
            <a:pPr algn="just" eaLnBrk="1" hangingPunct="1">
              <a:lnSpc>
                <a:spcPct val="150000"/>
              </a:lnSpc>
              <a:spcBef>
                <a:spcPct val="20000"/>
              </a:spcBef>
              <a:buClrTx/>
            </a:pPr>
            <a:r>
              <a:rPr lang="en-US" altLang="en-US" sz="2800">
                <a:latin typeface="+mn-lt"/>
              </a:rPr>
              <a:t>Thuật toán :</a:t>
            </a:r>
          </a:p>
          <a:p>
            <a:pPr lvl="1" indent="-342900" algn="just" eaLnBrk="1" hangingPunct="1">
              <a:lnSpc>
                <a:spcPct val="150000"/>
              </a:lnSpc>
              <a:spcBef>
                <a:spcPct val="20000"/>
              </a:spcBef>
              <a:buClrTx/>
            </a:pPr>
            <a:r>
              <a:rPr lang="en-US" altLang="en-US" sz="2400">
                <a:latin typeface="+mn-lt"/>
              </a:rPr>
              <a:t>Bước 1: pp = pHead; // Cho pp trỏ đến  phần tử đầu danh sách</a:t>
            </a:r>
          </a:p>
          <a:p>
            <a:pPr lvl="1" indent="-342900" algn="just" eaLnBrk="1" hangingPunct="1">
              <a:lnSpc>
                <a:spcPct val="150000"/>
              </a:lnSpc>
              <a:spcBef>
                <a:spcPct val="20000"/>
              </a:spcBef>
              <a:buClrTx/>
            </a:pPr>
            <a:r>
              <a:rPr lang="en-US" altLang="en-US" sz="2400">
                <a:latin typeface="+mn-lt"/>
              </a:rPr>
              <a:t>Bước 2: Trong khi  (danh sách chưa hết)  thực hiện</a:t>
            </a:r>
          </a:p>
          <a:p>
            <a:pPr lvl="1" indent="-342900" algn="just" eaLnBrk="1" hangingPunct="1">
              <a:lnSpc>
                <a:spcPct val="150000"/>
              </a:lnSpc>
              <a:spcBef>
                <a:spcPct val="20000"/>
              </a:spcBef>
              <a:buClrTx/>
            </a:pPr>
            <a:r>
              <a:rPr lang="en-US" altLang="en-US" sz="2400">
                <a:latin typeface="+mn-lt"/>
              </a:rPr>
              <a:t>B21 :   Xử lý phần tử pp;</a:t>
            </a:r>
          </a:p>
          <a:p>
            <a:pPr lvl="1" indent="-342900" algn="just" eaLnBrk="1" hangingPunct="1">
              <a:lnSpc>
                <a:spcPct val="150000"/>
              </a:lnSpc>
              <a:spcBef>
                <a:spcPct val="20000"/>
              </a:spcBef>
              <a:buClrTx/>
            </a:pPr>
            <a:r>
              <a:rPr lang="en-US" altLang="en-US" sz="2400">
                <a:latin typeface="+mn-lt"/>
              </a:rPr>
              <a:t>B22 :   pp =pp-&gt;link; // Cho pp trỏ tới phần tử kế </a:t>
            </a:r>
          </a:p>
        </p:txBody>
      </p:sp>
    </p:spTree>
    <p:extLst>
      <p:ext uri="{BB962C8B-B14F-4D97-AF65-F5344CB8AC3E}">
        <p14:creationId xmlns:p14="http://schemas.microsoft.com/office/powerpoint/2010/main" val="6342010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4" name="Rectangle 1"/>
          <p:cNvSpPr>
            <a:spLocks noGrp="1" noChangeArrowheads="1"/>
          </p:cNvSpPr>
          <p:nvPr>
            <p:ph idx="1"/>
          </p:nvPr>
        </p:nvSpPr>
        <p:spPr bwMode="auto">
          <a:xfrm>
            <a:off x="609600" y="813725"/>
            <a:ext cx="10972800" cy="586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eaLnBrk="1" hangingPunct="1">
              <a:lnSpc>
                <a:spcPct val="150000"/>
              </a:lnSpc>
              <a:spcBef>
                <a:spcPct val="20000"/>
              </a:spcBef>
              <a:buClrTx/>
              <a:buNone/>
            </a:pPr>
            <a:r>
              <a:rPr lang="en-US" altLang="en-US" sz="2800">
                <a:latin typeface="+mn-lt"/>
              </a:rPr>
              <a:t>void processList(LList L)</a:t>
            </a:r>
          </a:p>
          <a:p>
            <a:pPr marL="0" indent="0" algn="just" eaLnBrk="1" hangingPunct="1">
              <a:lnSpc>
                <a:spcPct val="150000"/>
              </a:lnSpc>
              <a:spcBef>
                <a:spcPct val="20000"/>
              </a:spcBef>
              <a:buClrTx/>
              <a:buNone/>
            </a:pPr>
            <a:r>
              <a:rPr lang="en-US" altLang="en-US" sz="2800">
                <a:latin typeface="+mn-lt"/>
              </a:rPr>
              <a:t>{</a:t>
            </a:r>
          </a:p>
          <a:p>
            <a:pPr marL="0" indent="0" algn="just" eaLnBrk="1" hangingPunct="1">
              <a:lnSpc>
                <a:spcPct val="150000"/>
              </a:lnSpc>
              <a:spcBef>
                <a:spcPct val="20000"/>
              </a:spcBef>
              <a:buClrTx/>
              <a:buNone/>
            </a:pPr>
            <a:r>
              <a:rPr lang="en-US" altLang="en-US" sz="2800">
                <a:latin typeface="+mn-lt"/>
              </a:rPr>
              <a:t>Node *pp=L.head;</a:t>
            </a:r>
          </a:p>
          <a:p>
            <a:pPr marL="0" indent="0" algn="just" eaLnBrk="1" hangingPunct="1">
              <a:lnSpc>
                <a:spcPct val="150000"/>
              </a:lnSpc>
              <a:spcBef>
                <a:spcPct val="20000"/>
              </a:spcBef>
              <a:buClrTx/>
              <a:buNone/>
            </a:pPr>
            <a:r>
              <a:rPr lang="en-US" altLang="en-US" sz="2800">
                <a:latin typeface="+mn-lt"/>
              </a:rPr>
              <a:t>while( pp!=NULL ){</a:t>
            </a:r>
          </a:p>
          <a:p>
            <a:pPr marL="0" indent="0" algn="just" eaLnBrk="1" hangingPunct="1">
              <a:lnSpc>
                <a:spcPct val="150000"/>
              </a:lnSpc>
              <a:spcBef>
                <a:spcPct val="20000"/>
              </a:spcBef>
              <a:buClrTx/>
              <a:buNone/>
            </a:pPr>
            <a:r>
              <a:rPr lang="en-US" altLang="en-US" sz="2800">
                <a:latin typeface="+mn-lt"/>
              </a:rPr>
              <a:t>	processNode(pp);// có thể là xuatdl(p-&gt;infor);</a:t>
            </a:r>
          </a:p>
          <a:p>
            <a:pPr marL="0" indent="0" algn="just" eaLnBrk="1" hangingPunct="1">
              <a:lnSpc>
                <a:spcPct val="150000"/>
              </a:lnSpc>
              <a:spcBef>
                <a:spcPct val="20000"/>
              </a:spcBef>
              <a:buClrTx/>
              <a:buNone/>
            </a:pPr>
            <a:r>
              <a:rPr lang="en-US" altLang="en-US" sz="2800">
                <a:latin typeface="+mn-lt"/>
              </a:rPr>
              <a:t>	pp=pp-&gt;link;</a:t>
            </a:r>
          </a:p>
          <a:p>
            <a:pPr marL="0" indent="0" algn="just" eaLnBrk="1" hangingPunct="1">
              <a:lnSpc>
                <a:spcPct val="150000"/>
              </a:lnSpc>
              <a:spcBef>
                <a:spcPct val="20000"/>
              </a:spcBef>
              <a:buClrTx/>
              <a:buNone/>
            </a:pPr>
            <a:r>
              <a:rPr lang="en-US" altLang="en-US" sz="2800">
                <a:latin typeface="+mn-lt"/>
              </a:rPr>
              <a:t>}</a:t>
            </a:r>
          </a:p>
          <a:p>
            <a:pPr marL="0" indent="0" algn="just" eaLnBrk="1" hangingPunct="1">
              <a:lnSpc>
                <a:spcPct val="150000"/>
              </a:lnSpc>
              <a:spcBef>
                <a:spcPct val="20000"/>
              </a:spcBef>
              <a:buClrTx/>
              <a:buNone/>
            </a:pPr>
            <a:r>
              <a:rPr lang="en-US" altLang="en-US" sz="2800">
                <a:latin typeface="+mn-lt"/>
              </a:rPr>
              <a:t>}</a:t>
            </a:r>
            <a:endParaRPr lang="en-US" altLang="en-US" sz="2400">
              <a:latin typeface="+mn-lt"/>
            </a:endParaRPr>
          </a:p>
        </p:txBody>
      </p:sp>
    </p:spTree>
    <p:extLst>
      <p:ext uri="{BB962C8B-B14F-4D97-AF65-F5344CB8AC3E}">
        <p14:creationId xmlns:p14="http://schemas.microsoft.com/office/powerpoint/2010/main" val="25598502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2.3. Danh sách – DSLK đơn</a:t>
            </a:r>
            <a:endParaRPr lang="en-US"/>
          </a:p>
        </p:txBody>
      </p:sp>
      <p:sp>
        <p:nvSpPr>
          <p:cNvPr id="3" name="Content Placeholder 2"/>
          <p:cNvSpPr>
            <a:spLocks noGrp="1"/>
          </p:cNvSpPr>
          <p:nvPr>
            <p:ph idx="1"/>
          </p:nvPr>
        </p:nvSpPr>
        <p:spPr>
          <a:xfrm>
            <a:off x="394448" y="1096964"/>
            <a:ext cx="11313458" cy="5234781"/>
          </a:xfrm>
        </p:spPr>
        <p:txBody>
          <a:bodyPr/>
          <a:lstStyle/>
          <a:p>
            <a:pPr algn="just">
              <a:lnSpc>
                <a:spcPct val="150000"/>
              </a:lnSpc>
            </a:pPr>
            <a:r>
              <a:rPr lang="en-US" sz="2800"/>
              <a:t>Đếm các phần tử trong danh sách thỏa mãn đk nào đó?</a:t>
            </a:r>
          </a:p>
          <a:p>
            <a:pPr algn="just">
              <a:lnSpc>
                <a:spcPct val="150000"/>
              </a:lnSpc>
            </a:pPr>
            <a:r>
              <a:rPr lang="en-US" sz="2800"/>
              <a:t>Hủy toàn bộ danh sách?</a:t>
            </a:r>
          </a:p>
          <a:p>
            <a:pPr algn="just">
              <a:lnSpc>
                <a:spcPct val="150000"/>
              </a:lnSpc>
            </a:pPr>
            <a:endParaRPr lang="en-US" sz="2400"/>
          </a:p>
        </p:txBody>
      </p:sp>
    </p:spTree>
    <p:extLst>
      <p:ext uri="{BB962C8B-B14F-4D97-AF65-F5344CB8AC3E}">
        <p14:creationId xmlns:p14="http://schemas.microsoft.com/office/powerpoint/2010/main" val="1048676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Stack</a:t>
            </a:r>
          </a:p>
        </p:txBody>
      </p:sp>
      <p:pic>
        <p:nvPicPr>
          <p:cNvPr id="4" name="Content Placeholder 3"/>
          <p:cNvPicPr>
            <a:picLocks noGrp="1" noChangeAspect="1"/>
          </p:cNvPicPr>
          <p:nvPr>
            <p:ph idx="1"/>
          </p:nvPr>
        </p:nvPicPr>
        <p:blipFill>
          <a:blip r:embed="rId2"/>
          <a:stretch>
            <a:fillRect/>
          </a:stretch>
        </p:blipFill>
        <p:spPr>
          <a:xfrm>
            <a:off x="6562165" y="1096964"/>
            <a:ext cx="5185812" cy="5093756"/>
          </a:xfrm>
          <a:prstGeom prst="rect">
            <a:avLst/>
          </a:prstGeom>
        </p:spPr>
      </p:pic>
      <p:pic>
        <p:nvPicPr>
          <p:cNvPr id="5" name="Picture 4"/>
          <p:cNvPicPr>
            <a:picLocks noChangeAspect="1"/>
          </p:cNvPicPr>
          <p:nvPr/>
        </p:nvPicPr>
        <p:blipFill>
          <a:blip r:embed="rId3"/>
          <a:stretch>
            <a:fillRect/>
          </a:stretch>
        </p:blipFill>
        <p:spPr>
          <a:xfrm>
            <a:off x="806824" y="1990165"/>
            <a:ext cx="5880847" cy="3747247"/>
          </a:xfrm>
          <a:prstGeom prst="rect">
            <a:avLst/>
          </a:prstGeom>
        </p:spPr>
      </p:pic>
    </p:spTree>
    <p:extLst>
      <p:ext uri="{BB962C8B-B14F-4D97-AF65-F5344CB8AC3E}">
        <p14:creationId xmlns:p14="http://schemas.microsoft.com/office/powerpoint/2010/main" val="121243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2.1. Mảng</a:t>
            </a:r>
            <a:endParaRPr lang="en-US"/>
          </a:p>
        </p:txBody>
      </p:sp>
      <p:sp>
        <p:nvSpPr>
          <p:cNvPr id="3" name="Content Placeholder 2"/>
          <p:cNvSpPr>
            <a:spLocks noGrp="1"/>
          </p:cNvSpPr>
          <p:nvPr>
            <p:ph idx="1"/>
          </p:nvPr>
        </p:nvSpPr>
        <p:spPr>
          <a:xfrm>
            <a:off x="394448" y="1096964"/>
            <a:ext cx="6113928" cy="5234781"/>
          </a:xfrm>
        </p:spPr>
        <p:txBody>
          <a:bodyPr/>
          <a:lstStyle/>
          <a:p>
            <a:pPr marL="0" indent="0" algn="just">
              <a:buNone/>
            </a:pPr>
            <a:r>
              <a:rPr lang="en-US" sz="2600"/>
              <a:t>void nhap(</a:t>
            </a:r>
            <a:r>
              <a:rPr lang="en-US" sz="2600">
                <a:solidFill>
                  <a:srgbClr val="FF0000"/>
                </a:solidFill>
              </a:rPr>
              <a:t>int a[100][100]</a:t>
            </a:r>
            <a:r>
              <a:rPr lang="en-US" sz="2600"/>
              <a:t>, int n, int m){</a:t>
            </a:r>
          </a:p>
          <a:p>
            <a:pPr marL="0" indent="0" algn="just">
              <a:buNone/>
            </a:pPr>
            <a:r>
              <a:rPr lang="en-US" sz="2600"/>
              <a:t>	int i, j;</a:t>
            </a:r>
          </a:p>
          <a:p>
            <a:pPr marL="0" indent="0" algn="just">
              <a:buNone/>
            </a:pPr>
            <a:r>
              <a:rPr lang="en-US" sz="2600"/>
              <a:t>	for(i=0; i&lt;n; i++)</a:t>
            </a:r>
          </a:p>
          <a:p>
            <a:pPr marL="0" indent="0" algn="just">
              <a:buNone/>
            </a:pPr>
            <a:r>
              <a:rPr lang="en-US" sz="2600"/>
              <a:t>	for(j=0; j&lt;m; j++)</a:t>
            </a:r>
          </a:p>
          <a:p>
            <a:pPr marL="0" indent="0" algn="just">
              <a:buNone/>
            </a:pPr>
            <a:r>
              <a:rPr lang="en-US" sz="2600"/>
              <a:t>	{</a:t>
            </a:r>
          </a:p>
          <a:p>
            <a:pPr marL="0" indent="0" algn="just">
              <a:buNone/>
            </a:pPr>
            <a:r>
              <a:rPr lang="en-US" sz="2600"/>
              <a:t>	printf("Nhap a[%d][%d]: ",i, j);</a:t>
            </a:r>
          </a:p>
          <a:p>
            <a:pPr marL="0" indent="0" algn="just">
              <a:buNone/>
            </a:pPr>
            <a:r>
              <a:rPr lang="en-US" sz="2600">
                <a:solidFill>
                  <a:srgbClr val="FF0000"/>
                </a:solidFill>
              </a:rPr>
              <a:t>	scanf("%d", &amp;a[i][j]);</a:t>
            </a:r>
          </a:p>
          <a:p>
            <a:pPr marL="0" indent="0" algn="just">
              <a:buNone/>
            </a:pPr>
            <a:r>
              <a:rPr lang="en-US" sz="2600"/>
              <a:t>	}</a:t>
            </a:r>
          </a:p>
          <a:p>
            <a:pPr marL="0" indent="0" algn="just">
              <a:buNone/>
            </a:pPr>
            <a:r>
              <a:rPr lang="en-US" sz="2600"/>
              <a:t>}</a:t>
            </a:r>
          </a:p>
        </p:txBody>
      </p:sp>
      <p:sp>
        <p:nvSpPr>
          <p:cNvPr id="4" name="Content Placeholder 2"/>
          <p:cNvSpPr txBox="1">
            <a:spLocks/>
          </p:cNvSpPr>
          <p:nvPr/>
        </p:nvSpPr>
        <p:spPr bwMode="auto">
          <a:xfrm>
            <a:off x="6508376" y="1100234"/>
            <a:ext cx="5450542"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Font typeface="Wingdings" pitchFamily="2" charset="2"/>
              <a:buNone/>
            </a:pPr>
            <a:r>
              <a:rPr lang="en-US" sz="2600" kern="0"/>
              <a:t>void nhap(int a[], int n, int m){</a:t>
            </a:r>
          </a:p>
          <a:p>
            <a:pPr marL="0" indent="0" algn="just">
              <a:buFont typeface="Wingdings" pitchFamily="2" charset="2"/>
              <a:buNone/>
            </a:pPr>
            <a:r>
              <a:rPr lang="en-US" sz="2600" kern="0"/>
              <a:t>	int i, j;</a:t>
            </a:r>
          </a:p>
          <a:p>
            <a:pPr marL="0" indent="0" algn="just">
              <a:buFont typeface="Wingdings" pitchFamily="2" charset="2"/>
              <a:buNone/>
            </a:pPr>
            <a:r>
              <a:rPr lang="en-US" sz="2600" kern="0"/>
              <a:t>	for(i=0; i&lt;n; i++)</a:t>
            </a:r>
          </a:p>
          <a:p>
            <a:pPr marL="0" indent="0" algn="just">
              <a:buFont typeface="Wingdings" pitchFamily="2" charset="2"/>
              <a:buNone/>
            </a:pPr>
            <a:r>
              <a:rPr lang="en-US" sz="2600" kern="0"/>
              <a:t>	for(j=0; j&lt;m; j++)</a:t>
            </a:r>
          </a:p>
          <a:p>
            <a:pPr marL="0" indent="0" algn="just">
              <a:buFont typeface="Wingdings" pitchFamily="2" charset="2"/>
              <a:buNone/>
            </a:pPr>
            <a:r>
              <a:rPr lang="en-US" sz="2600" kern="0"/>
              <a:t>	{</a:t>
            </a:r>
          </a:p>
          <a:p>
            <a:pPr marL="0" indent="0" algn="just">
              <a:buFont typeface="Wingdings" pitchFamily="2" charset="2"/>
              <a:buNone/>
            </a:pPr>
            <a:r>
              <a:rPr lang="en-US" sz="2600" kern="0"/>
              <a:t>	printf("Nhap a[%d][%d]: ",i, j);</a:t>
            </a:r>
          </a:p>
          <a:p>
            <a:pPr marL="0" indent="0" algn="just">
              <a:buFont typeface="Wingdings" pitchFamily="2" charset="2"/>
              <a:buNone/>
            </a:pPr>
            <a:r>
              <a:rPr lang="en-US" sz="2600" kern="0"/>
              <a:t>	scanf("%d", a+i*m+j);</a:t>
            </a:r>
          </a:p>
          <a:p>
            <a:pPr marL="0" indent="0" algn="just">
              <a:buFont typeface="Wingdings" pitchFamily="2" charset="2"/>
              <a:buNone/>
            </a:pPr>
            <a:r>
              <a:rPr lang="en-US" sz="2600" kern="0"/>
              <a:t>	}</a:t>
            </a:r>
          </a:p>
          <a:p>
            <a:pPr marL="0" indent="0" algn="just">
              <a:buFont typeface="Wingdings" pitchFamily="2" charset="2"/>
              <a:buNone/>
            </a:pPr>
            <a:r>
              <a:rPr lang="en-US" sz="2600" kern="0"/>
              <a:t>}</a:t>
            </a:r>
          </a:p>
        </p:txBody>
      </p:sp>
    </p:spTree>
    <p:extLst>
      <p:ext uri="{BB962C8B-B14F-4D97-AF65-F5344CB8AC3E}">
        <p14:creationId xmlns:p14="http://schemas.microsoft.com/office/powerpoint/2010/main" val="261912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926171" y="1563875"/>
            <a:ext cx="1447800" cy="3790950"/>
          </a:xfrm>
          <a:prstGeom prst="rect">
            <a:avLst/>
          </a:prstGeom>
        </p:spPr>
      </p:pic>
    </p:spTree>
    <p:extLst>
      <p:ext uri="{BB962C8B-B14F-4D97-AF65-F5344CB8AC3E}">
        <p14:creationId xmlns:p14="http://schemas.microsoft.com/office/powerpoint/2010/main" val="9594919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Stack</a:t>
            </a:r>
          </a:p>
        </p:txBody>
      </p:sp>
      <p:sp>
        <p:nvSpPr>
          <p:cNvPr id="3" name="Content Placeholder 2"/>
          <p:cNvSpPr>
            <a:spLocks noGrp="1"/>
          </p:cNvSpPr>
          <p:nvPr>
            <p:ph idx="1"/>
          </p:nvPr>
        </p:nvSpPr>
        <p:spPr/>
        <p:txBody>
          <a:bodyPr/>
          <a:lstStyle/>
          <a:p>
            <a:r>
              <a:rPr lang="en-US"/>
              <a:t>Bài tập:</a:t>
            </a:r>
          </a:p>
          <a:p>
            <a:pPr marL="514350" indent="-514350">
              <a:buClrTx/>
              <a:buFont typeface="+mj-lt"/>
              <a:buAutoNum type="arabicPeriod"/>
            </a:pPr>
            <a:r>
              <a:rPr lang="en-US"/>
              <a:t>đảo mảng</a:t>
            </a:r>
          </a:p>
          <a:p>
            <a:pPr marL="514350" indent="-514350">
              <a:buClrTx/>
              <a:buFont typeface="+mj-lt"/>
              <a:buAutoNum type="arabicPeriod"/>
            </a:pPr>
            <a:r>
              <a:rPr lang="en-US"/>
              <a:t>đảo chuỗi</a:t>
            </a:r>
          </a:p>
          <a:p>
            <a:pPr marL="514350" indent="-514350">
              <a:buClrTx/>
              <a:buFont typeface="+mj-lt"/>
              <a:buAutoNum type="arabicPeriod"/>
            </a:pPr>
            <a:r>
              <a:rPr lang="en-US"/>
              <a:t>chuyển đổi hệ cơ số</a:t>
            </a:r>
          </a:p>
          <a:p>
            <a:pPr marL="514350" indent="-514350">
              <a:buClrTx/>
              <a:buFont typeface="+mj-lt"/>
              <a:buAutoNum type="arabicPeriod"/>
            </a:pPr>
            <a:r>
              <a:rPr lang="en-US"/>
              <a:t>kiểm tra biểu thức có đúng không</a:t>
            </a:r>
          </a:p>
          <a:p>
            <a:pPr marL="514350" indent="-514350">
              <a:buFont typeface="+mj-lt"/>
              <a:buAutoNum type="arabicPeriod"/>
            </a:pPr>
            <a:r>
              <a:rPr lang="en-US"/>
              <a:t>…</a:t>
            </a:r>
          </a:p>
        </p:txBody>
      </p:sp>
    </p:spTree>
    <p:extLst>
      <p:ext uri="{BB962C8B-B14F-4D97-AF65-F5344CB8AC3E}">
        <p14:creationId xmlns:p14="http://schemas.microsoft.com/office/powerpoint/2010/main" val="17750843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2.5. Queue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8470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2.6. DSLK kép</a:t>
            </a:r>
          </a:p>
        </p:txBody>
      </p:sp>
      <p:sp>
        <p:nvSpPr>
          <p:cNvPr id="3" name="Content Placeholder 2"/>
          <p:cNvSpPr>
            <a:spLocks noGrp="1"/>
          </p:cNvSpPr>
          <p:nvPr>
            <p:ph idx="1"/>
          </p:nvPr>
        </p:nvSpPr>
        <p:spPr/>
        <p:txBody>
          <a:bodyPr/>
          <a:lstStyle/>
          <a:p>
            <a:r>
              <a:rPr lang="en-US"/>
              <a:t>Mỗi nút sẽ có 2 trường liên kết</a:t>
            </a:r>
          </a:p>
          <a:p>
            <a:r>
              <a:rPr lang="en-US"/>
              <a:t>next: Liên kết với phần tử đằng sau</a:t>
            </a:r>
          </a:p>
          <a:p>
            <a:r>
              <a:rPr lang="en-US"/>
              <a:t>pre: Liên kết với phần tử đằng sau</a:t>
            </a:r>
          </a:p>
          <a:p>
            <a:pPr marL="0" indent="0">
              <a:buNone/>
            </a:pPr>
            <a:r>
              <a:rPr lang="en-US"/>
              <a:t> </a:t>
            </a:r>
          </a:p>
        </p:txBody>
      </p:sp>
    </p:spTree>
    <p:extLst>
      <p:ext uri="{BB962C8B-B14F-4D97-AF65-F5344CB8AC3E}">
        <p14:creationId xmlns:p14="http://schemas.microsoft.com/office/powerpoint/2010/main" val="9401407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8" y="1096964"/>
            <a:ext cx="5665694" cy="5234781"/>
          </a:xfrm>
        </p:spPr>
        <p:txBody>
          <a:bodyPr/>
          <a:lstStyle/>
          <a:p>
            <a:pPr algn="just">
              <a:lnSpc>
                <a:spcPct val="150000"/>
              </a:lnSpc>
            </a:pPr>
            <a:r>
              <a:rPr lang="en-US" sz="2800"/>
              <a:t>Khai báo</a:t>
            </a:r>
          </a:p>
          <a:p>
            <a:pPr marL="0" indent="0" algn="just">
              <a:lnSpc>
                <a:spcPct val="150000"/>
              </a:lnSpc>
              <a:buNone/>
            </a:pPr>
            <a:r>
              <a:rPr lang="en-US" sz="2800"/>
              <a:t>typedef struct tagNode</a:t>
            </a:r>
          </a:p>
          <a:p>
            <a:pPr marL="0" indent="0" algn="just">
              <a:lnSpc>
                <a:spcPct val="150000"/>
              </a:lnSpc>
              <a:buNone/>
            </a:pPr>
            <a:r>
              <a:rPr lang="en-US" sz="2800"/>
              <a:t>    {</a:t>
            </a:r>
          </a:p>
          <a:p>
            <a:pPr marL="0" indent="0" algn="just">
              <a:lnSpc>
                <a:spcPct val="150000"/>
              </a:lnSpc>
              <a:buNone/>
            </a:pPr>
            <a:r>
              <a:rPr lang="en-US" sz="2800"/>
              <a:t>    	Data infor;</a:t>
            </a:r>
          </a:p>
          <a:p>
            <a:pPr marL="0" indent="0" algn="just">
              <a:lnSpc>
                <a:spcPct val="150000"/>
              </a:lnSpc>
              <a:buNone/>
            </a:pPr>
            <a:r>
              <a:rPr lang="en-US" sz="2800"/>
              <a:t>    	struct tagNode *next, *pre;</a:t>
            </a:r>
          </a:p>
          <a:p>
            <a:pPr marL="0" indent="0" algn="just">
              <a:lnSpc>
                <a:spcPct val="150000"/>
              </a:lnSpc>
              <a:buNone/>
            </a:pPr>
            <a:r>
              <a:rPr lang="en-US" sz="2800"/>
              <a:t>    }Node;</a:t>
            </a:r>
          </a:p>
        </p:txBody>
      </p:sp>
      <p:sp>
        <p:nvSpPr>
          <p:cNvPr id="5" name="Content Placeholder 2"/>
          <p:cNvSpPr txBox="1">
            <a:spLocks/>
          </p:cNvSpPr>
          <p:nvPr/>
        </p:nvSpPr>
        <p:spPr bwMode="auto">
          <a:xfrm>
            <a:off x="6131858" y="1096964"/>
            <a:ext cx="5665694"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lnSpc>
                <a:spcPct val="150000"/>
              </a:lnSpc>
              <a:buNone/>
            </a:pPr>
            <a:r>
              <a:rPr lang="en-US" sz="2800"/>
              <a:t>typedef struct</a:t>
            </a:r>
          </a:p>
          <a:p>
            <a:pPr marL="0" indent="0" algn="just">
              <a:lnSpc>
                <a:spcPct val="150000"/>
              </a:lnSpc>
              <a:buNone/>
            </a:pPr>
            <a:r>
              <a:rPr lang="en-US" sz="2800"/>
              <a:t>    {</a:t>
            </a:r>
          </a:p>
          <a:p>
            <a:pPr marL="0" indent="0" algn="just">
              <a:lnSpc>
                <a:spcPct val="150000"/>
              </a:lnSpc>
              <a:buNone/>
            </a:pPr>
            <a:r>
              <a:rPr lang="en-US" sz="2800"/>
              <a:t>    	Node *pHead;</a:t>
            </a:r>
          </a:p>
          <a:p>
            <a:pPr marL="0" indent="0" algn="just">
              <a:lnSpc>
                <a:spcPct val="150000"/>
              </a:lnSpc>
              <a:buNone/>
            </a:pPr>
            <a:r>
              <a:rPr lang="en-US" sz="2800"/>
              <a:t>    	Node *pTail;</a:t>
            </a:r>
          </a:p>
          <a:p>
            <a:pPr marL="0" indent="0" algn="just">
              <a:lnSpc>
                <a:spcPct val="150000"/>
              </a:lnSpc>
              <a:buNone/>
            </a:pPr>
            <a:r>
              <a:rPr lang="en-US" sz="2800"/>
              <a:t>    	int spt;</a:t>
            </a:r>
          </a:p>
          <a:p>
            <a:pPr marL="0" indent="0" algn="just">
              <a:lnSpc>
                <a:spcPct val="150000"/>
              </a:lnSpc>
              <a:buNone/>
            </a:pPr>
            <a:r>
              <a:rPr lang="en-US" sz="2800"/>
              <a:t>    }DList;</a:t>
            </a:r>
          </a:p>
        </p:txBody>
      </p:sp>
    </p:spTree>
    <p:extLst>
      <p:ext uri="{BB962C8B-B14F-4D97-AF65-F5344CB8AC3E}">
        <p14:creationId xmlns:p14="http://schemas.microsoft.com/office/powerpoint/2010/main" val="27256947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7" y="1096964"/>
            <a:ext cx="5701553" cy="5234781"/>
          </a:xfrm>
        </p:spPr>
        <p:txBody>
          <a:bodyPr/>
          <a:lstStyle/>
          <a:p>
            <a:pPr marL="0" indent="0" algn="just">
              <a:lnSpc>
                <a:spcPct val="150000"/>
              </a:lnSpc>
              <a:buNone/>
            </a:pPr>
            <a:r>
              <a:rPr lang="en-US" sz="2800"/>
              <a:t>Ví dụ:</a:t>
            </a:r>
          </a:p>
          <a:p>
            <a:pPr marL="0" indent="0" algn="just">
              <a:lnSpc>
                <a:spcPct val="150000"/>
              </a:lnSpc>
              <a:buNone/>
            </a:pPr>
            <a:r>
              <a:rPr lang="en-US" sz="2800"/>
              <a:t>typedef struct    {</a:t>
            </a:r>
          </a:p>
          <a:p>
            <a:pPr marL="0" indent="0" algn="just">
              <a:lnSpc>
                <a:spcPct val="150000"/>
              </a:lnSpc>
              <a:buNone/>
            </a:pPr>
            <a:r>
              <a:rPr lang="en-US" sz="2800"/>
              <a:t>    	char hoten[30];</a:t>
            </a:r>
          </a:p>
          <a:p>
            <a:pPr marL="0" indent="0" algn="just">
              <a:lnSpc>
                <a:spcPct val="150000"/>
              </a:lnSpc>
              <a:buNone/>
            </a:pPr>
            <a:r>
              <a:rPr lang="en-US" sz="2800"/>
              <a:t>    	int masv;</a:t>
            </a:r>
          </a:p>
          <a:p>
            <a:pPr marL="0" indent="0" algn="just">
              <a:lnSpc>
                <a:spcPct val="150000"/>
              </a:lnSpc>
              <a:buNone/>
            </a:pPr>
            <a:r>
              <a:rPr lang="en-US" sz="2800"/>
              <a:t>    	float diemtb;</a:t>
            </a:r>
          </a:p>
          <a:p>
            <a:pPr marL="0" indent="0" algn="just">
              <a:lnSpc>
                <a:spcPct val="150000"/>
              </a:lnSpc>
              <a:buNone/>
            </a:pPr>
            <a:r>
              <a:rPr lang="en-US" sz="2800"/>
              <a:t>    }Data;</a:t>
            </a:r>
          </a:p>
        </p:txBody>
      </p:sp>
      <p:sp>
        <p:nvSpPr>
          <p:cNvPr id="4" name="Content Placeholder 2"/>
          <p:cNvSpPr txBox="1">
            <a:spLocks/>
          </p:cNvSpPr>
          <p:nvPr/>
        </p:nvSpPr>
        <p:spPr bwMode="auto">
          <a:xfrm>
            <a:off x="6096000" y="1118163"/>
            <a:ext cx="5701553" cy="523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lnSpc>
                <a:spcPct val="150000"/>
              </a:lnSpc>
              <a:buNone/>
            </a:pPr>
            <a:r>
              <a:rPr lang="en-US" sz="2400"/>
              <a:t>typedef struct tagNode    {</a:t>
            </a:r>
          </a:p>
          <a:p>
            <a:pPr marL="0" indent="0" algn="just">
              <a:lnSpc>
                <a:spcPct val="150000"/>
              </a:lnSpc>
              <a:buNone/>
            </a:pPr>
            <a:r>
              <a:rPr lang="en-US" sz="2400"/>
              <a:t>    	Data infor;</a:t>
            </a:r>
          </a:p>
          <a:p>
            <a:pPr marL="0" indent="0" algn="just">
              <a:lnSpc>
                <a:spcPct val="150000"/>
              </a:lnSpc>
              <a:buNone/>
            </a:pPr>
            <a:r>
              <a:rPr lang="en-US" sz="2400"/>
              <a:t>    	struct tagNode *next, *pre;</a:t>
            </a:r>
          </a:p>
          <a:p>
            <a:pPr marL="0" indent="0" algn="just">
              <a:lnSpc>
                <a:spcPct val="150000"/>
              </a:lnSpc>
              <a:buNone/>
            </a:pPr>
            <a:r>
              <a:rPr lang="en-US" sz="2400"/>
              <a:t>    }Node;</a:t>
            </a:r>
          </a:p>
          <a:p>
            <a:pPr marL="0" indent="0" algn="just">
              <a:lnSpc>
                <a:spcPct val="150000"/>
              </a:lnSpc>
              <a:buNone/>
            </a:pPr>
            <a:r>
              <a:rPr lang="en-US" sz="2400"/>
              <a:t>typedef struct    {</a:t>
            </a:r>
          </a:p>
          <a:p>
            <a:pPr marL="0" indent="0" algn="just">
              <a:lnSpc>
                <a:spcPct val="150000"/>
              </a:lnSpc>
              <a:buNone/>
            </a:pPr>
            <a:r>
              <a:rPr lang="en-US" sz="2400"/>
              <a:t>    	Node *pHead;  Node *pTail;</a:t>
            </a:r>
          </a:p>
          <a:p>
            <a:pPr marL="0" indent="0" algn="just">
              <a:lnSpc>
                <a:spcPct val="150000"/>
              </a:lnSpc>
              <a:buNone/>
            </a:pPr>
            <a:r>
              <a:rPr lang="en-US" sz="2400"/>
              <a:t>    	int spt;</a:t>
            </a:r>
          </a:p>
          <a:p>
            <a:pPr marL="0" indent="0" algn="just">
              <a:lnSpc>
                <a:spcPct val="150000"/>
              </a:lnSpc>
              <a:buNone/>
            </a:pPr>
            <a:r>
              <a:rPr lang="en-US" sz="2400"/>
              <a:t>    }DList;</a:t>
            </a:r>
          </a:p>
        </p:txBody>
      </p:sp>
    </p:spTree>
    <p:extLst>
      <p:ext uri="{BB962C8B-B14F-4D97-AF65-F5344CB8AC3E}">
        <p14:creationId xmlns:p14="http://schemas.microsoft.com/office/powerpoint/2010/main" val="40714991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DSLK kép</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2800"/>
              <a:t>Các phép toán trên danh sách</a:t>
            </a:r>
          </a:p>
          <a:p>
            <a:pPr lvl="1" algn="just">
              <a:lnSpc>
                <a:spcPct val="150000"/>
              </a:lnSpc>
            </a:pPr>
            <a:r>
              <a:rPr lang="en-US" sz="2400"/>
              <a:t>Khởi tạo một danh sách rỗng</a:t>
            </a:r>
          </a:p>
          <a:p>
            <a:pPr lvl="1" algn="just">
              <a:lnSpc>
                <a:spcPct val="150000"/>
              </a:lnSpc>
            </a:pPr>
            <a:r>
              <a:rPr lang="en-US" sz="2400"/>
              <a:t>Kiểm tra danh sách rỗng/đầy</a:t>
            </a:r>
          </a:p>
          <a:p>
            <a:pPr lvl="1" algn="just">
              <a:lnSpc>
                <a:spcPct val="150000"/>
              </a:lnSpc>
            </a:pPr>
            <a:r>
              <a:rPr lang="en-US" sz="2400"/>
              <a:t>Kiểm tra (tìm kiếm) phần tử X có trong danh sách ko</a:t>
            </a:r>
          </a:p>
          <a:p>
            <a:pPr lvl="1" algn="just">
              <a:lnSpc>
                <a:spcPct val="150000"/>
              </a:lnSpc>
            </a:pPr>
            <a:r>
              <a:rPr lang="en-US" sz="2400"/>
              <a:t>Chèn phần tử X vào danh sách L</a:t>
            </a:r>
          </a:p>
          <a:p>
            <a:pPr lvl="1" algn="just">
              <a:lnSpc>
                <a:spcPct val="150000"/>
              </a:lnSpc>
            </a:pPr>
            <a:r>
              <a:rPr lang="en-US" sz="2400"/>
              <a:t>Xóa phần tử X khỏi danh sách L</a:t>
            </a:r>
          </a:p>
          <a:p>
            <a:pPr lvl="1" algn="just">
              <a:lnSpc>
                <a:spcPct val="150000"/>
              </a:lnSpc>
            </a:pPr>
            <a:r>
              <a:rPr lang="en-US" sz="2400"/>
              <a:t>Lấy giá trị phần tử tại vị trí P</a:t>
            </a:r>
          </a:p>
          <a:p>
            <a:pPr lvl="1" algn="just">
              <a:lnSpc>
                <a:spcPct val="150000"/>
              </a:lnSpc>
            </a:pPr>
            <a:r>
              <a:rPr lang="en-US" sz="2400"/>
              <a:t>…</a:t>
            </a:r>
          </a:p>
          <a:p>
            <a:pPr algn="just">
              <a:lnSpc>
                <a:spcPct val="150000"/>
              </a:lnSpc>
            </a:pPr>
            <a:endParaRPr lang="en-US" sz="2800"/>
          </a:p>
        </p:txBody>
      </p:sp>
    </p:spTree>
    <p:extLst>
      <p:ext uri="{BB962C8B-B14F-4D97-AF65-F5344CB8AC3E}">
        <p14:creationId xmlns:p14="http://schemas.microsoft.com/office/powerpoint/2010/main" val="21288797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8" y="1096964"/>
            <a:ext cx="5665694" cy="5234781"/>
          </a:xfrm>
        </p:spPr>
        <p:txBody>
          <a:bodyPr/>
          <a:lstStyle/>
          <a:p>
            <a:pPr algn="just">
              <a:lnSpc>
                <a:spcPct val="150000"/>
              </a:lnSpc>
            </a:pPr>
            <a:r>
              <a:rPr lang="en-US" sz="2800"/>
              <a:t>Tạo danh sách rỗng: </a:t>
            </a:r>
          </a:p>
          <a:p>
            <a:pPr marL="0" indent="0" algn="just">
              <a:lnSpc>
                <a:spcPct val="150000"/>
              </a:lnSpc>
              <a:buNone/>
            </a:pPr>
            <a:r>
              <a:rPr lang="en-US" sz="2800"/>
              <a:t>void InitList(DList *L)</a:t>
            </a:r>
          </a:p>
          <a:p>
            <a:pPr marL="0" indent="0" algn="just">
              <a:lnSpc>
                <a:spcPct val="150000"/>
              </a:lnSpc>
              <a:buNone/>
            </a:pPr>
            <a:r>
              <a:rPr lang="en-US" sz="2800"/>
              <a:t>    {</a:t>
            </a:r>
          </a:p>
          <a:p>
            <a:pPr marL="0" indent="0" algn="just">
              <a:lnSpc>
                <a:spcPct val="150000"/>
              </a:lnSpc>
              <a:buNone/>
            </a:pPr>
            <a:r>
              <a:rPr lang="en-US" sz="2800"/>
              <a:t>    	L-&gt;pHead = NULL;</a:t>
            </a:r>
          </a:p>
          <a:p>
            <a:pPr marL="0" indent="0" algn="just">
              <a:lnSpc>
                <a:spcPct val="150000"/>
              </a:lnSpc>
              <a:buNone/>
            </a:pPr>
            <a:r>
              <a:rPr lang="en-US" sz="2800"/>
              <a:t>    	L-&gt;pTail = NULL;</a:t>
            </a:r>
          </a:p>
          <a:p>
            <a:pPr marL="0" indent="0" algn="just">
              <a:lnSpc>
                <a:spcPct val="150000"/>
              </a:lnSpc>
              <a:buNone/>
            </a:pPr>
            <a:r>
              <a:rPr lang="en-US" sz="2800"/>
              <a:t>    	L-&gt;spt = 0;</a:t>
            </a:r>
          </a:p>
          <a:p>
            <a:pPr marL="0" indent="0" algn="just">
              <a:lnSpc>
                <a:spcPct val="150000"/>
              </a:lnSpc>
              <a:buNone/>
            </a:pPr>
            <a:r>
              <a:rPr lang="en-US" sz="2800"/>
              <a:t>    }</a:t>
            </a:r>
          </a:p>
        </p:txBody>
      </p:sp>
      <p:pic>
        <p:nvPicPr>
          <p:cNvPr id="5" name="Picture 4"/>
          <p:cNvPicPr>
            <a:picLocks noChangeAspect="1"/>
          </p:cNvPicPr>
          <p:nvPr/>
        </p:nvPicPr>
        <p:blipFill>
          <a:blip r:embed="rId2"/>
          <a:stretch>
            <a:fillRect/>
          </a:stretch>
        </p:blipFill>
        <p:spPr>
          <a:xfrm>
            <a:off x="6341789" y="1792430"/>
            <a:ext cx="5025458" cy="3801546"/>
          </a:xfrm>
          <a:prstGeom prst="rect">
            <a:avLst/>
          </a:prstGeom>
        </p:spPr>
      </p:pic>
    </p:spTree>
    <p:extLst>
      <p:ext uri="{BB962C8B-B14F-4D97-AF65-F5344CB8AC3E}">
        <p14:creationId xmlns:p14="http://schemas.microsoft.com/office/powerpoint/2010/main" val="25453537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609600" y="1302545"/>
            <a:ext cx="5450541" cy="5029200"/>
          </a:xfrm>
        </p:spPr>
        <p:txBody>
          <a:bodyPr/>
          <a:lstStyle/>
          <a:p>
            <a:pPr>
              <a:lnSpc>
                <a:spcPct val="150000"/>
              </a:lnSpc>
            </a:pPr>
            <a:r>
              <a:rPr lang="en-US"/>
              <a:t>Kiểm tra danh sách rỗng</a:t>
            </a:r>
          </a:p>
          <a:p>
            <a:pPr>
              <a:lnSpc>
                <a:spcPct val="150000"/>
              </a:lnSpc>
            </a:pPr>
            <a:r>
              <a:rPr lang="en-US"/>
              <a:t>Thuật toán: </a:t>
            </a:r>
          </a:p>
          <a:p>
            <a:pPr lvl="1">
              <a:lnSpc>
                <a:spcPct val="150000"/>
              </a:lnSpc>
            </a:pPr>
            <a:r>
              <a:rPr lang="en-US"/>
              <a:t>kiểm tra </a:t>
            </a:r>
          </a:p>
          <a:p>
            <a:pPr lvl="1">
              <a:lnSpc>
                <a:spcPct val="150000"/>
              </a:lnSpc>
            </a:pPr>
            <a:r>
              <a:rPr lang="en-US"/>
              <a:t>hoặc pHead ==NULL, </a:t>
            </a:r>
          </a:p>
          <a:p>
            <a:pPr lvl="1">
              <a:lnSpc>
                <a:spcPct val="150000"/>
              </a:lnSpc>
            </a:pPr>
            <a:r>
              <a:rPr lang="en-US"/>
              <a:t>hoặc pTail == NULL</a:t>
            </a:r>
          </a:p>
          <a:p>
            <a:pPr lvl="1">
              <a:lnSpc>
                <a:spcPct val="150000"/>
              </a:lnSpc>
            </a:pPr>
            <a:r>
              <a:rPr lang="en-US"/>
              <a:t>hoặc spt ==0 </a:t>
            </a:r>
          </a:p>
        </p:txBody>
      </p:sp>
      <p:sp>
        <p:nvSpPr>
          <p:cNvPr id="4" name="Content Placeholder 2"/>
          <p:cNvSpPr txBox="1">
            <a:spLocks/>
          </p:cNvSpPr>
          <p:nvPr/>
        </p:nvSpPr>
        <p:spPr bwMode="auto">
          <a:xfrm>
            <a:off x="6347012" y="2844475"/>
            <a:ext cx="5450541"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150000"/>
              </a:lnSpc>
              <a:buNone/>
            </a:pPr>
            <a:r>
              <a:rPr lang="en-US" kern="0"/>
              <a:t>int emptyList(DList L)</a:t>
            </a:r>
          </a:p>
          <a:p>
            <a:pPr marL="0" indent="0">
              <a:lnSpc>
                <a:spcPct val="150000"/>
              </a:lnSpc>
              <a:buNone/>
            </a:pPr>
            <a:r>
              <a:rPr lang="en-US" kern="0"/>
              <a:t> {</a:t>
            </a:r>
          </a:p>
          <a:p>
            <a:pPr marL="0" indent="0">
              <a:lnSpc>
                <a:spcPct val="150000"/>
              </a:lnSpc>
              <a:buNone/>
            </a:pPr>
            <a:r>
              <a:rPr lang="en-US" kern="0"/>
              <a:t>    	return (L.spt == 0); </a:t>
            </a:r>
          </a:p>
          <a:p>
            <a:pPr marL="0" indent="0">
              <a:lnSpc>
                <a:spcPct val="150000"/>
              </a:lnSpc>
              <a:buNone/>
            </a:pPr>
            <a:r>
              <a:rPr lang="en-US" kern="0"/>
              <a:t>}</a:t>
            </a:r>
          </a:p>
        </p:txBody>
      </p:sp>
    </p:spTree>
    <p:extLst>
      <p:ext uri="{BB962C8B-B14F-4D97-AF65-F5344CB8AC3E}">
        <p14:creationId xmlns:p14="http://schemas.microsoft.com/office/powerpoint/2010/main" val="9539203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rgbClr val="080808"/>
                </a:solidFill>
                <a:latin typeface="Times New Roman" panose="02020603050405020304" pitchFamily="18" charset="0"/>
                <a:cs typeface="Times New Roman" panose="02020603050405020304" pitchFamily="18" charset="0"/>
              </a:rPr>
              <a:t>2.6. Danh sách – DSLK kép</a:t>
            </a:r>
            <a:endParaRPr lang="en-US"/>
          </a:p>
        </p:txBody>
      </p:sp>
      <p:sp>
        <p:nvSpPr>
          <p:cNvPr id="3" name="Content Placeholder 2"/>
          <p:cNvSpPr>
            <a:spLocks noGrp="1"/>
          </p:cNvSpPr>
          <p:nvPr>
            <p:ph idx="1"/>
          </p:nvPr>
        </p:nvSpPr>
        <p:spPr>
          <a:xfrm>
            <a:off x="394447" y="1096964"/>
            <a:ext cx="11510681" cy="5234781"/>
          </a:xfrm>
        </p:spPr>
        <p:txBody>
          <a:bodyPr/>
          <a:lstStyle/>
          <a:p>
            <a:pPr algn="just">
              <a:lnSpc>
                <a:spcPct val="150000"/>
              </a:lnSpc>
            </a:pPr>
            <a:r>
              <a:rPr lang="en-US" sz="3600"/>
              <a:t>Chèn phần tử X vào danh sách </a:t>
            </a:r>
          </a:p>
          <a:p>
            <a:pPr lvl="1" algn="just">
              <a:lnSpc>
                <a:spcPct val="150000"/>
              </a:lnSpc>
            </a:pPr>
            <a:r>
              <a:rPr lang="en-US" sz="3200"/>
              <a:t>Chèn X vào đầu danh sách</a:t>
            </a:r>
          </a:p>
          <a:p>
            <a:pPr lvl="1" algn="just">
              <a:lnSpc>
                <a:spcPct val="150000"/>
              </a:lnSpc>
            </a:pPr>
            <a:r>
              <a:rPr lang="en-US" sz="3200"/>
              <a:t>Chèn X vào cuối danh sách </a:t>
            </a:r>
          </a:p>
          <a:p>
            <a:pPr lvl="1" algn="just">
              <a:lnSpc>
                <a:spcPct val="150000"/>
              </a:lnSpc>
            </a:pPr>
            <a:r>
              <a:rPr lang="en-US" sz="3200"/>
              <a:t>Chèn X vào sau phần tử q trong danh sách </a:t>
            </a:r>
          </a:p>
        </p:txBody>
      </p:sp>
    </p:spTree>
    <p:extLst>
      <p:ext uri="{BB962C8B-B14F-4D97-AF65-F5344CB8AC3E}">
        <p14:creationId xmlns:p14="http://schemas.microsoft.com/office/powerpoint/2010/main" val="132583535"/>
      </p:ext>
    </p:extLst>
  </p:cSld>
  <p:clrMapOvr>
    <a:masterClrMapping/>
  </p:clrMapOvr>
</p:sld>
</file>

<file path=ppt/theme/theme1.xml><?xml version="1.0" encoding="utf-8"?>
<a:theme xmlns:a="http://schemas.openxmlformats.org/drawingml/2006/main" name="170Gp_natural_light">
  <a:themeElements>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fontScheme name="170Gp_natural_ligh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17407D"/>
        </a:dk2>
        <a:lt2>
          <a:srgbClr val="DDDDDD"/>
        </a:lt2>
        <a:accent1>
          <a:srgbClr val="5DC5B9"/>
        </a:accent1>
        <a:accent2>
          <a:srgbClr val="99CCFF"/>
        </a:accent2>
        <a:accent3>
          <a:srgbClr val="FFFFFF"/>
        </a:accent3>
        <a:accent4>
          <a:srgbClr val="000000"/>
        </a:accent4>
        <a:accent5>
          <a:srgbClr val="B6DFD9"/>
        </a:accent5>
        <a:accent6>
          <a:srgbClr val="8AB9E7"/>
        </a:accent6>
        <a:hlink>
          <a:srgbClr val="5D99DB"/>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1550"/>
        </a:dk2>
        <a:lt2>
          <a:srgbClr val="DDDDDD"/>
        </a:lt2>
        <a:accent1>
          <a:srgbClr val="8B8DE1"/>
        </a:accent1>
        <a:accent2>
          <a:srgbClr val="CABDF5"/>
        </a:accent2>
        <a:accent3>
          <a:srgbClr val="FFFFFF"/>
        </a:accent3>
        <a:accent4>
          <a:srgbClr val="000000"/>
        </a:accent4>
        <a:accent5>
          <a:srgbClr val="C4C5EE"/>
        </a:accent5>
        <a:accent6>
          <a:srgbClr val="B7ABDE"/>
        </a:accent6>
        <a:hlink>
          <a:srgbClr val="58AFD2"/>
        </a:hlink>
        <a:folHlink>
          <a:srgbClr val="BFDF6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170Gp_natural_light">
  <a:themeElements>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fontScheme name="170Gp_natural_ligh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17407D"/>
        </a:dk2>
        <a:lt2>
          <a:srgbClr val="DDDDDD"/>
        </a:lt2>
        <a:accent1>
          <a:srgbClr val="5DC5B9"/>
        </a:accent1>
        <a:accent2>
          <a:srgbClr val="99CCFF"/>
        </a:accent2>
        <a:accent3>
          <a:srgbClr val="FFFFFF"/>
        </a:accent3>
        <a:accent4>
          <a:srgbClr val="000000"/>
        </a:accent4>
        <a:accent5>
          <a:srgbClr val="B6DFD9"/>
        </a:accent5>
        <a:accent6>
          <a:srgbClr val="8AB9E7"/>
        </a:accent6>
        <a:hlink>
          <a:srgbClr val="5D99DB"/>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1550"/>
        </a:dk2>
        <a:lt2>
          <a:srgbClr val="DDDDDD"/>
        </a:lt2>
        <a:accent1>
          <a:srgbClr val="8B8DE1"/>
        </a:accent1>
        <a:accent2>
          <a:srgbClr val="CABDF5"/>
        </a:accent2>
        <a:accent3>
          <a:srgbClr val="FFFFFF"/>
        </a:accent3>
        <a:accent4>
          <a:srgbClr val="000000"/>
        </a:accent4>
        <a:accent5>
          <a:srgbClr val="C4C5EE"/>
        </a:accent5>
        <a:accent6>
          <a:srgbClr val="B7ABDE"/>
        </a:accent6>
        <a:hlink>
          <a:srgbClr val="58AFD2"/>
        </a:hlink>
        <a:folHlink>
          <a:srgbClr val="BFDF6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TotalTime>
  <Words>7992</Words>
  <Application>Microsoft Macintosh PowerPoint</Application>
  <PresentationFormat>Widescreen</PresentationFormat>
  <Paragraphs>1119</Paragraphs>
  <Slides>112</Slides>
  <Notes>15</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112</vt:i4>
      </vt:variant>
    </vt:vector>
  </HeadingPairs>
  <TitlesOfParts>
    <vt:vector size="124" baseType="lpstr">
      <vt:lpstr>Arial</vt:lpstr>
      <vt:lpstr>Arial Black</vt:lpstr>
      <vt:lpstr>Calibri</vt:lpstr>
      <vt:lpstr>Tahoma</vt:lpstr>
      <vt:lpstr>Times New Roman</vt:lpstr>
      <vt:lpstr>Wingdings</vt:lpstr>
      <vt:lpstr>170Gp_natural_light</vt:lpstr>
      <vt:lpstr>1_400TGp_globalcity_light_ani</vt:lpstr>
      <vt:lpstr>Blends</vt:lpstr>
      <vt:lpstr>1_170Gp_natural_light</vt:lpstr>
      <vt:lpstr>1_Blends</vt:lpstr>
      <vt:lpstr>Image</vt:lpstr>
      <vt:lpstr>CẤU TRÚC DỮ LIỆU VÀ GIẢI THUẬT</vt:lpstr>
      <vt:lpstr>PowerPoint Presentation</vt:lpstr>
      <vt:lpstr>PowerPoint Presentation</vt:lpstr>
      <vt:lpstr>PowerPoint Presentation</vt:lpstr>
      <vt:lpstr>2.1. Mảng</vt:lpstr>
      <vt:lpstr>2.1. Mảng</vt:lpstr>
      <vt:lpstr>2.1. Mảng</vt:lpstr>
      <vt:lpstr>2.1. Mảng</vt:lpstr>
      <vt:lpstr>2.1. Mảng</vt:lpstr>
      <vt:lpstr>2.1. Mảng</vt:lpstr>
      <vt:lpstr>2.1. Mảng</vt:lpstr>
      <vt:lpstr>PowerPoint Presentation</vt:lpstr>
      <vt:lpstr>PowerPoint Presentation</vt:lpstr>
      <vt:lpstr>PowerPoint Presentation</vt:lpstr>
      <vt:lpstr>Nhập, xuất chuỗi</vt:lpstr>
      <vt:lpstr>Nhập xuất chuỗi ký tự</vt:lpstr>
      <vt:lpstr>Ví dụ: hàm fgets</vt:lpstr>
      <vt:lpstr>Ví dụ: Nhập xuất chuỗi ký tự</vt:lpstr>
      <vt:lpstr>Một số điểm đặc biệt với scanf và chuỗi điều khiển</vt:lpstr>
      <vt:lpstr>Một số điểm đặc biệt với scanf và chuỗi điều khiển</vt:lpstr>
      <vt:lpstr>Một số điểm đặc biệt với scanf và chuỗi điều khiển</vt:lpstr>
      <vt:lpstr>Một số điểm đặc biệt với scanf và chuỗi điều khiển</vt:lpstr>
      <vt:lpstr>Một số điểm đặc biệt với scanf và chuỗi điều khiển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Hàm strrev()</vt:lpstr>
      <vt:lpstr>Một số bài tập với choỗi</vt:lpstr>
      <vt:lpstr>Một số bài tập với chuỗi</vt:lpstr>
      <vt:lpstr>PowerPoint Presentation</vt:lpstr>
      <vt:lpstr>Xóa các dấu cách thừa trong chuỗi</vt:lpstr>
      <vt:lpstr>Xóa dấu cách thừa</vt:lpstr>
      <vt:lpstr>Chuẩn tên riêng</vt:lpstr>
      <vt:lpstr>Kiểu cấu trúc - struct</vt:lpstr>
      <vt:lpstr>PowerPoint Presentation</vt:lpstr>
      <vt:lpstr>2.2. Cấu trúc (structure)</vt:lpstr>
      <vt:lpstr>2.2. Cấu trúc</vt:lpstr>
      <vt:lpstr>2.2. Cấu trúc</vt:lpstr>
      <vt:lpstr>2.2. Cấu trúc</vt:lpstr>
      <vt:lpstr>2.2. Cấu trúc</vt:lpstr>
      <vt:lpstr>Nhập xuất mảng sinh viên</vt:lpstr>
      <vt:lpstr>Nhập xuất mảng sinh viên</vt:lpstr>
      <vt:lpstr>2.2. Cấu trúc</vt:lpstr>
      <vt:lpstr>2.3. Danh sách (list) </vt:lpstr>
      <vt:lpstr>2.3. Danh sách</vt:lpstr>
      <vt:lpstr>2.3. Danh sách</vt:lpstr>
      <vt:lpstr>Ví dụ</vt:lpstr>
      <vt:lpstr>2.3. Danh sách </vt:lpstr>
      <vt:lpstr>2.3. Danh sách </vt:lpstr>
      <vt:lpstr>2.3. Danh sách </vt:lpstr>
      <vt:lpstr>2.3. Danh sách </vt:lpstr>
      <vt:lpstr>2.3. Danh sách </vt:lpstr>
      <vt:lpstr>2.3. Danh sách </vt:lpstr>
      <vt:lpstr>2.3. Danh sách – DSLK</vt:lpstr>
      <vt:lpstr>2.3. Danh sách – DSLK</vt:lpstr>
      <vt:lpstr>2.3. Danh sách – DSLK</vt:lpstr>
      <vt:lpstr>2.3. Danh sách – DSLK đơn</vt:lpstr>
      <vt:lpstr>2.3. Danh sách – DSLK đơn</vt:lpstr>
      <vt:lpstr>2.3. DSLK đơn </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Xóa theo tên</vt:lpstr>
      <vt:lpstr>bổ sung hàm main()</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2.4. Stack</vt:lpstr>
      <vt:lpstr>PowerPoint Presentation</vt:lpstr>
      <vt:lpstr>2.4. Stack</vt:lpstr>
      <vt:lpstr>2.5. Queue</vt:lpstr>
      <vt:lpstr>2.6. DSLK kép</vt:lpstr>
      <vt:lpstr>2.6. Danh sách – DSLK kép</vt:lpstr>
      <vt:lpstr>2.6. Danh sách – DSLK kép</vt:lpstr>
      <vt:lpstr>2.6. DSLK kép</vt:lpstr>
      <vt:lpstr>2.6. Danh sách – DSLK kép</vt:lpstr>
      <vt:lpstr>2.6. Danh sách – DSLK kép</vt:lpstr>
      <vt:lpstr>2.6. Danh sách – DSLK kép</vt:lpstr>
      <vt:lpstr>2.6. Danh sách – DSLK kép</vt:lpstr>
      <vt:lpstr>2.6. Danh sách – DSLK kép</vt:lpstr>
      <vt:lpstr>2.6. Danh sách – DSLK kép</vt:lpstr>
      <vt:lpstr>2.6. Danh sách – DSLK kép</vt:lpstr>
      <vt:lpstr>2.6. Danh sách – DSLK kép</vt:lpstr>
      <vt:lpstr>2.3. Danh sách – DSLK đơn</vt:lpstr>
      <vt:lpstr>2.3. Danh sách – DSLK đơn</vt:lpstr>
      <vt:lpstr>2.3. Danh sách – DSLK đơn</vt:lpstr>
      <vt:lpstr>2.3. Danh sách – DSLK đơn</vt:lpstr>
      <vt:lpstr>2.3. Danh sách – DSLK đơn</vt:lpstr>
      <vt:lpstr>2.3. Danh sách – DSLK đơn</vt:lpstr>
      <vt:lpstr>2.3. Danh sách – DSLK đơn</vt:lpstr>
      <vt:lpstr>Xóa theo tên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VÀ GIẢI THUẬT</dc:title>
  <dc:creator>Nguyen Hanh Phuc</dc:creator>
  <cp:lastModifiedBy>Microsoft Office User</cp:lastModifiedBy>
  <cp:revision>174</cp:revision>
  <dcterms:created xsi:type="dcterms:W3CDTF">2017-02-19T12:55:51Z</dcterms:created>
  <dcterms:modified xsi:type="dcterms:W3CDTF">2021-10-15T00:49:03Z</dcterms:modified>
</cp:coreProperties>
</file>