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139"/>
  </p:notesMasterIdLst>
  <p:sldIdLst>
    <p:sldId id="258" r:id="rId3"/>
    <p:sldId id="262" r:id="rId4"/>
    <p:sldId id="263" r:id="rId5"/>
    <p:sldId id="280" r:id="rId6"/>
    <p:sldId id="393" r:id="rId7"/>
    <p:sldId id="268" r:id="rId8"/>
    <p:sldId id="270" r:id="rId9"/>
    <p:sldId id="281" r:id="rId10"/>
    <p:sldId id="283" r:id="rId11"/>
    <p:sldId id="271" r:id="rId12"/>
    <p:sldId id="282" r:id="rId13"/>
    <p:sldId id="273" r:id="rId14"/>
    <p:sldId id="275" r:id="rId15"/>
    <p:sldId id="285" r:id="rId16"/>
    <p:sldId id="357" r:id="rId17"/>
    <p:sldId id="358" r:id="rId18"/>
    <p:sldId id="359" r:id="rId19"/>
    <p:sldId id="389" r:id="rId20"/>
    <p:sldId id="360" r:id="rId21"/>
    <p:sldId id="369" r:id="rId22"/>
    <p:sldId id="370" r:id="rId23"/>
    <p:sldId id="387" r:id="rId24"/>
    <p:sldId id="378" r:id="rId25"/>
    <p:sldId id="379" r:id="rId26"/>
    <p:sldId id="380" r:id="rId27"/>
    <p:sldId id="384" r:id="rId28"/>
    <p:sldId id="381" r:id="rId29"/>
    <p:sldId id="382" r:id="rId30"/>
    <p:sldId id="383" r:id="rId31"/>
    <p:sldId id="371" r:id="rId32"/>
    <p:sldId id="385" r:id="rId33"/>
    <p:sldId id="386" r:id="rId34"/>
    <p:sldId id="276" r:id="rId35"/>
    <p:sldId id="288" r:id="rId36"/>
    <p:sldId id="289" r:id="rId37"/>
    <p:sldId id="286" r:id="rId38"/>
    <p:sldId id="290" r:id="rId39"/>
    <p:sldId id="291" r:id="rId40"/>
    <p:sldId id="292" r:id="rId41"/>
    <p:sldId id="293" r:id="rId42"/>
    <p:sldId id="345" r:id="rId43"/>
    <p:sldId id="294" r:id="rId44"/>
    <p:sldId id="295" r:id="rId45"/>
    <p:sldId id="296" r:id="rId46"/>
    <p:sldId id="297" r:id="rId47"/>
    <p:sldId id="298" r:id="rId48"/>
    <p:sldId id="299" r:id="rId49"/>
    <p:sldId id="300" r:id="rId50"/>
    <p:sldId id="304" r:id="rId51"/>
    <p:sldId id="301" r:id="rId52"/>
    <p:sldId id="302" r:id="rId53"/>
    <p:sldId id="361" r:id="rId54"/>
    <p:sldId id="362" r:id="rId55"/>
    <p:sldId id="363" r:id="rId56"/>
    <p:sldId id="376" r:id="rId57"/>
    <p:sldId id="372" r:id="rId58"/>
    <p:sldId id="303" r:id="rId59"/>
    <p:sldId id="305" r:id="rId60"/>
    <p:sldId id="346" r:id="rId61"/>
    <p:sldId id="307" r:id="rId62"/>
    <p:sldId id="308" r:id="rId63"/>
    <p:sldId id="309" r:id="rId64"/>
    <p:sldId id="310" r:id="rId65"/>
    <p:sldId id="311" r:id="rId66"/>
    <p:sldId id="373" r:id="rId67"/>
    <p:sldId id="312" r:id="rId68"/>
    <p:sldId id="392" r:id="rId69"/>
    <p:sldId id="390" r:id="rId70"/>
    <p:sldId id="374" r:id="rId71"/>
    <p:sldId id="375" r:id="rId72"/>
    <p:sldId id="313" r:id="rId73"/>
    <p:sldId id="364" r:id="rId74"/>
    <p:sldId id="328"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65" r:id="rId91"/>
    <p:sldId id="388" r:id="rId92"/>
    <p:sldId id="329" r:id="rId93"/>
    <p:sldId id="315" r:id="rId94"/>
    <p:sldId id="316" r:id="rId95"/>
    <p:sldId id="347" r:id="rId96"/>
    <p:sldId id="317" r:id="rId97"/>
    <p:sldId id="318" r:id="rId98"/>
    <p:sldId id="319" r:id="rId99"/>
    <p:sldId id="320" r:id="rId100"/>
    <p:sldId id="321" r:id="rId101"/>
    <p:sldId id="322" r:id="rId102"/>
    <p:sldId id="323" r:id="rId103"/>
    <p:sldId id="324" r:id="rId104"/>
    <p:sldId id="325" r:id="rId105"/>
    <p:sldId id="326" r:id="rId106"/>
    <p:sldId id="366" r:id="rId107"/>
    <p:sldId id="394" r:id="rId108"/>
    <p:sldId id="395" r:id="rId109"/>
    <p:sldId id="396" r:id="rId110"/>
    <p:sldId id="397" r:id="rId111"/>
    <p:sldId id="398" r:id="rId112"/>
    <p:sldId id="399" r:id="rId113"/>
    <p:sldId id="400" r:id="rId114"/>
    <p:sldId id="401" r:id="rId115"/>
    <p:sldId id="402" r:id="rId116"/>
    <p:sldId id="403" r:id="rId117"/>
    <p:sldId id="404" r:id="rId118"/>
    <p:sldId id="405" r:id="rId119"/>
    <p:sldId id="266" r:id="rId120"/>
    <p:sldId id="406" r:id="rId121"/>
    <p:sldId id="284" r:id="rId122"/>
    <p:sldId id="306" r:id="rId123"/>
    <p:sldId id="407" r:id="rId124"/>
    <p:sldId id="408" r:id="rId125"/>
    <p:sldId id="327" r:id="rId126"/>
    <p:sldId id="287" r:id="rId127"/>
    <p:sldId id="348" r:id="rId128"/>
    <p:sldId id="349" r:id="rId129"/>
    <p:sldId id="350" r:id="rId130"/>
    <p:sldId id="351" r:id="rId131"/>
    <p:sldId id="352" r:id="rId132"/>
    <p:sldId id="353" r:id="rId133"/>
    <p:sldId id="354" r:id="rId134"/>
    <p:sldId id="355" r:id="rId135"/>
    <p:sldId id="356" r:id="rId136"/>
    <p:sldId id="367" r:id="rId137"/>
    <p:sldId id="368" r:id="rId1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Hanh Phuc" initials="NHP" lastIdx="9"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24" autoAdjust="0"/>
    <p:restoredTop sz="94660"/>
  </p:normalViewPr>
  <p:slideViewPr>
    <p:cSldViewPr snapToGrid="0">
      <p:cViewPr varScale="1">
        <p:scale>
          <a:sx n="62" d="100"/>
          <a:sy n="62" d="100"/>
        </p:scale>
        <p:origin x="42" y="396"/>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1973" y="48"/>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notesMaster" Target="notesMasters/notesMaster1.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viewProps" Target="viewProp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3-02-16T22:32:59.491" idx="9">
    <p:pos x="2255" y="1513"/>
    <p:text>Trong đó: + Một trường (field) là một đơn vị dữ liệu nào đó chẳng hạn như tên, tuổi, số điện thoại của một người ...
+ Một bản ghi (record) là một tập hợp các trường.
+ Một file (danh sách) là một tập hợp các bản ghi.</p:text>
    <p:extLst>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6AF380-57C2-4841-A67F-AEBF247A4A8F}" type="datetimeFigureOut">
              <a:rPr lang="en-US" smtClean="0"/>
              <a:t>12/1/2020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516348-028A-4868-8E38-34E138F863B7}" type="slidenum">
              <a:rPr lang="en-US" smtClean="0"/>
              <a:t>‹#›</a:t>
            </a:fld>
            <a:endParaRPr lang="en-US"/>
          </a:p>
        </p:txBody>
      </p:sp>
    </p:spTree>
    <p:extLst>
      <p:ext uri="{BB962C8B-B14F-4D97-AF65-F5344CB8AC3E}">
        <p14:creationId xmlns:p14="http://schemas.microsoft.com/office/powerpoint/2010/main" val="2145560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516348-028A-4868-8E38-34E138F863B7}" type="slidenum">
              <a:rPr lang="en-US" smtClean="0"/>
              <a:t>22</a:t>
            </a:fld>
            <a:endParaRPr lang="en-US"/>
          </a:p>
        </p:txBody>
      </p:sp>
    </p:spTree>
    <p:extLst>
      <p:ext uri="{BB962C8B-B14F-4D97-AF65-F5344CB8AC3E}">
        <p14:creationId xmlns:p14="http://schemas.microsoft.com/office/powerpoint/2010/main" val="3998982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516348-028A-4868-8E38-34E138F863B7}" type="slidenum">
              <a:rPr lang="en-US" smtClean="0"/>
              <a:t>23</a:t>
            </a:fld>
            <a:endParaRPr lang="en-US"/>
          </a:p>
        </p:txBody>
      </p:sp>
    </p:spTree>
    <p:extLst>
      <p:ext uri="{BB962C8B-B14F-4D97-AF65-F5344CB8AC3E}">
        <p14:creationId xmlns:p14="http://schemas.microsoft.com/office/powerpoint/2010/main" val="899853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516348-028A-4868-8E38-34E138F863B7}" type="slidenum">
              <a:rPr lang="en-US" smtClean="0"/>
              <a:t>25</a:t>
            </a:fld>
            <a:endParaRPr lang="en-US"/>
          </a:p>
        </p:txBody>
      </p:sp>
    </p:spTree>
    <p:extLst>
      <p:ext uri="{BB962C8B-B14F-4D97-AF65-F5344CB8AC3E}">
        <p14:creationId xmlns:p14="http://schemas.microsoft.com/office/powerpoint/2010/main" val="1839781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vcvbcbcv</a:t>
            </a:r>
          </a:p>
        </p:txBody>
      </p:sp>
      <p:sp>
        <p:nvSpPr>
          <p:cNvPr id="4" name="Slide Number Placeholder 3"/>
          <p:cNvSpPr>
            <a:spLocks noGrp="1"/>
          </p:cNvSpPr>
          <p:nvPr>
            <p:ph type="sldNum" sz="quarter" idx="10"/>
          </p:nvPr>
        </p:nvSpPr>
        <p:spPr/>
        <p:txBody>
          <a:bodyPr/>
          <a:lstStyle/>
          <a:p>
            <a:fld id="{D6516348-028A-4868-8E38-34E138F863B7}" type="slidenum">
              <a:rPr lang="en-US" smtClean="0"/>
              <a:t>35</a:t>
            </a:fld>
            <a:endParaRPr lang="en-US"/>
          </a:p>
        </p:txBody>
      </p:sp>
    </p:spTree>
    <p:extLst>
      <p:ext uri="{BB962C8B-B14F-4D97-AF65-F5344CB8AC3E}">
        <p14:creationId xmlns:p14="http://schemas.microsoft.com/office/powerpoint/2010/main" val="2136194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anose="02020603050405020304" pitchFamily="18" charset="0"/>
              </a:rPr>
              <a:t>Số</a:t>
            </a:r>
            <a:r>
              <a:rPr lang="en-US">
                <a:latin typeface="VNI-Helve" pitchFamily="2" charset="0"/>
              </a:rPr>
              <a:t> </a:t>
            </a:r>
            <a:r>
              <a:rPr lang="en-US">
                <a:latin typeface="Times New Roman" panose="02020603050405020304" pitchFamily="18" charset="0"/>
              </a:rPr>
              <a:t>lần</a:t>
            </a:r>
            <a:r>
              <a:rPr lang="en-US">
                <a:latin typeface="VNI-Helve" pitchFamily="2" charset="0"/>
              </a:rPr>
              <a:t> </a:t>
            </a:r>
            <a:r>
              <a:rPr lang="en-US">
                <a:latin typeface="Times New Roman" panose="02020603050405020304" pitchFamily="18" charset="0"/>
              </a:rPr>
              <a:t>hoán</a:t>
            </a:r>
            <a:r>
              <a:rPr lang="en-US">
                <a:latin typeface="VNI-Helve" pitchFamily="2" charset="0"/>
              </a:rPr>
              <a:t> </a:t>
            </a:r>
            <a:r>
              <a:rPr lang="en-US">
                <a:latin typeface="Times New Roman" panose="02020603050405020304" pitchFamily="18" charset="0"/>
              </a:rPr>
              <a:t>vị</a:t>
            </a:r>
            <a:r>
              <a:rPr lang="en-US">
                <a:latin typeface="VNI-Helve" pitchFamily="2" charset="0"/>
              </a:rPr>
              <a:t> (</a:t>
            </a:r>
            <a:r>
              <a:rPr lang="en-US">
                <a:latin typeface="Times New Roman" panose="02020603050405020304" pitchFamily="18" charset="0"/>
              </a:rPr>
              <a:t>một</a:t>
            </a:r>
            <a:r>
              <a:rPr lang="en-US">
                <a:latin typeface="VNI-Helve" pitchFamily="2" charset="0"/>
              </a:rPr>
              <a:t> </a:t>
            </a:r>
            <a:r>
              <a:rPr lang="en-US">
                <a:latin typeface="Times New Roman" panose="02020603050405020304" pitchFamily="18" charset="0"/>
              </a:rPr>
              <a:t>hoán</a:t>
            </a:r>
            <a:r>
              <a:rPr lang="en-US">
                <a:latin typeface="VNI-Helve" pitchFamily="2" charset="0"/>
              </a:rPr>
              <a:t> </a:t>
            </a:r>
            <a:r>
              <a:rPr lang="en-US">
                <a:latin typeface="Times New Roman" panose="02020603050405020304" pitchFamily="18" charset="0"/>
              </a:rPr>
              <a:t>vị</a:t>
            </a:r>
            <a:r>
              <a:rPr lang="en-US">
                <a:latin typeface="VNI-Helve" pitchFamily="2" charset="0"/>
              </a:rPr>
              <a:t> </a:t>
            </a:r>
            <a:r>
              <a:rPr lang="en-US">
                <a:latin typeface="Times New Roman" panose="02020603050405020304" pitchFamily="18" charset="0"/>
              </a:rPr>
              <a:t>bằng</a:t>
            </a:r>
            <a:r>
              <a:rPr lang="en-US">
                <a:latin typeface="VNI-Helve" pitchFamily="2" charset="0"/>
              </a:rPr>
              <a:t> 3 </a:t>
            </a:r>
            <a:r>
              <a:rPr lang="en-US">
                <a:latin typeface="Times New Roman" panose="02020603050405020304" pitchFamily="18" charset="0"/>
              </a:rPr>
              <a:t>phép</a:t>
            </a:r>
            <a:r>
              <a:rPr lang="en-US">
                <a:latin typeface="VNI-Helve" pitchFamily="2" charset="0"/>
              </a:rPr>
              <a:t> </a:t>
            </a:r>
            <a:r>
              <a:rPr lang="en-US">
                <a:latin typeface="Times New Roman" panose="02020603050405020304" pitchFamily="18" charset="0"/>
              </a:rPr>
              <a:t>gán</a:t>
            </a:r>
            <a:r>
              <a:rPr lang="en-US">
                <a:latin typeface="VNI-Helve" pitchFamily="2" charset="0"/>
              </a:rPr>
              <a:t>) </a:t>
            </a:r>
            <a:r>
              <a:rPr lang="en-US">
                <a:latin typeface="Times New Roman" panose="02020603050405020304" pitchFamily="18" charset="0"/>
              </a:rPr>
              <a:t>phụ</a:t>
            </a:r>
            <a:r>
              <a:rPr lang="en-US">
                <a:latin typeface="VNI-Helve" pitchFamily="2" charset="0"/>
              </a:rPr>
              <a:t> </a:t>
            </a:r>
            <a:r>
              <a:rPr lang="en-US">
                <a:latin typeface="Times New Roman" panose="02020603050405020304" pitchFamily="18" charset="0"/>
              </a:rPr>
              <a:t>thuộc</a:t>
            </a:r>
            <a:r>
              <a:rPr lang="en-US">
                <a:latin typeface="VNI-Helve" pitchFamily="2" charset="0"/>
              </a:rPr>
              <a:t> </a:t>
            </a:r>
            <a:r>
              <a:rPr lang="en-US">
                <a:latin typeface="Times New Roman" panose="02020603050405020304" pitchFamily="18" charset="0"/>
              </a:rPr>
              <a:t>vào</a:t>
            </a:r>
            <a:r>
              <a:rPr lang="en-US">
                <a:latin typeface="VNI-Helve" pitchFamily="2" charset="0"/>
              </a:rPr>
              <a:t> </a:t>
            </a:r>
            <a:r>
              <a:rPr lang="en-US">
                <a:latin typeface="Times New Roman" panose="02020603050405020304" pitchFamily="18" charset="0"/>
              </a:rPr>
              <a:t>tình</a:t>
            </a:r>
            <a:r>
              <a:rPr lang="en-US">
                <a:latin typeface="VNI-Helve" pitchFamily="2" charset="0"/>
              </a:rPr>
              <a:t> </a:t>
            </a:r>
            <a:r>
              <a:rPr lang="en-US">
                <a:latin typeface="Times New Roman" panose="02020603050405020304" pitchFamily="18" charset="0"/>
              </a:rPr>
              <a:t>trạng</a:t>
            </a:r>
            <a:r>
              <a:rPr lang="en-US">
                <a:latin typeface="VNI-Helve" pitchFamily="2" charset="0"/>
              </a:rPr>
              <a:t> </a:t>
            </a:r>
            <a:r>
              <a:rPr lang="en-US">
                <a:latin typeface="Times New Roman" panose="02020603050405020304" pitchFamily="18" charset="0"/>
              </a:rPr>
              <a:t>ban</a:t>
            </a:r>
            <a:r>
              <a:rPr lang="en-US">
                <a:latin typeface="VNI-Helve" pitchFamily="2" charset="0"/>
              </a:rPr>
              <a:t> </a:t>
            </a:r>
            <a:r>
              <a:rPr lang="en-US">
                <a:latin typeface="Times New Roman" panose="02020603050405020304" pitchFamily="18" charset="0"/>
              </a:rPr>
              <a:t>đầu</a:t>
            </a:r>
            <a:r>
              <a:rPr lang="en-US">
                <a:latin typeface="VNI-Helve" pitchFamily="2" charset="0"/>
              </a:rPr>
              <a:t> </a:t>
            </a:r>
            <a:r>
              <a:rPr lang="en-US">
                <a:latin typeface="Times New Roman" panose="02020603050405020304" pitchFamily="18" charset="0"/>
              </a:rPr>
              <a:t>của</a:t>
            </a:r>
            <a:r>
              <a:rPr lang="en-US">
                <a:latin typeface="VNI-Helve" pitchFamily="2" charset="0"/>
              </a:rPr>
              <a:t> </a:t>
            </a:r>
            <a:r>
              <a:rPr lang="en-US">
                <a:latin typeface="Times New Roman" panose="02020603050405020304" pitchFamily="18" charset="0"/>
              </a:rPr>
              <a:t>dãy</a:t>
            </a:r>
            <a:r>
              <a:rPr lang="en-US">
                <a:latin typeface="VNI-Helve" pitchFamily="2" charset="0"/>
              </a:rPr>
              <a:t> </a:t>
            </a:r>
            <a:r>
              <a:rPr lang="en-US">
                <a:latin typeface="Times New Roman" panose="02020603050405020304" pitchFamily="18" charset="0"/>
              </a:rPr>
              <a:t>số</a:t>
            </a:r>
          </a:p>
          <a:p>
            <a:endParaRPr lang="en-US"/>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6625">
              <a:defRPr sz="1400">
                <a:solidFill>
                  <a:schemeClr val="tx1"/>
                </a:solidFill>
                <a:latin typeface="VnTimes" pitchFamily="2" charset="0"/>
              </a:defRPr>
            </a:lvl1pPr>
            <a:lvl2pPr marL="742950" indent="-285750" defTabSz="936625">
              <a:defRPr sz="1400">
                <a:solidFill>
                  <a:schemeClr val="tx1"/>
                </a:solidFill>
                <a:latin typeface="VnTimes" pitchFamily="2" charset="0"/>
              </a:defRPr>
            </a:lvl2pPr>
            <a:lvl3pPr marL="1143000" indent="-228600" defTabSz="936625">
              <a:defRPr sz="1400">
                <a:solidFill>
                  <a:schemeClr val="tx1"/>
                </a:solidFill>
                <a:latin typeface="VnTimes" pitchFamily="2" charset="0"/>
              </a:defRPr>
            </a:lvl3pPr>
            <a:lvl4pPr marL="1600200" indent="-228600" defTabSz="936625">
              <a:defRPr sz="1400">
                <a:solidFill>
                  <a:schemeClr val="tx1"/>
                </a:solidFill>
                <a:latin typeface="VnTimes" pitchFamily="2" charset="0"/>
              </a:defRPr>
            </a:lvl4pPr>
            <a:lvl5pPr marL="2057400" indent="-228600" defTabSz="936625">
              <a:defRPr sz="1400">
                <a:solidFill>
                  <a:schemeClr val="tx1"/>
                </a:solidFill>
                <a:latin typeface="VnTimes" pitchFamily="2" charset="0"/>
              </a:defRPr>
            </a:lvl5pPr>
            <a:lvl6pPr marL="2514600" indent="-228600" defTabSz="936625" eaLnBrk="0" fontAlgn="base" hangingPunct="0">
              <a:spcBef>
                <a:spcPct val="0"/>
              </a:spcBef>
              <a:spcAft>
                <a:spcPct val="0"/>
              </a:spcAft>
              <a:defRPr sz="1400">
                <a:solidFill>
                  <a:schemeClr val="tx1"/>
                </a:solidFill>
                <a:latin typeface="VnTimes" pitchFamily="2" charset="0"/>
              </a:defRPr>
            </a:lvl6pPr>
            <a:lvl7pPr marL="2971800" indent="-228600" defTabSz="936625" eaLnBrk="0" fontAlgn="base" hangingPunct="0">
              <a:spcBef>
                <a:spcPct val="0"/>
              </a:spcBef>
              <a:spcAft>
                <a:spcPct val="0"/>
              </a:spcAft>
              <a:defRPr sz="1400">
                <a:solidFill>
                  <a:schemeClr val="tx1"/>
                </a:solidFill>
                <a:latin typeface="VnTimes" pitchFamily="2" charset="0"/>
              </a:defRPr>
            </a:lvl7pPr>
            <a:lvl8pPr marL="3429000" indent="-228600" defTabSz="936625" eaLnBrk="0" fontAlgn="base" hangingPunct="0">
              <a:spcBef>
                <a:spcPct val="0"/>
              </a:spcBef>
              <a:spcAft>
                <a:spcPct val="0"/>
              </a:spcAft>
              <a:defRPr sz="1400">
                <a:solidFill>
                  <a:schemeClr val="tx1"/>
                </a:solidFill>
                <a:latin typeface="VnTimes" pitchFamily="2" charset="0"/>
              </a:defRPr>
            </a:lvl8pPr>
            <a:lvl9pPr marL="3886200" indent="-228600" defTabSz="936625" eaLnBrk="0" fontAlgn="base" hangingPunct="0">
              <a:spcBef>
                <a:spcPct val="0"/>
              </a:spcBef>
              <a:spcAft>
                <a:spcPct val="0"/>
              </a:spcAft>
              <a:defRPr sz="1400">
                <a:solidFill>
                  <a:schemeClr val="tx1"/>
                </a:solidFill>
                <a:latin typeface="VnTimes" pitchFamily="2" charset="0"/>
              </a:defRPr>
            </a:lvl9pPr>
          </a:lstStyle>
          <a:p>
            <a:fld id="{8648E025-3E44-4D13-A80E-D53DA95F79AA}" type="slidenum">
              <a:rPr lang="en-US" sz="1200">
                <a:latin typeface="VNI-Times" pitchFamily="2" charset="0"/>
              </a:rPr>
              <a:pPr/>
              <a:t>51</a:t>
            </a:fld>
            <a:endParaRPr lang="en-US" sz="1200">
              <a:latin typeface="VNI-Times" pitchFamily="2" charset="0"/>
            </a:endParaRPr>
          </a:p>
        </p:txBody>
      </p:sp>
    </p:spTree>
    <p:extLst>
      <p:ext uri="{BB962C8B-B14F-4D97-AF65-F5344CB8AC3E}">
        <p14:creationId xmlns:p14="http://schemas.microsoft.com/office/powerpoint/2010/main" val="19619220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Master" Target="../slideMasters/slideMaster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125" name="Rectangle 53"/>
          <p:cNvSpPr>
            <a:spLocks noChangeArrowheads="1"/>
          </p:cNvSpPr>
          <p:nvPr/>
        </p:nvSpPr>
        <p:spPr bwMode="gray">
          <a:xfrm flipV="1">
            <a:off x="0" y="3003551"/>
            <a:ext cx="12192000" cy="777875"/>
          </a:xfrm>
          <a:prstGeom prst="rect">
            <a:avLst/>
          </a:prstGeom>
          <a:gradFill rotWithShape="1">
            <a:gsLst>
              <a:gs pos="0">
                <a:schemeClr val="accent2">
                  <a:gamma/>
                  <a:tint val="0"/>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3076" name="Rectangle 4"/>
          <p:cNvSpPr>
            <a:spLocks noGrp="1" noChangeArrowheads="1"/>
          </p:cNvSpPr>
          <p:nvPr>
            <p:ph type="dt" sz="half" idx="2"/>
          </p:nvPr>
        </p:nvSpPr>
        <p:spPr bwMode="white">
          <a:xfrm>
            <a:off x="609600" y="6477001"/>
            <a:ext cx="2844800" cy="244475"/>
          </a:xfrm>
        </p:spPr>
        <p:txBody>
          <a:bodyPr/>
          <a:lstStyle>
            <a:lvl1pPr>
              <a:defRPr sz="1200">
                <a:solidFill>
                  <a:schemeClr val="bg1"/>
                </a:solidFill>
              </a:defRPr>
            </a:lvl1pPr>
          </a:lstStyle>
          <a:p>
            <a:endParaRPr lang="en-US">
              <a:solidFill>
                <a:srgbClr val="FFFFFF"/>
              </a:solidFill>
            </a:endParaRPr>
          </a:p>
        </p:txBody>
      </p:sp>
      <p:sp>
        <p:nvSpPr>
          <p:cNvPr id="3077" name="Rectangle 5"/>
          <p:cNvSpPr>
            <a:spLocks noGrp="1" noChangeArrowheads="1"/>
          </p:cNvSpPr>
          <p:nvPr>
            <p:ph type="ftr" sz="quarter" idx="3"/>
          </p:nvPr>
        </p:nvSpPr>
        <p:spPr bwMode="white">
          <a:xfrm>
            <a:off x="4165600" y="6477001"/>
            <a:ext cx="3860800" cy="244475"/>
          </a:xfrm>
        </p:spPr>
        <p:txBody>
          <a:bodyPr/>
          <a:lstStyle>
            <a:lvl1pPr>
              <a:defRPr sz="1200">
                <a:solidFill>
                  <a:schemeClr val="bg1"/>
                </a:solidFill>
              </a:defRPr>
            </a:lvl1pPr>
          </a:lstStyle>
          <a:p>
            <a:endParaRPr lang="en-US">
              <a:solidFill>
                <a:srgbClr val="FFFFFF"/>
              </a:solidFill>
            </a:endParaRPr>
          </a:p>
        </p:txBody>
      </p:sp>
      <p:sp>
        <p:nvSpPr>
          <p:cNvPr id="3078" name="Rectangle 6"/>
          <p:cNvSpPr>
            <a:spLocks noGrp="1" noChangeArrowheads="1"/>
          </p:cNvSpPr>
          <p:nvPr>
            <p:ph type="sldNum" sz="quarter" idx="4"/>
          </p:nvPr>
        </p:nvSpPr>
        <p:spPr bwMode="white">
          <a:xfrm>
            <a:off x="8737600" y="6477001"/>
            <a:ext cx="2844800" cy="244475"/>
          </a:xfrm>
        </p:spPr>
        <p:txBody>
          <a:bodyPr/>
          <a:lstStyle>
            <a:lvl1pPr>
              <a:defRPr sz="1200">
                <a:solidFill>
                  <a:schemeClr val="bg1"/>
                </a:solidFill>
              </a:defRPr>
            </a:lvl1pPr>
          </a:lstStyle>
          <a:p>
            <a:fld id="{5387FA91-51D7-43EA-B971-D78F9B9E7A41}" type="slidenum">
              <a:rPr lang="en-US">
                <a:solidFill>
                  <a:srgbClr val="FFFFFF"/>
                </a:solidFill>
              </a:rPr>
              <a:pPr/>
              <a:t>‹#›</a:t>
            </a:fld>
            <a:endParaRPr lang="en-US">
              <a:solidFill>
                <a:srgbClr val="FFFFFF"/>
              </a:solidFill>
            </a:endParaRPr>
          </a:p>
        </p:txBody>
      </p:sp>
      <p:grpSp>
        <p:nvGrpSpPr>
          <p:cNvPr id="3088" name="Group 16"/>
          <p:cNvGrpSpPr>
            <a:grpSpLocks/>
          </p:cNvGrpSpPr>
          <p:nvPr/>
        </p:nvGrpSpPr>
        <p:grpSpPr bwMode="auto">
          <a:xfrm>
            <a:off x="5384800" y="5691188"/>
            <a:ext cx="1439333" cy="633412"/>
            <a:chOff x="2680" y="3678"/>
            <a:chExt cx="680" cy="399"/>
          </a:xfrm>
        </p:grpSpPr>
        <p:sp>
          <p:nvSpPr>
            <p:cNvPr id="3086" name="Text Box 14"/>
            <p:cNvSpPr txBox="1">
              <a:spLocks noChangeArrowheads="1"/>
            </p:cNvSpPr>
            <p:nvPr/>
          </p:nvSpPr>
          <p:spPr bwMode="white">
            <a:xfrm>
              <a:off x="2680" y="3789"/>
              <a:ext cx="6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sz="2400" b="1">
                  <a:solidFill>
                    <a:srgbClr val="FFFFFF"/>
                  </a:solidFill>
                </a:rPr>
                <a:t>LOGO</a:t>
              </a:r>
            </a:p>
          </p:txBody>
        </p:sp>
        <p:sp>
          <p:nvSpPr>
            <p:cNvPr id="3087" name="AutoShape 15"/>
            <p:cNvSpPr>
              <a:spLocks noChangeArrowheads="1"/>
            </p:cNvSpPr>
            <p:nvPr/>
          </p:nvSpPr>
          <p:spPr bwMode="white">
            <a:xfrm rot="5400000">
              <a:off x="2928" y="3493"/>
              <a:ext cx="172" cy="542"/>
            </a:xfrm>
            <a:prstGeom prst="moon">
              <a:avLst>
                <a:gd name="adj" fmla="val 21208"/>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fontAlgn="base">
                <a:spcBef>
                  <a:spcPct val="0"/>
                </a:spcBef>
                <a:spcAft>
                  <a:spcPct val="0"/>
                </a:spcAft>
              </a:pPr>
              <a:endParaRPr lang="en-US" sz="1800">
                <a:solidFill>
                  <a:srgbClr val="65D135"/>
                </a:solidFill>
              </a:endParaRPr>
            </a:p>
          </p:txBody>
        </p:sp>
      </p:grpSp>
      <p:sp>
        <p:nvSpPr>
          <p:cNvPr id="3074" name="Rectangle 2"/>
          <p:cNvSpPr>
            <a:spLocks noGrp="1" noChangeArrowheads="1"/>
          </p:cNvSpPr>
          <p:nvPr>
            <p:ph type="ctrTitle"/>
          </p:nvPr>
        </p:nvSpPr>
        <p:spPr bwMode="auto">
          <a:xfrm>
            <a:off x="393700" y="3035300"/>
            <a:ext cx="11379200" cy="685800"/>
          </a:xfrm>
          <a:extLst>
            <a:ext uri="{AF507438-7753-43E0-B8FC-AC1667EBCBE1}">
              <a14:hiddenEffects xmlns:a14="http://schemas.microsoft.com/office/drawing/2010/main">
                <a:effectLst>
                  <a:outerShdw dist="53882" dir="2700000" algn="ctr" rotWithShape="0">
                    <a:schemeClr val="tx1"/>
                  </a:outerShdw>
                </a:effectLst>
              </a14:hiddenEffects>
            </a:ext>
          </a:extLst>
        </p:spPr>
        <p:txBody>
          <a:bodyPr/>
          <a:lstStyle>
            <a:lvl1pPr>
              <a:defRPr sz="4800">
                <a:solidFill>
                  <a:schemeClr val="tx2"/>
                </a:solidFill>
              </a:defRPr>
            </a:lvl1pPr>
          </a:lstStyle>
          <a:p>
            <a:pPr lvl="0"/>
            <a:r>
              <a:rPr lang="en-US" noProof="0"/>
              <a:t>Click to edit Master title style</a:t>
            </a:r>
          </a:p>
        </p:txBody>
      </p:sp>
      <p:sp>
        <p:nvSpPr>
          <p:cNvPr id="3075" name="Rectangle 3"/>
          <p:cNvSpPr>
            <a:spLocks noGrp="1" noChangeArrowheads="1"/>
          </p:cNvSpPr>
          <p:nvPr>
            <p:ph type="subTitle" idx="1"/>
          </p:nvPr>
        </p:nvSpPr>
        <p:spPr bwMode="white">
          <a:xfrm>
            <a:off x="2133600" y="4800600"/>
            <a:ext cx="7823200" cy="381000"/>
          </a:xfrm>
        </p:spPr>
        <p:txBody>
          <a:bodyPr/>
          <a:lstStyle>
            <a:lvl1pPr marL="0" indent="0" algn="ctr">
              <a:buFont typeface="Wingdings" panose="05000000000000000000" pitchFamily="2" charset="2"/>
              <a:buNone/>
              <a:defRPr sz="2400" b="1">
                <a:solidFill>
                  <a:schemeClr val="bg1"/>
                </a:solidFill>
              </a:defRPr>
            </a:lvl1pPr>
          </a:lstStyle>
          <a:p>
            <a:pPr lvl="0"/>
            <a:r>
              <a:rPr lang="en-US" noProof="0"/>
              <a:t>Click to edit Master subtitle style</a:t>
            </a:r>
          </a:p>
        </p:txBody>
      </p:sp>
    </p:spTree>
    <p:extLst>
      <p:ext uri="{BB962C8B-B14F-4D97-AF65-F5344CB8AC3E}">
        <p14:creationId xmlns:p14="http://schemas.microsoft.com/office/powerpoint/2010/main" val="2090462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CEB3B68-7AE3-41D4-BC87-4A250BF8D9A5}"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964824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66200" y="304800"/>
            <a:ext cx="28194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8000" y="304800"/>
            <a:ext cx="82550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79464C6-E73D-4E5B-AD1A-F93AACD2BF9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449605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08000" y="304800"/>
            <a:ext cx="11277600" cy="533400"/>
          </a:xfrm>
        </p:spPr>
        <p:txBody>
          <a:bodyPr/>
          <a:lstStyle/>
          <a:p>
            <a:r>
              <a:rPr lang="en-US"/>
              <a:t>Click to edit Master title style</a:t>
            </a:r>
          </a:p>
        </p:txBody>
      </p:sp>
      <p:sp>
        <p:nvSpPr>
          <p:cNvPr id="3" name="Table Placeholder 2"/>
          <p:cNvSpPr>
            <a:spLocks noGrp="1"/>
          </p:cNvSpPr>
          <p:nvPr>
            <p:ph type="tbl" idx="1"/>
          </p:nvPr>
        </p:nvSpPr>
        <p:spPr>
          <a:xfrm>
            <a:off x="609600" y="1219200"/>
            <a:ext cx="10972800" cy="5105400"/>
          </a:xfrm>
        </p:spPr>
        <p:txBody>
          <a:bodyPr/>
          <a:lstStyle/>
          <a:p>
            <a:r>
              <a:rPr lang="en-US"/>
              <a:t>Click icon to add table</a:t>
            </a:r>
          </a:p>
        </p:txBody>
      </p:sp>
      <p:sp>
        <p:nvSpPr>
          <p:cNvPr id="4" name="Date Placeholder 3"/>
          <p:cNvSpPr>
            <a:spLocks noGrp="1"/>
          </p:cNvSpPr>
          <p:nvPr>
            <p:ph type="dt" sz="half" idx="10"/>
          </p:nvPr>
        </p:nvSpPr>
        <p:spPr>
          <a:xfrm>
            <a:off x="609600" y="6400801"/>
            <a:ext cx="2844800" cy="320675"/>
          </a:xfrm>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a:xfrm>
            <a:off x="4165600" y="6400801"/>
            <a:ext cx="3860800" cy="320675"/>
          </a:xfrm>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a:xfrm>
            <a:off x="8737600" y="6400801"/>
            <a:ext cx="2844800" cy="320675"/>
          </a:xfrm>
        </p:spPr>
        <p:txBody>
          <a:bodyPr/>
          <a:lstStyle>
            <a:lvl1pPr>
              <a:defRPr/>
            </a:lvl1pPr>
          </a:lstStyle>
          <a:p>
            <a:fld id="{EDF5A3A0-A47A-46F8-B05C-DF1D1898DC06}"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27600812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223" name="Rectangle 127"/>
          <p:cNvSpPr>
            <a:spLocks noChangeArrowheads="1"/>
          </p:cNvSpPr>
          <p:nvPr/>
        </p:nvSpPr>
        <p:spPr bwMode="gray">
          <a:xfrm>
            <a:off x="0" y="0"/>
            <a:ext cx="12192000" cy="1828800"/>
          </a:xfrm>
          <a:prstGeom prst="rect">
            <a:avLst/>
          </a:prstGeom>
          <a:gradFill rotWithShape="1">
            <a:gsLst>
              <a:gs pos="0">
                <a:schemeClr val="accent1"/>
              </a:gs>
              <a:gs pos="100000">
                <a:schemeClr val="accent1">
                  <a:gamma/>
                  <a:tint val="0"/>
                  <a:invGamma/>
                  <a:alpha val="0"/>
                </a:schemeClr>
              </a:gs>
            </a:gsLst>
            <a:lin ang="5400000" scaled="1"/>
          </a:gradFill>
          <a:ln w="9525">
            <a:noFill/>
            <a:miter lim="800000"/>
            <a:headEnd/>
            <a:tailEnd/>
          </a:ln>
          <a:effectLst/>
        </p:spPr>
        <p:txBody>
          <a:bodyPr wrap="none" anchor="ctr"/>
          <a:lstStyle/>
          <a:p>
            <a:pPr fontAlgn="base">
              <a:spcBef>
                <a:spcPct val="0"/>
              </a:spcBef>
              <a:spcAft>
                <a:spcPct val="0"/>
              </a:spcAft>
            </a:pPr>
            <a:endParaRPr lang="en-US" sz="1800">
              <a:solidFill>
                <a:srgbClr val="080808"/>
              </a:solidFill>
            </a:endParaRPr>
          </a:p>
        </p:txBody>
      </p:sp>
      <p:grpSp>
        <p:nvGrpSpPr>
          <p:cNvPr id="4111" name="Group 15"/>
          <p:cNvGrpSpPr>
            <a:grpSpLocks/>
          </p:cNvGrpSpPr>
          <p:nvPr/>
        </p:nvGrpSpPr>
        <p:grpSpPr bwMode="auto">
          <a:xfrm>
            <a:off x="203200" y="381000"/>
            <a:ext cx="9118600" cy="3365500"/>
            <a:chOff x="664" y="1951"/>
            <a:chExt cx="4308" cy="2120"/>
          </a:xfrm>
        </p:grpSpPr>
        <p:sp>
          <p:nvSpPr>
            <p:cNvPr id="4112" name="Freeform 16"/>
            <p:cNvSpPr>
              <a:spLocks/>
            </p:cNvSpPr>
            <p:nvPr/>
          </p:nvSpPr>
          <p:spPr bwMode="invGray">
            <a:xfrm>
              <a:off x="743" y="2045"/>
              <a:ext cx="1267" cy="1938"/>
            </a:xfrm>
            <a:custGeom>
              <a:avLst/>
              <a:gdLst/>
              <a:ahLst/>
              <a:cxnLst>
                <a:cxn ang="0">
                  <a:pos x="116" y="258"/>
                </a:cxn>
                <a:cxn ang="0">
                  <a:pos x="320" y="210"/>
                </a:cxn>
                <a:cxn ang="0">
                  <a:pos x="434" y="240"/>
                </a:cxn>
                <a:cxn ang="0">
                  <a:pos x="416" y="444"/>
                </a:cxn>
                <a:cxn ang="0">
                  <a:pos x="272" y="582"/>
                </a:cxn>
                <a:cxn ang="0">
                  <a:pos x="218" y="714"/>
                </a:cxn>
                <a:cxn ang="0">
                  <a:pos x="284" y="964"/>
                </a:cxn>
                <a:cxn ang="0">
                  <a:pos x="316" y="960"/>
                </a:cxn>
                <a:cxn ang="0">
                  <a:pos x="328" y="906"/>
                </a:cxn>
                <a:cxn ang="0">
                  <a:pos x="478" y="1154"/>
                </a:cxn>
                <a:cxn ang="0">
                  <a:pos x="650" y="1200"/>
                </a:cxn>
                <a:cxn ang="0">
                  <a:pos x="794" y="1350"/>
                </a:cxn>
                <a:cxn ang="0">
                  <a:pos x="854" y="1422"/>
                </a:cxn>
                <a:cxn ang="0">
                  <a:pos x="770" y="1608"/>
                </a:cxn>
                <a:cxn ang="0">
                  <a:pos x="916" y="1782"/>
                </a:cxn>
                <a:cxn ang="0">
                  <a:pos x="1034" y="2022"/>
                </a:cxn>
                <a:cxn ang="0">
                  <a:pos x="1094" y="2310"/>
                </a:cxn>
                <a:cxn ang="0">
                  <a:pos x="1194" y="2540"/>
                </a:cxn>
                <a:cxn ang="0">
                  <a:pos x="1280" y="2520"/>
                </a:cxn>
                <a:cxn ang="0">
                  <a:pos x="1244" y="2394"/>
                </a:cxn>
                <a:cxn ang="0">
                  <a:pos x="1288" y="2306"/>
                </a:cxn>
                <a:cxn ang="0">
                  <a:pos x="1368" y="2228"/>
                </a:cxn>
                <a:cxn ang="0">
                  <a:pos x="1448" y="2076"/>
                </a:cxn>
                <a:cxn ang="0">
                  <a:pos x="1568" y="1950"/>
                </a:cxn>
                <a:cxn ang="0">
                  <a:pos x="1622" y="1746"/>
                </a:cxn>
                <a:cxn ang="0">
                  <a:pos x="1552" y="1538"/>
                </a:cxn>
                <a:cxn ang="0">
                  <a:pos x="1376" y="1410"/>
                </a:cxn>
                <a:cxn ang="0">
                  <a:pos x="1104" y="1280"/>
                </a:cxn>
                <a:cxn ang="0">
                  <a:pos x="974" y="1260"/>
                </a:cxn>
                <a:cxn ang="0">
                  <a:pos x="904" y="1268"/>
                </a:cxn>
                <a:cxn ang="0">
                  <a:pos x="794" y="1308"/>
                </a:cxn>
                <a:cxn ang="0">
                  <a:pos x="758" y="1174"/>
                </a:cxn>
                <a:cxn ang="0">
                  <a:pos x="736" y="1062"/>
                </a:cxn>
                <a:cxn ang="0">
                  <a:pos x="632" y="1104"/>
                </a:cxn>
                <a:cxn ang="0">
                  <a:pos x="568" y="950"/>
                </a:cxn>
                <a:cxn ang="0">
                  <a:pos x="740" y="912"/>
                </a:cxn>
                <a:cxn ang="0">
                  <a:pos x="842" y="906"/>
                </a:cxn>
                <a:cxn ang="0">
                  <a:pos x="896" y="900"/>
                </a:cxn>
                <a:cxn ang="0">
                  <a:pos x="1058" y="750"/>
                </a:cxn>
                <a:cxn ang="0">
                  <a:pos x="1184" y="678"/>
                </a:cxn>
                <a:cxn ang="0">
                  <a:pos x="1278" y="636"/>
                </a:cxn>
                <a:cxn ang="0">
                  <a:pos x="1340" y="538"/>
                </a:cxn>
                <a:cxn ang="0">
                  <a:pos x="1288" y="512"/>
                </a:cxn>
                <a:cxn ang="0">
                  <a:pos x="1526" y="456"/>
                </a:cxn>
                <a:cxn ang="0">
                  <a:pos x="1406" y="342"/>
                </a:cxn>
                <a:cxn ang="0">
                  <a:pos x="1328" y="264"/>
                </a:cxn>
                <a:cxn ang="0">
                  <a:pos x="1222" y="364"/>
                </a:cxn>
                <a:cxn ang="0">
                  <a:pos x="1110" y="444"/>
                </a:cxn>
                <a:cxn ang="0">
                  <a:pos x="1022" y="304"/>
                </a:cxn>
                <a:cxn ang="0">
                  <a:pos x="1212" y="240"/>
                </a:cxn>
                <a:cxn ang="0">
                  <a:pos x="1266" y="198"/>
                </a:cxn>
                <a:cxn ang="0">
                  <a:pos x="1328" y="172"/>
                </a:cxn>
                <a:cxn ang="0">
                  <a:pos x="1286" y="144"/>
                </a:cxn>
                <a:cxn ang="0">
                  <a:pos x="1262" y="120"/>
                </a:cxn>
                <a:cxn ang="0">
                  <a:pos x="1202" y="102"/>
                </a:cxn>
                <a:cxn ang="0">
                  <a:pos x="1106" y="136"/>
                </a:cxn>
                <a:cxn ang="0">
                  <a:pos x="950" y="120"/>
                </a:cxn>
                <a:cxn ang="0">
                  <a:pos x="550" y="0"/>
                </a:cxn>
                <a:cxn ang="0">
                  <a:pos x="344" y="32"/>
                </a:cxn>
                <a:cxn ang="0">
                  <a:pos x="290" y="102"/>
                </a:cxn>
                <a:cxn ang="0">
                  <a:pos x="128" y="174"/>
                </a:cxn>
                <a:cxn ang="0">
                  <a:pos x="128" y="216"/>
                </a:cxn>
                <a:cxn ang="0">
                  <a:pos x="2" y="252"/>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13" name="Freeform 17"/>
            <p:cNvSpPr>
              <a:spLocks/>
            </p:cNvSpPr>
            <p:nvPr/>
          </p:nvSpPr>
          <p:spPr bwMode="invGray">
            <a:xfrm>
              <a:off x="703" y="2230"/>
              <a:ext cx="34" cy="28"/>
            </a:xfrm>
            <a:custGeom>
              <a:avLst/>
              <a:gdLst/>
              <a:ahLst/>
              <a:cxnLst>
                <a:cxn ang="0">
                  <a:pos x="16" y="4"/>
                </a:cxn>
                <a:cxn ang="0">
                  <a:pos x="0" y="22"/>
                </a:cxn>
                <a:cxn ang="0">
                  <a:pos x="22" y="38"/>
                </a:cxn>
                <a:cxn ang="0">
                  <a:pos x="46" y="26"/>
                </a:cxn>
                <a:cxn ang="0">
                  <a:pos x="30" y="0"/>
                </a:cxn>
                <a:cxn ang="0">
                  <a:pos x="16" y="4"/>
                </a:cxn>
              </a:cxnLst>
              <a:rect l="0" t="0" r="r" b="b"/>
              <a:pathLst>
                <a:path w="46" h="38">
                  <a:moveTo>
                    <a:pt x="16" y="4"/>
                  </a:moveTo>
                  <a:lnTo>
                    <a:pt x="0" y="22"/>
                  </a:lnTo>
                  <a:lnTo>
                    <a:pt x="22" y="38"/>
                  </a:lnTo>
                  <a:lnTo>
                    <a:pt x="46" y="26"/>
                  </a:lnTo>
                  <a:lnTo>
                    <a:pt x="30" y="0"/>
                  </a:lnTo>
                  <a:lnTo>
                    <a:pt x="16" y="4"/>
                  </a:ln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14" name="Freeform 18"/>
            <p:cNvSpPr>
              <a:spLocks/>
            </p:cNvSpPr>
            <p:nvPr/>
          </p:nvSpPr>
          <p:spPr bwMode="invGray">
            <a:xfrm>
              <a:off x="1010" y="2353"/>
              <a:ext cx="39" cy="32"/>
            </a:xfrm>
            <a:custGeom>
              <a:avLst/>
              <a:gdLst/>
              <a:ahLst/>
              <a:cxnLst>
                <a:cxn ang="0">
                  <a:pos x="12" y="0"/>
                </a:cxn>
                <a:cxn ang="0">
                  <a:pos x="26" y="44"/>
                </a:cxn>
                <a:cxn ang="0">
                  <a:pos x="42" y="42"/>
                </a:cxn>
                <a:cxn ang="0">
                  <a:pos x="38" y="16"/>
                </a:cxn>
                <a:cxn ang="0">
                  <a:pos x="26" y="2"/>
                </a:cxn>
                <a:cxn ang="0">
                  <a:pos x="12" y="0"/>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15" name="Freeform 19"/>
            <p:cNvSpPr>
              <a:spLocks/>
            </p:cNvSpPr>
            <p:nvPr/>
          </p:nvSpPr>
          <p:spPr bwMode="invGray">
            <a:xfrm>
              <a:off x="1792" y="2409"/>
              <a:ext cx="98" cy="74"/>
            </a:xfrm>
            <a:custGeom>
              <a:avLst/>
              <a:gdLst/>
              <a:ahLst/>
              <a:cxnLst>
                <a:cxn ang="0">
                  <a:pos x="97" y="0"/>
                </a:cxn>
                <a:cxn ang="0">
                  <a:pos x="79" y="8"/>
                </a:cxn>
                <a:cxn ang="0">
                  <a:pos x="53" y="24"/>
                </a:cxn>
                <a:cxn ang="0">
                  <a:pos x="39" y="40"/>
                </a:cxn>
                <a:cxn ang="0">
                  <a:pos x="21" y="52"/>
                </a:cxn>
                <a:cxn ang="0">
                  <a:pos x="63" y="82"/>
                </a:cxn>
                <a:cxn ang="0">
                  <a:pos x="79" y="94"/>
                </a:cxn>
                <a:cxn ang="0">
                  <a:pos x="85" y="92"/>
                </a:cxn>
                <a:cxn ang="0">
                  <a:pos x="89" y="86"/>
                </a:cxn>
                <a:cxn ang="0">
                  <a:pos x="97" y="98"/>
                </a:cxn>
                <a:cxn ang="0">
                  <a:pos x="123" y="86"/>
                </a:cxn>
                <a:cxn ang="0">
                  <a:pos x="129" y="74"/>
                </a:cxn>
                <a:cxn ang="0">
                  <a:pos x="101" y="40"/>
                </a:cxn>
                <a:cxn ang="0">
                  <a:pos x="115" y="24"/>
                </a:cxn>
                <a:cxn ang="0">
                  <a:pos x="111" y="4"/>
                </a:cxn>
                <a:cxn ang="0">
                  <a:pos x="97" y="0"/>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16" name="Freeform 20"/>
            <p:cNvSpPr>
              <a:spLocks/>
            </p:cNvSpPr>
            <p:nvPr/>
          </p:nvSpPr>
          <p:spPr bwMode="invGray">
            <a:xfrm>
              <a:off x="1318" y="2793"/>
              <a:ext cx="158" cy="84"/>
            </a:xfrm>
            <a:custGeom>
              <a:avLst/>
              <a:gdLst/>
              <a:ahLst/>
              <a:cxnLst>
                <a:cxn ang="0">
                  <a:pos x="47" y="12"/>
                </a:cxn>
                <a:cxn ang="0">
                  <a:pos x="17" y="12"/>
                </a:cxn>
                <a:cxn ang="0">
                  <a:pos x="5" y="16"/>
                </a:cxn>
                <a:cxn ang="0">
                  <a:pos x="25" y="52"/>
                </a:cxn>
                <a:cxn ang="0">
                  <a:pos x="51" y="44"/>
                </a:cxn>
                <a:cxn ang="0">
                  <a:pos x="93" y="54"/>
                </a:cxn>
                <a:cxn ang="0">
                  <a:pos x="111" y="60"/>
                </a:cxn>
                <a:cxn ang="0">
                  <a:pos x="133" y="88"/>
                </a:cxn>
                <a:cxn ang="0">
                  <a:pos x="141" y="112"/>
                </a:cxn>
                <a:cxn ang="0">
                  <a:pos x="157" y="100"/>
                </a:cxn>
                <a:cxn ang="0">
                  <a:pos x="169" y="96"/>
                </a:cxn>
                <a:cxn ang="0">
                  <a:pos x="187" y="102"/>
                </a:cxn>
                <a:cxn ang="0">
                  <a:pos x="195" y="80"/>
                </a:cxn>
                <a:cxn ang="0">
                  <a:pos x="153" y="54"/>
                </a:cxn>
                <a:cxn ang="0">
                  <a:pos x="105" y="20"/>
                </a:cxn>
                <a:cxn ang="0">
                  <a:pos x="53" y="26"/>
                </a:cxn>
                <a:cxn ang="0">
                  <a:pos x="47" y="12"/>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17" name="Freeform 21"/>
            <p:cNvSpPr>
              <a:spLocks/>
            </p:cNvSpPr>
            <p:nvPr/>
          </p:nvSpPr>
          <p:spPr bwMode="invGray">
            <a:xfrm>
              <a:off x="1448" y="2857"/>
              <a:ext cx="99" cy="41"/>
            </a:xfrm>
            <a:custGeom>
              <a:avLst/>
              <a:gdLst/>
              <a:ahLst/>
              <a:cxnLst>
                <a:cxn ang="0">
                  <a:pos x="57" y="0"/>
                </a:cxn>
                <a:cxn ang="0">
                  <a:pos x="43" y="6"/>
                </a:cxn>
                <a:cxn ang="0">
                  <a:pos x="31" y="30"/>
                </a:cxn>
                <a:cxn ang="0">
                  <a:pos x="15" y="34"/>
                </a:cxn>
                <a:cxn ang="0">
                  <a:pos x="3" y="42"/>
                </a:cxn>
                <a:cxn ang="0">
                  <a:pos x="13" y="54"/>
                </a:cxn>
                <a:cxn ang="0">
                  <a:pos x="133" y="34"/>
                </a:cxn>
                <a:cxn ang="0">
                  <a:pos x="123" y="16"/>
                </a:cxn>
                <a:cxn ang="0">
                  <a:pos x="105" y="8"/>
                </a:cxn>
                <a:cxn ang="0">
                  <a:pos x="101" y="24"/>
                </a:cxn>
                <a:cxn ang="0">
                  <a:pos x="89" y="18"/>
                </a:cxn>
                <a:cxn ang="0">
                  <a:pos x="67" y="14"/>
                </a:cxn>
                <a:cxn ang="0">
                  <a:pos x="57" y="0"/>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18" name="Freeform 22"/>
            <p:cNvSpPr>
              <a:spLocks/>
            </p:cNvSpPr>
            <p:nvPr/>
          </p:nvSpPr>
          <p:spPr bwMode="invGray">
            <a:xfrm>
              <a:off x="1553" y="2883"/>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19" name="Freeform 23"/>
            <p:cNvSpPr>
              <a:spLocks/>
            </p:cNvSpPr>
            <p:nvPr/>
          </p:nvSpPr>
          <p:spPr bwMode="invGray">
            <a:xfrm>
              <a:off x="1609" y="2886"/>
              <a:ext cx="12" cy="25"/>
            </a:xfrm>
            <a:custGeom>
              <a:avLst/>
              <a:gdLst/>
              <a:ahLst/>
              <a:cxnLst>
                <a:cxn ang="0">
                  <a:pos x="14" y="0"/>
                </a:cxn>
                <a:cxn ang="0">
                  <a:pos x="0" y="14"/>
                </a:cxn>
                <a:cxn ang="0">
                  <a:pos x="16" y="34"/>
                </a:cxn>
                <a:cxn ang="0">
                  <a:pos x="12" y="18"/>
                </a:cxn>
                <a:cxn ang="0">
                  <a:pos x="16" y="6"/>
                </a:cxn>
                <a:cxn ang="0">
                  <a:pos x="14" y="0"/>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20" name="Freeform 24"/>
            <p:cNvSpPr>
              <a:spLocks/>
            </p:cNvSpPr>
            <p:nvPr/>
          </p:nvSpPr>
          <p:spPr bwMode="invGray">
            <a:xfrm>
              <a:off x="1426" y="2040"/>
              <a:ext cx="180" cy="88"/>
            </a:xfrm>
            <a:custGeom>
              <a:avLst/>
              <a:gdLst/>
              <a:ahLst/>
              <a:cxnLst>
                <a:cxn ang="0">
                  <a:pos x="64" y="1"/>
                </a:cxn>
                <a:cxn ang="0">
                  <a:pos x="24" y="31"/>
                </a:cxn>
                <a:cxn ang="0">
                  <a:pos x="6" y="37"/>
                </a:cxn>
                <a:cxn ang="0">
                  <a:pos x="0" y="39"/>
                </a:cxn>
                <a:cxn ang="0">
                  <a:pos x="26" y="59"/>
                </a:cxn>
                <a:cxn ang="0">
                  <a:pos x="38" y="63"/>
                </a:cxn>
                <a:cxn ang="0">
                  <a:pos x="68" y="47"/>
                </a:cxn>
                <a:cxn ang="0">
                  <a:pos x="80" y="43"/>
                </a:cxn>
                <a:cxn ang="0">
                  <a:pos x="82" y="55"/>
                </a:cxn>
                <a:cxn ang="0">
                  <a:pos x="64" y="61"/>
                </a:cxn>
                <a:cxn ang="0">
                  <a:pos x="72" y="73"/>
                </a:cxn>
                <a:cxn ang="0">
                  <a:pos x="40" y="87"/>
                </a:cxn>
                <a:cxn ang="0">
                  <a:pos x="70" y="109"/>
                </a:cxn>
                <a:cxn ang="0">
                  <a:pos x="82" y="113"/>
                </a:cxn>
                <a:cxn ang="0">
                  <a:pos x="118" y="103"/>
                </a:cxn>
                <a:cxn ang="0">
                  <a:pos x="150" y="105"/>
                </a:cxn>
                <a:cxn ang="0">
                  <a:pos x="168" y="117"/>
                </a:cxn>
                <a:cxn ang="0">
                  <a:pos x="204" y="109"/>
                </a:cxn>
                <a:cxn ang="0">
                  <a:pos x="224" y="103"/>
                </a:cxn>
                <a:cxn ang="0">
                  <a:pos x="222" y="77"/>
                </a:cxn>
                <a:cxn ang="0">
                  <a:pos x="234" y="69"/>
                </a:cxn>
                <a:cxn ang="0">
                  <a:pos x="238" y="47"/>
                </a:cxn>
                <a:cxn ang="0">
                  <a:pos x="210" y="57"/>
                </a:cxn>
                <a:cxn ang="0">
                  <a:pos x="200" y="43"/>
                </a:cxn>
                <a:cxn ang="0">
                  <a:pos x="172" y="45"/>
                </a:cxn>
                <a:cxn ang="0">
                  <a:pos x="134" y="9"/>
                </a:cxn>
                <a:cxn ang="0">
                  <a:pos x="94" y="11"/>
                </a:cxn>
                <a:cxn ang="0">
                  <a:pos x="82" y="1"/>
                </a:cxn>
                <a:cxn ang="0">
                  <a:pos x="64" y="1"/>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21" name="Freeform 25"/>
            <p:cNvSpPr>
              <a:spLocks/>
            </p:cNvSpPr>
            <p:nvPr/>
          </p:nvSpPr>
          <p:spPr bwMode="invGray">
            <a:xfrm>
              <a:off x="1506" y="1999"/>
              <a:ext cx="146" cy="60"/>
            </a:xfrm>
            <a:custGeom>
              <a:avLst/>
              <a:gdLst/>
              <a:ahLst/>
              <a:cxnLst>
                <a:cxn ang="0">
                  <a:pos x="97" y="10"/>
                </a:cxn>
                <a:cxn ang="0">
                  <a:pos x="13" y="24"/>
                </a:cxn>
                <a:cxn ang="0">
                  <a:pos x="9" y="34"/>
                </a:cxn>
                <a:cxn ang="0">
                  <a:pos x="57" y="52"/>
                </a:cxn>
                <a:cxn ang="0">
                  <a:pos x="135" y="74"/>
                </a:cxn>
                <a:cxn ang="0">
                  <a:pos x="175" y="68"/>
                </a:cxn>
                <a:cxn ang="0">
                  <a:pos x="187" y="64"/>
                </a:cxn>
                <a:cxn ang="0">
                  <a:pos x="175" y="44"/>
                </a:cxn>
                <a:cxn ang="0">
                  <a:pos x="163" y="36"/>
                </a:cxn>
                <a:cxn ang="0">
                  <a:pos x="129" y="26"/>
                </a:cxn>
                <a:cxn ang="0">
                  <a:pos x="97" y="10"/>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22" name="Freeform 26"/>
            <p:cNvSpPr>
              <a:spLocks/>
            </p:cNvSpPr>
            <p:nvPr/>
          </p:nvSpPr>
          <p:spPr bwMode="invGray">
            <a:xfrm>
              <a:off x="1711" y="2069"/>
              <a:ext cx="233" cy="190"/>
            </a:xfrm>
            <a:custGeom>
              <a:avLst/>
              <a:gdLst/>
              <a:ahLst/>
              <a:cxnLst>
                <a:cxn ang="0">
                  <a:pos x="67" y="9"/>
                </a:cxn>
                <a:cxn ang="0">
                  <a:pos x="51" y="23"/>
                </a:cxn>
                <a:cxn ang="0">
                  <a:pos x="21" y="39"/>
                </a:cxn>
                <a:cxn ang="0">
                  <a:pos x="53" y="77"/>
                </a:cxn>
                <a:cxn ang="0">
                  <a:pos x="79" y="85"/>
                </a:cxn>
                <a:cxn ang="0">
                  <a:pos x="103" y="99"/>
                </a:cxn>
                <a:cxn ang="0">
                  <a:pos x="127" y="85"/>
                </a:cxn>
                <a:cxn ang="0">
                  <a:pos x="143" y="101"/>
                </a:cxn>
                <a:cxn ang="0">
                  <a:pos x="149" y="127"/>
                </a:cxn>
                <a:cxn ang="0">
                  <a:pos x="115" y="151"/>
                </a:cxn>
                <a:cxn ang="0">
                  <a:pos x="89" y="173"/>
                </a:cxn>
                <a:cxn ang="0">
                  <a:pos x="69" y="169"/>
                </a:cxn>
                <a:cxn ang="0">
                  <a:pos x="57" y="165"/>
                </a:cxn>
                <a:cxn ang="0">
                  <a:pos x="43" y="187"/>
                </a:cxn>
                <a:cxn ang="0">
                  <a:pos x="39" y="199"/>
                </a:cxn>
                <a:cxn ang="0">
                  <a:pos x="73" y="205"/>
                </a:cxn>
                <a:cxn ang="0">
                  <a:pos x="95" y="203"/>
                </a:cxn>
                <a:cxn ang="0">
                  <a:pos x="115" y="231"/>
                </a:cxn>
                <a:cxn ang="0">
                  <a:pos x="127" y="235"/>
                </a:cxn>
                <a:cxn ang="0">
                  <a:pos x="139" y="239"/>
                </a:cxn>
                <a:cxn ang="0">
                  <a:pos x="155" y="251"/>
                </a:cxn>
                <a:cxn ang="0">
                  <a:pos x="181" y="237"/>
                </a:cxn>
                <a:cxn ang="0">
                  <a:pos x="203" y="235"/>
                </a:cxn>
                <a:cxn ang="0">
                  <a:pos x="229" y="213"/>
                </a:cxn>
                <a:cxn ang="0">
                  <a:pos x="225" y="185"/>
                </a:cxn>
                <a:cxn ang="0">
                  <a:pos x="217" y="173"/>
                </a:cxn>
                <a:cxn ang="0">
                  <a:pos x="233" y="167"/>
                </a:cxn>
                <a:cxn ang="0">
                  <a:pos x="245" y="183"/>
                </a:cxn>
                <a:cxn ang="0">
                  <a:pos x="247" y="197"/>
                </a:cxn>
                <a:cxn ang="0">
                  <a:pos x="261" y="193"/>
                </a:cxn>
                <a:cxn ang="0">
                  <a:pos x="303" y="169"/>
                </a:cxn>
                <a:cxn ang="0">
                  <a:pos x="293" y="147"/>
                </a:cxn>
                <a:cxn ang="0">
                  <a:pos x="259" y="123"/>
                </a:cxn>
                <a:cxn ang="0">
                  <a:pos x="265" y="107"/>
                </a:cxn>
                <a:cxn ang="0">
                  <a:pos x="277" y="103"/>
                </a:cxn>
                <a:cxn ang="0">
                  <a:pos x="253" y="63"/>
                </a:cxn>
                <a:cxn ang="0">
                  <a:pos x="233" y="59"/>
                </a:cxn>
                <a:cxn ang="0">
                  <a:pos x="221" y="55"/>
                </a:cxn>
                <a:cxn ang="0">
                  <a:pos x="201" y="33"/>
                </a:cxn>
                <a:cxn ang="0">
                  <a:pos x="155" y="45"/>
                </a:cxn>
                <a:cxn ang="0">
                  <a:pos x="167" y="25"/>
                </a:cxn>
                <a:cxn ang="0">
                  <a:pos x="139" y="17"/>
                </a:cxn>
                <a:cxn ang="0">
                  <a:pos x="119" y="19"/>
                </a:cxn>
                <a:cxn ang="0">
                  <a:pos x="67" y="9"/>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23" name="Freeform 27"/>
            <p:cNvSpPr>
              <a:spLocks/>
            </p:cNvSpPr>
            <p:nvPr/>
          </p:nvSpPr>
          <p:spPr bwMode="invGray">
            <a:xfrm>
              <a:off x="1709" y="1987"/>
              <a:ext cx="44" cy="37"/>
            </a:xfrm>
            <a:custGeom>
              <a:avLst/>
              <a:gdLst/>
              <a:ahLst/>
              <a:cxnLst>
                <a:cxn ang="0">
                  <a:pos x="26" y="0"/>
                </a:cxn>
                <a:cxn ang="0">
                  <a:pos x="0" y="10"/>
                </a:cxn>
                <a:cxn ang="0">
                  <a:pos x="30" y="40"/>
                </a:cxn>
                <a:cxn ang="0">
                  <a:pos x="48" y="50"/>
                </a:cxn>
                <a:cxn ang="0">
                  <a:pos x="58" y="28"/>
                </a:cxn>
                <a:cxn ang="0">
                  <a:pos x="44" y="8"/>
                </a:cxn>
                <a:cxn ang="0">
                  <a:pos x="26" y="0"/>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24" name="Freeform 28"/>
            <p:cNvSpPr>
              <a:spLocks/>
            </p:cNvSpPr>
            <p:nvPr/>
          </p:nvSpPr>
          <p:spPr bwMode="invGray">
            <a:xfrm>
              <a:off x="1625" y="2057"/>
              <a:ext cx="65" cy="42"/>
            </a:xfrm>
            <a:custGeom>
              <a:avLst/>
              <a:gdLst/>
              <a:ahLst/>
              <a:cxnLst>
                <a:cxn ang="0">
                  <a:pos x="44" y="7"/>
                </a:cxn>
                <a:cxn ang="0">
                  <a:pos x="24" y="25"/>
                </a:cxn>
                <a:cxn ang="0">
                  <a:pos x="4" y="27"/>
                </a:cxn>
                <a:cxn ang="0">
                  <a:pos x="16" y="57"/>
                </a:cxn>
                <a:cxn ang="0">
                  <a:pos x="74" y="35"/>
                </a:cxn>
                <a:cxn ang="0">
                  <a:pos x="86" y="17"/>
                </a:cxn>
                <a:cxn ang="0">
                  <a:pos x="56" y="7"/>
                </a:cxn>
                <a:cxn ang="0">
                  <a:pos x="44" y="7"/>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25" name="Freeform 29"/>
            <p:cNvSpPr>
              <a:spLocks/>
            </p:cNvSpPr>
            <p:nvPr/>
          </p:nvSpPr>
          <p:spPr bwMode="invGray">
            <a:xfrm>
              <a:off x="1693" y="2065"/>
              <a:ext cx="54" cy="25"/>
            </a:xfrm>
            <a:custGeom>
              <a:avLst/>
              <a:gdLst/>
              <a:ahLst/>
              <a:cxnLst>
                <a:cxn ang="0">
                  <a:pos x="40" y="0"/>
                </a:cxn>
                <a:cxn ang="0">
                  <a:pos x="10" y="16"/>
                </a:cxn>
                <a:cxn ang="0">
                  <a:pos x="24" y="34"/>
                </a:cxn>
                <a:cxn ang="0">
                  <a:pos x="52" y="28"/>
                </a:cxn>
                <a:cxn ang="0">
                  <a:pos x="64" y="20"/>
                </a:cxn>
                <a:cxn ang="0">
                  <a:pos x="40" y="0"/>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26" name="Freeform 30"/>
            <p:cNvSpPr>
              <a:spLocks/>
            </p:cNvSpPr>
            <p:nvPr/>
          </p:nvSpPr>
          <p:spPr bwMode="invGray">
            <a:xfrm>
              <a:off x="1664" y="2029"/>
              <a:ext cx="64" cy="34"/>
            </a:xfrm>
            <a:custGeom>
              <a:avLst/>
              <a:gdLst/>
              <a:ahLst/>
              <a:cxnLst>
                <a:cxn ang="0">
                  <a:pos x="58" y="10"/>
                </a:cxn>
                <a:cxn ang="0">
                  <a:pos x="28" y="4"/>
                </a:cxn>
                <a:cxn ang="0">
                  <a:pos x="0" y="18"/>
                </a:cxn>
                <a:cxn ang="0">
                  <a:pos x="40" y="32"/>
                </a:cxn>
                <a:cxn ang="0">
                  <a:pos x="64" y="40"/>
                </a:cxn>
                <a:cxn ang="0">
                  <a:pos x="84" y="18"/>
                </a:cxn>
                <a:cxn ang="0">
                  <a:pos x="82" y="6"/>
                </a:cxn>
                <a:cxn ang="0">
                  <a:pos x="64" y="0"/>
                </a:cxn>
                <a:cxn ang="0">
                  <a:pos x="58" y="10"/>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27" name="Freeform 31"/>
            <p:cNvSpPr>
              <a:spLocks/>
            </p:cNvSpPr>
            <p:nvPr/>
          </p:nvSpPr>
          <p:spPr bwMode="invGray">
            <a:xfrm>
              <a:off x="1637" y="1997"/>
              <a:ext cx="44" cy="24"/>
            </a:xfrm>
            <a:custGeom>
              <a:avLst/>
              <a:gdLst/>
              <a:ahLst/>
              <a:cxnLst>
                <a:cxn ang="0">
                  <a:pos x="16" y="4"/>
                </a:cxn>
                <a:cxn ang="0">
                  <a:pos x="0" y="18"/>
                </a:cxn>
                <a:cxn ang="0">
                  <a:pos x="20" y="28"/>
                </a:cxn>
                <a:cxn ang="0">
                  <a:pos x="28" y="20"/>
                </a:cxn>
                <a:cxn ang="0">
                  <a:pos x="52" y="12"/>
                </a:cxn>
                <a:cxn ang="0">
                  <a:pos x="44" y="0"/>
                </a:cxn>
                <a:cxn ang="0">
                  <a:pos x="16" y="4"/>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28" name="Freeform 32"/>
            <p:cNvSpPr>
              <a:spLocks/>
            </p:cNvSpPr>
            <p:nvPr/>
          </p:nvSpPr>
          <p:spPr bwMode="invGray">
            <a:xfrm>
              <a:off x="1751" y="2000"/>
              <a:ext cx="114" cy="77"/>
            </a:xfrm>
            <a:custGeom>
              <a:avLst/>
              <a:gdLst/>
              <a:ahLst/>
              <a:cxnLst>
                <a:cxn ang="0">
                  <a:pos x="38" y="0"/>
                </a:cxn>
                <a:cxn ang="0">
                  <a:pos x="14" y="6"/>
                </a:cxn>
                <a:cxn ang="0">
                  <a:pos x="4" y="38"/>
                </a:cxn>
                <a:cxn ang="0">
                  <a:pos x="12" y="56"/>
                </a:cxn>
                <a:cxn ang="0">
                  <a:pos x="0" y="72"/>
                </a:cxn>
                <a:cxn ang="0">
                  <a:pos x="56" y="86"/>
                </a:cxn>
                <a:cxn ang="0">
                  <a:pos x="82" y="92"/>
                </a:cxn>
                <a:cxn ang="0">
                  <a:pos x="152" y="86"/>
                </a:cxn>
                <a:cxn ang="0">
                  <a:pos x="76" y="70"/>
                </a:cxn>
                <a:cxn ang="0">
                  <a:pos x="54" y="62"/>
                </a:cxn>
                <a:cxn ang="0">
                  <a:pos x="44" y="52"/>
                </a:cxn>
                <a:cxn ang="0">
                  <a:pos x="50" y="34"/>
                </a:cxn>
                <a:cxn ang="0">
                  <a:pos x="38" y="0"/>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29" name="Freeform 33"/>
            <p:cNvSpPr>
              <a:spLocks/>
            </p:cNvSpPr>
            <p:nvPr/>
          </p:nvSpPr>
          <p:spPr bwMode="invGray">
            <a:xfrm>
              <a:off x="664" y="2245"/>
              <a:ext cx="25" cy="15"/>
            </a:xfrm>
            <a:custGeom>
              <a:avLst/>
              <a:gdLst/>
              <a:ahLst/>
              <a:cxnLst>
                <a:cxn ang="0">
                  <a:pos x="34" y="0"/>
                </a:cxn>
                <a:cxn ang="0">
                  <a:pos x="24" y="20"/>
                </a:cxn>
                <a:cxn ang="0">
                  <a:pos x="4" y="18"/>
                </a:cxn>
                <a:cxn ang="0">
                  <a:pos x="4" y="6"/>
                </a:cxn>
                <a:cxn ang="0">
                  <a:pos x="34" y="0"/>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30" name="Freeform 34"/>
            <p:cNvSpPr>
              <a:spLocks/>
            </p:cNvSpPr>
            <p:nvPr/>
          </p:nvSpPr>
          <p:spPr bwMode="invGray">
            <a:xfrm>
              <a:off x="1421" y="2756"/>
              <a:ext cx="16"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31" name="Freeform 35"/>
            <p:cNvSpPr>
              <a:spLocks/>
            </p:cNvSpPr>
            <p:nvPr/>
          </p:nvSpPr>
          <p:spPr bwMode="invGray">
            <a:xfrm>
              <a:off x="1424" y="2781"/>
              <a:ext cx="16"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32" name="Freeform 36"/>
            <p:cNvSpPr>
              <a:spLocks/>
            </p:cNvSpPr>
            <p:nvPr/>
          </p:nvSpPr>
          <p:spPr bwMode="invGray">
            <a:xfrm>
              <a:off x="1628" y="2913"/>
              <a:ext cx="15" cy="12"/>
            </a:xfrm>
            <a:custGeom>
              <a:avLst/>
              <a:gdLst/>
              <a:ahLst/>
              <a:cxnLst>
                <a:cxn ang="0">
                  <a:pos x="3" y="0"/>
                </a:cxn>
                <a:cxn ang="0">
                  <a:pos x="13" y="16"/>
                </a:cxn>
                <a:cxn ang="0">
                  <a:pos x="3" y="0"/>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33" name="Freeform 37"/>
            <p:cNvSpPr>
              <a:spLocks/>
            </p:cNvSpPr>
            <p:nvPr/>
          </p:nvSpPr>
          <p:spPr bwMode="invGray">
            <a:xfrm>
              <a:off x="1752" y="2429"/>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34" name="Freeform 38"/>
            <p:cNvSpPr>
              <a:spLocks/>
            </p:cNvSpPr>
            <p:nvPr/>
          </p:nvSpPr>
          <p:spPr bwMode="invGray">
            <a:xfrm>
              <a:off x="1652" y="2224"/>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35" name="Freeform 39"/>
            <p:cNvSpPr>
              <a:spLocks/>
            </p:cNvSpPr>
            <p:nvPr/>
          </p:nvSpPr>
          <p:spPr bwMode="invGray">
            <a:xfrm>
              <a:off x="1717" y="2045"/>
              <a:ext cx="39"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36" name="Freeform 40"/>
            <p:cNvSpPr>
              <a:spLocks/>
            </p:cNvSpPr>
            <p:nvPr/>
          </p:nvSpPr>
          <p:spPr bwMode="invGray">
            <a:xfrm>
              <a:off x="1780" y="2153"/>
              <a:ext cx="38" cy="18"/>
            </a:xfrm>
            <a:custGeom>
              <a:avLst/>
              <a:gdLst/>
              <a:ahLst/>
              <a:cxnLst>
                <a:cxn ang="0">
                  <a:pos x="13" y="0"/>
                </a:cxn>
                <a:cxn ang="0">
                  <a:pos x="7" y="18"/>
                </a:cxn>
                <a:cxn ang="0">
                  <a:pos x="27" y="24"/>
                </a:cxn>
                <a:cxn ang="0">
                  <a:pos x="33" y="4"/>
                </a:cxn>
                <a:cxn ang="0">
                  <a:pos x="13" y="0"/>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37" name="Freeform 41"/>
            <p:cNvSpPr>
              <a:spLocks/>
            </p:cNvSpPr>
            <p:nvPr/>
          </p:nvSpPr>
          <p:spPr bwMode="invGray">
            <a:xfrm>
              <a:off x="1796" y="1951"/>
              <a:ext cx="696" cy="346"/>
            </a:xfrm>
            <a:custGeom>
              <a:avLst/>
              <a:gdLst/>
              <a:ahLst/>
              <a:cxnLst>
                <a:cxn ang="0">
                  <a:pos x="28" y="56"/>
                </a:cxn>
                <a:cxn ang="0">
                  <a:pos x="6" y="92"/>
                </a:cxn>
                <a:cxn ang="0">
                  <a:pos x="36" y="100"/>
                </a:cxn>
                <a:cxn ang="0">
                  <a:pos x="16" y="116"/>
                </a:cxn>
                <a:cxn ang="0">
                  <a:pos x="104" y="136"/>
                </a:cxn>
                <a:cxn ang="0">
                  <a:pos x="142" y="130"/>
                </a:cxn>
                <a:cxn ang="0">
                  <a:pos x="250" y="78"/>
                </a:cxn>
                <a:cxn ang="0">
                  <a:pos x="300" y="66"/>
                </a:cxn>
                <a:cxn ang="0">
                  <a:pos x="324" y="80"/>
                </a:cxn>
                <a:cxn ang="0">
                  <a:pos x="272" y="88"/>
                </a:cxn>
                <a:cxn ang="0">
                  <a:pos x="242" y="112"/>
                </a:cxn>
                <a:cxn ang="0">
                  <a:pos x="254" y="120"/>
                </a:cxn>
                <a:cxn ang="0">
                  <a:pos x="260" y="158"/>
                </a:cxn>
                <a:cxn ang="0">
                  <a:pos x="350" y="192"/>
                </a:cxn>
                <a:cxn ang="0">
                  <a:pos x="336" y="210"/>
                </a:cxn>
                <a:cxn ang="0">
                  <a:pos x="368" y="246"/>
                </a:cxn>
                <a:cxn ang="0">
                  <a:pos x="348" y="266"/>
                </a:cxn>
                <a:cxn ang="0">
                  <a:pos x="324" y="294"/>
                </a:cxn>
                <a:cxn ang="0">
                  <a:pos x="294" y="324"/>
                </a:cxn>
                <a:cxn ang="0">
                  <a:pos x="292" y="420"/>
                </a:cxn>
                <a:cxn ang="0">
                  <a:pos x="332" y="446"/>
                </a:cxn>
                <a:cxn ang="0">
                  <a:pos x="388" y="448"/>
                </a:cxn>
                <a:cxn ang="0">
                  <a:pos x="412" y="422"/>
                </a:cxn>
                <a:cxn ang="0">
                  <a:pos x="506" y="356"/>
                </a:cxn>
                <a:cxn ang="0">
                  <a:pos x="572" y="334"/>
                </a:cxn>
                <a:cxn ang="0">
                  <a:pos x="646" y="308"/>
                </a:cxn>
                <a:cxn ang="0">
                  <a:pos x="720" y="290"/>
                </a:cxn>
                <a:cxn ang="0">
                  <a:pos x="762" y="260"/>
                </a:cxn>
                <a:cxn ang="0">
                  <a:pos x="800" y="200"/>
                </a:cxn>
                <a:cxn ang="0">
                  <a:pos x="802" y="154"/>
                </a:cxn>
                <a:cxn ang="0">
                  <a:pos x="802" y="124"/>
                </a:cxn>
                <a:cxn ang="0">
                  <a:pos x="832" y="90"/>
                </a:cxn>
                <a:cxn ang="0">
                  <a:pos x="876" y="94"/>
                </a:cxn>
                <a:cxn ang="0">
                  <a:pos x="922" y="52"/>
                </a:cxn>
                <a:cxn ang="0">
                  <a:pos x="888" y="56"/>
                </a:cxn>
                <a:cxn ang="0">
                  <a:pos x="848" y="46"/>
                </a:cxn>
                <a:cxn ang="0">
                  <a:pos x="794" y="22"/>
                </a:cxn>
                <a:cxn ang="0">
                  <a:pos x="642" y="26"/>
                </a:cxn>
                <a:cxn ang="0">
                  <a:pos x="584" y="38"/>
                </a:cxn>
                <a:cxn ang="0">
                  <a:pos x="556" y="38"/>
                </a:cxn>
                <a:cxn ang="0">
                  <a:pos x="516" y="54"/>
                </a:cxn>
                <a:cxn ang="0">
                  <a:pos x="478" y="30"/>
                </a:cxn>
                <a:cxn ang="0">
                  <a:pos x="432" y="40"/>
                </a:cxn>
                <a:cxn ang="0">
                  <a:pos x="366" y="52"/>
                </a:cxn>
                <a:cxn ang="0">
                  <a:pos x="410" y="38"/>
                </a:cxn>
                <a:cxn ang="0">
                  <a:pos x="352" y="8"/>
                </a:cxn>
                <a:cxn ang="0">
                  <a:pos x="334" y="2"/>
                </a:cxn>
                <a:cxn ang="0">
                  <a:pos x="314" y="8"/>
                </a:cxn>
                <a:cxn ang="0">
                  <a:pos x="240" y="16"/>
                </a:cxn>
                <a:cxn ang="0">
                  <a:pos x="160" y="28"/>
                </a:cxn>
                <a:cxn ang="0">
                  <a:pos x="108" y="26"/>
                </a:cxn>
                <a:cxn ang="0">
                  <a:pos x="114" y="68"/>
                </a:cxn>
                <a:cxn ang="0">
                  <a:pos x="104" y="52"/>
                </a:cxn>
                <a:cxn ang="0">
                  <a:pos x="60" y="42"/>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38" name="Freeform 42"/>
            <p:cNvSpPr>
              <a:spLocks/>
            </p:cNvSpPr>
            <p:nvPr/>
          </p:nvSpPr>
          <p:spPr bwMode="invGray">
            <a:xfrm>
              <a:off x="2009" y="2135"/>
              <a:ext cx="39" cy="24"/>
            </a:xfrm>
            <a:custGeom>
              <a:avLst/>
              <a:gdLst/>
              <a:ahLst/>
              <a:cxnLst>
                <a:cxn ang="0">
                  <a:pos x="34" y="0"/>
                </a:cxn>
                <a:cxn ang="0">
                  <a:pos x="8" y="20"/>
                </a:cxn>
                <a:cxn ang="0">
                  <a:pos x="24" y="32"/>
                </a:cxn>
                <a:cxn ang="0">
                  <a:pos x="42" y="30"/>
                </a:cxn>
                <a:cxn ang="0">
                  <a:pos x="34" y="0"/>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39" name="Freeform 43"/>
            <p:cNvSpPr>
              <a:spLocks/>
            </p:cNvSpPr>
            <p:nvPr/>
          </p:nvSpPr>
          <p:spPr bwMode="invGray">
            <a:xfrm>
              <a:off x="2292" y="2201"/>
              <a:ext cx="128" cy="54"/>
            </a:xfrm>
            <a:custGeom>
              <a:avLst/>
              <a:gdLst/>
              <a:ahLst/>
              <a:cxnLst>
                <a:cxn ang="0">
                  <a:pos x="102" y="8"/>
                </a:cxn>
                <a:cxn ang="0">
                  <a:pos x="66" y="4"/>
                </a:cxn>
                <a:cxn ang="0">
                  <a:pos x="54" y="0"/>
                </a:cxn>
                <a:cxn ang="0">
                  <a:pos x="0" y="28"/>
                </a:cxn>
                <a:cxn ang="0">
                  <a:pos x="28" y="40"/>
                </a:cxn>
                <a:cxn ang="0">
                  <a:pos x="42" y="60"/>
                </a:cxn>
                <a:cxn ang="0">
                  <a:pos x="66" y="68"/>
                </a:cxn>
                <a:cxn ang="0">
                  <a:pos x="78" y="72"/>
                </a:cxn>
                <a:cxn ang="0">
                  <a:pos x="130" y="60"/>
                </a:cxn>
                <a:cxn ang="0">
                  <a:pos x="172" y="44"/>
                </a:cxn>
                <a:cxn ang="0">
                  <a:pos x="148" y="18"/>
                </a:cxn>
                <a:cxn ang="0">
                  <a:pos x="136" y="4"/>
                </a:cxn>
                <a:cxn ang="0">
                  <a:pos x="102" y="8"/>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40" name="Freeform 44"/>
            <p:cNvSpPr>
              <a:spLocks/>
            </p:cNvSpPr>
            <p:nvPr/>
          </p:nvSpPr>
          <p:spPr bwMode="invGray">
            <a:xfrm>
              <a:off x="2393" y="2038"/>
              <a:ext cx="39" cy="24"/>
            </a:xfrm>
            <a:custGeom>
              <a:avLst/>
              <a:gdLst/>
              <a:ahLst/>
              <a:cxnLst>
                <a:cxn ang="0">
                  <a:pos x="34" y="0"/>
                </a:cxn>
                <a:cxn ang="0">
                  <a:pos x="8" y="20"/>
                </a:cxn>
                <a:cxn ang="0">
                  <a:pos x="24" y="32"/>
                </a:cxn>
                <a:cxn ang="0">
                  <a:pos x="42" y="30"/>
                </a:cxn>
                <a:cxn ang="0">
                  <a:pos x="34" y="0"/>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41" name="Freeform 45"/>
            <p:cNvSpPr>
              <a:spLocks/>
            </p:cNvSpPr>
            <p:nvPr/>
          </p:nvSpPr>
          <p:spPr bwMode="invGray">
            <a:xfrm>
              <a:off x="2662" y="2006"/>
              <a:ext cx="155" cy="63"/>
            </a:xfrm>
            <a:custGeom>
              <a:avLst/>
              <a:gdLst/>
              <a:ahLst/>
              <a:cxnLst>
                <a:cxn ang="0">
                  <a:pos x="191" y="7"/>
                </a:cxn>
                <a:cxn ang="0">
                  <a:pos x="103" y="9"/>
                </a:cxn>
                <a:cxn ang="0">
                  <a:pos x="109" y="25"/>
                </a:cxn>
                <a:cxn ang="0">
                  <a:pos x="107" y="33"/>
                </a:cxn>
                <a:cxn ang="0">
                  <a:pos x="89" y="27"/>
                </a:cxn>
                <a:cxn ang="0">
                  <a:pos x="77" y="19"/>
                </a:cxn>
                <a:cxn ang="0">
                  <a:pos x="23" y="27"/>
                </a:cxn>
                <a:cxn ang="0">
                  <a:pos x="31" y="49"/>
                </a:cxn>
                <a:cxn ang="0">
                  <a:pos x="55" y="53"/>
                </a:cxn>
                <a:cxn ang="0">
                  <a:pos x="75" y="73"/>
                </a:cxn>
                <a:cxn ang="0">
                  <a:pos x="89" y="85"/>
                </a:cxn>
                <a:cxn ang="0">
                  <a:pos x="109" y="67"/>
                </a:cxn>
                <a:cxn ang="0">
                  <a:pos x="121" y="59"/>
                </a:cxn>
                <a:cxn ang="0">
                  <a:pos x="127" y="47"/>
                </a:cxn>
                <a:cxn ang="0">
                  <a:pos x="167" y="35"/>
                </a:cxn>
                <a:cxn ang="0">
                  <a:pos x="187" y="31"/>
                </a:cxn>
                <a:cxn ang="0">
                  <a:pos x="199" y="27"/>
                </a:cxn>
                <a:cxn ang="0">
                  <a:pos x="191" y="7"/>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42" name="Freeform 46"/>
            <p:cNvSpPr>
              <a:spLocks/>
            </p:cNvSpPr>
            <p:nvPr/>
          </p:nvSpPr>
          <p:spPr bwMode="invGray">
            <a:xfrm>
              <a:off x="2759" y="2039"/>
              <a:ext cx="48" cy="21"/>
            </a:xfrm>
            <a:custGeom>
              <a:avLst/>
              <a:gdLst/>
              <a:ahLst/>
              <a:cxnLst>
                <a:cxn ang="0">
                  <a:pos x="36" y="6"/>
                </a:cxn>
                <a:cxn ang="0">
                  <a:pos x="8" y="4"/>
                </a:cxn>
                <a:cxn ang="0">
                  <a:pos x="24" y="28"/>
                </a:cxn>
                <a:cxn ang="0">
                  <a:pos x="54" y="14"/>
                </a:cxn>
                <a:cxn ang="0">
                  <a:pos x="36" y="6"/>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43" name="Freeform 47"/>
            <p:cNvSpPr>
              <a:spLocks/>
            </p:cNvSpPr>
            <p:nvPr/>
          </p:nvSpPr>
          <p:spPr bwMode="invGray">
            <a:xfrm>
              <a:off x="2467" y="2311"/>
              <a:ext cx="109" cy="132"/>
            </a:xfrm>
            <a:custGeom>
              <a:avLst/>
              <a:gdLst/>
              <a:ahLst/>
              <a:cxnLst>
                <a:cxn ang="0">
                  <a:pos x="24" y="19"/>
                </a:cxn>
                <a:cxn ang="0">
                  <a:pos x="0" y="25"/>
                </a:cxn>
                <a:cxn ang="0">
                  <a:pos x="14" y="43"/>
                </a:cxn>
                <a:cxn ang="0">
                  <a:pos x="34" y="87"/>
                </a:cxn>
                <a:cxn ang="0">
                  <a:pos x="52" y="91"/>
                </a:cxn>
                <a:cxn ang="0">
                  <a:pos x="50" y="107"/>
                </a:cxn>
                <a:cxn ang="0">
                  <a:pos x="28" y="113"/>
                </a:cxn>
                <a:cxn ang="0">
                  <a:pos x="16" y="131"/>
                </a:cxn>
                <a:cxn ang="0">
                  <a:pos x="18" y="137"/>
                </a:cxn>
                <a:cxn ang="0">
                  <a:pos x="30" y="141"/>
                </a:cxn>
                <a:cxn ang="0">
                  <a:pos x="18" y="169"/>
                </a:cxn>
                <a:cxn ang="0">
                  <a:pos x="20" y="175"/>
                </a:cxn>
                <a:cxn ang="0">
                  <a:pos x="34" y="171"/>
                </a:cxn>
                <a:cxn ang="0">
                  <a:pos x="58" y="169"/>
                </a:cxn>
                <a:cxn ang="0">
                  <a:pos x="92" y="171"/>
                </a:cxn>
                <a:cxn ang="0">
                  <a:pos x="110" y="169"/>
                </a:cxn>
                <a:cxn ang="0">
                  <a:pos x="122" y="165"/>
                </a:cxn>
                <a:cxn ang="0">
                  <a:pos x="128" y="141"/>
                </a:cxn>
                <a:cxn ang="0">
                  <a:pos x="146" y="133"/>
                </a:cxn>
                <a:cxn ang="0">
                  <a:pos x="110" y="109"/>
                </a:cxn>
                <a:cxn ang="0">
                  <a:pos x="88" y="83"/>
                </a:cxn>
                <a:cxn ang="0">
                  <a:pos x="82" y="69"/>
                </a:cxn>
                <a:cxn ang="0">
                  <a:pos x="64" y="61"/>
                </a:cxn>
                <a:cxn ang="0">
                  <a:pos x="86" y="45"/>
                </a:cxn>
                <a:cxn ang="0">
                  <a:pos x="64" y="31"/>
                </a:cxn>
                <a:cxn ang="0">
                  <a:pos x="70" y="13"/>
                </a:cxn>
                <a:cxn ang="0">
                  <a:pos x="46" y="1"/>
                </a:cxn>
                <a:cxn ang="0">
                  <a:pos x="30" y="9"/>
                </a:cxn>
                <a:cxn ang="0">
                  <a:pos x="24" y="19"/>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44" name="Freeform 48"/>
            <p:cNvSpPr>
              <a:spLocks/>
            </p:cNvSpPr>
            <p:nvPr/>
          </p:nvSpPr>
          <p:spPr bwMode="invGray">
            <a:xfrm>
              <a:off x="2413" y="2359"/>
              <a:ext cx="69" cy="68"/>
            </a:xfrm>
            <a:custGeom>
              <a:avLst/>
              <a:gdLst/>
              <a:ahLst/>
              <a:cxnLst>
                <a:cxn ang="0">
                  <a:pos x="58" y="6"/>
                </a:cxn>
                <a:cxn ang="0">
                  <a:pos x="82" y="8"/>
                </a:cxn>
                <a:cxn ang="0">
                  <a:pos x="92" y="26"/>
                </a:cxn>
                <a:cxn ang="0">
                  <a:pos x="78" y="48"/>
                </a:cxn>
                <a:cxn ang="0">
                  <a:pos x="46" y="76"/>
                </a:cxn>
                <a:cxn ang="0">
                  <a:pos x="18" y="92"/>
                </a:cxn>
                <a:cxn ang="0">
                  <a:pos x="8" y="72"/>
                </a:cxn>
                <a:cxn ang="0">
                  <a:pos x="20" y="64"/>
                </a:cxn>
                <a:cxn ang="0">
                  <a:pos x="14" y="46"/>
                </a:cxn>
                <a:cxn ang="0">
                  <a:pos x="40" y="28"/>
                </a:cxn>
                <a:cxn ang="0">
                  <a:pos x="58" y="6"/>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45" name="Freeform 49"/>
            <p:cNvSpPr>
              <a:spLocks/>
            </p:cNvSpPr>
            <p:nvPr/>
          </p:nvSpPr>
          <p:spPr bwMode="invGray">
            <a:xfrm>
              <a:off x="4099" y="3502"/>
              <a:ext cx="474" cy="495"/>
            </a:xfrm>
            <a:custGeom>
              <a:avLst/>
              <a:gdLst/>
              <a:ahLst/>
              <a:cxnLst>
                <a:cxn ang="0">
                  <a:pos x="212" y="11"/>
                </a:cxn>
                <a:cxn ang="0">
                  <a:pos x="176" y="19"/>
                </a:cxn>
                <a:cxn ang="0">
                  <a:pos x="144" y="51"/>
                </a:cxn>
                <a:cxn ang="0">
                  <a:pos x="104" y="59"/>
                </a:cxn>
                <a:cxn ang="0">
                  <a:pos x="84" y="75"/>
                </a:cxn>
                <a:cxn ang="0">
                  <a:pos x="68" y="115"/>
                </a:cxn>
                <a:cxn ang="0">
                  <a:pos x="36" y="167"/>
                </a:cxn>
                <a:cxn ang="0">
                  <a:pos x="0" y="179"/>
                </a:cxn>
                <a:cxn ang="0">
                  <a:pos x="72" y="323"/>
                </a:cxn>
                <a:cxn ang="0">
                  <a:pos x="120" y="427"/>
                </a:cxn>
                <a:cxn ang="0">
                  <a:pos x="144" y="443"/>
                </a:cxn>
                <a:cxn ang="0">
                  <a:pos x="168" y="451"/>
                </a:cxn>
                <a:cxn ang="0">
                  <a:pos x="228" y="431"/>
                </a:cxn>
                <a:cxn ang="0">
                  <a:pos x="252" y="423"/>
                </a:cxn>
                <a:cxn ang="0">
                  <a:pos x="300" y="451"/>
                </a:cxn>
                <a:cxn ang="0">
                  <a:pos x="324" y="527"/>
                </a:cxn>
                <a:cxn ang="0">
                  <a:pos x="336" y="523"/>
                </a:cxn>
                <a:cxn ang="0">
                  <a:pos x="344" y="511"/>
                </a:cxn>
                <a:cxn ang="0">
                  <a:pos x="368" y="547"/>
                </a:cxn>
                <a:cxn ang="0">
                  <a:pos x="404" y="571"/>
                </a:cxn>
                <a:cxn ang="0">
                  <a:pos x="436" y="603"/>
                </a:cxn>
                <a:cxn ang="0">
                  <a:pos x="444" y="615"/>
                </a:cxn>
                <a:cxn ang="0">
                  <a:pos x="456" y="623"/>
                </a:cxn>
                <a:cxn ang="0">
                  <a:pos x="484" y="655"/>
                </a:cxn>
                <a:cxn ang="0">
                  <a:pos x="492" y="631"/>
                </a:cxn>
                <a:cxn ang="0">
                  <a:pos x="540" y="659"/>
                </a:cxn>
                <a:cxn ang="0">
                  <a:pos x="588" y="655"/>
                </a:cxn>
                <a:cxn ang="0">
                  <a:pos x="616" y="531"/>
                </a:cxn>
                <a:cxn ang="0">
                  <a:pos x="632" y="463"/>
                </a:cxn>
                <a:cxn ang="0">
                  <a:pos x="620" y="367"/>
                </a:cxn>
                <a:cxn ang="0">
                  <a:pos x="536" y="271"/>
                </a:cxn>
                <a:cxn ang="0">
                  <a:pos x="528" y="235"/>
                </a:cxn>
                <a:cxn ang="0">
                  <a:pos x="460" y="179"/>
                </a:cxn>
                <a:cxn ang="0">
                  <a:pos x="472" y="155"/>
                </a:cxn>
                <a:cxn ang="0">
                  <a:pos x="456" y="131"/>
                </a:cxn>
                <a:cxn ang="0">
                  <a:pos x="416" y="79"/>
                </a:cxn>
                <a:cxn ang="0">
                  <a:pos x="392" y="31"/>
                </a:cxn>
                <a:cxn ang="0">
                  <a:pos x="388" y="19"/>
                </a:cxn>
                <a:cxn ang="0">
                  <a:pos x="364" y="151"/>
                </a:cxn>
                <a:cxn ang="0">
                  <a:pos x="324" y="115"/>
                </a:cxn>
                <a:cxn ang="0">
                  <a:pos x="292" y="111"/>
                </a:cxn>
                <a:cxn ang="0">
                  <a:pos x="272" y="87"/>
                </a:cxn>
                <a:cxn ang="0">
                  <a:pos x="264" y="63"/>
                </a:cxn>
                <a:cxn ang="0">
                  <a:pos x="276" y="55"/>
                </a:cxn>
                <a:cxn ang="0">
                  <a:pos x="240" y="19"/>
                </a:cxn>
                <a:cxn ang="0">
                  <a:pos x="216" y="11"/>
                </a:cxn>
                <a:cxn ang="0">
                  <a:pos x="204" y="7"/>
                </a:cxn>
                <a:cxn ang="0">
                  <a:pos x="212" y="11"/>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46" name="Freeform 50"/>
            <p:cNvSpPr>
              <a:spLocks/>
            </p:cNvSpPr>
            <p:nvPr/>
          </p:nvSpPr>
          <p:spPr bwMode="invGray">
            <a:xfrm>
              <a:off x="4246" y="3241"/>
              <a:ext cx="319" cy="210"/>
            </a:xfrm>
            <a:custGeom>
              <a:avLst/>
              <a:gdLst/>
              <a:ahLst/>
              <a:cxnLst>
                <a:cxn ang="0">
                  <a:pos x="84" y="60"/>
                </a:cxn>
                <a:cxn ang="0">
                  <a:pos x="68" y="36"/>
                </a:cxn>
                <a:cxn ang="0">
                  <a:pos x="64" y="16"/>
                </a:cxn>
                <a:cxn ang="0">
                  <a:pos x="52" y="12"/>
                </a:cxn>
                <a:cxn ang="0">
                  <a:pos x="16" y="16"/>
                </a:cxn>
                <a:cxn ang="0">
                  <a:pos x="44" y="40"/>
                </a:cxn>
                <a:cxn ang="0">
                  <a:pos x="48" y="52"/>
                </a:cxn>
                <a:cxn ang="0">
                  <a:pos x="24" y="68"/>
                </a:cxn>
                <a:cxn ang="0">
                  <a:pos x="88" y="92"/>
                </a:cxn>
                <a:cxn ang="0">
                  <a:pos x="124" y="112"/>
                </a:cxn>
                <a:cxn ang="0">
                  <a:pos x="128" y="124"/>
                </a:cxn>
                <a:cxn ang="0">
                  <a:pos x="140" y="132"/>
                </a:cxn>
                <a:cxn ang="0">
                  <a:pos x="148" y="156"/>
                </a:cxn>
                <a:cxn ang="0">
                  <a:pos x="132" y="196"/>
                </a:cxn>
                <a:cxn ang="0">
                  <a:pos x="180" y="188"/>
                </a:cxn>
                <a:cxn ang="0">
                  <a:pos x="192" y="216"/>
                </a:cxn>
                <a:cxn ang="0">
                  <a:pos x="216" y="224"/>
                </a:cxn>
                <a:cxn ang="0">
                  <a:pos x="228" y="228"/>
                </a:cxn>
                <a:cxn ang="0">
                  <a:pos x="252" y="224"/>
                </a:cxn>
                <a:cxn ang="0">
                  <a:pos x="276" y="196"/>
                </a:cxn>
                <a:cxn ang="0">
                  <a:pos x="336" y="252"/>
                </a:cxn>
                <a:cxn ang="0">
                  <a:pos x="364" y="280"/>
                </a:cxn>
                <a:cxn ang="0">
                  <a:pos x="360" y="224"/>
                </a:cxn>
                <a:cxn ang="0">
                  <a:pos x="336" y="200"/>
                </a:cxn>
                <a:cxn ang="0">
                  <a:pos x="372" y="168"/>
                </a:cxn>
                <a:cxn ang="0">
                  <a:pos x="408" y="156"/>
                </a:cxn>
                <a:cxn ang="0">
                  <a:pos x="420" y="152"/>
                </a:cxn>
                <a:cxn ang="0">
                  <a:pos x="424" y="140"/>
                </a:cxn>
                <a:cxn ang="0">
                  <a:pos x="356" y="148"/>
                </a:cxn>
                <a:cxn ang="0">
                  <a:pos x="304" y="140"/>
                </a:cxn>
                <a:cxn ang="0">
                  <a:pos x="300" y="128"/>
                </a:cxn>
                <a:cxn ang="0">
                  <a:pos x="292" y="116"/>
                </a:cxn>
                <a:cxn ang="0">
                  <a:pos x="220" y="80"/>
                </a:cxn>
                <a:cxn ang="0">
                  <a:pos x="160" y="60"/>
                </a:cxn>
                <a:cxn ang="0">
                  <a:pos x="136" y="52"/>
                </a:cxn>
                <a:cxn ang="0">
                  <a:pos x="80" y="52"/>
                </a:cxn>
                <a:cxn ang="0">
                  <a:pos x="68" y="32"/>
                </a:cxn>
                <a:cxn ang="0">
                  <a:pos x="68" y="0"/>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47" name="Freeform 51"/>
            <p:cNvSpPr>
              <a:spLocks/>
            </p:cNvSpPr>
            <p:nvPr/>
          </p:nvSpPr>
          <p:spPr bwMode="invGray">
            <a:xfrm>
              <a:off x="4255" y="3243"/>
              <a:ext cx="311" cy="211"/>
            </a:xfrm>
            <a:custGeom>
              <a:avLst/>
              <a:gdLst/>
              <a:ahLst/>
              <a:cxnLst>
                <a:cxn ang="0">
                  <a:pos x="0" y="1"/>
                </a:cxn>
                <a:cxn ang="0">
                  <a:pos x="20" y="37"/>
                </a:cxn>
                <a:cxn ang="0">
                  <a:pos x="28" y="49"/>
                </a:cxn>
                <a:cxn ang="0">
                  <a:pos x="84" y="89"/>
                </a:cxn>
                <a:cxn ang="0">
                  <a:pos x="120" y="113"/>
                </a:cxn>
                <a:cxn ang="0">
                  <a:pos x="132" y="121"/>
                </a:cxn>
                <a:cxn ang="0">
                  <a:pos x="136" y="169"/>
                </a:cxn>
                <a:cxn ang="0">
                  <a:pos x="116" y="201"/>
                </a:cxn>
                <a:cxn ang="0">
                  <a:pos x="136" y="197"/>
                </a:cxn>
                <a:cxn ang="0">
                  <a:pos x="148" y="189"/>
                </a:cxn>
                <a:cxn ang="0">
                  <a:pos x="160" y="201"/>
                </a:cxn>
                <a:cxn ang="0">
                  <a:pos x="184" y="217"/>
                </a:cxn>
                <a:cxn ang="0">
                  <a:pos x="208" y="233"/>
                </a:cxn>
                <a:cxn ang="0">
                  <a:pos x="240" y="221"/>
                </a:cxn>
                <a:cxn ang="0">
                  <a:pos x="248" y="197"/>
                </a:cxn>
                <a:cxn ang="0">
                  <a:pos x="268" y="201"/>
                </a:cxn>
                <a:cxn ang="0">
                  <a:pos x="292" y="209"/>
                </a:cxn>
                <a:cxn ang="0">
                  <a:pos x="340" y="281"/>
                </a:cxn>
                <a:cxn ang="0">
                  <a:pos x="356" y="277"/>
                </a:cxn>
                <a:cxn ang="0">
                  <a:pos x="352" y="253"/>
                </a:cxn>
                <a:cxn ang="0">
                  <a:pos x="316" y="197"/>
                </a:cxn>
                <a:cxn ang="0">
                  <a:pos x="360" y="173"/>
                </a:cxn>
                <a:cxn ang="0">
                  <a:pos x="408" y="145"/>
                </a:cxn>
                <a:cxn ang="0">
                  <a:pos x="409" y="120"/>
                </a:cxn>
                <a:cxn ang="0">
                  <a:pos x="367" y="138"/>
                </a:cxn>
                <a:cxn ang="0">
                  <a:pos x="308" y="137"/>
                </a:cxn>
                <a:cxn ang="0">
                  <a:pos x="264" y="97"/>
                </a:cxn>
                <a:cxn ang="0">
                  <a:pos x="180" y="61"/>
                </a:cxn>
                <a:cxn ang="0">
                  <a:pos x="132" y="33"/>
                </a:cxn>
                <a:cxn ang="0">
                  <a:pos x="92" y="41"/>
                </a:cxn>
                <a:cxn ang="0">
                  <a:pos x="76" y="57"/>
                </a:cxn>
                <a:cxn ang="0">
                  <a:pos x="56" y="17"/>
                </a:cxn>
                <a:cxn ang="0">
                  <a:pos x="0" y="1"/>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48" name="Freeform 52"/>
            <p:cNvSpPr>
              <a:spLocks/>
            </p:cNvSpPr>
            <p:nvPr/>
          </p:nvSpPr>
          <p:spPr bwMode="invGray">
            <a:xfrm>
              <a:off x="4485" y="4013"/>
              <a:ext cx="45" cy="58"/>
            </a:xfrm>
            <a:custGeom>
              <a:avLst/>
              <a:gdLst/>
              <a:ahLst/>
              <a:cxnLst>
                <a:cxn ang="0">
                  <a:pos x="32" y="18"/>
                </a:cxn>
                <a:cxn ang="0">
                  <a:pos x="0" y="18"/>
                </a:cxn>
                <a:cxn ang="0">
                  <a:pos x="20" y="42"/>
                </a:cxn>
                <a:cxn ang="0">
                  <a:pos x="28" y="66"/>
                </a:cxn>
                <a:cxn ang="0">
                  <a:pos x="32" y="78"/>
                </a:cxn>
                <a:cxn ang="0">
                  <a:pos x="60" y="50"/>
                </a:cxn>
                <a:cxn ang="0">
                  <a:pos x="32" y="18"/>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49" name="Freeform 53"/>
            <p:cNvSpPr>
              <a:spLocks/>
            </p:cNvSpPr>
            <p:nvPr/>
          </p:nvSpPr>
          <p:spPr bwMode="invGray">
            <a:xfrm>
              <a:off x="4621" y="3923"/>
              <a:ext cx="164" cy="85"/>
            </a:xfrm>
            <a:custGeom>
              <a:avLst/>
              <a:gdLst/>
              <a:ahLst/>
              <a:cxnLst>
                <a:cxn ang="0">
                  <a:pos x="47" y="73"/>
                </a:cxn>
                <a:cxn ang="0">
                  <a:pos x="39" y="61"/>
                </a:cxn>
                <a:cxn ang="0">
                  <a:pos x="15" y="69"/>
                </a:cxn>
                <a:cxn ang="0">
                  <a:pos x="39" y="113"/>
                </a:cxn>
                <a:cxn ang="0">
                  <a:pos x="123" y="89"/>
                </a:cxn>
                <a:cxn ang="0">
                  <a:pos x="147" y="73"/>
                </a:cxn>
                <a:cxn ang="0">
                  <a:pos x="171" y="65"/>
                </a:cxn>
                <a:cxn ang="0">
                  <a:pos x="219" y="19"/>
                </a:cxn>
                <a:cxn ang="0">
                  <a:pos x="210" y="0"/>
                </a:cxn>
                <a:cxn ang="0">
                  <a:pos x="179" y="17"/>
                </a:cxn>
                <a:cxn ang="0">
                  <a:pos x="107" y="41"/>
                </a:cxn>
                <a:cxn ang="0">
                  <a:pos x="83" y="45"/>
                </a:cxn>
                <a:cxn ang="0">
                  <a:pos x="59" y="53"/>
                </a:cxn>
                <a:cxn ang="0">
                  <a:pos x="47" y="73"/>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50" name="Freeform 54"/>
            <p:cNvSpPr>
              <a:spLocks/>
            </p:cNvSpPr>
            <p:nvPr/>
          </p:nvSpPr>
          <p:spPr bwMode="invGray">
            <a:xfrm>
              <a:off x="4791" y="3873"/>
              <a:ext cx="104" cy="92"/>
            </a:xfrm>
            <a:custGeom>
              <a:avLst/>
              <a:gdLst/>
              <a:ahLst/>
              <a:cxnLst>
                <a:cxn ang="0">
                  <a:pos x="12" y="60"/>
                </a:cxn>
                <a:cxn ang="0">
                  <a:pos x="8" y="84"/>
                </a:cxn>
                <a:cxn ang="0">
                  <a:pos x="0" y="108"/>
                </a:cxn>
                <a:cxn ang="0">
                  <a:pos x="36" y="116"/>
                </a:cxn>
                <a:cxn ang="0">
                  <a:pos x="52" y="96"/>
                </a:cxn>
                <a:cxn ang="0">
                  <a:pos x="124" y="68"/>
                </a:cxn>
                <a:cxn ang="0">
                  <a:pos x="136" y="44"/>
                </a:cxn>
                <a:cxn ang="0">
                  <a:pos x="112" y="28"/>
                </a:cxn>
                <a:cxn ang="0">
                  <a:pos x="100" y="20"/>
                </a:cxn>
                <a:cxn ang="0">
                  <a:pos x="64" y="12"/>
                </a:cxn>
                <a:cxn ang="0">
                  <a:pos x="52" y="36"/>
                </a:cxn>
                <a:cxn ang="0">
                  <a:pos x="12" y="60"/>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51" name="Freeform 55"/>
            <p:cNvSpPr>
              <a:spLocks/>
            </p:cNvSpPr>
            <p:nvPr/>
          </p:nvSpPr>
          <p:spPr bwMode="invGray">
            <a:xfrm>
              <a:off x="4846" y="3832"/>
              <a:ext cx="37" cy="26"/>
            </a:xfrm>
            <a:custGeom>
              <a:avLst/>
              <a:gdLst/>
              <a:ahLst/>
              <a:cxnLst>
                <a:cxn ang="0">
                  <a:pos x="29" y="0"/>
                </a:cxn>
                <a:cxn ang="0">
                  <a:pos x="8" y="11"/>
                </a:cxn>
                <a:cxn ang="0">
                  <a:pos x="24" y="35"/>
                </a:cxn>
                <a:cxn ang="0">
                  <a:pos x="39" y="26"/>
                </a:cxn>
                <a:cxn ang="0">
                  <a:pos x="29" y="0"/>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52" name="Freeform 56"/>
            <p:cNvSpPr>
              <a:spLocks/>
            </p:cNvSpPr>
            <p:nvPr/>
          </p:nvSpPr>
          <p:spPr bwMode="invGray">
            <a:xfrm>
              <a:off x="3123" y="3346"/>
              <a:ext cx="123" cy="201"/>
            </a:xfrm>
            <a:custGeom>
              <a:avLst/>
              <a:gdLst/>
              <a:ahLst/>
              <a:cxnLst>
                <a:cxn ang="0">
                  <a:pos x="128" y="0"/>
                </a:cxn>
                <a:cxn ang="0">
                  <a:pos x="104" y="28"/>
                </a:cxn>
                <a:cxn ang="0">
                  <a:pos x="88" y="64"/>
                </a:cxn>
                <a:cxn ang="0">
                  <a:pos x="36" y="84"/>
                </a:cxn>
                <a:cxn ang="0">
                  <a:pos x="28" y="96"/>
                </a:cxn>
                <a:cxn ang="0">
                  <a:pos x="16" y="100"/>
                </a:cxn>
                <a:cxn ang="0">
                  <a:pos x="20" y="132"/>
                </a:cxn>
                <a:cxn ang="0">
                  <a:pos x="28" y="156"/>
                </a:cxn>
                <a:cxn ang="0">
                  <a:pos x="0" y="200"/>
                </a:cxn>
                <a:cxn ang="0">
                  <a:pos x="28" y="260"/>
                </a:cxn>
                <a:cxn ang="0">
                  <a:pos x="52" y="268"/>
                </a:cxn>
                <a:cxn ang="0">
                  <a:pos x="88" y="216"/>
                </a:cxn>
                <a:cxn ang="0">
                  <a:pos x="104" y="192"/>
                </a:cxn>
                <a:cxn ang="0">
                  <a:pos x="128" y="116"/>
                </a:cxn>
                <a:cxn ang="0">
                  <a:pos x="140" y="76"/>
                </a:cxn>
                <a:cxn ang="0">
                  <a:pos x="164" y="72"/>
                </a:cxn>
                <a:cxn ang="0">
                  <a:pos x="128" y="0"/>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53" name="Freeform 57"/>
            <p:cNvSpPr>
              <a:spLocks/>
            </p:cNvSpPr>
            <p:nvPr/>
          </p:nvSpPr>
          <p:spPr bwMode="invGray">
            <a:xfrm>
              <a:off x="3655" y="3034"/>
              <a:ext cx="49" cy="61"/>
            </a:xfrm>
            <a:custGeom>
              <a:avLst/>
              <a:gdLst/>
              <a:ahLst/>
              <a:cxnLst>
                <a:cxn ang="0">
                  <a:pos x="29" y="0"/>
                </a:cxn>
                <a:cxn ang="0">
                  <a:pos x="25" y="60"/>
                </a:cxn>
                <a:cxn ang="0">
                  <a:pos x="29" y="76"/>
                </a:cxn>
                <a:cxn ang="0">
                  <a:pos x="41" y="80"/>
                </a:cxn>
                <a:cxn ang="0">
                  <a:pos x="57" y="76"/>
                </a:cxn>
                <a:cxn ang="0">
                  <a:pos x="29" y="0"/>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54" name="Freeform 58"/>
            <p:cNvSpPr>
              <a:spLocks/>
            </p:cNvSpPr>
            <p:nvPr/>
          </p:nvSpPr>
          <p:spPr bwMode="invGray">
            <a:xfrm>
              <a:off x="3988" y="3100"/>
              <a:ext cx="111" cy="183"/>
            </a:xfrm>
            <a:custGeom>
              <a:avLst/>
              <a:gdLst/>
              <a:ahLst/>
              <a:cxnLst>
                <a:cxn ang="0">
                  <a:pos x="96" y="0"/>
                </a:cxn>
                <a:cxn ang="0">
                  <a:pos x="60" y="84"/>
                </a:cxn>
                <a:cxn ang="0">
                  <a:pos x="36" y="92"/>
                </a:cxn>
                <a:cxn ang="0">
                  <a:pos x="12" y="108"/>
                </a:cxn>
                <a:cxn ang="0">
                  <a:pos x="40" y="188"/>
                </a:cxn>
                <a:cxn ang="0">
                  <a:pos x="52" y="224"/>
                </a:cxn>
                <a:cxn ang="0">
                  <a:pos x="60" y="236"/>
                </a:cxn>
                <a:cxn ang="0">
                  <a:pos x="84" y="244"/>
                </a:cxn>
                <a:cxn ang="0">
                  <a:pos x="96" y="196"/>
                </a:cxn>
                <a:cxn ang="0">
                  <a:pos x="124" y="168"/>
                </a:cxn>
                <a:cxn ang="0">
                  <a:pos x="112" y="68"/>
                </a:cxn>
                <a:cxn ang="0">
                  <a:pos x="140" y="48"/>
                </a:cxn>
                <a:cxn ang="0">
                  <a:pos x="112" y="20"/>
                </a:cxn>
                <a:cxn ang="0">
                  <a:pos x="96" y="0"/>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55" name="Freeform 59"/>
            <p:cNvSpPr>
              <a:spLocks/>
            </p:cNvSpPr>
            <p:nvPr/>
          </p:nvSpPr>
          <p:spPr bwMode="invGray">
            <a:xfrm>
              <a:off x="3894" y="3043"/>
              <a:ext cx="72" cy="137"/>
            </a:xfrm>
            <a:custGeom>
              <a:avLst/>
              <a:gdLst/>
              <a:ahLst/>
              <a:cxnLst>
                <a:cxn ang="0">
                  <a:pos x="48" y="2"/>
                </a:cxn>
                <a:cxn ang="0">
                  <a:pos x="51" y="35"/>
                </a:cxn>
                <a:cxn ang="0">
                  <a:pos x="60" y="62"/>
                </a:cxn>
                <a:cxn ang="0">
                  <a:pos x="62" y="92"/>
                </a:cxn>
                <a:cxn ang="0">
                  <a:pos x="68" y="105"/>
                </a:cxn>
                <a:cxn ang="0">
                  <a:pos x="71" y="126"/>
                </a:cxn>
                <a:cxn ang="0">
                  <a:pos x="57" y="93"/>
                </a:cxn>
                <a:cxn ang="0">
                  <a:pos x="35" y="78"/>
                </a:cxn>
                <a:cxn ang="0">
                  <a:pos x="5" y="83"/>
                </a:cxn>
                <a:cxn ang="0">
                  <a:pos x="8" y="102"/>
                </a:cxn>
                <a:cxn ang="0">
                  <a:pos x="41" y="114"/>
                </a:cxn>
                <a:cxn ang="0">
                  <a:pos x="57" y="135"/>
                </a:cxn>
                <a:cxn ang="0">
                  <a:pos x="71" y="135"/>
                </a:cxn>
                <a:cxn ang="0">
                  <a:pos x="78" y="150"/>
                </a:cxn>
                <a:cxn ang="0">
                  <a:pos x="96" y="179"/>
                </a:cxn>
                <a:cxn ang="0">
                  <a:pos x="81" y="126"/>
                </a:cxn>
                <a:cxn ang="0">
                  <a:pos x="80" y="93"/>
                </a:cxn>
                <a:cxn ang="0">
                  <a:pos x="71" y="63"/>
                </a:cxn>
                <a:cxn ang="0">
                  <a:pos x="63" y="41"/>
                </a:cxn>
                <a:cxn ang="0">
                  <a:pos x="57" y="20"/>
                </a:cxn>
                <a:cxn ang="0">
                  <a:pos x="48" y="2"/>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56" name="Freeform 60"/>
            <p:cNvSpPr>
              <a:spLocks/>
            </p:cNvSpPr>
            <p:nvPr/>
          </p:nvSpPr>
          <p:spPr bwMode="invGray">
            <a:xfrm>
              <a:off x="3943" y="3153"/>
              <a:ext cx="40" cy="131"/>
            </a:xfrm>
            <a:custGeom>
              <a:avLst/>
              <a:gdLst/>
              <a:ahLst/>
              <a:cxnLst>
                <a:cxn ang="0">
                  <a:pos x="6" y="0"/>
                </a:cxn>
                <a:cxn ang="0">
                  <a:pos x="0" y="25"/>
                </a:cxn>
                <a:cxn ang="0">
                  <a:pos x="9" y="54"/>
                </a:cxn>
                <a:cxn ang="0">
                  <a:pos x="18" y="94"/>
                </a:cxn>
                <a:cxn ang="0">
                  <a:pos x="34" y="129"/>
                </a:cxn>
                <a:cxn ang="0">
                  <a:pos x="54" y="175"/>
                </a:cxn>
                <a:cxn ang="0">
                  <a:pos x="40" y="115"/>
                </a:cxn>
                <a:cxn ang="0">
                  <a:pos x="34" y="93"/>
                </a:cxn>
                <a:cxn ang="0">
                  <a:pos x="28" y="61"/>
                </a:cxn>
                <a:cxn ang="0">
                  <a:pos x="25" y="46"/>
                </a:cxn>
                <a:cxn ang="0">
                  <a:pos x="16" y="37"/>
                </a:cxn>
                <a:cxn ang="0">
                  <a:pos x="6" y="0"/>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57" name="Freeform 61"/>
            <p:cNvSpPr>
              <a:spLocks/>
            </p:cNvSpPr>
            <p:nvPr/>
          </p:nvSpPr>
          <p:spPr bwMode="invGray">
            <a:xfrm>
              <a:off x="3988" y="3290"/>
              <a:ext cx="65" cy="54"/>
            </a:xfrm>
            <a:custGeom>
              <a:avLst/>
              <a:gdLst/>
              <a:ahLst/>
              <a:cxnLst>
                <a:cxn ang="0">
                  <a:pos x="2" y="0"/>
                </a:cxn>
                <a:cxn ang="0">
                  <a:pos x="8" y="34"/>
                </a:cxn>
                <a:cxn ang="0">
                  <a:pos x="23" y="43"/>
                </a:cxn>
                <a:cxn ang="0">
                  <a:pos x="48" y="49"/>
                </a:cxn>
                <a:cxn ang="0">
                  <a:pos x="62" y="57"/>
                </a:cxn>
                <a:cxn ang="0">
                  <a:pos x="74" y="66"/>
                </a:cxn>
                <a:cxn ang="0">
                  <a:pos x="86" y="69"/>
                </a:cxn>
                <a:cxn ang="0">
                  <a:pos x="72" y="39"/>
                </a:cxn>
                <a:cxn ang="0">
                  <a:pos x="63" y="22"/>
                </a:cxn>
                <a:cxn ang="0">
                  <a:pos x="36" y="24"/>
                </a:cxn>
                <a:cxn ang="0">
                  <a:pos x="24" y="19"/>
                </a:cxn>
                <a:cxn ang="0">
                  <a:pos x="6" y="0"/>
                </a:cxn>
                <a:cxn ang="0">
                  <a:pos x="2" y="0"/>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58" name="Freeform 62"/>
            <p:cNvSpPr>
              <a:spLocks/>
            </p:cNvSpPr>
            <p:nvPr/>
          </p:nvSpPr>
          <p:spPr bwMode="invGray">
            <a:xfrm>
              <a:off x="4092" y="3195"/>
              <a:ext cx="83" cy="117"/>
            </a:xfrm>
            <a:custGeom>
              <a:avLst/>
              <a:gdLst/>
              <a:ahLst/>
              <a:cxnLst>
                <a:cxn ang="0">
                  <a:pos x="98" y="0"/>
                </a:cxn>
                <a:cxn ang="0">
                  <a:pos x="75" y="10"/>
                </a:cxn>
                <a:cxn ang="0">
                  <a:pos x="23" y="15"/>
                </a:cxn>
                <a:cxn ang="0">
                  <a:pos x="14" y="33"/>
                </a:cxn>
                <a:cxn ang="0">
                  <a:pos x="11" y="61"/>
                </a:cxn>
                <a:cxn ang="0">
                  <a:pos x="14" y="75"/>
                </a:cxn>
                <a:cxn ang="0">
                  <a:pos x="3" y="88"/>
                </a:cxn>
                <a:cxn ang="0">
                  <a:pos x="14" y="109"/>
                </a:cxn>
                <a:cxn ang="0">
                  <a:pos x="23" y="124"/>
                </a:cxn>
                <a:cxn ang="0">
                  <a:pos x="15" y="144"/>
                </a:cxn>
                <a:cxn ang="0">
                  <a:pos x="24" y="156"/>
                </a:cxn>
                <a:cxn ang="0">
                  <a:pos x="42" y="144"/>
                </a:cxn>
                <a:cxn ang="0">
                  <a:pos x="50" y="93"/>
                </a:cxn>
                <a:cxn ang="0">
                  <a:pos x="56" y="126"/>
                </a:cxn>
                <a:cxn ang="0">
                  <a:pos x="65" y="145"/>
                </a:cxn>
                <a:cxn ang="0">
                  <a:pos x="62" y="112"/>
                </a:cxn>
                <a:cxn ang="0">
                  <a:pos x="72" y="73"/>
                </a:cxn>
                <a:cxn ang="0">
                  <a:pos x="69" y="51"/>
                </a:cxn>
                <a:cxn ang="0">
                  <a:pos x="54" y="60"/>
                </a:cxn>
                <a:cxn ang="0">
                  <a:pos x="35" y="54"/>
                </a:cxn>
                <a:cxn ang="0">
                  <a:pos x="41" y="36"/>
                </a:cxn>
                <a:cxn ang="0">
                  <a:pos x="62" y="34"/>
                </a:cxn>
                <a:cxn ang="0">
                  <a:pos x="78" y="39"/>
                </a:cxn>
                <a:cxn ang="0">
                  <a:pos x="98" y="30"/>
                </a:cxn>
                <a:cxn ang="0">
                  <a:pos x="111" y="13"/>
                </a:cxn>
                <a:cxn ang="0">
                  <a:pos x="98" y="0"/>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59" name="Freeform 63"/>
            <p:cNvSpPr>
              <a:spLocks/>
            </p:cNvSpPr>
            <p:nvPr/>
          </p:nvSpPr>
          <p:spPr bwMode="invGray">
            <a:xfrm>
              <a:off x="4064" y="2777"/>
              <a:ext cx="22" cy="71"/>
            </a:xfrm>
            <a:custGeom>
              <a:avLst/>
              <a:gdLst/>
              <a:ahLst/>
              <a:cxnLst>
                <a:cxn ang="0">
                  <a:pos x="12" y="0"/>
                </a:cxn>
                <a:cxn ang="0">
                  <a:pos x="0" y="16"/>
                </a:cxn>
                <a:cxn ang="0">
                  <a:pos x="6" y="37"/>
                </a:cxn>
                <a:cxn ang="0">
                  <a:pos x="1" y="61"/>
                </a:cxn>
                <a:cxn ang="0">
                  <a:pos x="16" y="94"/>
                </a:cxn>
                <a:cxn ang="0">
                  <a:pos x="30" y="82"/>
                </a:cxn>
                <a:cxn ang="0">
                  <a:pos x="22" y="61"/>
                </a:cxn>
                <a:cxn ang="0">
                  <a:pos x="12" y="0"/>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60" name="Freeform 64"/>
            <p:cNvSpPr>
              <a:spLocks/>
            </p:cNvSpPr>
            <p:nvPr/>
          </p:nvSpPr>
          <p:spPr bwMode="invGray">
            <a:xfrm>
              <a:off x="4078" y="2896"/>
              <a:ext cx="61" cy="118"/>
            </a:xfrm>
            <a:custGeom>
              <a:avLst/>
              <a:gdLst/>
              <a:ahLst/>
              <a:cxnLst>
                <a:cxn ang="0">
                  <a:pos x="12" y="2"/>
                </a:cxn>
                <a:cxn ang="0">
                  <a:pos x="0" y="20"/>
                </a:cxn>
                <a:cxn ang="0">
                  <a:pos x="8" y="49"/>
                </a:cxn>
                <a:cxn ang="0">
                  <a:pos x="6" y="107"/>
                </a:cxn>
                <a:cxn ang="0">
                  <a:pos x="17" y="103"/>
                </a:cxn>
                <a:cxn ang="0">
                  <a:pos x="20" y="115"/>
                </a:cxn>
                <a:cxn ang="0">
                  <a:pos x="29" y="122"/>
                </a:cxn>
                <a:cxn ang="0">
                  <a:pos x="38" y="140"/>
                </a:cxn>
                <a:cxn ang="0">
                  <a:pos x="48" y="128"/>
                </a:cxn>
                <a:cxn ang="0">
                  <a:pos x="65" y="134"/>
                </a:cxn>
                <a:cxn ang="0">
                  <a:pos x="63" y="109"/>
                </a:cxn>
                <a:cxn ang="0">
                  <a:pos x="48" y="104"/>
                </a:cxn>
                <a:cxn ang="0">
                  <a:pos x="39" y="91"/>
                </a:cxn>
                <a:cxn ang="0">
                  <a:pos x="33" y="73"/>
                </a:cxn>
                <a:cxn ang="0">
                  <a:pos x="41" y="53"/>
                </a:cxn>
                <a:cxn ang="0">
                  <a:pos x="35" y="35"/>
                </a:cxn>
                <a:cxn ang="0">
                  <a:pos x="42" y="20"/>
                </a:cxn>
                <a:cxn ang="0">
                  <a:pos x="29" y="4"/>
                </a:cxn>
                <a:cxn ang="0">
                  <a:pos x="18" y="7"/>
                </a:cxn>
                <a:cxn ang="0">
                  <a:pos x="12" y="2"/>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61" name="Freeform 65"/>
            <p:cNvSpPr>
              <a:spLocks/>
            </p:cNvSpPr>
            <p:nvPr/>
          </p:nvSpPr>
          <p:spPr bwMode="invGray">
            <a:xfrm>
              <a:off x="4121" y="3052"/>
              <a:ext cx="64" cy="79"/>
            </a:xfrm>
            <a:custGeom>
              <a:avLst/>
              <a:gdLst/>
              <a:ahLst/>
              <a:cxnLst>
                <a:cxn ang="0">
                  <a:pos x="52" y="0"/>
                </a:cxn>
                <a:cxn ang="0">
                  <a:pos x="44" y="18"/>
                </a:cxn>
                <a:cxn ang="0">
                  <a:pos x="32" y="30"/>
                </a:cxn>
                <a:cxn ang="0">
                  <a:pos x="16" y="35"/>
                </a:cxn>
                <a:cxn ang="0">
                  <a:pos x="8" y="48"/>
                </a:cxn>
                <a:cxn ang="0">
                  <a:pos x="4" y="74"/>
                </a:cxn>
                <a:cxn ang="0">
                  <a:pos x="13" y="71"/>
                </a:cxn>
                <a:cxn ang="0">
                  <a:pos x="25" y="62"/>
                </a:cxn>
                <a:cxn ang="0">
                  <a:pos x="34" y="69"/>
                </a:cxn>
                <a:cxn ang="0">
                  <a:pos x="58" y="99"/>
                </a:cxn>
                <a:cxn ang="0">
                  <a:pos x="71" y="72"/>
                </a:cxn>
                <a:cxn ang="0">
                  <a:pos x="85" y="68"/>
                </a:cxn>
                <a:cxn ang="0">
                  <a:pos x="74" y="39"/>
                </a:cxn>
                <a:cxn ang="0">
                  <a:pos x="52" y="0"/>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62" name="Freeform 66"/>
            <p:cNvSpPr>
              <a:spLocks/>
            </p:cNvSpPr>
            <p:nvPr/>
          </p:nvSpPr>
          <p:spPr bwMode="invGray">
            <a:xfrm>
              <a:off x="4197" y="3193"/>
              <a:ext cx="29" cy="49"/>
            </a:xfrm>
            <a:custGeom>
              <a:avLst/>
              <a:gdLst/>
              <a:ahLst/>
              <a:cxnLst>
                <a:cxn ang="0">
                  <a:pos x="6" y="27"/>
                </a:cxn>
                <a:cxn ang="0">
                  <a:pos x="26" y="66"/>
                </a:cxn>
                <a:cxn ang="0">
                  <a:pos x="30" y="52"/>
                </a:cxn>
                <a:cxn ang="0">
                  <a:pos x="38" y="40"/>
                </a:cxn>
                <a:cxn ang="0">
                  <a:pos x="30" y="25"/>
                </a:cxn>
                <a:cxn ang="0">
                  <a:pos x="20" y="13"/>
                </a:cxn>
                <a:cxn ang="0">
                  <a:pos x="11" y="1"/>
                </a:cxn>
                <a:cxn ang="0">
                  <a:pos x="2" y="12"/>
                </a:cxn>
                <a:cxn ang="0">
                  <a:pos x="6" y="2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63" name="Freeform 67"/>
            <p:cNvSpPr>
              <a:spLocks/>
            </p:cNvSpPr>
            <p:nvPr/>
          </p:nvSpPr>
          <p:spPr bwMode="invGray">
            <a:xfrm>
              <a:off x="4181" y="3275"/>
              <a:ext cx="18" cy="17"/>
            </a:xfrm>
            <a:custGeom>
              <a:avLst/>
              <a:gdLst/>
              <a:ahLst/>
              <a:cxnLst>
                <a:cxn ang="0">
                  <a:pos x="0" y="0"/>
                </a:cxn>
                <a:cxn ang="0">
                  <a:pos x="6" y="23"/>
                </a:cxn>
                <a:cxn ang="0">
                  <a:pos x="24" y="11"/>
                </a:cxn>
                <a:cxn ang="0">
                  <a:pos x="0" y="0"/>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64" name="Freeform 68"/>
            <p:cNvSpPr>
              <a:spLocks/>
            </p:cNvSpPr>
            <p:nvPr/>
          </p:nvSpPr>
          <p:spPr bwMode="invGray">
            <a:xfrm>
              <a:off x="4208" y="3265"/>
              <a:ext cx="45" cy="37"/>
            </a:xfrm>
            <a:custGeom>
              <a:avLst/>
              <a:gdLst/>
              <a:ahLst/>
              <a:cxnLst>
                <a:cxn ang="0">
                  <a:pos x="9" y="0"/>
                </a:cxn>
                <a:cxn ang="0">
                  <a:pos x="0" y="18"/>
                </a:cxn>
                <a:cxn ang="0">
                  <a:pos x="28" y="33"/>
                </a:cxn>
                <a:cxn ang="0">
                  <a:pos x="42" y="46"/>
                </a:cxn>
                <a:cxn ang="0">
                  <a:pos x="60" y="42"/>
                </a:cxn>
                <a:cxn ang="0">
                  <a:pos x="49" y="24"/>
                </a:cxn>
                <a:cxn ang="0">
                  <a:pos x="28" y="3"/>
                </a:cxn>
                <a:cxn ang="0">
                  <a:pos x="19" y="16"/>
                </a:cxn>
                <a:cxn ang="0">
                  <a:pos x="9" y="0"/>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65" name="Freeform 69"/>
            <p:cNvSpPr>
              <a:spLocks/>
            </p:cNvSpPr>
            <p:nvPr/>
          </p:nvSpPr>
          <p:spPr bwMode="invGray">
            <a:xfrm>
              <a:off x="4277" y="3335"/>
              <a:ext cx="24" cy="33"/>
            </a:xfrm>
            <a:custGeom>
              <a:avLst/>
              <a:gdLst/>
              <a:ahLst/>
              <a:cxnLst>
                <a:cxn ang="0">
                  <a:pos x="28" y="0"/>
                </a:cxn>
                <a:cxn ang="0">
                  <a:pos x="10" y="11"/>
                </a:cxn>
                <a:cxn ang="0">
                  <a:pos x="12" y="32"/>
                </a:cxn>
                <a:cxn ang="0">
                  <a:pos x="24" y="36"/>
                </a:cxn>
                <a:cxn ang="0">
                  <a:pos x="28" y="0"/>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66" name="Freeform 70"/>
            <p:cNvSpPr>
              <a:spLocks/>
            </p:cNvSpPr>
            <p:nvPr/>
          </p:nvSpPr>
          <p:spPr bwMode="invGray">
            <a:xfrm>
              <a:off x="4544" y="3293"/>
              <a:ext cx="46" cy="47"/>
            </a:xfrm>
            <a:custGeom>
              <a:avLst/>
              <a:gdLst/>
              <a:ahLst/>
              <a:cxnLst>
                <a:cxn ang="0">
                  <a:pos x="7" y="0"/>
                </a:cxn>
                <a:cxn ang="0">
                  <a:pos x="0" y="14"/>
                </a:cxn>
                <a:cxn ang="0">
                  <a:pos x="24" y="35"/>
                </a:cxn>
                <a:cxn ang="0">
                  <a:pos x="36" y="54"/>
                </a:cxn>
                <a:cxn ang="0">
                  <a:pos x="46" y="63"/>
                </a:cxn>
                <a:cxn ang="0">
                  <a:pos x="61" y="56"/>
                </a:cxn>
                <a:cxn ang="0">
                  <a:pos x="33" y="17"/>
                </a:cxn>
                <a:cxn ang="0">
                  <a:pos x="7" y="0"/>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67" name="Freeform 71"/>
            <p:cNvSpPr>
              <a:spLocks/>
            </p:cNvSpPr>
            <p:nvPr/>
          </p:nvSpPr>
          <p:spPr bwMode="invGray">
            <a:xfrm>
              <a:off x="4147" y="3352"/>
              <a:ext cx="46" cy="50"/>
            </a:xfrm>
            <a:custGeom>
              <a:avLst/>
              <a:gdLst/>
              <a:ahLst/>
              <a:cxnLst>
                <a:cxn ang="0">
                  <a:pos x="28" y="7"/>
                </a:cxn>
                <a:cxn ang="0">
                  <a:pos x="30" y="34"/>
                </a:cxn>
                <a:cxn ang="0">
                  <a:pos x="16" y="43"/>
                </a:cxn>
                <a:cxn ang="0">
                  <a:pos x="22" y="67"/>
                </a:cxn>
                <a:cxn ang="0">
                  <a:pos x="48" y="58"/>
                </a:cxn>
                <a:cxn ang="0">
                  <a:pos x="60" y="47"/>
                </a:cxn>
                <a:cxn ang="0">
                  <a:pos x="51" y="28"/>
                </a:cxn>
                <a:cxn ang="0">
                  <a:pos x="57" y="14"/>
                </a:cxn>
                <a:cxn ang="0">
                  <a:pos x="55" y="2"/>
                </a:cxn>
                <a:cxn ang="0">
                  <a:pos x="46" y="4"/>
                </a:cxn>
                <a:cxn ang="0">
                  <a:pos x="51" y="5"/>
                </a:cxn>
                <a:cxn ang="0">
                  <a:pos x="49" y="16"/>
                </a:cxn>
                <a:cxn ang="0">
                  <a:pos x="43" y="23"/>
                </a:cxn>
                <a:cxn ang="0">
                  <a:pos x="28" y="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68" name="Freeform 72"/>
            <p:cNvSpPr>
              <a:spLocks/>
            </p:cNvSpPr>
            <p:nvPr/>
          </p:nvSpPr>
          <p:spPr bwMode="invGray">
            <a:xfrm>
              <a:off x="4098" y="3371"/>
              <a:ext cx="32" cy="27"/>
            </a:xfrm>
            <a:custGeom>
              <a:avLst/>
              <a:gdLst/>
              <a:ahLst/>
              <a:cxnLst>
                <a:cxn ang="0">
                  <a:pos x="21" y="3"/>
                </a:cxn>
                <a:cxn ang="0">
                  <a:pos x="6" y="6"/>
                </a:cxn>
                <a:cxn ang="0">
                  <a:pos x="33" y="36"/>
                </a:cxn>
                <a:cxn ang="0">
                  <a:pos x="42" y="30"/>
                </a:cxn>
                <a:cxn ang="0">
                  <a:pos x="21" y="3"/>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69" name="Freeform 73"/>
            <p:cNvSpPr>
              <a:spLocks/>
            </p:cNvSpPr>
            <p:nvPr/>
          </p:nvSpPr>
          <p:spPr bwMode="invGray">
            <a:xfrm>
              <a:off x="4077" y="3342"/>
              <a:ext cx="24" cy="31"/>
            </a:xfrm>
            <a:custGeom>
              <a:avLst/>
              <a:gdLst/>
              <a:ahLst/>
              <a:cxnLst>
                <a:cxn ang="0">
                  <a:pos x="21" y="0"/>
                </a:cxn>
                <a:cxn ang="0">
                  <a:pos x="0" y="26"/>
                </a:cxn>
                <a:cxn ang="0">
                  <a:pos x="16" y="24"/>
                </a:cxn>
                <a:cxn ang="0">
                  <a:pos x="19" y="29"/>
                </a:cxn>
                <a:cxn ang="0">
                  <a:pos x="16" y="35"/>
                </a:cxn>
                <a:cxn ang="0">
                  <a:pos x="30" y="21"/>
                </a:cxn>
                <a:cxn ang="0">
                  <a:pos x="24" y="9"/>
                </a:cxn>
                <a:cxn ang="0">
                  <a:pos x="21" y="0"/>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70" name="Freeform 74"/>
            <p:cNvSpPr>
              <a:spLocks/>
            </p:cNvSpPr>
            <p:nvPr/>
          </p:nvSpPr>
          <p:spPr bwMode="invGray">
            <a:xfrm>
              <a:off x="4111" y="3353"/>
              <a:ext cx="34" cy="24"/>
            </a:xfrm>
            <a:custGeom>
              <a:avLst/>
              <a:gdLst/>
              <a:ahLst/>
              <a:cxnLst>
                <a:cxn ang="0">
                  <a:pos x="21" y="0"/>
                </a:cxn>
                <a:cxn ang="0">
                  <a:pos x="0" y="7"/>
                </a:cxn>
                <a:cxn ang="0">
                  <a:pos x="27" y="31"/>
                </a:cxn>
                <a:cxn ang="0">
                  <a:pos x="45" y="24"/>
                </a:cxn>
                <a:cxn ang="0">
                  <a:pos x="22" y="10"/>
                </a:cxn>
                <a:cxn ang="0">
                  <a:pos x="21" y="0"/>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71" name="Freeform 75"/>
            <p:cNvSpPr>
              <a:spLocks/>
            </p:cNvSpPr>
            <p:nvPr/>
          </p:nvSpPr>
          <p:spPr bwMode="invGray">
            <a:xfrm>
              <a:off x="4062" y="3021"/>
              <a:ext cx="27" cy="55"/>
            </a:xfrm>
            <a:custGeom>
              <a:avLst/>
              <a:gdLst/>
              <a:ahLst/>
              <a:cxnLst>
                <a:cxn ang="0">
                  <a:pos x="30" y="0"/>
                </a:cxn>
                <a:cxn ang="0">
                  <a:pos x="21" y="15"/>
                </a:cxn>
                <a:cxn ang="0">
                  <a:pos x="9" y="36"/>
                </a:cxn>
                <a:cxn ang="0">
                  <a:pos x="0" y="59"/>
                </a:cxn>
                <a:cxn ang="0">
                  <a:pos x="8" y="74"/>
                </a:cxn>
                <a:cxn ang="0">
                  <a:pos x="20" y="59"/>
                </a:cxn>
                <a:cxn ang="0">
                  <a:pos x="35" y="32"/>
                </a:cxn>
                <a:cxn ang="0">
                  <a:pos x="30" y="0"/>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72" name="Freeform 76"/>
            <p:cNvSpPr>
              <a:spLocks/>
            </p:cNvSpPr>
            <p:nvPr/>
          </p:nvSpPr>
          <p:spPr bwMode="invGray">
            <a:xfrm>
              <a:off x="4113" y="3012"/>
              <a:ext cx="19" cy="55"/>
            </a:xfrm>
            <a:custGeom>
              <a:avLst/>
              <a:gdLst/>
              <a:ahLst/>
              <a:cxnLst>
                <a:cxn ang="0">
                  <a:pos x="13" y="7"/>
                </a:cxn>
                <a:cxn ang="0">
                  <a:pos x="4" y="8"/>
                </a:cxn>
                <a:cxn ang="0">
                  <a:pos x="0" y="22"/>
                </a:cxn>
                <a:cxn ang="0">
                  <a:pos x="15" y="41"/>
                </a:cxn>
                <a:cxn ang="0">
                  <a:pos x="25" y="56"/>
                </a:cxn>
                <a:cxn ang="0">
                  <a:pos x="16" y="20"/>
                </a:cxn>
                <a:cxn ang="0">
                  <a:pos x="13" y="7"/>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73" name="Freeform 77"/>
            <p:cNvSpPr>
              <a:spLocks/>
            </p:cNvSpPr>
            <p:nvPr/>
          </p:nvSpPr>
          <p:spPr bwMode="invGray">
            <a:xfrm>
              <a:off x="4135" y="2995"/>
              <a:ext cx="10" cy="25"/>
            </a:xfrm>
            <a:custGeom>
              <a:avLst/>
              <a:gdLst/>
              <a:ahLst/>
              <a:cxnLst>
                <a:cxn ang="0">
                  <a:pos x="11" y="0"/>
                </a:cxn>
                <a:cxn ang="0">
                  <a:pos x="1" y="10"/>
                </a:cxn>
                <a:cxn ang="0">
                  <a:pos x="11" y="25"/>
                </a:cxn>
                <a:cxn ang="0">
                  <a:pos x="11" y="0"/>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74" name="Freeform 78"/>
            <p:cNvSpPr>
              <a:spLocks/>
            </p:cNvSpPr>
            <p:nvPr/>
          </p:nvSpPr>
          <p:spPr bwMode="invGray">
            <a:xfrm>
              <a:off x="4145" y="3007"/>
              <a:ext cx="21" cy="48"/>
            </a:xfrm>
            <a:custGeom>
              <a:avLst/>
              <a:gdLst/>
              <a:ahLst/>
              <a:cxnLst>
                <a:cxn ang="0">
                  <a:pos x="5" y="0"/>
                </a:cxn>
                <a:cxn ang="0">
                  <a:pos x="11" y="14"/>
                </a:cxn>
                <a:cxn ang="0">
                  <a:pos x="20" y="21"/>
                </a:cxn>
                <a:cxn ang="0">
                  <a:pos x="8" y="39"/>
                </a:cxn>
                <a:cxn ang="0">
                  <a:pos x="0" y="56"/>
                </a:cxn>
                <a:cxn ang="0">
                  <a:pos x="11" y="57"/>
                </a:cxn>
                <a:cxn ang="0">
                  <a:pos x="26" y="26"/>
                </a:cxn>
                <a:cxn ang="0">
                  <a:pos x="5" y="0"/>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75" name="Freeform 79"/>
            <p:cNvSpPr>
              <a:spLocks/>
            </p:cNvSpPr>
            <p:nvPr/>
          </p:nvSpPr>
          <p:spPr bwMode="invGray">
            <a:xfrm>
              <a:off x="3876" y="3076"/>
              <a:ext cx="12" cy="27"/>
            </a:xfrm>
            <a:custGeom>
              <a:avLst/>
              <a:gdLst/>
              <a:ahLst/>
              <a:cxnLst>
                <a:cxn ang="0">
                  <a:pos x="14" y="3"/>
                </a:cxn>
                <a:cxn ang="0">
                  <a:pos x="0" y="7"/>
                </a:cxn>
                <a:cxn ang="0">
                  <a:pos x="8" y="22"/>
                </a:cxn>
                <a:cxn ang="0">
                  <a:pos x="14" y="3"/>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76" name="Freeform 80"/>
            <p:cNvSpPr>
              <a:spLocks/>
            </p:cNvSpPr>
            <p:nvPr/>
          </p:nvSpPr>
          <p:spPr bwMode="invGray">
            <a:xfrm>
              <a:off x="3866" y="3053"/>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77" name="Freeform 81"/>
            <p:cNvSpPr>
              <a:spLocks/>
            </p:cNvSpPr>
            <p:nvPr/>
          </p:nvSpPr>
          <p:spPr bwMode="invGray">
            <a:xfrm>
              <a:off x="3862" y="3035"/>
              <a:ext cx="12" cy="14"/>
            </a:xfrm>
            <a:custGeom>
              <a:avLst/>
              <a:gdLst/>
              <a:ahLst/>
              <a:cxnLst>
                <a:cxn ang="0">
                  <a:pos x="10" y="5"/>
                </a:cxn>
                <a:cxn ang="0">
                  <a:pos x="0" y="10"/>
                </a:cxn>
                <a:cxn ang="0">
                  <a:pos x="12" y="19"/>
                </a:cxn>
                <a:cxn ang="0">
                  <a:pos x="10" y="5"/>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78" name="Freeform 82"/>
            <p:cNvSpPr>
              <a:spLocks/>
            </p:cNvSpPr>
            <p:nvPr/>
          </p:nvSpPr>
          <p:spPr bwMode="invGray">
            <a:xfrm>
              <a:off x="3850" y="2995"/>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79" name="Freeform 83"/>
            <p:cNvSpPr>
              <a:spLocks/>
            </p:cNvSpPr>
            <p:nvPr/>
          </p:nvSpPr>
          <p:spPr bwMode="invGray">
            <a:xfrm>
              <a:off x="3852" y="3020"/>
              <a:ext cx="16" cy="13"/>
            </a:xfrm>
            <a:custGeom>
              <a:avLst/>
              <a:gdLst/>
              <a:ahLst/>
              <a:cxnLst>
                <a:cxn ang="0">
                  <a:pos x="13" y="0"/>
                </a:cxn>
                <a:cxn ang="0">
                  <a:pos x="19" y="18"/>
                </a:cxn>
                <a:cxn ang="0">
                  <a:pos x="14" y="6"/>
                </a:cxn>
                <a:cxn ang="0">
                  <a:pos x="13" y="0"/>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80" name="Freeform 84"/>
            <p:cNvSpPr>
              <a:spLocks/>
            </p:cNvSpPr>
            <p:nvPr/>
          </p:nvSpPr>
          <p:spPr bwMode="invGray">
            <a:xfrm>
              <a:off x="4688" y="3643"/>
              <a:ext cx="45" cy="60"/>
            </a:xfrm>
            <a:custGeom>
              <a:avLst/>
              <a:gdLst/>
              <a:ahLst/>
              <a:cxnLst>
                <a:cxn ang="0">
                  <a:pos x="10" y="7"/>
                </a:cxn>
                <a:cxn ang="0">
                  <a:pos x="3" y="18"/>
                </a:cxn>
                <a:cxn ang="0">
                  <a:pos x="15" y="39"/>
                </a:cxn>
                <a:cxn ang="0">
                  <a:pos x="27" y="54"/>
                </a:cxn>
                <a:cxn ang="0">
                  <a:pos x="40" y="63"/>
                </a:cxn>
                <a:cxn ang="0">
                  <a:pos x="51" y="81"/>
                </a:cxn>
                <a:cxn ang="0">
                  <a:pos x="52" y="57"/>
                </a:cxn>
                <a:cxn ang="0">
                  <a:pos x="43" y="37"/>
                </a:cxn>
                <a:cxn ang="0">
                  <a:pos x="25" y="18"/>
                </a:cxn>
                <a:cxn ang="0">
                  <a:pos x="10" y="7"/>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81" name="Freeform 85"/>
            <p:cNvSpPr>
              <a:spLocks/>
            </p:cNvSpPr>
            <p:nvPr/>
          </p:nvSpPr>
          <p:spPr bwMode="invGray">
            <a:xfrm>
              <a:off x="4919" y="3594"/>
              <a:ext cx="53" cy="46"/>
            </a:xfrm>
            <a:custGeom>
              <a:avLst/>
              <a:gdLst/>
              <a:ahLst/>
              <a:cxnLst>
                <a:cxn ang="0">
                  <a:pos x="28" y="23"/>
                </a:cxn>
                <a:cxn ang="0">
                  <a:pos x="13" y="32"/>
                </a:cxn>
                <a:cxn ang="0">
                  <a:pos x="1" y="44"/>
                </a:cxn>
                <a:cxn ang="0">
                  <a:pos x="13" y="59"/>
                </a:cxn>
                <a:cxn ang="0">
                  <a:pos x="28" y="44"/>
                </a:cxn>
                <a:cxn ang="0">
                  <a:pos x="40" y="23"/>
                </a:cxn>
                <a:cxn ang="0">
                  <a:pos x="55" y="0"/>
                </a:cxn>
                <a:cxn ang="0">
                  <a:pos x="71" y="11"/>
                </a:cxn>
                <a:cxn ang="0">
                  <a:pos x="35" y="23"/>
                </a:cxn>
                <a:cxn ang="0">
                  <a:pos x="28" y="23"/>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82" name="Freeform 86"/>
            <p:cNvSpPr>
              <a:spLocks/>
            </p:cNvSpPr>
            <p:nvPr/>
          </p:nvSpPr>
          <p:spPr bwMode="invGray">
            <a:xfrm>
              <a:off x="4759" y="3569"/>
              <a:ext cx="17" cy="23"/>
            </a:xfrm>
            <a:custGeom>
              <a:avLst/>
              <a:gdLst/>
              <a:ahLst/>
              <a:cxnLst>
                <a:cxn ang="0">
                  <a:pos x="9" y="0"/>
                </a:cxn>
                <a:cxn ang="0">
                  <a:pos x="0" y="14"/>
                </a:cxn>
                <a:cxn ang="0">
                  <a:pos x="12" y="30"/>
                </a:cxn>
                <a:cxn ang="0">
                  <a:pos x="9" y="0"/>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83" name="Freeform 87"/>
            <p:cNvSpPr>
              <a:spLocks/>
            </p:cNvSpPr>
            <p:nvPr/>
          </p:nvSpPr>
          <p:spPr bwMode="invGray">
            <a:xfrm>
              <a:off x="4751" y="3547"/>
              <a:ext cx="20" cy="17"/>
            </a:xfrm>
            <a:custGeom>
              <a:avLst/>
              <a:gdLst/>
              <a:ahLst/>
              <a:cxnLst>
                <a:cxn ang="0">
                  <a:pos x="19" y="0"/>
                </a:cxn>
                <a:cxn ang="0">
                  <a:pos x="0" y="14"/>
                </a:cxn>
                <a:cxn ang="0">
                  <a:pos x="21" y="20"/>
                </a:cxn>
                <a:cxn ang="0">
                  <a:pos x="19" y="0"/>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84" name="Freeform 88"/>
            <p:cNvSpPr>
              <a:spLocks/>
            </p:cNvSpPr>
            <p:nvPr/>
          </p:nvSpPr>
          <p:spPr bwMode="invGray">
            <a:xfrm>
              <a:off x="4598" y="3353"/>
              <a:ext cx="24" cy="33"/>
            </a:xfrm>
            <a:custGeom>
              <a:avLst/>
              <a:gdLst/>
              <a:ahLst/>
              <a:cxnLst>
                <a:cxn ang="0">
                  <a:pos x="28" y="0"/>
                </a:cxn>
                <a:cxn ang="0">
                  <a:pos x="10" y="11"/>
                </a:cxn>
                <a:cxn ang="0">
                  <a:pos x="12" y="32"/>
                </a:cxn>
                <a:cxn ang="0">
                  <a:pos x="24" y="36"/>
                </a:cxn>
                <a:cxn ang="0">
                  <a:pos x="28" y="0"/>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85" name="Freeform 89"/>
            <p:cNvSpPr>
              <a:spLocks/>
            </p:cNvSpPr>
            <p:nvPr/>
          </p:nvSpPr>
          <p:spPr bwMode="invGray">
            <a:xfrm>
              <a:off x="4632" y="3396"/>
              <a:ext cx="26" cy="33"/>
            </a:xfrm>
            <a:custGeom>
              <a:avLst/>
              <a:gdLst/>
              <a:ahLst/>
              <a:cxnLst>
                <a:cxn ang="0">
                  <a:pos x="30" y="0"/>
                </a:cxn>
                <a:cxn ang="0">
                  <a:pos x="10" y="9"/>
                </a:cxn>
                <a:cxn ang="0">
                  <a:pos x="14" y="32"/>
                </a:cxn>
                <a:cxn ang="0">
                  <a:pos x="26" y="36"/>
                </a:cxn>
                <a:cxn ang="0">
                  <a:pos x="30" y="0"/>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86" name="Freeform 90"/>
            <p:cNvSpPr>
              <a:spLocks/>
            </p:cNvSpPr>
            <p:nvPr/>
          </p:nvSpPr>
          <p:spPr bwMode="invGray">
            <a:xfrm>
              <a:off x="4659" y="3459"/>
              <a:ext cx="28" cy="28"/>
            </a:xfrm>
            <a:custGeom>
              <a:avLst/>
              <a:gdLst/>
              <a:ahLst/>
              <a:cxnLst>
                <a:cxn ang="0">
                  <a:pos x="34" y="2"/>
                </a:cxn>
                <a:cxn ang="0">
                  <a:pos x="10" y="2"/>
                </a:cxn>
                <a:cxn ang="0">
                  <a:pos x="14" y="25"/>
                </a:cxn>
                <a:cxn ang="0">
                  <a:pos x="26" y="29"/>
                </a:cxn>
                <a:cxn ang="0">
                  <a:pos x="34" y="2"/>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87" name="Freeform 91"/>
            <p:cNvSpPr>
              <a:spLocks/>
            </p:cNvSpPr>
            <p:nvPr/>
          </p:nvSpPr>
          <p:spPr bwMode="invGray">
            <a:xfrm>
              <a:off x="4693" y="3449"/>
              <a:ext cx="28" cy="26"/>
            </a:xfrm>
            <a:custGeom>
              <a:avLst/>
              <a:gdLst/>
              <a:ahLst/>
              <a:cxnLst>
                <a:cxn ang="0">
                  <a:pos x="34" y="2"/>
                </a:cxn>
                <a:cxn ang="0">
                  <a:pos x="10" y="2"/>
                </a:cxn>
                <a:cxn ang="0">
                  <a:pos x="16" y="22"/>
                </a:cxn>
                <a:cxn ang="0">
                  <a:pos x="27" y="22"/>
                </a:cxn>
                <a:cxn ang="0">
                  <a:pos x="34" y="2"/>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88" name="Freeform 92"/>
            <p:cNvSpPr>
              <a:spLocks/>
            </p:cNvSpPr>
            <p:nvPr/>
          </p:nvSpPr>
          <p:spPr bwMode="invGray">
            <a:xfrm>
              <a:off x="4683" y="3413"/>
              <a:ext cx="26" cy="20"/>
            </a:xfrm>
            <a:custGeom>
              <a:avLst/>
              <a:gdLst/>
              <a:ahLst/>
              <a:cxnLst>
                <a:cxn ang="0">
                  <a:pos x="31" y="1"/>
                </a:cxn>
                <a:cxn ang="0">
                  <a:pos x="10" y="2"/>
                </a:cxn>
                <a:cxn ang="0">
                  <a:pos x="13" y="15"/>
                </a:cxn>
                <a:cxn ang="0">
                  <a:pos x="25" y="19"/>
                </a:cxn>
                <a:cxn ang="0">
                  <a:pos x="31" y="1"/>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89" name="Freeform 93"/>
            <p:cNvSpPr>
              <a:spLocks/>
            </p:cNvSpPr>
            <p:nvPr/>
          </p:nvSpPr>
          <p:spPr bwMode="invGray">
            <a:xfrm>
              <a:off x="4657" y="3388"/>
              <a:ext cx="26" cy="35"/>
            </a:xfrm>
            <a:custGeom>
              <a:avLst/>
              <a:gdLst/>
              <a:ahLst/>
              <a:cxnLst>
                <a:cxn ang="0">
                  <a:pos x="28" y="16"/>
                </a:cxn>
                <a:cxn ang="0">
                  <a:pos x="19" y="2"/>
                </a:cxn>
                <a:cxn ang="0">
                  <a:pos x="10" y="25"/>
                </a:cxn>
                <a:cxn ang="0">
                  <a:pos x="19" y="35"/>
                </a:cxn>
                <a:cxn ang="0">
                  <a:pos x="27" y="29"/>
                </a:cxn>
                <a:cxn ang="0">
                  <a:pos x="28" y="16"/>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90" name="Freeform 94"/>
            <p:cNvSpPr>
              <a:spLocks/>
            </p:cNvSpPr>
            <p:nvPr/>
          </p:nvSpPr>
          <p:spPr bwMode="invGray">
            <a:xfrm>
              <a:off x="4625" y="3372"/>
              <a:ext cx="24" cy="26"/>
            </a:xfrm>
            <a:custGeom>
              <a:avLst/>
              <a:gdLst/>
              <a:ahLst/>
              <a:cxnLst>
                <a:cxn ang="0">
                  <a:pos x="22" y="10"/>
                </a:cxn>
                <a:cxn ang="0">
                  <a:pos x="10" y="2"/>
                </a:cxn>
                <a:cxn ang="0">
                  <a:pos x="12" y="23"/>
                </a:cxn>
                <a:cxn ang="0">
                  <a:pos x="24" y="27"/>
                </a:cxn>
                <a:cxn ang="0">
                  <a:pos x="22" y="10"/>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91" name="Freeform 95"/>
            <p:cNvSpPr>
              <a:spLocks/>
            </p:cNvSpPr>
            <p:nvPr/>
          </p:nvSpPr>
          <p:spPr bwMode="invGray">
            <a:xfrm>
              <a:off x="4665" y="3425"/>
              <a:ext cx="24" cy="26"/>
            </a:xfrm>
            <a:custGeom>
              <a:avLst/>
              <a:gdLst/>
              <a:ahLst/>
              <a:cxnLst>
                <a:cxn ang="0">
                  <a:pos x="22" y="10"/>
                </a:cxn>
                <a:cxn ang="0">
                  <a:pos x="10" y="2"/>
                </a:cxn>
                <a:cxn ang="0">
                  <a:pos x="12" y="23"/>
                </a:cxn>
                <a:cxn ang="0">
                  <a:pos x="24" y="27"/>
                </a:cxn>
                <a:cxn ang="0">
                  <a:pos x="22" y="10"/>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92" name="Freeform 96"/>
            <p:cNvSpPr>
              <a:spLocks/>
            </p:cNvSpPr>
            <p:nvPr/>
          </p:nvSpPr>
          <p:spPr bwMode="invGray">
            <a:xfrm>
              <a:off x="3055" y="2051"/>
              <a:ext cx="141" cy="108"/>
            </a:xfrm>
            <a:custGeom>
              <a:avLst/>
              <a:gdLst/>
              <a:ahLst/>
              <a:cxnLst>
                <a:cxn ang="0">
                  <a:pos x="171" y="4"/>
                </a:cxn>
                <a:cxn ang="0">
                  <a:pos x="185" y="4"/>
                </a:cxn>
                <a:cxn ang="0">
                  <a:pos x="189" y="16"/>
                </a:cxn>
                <a:cxn ang="0">
                  <a:pos x="187" y="24"/>
                </a:cxn>
                <a:cxn ang="0">
                  <a:pos x="131" y="44"/>
                </a:cxn>
                <a:cxn ang="0">
                  <a:pos x="109" y="58"/>
                </a:cxn>
                <a:cxn ang="0">
                  <a:pos x="97" y="62"/>
                </a:cxn>
                <a:cxn ang="0">
                  <a:pos x="71" y="82"/>
                </a:cxn>
                <a:cxn ang="0">
                  <a:pos x="75" y="92"/>
                </a:cxn>
                <a:cxn ang="0">
                  <a:pos x="83" y="116"/>
                </a:cxn>
                <a:cxn ang="0">
                  <a:pos x="107" y="126"/>
                </a:cxn>
                <a:cxn ang="0">
                  <a:pos x="93" y="140"/>
                </a:cxn>
                <a:cxn ang="0">
                  <a:pos x="83" y="130"/>
                </a:cxn>
                <a:cxn ang="0">
                  <a:pos x="71" y="134"/>
                </a:cxn>
                <a:cxn ang="0">
                  <a:pos x="21" y="122"/>
                </a:cxn>
                <a:cxn ang="0">
                  <a:pos x="19" y="106"/>
                </a:cxn>
                <a:cxn ang="0">
                  <a:pos x="47" y="90"/>
                </a:cxn>
                <a:cxn ang="0">
                  <a:pos x="51" y="76"/>
                </a:cxn>
                <a:cxn ang="0">
                  <a:pos x="47" y="64"/>
                </a:cxn>
                <a:cxn ang="0">
                  <a:pos x="73" y="46"/>
                </a:cxn>
                <a:cxn ang="0">
                  <a:pos x="97" y="36"/>
                </a:cxn>
                <a:cxn ang="0">
                  <a:pos x="113" y="24"/>
                </a:cxn>
                <a:cxn ang="0">
                  <a:pos x="171" y="4"/>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93" name="Freeform 97"/>
            <p:cNvSpPr>
              <a:spLocks/>
            </p:cNvSpPr>
            <p:nvPr/>
          </p:nvSpPr>
          <p:spPr bwMode="invGray">
            <a:xfrm>
              <a:off x="3139" y="2155"/>
              <a:ext cx="40" cy="12"/>
            </a:xfrm>
            <a:custGeom>
              <a:avLst/>
              <a:gdLst/>
              <a:ahLst/>
              <a:cxnLst>
                <a:cxn ang="0">
                  <a:pos x="24" y="0"/>
                </a:cxn>
                <a:cxn ang="0">
                  <a:pos x="12" y="2"/>
                </a:cxn>
                <a:cxn ang="0">
                  <a:pos x="32" y="16"/>
                </a:cxn>
                <a:cxn ang="0">
                  <a:pos x="44" y="14"/>
                </a:cxn>
                <a:cxn ang="0">
                  <a:pos x="24" y="0"/>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94" name="Freeform 98"/>
            <p:cNvSpPr>
              <a:spLocks/>
            </p:cNvSpPr>
            <p:nvPr/>
          </p:nvSpPr>
          <p:spPr bwMode="invGray">
            <a:xfrm>
              <a:off x="3344" y="1999"/>
              <a:ext cx="42" cy="28"/>
            </a:xfrm>
            <a:custGeom>
              <a:avLst/>
              <a:gdLst/>
              <a:ahLst/>
              <a:cxnLst>
                <a:cxn ang="0">
                  <a:pos x="57" y="4"/>
                </a:cxn>
                <a:cxn ang="0">
                  <a:pos x="25" y="24"/>
                </a:cxn>
                <a:cxn ang="0">
                  <a:pos x="11" y="34"/>
                </a:cxn>
                <a:cxn ang="0">
                  <a:pos x="9" y="4"/>
                </a:cxn>
                <a:cxn ang="0">
                  <a:pos x="21" y="0"/>
                </a:cxn>
                <a:cxn ang="0">
                  <a:pos x="57" y="4"/>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95" name="Freeform 99"/>
            <p:cNvSpPr>
              <a:spLocks/>
            </p:cNvSpPr>
            <p:nvPr/>
          </p:nvSpPr>
          <p:spPr bwMode="invGray">
            <a:xfrm>
              <a:off x="3374" y="2012"/>
              <a:ext cx="50" cy="20"/>
            </a:xfrm>
            <a:custGeom>
              <a:avLst/>
              <a:gdLst/>
              <a:ahLst/>
              <a:cxnLst>
                <a:cxn ang="0">
                  <a:pos x="29" y="0"/>
                </a:cxn>
                <a:cxn ang="0">
                  <a:pos x="11" y="6"/>
                </a:cxn>
                <a:cxn ang="0">
                  <a:pos x="57" y="26"/>
                </a:cxn>
                <a:cxn ang="0">
                  <a:pos x="63" y="24"/>
                </a:cxn>
                <a:cxn ang="0">
                  <a:pos x="29" y="0"/>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96" name="Freeform 100"/>
            <p:cNvSpPr>
              <a:spLocks/>
            </p:cNvSpPr>
            <p:nvPr/>
          </p:nvSpPr>
          <p:spPr bwMode="invGray">
            <a:xfrm>
              <a:off x="3428" y="2015"/>
              <a:ext cx="50" cy="32"/>
            </a:xfrm>
            <a:custGeom>
              <a:avLst/>
              <a:gdLst/>
              <a:ahLst/>
              <a:cxnLst>
                <a:cxn ang="0">
                  <a:pos x="50" y="9"/>
                </a:cxn>
                <a:cxn ang="0">
                  <a:pos x="26" y="9"/>
                </a:cxn>
                <a:cxn ang="0">
                  <a:pos x="10" y="9"/>
                </a:cxn>
                <a:cxn ang="0">
                  <a:pos x="8" y="35"/>
                </a:cxn>
                <a:cxn ang="0">
                  <a:pos x="32" y="43"/>
                </a:cxn>
                <a:cxn ang="0">
                  <a:pos x="62" y="27"/>
                </a:cxn>
                <a:cxn ang="0">
                  <a:pos x="50" y="9"/>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97" name="Freeform 101"/>
            <p:cNvSpPr>
              <a:spLocks/>
            </p:cNvSpPr>
            <p:nvPr/>
          </p:nvSpPr>
          <p:spPr bwMode="invGray">
            <a:xfrm>
              <a:off x="3777" y="2042"/>
              <a:ext cx="88" cy="31"/>
            </a:xfrm>
            <a:custGeom>
              <a:avLst/>
              <a:gdLst/>
              <a:ahLst/>
              <a:cxnLst>
                <a:cxn ang="0">
                  <a:pos x="14" y="0"/>
                </a:cxn>
                <a:cxn ang="0">
                  <a:pos x="8" y="16"/>
                </a:cxn>
                <a:cxn ang="0">
                  <a:pos x="50" y="30"/>
                </a:cxn>
                <a:cxn ang="0">
                  <a:pos x="76" y="36"/>
                </a:cxn>
                <a:cxn ang="0">
                  <a:pos x="112" y="22"/>
                </a:cxn>
                <a:cxn ang="0">
                  <a:pos x="78" y="4"/>
                </a:cxn>
                <a:cxn ang="0">
                  <a:pos x="14" y="0"/>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98" name="Freeform 102"/>
            <p:cNvSpPr>
              <a:spLocks/>
            </p:cNvSpPr>
            <p:nvPr/>
          </p:nvSpPr>
          <p:spPr bwMode="invGray">
            <a:xfrm>
              <a:off x="3867" y="2041"/>
              <a:ext cx="46" cy="24"/>
            </a:xfrm>
            <a:custGeom>
              <a:avLst/>
              <a:gdLst/>
              <a:ahLst/>
              <a:cxnLst>
                <a:cxn ang="0">
                  <a:pos x="32" y="4"/>
                </a:cxn>
                <a:cxn ang="0">
                  <a:pos x="62" y="10"/>
                </a:cxn>
                <a:cxn ang="0">
                  <a:pos x="30" y="32"/>
                </a:cxn>
                <a:cxn ang="0">
                  <a:pos x="6" y="22"/>
                </a:cxn>
                <a:cxn ang="0">
                  <a:pos x="32" y="4"/>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199" name="Freeform 103"/>
            <p:cNvSpPr>
              <a:spLocks/>
            </p:cNvSpPr>
            <p:nvPr/>
          </p:nvSpPr>
          <p:spPr bwMode="invGray">
            <a:xfrm>
              <a:off x="3846" y="2070"/>
              <a:ext cx="37" cy="17"/>
            </a:xfrm>
            <a:custGeom>
              <a:avLst/>
              <a:gdLst/>
              <a:ahLst/>
              <a:cxnLst>
                <a:cxn ang="0">
                  <a:pos x="20" y="1"/>
                </a:cxn>
                <a:cxn ang="0">
                  <a:pos x="6" y="5"/>
                </a:cxn>
                <a:cxn ang="0">
                  <a:pos x="38" y="23"/>
                </a:cxn>
                <a:cxn ang="0">
                  <a:pos x="20" y="1"/>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200" name="Freeform 104"/>
            <p:cNvSpPr>
              <a:spLocks/>
            </p:cNvSpPr>
            <p:nvPr/>
          </p:nvSpPr>
          <p:spPr bwMode="invGray">
            <a:xfrm>
              <a:off x="4098" y="2294"/>
              <a:ext cx="76" cy="114"/>
            </a:xfrm>
            <a:custGeom>
              <a:avLst/>
              <a:gdLst/>
              <a:ahLst/>
              <a:cxnLst>
                <a:cxn ang="0">
                  <a:pos x="6" y="0"/>
                </a:cxn>
                <a:cxn ang="0">
                  <a:pos x="0" y="18"/>
                </a:cxn>
                <a:cxn ang="0">
                  <a:pos x="14" y="42"/>
                </a:cxn>
                <a:cxn ang="0">
                  <a:pos x="32" y="72"/>
                </a:cxn>
                <a:cxn ang="0">
                  <a:pos x="36" y="104"/>
                </a:cxn>
                <a:cxn ang="0">
                  <a:pos x="80" y="152"/>
                </a:cxn>
                <a:cxn ang="0">
                  <a:pos x="86" y="124"/>
                </a:cxn>
                <a:cxn ang="0">
                  <a:pos x="74" y="102"/>
                </a:cxn>
                <a:cxn ang="0">
                  <a:pos x="62" y="92"/>
                </a:cxn>
                <a:cxn ang="0">
                  <a:pos x="52" y="74"/>
                </a:cxn>
                <a:cxn ang="0">
                  <a:pos x="42" y="44"/>
                </a:cxn>
                <a:cxn ang="0">
                  <a:pos x="4" y="12"/>
                </a:cxn>
                <a:cxn ang="0">
                  <a:pos x="6" y="0"/>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201" name="Freeform 105"/>
            <p:cNvSpPr>
              <a:spLocks/>
            </p:cNvSpPr>
            <p:nvPr/>
          </p:nvSpPr>
          <p:spPr bwMode="invGray">
            <a:xfrm>
              <a:off x="4159" y="2412"/>
              <a:ext cx="55" cy="78"/>
            </a:xfrm>
            <a:custGeom>
              <a:avLst/>
              <a:gdLst/>
              <a:ahLst/>
              <a:cxnLst>
                <a:cxn ang="0">
                  <a:pos x="64" y="22"/>
                </a:cxn>
                <a:cxn ang="0">
                  <a:pos x="74" y="40"/>
                </a:cxn>
                <a:cxn ang="0">
                  <a:pos x="30" y="84"/>
                </a:cxn>
                <a:cxn ang="0">
                  <a:pos x="32" y="100"/>
                </a:cxn>
                <a:cxn ang="0">
                  <a:pos x="20" y="94"/>
                </a:cxn>
                <a:cxn ang="0">
                  <a:pos x="6" y="84"/>
                </a:cxn>
                <a:cxn ang="0">
                  <a:pos x="0" y="82"/>
                </a:cxn>
                <a:cxn ang="0">
                  <a:pos x="10" y="58"/>
                </a:cxn>
                <a:cxn ang="0">
                  <a:pos x="12" y="52"/>
                </a:cxn>
                <a:cxn ang="0">
                  <a:pos x="2" y="24"/>
                </a:cxn>
                <a:cxn ang="0">
                  <a:pos x="4" y="14"/>
                </a:cxn>
                <a:cxn ang="0">
                  <a:pos x="26" y="22"/>
                </a:cxn>
                <a:cxn ang="0">
                  <a:pos x="36" y="36"/>
                </a:cxn>
                <a:cxn ang="0">
                  <a:pos x="64" y="22"/>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202" name="Freeform 106"/>
            <p:cNvSpPr>
              <a:spLocks/>
            </p:cNvSpPr>
            <p:nvPr/>
          </p:nvSpPr>
          <p:spPr bwMode="invGray">
            <a:xfrm>
              <a:off x="4123" y="2492"/>
              <a:ext cx="109" cy="189"/>
            </a:xfrm>
            <a:custGeom>
              <a:avLst/>
              <a:gdLst/>
              <a:ahLst/>
              <a:cxnLst>
                <a:cxn ang="0">
                  <a:pos x="82" y="100"/>
                </a:cxn>
                <a:cxn ang="0">
                  <a:pos x="66" y="106"/>
                </a:cxn>
                <a:cxn ang="0">
                  <a:pos x="64" y="132"/>
                </a:cxn>
                <a:cxn ang="0">
                  <a:pos x="22" y="146"/>
                </a:cxn>
                <a:cxn ang="0">
                  <a:pos x="8" y="168"/>
                </a:cxn>
                <a:cxn ang="0">
                  <a:pos x="20" y="182"/>
                </a:cxn>
                <a:cxn ang="0">
                  <a:pos x="8" y="198"/>
                </a:cxn>
                <a:cxn ang="0">
                  <a:pos x="24" y="252"/>
                </a:cxn>
                <a:cxn ang="0">
                  <a:pos x="28" y="214"/>
                </a:cxn>
                <a:cxn ang="0">
                  <a:pos x="22" y="192"/>
                </a:cxn>
                <a:cxn ang="0">
                  <a:pos x="42" y="176"/>
                </a:cxn>
                <a:cxn ang="0">
                  <a:pos x="52" y="158"/>
                </a:cxn>
                <a:cxn ang="0">
                  <a:pos x="66" y="174"/>
                </a:cxn>
                <a:cxn ang="0">
                  <a:pos x="44" y="190"/>
                </a:cxn>
                <a:cxn ang="0">
                  <a:pos x="56" y="200"/>
                </a:cxn>
                <a:cxn ang="0">
                  <a:pos x="68" y="178"/>
                </a:cxn>
                <a:cxn ang="0">
                  <a:pos x="84" y="184"/>
                </a:cxn>
                <a:cxn ang="0">
                  <a:pos x="104" y="148"/>
                </a:cxn>
                <a:cxn ang="0">
                  <a:pos x="114" y="156"/>
                </a:cxn>
                <a:cxn ang="0">
                  <a:pos x="136" y="148"/>
                </a:cxn>
                <a:cxn ang="0">
                  <a:pos x="146" y="130"/>
                </a:cxn>
                <a:cxn ang="0">
                  <a:pos x="142" y="110"/>
                </a:cxn>
                <a:cxn ang="0">
                  <a:pos x="134" y="98"/>
                </a:cxn>
                <a:cxn ang="0">
                  <a:pos x="122" y="40"/>
                </a:cxn>
                <a:cxn ang="0">
                  <a:pos x="94" y="0"/>
                </a:cxn>
                <a:cxn ang="0">
                  <a:pos x="78" y="12"/>
                </a:cxn>
                <a:cxn ang="0">
                  <a:pos x="96" y="34"/>
                </a:cxn>
                <a:cxn ang="0">
                  <a:pos x="96" y="64"/>
                </a:cxn>
                <a:cxn ang="0">
                  <a:pos x="82" y="100"/>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203" name="Freeform 107"/>
            <p:cNvSpPr>
              <a:spLocks/>
            </p:cNvSpPr>
            <p:nvPr/>
          </p:nvSpPr>
          <p:spPr bwMode="invGray">
            <a:xfrm>
              <a:off x="3062" y="1988"/>
              <a:ext cx="52" cy="30"/>
            </a:xfrm>
            <a:custGeom>
              <a:avLst/>
              <a:gdLst/>
              <a:ahLst/>
              <a:cxnLst>
                <a:cxn ang="0">
                  <a:pos x="59" y="0"/>
                </a:cxn>
                <a:cxn ang="0">
                  <a:pos x="65" y="20"/>
                </a:cxn>
                <a:cxn ang="0">
                  <a:pos x="41" y="24"/>
                </a:cxn>
                <a:cxn ang="0">
                  <a:pos x="31" y="40"/>
                </a:cxn>
                <a:cxn ang="0">
                  <a:pos x="7" y="38"/>
                </a:cxn>
                <a:cxn ang="0">
                  <a:pos x="1" y="36"/>
                </a:cxn>
                <a:cxn ang="0">
                  <a:pos x="33" y="20"/>
                </a:cxn>
                <a:cxn ang="0">
                  <a:pos x="59" y="0"/>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204" name="Freeform 108"/>
            <p:cNvSpPr>
              <a:spLocks/>
            </p:cNvSpPr>
            <p:nvPr/>
          </p:nvSpPr>
          <p:spPr bwMode="invGray">
            <a:xfrm>
              <a:off x="2955" y="1997"/>
              <a:ext cx="19" cy="22"/>
            </a:xfrm>
            <a:custGeom>
              <a:avLst/>
              <a:gdLst/>
              <a:ahLst/>
              <a:cxnLst>
                <a:cxn ang="0">
                  <a:pos x="18" y="0"/>
                </a:cxn>
                <a:cxn ang="0">
                  <a:pos x="0" y="18"/>
                </a:cxn>
                <a:cxn ang="0">
                  <a:pos x="18" y="26"/>
                </a:cxn>
                <a:cxn ang="0">
                  <a:pos x="18" y="0"/>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205" name="Freeform 109"/>
            <p:cNvSpPr>
              <a:spLocks/>
            </p:cNvSpPr>
            <p:nvPr/>
          </p:nvSpPr>
          <p:spPr bwMode="invGray">
            <a:xfrm>
              <a:off x="2979" y="1996"/>
              <a:ext cx="37" cy="27"/>
            </a:xfrm>
            <a:custGeom>
              <a:avLst/>
              <a:gdLst/>
              <a:ahLst/>
              <a:cxnLst>
                <a:cxn ang="0">
                  <a:pos x="14" y="6"/>
                </a:cxn>
                <a:cxn ang="0">
                  <a:pos x="0" y="18"/>
                </a:cxn>
                <a:cxn ang="0">
                  <a:pos x="6" y="32"/>
                </a:cxn>
                <a:cxn ang="0">
                  <a:pos x="18" y="36"/>
                </a:cxn>
                <a:cxn ang="0">
                  <a:pos x="40" y="26"/>
                </a:cxn>
                <a:cxn ang="0">
                  <a:pos x="14" y="6"/>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206" name="Freeform 110"/>
            <p:cNvSpPr>
              <a:spLocks/>
            </p:cNvSpPr>
            <p:nvPr/>
          </p:nvSpPr>
          <p:spPr bwMode="invGray">
            <a:xfrm>
              <a:off x="3040" y="1987"/>
              <a:ext cx="20" cy="16"/>
            </a:xfrm>
            <a:custGeom>
              <a:avLst/>
              <a:gdLst/>
              <a:ahLst/>
              <a:cxnLst>
                <a:cxn ang="0">
                  <a:pos x="11" y="0"/>
                </a:cxn>
                <a:cxn ang="0">
                  <a:pos x="3" y="12"/>
                </a:cxn>
                <a:cxn ang="0">
                  <a:pos x="19" y="22"/>
                </a:cxn>
                <a:cxn ang="0">
                  <a:pos x="11" y="0"/>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207" name="Freeform 111"/>
            <p:cNvSpPr>
              <a:spLocks/>
            </p:cNvSpPr>
            <p:nvPr/>
          </p:nvSpPr>
          <p:spPr bwMode="invGray">
            <a:xfrm>
              <a:off x="3022" y="2005"/>
              <a:ext cx="15" cy="13"/>
            </a:xfrm>
            <a:custGeom>
              <a:avLst/>
              <a:gdLst/>
              <a:ahLst/>
              <a:cxnLst>
                <a:cxn ang="0">
                  <a:pos x="11" y="0"/>
                </a:cxn>
                <a:cxn ang="0">
                  <a:pos x="9" y="18"/>
                </a:cxn>
                <a:cxn ang="0">
                  <a:pos x="11" y="0"/>
                </a:cxn>
              </a:cxnLst>
              <a:rect l="0" t="0" r="r" b="b"/>
              <a:pathLst>
                <a:path w="20" h="18">
                  <a:moveTo>
                    <a:pt x="11" y="0"/>
                  </a:moveTo>
                  <a:cubicBezTo>
                    <a:pt x="1" y="14"/>
                    <a:pt x="0" y="9"/>
                    <a:pt x="9" y="18"/>
                  </a:cubicBezTo>
                  <a:cubicBezTo>
                    <a:pt x="20" y="14"/>
                    <a:pt x="16" y="18"/>
                    <a:pt x="11"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208" name="Freeform 112"/>
            <p:cNvSpPr>
              <a:spLocks/>
            </p:cNvSpPr>
            <p:nvPr/>
          </p:nvSpPr>
          <p:spPr bwMode="invGray">
            <a:xfrm>
              <a:off x="4162" y="2021"/>
              <a:ext cx="18" cy="33"/>
            </a:xfrm>
            <a:custGeom>
              <a:avLst/>
              <a:gdLst/>
              <a:ahLst/>
              <a:cxnLst>
                <a:cxn ang="0">
                  <a:pos x="24" y="0"/>
                </a:cxn>
                <a:cxn ang="0">
                  <a:pos x="8" y="16"/>
                </a:cxn>
                <a:cxn ang="0">
                  <a:pos x="0" y="34"/>
                </a:cxn>
                <a:cxn ang="0">
                  <a:pos x="16" y="40"/>
                </a:cxn>
                <a:cxn ang="0">
                  <a:pos x="24" y="0"/>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209" name="Freeform 113"/>
            <p:cNvSpPr>
              <a:spLocks/>
            </p:cNvSpPr>
            <p:nvPr/>
          </p:nvSpPr>
          <p:spPr bwMode="invGray">
            <a:xfrm>
              <a:off x="3278" y="3473"/>
              <a:ext cx="31" cy="18"/>
            </a:xfrm>
            <a:custGeom>
              <a:avLst/>
              <a:gdLst/>
              <a:ahLst/>
              <a:cxnLst>
                <a:cxn ang="0">
                  <a:pos x="30" y="0"/>
                </a:cxn>
                <a:cxn ang="0">
                  <a:pos x="26" y="24"/>
                </a:cxn>
                <a:cxn ang="0">
                  <a:pos x="30" y="0"/>
                </a:cxn>
              </a:cxnLst>
              <a:rect l="0" t="0" r="r" b="b"/>
              <a:pathLst>
                <a:path w="41" h="24">
                  <a:moveTo>
                    <a:pt x="30" y="0"/>
                  </a:moveTo>
                  <a:cubicBezTo>
                    <a:pt x="4" y="4"/>
                    <a:pt x="0" y="17"/>
                    <a:pt x="26" y="24"/>
                  </a:cubicBezTo>
                  <a:cubicBezTo>
                    <a:pt x="41" y="19"/>
                    <a:pt x="38" y="10"/>
                    <a:pt x="30"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210" name="Freeform 114"/>
            <p:cNvSpPr>
              <a:spLocks/>
            </p:cNvSpPr>
            <p:nvPr/>
          </p:nvSpPr>
          <p:spPr bwMode="invGray">
            <a:xfrm>
              <a:off x="3318" y="3466"/>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211" name="Freeform 115"/>
            <p:cNvSpPr>
              <a:spLocks/>
            </p:cNvSpPr>
            <p:nvPr/>
          </p:nvSpPr>
          <p:spPr bwMode="invGray">
            <a:xfrm>
              <a:off x="3251" y="3312"/>
              <a:ext cx="9"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212" name="Freeform 116"/>
            <p:cNvSpPr>
              <a:spLocks/>
            </p:cNvSpPr>
            <p:nvPr/>
          </p:nvSpPr>
          <p:spPr bwMode="invGray">
            <a:xfrm>
              <a:off x="3311" y="3239"/>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213" name="Freeform 117"/>
            <p:cNvSpPr>
              <a:spLocks/>
            </p:cNvSpPr>
            <p:nvPr/>
          </p:nvSpPr>
          <p:spPr bwMode="invGray">
            <a:xfrm>
              <a:off x="3287" y="3238"/>
              <a:ext cx="11" cy="19"/>
            </a:xfrm>
            <a:custGeom>
              <a:avLst/>
              <a:gdLst/>
              <a:ahLst/>
              <a:cxnLst>
                <a:cxn ang="0">
                  <a:pos x="6" y="0"/>
                </a:cxn>
                <a:cxn ang="0">
                  <a:pos x="0" y="13"/>
                </a:cxn>
                <a:cxn ang="0">
                  <a:pos x="12" y="24"/>
                </a:cxn>
                <a:cxn ang="0">
                  <a:pos x="6" y="0"/>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214" name="Freeform 118"/>
            <p:cNvSpPr>
              <a:spLocks/>
            </p:cNvSpPr>
            <p:nvPr/>
          </p:nvSpPr>
          <p:spPr bwMode="invGray">
            <a:xfrm>
              <a:off x="3276" y="3260"/>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215" name="Freeform 119"/>
            <p:cNvSpPr>
              <a:spLocks/>
            </p:cNvSpPr>
            <p:nvPr/>
          </p:nvSpPr>
          <p:spPr bwMode="invGray">
            <a:xfrm>
              <a:off x="3251" y="3294"/>
              <a:ext cx="9"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216" name="Freeform 120"/>
            <p:cNvSpPr>
              <a:spLocks/>
            </p:cNvSpPr>
            <p:nvPr/>
          </p:nvSpPr>
          <p:spPr bwMode="invGray">
            <a:xfrm>
              <a:off x="3270" y="3281"/>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217" name="Freeform 121"/>
            <p:cNvSpPr>
              <a:spLocks/>
            </p:cNvSpPr>
            <p:nvPr/>
          </p:nvSpPr>
          <p:spPr bwMode="invGray">
            <a:xfrm>
              <a:off x="2537" y="2293"/>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218" name="Freeform 122"/>
            <p:cNvSpPr>
              <a:spLocks/>
            </p:cNvSpPr>
            <p:nvPr/>
          </p:nvSpPr>
          <p:spPr bwMode="invGray">
            <a:xfrm>
              <a:off x="2476" y="2259"/>
              <a:ext cx="10" cy="15"/>
            </a:xfrm>
            <a:custGeom>
              <a:avLst/>
              <a:gdLst/>
              <a:ahLst/>
              <a:cxnLst>
                <a:cxn ang="0">
                  <a:pos x="10" y="5"/>
                </a:cxn>
                <a:cxn ang="0">
                  <a:pos x="1" y="11"/>
                </a:cxn>
                <a:cxn ang="0">
                  <a:pos x="9" y="20"/>
                </a:cxn>
                <a:cxn ang="0">
                  <a:pos x="10" y="5"/>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sp>
          <p:nvSpPr>
            <p:cNvPr id="4219" name="Freeform 123"/>
            <p:cNvSpPr>
              <a:spLocks/>
            </p:cNvSpPr>
            <p:nvPr/>
          </p:nvSpPr>
          <p:spPr bwMode="invGray">
            <a:xfrm>
              <a:off x="2238" y="2042"/>
              <a:ext cx="2060" cy="1644"/>
            </a:xfrm>
            <a:custGeom>
              <a:avLst/>
              <a:gdLst/>
              <a:ahLst/>
              <a:cxnLst>
                <a:cxn ang="0">
                  <a:pos x="452" y="653"/>
                </a:cxn>
                <a:cxn ang="0">
                  <a:pos x="333" y="595"/>
                </a:cxn>
                <a:cxn ang="0">
                  <a:pos x="158" y="645"/>
                </a:cxn>
                <a:cxn ang="0">
                  <a:pos x="46" y="759"/>
                </a:cxn>
                <a:cxn ang="0">
                  <a:pos x="12" y="941"/>
                </a:cxn>
                <a:cxn ang="0">
                  <a:pos x="146" y="1059"/>
                </a:cxn>
                <a:cxn ang="0">
                  <a:pos x="308" y="1041"/>
                </a:cxn>
                <a:cxn ang="0">
                  <a:pos x="396" y="1138"/>
                </a:cxn>
                <a:cxn ang="0">
                  <a:pos x="452" y="1447"/>
                </a:cxn>
                <a:cxn ang="0">
                  <a:pos x="497" y="1628"/>
                </a:cxn>
                <a:cxn ang="0">
                  <a:pos x="704" y="1574"/>
                </a:cxn>
                <a:cxn ang="0">
                  <a:pos x="817" y="1380"/>
                </a:cxn>
                <a:cxn ang="0">
                  <a:pos x="885" y="1153"/>
                </a:cxn>
                <a:cxn ang="0">
                  <a:pos x="998" y="999"/>
                </a:cxn>
                <a:cxn ang="0">
                  <a:pos x="796" y="856"/>
                </a:cxn>
                <a:cxn ang="0">
                  <a:pos x="817" y="819"/>
                </a:cxn>
                <a:cxn ang="0">
                  <a:pos x="1003" y="916"/>
                </a:cxn>
                <a:cxn ang="0">
                  <a:pos x="1098" y="792"/>
                </a:cxn>
                <a:cxn ang="0">
                  <a:pos x="1046" y="763"/>
                </a:cxn>
                <a:cxn ang="0">
                  <a:pos x="929" y="716"/>
                </a:cxn>
                <a:cxn ang="0">
                  <a:pos x="1141" y="761"/>
                </a:cxn>
                <a:cxn ang="0">
                  <a:pos x="1296" y="852"/>
                </a:cxn>
                <a:cxn ang="0">
                  <a:pos x="1373" y="1033"/>
                </a:cxn>
                <a:cxn ang="0">
                  <a:pos x="1608" y="847"/>
                </a:cxn>
                <a:cxn ang="0">
                  <a:pos x="1704" y="1030"/>
                </a:cxn>
                <a:cxn ang="0">
                  <a:pos x="1707" y="874"/>
                </a:cxn>
                <a:cxn ang="0">
                  <a:pos x="1759" y="800"/>
                </a:cxn>
                <a:cxn ang="0">
                  <a:pos x="1783" y="544"/>
                </a:cxn>
                <a:cxn ang="0">
                  <a:pos x="1824" y="528"/>
                </a:cxn>
                <a:cxn ang="0">
                  <a:pos x="1844" y="427"/>
                </a:cxn>
                <a:cxn ang="0">
                  <a:pos x="1805" y="226"/>
                </a:cxn>
                <a:cxn ang="0">
                  <a:pos x="1899" y="108"/>
                </a:cxn>
                <a:cxn ang="0">
                  <a:pos x="1947" y="209"/>
                </a:cxn>
                <a:cxn ang="0">
                  <a:pos x="1943" y="123"/>
                </a:cxn>
                <a:cxn ang="0">
                  <a:pos x="1975" y="51"/>
                </a:cxn>
                <a:cxn ang="0">
                  <a:pos x="2038" y="0"/>
                </a:cxn>
                <a:cxn ang="0">
                  <a:pos x="1820" y="63"/>
                </a:cxn>
                <a:cxn ang="0">
                  <a:pos x="1583" y="83"/>
                </a:cxn>
                <a:cxn ang="0">
                  <a:pos x="1349" y="30"/>
                </a:cxn>
                <a:cxn ang="0">
                  <a:pos x="1132" y="65"/>
                </a:cxn>
                <a:cxn ang="0">
                  <a:pos x="1040" y="170"/>
                </a:cxn>
                <a:cxn ang="0">
                  <a:pos x="926" y="137"/>
                </a:cxn>
                <a:cxn ang="0">
                  <a:pos x="758" y="183"/>
                </a:cxn>
                <a:cxn ang="0">
                  <a:pos x="667" y="140"/>
                </a:cxn>
                <a:cxn ang="0">
                  <a:pos x="364" y="248"/>
                </a:cxn>
                <a:cxn ang="0">
                  <a:pos x="535" y="213"/>
                </a:cxn>
                <a:cxn ang="0">
                  <a:pos x="638" y="276"/>
                </a:cxn>
                <a:cxn ang="0">
                  <a:pos x="443" y="357"/>
                </a:cxn>
                <a:cxn ang="0">
                  <a:pos x="275" y="416"/>
                </a:cxn>
                <a:cxn ang="0">
                  <a:pos x="167" y="537"/>
                </a:cxn>
                <a:cxn ang="0">
                  <a:pos x="283" y="552"/>
                </a:cxn>
                <a:cxn ang="0">
                  <a:pos x="381" y="573"/>
                </a:cxn>
                <a:cxn ang="0">
                  <a:pos x="493" y="590"/>
                </a:cxn>
                <a:cxn ang="0">
                  <a:pos x="487" y="512"/>
                </a:cxn>
                <a:cxn ang="0">
                  <a:pos x="592" y="548"/>
                </a:cxn>
                <a:cxn ang="0">
                  <a:pos x="686" y="470"/>
                </a:cxn>
                <a:cxn ang="0">
                  <a:pos x="772" y="480"/>
                </a:cxn>
                <a:cxn ang="0">
                  <a:pos x="639" y="598"/>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000"/>
              </a:srgbClr>
            </a:solidFill>
            <a:ln w="12700" cap="flat" cmpd="sng">
              <a:noFill/>
              <a:prstDash val="dash"/>
              <a:round/>
              <a:headEnd type="none" w="med" len="med"/>
              <a:tailEnd type="none" w="med" len="med"/>
            </a:ln>
            <a:effectLst/>
          </p:spPr>
          <p:txBody>
            <a:bodyPr/>
            <a:lstStyle/>
            <a:p>
              <a:pPr fontAlgn="base">
                <a:spcBef>
                  <a:spcPct val="0"/>
                </a:spcBef>
                <a:spcAft>
                  <a:spcPct val="0"/>
                </a:spcAft>
              </a:pPr>
              <a:endParaRPr lang="en-US" sz="1800">
                <a:solidFill>
                  <a:srgbClr val="080808"/>
                </a:solidFill>
              </a:endParaRPr>
            </a:p>
          </p:txBody>
        </p:sp>
      </p:grpSp>
      <p:sp>
        <p:nvSpPr>
          <p:cNvPr id="4100" name="Rectangle 4"/>
          <p:cNvSpPr>
            <a:spLocks noGrp="1" noChangeArrowheads="1"/>
          </p:cNvSpPr>
          <p:nvPr>
            <p:ph type="dt" sz="half" idx="2"/>
          </p:nvPr>
        </p:nvSpPr>
        <p:spPr>
          <a:xfrm>
            <a:off x="406400" y="6477001"/>
            <a:ext cx="2844800" cy="168275"/>
          </a:xfrm>
        </p:spPr>
        <p:txBody>
          <a:bodyPr/>
          <a:lstStyle>
            <a:lvl1pPr>
              <a:defRPr/>
            </a:lvl1pPr>
          </a:lstStyle>
          <a:p>
            <a:endParaRPr lang="en-US">
              <a:solidFill>
                <a:srgbClr val="FFFFFF"/>
              </a:solidFill>
            </a:endParaRPr>
          </a:p>
        </p:txBody>
      </p:sp>
      <p:sp>
        <p:nvSpPr>
          <p:cNvPr id="4101" name="Rectangle 5"/>
          <p:cNvSpPr>
            <a:spLocks noGrp="1" noChangeArrowheads="1"/>
          </p:cNvSpPr>
          <p:nvPr>
            <p:ph type="ftr" sz="quarter" idx="3"/>
          </p:nvPr>
        </p:nvSpPr>
        <p:spPr>
          <a:xfrm>
            <a:off x="8940800" y="6477001"/>
            <a:ext cx="3048000" cy="168275"/>
          </a:xfrm>
        </p:spPr>
        <p:txBody>
          <a:bodyPr/>
          <a:lstStyle>
            <a:lvl1pPr algn="r">
              <a:defRPr/>
            </a:lvl1pPr>
          </a:lstStyle>
          <a:p>
            <a:r>
              <a:rPr lang="en-US">
                <a:solidFill>
                  <a:srgbClr val="FFFFFF"/>
                </a:solidFill>
              </a:rPr>
              <a:t>fit.vimaru.edu.vn</a:t>
            </a:r>
          </a:p>
        </p:txBody>
      </p:sp>
      <p:sp>
        <p:nvSpPr>
          <p:cNvPr id="4102" name="Rectangle 6"/>
          <p:cNvSpPr>
            <a:spLocks noGrp="1" noChangeArrowheads="1"/>
          </p:cNvSpPr>
          <p:nvPr>
            <p:ph type="sldNum" sz="quarter" idx="4"/>
          </p:nvPr>
        </p:nvSpPr>
        <p:spPr>
          <a:xfrm>
            <a:off x="4876800" y="6477001"/>
            <a:ext cx="2844800" cy="168275"/>
          </a:xfrm>
        </p:spPr>
        <p:txBody>
          <a:bodyPr/>
          <a:lstStyle>
            <a:lvl1pPr algn="ctr">
              <a:defRPr/>
            </a:lvl1pPr>
          </a:lstStyle>
          <a:p>
            <a:fld id="{0C498B69-535F-4E47-A5D6-7723DB9E8609}" type="slidenum">
              <a:rPr lang="en-US">
                <a:solidFill>
                  <a:srgbClr val="FFFFFF"/>
                </a:solidFill>
              </a:rPr>
              <a:pPr/>
              <a:t>‹#›</a:t>
            </a:fld>
            <a:endParaRPr lang="en-US">
              <a:solidFill>
                <a:srgbClr val="FFFFFF"/>
              </a:solidFill>
            </a:endParaRPr>
          </a:p>
        </p:txBody>
      </p:sp>
      <p:pic>
        <p:nvPicPr>
          <p:cNvPr id="4103" name="Picture 7" descr="artplus_nature_naturalcity42_a"/>
          <p:cNvPicPr>
            <a:picLocks noChangeAspect="1" noChangeArrowheads="1"/>
          </p:cNvPicPr>
          <p:nvPr/>
        </p:nvPicPr>
        <p:blipFill>
          <a:blip r:embed="rId3"/>
          <a:srcRect/>
          <a:stretch>
            <a:fillRect/>
          </a:stretch>
        </p:blipFill>
        <p:spPr bwMode="auto">
          <a:xfrm>
            <a:off x="6493933" y="3167063"/>
            <a:ext cx="5901267" cy="2989262"/>
          </a:xfrm>
          <a:prstGeom prst="rect">
            <a:avLst/>
          </a:prstGeom>
          <a:noFill/>
        </p:spPr>
      </p:pic>
      <p:pic>
        <p:nvPicPr>
          <p:cNvPr id="4108" name="Picture 12" descr="artplus_nature_naturalcity42_i"/>
          <p:cNvPicPr>
            <a:picLocks noChangeAspect="1" noChangeArrowheads="1"/>
          </p:cNvPicPr>
          <p:nvPr/>
        </p:nvPicPr>
        <p:blipFill>
          <a:blip r:embed="rId4"/>
          <a:srcRect/>
          <a:stretch>
            <a:fillRect/>
          </a:stretch>
        </p:blipFill>
        <p:spPr bwMode="auto">
          <a:xfrm>
            <a:off x="9275234" y="3352800"/>
            <a:ext cx="2205567" cy="877888"/>
          </a:xfrm>
          <a:prstGeom prst="rect">
            <a:avLst/>
          </a:prstGeom>
          <a:noFill/>
        </p:spPr>
      </p:pic>
      <p:pic>
        <p:nvPicPr>
          <p:cNvPr id="4109" name="Picture 13" descr="artplus_nature_naturalcity42_f"/>
          <p:cNvPicPr>
            <a:picLocks noChangeAspect="1" noChangeArrowheads="1"/>
          </p:cNvPicPr>
          <p:nvPr/>
        </p:nvPicPr>
        <p:blipFill>
          <a:blip r:embed="rId5"/>
          <a:srcRect/>
          <a:stretch>
            <a:fillRect/>
          </a:stretch>
        </p:blipFill>
        <p:spPr bwMode="auto">
          <a:xfrm>
            <a:off x="6659034" y="4594226"/>
            <a:ext cx="6548967" cy="1882775"/>
          </a:xfrm>
          <a:prstGeom prst="rect">
            <a:avLst/>
          </a:prstGeom>
          <a:noFill/>
        </p:spPr>
      </p:pic>
      <p:sp>
        <p:nvSpPr>
          <p:cNvPr id="4098" name="Rectangle 2"/>
          <p:cNvSpPr>
            <a:spLocks noGrp="1" noChangeArrowheads="1"/>
          </p:cNvSpPr>
          <p:nvPr>
            <p:ph type="ctrTitle"/>
          </p:nvPr>
        </p:nvSpPr>
        <p:spPr>
          <a:xfrm>
            <a:off x="406400" y="4419600"/>
            <a:ext cx="8534400" cy="1143000"/>
          </a:xfrm>
        </p:spPr>
        <p:txBody>
          <a:bodyPr/>
          <a:lstStyle>
            <a:lvl1pPr algn="l">
              <a:defRPr sz="4300">
                <a:solidFill>
                  <a:schemeClr val="bg1"/>
                </a:solidFill>
              </a:defRPr>
            </a:lvl1pPr>
          </a:lstStyle>
          <a:p>
            <a:r>
              <a:rPr lang="en-US"/>
              <a:t>Click to edit Master title style</a:t>
            </a:r>
          </a:p>
        </p:txBody>
      </p:sp>
      <p:sp>
        <p:nvSpPr>
          <p:cNvPr id="4099" name="Rectangle 3"/>
          <p:cNvSpPr>
            <a:spLocks noGrp="1" noChangeArrowheads="1"/>
          </p:cNvSpPr>
          <p:nvPr>
            <p:ph type="subTitle" idx="1"/>
          </p:nvPr>
        </p:nvSpPr>
        <p:spPr>
          <a:xfrm>
            <a:off x="406400" y="5715000"/>
            <a:ext cx="8534400" cy="381000"/>
          </a:xfrm>
        </p:spPr>
        <p:txBody>
          <a:bodyPr/>
          <a:lstStyle>
            <a:lvl1pPr marL="0" indent="0">
              <a:buFont typeface="Wingdings" pitchFamily="2" charset="2"/>
              <a:buNone/>
              <a:defRPr sz="1800" b="1" i="1">
                <a:solidFill>
                  <a:schemeClr val="bg1"/>
                </a:solidFill>
              </a:defRPr>
            </a:lvl1pPr>
          </a:lstStyle>
          <a:p>
            <a:r>
              <a:rPr lang="en-US"/>
              <a:t>Click to edit Master subtitle style</a:t>
            </a:r>
          </a:p>
        </p:txBody>
      </p:sp>
      <p:pic>
        <p:nvPicPr>
          <p:cNvPr id="4105" name="Picture 9" descr="artplus_nature_naturalcity42_b"/>
          <p:cNvPicPr>
            <a:picLocks noChangeAspect="1" noChangeArrowheads="1"/>
          </p:cNvPicPr>
          <p:nvPr/>
        </p:nvPicPr>
        <p:blipFill>
          <a:blip r:embed="rId6"/>
          <a:srcRect/>
          <a:stretch>
            <a:fillRect/>
          </a:stretch>
        </p:blipFill>
        <p:spPr bwMode="auto">
          <a:xfrm>
            <a:off x="6927851" y="3097213"/>
            <a:ext cx="3962400" cy="571500"/>
          </a:xfrm>
          <a:prstGeom prst="rect">
            <a:avLst/>
          </a:prstGeom>
          <a:noFill/>
        </p:spPr>
      </p:pic>
      <p:pic>
        <p:nvPicPr>
          <p:cNvPr id="4104" name="Picture 8" descr="artplus_nature_naturalcity42_e"/>
          <p:cNvPicPr>
            <a:picLocks noChangeAspect="1" noChangeArrowheads="1"/>
          </p:cNvPicPr>
          <p:nvPr/>
        </p:nvPicPr>
        <p:blipFill>
          <a:blip r:embed="rId7"/>
          <a:srcRect/>
          <a:stretch>
            <a:fillRect/>
          </a:stretch>
        </p:blipFill>
        <p:spPr bwMode="auto">
          <a:xfrm>
            <a:off x="7924801" y="1993900"/>
            <a:ext cx="2061633" cy="1663700"/>
          </a:xfrm>
          <a:prstGeom prst="rect">
            <a:avLst/>
          </a:prstGeom>
          <a:noFill/>
        </p:spPr>
      </p:pic>
      <p:pic>
        <p:nvPicPr>
          <p:cNvPr id="4107" name="Picture 11" descr="artplus_nature_naturalcity42_d"/>
          <p:cNvPicPr>
            <a:picLocks noChangeAspect="1" noChangeArrowheads="1"/>
          </p:cNvPicPr>
          <p:nvPr/>
        </p:nvPicPr>
        <p:blipFill>
          <a:blip r:embed="rId8"/>
          <a:srcRect/>
          <a:stretch>
            <a:fillRect/>
          </a:stretch>
        </p:blipFill>
        <p:spPr bwMode="auto">
          <a:xfrm>
            <a:off x="7501467" y="2862264"/>
            <a:ext cx="831851" cy="579437"/>
          </a:xfrm>
          <a:prstGeom prst="rect">
            <a:avLst/>
          </a:prstGeom>
          <a:noFill/>
        </p:spPr>
      </p:pic>
    </p:spTree>
    <p:extLst>
      <p:ext uri="{BB962C8B-B14F-4D97-AF65-F5344CB8AC3E}">
        <p14:creationId xmlns:p14="http://schemas.microsoft.com/office/powerpoint/2010/main" val="2731876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23"/>
                                        </p:tgtEl>
                                        <p:attrNameLst>
                                          <p:attrName>style.visibility</p:attrName>
                                        </p:attrNameLst>
                                      </p:cBhvr>
                                      <p:to>
                                        <p:strVal val="visible"/>
                                      </p:to>
                                    </p:set>
                                    <p:animEffect transition="in" filter="fade">
                                      <p:cBhvr>
                                        <p:cTn id="7" dur="2000"/>
                                        <p:tgtEl>
                                          <p:spTgt spid="4223"/>
                                        </p:tgtEl>
                                      </p:cBhvr>
                                    </p:animEffect>
                                  </p:childTnLst>
                                </p:cTn>
                              </p:par>
                              <p:par>
                                <p:cTn id="8" presetID="10" presetClass="entr" presetSubtype="0" fill="hold" nodeType="withEffect">
                                  <p:stCondLst>
                                    <p:cond delay="0"/>
                                  </p:stCondLst>
                                  <p:childTnLst>
                                    <p:set>
                                      <p:cBhvr>
                                        <p:cTn id="9" dur="1" fill="hold">
                                          <p:stCondLst>
                                            <p:cond delay="0"/>
                                          </p:stCondLst>
                                        </p:cTn>
                                        <p:tgtEl>
                                          <p:spTgt spid="4103"/>
                                        </p:tgtEl>
                                        <p:attrNameLst>
                                          <p:attrName>style.visibility</p:attrName>
                                        </p:attrNameLst>
                                      </p:cBhvr>
                                      <p:to>
                                        <p:strVal val="visible"/>
                                      </p:to>
                                    </p:set>
                                    <p:animEffect transition="in" filter="fade">
                                      <p:cBhvr>
                                        <p:cTn id="10" dur="2000"/>
                                        <p:tgtEl>
                                          <p:spTgt spid="4103"/>
                                        </p:tgtEl>
                                      </p:cBhvr>
                                    </p:animEffect>
                                  </p:childTnLst>
                                </p:cTn>
                              </p:par>
                            </p:childTnLst>
                          </p:cTn>
                        </p:par>
                        <p:par>
                          <p:cTn id="11" fill="hold">
                            <p:stCondLst>
                              <p:cond delay="2000"/>
                            </p:stCondLst>
                            <p:childTnLst>
                              <p:par>
                                <p:cTn id="12" presetID="10" presetClass="entr" presetSubtype="0" fill="hold" nodeType="afterEffect">
                                  <p:stCondLst>
                                    <p:cond delay="0"/>
                                  </p:stCondLst>
                                  <p:childTnLst>
                                    <p:set>
                                      <p:cBhvr>
                                        <p:cTn id="13" dur="1" fill="hold">
                                          <p:stCondLst>
                                            <p:cond delay="0"/>
                                          </p:stCondLst>
                                        </p:cTn>
                                        <p:tgtEl>
                                          <p:spTgt spid="4105"/>
                                        </p:tgtEl>
                                        <p:attrNameLst>
                                          <p:attrName>style.visibility</p:attrName>
                                        </p:attrNameLst>
                                      </p:cBhvr>
                                      <p:to>
                                        <p:strVal val="visible"/>
                                      </p:to>
                                    </p:set>
                                    <p:animEffect transition="in" filter="fade">
                                      <p:cBhvr>
                                        <p:cTn id="14" dur="1000"/>
                                        <p:tgtEl>
                                          <p:spTgt spid="4105"/>
                                        </p:tgtEl>
                                      </p:cBhvr>
                                    </p:animEffect>
                                  </p:childTnLst>
                                </p:cTn>
                              </p:par>
                            </p:childTnLst>
                          </p:cTn>
                        </p:par>
                        <p:par>
                          <p:cTn id="15" fill="hold">
                            <p:stCondLst>
                              <p:cond delay="3000"/>
                            </p:stCondLst>
                            <p:childTnLst>
                              <p:par>
                                <p:cTn id="16" presetID="22" presetClass="entr" presetSubtype="4" fill="hold" nodeType="afterEffect">
                                  <p:stCondLst>
                                    <p:cond delay="0"/>
                                  </p:stCondLst>
                                  <p:childTnLst>
                                    <p:set>
                                      <p:cBhvr>
                                        <p:cTn id="17" dur="1" fill="hold">
                                          <p:stCondLst>
                                            <p:cond delay="0"/>
                                          </p:stCondLst>
                                        </p:cTn>
                                        <p:tgtEl>
                                          <p:spTgt spid="4107"/>
                                        </p:tgtEl>
                                        <p:attrNameLst>
                                          <p:attrName>style.visibility</p:attrName>
                                        </p:attrNameLst>
                                      </p:cBhvr>
                                      <p:to>
                                        <p:strVal val="visible"/>
                                      </p:to>
                                    </p:set>
                                    <p:animEffect transition="in" filter="wipe(down)">
                                      <p:cBhvr>
                                        <p:cTn id="18" dur="500"/>
                                        <p:tgtEl>
                                          <p:spTgt spid="4107"/>
                                        </p:tgtEl>
                                      </p:cBhvr>
                                    </p:animEffect>
                                  </p:childTnLst>
                                </p:cTn>
                              </p:par>
                            </p:childTnLst>
                          </p:cTn>
                        </p:par>
                        <p:par>
                          <p:cTn id="19" fill="hold">
                            <p:stCondLst>
                              <p:cond delay="3500"/>
                            </p:stCondLst>
                            <p:childTnLst>
                              <p:par>
                                <p:cTn id="20" presetID="22" presetClass="entr" presetSubtype="4" fill="hold" nodeType="afterEffect">
                                  <p:stCondLst>
                                    <p:cond delay="0"/>
                                  </p:stCondLst>
                                  <p:childTnLst>
                                    <p:set>
                                      <p:cBhvr>
                                        <p:cTn id="21" dur="1" fill="hold">
                                          <p:stCondLst>
                                            <p:cond delay="0"/>
                                          </p:stCondLst>
                                        </p:cTn>
                                        <p:tgtEl>
                                          <p:spTgt spid="4104"/>
                                        </p:tgtEl>
                                        <p:attrNameLst>
                                          <p:attrName>style.visibility</p:attrName>
                                        </p:attrNameLst>
                                      </p:cBhvr>
                                      <p:to>
                                        <p:strVal val="visible"/>
                                      </p:to>
                                    </p:set>
                                    <p:animEffect transition="in" filter="wipe(down)">
                                      <p:cBhvr>
                                        <p:cTn id="22" dur="500"/>
                                        <p:tgtEl>
                                          <p:spTgt spid="4104"/>
                                        </p:tgtEl>
                                      </p:cBhvr>
                                    </p:animEffect>
                                  </p:childTnLst>
                                </p:cTn>
                              </p:par>
                            </p:childTnLst>
                          </p:cTn>
                        </p:par>
                        <p:par>
                          <p:cTn id="23" fill="hold">
                            <p:stCondLst>
                              <p:cond delay="4000"/>
                            </p:stCondLst>
                            <p:childTnLst>
                              <p:par>
                                <p:cTn id="24" presetID="22" presetClass="entr" presetSubtype="4" fill="hold" nodeType="afterEffect">
                                  <p:stCondLst>
                                    <p:cond delay="0"/>
                                  </p:stCondLst>
                                  <p:childTnLst>
                                    <p:set>
                                      <p:cBhvr>
                                        <p:cTn id="25" dur="1" fill="hold">
                                          <p:stCondLst>
                                            <p:cond delay="0"/>
                                          </p:stCondLst>
                                        </p:cTn>
                                        <p:tgtEl>
                                          <p:spTgt spid="4108"/>
                                        </p:tgtEl>
                                        <p:attrNameLst>
                                          <p:attrName>style.visibility</p:attrName>
                                        </p:attrNameLst>
                                      </p:cBhvr>
                                      <p:to>
                                        <p:strVal val="visible"/>
                                      </p:to>
                                    </p:set>
                                    <p:animEffect transition="in" filter="wipe(down)">
                                      <p:cBhvr>
                                        <p:cTn id="26" dur="500"/>
                                        <p:tgtEl>
                                          <p:spTgt spid="4108"/>
                                        </p:tgtEl>
                                      </p:cBhvr>
                                    </p:animEffect>
                                  </p:childTnLst>
                                </p:cTn>
                              </p:par>
                            </p:childTnLst>
                          </p:cTn>
                        </p:par>
                        <p:par>
                          <p:cTn id="27" fill="hold">
                            <p:stCondLst>
                              <p:cond delay="4500"/>
                            </p:stCondLst>
                            <p:childTnLst>
                              <p:par>
                                <p:cTn id="28" presetID="22" presetClass="entr" presetSubtype="4" fill="hold" nodeType="afterEffect">
                                  <p:stCondLst>
                                    <p:cond delay="0"/>
                                  </p:stCondLst>
                                  <p:childTnLst>
                                    <p:set>
                                      <p:cBhvr>
                                        <p:cTn id="29" dur="1" fill="hold">
                                          <p:stCondLst>
                                            <p:cond delay="0"/>
                                          </p:stCondLst>
                                        </p:cTn>
                                        <p:tgtEl>
                                          <p:spTgt spid="4109"/>
                                        </p:tgtEl>
                                        <p:attrNameLst>
                                          <p:attrName>style.visibility</p:attrName>
                                        </p:attrNameLst>
                                      </p:cBhvr>
                                      <p:to>
                                        <p:strVal val="visible"/>
                                      </p:to>
                                    </p:set>
                                    <p:animEffect transition="in" filter="wipe(down)">
                                      <p:cBhvr>
                                        <p:cTn id="30" dur="1000"/>
                                        <p:tgtEl>
                                          <p:spTgt spid="4109"/>
                                        </p:tgtEl>
                                      </p:cBhvr>
                                    </p:animEffect>
                                  </p:childTnLst>
                                </p:cTn>
                              </p:par>
                              <p:par>
                                <p:cTn id="31" presetID="10" presetClass="entr" presetSubtype="0" fill="hold" nodeType="withEffect">
                                  <p:stCondLst>
                                    <p:cond delay="800"/>
                                  </p:stCondLst>
                                  <p:childTnLst>
                                    <p:set>
                                      <p:cBhvr>
                                        <p:cTn id="32" dur="1" fill="hold">
                                          <p:stCondLst>
                                            <p:cond delay="0"/>
                                          </p:stCondLst>
                                        </p:cTn>
                                        <p:tgtEl>
                                          <p:spTgt spid="4111"/>
                                        </p:tgtEl>
                                        <p:attrNameLst>
                                          <p:attrName>style.visibility</p:attrName>
                                        </p:attrNameLst>
                                      </p:cBhvr>
                                      <p:to>
                                        <p:strVal val="visible"/>
                                      </p:to>
                                    </p:set>
                                    <p:animEffect transition="in" filter="fade">
                                      <p:cBhvr>
                                        <p:cTn id="33" dur="2000"/>
                                        <p:tgtEl>
                                          <p:spTgt spid="4111"/>
                                        </p:tgtEl>
                                      </p:cBhvr>
                                    </p:animEffect>
                                  </p:childTnLst>
                                </p:cTn>
                              </p:par>
                            </p:childTnLst>
                          </p:cTn>
                        </p:par>
                        <p:par>
                          <p:cTn id="34" fill="hold">
                            <p:stCondLst>
                              <p:cond delay="7300"/>
                            </p:stCondLst>
                            <p:childTnLst>
                              <p:par>
                                <p:cTn id="35" presetID="22" presetClass="entr" presetSubtype="8" fill="hold" grpId="0" nodeType="afterEffect">
                                  <p:stCondLst>
                                    <p:cond delay="0"/>
                                  </p:stCondLst>
                                  <p:childTnLst>
                                    <p:set>
                                      <p:cBhvr>
                                        <p:cTn id="36" dur="1" fill="hold">
                                          <p:stCondLst>
                                            <p:cond delay="0"/>
                                          </p:stCondLst>
                                        </p:cTn>
                                        <p:tgtEl>
                                          <p:spTgt spid="4098"/>
                                        </p:tgtEl>
                                        <p:attrNameLst>
                                          <p:attrName>style.visibility</p:attrName>
                                        </p:attrNameLst>
                                      </p:cBhvr>
                                      <p:to>
                                        <p:strVal val="visible"/>
                                      </p:to>
                                    </p:set>
                                    <p:animEffect transition="in" filter="wipe(left)">
                                      <p:cBhvr>
                                        <p:cTn id="37" dur="1000"/>
                                        <p:tgtEl>
                                          <p:spTgt spid="4098"/>
                                        </p:tgtEl>
                                      </p:cBhvr>
                                    </p:animEffect>
                                  </p:childTnLst>
                                </p:cTn>
                              </p:par>
                            </p:childTnLst>
                          </p:cTn>
                        </p:par>
                        <p:par>
                          <p:cTn id="38" fill="hold">
                            <p:stCondLst>
                              <p:cond delay="8300"/>
                            </p:stCondLst>
                            <p:childTnLst>
                              <p:par>
                                <p:cTn id="39" presetID="22" presetClass="entr" presetSubtype="8" fill="hold" grpId="0" nodeType="afterEffect">
                                  <p:stCondLst>
                                    <p:cond delay="0"/>
                                  </p:stCondLst>
                                  <p:childTnLst>
                                    <p:set>
                                      <p:cBhvr>
                                        <p:cTn id="40" dur="1" fill="hold">
                                          <p:stCondLst>
                                            <p:cond delay="0"/>
                                          </p:stCondLst>
                                        </p:cTn>
                                        <p:tgtEl>
                                          <p:spTgt spid="4099">
                                            <p:txEl>
                                              <p:pRg st="0" end="0"/>
                                            </p:txEl>
                                          </p:spTgt>
                                        </p:tgtEl>
                                        <p:attrNameLst>
                                          <p:attrName>style.visibility</p:attrName>
                                        </p:attrNameLst>
                                      </p:cBhvr>
                                      <p:to>
                                        <p:strVal val="visible"/>
                                      </p:to>
                                    </p:set>
                                    <p:animEffect transition="in" filter="wipe(left)">
                                      <p:cBhvr>
                                        <p:cTn id="41" dur="10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3" grpId="0" animBg="1"/>
      <p:bldP spid="4098" grpId="0"/>
      <p:bldP spid="4099" grpId="0" build="p">
        <p:tmplLst>
          <p:tmpl lvl="1">
            <p:tnLst>
              <p:par>
                <p:cTn presetID="22" presetClass="entr" presetSubtype="8" fill="hold" nodeType="after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wipe(left)">
                      <p:cBhvr>
                        <p:cTn dur="1000"/>
                        <p:tgtEl>
                          <p:spTgt spid="4099"/>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300" baseline="0">
                <a:latin typeface="Times New Roman" panose="02020603050405020304" pitchFamily="18" charset="0"/>
              </a:defRPr>
            </a:lvl1pPr>
          </a:lstStyle>
          <a:p>
            <a:r>
              <a:rPr lang="en-US"/>
              <a:t>Click to edit Master title style</a:t>
            </a:r>
          </a:p>
        </p:txBody>
      </p:sp>
      <p:sp>
        <p:nvSpPr>
          <p:cNvPr id="3" name="Content Placeholder 2"/>
          <p:cNvSpPr>
            <a:spLocks noGrp="1"/>
          </p:cNvSpPr>
          <p:nvPr>
            <p:ph idx="1"/>
          </p:nvPr>
        </p:nvSpPr>
        <p:spPr/>
        <p:txBody>
          <a:bodyPr/>
          <a:lstStyle>
            <a:lvl1pPr>
              <a:defRPr baseline="0">
                <a:latin typeface="Times New Roman" panose="02020603050405020304" pitchFamily="18" charset="0"/>
              </a:defRPr>
            </a:lvl1pPr>
            <a:lvl2pPr>
              <a:defRPr baseline="0">
                <a:latin typeface="Times New Roman" panose="02020603050405020304" pitchFamily="18" charset="0"/>
              </a:defRPr>
            </a:lvl2pPr>
            <a:lvl3pPr>
              <a:defRPr baseline="0">
                <a:latin typeface="Times New Roman" panose="02020603050405020304" pitchFamily="18" charset="0"/>
              </a:defRPr>
            </a:lvl3pPr>
            <a:lvl4pPr>
              <a:defRPr baseline="0">
                <a:latin typeface="Times New Roman" panose="02020603050405020304" pitchFamily="18" charset="0"/>
              </a:defRPr>
            </a:lvl4pPr>
            <a:lvl5pPr>
              <a:defRPr baseline="0">
                <a:latin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lvl1pPr algn="ctr">
              <a:defRPr sz="1600"/>
            </a:lvl1pPr>
          </a:lstStyle>
          <a:p>
            <a:r>
              <a:rPr lang="en-US">
                <a:latin typeface="Times New Roman" panose="02020603050405020304" pitchFamily="18" charset="0"/>
                <a:cs typeface="Times New Roman" panose="02020603050405020304" pitchFamily="18" charset="0"/>
              </a:rPr>
              <a:t>http://fit.vimaru.edu.vn</a:t>
            </a:r>
            <a:endParaRPr lang="en-US">
              <a:solidFill>
                <a:srgbClr val="FFFFFF"/>
              </a:soli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Tree>
    <p:extLst>
      <p:ext uri="{BB962C8B-B14F-4D97-AF65-F5344CB8AC3E}">
        <p14:creationId xmlns:p14="http://schemas.microsoft.com/office/powerpoint/2010/main" val="34411011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098D87F5-5CEB-4C2D-8933-24BAB165F5FB}"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6211349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95400"/>
            <a:ext cx="53848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95400"/>
            <a:ext cx="53848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solidFill>
                <a:srgbClr val="FFFFFF"/>
              </a:solidFill>
            </a:endParaRPr>
          </a:p>
        </p:txBody>
      </p:sp>
      <p:sp>
        <p:nvSpPr>
          <p:cNvPr id="7" name="Slide Number Placeholder 6"/>
          <p:cNvSpPr>
            <a:spLocks noGrp="1"/>
          </p:cNvSpPr>
          <p:nvPr>
            <p:ph type="sldNum" sz="quarter" idx="12"/>
          </p:nvPr>
        </p:nvSpPr>
        <p:spPr/>
        <p:txBody>
          <a:bodyPr/>
          <a:lstStyle>
            <a:lvl1pPr>
              <a:defRPr/>
            </a:lvl1pPr>
          </a:lstStyle>
          <a:p>
            <a:fld id="{D742AE52-B487-4E00-A6ED-DB77EF067AE1}"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486190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solidFill>
                <a:srgbClr val="FFFFFF"/>
              </a:solidFill>
            </a:endParaRPr>
          </a:p>
        </p:txBody>
      </p:sp>
      <p:sp>
        <p:nvSpPr>
          <p:cNvPr id="9" name="Slide Number Placeholder 8"/>
          <p:cNvSpPr>
            <a:spLocks noGrp="1"/>
          </p:cNvSpPr>
          <p:nvPr>
            <p:ph type="sldNum" sz="quarter" idx="12"/>
          </p:nvPr>
        </p:nvSpPr>
        <p:spPr/>
        <p:txBody>
          <a:bodyPr/>
          <a:lstStyle>
            <a:lvl1pPr>
              <a:defRPr/>
            </a:lvl1pPr>
          </a:lstStyle>
          <a:p>
            <a:fld id="{D82E8EA3-1DC2-41DF-A755-E846E55149B7}"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40688046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solidFill>
                <a:srgbClr val="FFFFFF"/>
              </a:solidFill>
            </a:endParaRPr>
          </a:p>
        </p:txBody>
      </p:sp>
      <p:sp>
        <p:nvSpPr>
          <p:cNvPr id="5" name="Slide Number Placeholder 4"/>
          <p:cNvSpPr>
            <a:spLocks noGrp="1"/>
          </p:cNvSpPr>
          <p:nvPr>
            <p:ph type="sldNum" sz="quarter" idx="12"/>
          </p:nvPr>
        </p:nvSpPr>
        <p:spPr/>
        <p:txBody>
          <a:bodyPr/>
          <a:lstStyle>
            <a:lvl1pPr>
              <a:defRPr/>
            </a:lvl1pPr>
          </a:lstStyle>
          <a:p>
            <a:fld id="{5B38D539-76EC-4EAB-BDA8-80757E53D576}"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6155330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en-US">
                <a:solidFill>
                  <a:srgbClr val="FFFFFF"/>
                </a:solidFill>
              </a:rPr>
              <a:t>fit.vimaru.edu.vn</a:t>
            </a:r>
          </a:p>
        </p:txBody>
      </p:sp>
      <p:sp>
        <p:nvSpPr>
          <p:cNvPr id="4" name="Slide Number Placeholder 3"/>
          <p:cNvSpPr>
            <a:spLocks noGrp="1"/>
          </p:cNvSpPr>
          <p:nvPr>
            <p:ph type="sldNum" sz="quarter" idx="12"/>
          </p:nvPr>
        </p:nvSpPr>
        <p:spPr/>
        <p:txBody>
          <a:bodyPr/>
          <a:lstStyle>
            <a:lvl1pPr>
              <a:defRPr/>
            </a:lvl1pPr>
          </a:lstStyle>
          <a:p>
            <a:fld id="{9DC3A065-787B-4B0B-BB17-BE3982C3617F}"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243441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413A0458-417E-4C8C-9D1A-D8C3B52D8439}"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0644127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a:solidFill>
                  <a:srgbClr val="FFFFFF"/>
                </a:solidFill>
              </a:rPr>
              <a:t>fit.vimaru.edu.vn</a:t>
            </a:r>
          </a:p>
        </p:txBody>
      </p:sp>
      <p:sp>
        <p:nvSpPr>
          <p:cNvPr id="7" name="Slide Number Placeholder 6"/>
          <p:cNvSpPr>
            <a:spLocks noGrp="1"/>
          </p:cNvSpPr>
          <p:nvPr>
            <p:ph type="sldNum" sz="quarter" idx="12"/>
          </p:nvPr>
        </p:nvSpPr>
        <p:spPr/>
        <p:txBody>
          <a:bodyPr/>
          <a:lstStyle>
            <a:lvl1pPr>
              <a:defRPr/>
            </a:lvl1pPr>
          </a:lstStyle>
          <a:p>
            <a:fld id="{20A09FD7-3519-4678-9538-5D6AB185A034}"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41705935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a:solidFill>
                  <a:srgbClr val="FFFFFF"/>
                </a:solidFill>
              </a:rPr>
              <a:t>fit.vimaru.edu.vn</a:t>
            </a:r>
          </a:p>
        </p:txBody>
      </p:sp>
      <p:sp>
        <p:nvSpPr>
          <p:cNvPr id="7" name="Slide Number Placeholder 6"/>
          <p:cNvSpPr>
            <a:spLocks noGrp="1"/>
          </p:cNvSpPr>
          <p:nvPr>
            <p:ph type="sldNum" sz="quarter" idx="12"/>
          </p:nvPr>
        </p:nvSpPr>
        <p:spPr/>
        <p:txBody>
          <a:bodyPr/>
          <a:lstStyle>
            <a:lvl1pPr>
              <a:defRPr/>
            </a:lvl1pPr>
          </a:lstStyle>
          <a:p>
            <a:fld id="{7E012A41-CFB3-4895-93AF-195F18B97DD8}"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9681705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a:solidFill>
                  <a:srgbClr val="FFFFFF"/>
                </a:solidFill>
              </a:rPr>
              <a:t>fit.vimaru.edu.vn</a:t>
            </a:r>
          </a:p>
        </p:txBody>
      </p:sp>
      <p:sp>
        <p:nvSpPr>
          <p:cNvPr id="6" name="Slide Number Placeholder 5"/>
          <p:cNvSpPr>
            <a:spLocks noGrp="1"/>
          </p:cNvSpPr>
          <p:nvPr>
            <p:ph type="sldNum" sz="quarter" idx="12"/>
          </p:nvPr>
        </p:nvSpPr>
        <p:spPr/>
        <p:txBody>
          <a:bodyPr/>
          <a:lstStyle>
            <a:lvl1pPr>
              <a:defRPr/>
            </a:lvl1pPr>
          </a:lstStyle>
          <a:p>
            <a:fld id="{A5F13347-5122-4183-8C1D-A3A60AD1FF4D}"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35491705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28600"/>
            <a:ext cx="274320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28600"/>
            <a:ext cx="802640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a:solidFill>
                  <a:srgbClr val="FFFFFF"/>
                </a:solidFill>
              </a:rPr>
              <a:t>fit.vimaru.edu.vn</a:t>
            </a:r>
          </a:p>
        </p:txBody>
      </p:sp>
      <p:sp>
        <p:nvSpPr>
          <p:cNvPr id="6" name="Slide Number Placeholder 5"/>
          <p:cNvSpPr>
            <a:spLocks noGrp="1"/>
          </p:cNvSpPr>
          <p:nvPr>
            <p:ph type="sldNum" sz="quarter" idx="12"/>
          </p:nvPr>
        </p:nvSpPr>
        <p:spPr/>
        <p:txBody>
          <a:bodyPr/>
          <a:lstStyle>
            <a:lvl1pPr>
              <a:defRPr/>
            </a:lvl1pPr>
          </a:lstStyle>
          <a:p>
            <a:fld id="{6C2428CE-4DB6-4418-9816-3594539FF09E}"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17618547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1"/>
            <a:ext cx="10972800" cy="868363"/>
          </a:xfrm>
        </p:spPr>
        <p:txBody>
          <a:bodyPr/>
          <a:lstStyle/>
          <a:p>
            <a:r>
              <a:rPr lang="en-US"/>
              <a:t>Click to edit Master title style</a:t>
            </a:r>
          </a:p>
        </p:txBody>
      </p:sp>
      <p:sp>
        <p:nvSpPr>
          <p:cNvPr id="3" name="Table Placeholder 2"/>
          <p:cNvSpPr>
            <a:spLocks noGrp="1"/>
          </p:cNvSpPr>
          <p:nvPr>
            <p:ph type="tbl" idx="1"/>
          </p:nvPr>
        </p:nvSpPr>
        <p:spPr>
          <a:xfrm>
            <a:off x="609600" y="1295400"/>
            <a:ext cx="10972800" cy="5029200"/>
          </a:xfrm>
        </p:spPr>
        <p:txBody>
          <a:bodyPr/>
          <a:lstStyle/>
          <a:p>
            <a:r>
              <a:rPr lang="en-US"/>
              <a:t>Click icon to add table</a:t>
            </a:r>
          </a:p>
        </p:txBody>
      </p:sp>
      <p:sp>
        <p:nvSpPr>
          <p:cNvPr id="4" name="Date Placeholder 3"/>
          <p:cNvSpPr>
            <a:spLocks noGrp="1"/>
          </p:cNvSpPr>
          <p:nvPr>
            <p:ph type="dt" sz="half" idx="10"/>
          </p:nvPr>
        </p:nvSpPr>
        <p:spPr>
          <a:xfrm>
            <a:off x="609600" y="6537326"/>
            <a:ext cx="2844800" cy="244475"/>
          </a:xfrm>
        </p:spPr>
        <p:txBody>
          <a:bodyPr/>
          <a:lstStyle>
            <a:lvl1pPr>
              <a:defRPr/>
            </a:lvl1pPr>
          </a:lstStyle>
          <a:p>
            <a:endParaRPr lang="en-US">
              <a:solidFill>
                <a:srgbClr val="FFFFFF"/>
              </a:solidFill>
            </a:endParaRPr>
          </a:p>
        </p:txBody>
      </p:sp>
      <p:sp>
        <p:nvSpPr>
          <p:cNvPr id="5" name="Footer Placeholder 4"/>
          <p:cNvSpPr>
            <a:spLocks noGrp="1"/>
          </p:cNvSpPr>
          <p:nvPr>
            <p:ph type="ftr" sz="quarter" idx="11"/>
          </p:nvPr>
        </p:nvSpPr>
        <p:spPr>
          <a:xfrm>
            <a:off x="4165600" y="6537326"/>
            <a:ext cx="3860800" cy="244475"/>
          </a:xfrm>
        </p:spPr>
        <p:txBody>
          <a:bodyPr/>
          <a:lstStyle>
            <a:lvl1pPr>
              <a:defRPr/>
            </a:lvl1pPr>
          </a:lstStyle>
          <a:p>
            <a:r>
              <a:rPr lang="en-US">
                <a:solidFill>
                  <a:srgbClr val="FFFFFF"/>
                </a:solidFill>
              </a:rPr>
              <a:t>fit.vimaru.edu.vn</a:t>
            </a:r>
          </a:p>
        </p:txBody>
      </p:sp>
      <p:sp>
        <p:nvSpPr>
          <p:cNvPr id="6" name="Slide Number Placeholder 5"/>
          <p:cNvSpPr>
            <a:spLocks noGrp="1"/>
          </p:cNvSpPr>
          <p:nvPr>
            <p:ph type="sldNum" sz="quarter" idx="12"/>
          </p:nvPr>
        </p:nvSpPr>
        <p:spPr>
          <a:xfrm>
            <a:off x="8737600" y="6537326"/>
            <a:ext cx="2844800" cy="244475"/>
          </a:xfrm>
        </p:spPr>
        <p:txBody>
          <a:bodyPr/>
          <a:lstStyle>
            <a:lvl1pPr>
              <a:defRPr/>
            </a:lvl1pPr>
          </a:lstStyle>
          <a:p>
            <a:fld id="{8C2E7288-F233-4F23-B673-CBFF4E1A7564}" type="slidenum">
              <a:rPr lang="en-US">
                <a:solidFill>
                  <a:srgbClr val="FFFFFF"/>
                </a:solidFill>
              </a:rPr>
              <a:pPr/>
              <a:t>‹#›</a:t>
            </a:fld>
            <a:endParaRPr lang="en-US">
              <a:solidFill>
                <a:srgbClr val="FFFFFF"/>
              </a:solidFill>
            </a:endParaRPr>
          </a:p>
        </p:txBody>
      </p:sp>
    </p:spTree>
    <p:extLst>
      <p:ext uri="{BB962C8B-B14F-4D97-AF65-F5344CB8AC3E}">
        <p14:creationId xmlns:p14="http://schemas.microsoft.com/office/powerpoint/2010/main" val="225249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E8C91DE9-C3F2-4C20-85E2-6E1E7341CD18}"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818710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19200"/>
            <a:ext cx="53848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19200"/>
            <a:ext cx="53848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708D77AB-1601-41D7-A2B1-5D723965BBED}"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956314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BEC77A56-5782-4239-8332-D98D86C7E7AA}"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275036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C02696D9-2255-4B88-A476-45C8D8DB274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3628299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03EC0E58-F85A-4F67-B7ED-89441BAC1212}"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445273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C9BA03C3-B8AA-46C0-B6EE-9C4F29387A30}"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1204123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0A85BF72-A0BD-498A-B1B3-25F87F739BBB}" type="slidenum">
              <a:rPr lang="en-US">
                <a:solidFill>
                  <a:srgbClr val="000000"/>
                </a:solidFill>
              </a:rPr>
              <a:pPr/>
              <a:t>‹#›</a:t>
            </a:fld>
            <a:endParaRPr lang="en-US">
              <a:solidFill>
                <a:srgbClr val="000000"/>
              </a:solidFill>
            </a:endParaRPr>
          </a:p>
        </p:txBody>
      </p:sp>
    </p:spTree>
    <p:extLst>
      <p:ext uri="{BB962C8B-B14F-4D97-AF65-F5344CB8AC3E}">
        <p14:creationId xmlns:p14="http://schemas.microsoft.com/office/powerpoint/2010/main" val="998605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18" Type="http://schemas.openxmlformats.org/officeDocument/2006/relationships/image" Target="../media/image7.png"/><Relationship Id="rId3" Type="http://schemas.openxmlformats.org/officeDocument/2006/relationships/slideLayout" Target="../slideLayouts/slideLayout15.xml"/><Relationship Id="rId21" Type="http://schemas.openxmlformats.org/officeDocument/2006/relationships/image" Target="../media/image10.png"/><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6.png"/><Relationship Id="rId2" Type="http://schemas.openxmlformats.org/officeDocument/2006/relationships/slideLayout" Target="../slideLayouts/slideLayout14.xml"/><Relationship Id="rId16" Type="http://schemas.openxmlformats.org/officeDocument/2006/relationships/image" Target="../media/image5.png"/><Relationship Id="rId20" Type="http://schemas.openxmlformats.org/officeDocument/2006/relationships/image" Target="../media/image9.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4.png"/><Relationship Id="rId10" Type="http://schemas.openxmlformats.org/officeDocument/2006/relationships/slideLayout" Target="../slideLayouts/slideLayout22.xml"/><Relationship Id="rId19" Type="http://schemas.openxmlformats.org/officeDocument/2006/relationships/image" Target="../media/image8.pn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68" name="Object 44"/>
          <p:cNvGraphicFramePr>
            <a:graphicFrameLocks noChangeAspect="1"/>
          </p:cNvGraphicFramePr>
          <p:nvPr/>
        </p:nvGraphicFramePr>
        <p:xfrm>
          <a:off x="0" y="0"/>
          <a:ext cx="12192000" cy="1066800"/>
        </p:xfrm>
        <a:graphic>
          <a:graphicData uri="http://schemas.openxmlformats.org/presentationml/2006/ole">
            <mc:AlternateContent xmlns:mc="http://schemas.openxmlformats.org/markup-compatibility/2006">
              <mc:Choice xmlns:v="urn:schemas-microsoft-com:vml" Requires="v">
                <p:oleObj spid="_x0000_s1421" name="Image" r:id="rId15" imgW="8698413" imgH="1104372" progId="Photoshop.Image.6">
                  <p:embed/>
                </p:oleObj>
              </mc:Choice>
              <mc:Fallback>
                <p:oleObj name="Image" r:id="rId15" imgW="8698413" imgH="1104372" progId="Photoshop.Image.6">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12192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69" name="Rectangle 45"/>
          <p:cNvSpPr>
            <a:spLocks noChangeArrowheads="1"/>
          </p:cNvSpPr>
          <p:nvPr/>
        </p:nvSpPr>
        <p:spPr bwMode="gray">
          <a:xfrm>
            <a:off x="0" y="990600"/>
            <a:ext cx="12192000" cy="120650"/>
          </a:xfrm>
          <a:prstGeom prst="rect">
            <a:avLst/>
          </a:prstGeom>
          <a:gradFill rotWithShape="1">
            <a:gsLst>
              <a:gs pos="0">
                <a:schemeClr val="accent2"/>
              </a:gs>
              <a:gs pos="50000">
                <a:schemeClr val="accent2">
                  <a:gamma/>
                  <a:tint val="48627"/>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800">
              <a:solidFill>
                <a:srgbClr val="000000"/>
              </a:solidFill>
            </a:endParaRPr>
          </a:p>
        </p:txBody>
      </p:sp>
      <p:sp>
        <p:nvSpPr>
          <p:cNvPr id="1027" name="Rectangle 3"/>
          <p:cNvSpPr>
            <a:spLocks noGrp="1" noChangeArrowheads="1"/>
          </p:cNvSpPr>
          <p:nvPr>
            <p:ph type="body" idx="1"/>
          </p:nvPr>
        </p:nvSpPr>
        <p:spPr bwMode="auto">
          <a:xfrm>
            <a:off x="609600" y="1219200"/>
            <a:ext cx="109728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09600" y="6400801"/>
            <a:ext cx="28448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a:solidFill>
                <a:srgbClr val="000000"/>
              </a:solidFill>
            </a:endParaRPr>
          </a:p>
        </p:txBody>
      </p:sp>
      <p:sp>
        <p:nvSpPr>
          <p:cNvPr id="1029" name="Rectangle 5"/>
          <p:cNvSpPr>
            <a:spLocks noGrp="1" noChangeArrowheads="1"/>
          </p:cNvSpPr>
          <p:nvPr>
            <p:ph type="ftr" sz="quarter" idx="3"/>
          </p:nvPr>
        </p:nvSpPr>
        <p:spPr bwMode="auto">
          <a:xfrm>
            <a:off x="4165600" y="6400801"/>
            <a:ext cx="38608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a:solidFill>
                <a:srgbClr val="000000"/>
              </a:solidFill>
            </a:endParaRPr>
          </a:p>
        </p:txBody>
      </p:sp>
      <p:sp>
        <p:nvSpPr>
          <p:cNvPr id="1030" name="Rectangle 6"/>
          <p:cNvSpPr>
            <a:spLocks noGrp="1" noChangeArrowheads="1"/>
          </p:cNvSpPr>
          <p:nvPr>
            <p:ph type="sldNum" sz="quarter" idx="4"/>
          </p:nvPr>
        </p:nvSpPr>
        <p:spPr bwMode="auto">
          <a:xfrm>
            <a:off x="8737600" y="6400801"/>
            <a:ext cx="28448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71811EEF-DF71-418A-8F7B-42D7146C1F86}" type="slidenum">
              <a:rPr lang="en-US">
                <a:solidFill>
                  <a:srgbClr val="000000"/>
                </a:solidFill>
              </a:rPr>
              <a:pPr fontAlgn="base">
                <a:spcBef>
                  <a:spcPct val="0"/>
                </a:spcBef>
                <a:spcAft>
                  <a:spcPct val="0"/>
                </a:spcAft>
              </a:pPr>
              <a:t>‹#›</a:t>
            </a:fld>
            <a:endParaRPr lang="en-US">
              <a:solidFill>
                <a:srgbClr val="000000"/>
              </a:solidFill>
            </a:endParaRPr>
          </a:p>
        </p:txBody>
      </p:sp>
      <p:sp>
        <p:nvSpPr>
          <p:cNvPr id="1026" name="Rectangle 2"/>
          <p:cNvSpPr>
            <a:spLocks noGrp="1" noChangeArrowheads="1"/>
          </p:cNvSpPr>
          <p:nvPr>
            <p:ph type="title"/>
          </p:nvPr>
        </p:nvSpPr>
        <p:spPr bwMode="white">
          <a:xfrm>
            <a:off x="508000" y="304800"/>
            <a:ext cx="11277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2021404" algn="ctr" rotWithShape="0">
                    <a:schemeClr val="tx1"/>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extLst>
      <p:ext uri="{BB962C8B-B14F-4D97-AF65-F5344CB8AC3E}">
        <p14:creationId xmlns:p14="http://schemas.microsoft.com/office/powerpoint/2010/main" val="18536062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4000" b="1" kern="1200">
          <a:solidFill>
            <a:schemeClr val="bg1"/>
          </a:solidFill>
          <a:latin typeface="+mj-lt"/>
          <a:ea typeface="+mj-ea"/>
          <a:cs typeface="+mj-cs"/>
        </a:defRPr>
      </a:lvl1pPr>
      <a:lvl2pPr algn="ctr" rtl="0" eaLnBrk="1" fontAlgn="base" hangingPunct="1">
        <a:spcBef>
          <a:spcPct val="0"/>
        </a:spcBef>
        <a:spcAft>
          <a:spcPct val="0"/>
        </a:spcAft>
        <a:defRPr sz="4000" b="1">
          <a:solidFill>
            <a:schemeClr val="bg1"/>
          </a:solidFill>
          <a:latin typeface="Times New Roman" panose="02020603050405020304" pitchFamily="18" charset="0"/>
        </a:defRPr>
      </a:lvl2pPr>
      <a:lvl3pPr algn="ctr" rtl="0" eaLnBrk="1" fontAlgn="base" hangingPunct="1">
        <a:spcBef>
          <a:spcPct val="0"/>
        </a:spcBef>
        <a:spcAft>
          <a:spcPct val="0"/>
        </a:spcAft>
        <a:defRPr sz="4000" b="1">
          <a:solidFill>
            <a:schemeClr val="bg1"/>
          </a:solidFill>
          <a:latin typeface="Times New Roman" panose="02020603050405020304" pitchFamily="18" charset="0"/>
        </a:defRPr>
      </a:lvl3pPr>
      <a:lvl4pPr algn="ctr" rtl="0" eaLnBrk="1" fontAlgn="base" hangingPunct="1">
        <a:spcBef>
          <a:spcPct val="0"/>
        </a:spcBef>
        <a:spcAft>
          <a:spcPct val="0"/>
        </a:spcAft>
        <a:defRPr sz="4000" b="1">
          <a:solidFill>
            <a:schemeClr val="bg1"/>
          </a:solidFill>
          <a:latin typeface="Times New Roman" panose="02020603050405020304" pitchFamily="18" charset="0"/>
        </a:defRPr>
      </a:lvl4pPr>
      <a:lvl5pPr algn="ctr" rtl="0" eaLnBrk="1" fontAlgn="base" hangingPunct="1">
        <a:spcBef>
          <a:spcPct val="0"/>
        </a:spcBef>
        <a:spcAft>
          <a:spcPct val="0"/>
        </a:spcAft>
        <a:defRPr sz="4000" b="1">
          <a:solidFill>
            <a:schemeClr val="bg1"/>
          </a:solidFill>
          <a:latin typeface="Times New Roman" panose="02020603050405020304" pitchFamily="18" charset="0"/>
        </a:defRPr>
      </a:lvl5pPr>
      <a:lvl6pPr marL="457200" algn="ctr" rtl="0" eaLnBrk="1" fontAlgn="base" hangingPunct="1">
        <a:spcBef>
          <a:spcPct val="0"/>
        </a:spcBef>
        <a:spcAft>
          <a:spcPct val="0"/>
        </a:spcAft>
        <a:defRPr sz="4000" b="1">
          <a:solidFill>
            <a:schemeClr val="bg1"/>
          </a:solidFill>
          <a:latin typeface="Times New Roman" panose="02020603050405020304" pitchFamily="18" charset="0"/>
        </a:defRPr>
      </a:lvl6pPr>
      <a:lvl7pPr marL="914400" algn="ctr" rtl="0" eaLnBrk="1" fontAlgn="base" hangingPunct="1">
        <a:spcBef>
          <a:spcPct val="0"/>
        </a:spcBef>
        <a:spcAft>
          <a:spcPct val="0"/>
        </a:spcAft>
        <a:defRPr sz="4000" b="1">
          <a:solidFill>
            <a:schemeClr val="bg1"/>
          </a:solidFill>
          <a:latin typeface="Times New Roman" panose="02020603050405020304" pitchFamily="18" charset="0"/>
        </a:defRPr>
      </a:lvl7pPr>
      <a:lvl8pPr marL="1371600" algn="ctr" rtl="0" eaLnBrk="1" fontAlgn="base" hangingPunct="1">
        <a:spcBef>
          <a:spcPct val="0"/>
        </a:spcBef>
        <a:spcAft>
          <a:spcPct val="0"/>
        </a:spcAft>
        <a:defRPr sz="4000" b="1">
          <a:solidFill>
            <a:schemeClr val="bg1"/>
          </a:solidFill>
          <a:latin typeface="Times New Roman" panose="02020603050405020304" pitchFamily="18" charset="0"/>
        </a:defRPr>
      </a:lvl8pPr>
      <a:lvl9pPr marL="1828800" algn="ctr" rtl="0" eaLnBrk="1" fontAlgn="base" hangingPunct="1">
        <a:spcBef>
          <a:spcPct val="0"/>
        </a:spcBef>
        <a:spcAft>
          <a:spcPct val="0"/>
        </a:spcAft>
        <a:defRPr sz="4000" b="1">
          <a:solidFill>
            <a:schemeClr val="bg1"/>
          </a:solidFill>
          <a:latin typeface="Times New Roman" panose="02020603050405020304" pitchFamily="18" charset="0"/>
        </a:defRPr>
      </a:lvl9pPr>
    </p:titleStyle>
    <p:bodyStyle>
      <a:lvl1pPr marL="342900" indent="-342900" algn="l" rtl="0" eaLnBrk="1" fontAlgn="base" hangingPunct="1">
        <a:spcBef>
          <a:spcPct val="20000"/>
        </a:spcBef>
        <a:spcAft>
          <a:spcPct val="0"/>
        </a:spcAft>
        <a:buClr>
          <a:schemeClr val="tx2"/>
        </a:buClr>
        <a:buFont typeface="Wingdings" panose="05000000000000000000" pitchFamily="2" charset="2"/>
        <a:buChar char="v"/>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6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accent2"/>
        </a:buClr>
        <a:buChar char="•"/>
        <a:defRPr sz="22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43" name="Picture 19" descr="1"/>
          <p:cNvPicPr>
            <a:picLocks noChangeAspect="1" noChangeArrowheads="1"/>
          </p:cNvPicPr>
          <p:nvPr/>
        </p:nvPicPr>
        <p:blipFill>
          <a:blip r:embed="rId14"/>
          <a:srcRect b="38461"/>
          <a:stretch>
            <a:fillRect/>
          </a:stretch>
        </p:blipFill>
        <p:spPr bwMode="auto">
          <a:xfrm>
            <a:off x="0" y="6324601"/>
            <a:ext cx="12192000" cy="542925"/>
          </a:xfrm>
          <a:prstGeom prst="rect">
            <a:avLst/>
          </a:prstGeom>
          <a:noFill/>
        </p:spPr>
      </p:pic>
      <p:sp>
        <p:nvSpPr>
          <p:cNvPr id="1041" name="Rectangle 17"/>
          <p:cNvSpPr>
            <a:spLocks noChangeArrowheads="1"/>
          </p:cNvSpPr>
          <p:nvPr/>
        </p:nvSpPr>
        <p:spPr bwMode="gray">
          <a:xfrm>
            <a:off x="0" y="0"/>
            <a:ext cx="12192000" cy="1219200"/>
          </a:xfrm>
          <a:prstGeom prst="rect">
            <a:avLst/>
          </a:prstGeom>
          <a:gradFill rotWithShape="1">
            <a:gsLst>
              <a:gs pos="0">
                <a:schemeClr val="accent1"/>
              </a:gs>
              <a:gs pos="100000">
                <a:schemeClr val="accent1">
                  <a:gamma/>
                  <a:tint val="0"/>
                  <a:invGamma/>
                </a:schemeClr>
              </a:gs>
            </a:gsLst>
            <a:lin ang="5400000" scaled="1"/>
          </a:gradFill>
          <a:ln w="9525">
            <a:noFill/>
            <a:miter lim="800000"/>
            <a:headEnd/>
            <a:tailEnd/>
          </a:ln>
          <a:effectLst/>
        </p:spPr>
        <p:txBody>
          <a:bodyPr wrap="none" anchor="ctr"/>
          <a:lstStyle/>
          <a:p>
            <a:pPr fontAlgn="base">
              <a:spcBef>
                <a:spcPct val="0"/>
              </a:spcBef>
              <a:spcAft>
                <a:spcPct val="0"/>
              </a:spcAft>
            </a:pPr>
            <a:endParaRPr lang="en-US" sz="1800">
              <a:solidFill>
                <a:srgbClr val="080808"/>
              </a:solidFill>
            </a:endParaRPr>
          </a:p>
        </p:txBody>
      </p:sp>
      <p:sp>
        <p:nvSpPr>
          <p:cNvPr id="1027" name="Rectangle 3"/>
          <p:cNvSpPr>
            <a:spLocks noGrp="1" noChangeArrowheads="1"/>
          </p:cNvSpPr>
          <p:nvPr>
            <p:ph type="body" idx="1"/>
          </p:nvPr>
        </p:nvSpPr>
        <p:spPr bwMode="auto">
          <a:xfrm>
            <a:off x="609600" y="1295400"/>
            <a:ext cx="109728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09600" y="6537326"/>
            <a:ext cx="28448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bg1"/>
                </a:solidFill>
              </a:defRPr>
            </a:lvl1pPr>
          </a:lstStyle>
          <a:p>
            <a:pPr fontAlgn="base">
              <a:spcBef>
                <a:spcPct val="0"/>
              </a:spcBef>
              <a:spcAft>
                <a:spcPct val="0"/>
              </a:spcAft>
            </a:pPr>
            <a:endParaRPr lang="en-US">
              <a:solidFill>
                <a:srgbClr val="FFFFFF"/>
              </a:solidFill>
            </a:endParaRPr>
          </a:p>
        </p:txBody>
      </p:sp>
      <p:sp>
        <p:nvSpPr>
          <p:cNvPr id="1029" name="Rectangle 5"/>
          <p:cNvSpPr>
            <a:spLocks noGrp="1" noChangeArrowheads="1"/>
          </p:cNvSpPr>
          <p:nvPr>
            <p:ph type="ftr" sz="quarter" idx="3"/>
          </p:nvPr>
        </p:nvSpPr>
        <p:spPr bwMode="auto">
          <a:xfrm>
            <a:off x="4165600" y="6537326"/>
            <a:ext cx="38608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solidFill>
                  <a:schemeClr val="bg1"/>
                </a:solidFill>
              </a:defRPr>
            </a:lvl1pPr>
          </a:lstStyle>
          <a:p>
            <a:pPr fontAlgn="base">
              <a:spcBef>
                <a:spcPct val="0"/>
              </a:spcBef>
              <a:spcAft>
                <a:spcPct val="0"/>
              </a:spcAft>
            </a:pPr>
            <a:r>
              <a:rPr lang="en-US">
                <a:solidFill>
                  <a:srgbClr val="FFFFFF"/>
                </a:solidFill>
              </a:rPr>
              <a:t>fit.vimaru.edu.vn</a:t>
            </a:r>
          </a:p>
        </p:txBody>
      </p:sp>
      <p:sp>
        <p:nvSpPr>
          <p:cNvPr id="1030" name="Rectangle 6"/>
          <p:cNvSpPr>
            <a:spLocks noGrp="1" noChangeArrowheads="1"/>
          </p:cNvSpPr>
          <p:nvPr>
            <p:ph type="sldNum" sz="quarter" idx="4"/>
          </p:nvPr>
        </p:nvSpPr>
        <p:spPr bwMode="auto">
          <a:xfrm>
            <a:off x="8737600" y="6537326"/>
            <a:ext cx="28448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bg1"/>
                </a:solidFill>
              </a:defRPr>
            </a:lvl1pPr>
          </a:lstStyle>
          <a:p>
            <a:pPr fontAlgn="base">
              <a:spcBef>
                <a:spcPct val="0"/>
              </a:spcBef>
              <a:spcAft>
                <a:spcPct val="0"/>
              </a:spcAft>
            </a:pPr>
            <a:fld id="{5EFC7AD0-6775-4E60-9A31-AF25EA52A74B}" type="slidenum">
              <a:rPr lang="en-US">
                <a:solidFill>
                  <a:srgbClr val="FFFFFF"/>
                </a:solidFill>
              </a:rPr>
              <a:pPr fontAlgn="base">
                <a:spcBef>
                  <a:spcPct val="0"/>
                </a:spcBef>
                <a:spcAft>
                  <a:spcPct val="0"/>
                </a:spcAft>
              </a:pPr>
              <a:t>‹#›</a:t>
            </a:fld>
            <a:endParaRPr lang="en-US">
              <a:solidFill>
                <a:srgbClr val="FFFFFF"/>
              </a:solidFill>
            </a:endParaRPr>
          </a:p>
        </p:txBody>
      </p:sp>
      <p:pic>
        <p:nvPicPr>
          <p:cNvPr id="1033" name="Picture 9" descr="artplus_nature_naturalcity42_a"/>
          <p:cNvPicPr>
            <a:picLocks noChangeAspect="1" noChangeArrowheads="1"/>
          </p:cNvPicPr>
          <p:nvPr/>
        </p:nvPicPr>
        <p:blipFill>
          <a:blip r:embed="rId15" cstate="print"/>
          <a:srcRect/>
          <a:stretch>
            <a:fillRect/>
          </a:stretch>
        </p:blipFill>
        <p:spPr bwMode="auto">
          <a:xfrm>
            <a:off x="10521951" y="5935664"/>
            <a:ext cx="1646767" cy="833437"/>
          </a:xfrm>
          <a:prstGeom prst="rect">
            <a:avLst/>
          </a:prstGeom>
          <a:noFill/>
        </p:spPr>
      </p:pic>
      <p:pic>
        <p:nvPicPr>
          <p:cNvPr id="1034" name="Picture 10" descr="artplus_nature_naturalcity42_b"/>
          <p:cNvPicPr>
            <a:picLocks noChangeAspect="1" noChangeArrowheads="1"/>
          </p:cNvPicPr>
          <p:nvPr/>
        </p:nvPicPr>
        <p:blipFill>
          <a:blip r:embed="rId16" cstate="print"/>
          <a:srcRect/>
          <a:stretch>
            <a:fillRect/>
          </a:stretch>
        </p:blipFill>
        <p:spPr bwMode="auto">
          <a:xfrm>
            <a:off x="10642601" y="5916613"/>
            <a:ext cx="1104900" cy="158750"/>
          </a:xfrm>
          <a:prstGeom prst="rect">
            <a:avLst/>
          </a:prstGeom>
          <a:noFill/>
        </p:spPr>
      </p:pic>
      <p:pic>
        <p:nvPicPr>
          <p:cNvPr id="1035" name="Picture 11" descr="artplus_nature_naturalcity42_e"/>
          <p:cNvPicPr>
            <a:picLocks noChangeAspect="1" noChangeArrowheads="1"/>
          </p:cNvPicPr>
          <p:nvPr/>
        </p:nvPicPr>
        <p:blipFill>
          <a:blip r:embed="rId17" cstate="print"/>
          <a:srcRect/>
          <a:stretch>
            <a:fillRect/>
          </a:stretch>
        </p:blipFill>
        <p:spPr bwMode="auto">
          <a:xfrm>
            <a:off x="10881784" y="5608638"/>
            <a:ext cx="573616" cy="463550"/>
          </a:xfrm>
          <a:prstGeom prst="rect">
            <a:avLst/>
          </a:prstGeom>
          <a:noFill/>
        </p:spPr>
      </p:pic>
      <p:pic>
        <p:nvPicPr>
          <p:cNvPr id="1036" name="Picture 12" descr="artplus_nature_naturalcity42_d"/>
          <p:cNvPicPr>
            <a:picLocks noChangeAspect="1" noChangeArrowheads="1"/>
          </p:cNvPicPr>
          <p:nvPr/>
        </p:nvPicPr>
        <p:blipFill>
          <a:blip r:embed="rId18" cstate="print"/>
          <a:srcRect/>
          <a:stretch>
            <a:fillRect/>
          </a:stretch>
        </p:blipFill>
        <p:spPr bwMode="auto">
          <a:xfrm>
            <a:off x="10803467" y="5849939"/>
            <a:ext cx="230717" cy="161925"/>
          </a:xfrm>
          <a:prstGeom prst="rect">
            <a:avLst/>
          </a:prstGeom>
          <a:noFill/>
        </p:spPr>
      </p:pic>
      <p:pic>
        <p:nvPicPr>
          <p:cNvPr id="1037" name="Picture 13" descr="artplus_nature_naturalcity42_i"/>
          <p:cNvPicPr>
            <a:picLocks noChangeAspect="1" noChangeArrowheads="1"/>
          </p:cNvPicPr>
          <p:nvPr/>
        </p:nvPicPr>
        <p:blipFill>
          <a:blip r:embed="rId19" cstate="print"/>
          <a:srcRect/>
          <a:stretch>
            <a:fillRect/>
          </a:stretch>
        </p:blipFill>
        <p:spPr bwMode="auto">
          <a:xfrm>
            <a:off x="11292418" y="5969001"/>
            <a:ext cx="615949" cy="244475"/>
          </a:xfrm>
          <a:prstGeom prst="rect">
            <a:avLst/>
          </a:prstGeom>
          <a:noFill/>
        </p:spPr>
      </p:pic>
      <p:pic>
        <p:nvPicPr>
          <p:cNvPr id="1038" name="Picture 14" descr="artplus_nature_naturalcity42_c"/>
          <p:cNvPicPr>
            <a:picLocks noChangeAspect="1" noChangeArrowheads="1"/>
          </p:cNvPicPr>
          <p:nvPr/>
        </p:nvPicPr>
        <p:blipFill>
          <a:blip r:embed="rId20" cstate="print"/>
          <a:srcRect/>
          <a:stretch>
            <a:fillRect/>
          </a:stretch>
        </p:blipFill>
        <p:spPr bwMode="auto">
          <a:xfrm>
            <a:off x="11417301" y="5943600"/>
            <a:ext cx="412751" cy="241300"/>
          </a:xfrm>
          <a:prstGeom prst="rect">
            <a:avLst/>
          </a:prstGeom>
          <a:noFill/>
        </p:spPr>
      </p:pic>
      <p:pic>
        <p:nvPicPr>
          <p:cNvPr id="1039" name="Picture 15" descr="artplus_nature_naturalcity42_f"/>
          <p:cNvPicPr>
            <a:picLocks noChangeAspect="1" noChangeArrowheads="1"/>
          </p:cNvPicPr>
          <p:nvPr/>
        </p:nvPicPr>
        <p:blipFill>
          <a:blip r:embed="rId21" cstate="print"/>
          <a:srcRect/>
          <a:stretch>
            <a:fillRect/>
          </a:stretch>
        </p:blipFill>
        <p:spPr bwMode="auto">
          <a:xfrm>
            <a:off x="10568517" y="6334126"/>
            <a:ext cx="1826683" cy="523875"/>
          </a:xfrm>
          <a:prstGeom prst="rect">
            <a:avLst/>
          </a:prstGeom>
          <a:noFill/>
        </p:spPr>
      </p:pic>
      <p:sp>
        <p:nvSpPr>
          <p:cNvPr id="1026" name="Rectangle 2"/>
          <p:cNvSpPr>
            <a:spLocks noGrp="1" noChangeArrowheads="1"/>
          </p:cNvSpPr>
          <p:nvPr>
            <p:ph type="title"/>
          </p:nvPr>
        </p:nvSpPr>
        <p:spPr bwMode="auto">
          <a:xfrm>
            <a:off x="609600" y="228601"/>
            <a:ext cx="10972800" cy="8683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extLst>
      <p:ext uri="{BB962C8B-B14F-4D97-AF65-F5344CB8AC3E}">
        <p14:creationId xmlns:p14="http://schemas.microsoft.com/office/powerpoint/2010/main" val="185941525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039"/>
                                        </p:tgtEl>
                                        <p:attrNameLst>
                                          <p:attrName>style.visibility</p:attrName>
                                        </p:attrNameLst>
                                      </p:cBhvr>
                                      <p:to>
                                        <p:strVal val="visible"/>
                                      </p:to>
                                    </p:set>
                                    <p:animEffect transition="in" filter="wipe(down)">
                                      <p:cBhvr>
                                        <p:cTn id="7" dur="1000"/>
                                        <p:tgtEl>
                                          <p:spTgt spid="1039"/>
                                        </p:tgtEl>
                                      </p:cBhvr>
                                    </p:animEffect>
                                  </p:childTnLst>
                                </p:cTn>
                              </p:par>
                              <p:par>
                                <p:cTn id="8" presetID="22" presetClass="entr" presetSubtype="8" fill="hold" grpId="0" nodeType="withEffect">
                                  <p:stCondLst>
                                    <p:cond delay="900"/>
                                  </p:stCondLst>
                                  <p:childTnLst>
                                    <p:set>
                                      <p:cBhvr>
                                        <p:cTn id="9" dur="1" fill="hold">
                                          <p:stCondLst>
                                            <p:cond delay="0"/>
                                          </p:stCondLst>
                                        </p:cTn>
                                        <p:tgtEl>
                                          <p:spTgt spid="1026"/>
                                        </p:tgtEl>
                                        <p:attrNameLst>
                                          <p:attrName>style.visibility</p:attrName>
                                        </p:attrNameLst>
                                      </p:cBhvr>
                                      <p:to>
                                        <p:strVal val="visible"/>
                                      </p:to>
                                    </p:set>
                                    <p:animEffect transition="in" filter="wipe(left)">
                                      <p:cBhvr>
                                        <p:cTn id="10"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Lst>
  </p:timing>
  <p:hf sldNum="0" hdr="0" dt="0"/>
  <p:txStyles>
    <p:titleStyle>
      <a:lvl1pPr algn="ctr" rtl="0" eaLnBrk="1" fontAlgn="base" hangingPunct="1">
        <a:spcBef>
          <a:spcPct val="0"/>
        </a:spcBef>
        <a:spcAft>
          <a:spcPct val="0"/>
        </a:spcAft>
        <a:defRPr sz="4200" b="1" i="1">
          <a:solidFill>
            <a:schemeClr val="tx1"/>
          </a:solidFill>
          <a:latin typeface="+mj-lt"/>
          <a:ea typeface="+mj-ea"/>
          <a:cs typeface="+mj-cs"/>
        </a:defRPr>
      </a:lvl1pPr>
      <a:lvl2pPr algn="ctr" rtl="0" eaLnBrk="1" fontAlgn="base" hangingPunct="1">
        <a:spcBef>
          <a:spcPct val="0"/>
        </a:spcBef>
        <a:spcAft>
          <a:spcPct val="0"/>
        </a:spcAft>
        <a:defRPr sz="4200" b="1" i="1">
          <a:solidFill>
            <a:schemeClr val="tx1"/>
          </a:solidFill>
          <a:latin typeface="Arial" charset="0"/>
        </a:defRPr>
      </a:lvl2pPr>
      <a:lvl3pPr algn="ctr" rtl="0" eaLnBrk="1" fontAlgn="base" hangingPunct="1">
        <a:spcBef>
          <a:spcPct val="0"/>
        </a:spcBef>
        <a:spcAft>
          <a:spcPct val="0"/>
        </a:spcAft>
        <a:defRPr sz="4200" b="1" i="1">
          <a:solidFill>
            <a:schemeClr val="tx1"/>
          </a:solidFill>
          <a:latin typeface="Arial" charset="0"/>
        </a:defRPr>
      </a:lvl3pPr>
      <a:lvl4pPr algn="ctr" rtl="0" eaLnBrk="1" fontAlgn="base" hangingPunct="1">
        <a:spcBef>
          <a:spcPct val="0"/>
        </a:spcBef>
        <a:spcAft>
          <a:spcPct val="0"/>
        </a:spcAft>
        <a:defRPr sz="4200" b="1" i="1">
          <a:solidFill>
            <a:schemeClr val="tx1"/>
          </a:solidFill>
          <a:latin typeface="Arial" charset="0"/>
        </a:defRPr>
      </a:lvl4pPr>
      <a:lvl5pPr algn="ctr" rtl="0" eaLnBrk="1" fontAlgn="base" hangingPunct="1">
        <a:spcBef>
          <a:spcPct val="0"/>
        </a:spcBef>
        <a:spcAft>
          <a:spcPct val="0"/>
        </a:spcAft>
        <a:defRPr sz="4200" b="1" i="1">
          <a:solidFill>
            <a:schemeClr val="tx1"/>
          </a:solidFill>
          <a:latin typeface="Arial" charset="0"/>
        </a:defRPr>
      </a:lvl5pPr>
      <a:lvl6pPr marL="457200" algn="ctr" rtl="0" eaLnBrk="1" fontAlgn="base" hangingPunct="1">
        <a:spcBef>
          <a:spcPct val="0"/>
        </a:spcBef>
        <a:spcAft>
          <a:spcPct val="0"/>
        </a:spcAft>
        <a:defRPr sz="4200" b="1" i="1">
          <a:solidFill>
            <a:schemeClr val="tx1"/>
          </a:solidFill>
          <a:latin typeface="Arial" charset="0"/>
        </a:defRPr>
      </a:lvl6pPr>
      <a:lvl7pPr marL="914400" algn="ctr" rtl="0" eaLnBrk="1" fontAlgn="base" hangingPunct="1">
        <a:spcBef>
          <a:spcPct val="0"/>
        </a:spcBef>
        <a:spcAft>
          <a:spcPct val="0"/>
        </a:spcAft>
        <a:defRPr sz="4200" b="1" i="1">
          <a:solidFill>
            <a:schemeClr val="tx1"/>
          </a:solidFill>
          <a:latin typeface="Arial" charset="0"/>
        </a:defRPr>
      </a:lvl7pPr>
      <a:lvl8pPr marL="1371600" algn="ctr" rtl="0" eaLnBrk="1" fontAlgn="base" hangingPunct="1">
        <a:spcBef>
          <a:spcPct val="0"/>
        </a:spcBef>
        <a:spcAft>
          <a:spcPct val="0"/>
        </a:spcAft>
        <a:defRPr sz="4200" b="1" i="1">
          <a:solidFill>
            <a:schemeClr val="tx1"/>
          </a:solidFill>
          <a:latin typeface="Arial" charset="0"/>
        </a:defRPr>
      </a:lvl8pPr>
      <a:lvl9pPr marL="1828800" algn="ctr" rtl="0" eaLnBrk="1" fontAlgn="base" hangingPunct="1">
        <a:spcBef>
          <a:spcPct val="0"/>
        </a:spcBef>
        <a:spcAft>
          <a:spcPct val="0"/>
        </a:spcAft>
        <a:defRPr sz="4200" b="1" i="1">
          <a:solidFill>
            <a:schemeClr val="tx1"/>
          </a:solidFill>
          <a:latin typeface="Arial" charset="0"/>
        </a:defRPr>
      </a:lvl9pPr>
    </p:titleStyle>
    <p:bodyStyle>
      <a:lvl1pPr marL="342900" indent="-342900" algn="l" rtl="0" eaLnBrk="1" fontAlgn="base" hangingPunct="1">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0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7.png"/><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0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8.png"/><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9.png"/><Relationship Id="rId1" Type="http://schemas.openxmlformats.org/officeDocument/2006/relationships/slideLayout" Target="../slideLayouts/slideLayout14.xml"/><Relationship Id="rId4" Type="http://schemas.openxmlformats.org/officeDocument/2006/relationships/image" Target="../media/image40.png"/></Relationships>
</file>

<file path=ppt/slides/_rels/slide1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8.png"/><Relationship Id="rId1" Type="http://schemas.openxmlformats.org/officeDocument/2006/relationships/slideLayout" Target="../slideLayouts/slideLayout14.xml"/><Relationship Id="rId4" Type="http://schemas.openxmlformats.org/officeDocument/2006/relationships/image" Target="../media/image42.png"/></Relationships>
</file>

<file path=ppt/slides/_rels/slide1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3.png"/><Relationship Id="rId1" Type="http://schemas.openxmlformats.org/officeDocument/2006/relationships/slideLayout" Target="../slideLayouts/slideLayout14.xml"/></Relationships>
</file>

<file path=ppt/slides/_rels/slide1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5.png"/><Relationship Id="rId1" Type="http://schemas.openxmlformats.org/officeDocument/2006/relationships/slideLayout" Target="../slideLayouts/slideLayout14.xml"/></Relationships>
</file>

<file path=ppt/slides/_rels/slide1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8.png"/><Relationship Id="rId1" Type="http://schemas.openxmlformats.org/officeDocument/2006/relationships/slideLayout" Target="../slideLayouts/slideLayout14.xml"/><Relationship Id="rId6" Type="http://schemas.openxmlformats.org/officeDocument/2006/relationships/slide" Target="slide124.xml"/><Relationship Id="rId5" Type="http://schemas.openxmlformats.org/officeDocument/2006/relationships/slide" Target="slide36.xml"/><Relationship Id="rId4" Type="http://schemas.openxmlformats.org/officeDocument/2006/relationships/slide" Target="slide3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8.png"/><Relationship Id="rId1" Type="http://schemas.openxmlformats.org/officeDocument/2006/relationships/slideLayout" Target="../slideLayouts/slideLayout14.xml"/><Relationship Id="rId4" Type="http://schemas.microsoft.com/office/2007/relationships/hdphoto" Target="../media/hdphoto1.wdp"/></Relationships>
</file>

<file path=ppt/slides/_rels/slide37.xml.rels><?xml version="1.0" encoding="UTF-8" standalone="yes"?>
<Relationships xmlns="http://schemas.openxmlformats.org/package/2006/relationships"><Relationship Id="rId3" Type="http://schemas.openxmlformats.org/officeDocument/2006/relationships/slide" Target="slide58.xml"/><Relationship Id="rId2" Type="http://schemas.openxmlformats.org/officeDocument/2006/relationships/slide" Target="slide38.xml"/><Relationship Id="rId1" Type="http://schemas.openxmlformats.org/officeDocument/2006/relationships/slideLayout" Target="../slideLayouts/slideLayout14.xml"/><Relationship Id="rId6" Type="http://schemas.openxmlformats.org/officeDocument/2006/relationships/image" Target="../media/image18.png"/><Relationship Id="rId5" Type="http://schemas.openxmlformats.org/officeDocument/2006/relationships/slide" Target="slide92.xml"/><Relationship Id="rId4" Type="http://schemas.openxmlformats.org/officeDocument/2006/relationships/slide" Target="slide74.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jpg"/><Relationship Id="rId7" Type="http://schemas.openxmlformats.org/officeDocument/2006/relationships/image" Target="../media/image24.jpg"/><Relationship Id="rId2" Type="http://schemas.openxmlformats.org/officeDocument/2006/relationships/image" Target="../media/image18.png"/><Relationship Id="rId1" Type="http://schemas.openxmlformats.org/officeDocument/2006/relationships/slideLayout" Target="../slideLayouts/slideLayout14.xml"/><Relationship Id="rId6" Type="http://schemas.openxmlformats.org/officeDocument/2006/relationships/image" Target="../media/image23.jpg"/><Relationship Id="rId5" Type="http://schemas.openxmlformats.org/officeDocument/2006/relationships/image" Target="../media/image22.jpg"/><Relationship Id="rId4" Type="http://schemas.openxmlformats.org/officeDocument/2006/relationships/image" Target="../media/image21.jpg"/><Relationship Id="rId9" Type="http://schemas.openxmlformats.org/officeDocument/2006/relationships/image" Target="../media/image26.png"/></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hyperlink" Target="file:///E:\Nguyen%20Hanh%20Phuc\Bai%20giang_dien%20tu\Mon%20PTTK%20va%20DGTT\Chuong%20trinh%20minh%20hoa\Chuong%202\AlgorithmSimulator\AlgorithmSimulator\bin\Debug\AlgorithmSimulator.exe" TargetMode="External"/><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8.png"/><Relationship Id="rId2" Type="http://schemas.openxmlformats.org/officeDocument/2006/relationships/slideLayout" Target="../slideLayouts/slideLayout14.xml"/><Relationship Id="rId1" Type="http://schemas.openxmlformats.org/officeDocument/2006/relationships/vmlDrawing" Target="../drawings/vmlDrawing2.vml"/><Relationship Id="rId6" Type="http://schemas.openxmlformats.org/officeDocument/2006/relationships/image" Target="../media/image32.png"/><Relationship Id="rId5" Type="http://schemas.openxmlformats.org/officeDocument/2006/relationships/image" Target="../media/image31.wmf"/><Relationship Id="rId4" Type="http://schemas.openxmlformats.org/officeDocument/2006/relationships/oleObject" Target="../embeddings/oleObject2.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hyperlink" Target="file:///E:\Nguyen%20Hanh%20Phuc\Bai%20giang_dien%20tu\Mon%20PTTK%20va%20DGTT\Chuong%20trinh%20minh%20hoa\Chuong%202\sap_xep_chon.cpp" TargetMode="Externa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image" Target="../media/image18.png"/><Relationship Id="rId1" Type="http://schemas.openxmlformats.org/officeDocument/2006/relationships/slideLayout" Target="../slideLayouts/slideLayout14.xml"/><Relationship Id="rId6" Type="http://schemas.openxmlformats.org/officeDocument/2006/relationships/slide" Target="slide92.xml"/><Relationship Id="rId5" Type="http://schemas.openxmlformats.org/officeDocument/2006/relationships/slide" Target="slide74.xml"/><Relationship Id="rId4" Type="http://schemas.openxmlformats.org/officeDocument/2006/relationships/slide" Target="slide58.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image" Target="../media/image18.png"/><Relationship Id="rId1" Type="http://schemas.openxmlformats.org/officeDocument/2006/relationships/slideLayout" Target="../slideLayouts/slideLayout14.xml"/><Relationship Id="rId6" Type="http://schemas.openxmlformats.org/officeDocument/2006/relationships/slide" Target="slide92.xml"/><Relationship Id="rId5" Type="http://schemas.openxmlformats.org/officeDocument/2006/relationships/slide" Target="slide74.xml"/><Relationship Id="rId4" Type="http://schemas.openxmlformats.org/officeDocument/2006/relationships/slide" Target="slide58.xml"/></Relationships>
</file>

<file path=ppt/slides/_rels/slide7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6.png"/><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image" Target="../media/image18.png"/><Relationship Id="rId1" Type="http://schemas.openxmlformats.org/officeDocument/2006/relationships/slideLayout" Target="../slideLayouts/slideLayout14.xml"/><Relationship Id="rId6" Type="http://schemas.openxmlformats.org/officeDocument/2006/relationships/slide" Target="slide92.xml"/><Relationship Id="rId5" Type="http://schemas.openxmlformats.org/officeDocument/2006/relationships/slide" Target="slide74.xml"/><Relationship Id="rId4" Type="http://schemas.openxmlformats.org/officeDocument/2006/relationships/slide" Target="slide58.xml"/></Relationships>
</file>

<file path=ppt/slides/_rels/slide9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sz="3200"/>
              <a:t>CẤU TRÚC DỮ LIỆU VÀ GIẢI THUẬT</a:t>
            </a:r>
          </a:p>
        </p:txBody>
      </p:sp>
      <p:sp>
        <p:nvSpPr>
          <p:cNvPr id="2051" name="Rectangle 3"/>
          <p:cNvSpPr>
            <a:spLocks noGrp="1" noChangeArrowheads="1"/>
          </p:cNvSpPr>
          <p:nvPr>
            <p:ph type="subTitle" idx="1"/>
          </p:nvPr>
        </p:nvSpPr>
        <p:spPr>
          <a:xfrm>
            <a:off x="2108886" y="5035382"/>
            <a:ext cx="7823200" cy="381000"/>
          </a:xfrm>
        </p:spPr>
        <p:txBody>
          <a:bodyPr/>
          <a:lstStyle/>
          <a:p>
            <a:r>
              <a:rPr lang="en-US" sz="2100"/>
              <a:t>http://fit.vimaru.edu.vn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1611" y="0"/>
            <a:ext cx="1580389" cy="1165860"/>
          </a:xfrm>
          <a:prstGeom prst="rect">
            <a:avLst/>
          </a:prstGeom>
          <a:ln>
            <a:noFill/>
          </a:ln>
          <a:effectLst>
            <a:softEdge rad="112500"/>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1" y="1"/>
            <a:ext cx="1380181" cy="1165860"/>
          </a:xfrm>
          <a:prstGeom prst="rect">
            <a:avLst/>
          </a:prstGeom>
          <a:ln>
            <a:noFill/>
          </a:ln>
          <a:effectLst>
            <a:softEdge rad="112500"/>
          </a:effectLst>
        </p:spPr>
      </p:pic>
    </p:spTree>
    <p:extLst>
      <p:ext uri="{BB962C8B-B14F-4D97-AF65-F5344CB8AC3E}">
        <p14:creationId xmlns:p14="http://schemas.microsoft.com/office/powerpoint/2010/main" val="23146135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2143" y="478116"/>
            <a:ext cx="11745686" cy="769441"/>
          </a:xfrm>
          <a:prstGeom prst="rect">
            <a:avLst/>
          </a:prstGeom>
        </p:spPr>
        <p:txBody>
          <a:bodyPr wrap="square">
            <a:spAutoFit/>
          </a:bodyPr>
          <a:lstStyle/>
          <a:p>
            <a:pPr algn="ctr"/>
            <a:r>
              <a:rPr lang="en-US" sz="4400" b="1">
                <a:latin typeface="Times New Roman" panose="02020603050405020304" pitchFamily="18" charset="0"/>
                <a:cs typeface="Times New Roman" panose="02020603050405020304" pitchFamily="18" charset="0"/>
              </a:rPr>
              <a:t>Tìm kiếm tuần tự - Sơ đồ khối</a:t>
            </a:r>
            <a:endParaRPr lang="en-US" sz="430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grpSp>
        <p:nvGrpSpPr>
          <p:cNvPr id="38" name="Group 37"/>
          <p:cNvGrpSpPr>
            <a:grpSpLocks/>
          </p:cNvGrpSpPr>
          <p:nvPr/>
        </p:nvGrpSpPr>
        <p:grpSpPr bwMode="auto">
          <a:xfrm>
            <a:off x="1782305" y="1524634"/>
            <a:ext cx="8167607" cy="4457711"/>
            <a:chOff x="2824" y="8578"/>
            <a:chExt cx="7140" cy="5998"/>
          </a:xfrm>
        </p:grpSpPr>
        <p:sp>
          <p:nvSpPr>
            <p:cNvPr id="39" name="Oval 38"/>
            <p:cNvSpPr>
              <a:spLocks noChangeArrowheads="1"/>
            </p:cNvSpPr>
            <p:nvPr/>
          </p:nvSpPr>
          <p:spPr bwMode="auto">
            <a:xfrm>
              <a:off x="4786" y="8578"/>
              <a:ext cx="1680" cy="572"/>
            </a:xfrm>
            <a:prstGeom prst="ellipse">
              <a:avLst/>
            </a:prstGeom>
            <a:solidFill>
              <a:srgbClr val="FFFFFF"/>
            </a:solidFill>
            <a:ln w="12700">
              <a:solidFill>
                <a:srgbClr val="000000"/>
              </a:solidFill>
              <a:round/>
              <a:headEnd/>
              <a:tailEnd/>
            </a:ln>
          </p:spPr>
          <p:txBody>
            <a:bodyPr rot="0" vert="horz" wrap="square" lIns="7200" tIns="7200" rIns="7200" bIns="7200" anchor="t" anchorCtr="0" upright="1">
              <a:noAutofit/>
            </a:bodyPr>
            <a:lstStyle/>
            <a:p>
              <a:pPr algn="ctr">
                <a:lnSpc>
                  <a:spcPct val="130000"/>
                </a:lnSpc>
                <a:spcBef>
                  <a:spcPts val="100"/>
                </a:spcBef>
                <a:spcAft>
                  <a:spcPts val="100"/>
                </a:spcAft>
              </a:pPr>
              <a:r>
                <a:rPr lang="en-US" sz="1300">
                  <a:effectLst/>
                  <a:latin typeface="Times New Roman" panose="02020603050405020304" pitchFamily="18" charset="0"/>
                  <a:ea typeface="Times New Roman" panose="02020603050405020304" pitchFamily="18" charset="0"/>
                </a:rPr>
                <a:t>Begin</a:t>
              </a:r>
            </a:p>
          </p:txBody>
        </p:sp>
        <p:cxnSp>
          <p:nvCxnSpPr>
            <p:cNvPr id="40" name="Line 2033"/>
            <p:cNvCxnSpPr/>
            <p:nvPr/>
          </p:nvCxnSpPr>
          <p:spPr bwMode="auto">
            <a:xfrm>
              <a:off x="8564" y="12145"/>
              <a:ext cx="0" cy="1859"/>
            </a:xfrm>
            <a:prstGeom prst="line">
              <a:avLst/>
            </a:prstGeom>
            <a:noFill/>
            <a:ln w="12700">
              <a:solidFill>
                <a:srgbClr val="000000"/>
              </a:solidFill>
              <a:round/>
              <a:headEnd/>
              <a:tailEnd type="arrow" w="med" len="med"/>
            </a:ln>
            <a:extLst>
              <a:ext uri="{909E8E84-426E-40DD-AFC4-6F175D3DCCD1}">
                <a14:hiddenFill xmlns:a14="http://schemas.microsoft.com/office/drawing/2010/main">
                  <a:noFill/>
                </a14:hiddenFill>
              </a:ext>
            </a:extLst>
          </p:spPr>
        </p:cxnSp>
        <p:sp>
          <p:nvSpPr>
            <p:cNvPr id="45" name="AutoShape 2034"/>
            <p:cNvSpPr>
              <a:spLocks noChangeArrowheads="1"/>
            </p:cNvSpPr>
            <p:nvPr/>
          </p:nvSpPr>
          <p:spPr bwMode="auto">
            <a:xfrm>
              <a:off x="3995" y="9571"/>
              <a:ext cx="3306" cy="572"/>
            </a:xfrm>
            <a:prstGeom prst="parallelogram">
              <a:avLst>
                <a:gd name="adj" fmla="val 39495"/>
              </a:avLst>
            </a:prstGeom>
            <a:solidFill>
              <a:srgbClr val="FFFFFF"/>
            </a:solidFill>
            <a:ln w="12700">
              <a:solidFill>
                <a:srgbClr val="000000"/>
              </a:solidFill>
              <a:miter lim="800000"/>
              <a:headEnd/>
              <a:tailEnd/>
            </a:ln>
          </p:spPr>
          <p:txBody>
            <a:bodyPr rot="0" vert="horz" wrap="square" lIns="7200" tIns="7200" rIns="7200" bIns="7200" anchor="t" anchorCtr="0" upright="1">
              <a:noAutofit/>
            </a:bodyPr>
            <a:lstStyle/>
            <a:p>
              <a:pPr indent="61913" algn="ctr">
                <a:lnSpc>
                  <a:spcPct val="130000"/>
                </a:lnSpc>
                <a:spcBef>
                  <a:spcPts val="100"/>
                </a:spcBef>
                <a:spcAft>
                  <a:spcPts val="100"/>
                </a:spcAft>
              </a:pPr>
              <a:r>
                <a:rPr lang="en-US" sz="1300">
                  <a:effectLst/>
                  <a:latin typeface="Times New Roman" panose="02020603050405020304" pitchFamily="18" charset="0"/>
                  <a:ea typeface="Times New Roman" panose="02020603050405020304" pitchFamily="18" charset="0"/>
                </a:rPr>
                <a:t>mảng a[0..n-1], khóa x</a:t>
              </a:r>
            </a:p>
          </p:txBody>
        </p:sp>
        <p:sp>
          <p:nvSpPr>
            <p:cNvPr id="47" name="Text Box 2035"/>
            <p:cNvSpPr txBox="1">
              <a:spLocks noChangeArrowheads="1"/>
            </p:cNvSpPr>
            <p:nvPr/>
          </p:nvSpPr>
          <p:spPr bwMode="auto">
            <a:xfrm>
              <a:off x="4991" y="10531"/>
              <a:ext cx="1260" cy="500"/>
            </a:xfrm>
            <a:prstGeom prst="rect">
              <a:avLst/>
            </a:prstGeom>
            <a:solidFill>
              <a:srgbClr val="FFFFFF"/>
            </a:solidFill>
            <a:ln w="12700">
              <a:solidFill>
                <a:srgbClr val="000000"/>
              </a:solidFill>
              <a:miter lim="800000"/>
              <a:headEnd/>
              <a:tailEnd/>
            </a:ln>
          </p:spPr>
          <p:txBody>
            <a:bodyPr rot="0" vert="horz" wrap="square" lIns="7200" tIns="7200" rIns="7200" bIns="7200" anchor="t" anchorCtr="0" upright="1">
              <a:noAutofit/>
            </a:bodyPr>
            <a:lstStyle/>
            <a:p>
              <a:pPr indent="356870" algn="ctr">
                <a:lnSpc>
                  <a:spcPct val="130000"/>
                </a:lnSpc>
                <a:spcBef>
                  <a:spcPts val="600"/>
                </a:spcBef>
                <a:spcAft>
                  <a:spcPts val="600"/>
                </a:spcAft>
              </a:pPr>
              <a:r>
                <a:rPr lang="en-US" sz="1300">
                  <a:effectLst/>
                  <a:latin typeface="Times New Roman" panose="02020603050405020304" pitchFamily="18" charset="0"/>
                  <a:ea typeface="Times New Roman" panose="02020603050405020304" pitchFamily="18" charset="0"/>
                </a:rPr>
                <a:t>i = 0</a:t>
              </a:r>
            </a:p>
          </p:txBody>
        </p:sp>
        <p:cxnSp>
          <p:nvCxnSpPr>
            <p:cNvPr id="51" name="Line 2036"/>
            <p:cNvCxnSpPr/>
            <p:nvPr/>
          </p:nvCxnSpPr>
          <p:spPr bwMode="auto">
            <a:xfrm>
              <a:off x="5624" y="10143"/>
              <a:ext cx="0" cy="429"/>
            </a:xfrm>
            <a:prstGeom prst="line">
              <a:avLst/>
            </a:prstGeom>
            <a:noFill/>
            <a:ln w="12700">
              <a:solidFill>
                <a:srgbClr val="000000"/>
              </a:solidFill>
              <a:round/>
              <a:headEnd/>
              <a:tailEnd type="arrow" w="med" len="med"/>
            </a:ln>
            <a:extLst>
              <a:ext uri="{909E8E84-426E-40DD-AFC4-6F175D3DCCD1}">
                <a14:hiddenFill xmlns:a14="http://schemas.microsoft.com/office/drawing/2010/main">
                  <a:noFill/>
                </a14:hiddenFill>
              </a:ext>
            </a:extLst>
          </p:spPr>
        </p:cxnSp>
        <p:sp>
          <p:nvSpPr>
            <p:cNvPr id="52" name="AutoShape 2037"/>
            <p:cNvSpPr>
              <a:spLocks noChangeArrowheads="1"/>
            </p:cNvSpPr>
            <p:nvPr/>
          </p:nvSpPr>
          <p:spPr bwMode="auto">
            <a:xfrm>
              <a:off x="4784" y="11430"/>
              <a:ext cx="1680" cy="858"/>
            </a:xfrm>
            <a:prstGeom prst="diamond">
              <a:avLst/>
            </a:prstGeom>
            <a:solidFill>
              <a:srgbClr val="FFFFFF"/>
            </a:solidFill>
            <a:ln w="12700">
              <a:solidFill>
                <a:srgbClr val="000000"/>
              </a:solidFill>
              <a:miter lim="800000"/>
              <a:headEnd/>
              <a:tailEnd/>
            </a:ln>
          </p:spPr>
          <p:txBody>
            <a:bodyPr rot="0" vert="horz" wrap="square" lIns="7200" tIns="7200" rIns="7200" bIns="7200" anchor="t" anchorCtr="0" upright="1">
              <a:noAutofit/>
            </a:bodyPr>
            <a:lstStyle/>
            <a:p>
              <a:pPr indent="356870" algn="ctr">
                <a:lnSpc>
                  <a:spcPct val="130000"/>
                </a:lnSpc>
                <a:spcBef>
                  <a:spcPts val="100"/>
                </a:spcBef>
                <a:spcAft>
                  <a:spcPts val="100"/>
                </a:spcAft>
              </a:pPr>
              <a:r>
                <a:rPr lang="en-US" sz="1300">
                  <a:effectLst/>
                  <a:latin typeface="Times New Roman" panose="02020603050405020304" pitchFamily="18" charset="0"/>
                  <a:ea typeface="Times New Roman" panose="02020603050405020304" pitchFamily="18" charset="0"/>
                </a:rPr>
                <a:t>x==a[i]</a:t>
              </a:r>
            </a:p>
          </p:txBody>
        </p:sp>
        <p:cxnSp>
          <p:nvCxnSpPr>
            <p:cNvPr id="53" name="Line 2038"/>
            <p:cNvCxnSpPr/>
            <p:nvPr/>
          </p:nvCxnSpPr>
          <p:spPr bwMode="auto">
            <a:xfrm>
              <a:off x="5624" y="11001"/>
              <a:ext cx="0" cy="429"/>
            </a:xfrm>
            <a:prstGeom prst="line">
              <a:avLst/>
            </a:prstGeom>
            <a:noFill/>
            <a:ln w="12700">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54" name="Line 2039"/>
            <p:cNvCxnSpPr/>
            <p:nvPr/>
          </p:nvCxnSpPr>
          <p:spPr bwMode="auto">
            <a:xfrm>
              <a:off x="6884" y="14290"/>
              <a:ext cx="840" cy="0"/>
            </a:xfrm>
            <a:prstGeom prst="line">
              <a:avLst/>
            </a:prstGeom>
            <a:noFill/>
            <a:ln w="12700">
              <a:solidFill>
                <a:srgbClr val="000000"/>
              </a:solidFill>
              <a:round/>
              <a:headEnd/>
              <a:tailEnd type="arrow" w="med" len="med"/>
            </a:ln>
            <a:extLst>
              <a:ext uri="{909E8E84-426E-40DD-AFC4-6F175D3DCCD1}">
                <a14:hiddenFill xmlns:a14="http://schemas.microsoft.com/office/drawing/2010/main">
                  <a:noFill/>
                </a14:hiddenFill>
              </a:ext>
            </a:extLst>
          </p:spPr>
        </p:cxnSp>
        <p:sp>
          <p:nvSpPr>
            <p:cNvPr id="55" name="AutoShape 2040"/>
            <p:cNvSpPr>
              <a:spLocks noChangeArrowheads="1"/>
            </p:cNvSpPr>
            <p:nvPr/>
          </p:nvSpPr>
          <p:spPr bwMode="auto">
            <a:xfrm>
              <a:off x="7164" y="11573"/>
              <a:ext cx="2800" cy="572"/>
            </a:xfrm>
            <a:prstGeom prst="parallelogram">
              <a:avLst>
                <a:gd name="adj" fmla="val 47455"/>
              </a:avLst>
            </a:prstGeom>
            <a:solidFill>
              <a:srgbClr val="FFFFFF"/>
            </a:solidFill>
            <a:ln w="12700">
              <a:solidFill>
                <a:srgbClr val="000000"/>
              </a:solidFill>
              <a:miter lim="800000"/>
              <a:headEnd/>
              <a:tailEnd/>
            </a:ln>
          </p:spPr>
          <p:txBody>
            <a:bodyPr rot="0" vert="horz" wrap="square" lIns="7200" tIns="7200" rIns="7200" bIns="7200" anchor="t" anchorCtr="0" upright="1">
              <a:noAutofit/>
            </a:bodyPr>
            <a:lstStyle/>
            <a:p>
              <a:pPr indent="356870" algn="ctr">
                <a:lnSpc>
                  <a:spcPct val="130000"/>
                </a:lnSpc>
                <a:spcBef>
                  <a:spcPts val="100"/>
                </a:spcBef>
                <a:spcAft>
                  <a:spcPts val="100"/>
                </a:spcAft>
              </a:pPr>
              <a:r>
                <a:rPr lang="en-US" sz="1300">
                  <a:effectLst/>
                  <a:latin typeface="Times New Roman" panose="02020603050405020304" pitchFamily="18" charset="0"/>
                  <a:ea typeface="Times New Roman" panose="02020603050405020304" pitchFamily="18" charset="0"/>
                </a:rPr>
                <a:t>return i;</a:t>
              </a:r>
            </a:p>
          </p:txBody>
        </p:sp>
        <p:sp>
          <p:nvSpPr>
            <p:cNvPr id="56" name="Oval 55"/>
            <p:cNvSpPr>
              <a:spLocks noChangeArrowheads="1"/>
            </p:cNvSpPr>
            <p:nvPr/>
          </p:nvSpPr>
          <p:spPr bwMode="auto">
            <a:xfrm>
              <a:off x="7724" y="14004"/>
              <a:ext cx="1680" cy="572"/>
            </a:xfrm>
            <a:prstGeom prst="ellipse">
              <a:avLst/>
            </a:prstGeom>
            <a:solidFill>
              <a:srgbClr val="FFFFFF"/>
            </a:solidFill>
            <a:ln w="12700">
              <a:solidFill>
                <a:srgbClr val="000000"/>
              </a:solidFill>
              <a:round/>
              <a:headEnd/>
              <a:tailEnd/>
            </a:ln>
          </p:spPr>
          <p:txBody>
            <a:bodyPr rot="0" vert="horz" wrap="square" lIns="7200" tIns="7200" rIns="7200" bIns="7200" anchor="t" anchorCtr="0" upright="1">
              <a:noAutofit/>
            </a:bodyPr>
            <a:lstStyle/>
            <a:p>
              <a:pPr algn="ctr">
                <a:lnSpc>
                  <a:spcPct val="130000"/>
                </a:lnSpc>
                <a:spcBef>
                  <a:spcPts val="100"/>
                </a:spcBef>
                <a:spcAft>
                  <a:spcPts val="100"/>
                </a:spcAft>
              </a:pPr>
              <a:r>
                <a:rPr lang="en-US" sz="1600">
                  <a:effectLst/>
                  <a:latin typeface="Times New Roman" panose="02020603050405020304" pitchFamily="18" charset="0"/>
                  <a:ea typeface="Times New Roman" panose="02020603050405020304" pitchFamily="18" charset="0"/>
                </a:rPr>
                <a:t>End</a:t>
              </a:r>
            </a:p>
          </p:txBody>
        </p:sp>
        <p:sp>
          <p:nvSpPr>
            <p:cNvPr id="57" name="Text Box 2042"/>
            <p:cNvSpPr txBox="1">
              <a:spLocks noChangeArrowheads="1"/>
            </p:cNvSpPr>
            <p:nvPr/>
          </p:nvSpPr>
          <p:spPr bwMode="auto">
            <a:xfrm>
              <a:off x="6184" y="11430"/>
              <a:ext cx="1260" cy="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rot="0" vert="horz" wrap="square" lIns="7200" tIns="7200" rIns="7200" bIns="7200" anchor="t" anchorCtr="0" upright="1">
              <a:noAutofit/>
            </a:bodyPr>
            <a:lstStyle/>
            <a:p>
              <a:pPr algn="ctr">
                <a:lnSpc>
                  <a:spcPct val="130000"/>
                </a:lnSpc>
                <a:spcBef>
                  <a:spcPts val="600"/>
                </a:spcBef>
                <a:spcAft>
                  <a:spcPts val="600"/>
                </a:spcAft>
              </a:pPr>
              <a:r>
                <a:rPr lang="en-US" sz="1600">
                  <a:effectLst/>
                  <a:latin typeface="Times New Roman" panose="02020603050405020304" pitchFamily="18" charset="0"/>
                  <a:ea typeface="Times New Roman" panose="02020603050405020304" pitchFamily="18" charset="0"/>
                </a:rPr>
                <a:t>đúng</a:t>
              </a:r>
            </a:p>
          </p:txBody>
        </p:sp>
        <p:cxnSp>
          <p:nvCxnSpPr>
            <p:cNvPr id="58" name="Line 2043"/>
            <p:cNvCxnSpPr/>
            <p:nvPr/>
          </p:nvCxnSpPr>
          <p:spPr bwMode="auto">
            <a:xfrm>
              <a:off x="5624" y="12288"/>
              <a:ext cx="0" cy="429"/>
            </a:xfrm>
            <a:prstGeom prst="line">
              <a:avLst/>
            </a:prstGeom>
            <a:noFill/>
            <a:ln w="12700">
              <a:solidFill>
                <a:srgbClr val="000000"/>
              </a:solidFill>
              <a:round/>
              <a:headEnd/>
              <a:tailEnd type="arrow" w="med" len="med"/>
            </a:ln>
            <a:extLst>
              <a:ext uri="{909E8E84-426E-40DD-AFC4-6F175D3DCCD1}">
                <a14:hiddenFill xmlns:a14="http://schemas.microsoft.com/office/drawing/2010/main">
                  <a:noFill/>
                </a14:hiddenFill>
              </a:ext>
            </a:extLst>
          </p:spPr>
        </p:cxnSp>
        <p:sp>
          <p:nvSpPr>
            <p:cNvPr id="59" name="Text Box 2044"/>
            <p:cNvSpPr txBox="1">
              <a:spLocks noChangeArrowheads="1"/>
            </p:cNvSpPr>
            <p:nvPr/>
          </p:nvSpPr>
          <p:spPr bwMode="auto">
            <a:xfrm>
              <a:off x="5299" y="12213"/>
              <a:ext cx="1260" cy="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rot="0" vert="horz" wrap="square" lIns="7200" tIns="7200" rIns="7200" bIns="7200" anchor="t" anchorCtr="0" upright="1">
              <a:noAutofit/>
            </a:bodyPr>
            <a:lstStyle/>
            <a:p>
              <a:pPr algn="ctr">
                <a:lnSpc>
                  <a:spcPct val="130000"/>
                </a:lnSpc>
                <a:spcBef>
                  <a:spcPts val="600"/>
                </a:spcBef>
                <a:spcAft>
                  <a:spcPts val="600"/>
                </a:spcAft>
              </a:pPr>
              <a:r>
                <a:rPr lang="en-US" sz="1600">
                  <a:effectLst/>
                  <a:latin typeface="Times New Roman" panose="02020603050405020304" pitchFamily="18" charset="0"/>
                  <a:ea typeface="Times New Roman" panose="02020603050405020304" pitchFamily="18" charset="0"/>
                </a:rPr>
                <a:t>sai</a:t>
              </a:r>
            </a:p>
          </p:txBody>
        </p:sp>
        <p:sp>
          <p:nvSpPr>
            <p:cNvPr id="60" name="AutoShape 2045"/>
            <p:cNvSpPr>
              <a:spLocks noChangeArrowheads="1"/>
            </p:cNvSpPr>
            <p:nvPr/>
          </p:nvSpPr>
          <p:spPr bwMode="auto">
            <a:xfrm>
              <a:off x="4706" y="12717"/>
              <a:ext cx="1893" cy="858"/>
            </a:xfrm>
            <a:prstGeom prst="diamond">
              <a:avLst/>
            </a:prstGeom>
            <a:solidFill>
              <a:srgbClr val="FFFFFF"/>
            </a:solidFill>
            <a:ln w="12700">
              <a:solidFill>
                <a:srgbClr val="000000"/>
              </a:solidFill>
              <a:miter lim="800000"/>
              <a:headEnd/>
              <a:tailEnd/>
            </a:ln>
          </p:spPr>
          <p:txBody>
            <a:bodyPr rot="0" vert="horz" wrap="square" lIns="7200" tIns="7200" rIns="7200" bIns="7200" anchor="t" anchorCtr="0" upright="1">
              <a:noAutofit/>
            </a:bodyPr>
            <a:lstStyle/>
            <a:p>
              <a:pPr indent="356870" algn="ctr">
                <a:lnSpc>
                  <a:spcPct val="130000"/>
                </a:lnSpc>
                <a:spcBef>
                  <a:spcPts val="100"/>
                </a:spcBef>
                <a:spcAft>
                  <a:spcPts val="100"/>
                </a:spcAft>
              </a:pPr>
              <a:r>
                <a:rPr lang="en-US" sz="1300">
                  <a:effectLst/>
                  <a:latin typeface="Times New Roman" panose="02020603050405020304" pitchFamily="18" charset="0"/>
                  <a:ea typeface="Times New Roman" panose="02020603050405020304" pitchFamily="18" charset="0"/>
                </a:rPr>
                <a:t>i &lt;= n-1</a:t>
              </a:r>
            </a:p>
          </p:txBody>
        </p:sp>
        <p:sp>
          <p:nvSpPr>
            <p:cNvPr id="61" name="AutoShape 2046"/>
            <p:cNvSpPr>
              <a:spLocks noChangeArrowheads="1"/>
            </p:cNvSpPr>
            <p:nvPr/>
          </p:nvSpPr>
          <p:spPr bwMode="auto">
            <a:xfrm>
              <a:off x="4224" y="14004"/>
              <a:ext cx="2800" cy="572"/>
            </a:xfrm>
            <a:prstGeom prst="parallelogram">
              <a:avLst>
                <a:gd name="adj" fmla="val 47455"/>
              </a:avLst>
            </a:prstGeom>
            <a:solidFill>
              <a:srgbClr val="FFFFFF"/>
            </a:solidFill>
            <a:ln w="12700">
              <a:solidFill>
                <a:srgbClr val="000000"/>
              </a:solidFill>
              <a:miter lim="800000"/>
              <a:headEnd/>
              <a:tailEnd/>
            </a:ln>
          </p:spPr>
          <p:txBody>
            <a:bodyPr rot="0" vert="horz" wrap="square" lIns="7200" tIns="7200" rIns="7200" bIns="7200" anchor="t" anchorCtr="0" upright="1">
              <a:noAutofit/>
            </a:bodyPr>
            <a:lstStyle/>
            <a:p>
              <a:pPr indent="356870" algn="ctr">
                <a:lnSpc>
                  <a:spcPct val="130000"/>
                </a:lnSpc>
                <a:spcBef>
                  <a:spcPts val="100"/>
                </a:spcBef>
                <a:spcAft>
                  <a:spcPts val="100"/>
                </a:spcAft>
              </a:pPr>
              <a:r>
                <a:rPr lang="en-US" sz="1300">
                  <a:effectLst/>
                  <a:latin typeface="Times New Roman" panose="02020603050405020304" pitchFamily="18" charset="0"/>
                  <a:ea typeface="Times New Roman" panose="02020603050405020304" pitchFamily="18" charset="0"/>
                </a:rPr>
                <a:t>return -1;</a:t>
              </a:r>
            </a:p>
          </p:txBody>
        </p:sp>
        <p:cxnSp>
          <p:nvCxnSpPr>
            <p:cNvPr id="62" name="Line 2047"/>
            <p:cNvCxnSpPr/>
            <p:nvPr/>
          </p:nvCxnSpPr>
          <p:spPr bwMode="auto">
            <a:xfrm>
              <a:off x="5624" y="13575"/>
              <a:ext cx="0" cy="429"/>
            </a:xfrm>
            <a:prstGeom prst="line">
              <a:avLst/>
            </a:prstGeom>
            <a:noFill/>
            <a:ln w="12700">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63" name="Line 2048"/>
            <p:cNvCxnSpPr/>
            <p:nvPr/>
          </p:nvCxnSpPr>
          <p:spPr bwMode="auto">
            <a:xfrm>
              <a:off x="6464" y="11859"/>
              <a:ext cx="840" cy="0"/>
            </a:xfrm>
            <a:prstGeom prst="line">
              <a:avLst/>
            </a:prstGeom>
            <a:noFill/>
            <a:ln w="12700">
              <a:solidFill>
                <a:srgbClr val="000000"/>
              </a:solidFill>
              <a:round/>
              <a:headEnd/>
              <a:tailEnd type="arrow" w="med" len="med"/>
            </a:ln>
            <a:extLst>
              <a:ext uri="{909E8E84-426E-40DD-AFC4-6F175D3DCCD1}">
                <a14:hiddenFill xmlns:a14="http://schemas.microsoft.com/office/drawing/2010/main">
                  <a:noFill/>
                </a14:hiddenFill>
              </a:ext>
            </a:extLst>
          </p:spPr>
        </p:cxnSp>
        <p:sp>
          <p:nvSpPr>
            <p:cNvPr id="64" name="Text Box 2049"/>
            <p:cNvSpPr txBox="1">
              <a:spLocks noChangeArrowheads="1"/>
            </p:cNvSpPr>
            <p:nvPr/>
          </p:nvSpPr>
          <p:spPr bwMode="auto">
            <a:xfrm>
              <a:off x="2824" y="12932"/>
              <a:ext cx="1260" cy="500"/>
            </a:xfrm>
            <a:prstGeom prst="rect">
              <a:avLst/>
            </a:prstGeom>
            <a:solidFill>
              <a:srgbClr val="FFFFFF"/>
            </a:solidFill>
            <a:ln w="12700">
              <a:solidFill>
                <a:srgbClr val="000000"/>
              </a:solidFill>
              <a:miter lim="800000"/>
              <a:headEnd/>
              <a:tailEnd/>
            </a:ln>
          </p:spPr>
          <p:txBody>
            <a:bodyPr rot="0" vert="horz" wrap="square" lIns="7200" tIns="7200" rIns="7200" bIns="7200" anchor="t" anchorCtr="0" upright="1">
              <a:noAutofit/>
            </a:bodyPr>
            <a:lstStyle/>
            <a:p>
              <a:pPr indent="356870" algn="ctr">
                <a:lnSpc>
                  <a:spcPct val="130000"/>
                </a:lnSpc>
                <a:spcBef>
                  <a:spcPts val="100"/>
                </a:spcBef>
                <a:spcAft>
                  <a:spcPts val="100"/>
                </a:spcAft>
              </a:pPr>
              <a:r>
                <a:rPr lang="en-US" sz="1300">
                  <a:effectLst/>
                  <a:latin typeface="Times New Roman" panose="02020603050405020304" pitchFamily="18" charset="0"/>
                  <a:ea typeface="Times New Roman" panose="02020603050405020304" pitchFamily="18" charset="0"/>
                </a:rPr>
                <a:t>i ++;</a:t>
              </a:r>
            </a:p>
          </p:txBody>
        </p:sp>
        <p:cxnSp>
          <p:nvCxnSpPr>
            <p:cNvPr id="65" name="Line 2050"/>
            <p:cNvCxnSpPr/>
            <p:nvPr/>
          </p:nvCxnSpPr>
          <p:spPr bwMode="auto">
            <a:xfrm flipH="1">
              <a:off x="4084" y="13146"/>
              <a:ext cx="700" cy="0"/>
            </a:xfrm>
            <a:prstGeom prst="line">
              <a:avLst/>
            </a:prstGeom>
            <a:noFill/>
            <a:ln w="12700">
              <a:solidFill>
                <a:srgbClr val="000000"/>
              </a:solidFill>
              <a:round/>
              <a:headEnd/>
              <a:tailEnd type="arrow" w="med" len="med"/>
            </a:ln>
            <a:extLst>
              <a:ext uri="{909E8E84-426E-40DD-AFC4-6F175D3DCCD1}">
                <a14:hiddenFill xmlns:a14="http://schemas.microsoft.com/office/drawing/2010/main">
                  <a:noFill/>
                </a14:hiddenFill>
              </a:ext>
            </a:extLst>
          </p:spPr>
        </p:cxnSp>
        <p:sp>
          <p:nvSpPr>
            <p:cNvPr id="66" name="Freeform 65"/>
            <p:cNvSpPr>
              <a:spLocks/>
            </p:cNvSpPr>
            <p:nvPr/>
          </p:nvSpPr>
          <p:spPr bwMode="auto">
            <a:xfrm>
              <a:off x="3474" y="11219"/>
              <a:ext cx="2100" cy="1713"/>
            </a:xfrm>
            <a:custGeom>
              <a:avLst/>
              <a:gdLst>
                <a:gd name="T0" fmla="*/ 0 w 2100"/>
                <a:gd name="T1" fmla="*/ 1573 h 1573"/>
                <a:gd name="T2" fmla="*/ 0 w 2100"/>
                <a:gd name="T3" fmla="*/ 0 h 1573"/>
                <a:gd name="T4" fmla="*/ 2100 w 2100"/>
                <a:gd name="T5" fmla="*/ 0 h 1573"/>
              </a:gdLst>
              <a:ahLst/>
              <a:cxnLst>
                <a:cxn ang="0">
                  <a:pos x="T0" y="T1"/>
                </a:cxn>
                <a:cxn ang="0">
                  <a:pos x="T2" y="T3"/>
                </a:cxn>
                <a:cxn ang="0">
                  <a:pos x="T4" y="T5"/>
                </a:cxn>
              </a:cxnLst>
              <a:rect l="0" t="0" r="r" b="b"/>
              <a:pathLst>
                <a:path w="2100" h="1573">
                  <a:moveTo>
                    <a:pt x="0" y="1573"/>
                  </a:moveTo>
                  <a:lnTo>
                    <a:pt x="0" y="0"/>
                  </a:lnTo>
                  <a:lnTo>
                    <a:pt x="2100" y="0"/>
                  </a:lnTo>
                </a:path>
              </a:pathLst>
            </a:custGeom>
            <a:noFill/>
            <a:ln w="12700">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67" name="Text Box 2052"/>
            <p:cNvSpPr txBox="1">
              <a:spLocks noChangeArrowheads="1"/>
            </p:cNvSpPr>
            <p:nvPr/>
          </p:nvSpPr>
          <p:spPr bwMode="auto">
            <a:xfrm>
              <a:off x="5249" y="13485"/>
              <a:ext cx="1260" cy="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rot="0" vert="horz" wrap="square" lIns="7200" tIns="7200" rIns="7200" bIns="7200" anchor="t" anchorCtr="0" upright="1">
              <a:noAutofit/>
            </a:bodyPr>
            <a:lstStyle/>
            <a:p>
              <a:pPr algn="ctr">
                <a:lnSpc>
                  <a:spcPct val="130000"/>
                </a:lnSpc>
                <a:spcBef>
                  <a:spcPts val="600"/>
                </a:spcBef>
                <a:spcAft>
                  <a:spcPts val="600"/>
                </a:spcAft>
              </a:pPr>
              <a:r>
                <a:rPr lang="en-US" sz="1600">
                  <a:effectLst/>
                  <a:latin typeface="Times New Roman" panose="02020603050405020304" pitchFamily="18" charset="0"/>
                  <a:ea typeface="Times New Roman" panose="02020603050405020304" pitchFamily="18" charset="0"/>
                </a:rPr>
                <a:t>  sai</a:t>
              </a:r>
            </a:p>
          </p:txBody>
        </p:sp>
        <p:sp>
          <p:nvSpPr>
            <p:cNvPr id="68" name="Text Box 2053"/>
            <p:cNvSpPr txBox="1">
              <a:spLocks noChangeArrowheads="1"/>
            </p:cNvSpPr>
            <p:nvPr/>
          </p:nvSpPr>
          <p:spPr bwMode="auto">
            <a:xfrm>
              <a:off x="3929" y="12747"/>
              <a:ext cx="1260" cy="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rot="0" vert="horz" wrap="square" lIns="7200" tIns="7200" rIns="7200" bIns="7200" anchor="t" anchorCtr="0" upright="1">
              <a:noAutofit/>
            </a:bodyPr>
            <a:lstStyle/>
            <a:p>
              <a:pPr algn="ctr">
                <a:lnSpc>
                  <a:spcPct val="130000"/>
                </a:lnSpc>
                <a:spcBef>
                  <a:spcPts val="600"/>
                </a:spcBef>
                <a:spcAft>
                  <a:spcPts val="600"/>
                </a:spcAft>
              </a:pPr>
              <a:r>
                <a:rPr lang="en-US" sz="1600">
                  <a:effectLst/>
                  <a:latin typeface="Times New Roman" panose="02020603050405020304" pitchFamily="18" charset="0"/>
                  <a:ea typeface="Times New Roman" panose="02020603050405020304" pitchFamily="18" charset="0"/>
                </a:rPr>
                <a:t>đúng</a:t>
              </a:r>
            </a:p>
          </p:txBody>
        </p:sp>
        <p:cxnSp>
          <p:nvCxnSpPr>
            <p:cNvPr id="69" name="Line 2054"/>
            <p:cNvCxnSpPr/>
            <p:nvPr/>
          </p:nvCxnSpPr>
          <p:spPr bwMode="auto">
            <a:xfrm>
              <a:off x="5624" y="9142"/>
              <a:ext cx="0" cy="429"/>
            </a:xfrm>
            <a:prstGeom prst="line">
              <a:avLst/>
            </a:prstGeom>
            <a:noFill/>
            <a:ln w="12700">
              <a:solidFill>
                <a:srgbClr val="000000"/>
              </a:solidFill>
              <a:round/>
              <a:headEnd/>
              <a:tailEnd type="arrow" w="med" len="med"/>
            </a:ln>
            <a:extLst>
              <a:ext uri="{909E8E84-426E-40DD-AFC4-6F175D3DCCD1}">
                <a14:hiddenFill xmlns:a14="http://schemas.microsoft.com/office/drawing/2010/main">
                  <a:noFill/>
                </a14:hiddenFill>
              </a:ext>
            </a:extLst>
          </p:spPr>
        </p:cxnSp>
        <p:sp>
          <p:nvSpPr>
            <p:cNvPr id="70" name="Oval 69"/>
            <p:cNvSpPr>
              <a:spLocks noChangeArrowheads="1"/>
            </p:cNvSpPr>
            <p:nvPr/>
          </p:nvSpPr>
          <p:spPr bwMode="auto">
            <a:xfrm>
              <a:off x="4786" y="8578"/>
              <a:ext cx="1680" cy="572"/>
            </a:xfrm>
            <a:prstGeom prst="ellipse">
              <a:avLst/>
            </a:prstGeom>
            <a:solidFill>
              <a:srgbClr val="FFFFFF"/>
            </a:solidFill>
            <a:ln w="12700">
              <a:solidFill>
                <a:srgbClr val="000000"/>
              </a:solidFill>
              <a:round/>
              <a:headEnd/>
              <a:tailEnd/>
            </a:ln>
          </p:spPr>
          <p:txBody>
            <a:bodyPr rot="0" vert="horz" wrap="square" lIns="7200" tIns="7200" rIns="7200" bIns="7200" anchor="t" anchorCtr="0" upright="1">
              <a:noAutofit/>
            </a:bodyPr>
            <a:lstStyle/>
            <a:p>
              <a:pPr algn="ctr">
                <a:lnSpc>
                  <a:spcPct val="130000"/>
                </a:lnSpc>
                <a:spcBef>
                  <a:spcPts val="100"/>
                </a:spcBef>
                <a:spcAft>
                  <a:spcPts val="100"/>
                </a:spcAft>
              </a:pPr>
              <a:r>
                <a:rPr lang="en-US" sz="1600">
                  <a:effectLst/>
                  <a:latin typeface="Times New Roman" panose="02020603050405020304" pitchFamily="18" charset="0"/>
                  <a:ea typeface="Times New Roman" panose="02020603050405020304" pitchFamily="18" charset="0"/>
                </a:rPr>
                <a:t>Begin</a:t>
              </a:r>
            </a:p>
          </p:txBody>
        </p:sp>
        <p:sp>
          <p:nvSpPr>
            <p:cNvPr id="71" name="AutoShape 2034"/>
            <p:cNvSpPr>
              <a:spLocks noChangeArrowheads="1"/>
            </p:cNvSpPr>
            <p:nvPr/>
          </p:nvSpPr>
          <p:spPr bwMode="auto">
            <a:xfrm>
              <a:off x="3995" y="9571"/>
              <a:ext cx="3306" cy="572"/>
            </a:xfrm>
            <a:prstGeom prst="parallelogram">
              <a:avLst>
                <a:gd name="adj" fmla="val 39495"/>
              </a:avLst>
            </a:prstGeom>
            <a:solidFill>
              <a:srgbClr val="FFFFFF"/>
            </a:solidFill>
            <a:ln w="12700">
              <a:solidFill>
                <a:srgbClr val="000000"/>
              </a:solidFill>
              <a:miter lim="800000"/>
              <a:headEnd/>
              <a:tailEnd/>
            </a:ln>
          </p:spPr>
          <p:txBody>
            <a:bodyPr rot="0" vert="horz" wrap="square" lIns="7200" tIns="7200" rIns="7200" bIns="7200" anchor="t" anchorCtr="0" upright="1">
              <a:noAutofit/>
            </a:bodyPr>
            <a:lstStyle/>
            <a:p>
              <a:pPr indent="61913" algn="ctr">
                <a:lnSpc>
                  <a:spcPct val="130000"/>
                </a:lnSpc>
                <a:spcBef>
                  <a:spcPts val="100"/>
                </a:spcBef>
                <a:spcAft>
                  <a:spcPts val="100"/>
                </a:spcAft>
              </a:pPr>
              <a:r>
                <a:rPr lang="en-US" sz="1600">
                  <a:effectLst/>
                  <a:latin typeface="Times New Roman" panose="02020603050405020304" pitchFamily="18" charset="0"/>
                  <a:ea typeface="Times New Roman" panose="02020603050405020304" pitchFamily="18" charset="0"/>
                </a:rPr>
                <a:t>mảng a[0..n-1], khóa x</a:t>
              </a:r>
            </a:p>
          </p:txBody>
        </p:sp>
        <p:sp>
          <p:nvSpPr>
            <p:cNvPr id="72" name="Text Box 2035"/>
            <p:cNvSpPr txBox="1">
              <a:spLocks noChangeArrowheads="1"/>
            </p:cNvSpPr>
            <p:nvPr/>
          </p:nvSpPr>
          <p:spPr bwMode="auto">
            <a:xfrm>
              <a:off x="4991" y="10531"/>
              <a:ext cx="1260" cy="500"/>
            </a:xfrm>
            <a:prstGeom prst="rect">
              <a:avLst/>
            </a:prstGeom>
            <a:solidFill>
              <a:srgbClr val="FFFFFF"/>
            </a:solidFill>
            <a:ln w="12700">
              <a:solidFill>
                <a:srgbClr val="000000"/>
              </a:solidFill>
              <a:miter lim="800000"/>
              <a:headEnd/>
              <a:tailEnd/>
            </a:ln>
          </p:spPr>
          <p:txBody>
            <a:bodyPr rot="0" vert="horz" wrap="square" lIns="7200" tIns="7200" rIns="7200" bIns="7200" anchor="t" anchorCtr="0" upright="1">
              <a:noAutofit/>
            </a:bodyPr>
            <a:lstStyle/>
            <a:p>
              <a:pPr algn="ctr">
                <a:lnSpc>
                  <a:spcPct val="130000"/>
                </a:lnSpc>
                <a:spcBef>
                  <a:spcPts val="600"/>
                </a:spcBef>
                <a:spcAft>
                  <a:spcPts val="600"/>
                </a:spcAft>
              </a:pPr>
              <a:r>
                <a:rPr lang="en-US" sz="1600">
                  <a:effectLst/>
                  <a:latin typeface="Times New Roman" panose="02020603050405020304" pitchFamily="18" charset="0"/>
                  <a:ea typeface="Times New Roman" panose="02020603050405020304" pitchFamily="18" charset="0"/>
                </a:rPr>
                <a:t>i = 0</a:t>
              </a:r>
            </a:p>
          </p:txBody>
        </p:sp>
        <p:sp>
          <p:nvSpPr>
            <p:cNvPr id="73" name="AutoShape 2037"/>
            <p:cNvSpPr>
              <a:spLocks noChangeArrowheads="1"/>
            </p:cNvSpPr>
            <p:nvPr/>
          </p:nvSpPr>
          <p:spPr bwMode="auto">
            <a:xfrm>
              <a:off x="4784" y="11430"/>
              <a:ext cx="1680" cy="858"/>
            </a:xfrm>
            <a:prstGeom prst="diamond">
              <a:avLst/>
            </a:prstGeom>
            <a:solidFill>
              <a:srgbClr val="FFFFFF"/>
            </a:solidFill>
            <a:ln w="12700">
              <a:solidFill>
                <a:srgbClr val="000000"/>
              </a:solidFill>
              <a:miter lim="800000"/>
              <a:headEnd/>
              <a:tailEnd/>
            </a:ln>
          </p:spPr>
          <p:txBody>
            <a:bodyPr rot="0" vert="horz" wrap="square" lIns="7200" tIns="7200" rIns="7200" bIns="7200" anchor="t" anchorCtr="0" upright="1">
              <a:noAutofit/>
            </a:bodyPr>
            <a:lstStyle/>
            <a:p>
              <a:pPr algn="ctr">
                <a:lnSpc>
                  <a:spcPct val="130000"/>
                </a:lnSpc>
                <a:spcBef>
                  <a:spcPts val="100"/>
                </a:spcBef>
                <a:spcAft>
                  <a:spcPts val="100"/>
                </a:spcAft>
              </a:pPr>
              <a:r>
                <a:rPr lang="en-US" sz="1600">
                  <a:effectLst/>
                  <a:latin typeface="Times New Roman" panose="02020603050405020304" pitchFamily="18" charset="0"/>
                  <a:ea typeface="Times New Roman" panose="02020603050405020304" pitchFamily="18" charset="0"/>
                </a:rPr>
                <a:t>x==a[i]</a:t>
              </a:r>
            </a:p>
          </p:txBody>
        </p:sp>
        <p:sp>
          <p:nvSpPr>
            <p:cNvPr id="74" name="AutoShape 2040"/>
            <p:cNvSpPr>
              <a:spLocks noChangeArrowheads="1"/>
            </p:cNvSpPr>
            <p:nvPr/>
          </p:nvSpPr>
          <p:spPr bwMode="auto">
            <a:xfrm>
              <a:off x="7164" y="11573"/>
              <a:ext cx="2800" cy="572"/>
            </a:xfrm>
            <a:prstGeom prst="parallelogram">
              <a:avLst>
                <a:gd name="adj" fmla="val 47455"/>
              </a:avLst>
            </a:prstGeom>
            <a:solidFill>
              <a:srgbClr val="FFFFFF"/>
            </a:solidFill>
            <a:ln w="12700">
              <a:solidFill>
                <a:srgbClr val="000000"/>
              </a:solidFill>
              <a:miter lim="800000"/>
              <a:headEnd/>
              <a:tailEnd/>
            </a:ln>
          </p:spPr>
          <p:txBody>
            <a:bodyPr rot="0" vert="horz" wrap="square" lIns="7200" tIns="7200" rIns="7200" bIns="7200" anchor="t" anchorCtr="0" upright="1">
              <a:noAutofit/>
            </a:bodyPr>
            <a:lstStyle/>
            <a:p>
              <a:pPr algn="ctr">
                <a:lnSpc>
                  <a:spcPct val="130000"/>
                </a:lnSpc>
                <a:spcBef>
                  <a:spcPts val="100"/>
                </a:spcBef>
                <a:spcAft>
                  <a:spcPts val="100"/>
                </a:spcAft>
              </a:pPr>
              <a:r>
                <a:rPr lang="en-US" sz="1600">
                  <a:effectLst/>
                  <a:latin typeface="Times New Roman" panose="02020603050405020304" pitchFamily="18" charset="0"/>
                  <a:ea typeface="Times New Roman" panose="02020603050405020304" pitchFamily="18" charset="0"/>
                </a:rPr>
                <a:t>return i;</a:t>
              </a:r>
            </a:p>
          </p:txBody>
        </p:sp>
        <p:sp>
          <p:nvSpPr>
            <p:cNvPr id="75" name="AutoShape 2045"/>
            <p:cNvSpPr>
              <a:spLocks noChangeArrowheads="1"/>
            </p:cNvSpPr>
            <p:nvPr/>
          </p:nvSpPr>
          <p:spPr bwMode="auto">
            <a:xfrm>
              <a:off x="4706" y="12717"/>
              <a:ext cx="1893" cy="858"/>
            </a:xfrm>
            <a:prstGeom prst="diamond">
              <a:avLst/>
            </a:prstGeom>
            <a:solidFill>
              <a:srgbClr val="FFFFFF"/>
            </a:solidFill>
            <a:ln w="12700">
              <a:solidFill>
                <a:srgbClr val="000000"/>
              </a:solidFill>
              <a:miter lim="800000"/>
              <a:headEnd/>
              <a:tailEnd/>
            </a:ln>
          </p:spPr>
          <p:txBody>
            <a:bodyPr rot="0" vert="horz" wrap="square" lIns="7200" tIns="7200" rIns="7200" bIns="7200" anchor="t" anchorCtr="0" upright="1">
              <a:noAutofit/>
            </a:bodyPr>
            <a:lstStyle/>
            <a:p>
              <a:pPr algn="ctr">
                <a:lnSpc>
                  <a:spcPct val="130000"/>
                </a:lnSpc>
                <a:spcBef>
                  <a:spcPts val="100"/>
                </a:spcBef>
                <a:spcAft>
                  <a:spcPts val="100"/>
                </a:spcAft>
              </a:pPr>
              <a:r>
                <a:rPr lang="en-US" sz="1600">
                  <a:effectLst/>
                  <a:latin typeface="Times New Roman" panose="02020603050405020304" pitchFamily="18" charset="0"/>
                  <a:ea typeface="Times New Roman" panose="02020603050405020304" pitchFamily="18" charset="0"/>
                </a:rPr>
                <a:t>i &lt;= n-1</a:t>
              </a:r>
            </a:p>
          </p:txBody>
        </p:sp>
        <p:sp>
          <p:nvSpPr>
            <p:cNvPr id="76" name="AutoShape 2046"/>
            <p:cNvSpPr>
              <a:spLocks noChangeArrowheads="1"/>
            </p:cNvSpPr>
            <p:nvPr/>
          </p:nvSpPr>
          <p:spPr bwMode="auto">
            <a:xfrm>
              <a:off x="4224" y="14004"/>
              <a:ext cx="2800" cy="572"/>
            </a:xfrm>
            <a:prstGeom prst="parallelogram">
              <a:avLst>
                <a:gd name="adj" fmla="val 47455"/>
              </a:avLst>
            </a:prstGeom>
            <a:solidFill>
              <a:srgbClr val="FFFFFF"/>
            </a:solidFill>
            <a:ln w="12700">
              <a:solidFill>
                <a:srgbClr val="000000"/>
              </a:solidFill>
              <a:miter lim="800000"/>
              <a:headEnd/>
              <a:tailEnd/>
            </a:ln>
          </p:spPr>
          <p:txBody>
            <a:bodyPr rot="0" vert="horz" wrap="square" lIns="7200" tIns="7200" rIns="7200" bIns="7200" anchor="t" anchorCtr="0" upright="1">
              <a:noAutofit/>
            </a:bodyPr>
            <a:lstStyle/>
            <a:p>
              <a:pPr algn="ctr">
                <a:lnSpc>
                  <a:spcPct val="130000"/>
                </a:lnSpc>
                <a:spcBef>
                  <a:spcPts val="100"/>
                </a:spcBef>
                <a:spcAft>
                  <a:spcPts val="100"/>
                </a:spcAft>
              </a:pPr>
              <a:r>
                <a:rPr lang="en-US" sz="1600">
                  <a:effectLst/>
                  <a:latin typeface="Times New Roman" panose="02020603050405020304" pitchFamily="18" charset="0"/>
                  <a:ea typeface="Times New Roman" panose="02020603050405020304" pitchFamily="18" charset="0"/>
                </a:rPr>
                <a:t>return -1;</a:t>
              </a:r>
            </a:p>
          </p:txBody>
        </p:sp>
        <p:sp>
          <p:nvSpPr>
            <p:cNvPr id="77" name="Text Box 2049"/>
            <p:cNvSpPr txBox="1">
              <a:spLocks noChangeArrowheads="1"/>
            </p:cNvSpPr>
            <p:nvPr/>
          </p:nvSpPr>
          <p:spPr bwMode="auto">
            <a:xfrm>
              <a:off x="2824" y="12932"/>
              <a:ext cx="1260" cy="500"/>
            </a:xfrm>
            <a:prstGeom prst="rect">
              <a:avLst/>
            </a:prstGeom>
            <a:solidFill>
              <a:srgbClr val="FFFFFF"/>
            </a:solidFill>
            <a:ln w="12700">
              <a:solidFill>
                <a:srgbClr val="000000"/>
              </a:solidFill>
              <a:miter lim="800000"/>
              <a:headEnd/>
              <a:tailEnd/>
            </a:ln>
          </p:spPr>
          <p:txBody>
            <a:bodyPr rot="0" vert="horz" wrap="square" lIns="7200" tIns="7200" rIns="7200" bIns="7200" anchor="t" anchorCtr="0" upright="1">
              <a:noAutofit/>
            </a:bodyPr>
            <a:lstStyle/>
            <a:p>
              <a:pPr algn="ctr">
                <a:lnSpc>
                  <a:spcPct val="130000"/>
                </a:lnSpc>
                <a:spcBef>
                  <a:spcPts val="100"/>
                </a:spcBef>
                <a:spcAft>
                  <a:spcPts val="100"/>
                </a:spcAft>
              </a:pPr>
              <a:r>
                <a:rPr lang="en-US" sz="1600">
                  <a:effectLst/>
                  <a:latin typeface="Times New Roman" panose="02020603050405020304" pitchFamily="18" charset="0"/>
                  <a:ea typeface="Times New Roman" panose="02020603050405020304" pitchFamily="18" charset="0"/>
                </a:rPr>
                <a:t>i ++;</a:t>
              </a:r>
            </a:p>
          </p:txBody>
        </p:sp>
      </p:grpSp>
      <p:sp>
        <p:nvSpPr>
          <p:cNvPr id="37"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15317388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Oval 3"/>
          <p:cNvSpPr>
            <a:spLocks noChangeArrowheads="1"/>
          </p:cNvSpPr>
          <p:nvPr/>
        </p:nvSpPr>
        <p:spPr bwMode="auto">
          <a:xfrm>
            <a:off x="3552825"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46085" name="Oval 4"/>
          <p:cNvSpPr>
            <a:spLocks noChangeArrowheads="1"/>
          </p:cNvSpPr>
          <p:nvPr/>
        </p:nvSpPr>
        <p:spPr bwMode="auto">
          <a:xfrm>
            <a:off x="4592638"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46086" name="Oval 5"/>
          <p:cNvSpPr>
            <a:spLocks noChangeArrowheads="1"/>
          </p:cNvSpPr>
          <p:nvPr/>
        </p:nvSpPr>
        <p:spPr bwMode="auto">
          <a:xfrm>
            <a:off x="5614988"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46087" name="Oval 6"/>
          <p:cNvSpPr>
            <a:spLocks noChangeArrowheads="1"/>
          </p:cNvSpPr>
          <p:nvPr/>
        </p:nvSpPr>
        <p:spPr bwMode="auto">
          <a:xfrm>
            <a:off x="6623050"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672775" name="Oval 7"/>
          <p:cNvSpPr>
            <a:spLocks noChangeArrowheads="1"/>
          </p:cNvSpPr>
          <p:nvPr/>
        </p:nvSpPr>
        <p:spPr bwMode="auto">
          <a:xfrm>
            <a:off x="7645400" y="2871789"/>
            <a:ext cx="757238" cy="64928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12</a:t>
            </a:r>
          </a:p>
        </p:txBody>
      </p:sp>
      <p:sp>
        <p:nvSpPr>
          <p:cNvPr id="672776" name="Oval 8"/>
          <p:cNvSpPr>
            <a:spLocks noChangeArrowheads="1"/>
          </p:cNvSpPr>
          <p:nvPr/>
        </p:nvSpPr>
        <p:spPr bwMode="auto">
          <a:xfrm>
            <a:off x="8669338"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8</a:t>
            </a:r>
          </a:p>
        </p:txBody>
      </p:sp>
      <p:sp>
        <p:nvSpPr>
          <p:cNvPr id="672777" name="Oval 9"/>
          <p:cNvSpPr>
            <a:spLocks noChangeArrowheads="1"/>
          </p:cNvSpPr>
          <p:nvPr/>
        </p:nvSpPr>
        <p:spPr bwMode="auto">
          <a:xfrm>
            <a:off x="9709150" y="2871789"/>
            <a:ext cx="781050" cy="64928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15</a:t>
            </a:r>
          </a:p>
        </p:txBody>
      </p:sp>
      <p:sp>
        <p:nvSpPr>
          <p:cNvPr id="46091" name="Oval 10"/>
          <p:cNvSpPr>
            <a:spLocks noChangeArrowheads="1"/>
          </p:cNvSpPr>
          <p:nvPr/>
        </p:nvSpPr>
        <p:spPr bwMode="auto">
          <a:xfrm>
            <a:off x="2546350"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672788" name="AutoShape 20"/>
          <p:cNvSpPr>
            <a:spLocks noChangeArrowheads="1"/>
          </p:cNvSpPr>
          <p:nvPr/>
        </p:nvSpPr>
        <p:spPr bwMode="auto">
          <a:xfrm>
            <a:off x="6526213" y="3556001"/>
            <a:ext cx="914400" cy="908149"/>
          </a:xfrm>
          <a:prstGeom prst="upArrowCallout">
            <a:avLst>
              <a:gd name="adj1" fmla="val 27746"/>
              <a:gd name="adj2" fmla="val 25819"/>
              <a:gd name="adj3" fmla="val 16667"/>
              <a:gd name="adj4" fmla="val 5053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latin typeface="Times New Roman" panose="02020603050405020304" pitchFamily="18" charset="0"/>
              </a:rPr>
              <a:t>i</a:t>
            </a:r>
          </a:p>
        </p:txBody>
      </p:sp>
      <p:sp>
        <p:nvSpPr>
          <p:cNvPr id="672789" name="AutoShape 21"/>
          <p:cNvSpPr>
            <a:spLocks noChangeArrowheads="1"/>
          </p:cNvSpPr>
          <p:nvPr/>
        </p:nvSpPr>
        <p:spPr bwMode="auto">
          <a:xfrm>
            <a:off x="9493250" y="2041526"/>
            <a:ext cx="1143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solidFill>
                  <a:srgbClr val="0000FF"/>
                </a:solidFill>
                <a:latin typeface="Times New Roman" panose="02020603050405020304" pitchFamily="18" charset="0"/>
              </a:rPr>
              <a:t>j</a:t>
            </a:r>
          </a:p>
        </p:txBody>
      </p:sp>
      <p:sp>
        <p:nvSpPr>
          <p:cNvPr id="672806" name="Oval 38"/>
          <p:cNvSpPr>
            <a:spLocks noChangeArrowheads="1"/>
          </p:cNvSpPr>
          <p:nvPr/>
        </p:nvSpPr>
        <p:spPr bwMode="auto">
          <a:xfrm>
            <a:off x="7662863"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8</a:t>
            </a:r>
          </a:p>
        </p:txBody>
      </p:sp>
      <p:sp>
        <p:nvSpPr>
          <p:cNvPr id="46096" name="Rectangle 25"/>
          <p:cNvSpPr>
            <a:spLocks noChangeArrowheads="1"/>
          </p:cNvSpPr>
          <p:nvPr/>
        </p:nvSpPr>
        <p:spPr bwMode="auto">
          <a:xfrm>
            <a:off x="3762376" y="5705475"/>
            <a:ext cx="48434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53975">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lvl="2">
              <a:lnSpc>
                <a:spcPts val="3000"/>
              </a:lnSpc>
              <a:spcBef>
                <a:spcPts val="800"/>
              </a:spcBef>
            </a:pPr>
            <a:r>
              <a:rPr lang="en-US" sz="2400">
                <a:solidFill>
                  <a:srgbClr val="0000FF"/>
                </a:solidFill>
                <a:latin typeface="Times New Roman" panose="02020603050405020304" pitchFamily="18" charset="0"/>
                <a:cs typeface="Times New Roman" panose="02020603050405020304" pitchFamily="18" charset="0"/>
              </a:rPr>
              <a:t>Nếu a[j]&lt;a[j-1] thì đổi chỗ a[j], a[j-1]</a:t>
            </a:r>
            <a:endParaRPr lang="en-US" sz="2400" i="1">
              <a:solidFill>
                <a:srgbClr val="0000FF"/>
              </a:solidFill>
              <a:latin typeface="Times New Roman" panose="02020603050405020304" pitchFamily="18" charset="0"/>
              <a:cs typeface="Times New Roman" panose="02020603050405020304" pitchFamily="18" charset="0"/>
            </a:endParaRP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27" name="Rectangle 26"/>
          <p:cNvSpPr/>
          <p:nvPr/>
        </p:nvSpPr>
        <p:spPr>
          <a:xfrm>
            <a:off x="685800" y="248458"/>
            <a:ext cx="10960099" cy="754053"/>
          </a:xfrm>
          <a:prstGeom prst="rect">
            <a:avLst/>
          </a:prstGeom>
        </p:spPr>
        <p:txBody>
          <a:bodyPr wrap="square">
            <a:spAutoFit/>
          </a:bodyPr>
          <a:lstStyle/>
          <a:p>
            <a:pPr algn="ctr"/>
            <a:r>
              <a:rPr lang="en-US" sz="4300" b="1" i="1">
                <a:latin typeface="Times New Roman" panose="02020603050405020304" pitchFamily="18" charset="0"/>
              </a:rPr>
              <a:t>Bubble</a:t>
            </a:r>
            <a:r>
              <a:rPr lang="en-US" sz="4300" b="1" i="1"/>
              <a:t> </a:t>
            </a:r>
            <a:r>
              <a:rPr lang="en-US" sz="4300" b="1" i="1">
                <a:latin typeface="Times New Roman" panose="02020603050405020304" pitchFamily="18" charset="0"/>
              </a:rPr>
              <a:t>Sort</a:t>
            </a:r>
            <a:r>
              <a:rPr lang="en-US" sz="4300" b="1" i="1"/>
              <a:t> </a:t>
            </a:r>
            <a:r>
              <a:rPr lang="en-US" sz="4300" b="1" i="1">
                <a:latin typeface="Times New Roman" panose="02020603050405020304" pitchFamily="18" charset="0"/>
              </a:rPr>
              <a:t>–</a:t>
            </a:r>
            <a:r>
              <a:rPr lang="en-US" sz="4300" b="1" i="1"/>
              <a:t> </a:t>
            </a:r>
            <a:r>
              <a:rPr lang="en-US" sz="4300" b="1" i="1">
                <a:latin typeface="Times New Roman" panose="02020603050405020304" pitchFamily="18" charset="0"/>
              </a:rPr>
              <a:t>Ví dụ</a:t>
            </a:r>
            <a:endParaRPr lang="en-US" sz="4300" b="1"/>
          </a:p>
        </p:txBody>
      </p:sp>
      <p:grpSp>
        <p:nvGrpSpPr>
          <p:cNvPr id="28" name="Group 11"/>
          <p:cNvGrpSpPr>
            <a:grpSpLocks/>
          </p:cNvGrpSpPr>
          <p:nvPr/>
        </p:nvGrpSpPr>
        <p:grpSpPr bwMode="auto">
          <a:xfrm>
            <a:off x="2546350" y="2287589"/>
            <a:ext cx="7893050" cy="649287"/>
            <a:chOff x="644" y="1153"/>
            <a:chExt cx="4972" cy="409"/>
          </a:xfrm>
        </p:grpSpPr>
        <p:sp>
          <p:nvSpPr>
            <p:cNvPr id="29" name="Oval 12"/>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30" name="Oval 13"/>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31" name="Oval 14"/>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3</a:t>
              </a:r>
            </a:p>
          </p:txBody>
        </p:sp>
        <p:sp>
          <p:nvSpPr>
            <p:cNvPr id="32" name="Oval 15"/>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33" name="Oval 16"/>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34" name="Oval 17"/>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35" name="Oval 18"/>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7</a:t>
              </a:r>
            </a:p>
          </p:txBody>
        </p:sp>
        <p:sp>
          <p:nvSpPr>
            <p:cNvPr id="36" name="Oval 19"/>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0</a:t>
              </a:r>
            </a:p>
          </p:txBody>
        </p:sp>
      </p:grpSp>
      <p:sp>
        <p:nvSpPr>
          <p:cNvPr id="37" name="Rectangle 36"/>
          <p:cNvSpPr/>
          <p:nvPr/>
        </p:nvSpPr>
        <p:spPr>
          <a:xfrm>
            <a:off x="372004" y="3015734"/>
            <a:ext cx="1106393" cy="461665"/>
          </a:xfrm>
          <a:prstGeom prst="rect">
            <a:avLst/>
          </a:prstGeom>
        </p:spPr>
        <p:txBody>
          <a:bodyPr wrap="none">
            <a:spAutoFit/>
          </a:bodyPr>
          <a:lstStyle/>
          <a:p>
            <a:r>
              <a:rPr lang="en-US" sz="2400" b="1" i="1">
                <a:latin typeface="Times New Roman" panose="02020603050405020304" pitchFamily="18" charset="0"/>
              </a:rPr>
              <a:t>Bước 6</a:t>
            </a:r>
            <a:endParaRPr lang="en-US" sz="2400" b="1"/>
          </a:p>
        </p:txBody>
      </p:sp>
      <p:sp>
        <p:nvSpPr>
          <p:cNvPr id="38"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13614020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3.54167E-6 0.00232 L 0.08554 0.00232 " pathEditMode="relative" rAng="0" ptsTypes="AA">
                                      <p:cBhvr>
                                        <p:cTn id="6" dur="2000" fill="hold"/>
                                        <p:tgtEl>
                                          <p:spTgt spid="672788"/>
                                        </p:tgtEl>
                                        <p:attrNameLst>
                                          <p:attrName>ppt_x</p:attrName>
                                          <p:attrName>ppt_y</p:attrName>
                                        </p:attrNameLst>
                                      </p:cBhvr>
                                      <p:rCtr x="4271" y="0"/>
                                    </p:animMotion>
                                  </p:childTnLst>
                                </p:cTn>
                              </p:par>
                            </p:childTnLst>
                          </p:cTn>
                        </p:par>
                        <p:par>
                          <p:cTn id="7" fill="hold" nodeType="afterGroup">
                            <p:stCondLst>
                              <p:cond delay="2000"/>
                            </p:stCondLst>
                            <p:childTnLst>
                              <p:par>
                                <p:cTn id="8" presetID="3" presetClass="entr" presetSubtype="10" fill="hold" grpId="0" nodeType="afterEffect">
                                  <p:stCondLst>
                                    <p:cond delay="0"/>
                                  </p:stCondLst>
                                  <p:iterate type="lt">
                                    <p:tmPct val="0"/>
                                  </p:iterate>
                                  <p:childTnLst>
                                    <p:set>
                                      <p:cBhvr>
                                        <p:cTn id="9" dur="1" fill="hold">
                                          <p:stCondLst>
                                            <p:cond delay="0"/>
                                          </p:stCondLst>
                                        </p:cTn>
                                        <p:tgtEl>
                                          <p:spTgt spid="672789"/>
                                        </p:tgtEl>
                                        <p:attrNameLst>
                                          <p:attrName>style.visibility</p:attrName>
                                        </p:attrNameLst>
                                      </p:cBhvr>
                                      <p:to>
                                        <p:strVal val="visible"/>
                                      </p:to>
                                    </p:set>
                                    <p:animEffect transition="in" filter="blinds(horizontal)">
                                      <p:cBhvr>
                                        <p:cTn id="10" dur="500"/>
                                        <p:tgtEl>
                                          <p:spTgt spid="672789"/>
                                        </p:tgtEl>
                                      </p:cBhvr>
                                    </p:animEffect>
                                  </p:childTnLst>
                                </p:cTn>
                              </p:par>
                            </p:childTnLst>
                          </p:cTn>
                        </p:par>
                        <p:par>
                          <p:cTn id="11" fill="hold" nodeType="afterGroup">
                            <p:stCondLst>
                              <p:cond delay="2500"/>
                            </p:stCondLst>
                            <p:childTnLst>
                              <p:par>
                                <p:cTn id="12" presetID="26" presetClass="emph" presetSubtype="0" fill="hold" grpId="0" nodeType="afterEffect">
                                  <p:stCondLst>
                                    <p:cond delay="0"/>
                                  </p:stCondLst>
                                  <p:childTnLst>
                                    <p:animEffect transition="out" filter="fade">
                                      <p:cBhvr>
                                        <p:cTn id="13" dur="2000" tmFilter="0, 0; .2, .5; .8, .5; 1, 0"/>
                                        <p:tgtEl>
                                          <p:spTgt spid="672777"/>
                                        </p:tgtEl>
                                      </p:cBhvr>
                                    </p:animEffect>
                                    <p:animScale>
                                      <p:cBhvr>
                                        <p:cTn id="14" dur="1000" autoRev="1" fill="hold"/>
                                        <p:tgtEl>
                                          <p:spTgt spid="672777"/>
                                        </p:tgtEl>
                                      </p:cBhvr>
                                      <p:by x="105000" y="105000"/>
                                    </p:animScale>
                                  </p:childTnLst>
                                </p:cTn>
                              </p:par>
                              <p:par>
                                <p:cTn id="15" presetID="26" presetClass="emph" presetSubtype="0" fill="hold" grpId="0" nodeType="withEffect">
                                  <p:stCondLst>
                                    <p:cond delay="0"/>
                                  </p:stCondLst>
                                  <p:childTnLst>
                                    <p:animEffect transition="out" filter="fade">
                                      <p:cBhvr>
                                        <p:cTn id="16" dur="2000" tmFilter="0, 0; .2, .5; .8, .5; 1, 0"/>
                                        <p:tgtEl>
                                          <p:spTgt spid="672776"/>
                                        </p:tgtEl>
                                      </p:cBhvr>
                                    </p:animEffect>
                                    <p:animScale>
                                      <p:cBhvr>
                                        <p:cTn id="17" dur="1000" autoRev="1" fill="hold"/>
                                        <p:tgtEl>
                                          <p:spTgt spid="672776"/>
                                        </p:tgtEl>
                                      </p:cBhvr>
                                      <p:by x="105000" y="105000"/>
                                    </p:animScale>
                                  </p:childTnLst>
                                </p:cTn>
                              </p:par>
                            </p:childTnLst>
                          </p:cTn>
                        </p:par>
                        <p:par>
                          <p:cTn id="18" fill="hold" nodeType="afterGroup">
                            <p:stCondLst>
                              <p:cond delay="4500"/>
                            </p:stCondLst>
                            <p:childTnLst>
                              <p:par>
                                <p:cTn id="19" presetID="35" presetClass="path" presetSubtype="0" accel="50000" decel="50000" fill="hold" grpId="2" nodeType="afterEffect">
                                  <p:stCondLst>
                                    <p:cond delay="0"/>
                                  </p:stCondLst>
                                  <p:iterate type="lt">
                                    <p:tmPct val="0"/>
                                  </p:iterate>
                                  <p:childTnLst>
                                    <p:animMotion origin="layout" path="M -8.33333E-7 2.22222E-6 L -0.08385 2.22222E-6 " pathEditMode="relative" rAng="0" ptsTypes="AA">
                                      <p:cBhvr>
                                        <p:cTn id="20" dur="2000" fill="hold"/>
                                        <p:tgtEl>
                                          <p:spTgt spid="672789"/>
                                        </p:tgtEl>
                                        <p:attrNameLst>
                                          <p:attrName>ppt_x</p:attrName>
                                          <p:attrName>ppt_y</p:attrName>
                                        </p:attrNameLst>
                                      </p:cBhvr>
                                      <p:rCtr x="-4193" y="0"/>
                                    </p:animMotion>
                                  </p:childTnLst>
                                </p:cTn>
                              </p:par>
                            </p:childTnLst>
                          </p:cTn>
                        </p:par>
                        <p:par>
                          <p:cTn id="21" fill="hold" nodeType="afterGroup">
                            <p:stCondLst>
                              <p:cond delay="6500"/>
                            </p:stCondLst>
                            <p:childTnLst>
                              <p:par>
                                <p:cTn id="22" presetID="26" presetClass="emph" presetSubtype="0" fill="hold" grpId="1" nodeType="afterEffect">
                                  <p:stCondLst>
                                    <p:cond delay="0"/>
                                  </p:stCondLst>
                                  <p:childTnLst>
                                    <p:animEffect transition="out" filter="fade">
                                      <p:cBhvr>
                                        <p:cTn id="23" dur="2000" tmFilter="0, 0; .2, .5; .8, .5; 1, 0"/>
                                        <p:tgtEl>
                                          <p:spTgt spid="672776"/>
                                        </p:tgtEl>
                                      </p:cBhvr>
                                    </p:animEffect>
                                    <p:animScale>
                                      <p:cBhvr>
                                        <p:cTn id="24" dur="1000" autoRev="1" fill="hold"/>
                                        <p:tgtEl>
                                          <p:spTgt spid="672776"/>
                                        </p:tgtEl>
                                      </p:cBhvr>
                                      <p:by x="105000" y="105000"/>
                                    </p:animScale>
                                  </p:childTnLst>
                                </p:cTn>
                              </p:par>
                              <p:par>
                                <p:cTn id="25" presetID="26" presetClass="emph" presetSubtype="0" fill="hold" grpId="0" nodeType="withEffect">
                                  <p:stCondLst>
                                    <p:cond delay="0"/>
                                  </p:stCondLst>
                                  <p:childTnLst>
                                    <p:animEffect transition="out" filter="fade">
                                      <p:cBhvr>
                                        <p:cTn id="26" dur="2000" tmFilter="0, 0; .2, .5; .8, .5; 1, 0"/>
                                        <p:tgtEl>
                                          <p:spTgt spid="672775"/>
                                        </p:tgtEl>
                                      </p:cBhvr>
                                    </p:animEffect>
                                    <p:animScale>
                                      <p:cBhvr>
                                        <p:cTn id="27" dur="1000" autoRev="1" fill="hold"/>
                                        <p:tgtEl>
                                          <p:spTgt spid="672775"/>
                                        </p:tgtEl>
                                      </p:cBhvr>
                                      <p:by x="105000" y="105000"/>
                                    </p:animScale>
                                  </p:childTnLst>
                                </p:cTn>
                              </p:par>
                            </p:childTnLst>
                          </p:cTn>
                        </p:par>
                        <p:par>
                          <p:cTn id="28" fill="hold" nodeType="afterGroup">
                            <p:stCondLst>
                              <p:cond delay="8500"/>
                            </p:stCondLst>
                            <p:childTnLst>
                              <p:par>
                                <p:cTn id="29" presetID="42" presetClass="path" presetSubtype="0" accel="50000" decel="50000" fill="hold" grpId="1" nodeType="afterEffect">
                                  <p:stCondLst>
                                    <p:cond delay="0"/>
                                  </p:stCondLst>
                                  <p:childTnLst>
                                    <p:animMotion origin="layout" path="M 0.00174 2.59259E-6 L 0.00174 0.32662 " pathEditMode="relative" rAng="0" ptsTypes="AA">
                                      <p:cBhvr>
                                        <p:cTn id="30" dur="2000" fill="hold"/>
                                        <p:tgtEl>
                                          <p:spTgt spid="672775"/>
                                        </p:tgtEl>
                                        <p:attrNameLst>
                                          <p:attrName>ppt_x</p:attrName>
                                          <p:attrName>ppt_y</p:attrName>
                                        </p:attrNameLst>
                                      </p:cBhvr>
                                      <p:rCtr x="0" y="16319"/>
                                    </p:animMotion>
                                  </p:childTnLst>
                                </p:cTn>
                              </p:par>
                            </p:childTnLst>
                          </p:cTn>
                        </p:par>
                        <p:par>
                          <p:cTn id="31" fill="hold" nodeType="afterGroup">
                            <p:stCondLst>
                              <p:cond delay="10500"/>
                            </p:stCondLst>
                            <p:childTnLst>
                              <p:par>
                                <p:cTn id="32" presetID="35" presetClass="path" presetSubtype="0" accel="50000" decel="50000" fill="hold" grpId="2" nodeType="afterEffect">
                                  <p:stCondLst>
                                    <p:cond delay="0"/>
                                  </p:stCondLst>
                                  <p:childTnLst>
                                    <p:animMotion origin="layout" path="M 0.00117 -2.22222E-6 L -0.08125 -4.81481E-6 " pathEditMode="relative" rAng="0" ptsTypes="AA">
                                      <p:cBhvr>
                                        <p:cTn id="33" dur="2000" fill="hold"/>
                                        <p:tgtEl>
                                          <p:spTgt spid="672776"/>
                                        </p:tgtEl>
                                        <p:attrNameLst>
                                          <p:attrName>ppt_x</p:attrName>
                                          <p:attrName>ppt_y</p:attrName>
                                        </p:attrNameLst>
                                      </p:cBhvr>
                                      <p:rCtr x="-4193" y="-69"/>
                                    </p:animMotion>
                                  </p:childTnLst>
                                </p:cTn>
                              </p:par>
                            </p:childTnLst>
                          </p:cTn>
                        </p:par>
                        <p:par>
                          <p:cTn id="34" fill="hold" nodeType="afterGroup">
                            <p:stCondLst>
                              <p:cond delay="12500"/>
                            </p:stCondLst>
                            <p:childTnLst>
                              <p:par>
                                <p:cTn id="35" presetID="64" presetClass="path" presetSubtype="0" accel="50000" decel="50000" fill="hold" grpId="2" nodeType="afterEffect">
                                  <p:stCondLst>
                                    <p:cond delay="0"/>
                                  </p:stCondLst>
                                  <p:childTnLst>
                                    <p:animMotion origin="layout" path="M 0.0017 0.32662 L 0.08412 -4.81481E-6 " pathEditMode="relative" rAng="0" ptsTypes="AA">
                                      <p:cBhvr>
                                        <p:cTn id="36" dur="2000" fill="hold"/>
                                        <p:tgtEl>
                                          <p:spTgt spid="672775"/>
                                        </p:tgtEl>
                                        <p:attrNameLst>
                                          <p:attrName>ppt_x</p:attrName>
                                          <p:attrName>ppt_y</p:attrName>
                                        </p:attrNameLst>
                                      </p:cBhvr>
                                      <p:rCtr x="4089" y="-16389"/>
                                    </p:animMotion>
                                  </p:childTnLst>
                                </p:cTn>
                              </p:par>
                            </p:childTnLst>
                          </p:cTn>
                        </p:par>
                        <p:par>
                          <p:cTn id="37" fill="hold" nodeType="afterGroup">
                            <p:stCondLst>
                              <p:cond delay="14500"/>
                            </p:stCondLst>
                            <p:childTnLst>
                              <p:par>
                                <p:cTn id="38" presetID="36" presetClass="emph" presetSubtype="0" fill="hold" grpId="3" nodeType="afterEffect">
                                  <p:stCondLst>
                                    <p:cond delay="0"/>
                                  </p:stCondLst>
                                  <p:iterate type="lt">
                                    <p:tmPct val="10000"/>
                                  </p:iterate>
                                  <p:childTnLst>
                                    <p:animScale>
                                      <p:cBhvr>
                                        <p:cTn id="39" dur="250" autoRev="1" fill="hold">
                                          <p:stCondLst>
                                            <p:cond delay="0"/>
                                          </p:stCondLst>
                                        </p:cTn>
                                        <p:tgtEl>
                                          <p:spTgt spid="672789"/>
                                        </p:tgtEl>
                                      </p:cBhvr>
                                      <p:to x="80000" y="100000"/>
                                    </p:animScale>
                                    <p:anim by="(#ppt_w*0.10)" calcmode="lin" valueType="num">
                                      <p:cBhvr>
                                        <p:cTn id="40" dur="250" autoRev="1" fill="hold">
                                          <p:stCondLst>
                                            <p:cond delay="0"/>
                                          </p:stCondLst>
                                        </p:cTn>
                                        <p:tgtEl>
                                          <p:spTgt spid="672789"/>
                                        </p:tgtEl>
                                        <p:attrNameLst>
                                          <p:attrName>ppt_x</p:attrName>
                                        </p:attrNameLst>
                                      </p:cBhvr>
                                    </p:anim>
                                    <p:anim by="(-#ppt_w*0.10)" calcmode="lin" valueType="num">
                                      <p:cBhvr>
                                        <p:cTn id="41" dur="250" autoRev="1" fill="hold">
                                          <p:stCondLst>
                                            <p:cond delay="0"/>
                                          </p:stCondLst>
                                        </p:cTn>
                                        <p:tgtEl>
                                          <p:spTgt spid="672789"/>
                                        </p:tgtEl>
                                        <p:attrNameLst>
                                          <p:attrName>ppt_y</p:attrName>
                                        </p:attrNameLst>
                                      </p:cBhvr>
                                    </p:anim>
                                    <p:animRot by="-480000">
                                      <p:cBhvr>
                                        <p:cTn id="42" dur="250" autoRev="1" fill="hold">
                                          <p:stCondLst>
                                            <p:cond delay="0"/>
                                          </p:stCondLst>
                                        </p:cTn>
                                        <p:tgtEl>
                                          <p:spTgt spid="672789"/>
                                        </p:tgtEl>
                                        <p:attrNameLst>
                                          <p:attrName>r</p:attrName>
                                        </p:attrNameLst>
                                      </p:cBhvr>
                                    </p:animRot>
                                  </p:childTnLst>
                                </p:cTn>
                              </p:par>
                            </p:childTnLst>
                          </p:cTn>
                        </p:par>
                        <p:par>
                          <p:cTn id="43" fill="hold" nodeType="afterGroup">
                            <p:stCondLst>
                              <p:cond delay="15000"/>
                            </p:stCondLst>
                            <p:childTnLst>
                              <p:par>
                                <p:cTn id="44" presetID="3" presetClass="exit" presetSubtype="10" fill="hold" grpId="1" nodeType="afterEffect">
                                  <p:stCondLst>
                                    <p:cond delay="0"/>
                                  </p:stCondLst>
                                  <p:iterate type="lt">
                                    <p:tmPct val="0"/>
                                  </p:iterate>
                                  <p:childTnLst>
                                    <p:animEffect transition="out" filter="blinds(horizontal)">
                                      <p:cBhvr>
                                        <p:cTn id="45" dur="500"/>
                                        <p:tgtEl>
                                          <p:spTgt spid="672789"/>
                                        </p:tgtEl>
                                      </p:cBhvr>
                                    </p:animEffect>
                                    <p:set>
                                      <p:cBhvr>
                                        <p:cTn id="46" dur="1" fill="hold">
                                          <p:stCondLst>
                                            <p:cond delay="499"/>
                                          </p:stCondLst>
                                        </p:cTn>
                                        <p:tgtEl>
                                          <p:spTgt spid="672789"/>
                                        </p:tgtEl>
                                        <p:attrNameLst>
                                          <p:attrName>style.visibility</p:attrName>
                                        </p:attrNameLst>
                                      </p:cBhvr>
                                      <p:to>
                                        <p:strVal val="hidden"/>
                                      </p:to>
                                    </p:set>
                                  </p:childTnLst>
                                </p:cTn>
                              </p:par>
                            </p:childTnLst>
                          </p:cTn>
                        </p:par>
                        <p:par>
                          <p:cTn id="47" fill="hold" nodeType="afterGroup">
                            <p:stCondLst>
                              <p:cond delay="15500"/>
                            </p:stCondLst>
                            <p:childTnLst>
                              <p:par>
                                <p:cTn id="48" presetID="8" presetClass="exit" presetSubtype="16" fill="hold" grpId="3" nodeType="afterEffect">
                                  <p:stCondLst>
                                    <p:cond delay="0"/>
                                  </p:stCondLst>
                                  <p:childTnLst>
                                    <p:animEffect transition="out" filter="diamond(in)">
                                      <p:cBhvr>
                                        <p:cTn id="49" dur="1000"/>
                                        <p:tgtEl>
                                          <p:spTgt spid="672776"/>
                                        </p:tgtEl>
                                      </p:cBhvr>
                                    </p:animEffect>
                                    <p:set>
                                      <p:cBhvr>
                                        <p:cTn id="50" dur="1" fill="hold">
                                          <p:stCondLst>
                                            <p:cond delay="999"/>
                                          </p:stCondLst>
                                        </p:cTn>
                                        <p:tgtEl>
                                          <p:spTgt spid="672776"/>
                                        </p:tgtEl>
                                        <p:attrNameLst>
                                          <p:attrName>style.visibility</p:attrName>
                                        </p:attrNameLst>
                                      </p:cBhvr>
                                      <p:to>
                                        <p:strVal val="hidden"/>
                                      </p:to>
                                    </p:set>
                                  </p:childTnLst>
                                </p:cTn>
                              </p:par>
                              <p:par>
                                <p:cTn id="51" presetID="8" presetClass="entr" presetSubtype="16" fill="hold" nodeType="withEffect">
                                  <p:stCondLst>
                                    <p:cond delay="0"/>
                                  </p:stCondLst>
                                  <p:childTnLst>
                                    <p:set>
                                      <p:cBhvr>
                                        <p:cTn id="52" dur="1" fill="hold">
                                          <p:stCondLst>
                                            <p:cond delay="0"/>
                                          </p:stCondLst>
                                        </p:cTn>
                                        <p:tgtEl>
                                          <p:spTgt spid="672806"/>
                                        </p:tgtEl>
                                        <p:attrNameLst>
                                          <p:attrName>style.visibility</p:attrName>
                                        </p:attrNameLst>
                                      </p:cBhvr>
                                      <p:to>
                                        <p:strVal val="visible"/>
                                      </p:to>
                                    </p:set>
                                    <p:animEffect transition="in" filter="diamond(in)">
                                      <p:cBhvr>
                                        <p:cTn id="53" dur="1000"/>
                                        <p:tgtEl>
                                          <p:spTgt spid="672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2775" grpId="0" animBg="1"/>
      <p:bldP spid="672775" grpId="1" animBg="1"/>
      <p:bldP spid="672775" grpId="2" animBg="1"/>
      <p:bldP spid="672776" grpId="0" animBg="1"/>
      <p:bldP spid="672776" grpId="1" animBg="1"/>
      <p:bldP spid="672776" grpId="2" animBg="1"/>
      <p:bldP spid="672776" grpId="3" animBg="1"/>
      <p:bldP spid="672777" grpId="0" animBg="1"/>
      <p:bldP spid="672788" grpId="0" animBg="1"/>
      <p:bldP spid="672789" grpId="0" animBg="1"/>
      <p:bldP spid="672789" grpId="1" animBg="1"/>
      <p:bldP spid="672789" grpId="2" animBg="1"/>
      <p:bldP spid="672789" grpId="3"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Oval 3"/>
          <p:cNvSpPr>
            <a:spLocks noChangeArrowheads="1"/>
          </p:cNvSpPr>
          <p:nvPr/>
        </p:nvSpPr>
        <p:spPr bwMode="auto">
          <a:xfrm>
            <a:off x="3552825"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47109" name="Oval 4"/>
          <p:cNvSpPr>
            <a:spLocks noChangeArrowheads="1"/>
          </p:cNvSpPr>
          <p:nvPr/>
        </p:nvSpPr>
        <p:spPr bwMode="auto">
          <a:xfrm>
            <a:off x="4592638"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47110" name="Oval 5"/>
          <p:cNvSpPr>
            <a:spLocks noChangeArrowheads="1"/>
          </p:cNvSpPr>
          <p:nvPr/>
        </p:nvSpPr>
        <p:spPr bwMode="auto">
          <a:xfrm>
            <a:off x="5614988"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47111" name="Oval 6"/>
          <p:cNvSpPr>
            <a:spLocks noChangeArrowheads="1"/>
          </p:cNvSpPr>
          <p:nvPr/>
        </p:nvSpPr>
        <p:spPr bwMode="auto">
          <a:xfrm>
            <a:off x="6623050"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47112" name="Oval 7"/>
          <p:cNvSpPr>
            <a:spLocks noChangeArrowheads="1"/>
          </p:cNvSpPr>
          <p:nvPr/>
        </p:nvSpPr>
        <p:spPr bwMode="auto">
          <a:xfrm>
            <a:off x="7645400"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8</a:t>
            </a:r>
          </a:p>
        </p:txBody>
      </p:sp>
      <p:sp>
        <p:nvSpPr>
          <p:cNvPr id="673800" name="Oval 8"/>
          <p:cNvSpPr>
            <a:spLocks noChangeArrowheads="1"/>
          </p:cNvSpPr>
          <p:nvPr/>
        </p:nvSpPr>
        <p:spPr bwMode="auto">
          <a:xfrm>
            <a:off x="8669339" y="2871789"/>
            <a:ext cx="757237" cy="64928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12</a:t>
            </a:r>
          </a:p>
        </p:txBody>
      </p:sp>
      <p:sp>
        <p:nvSpPr>
          <p:cNvPr id="673801" name="Oval 9"/>
          <p:cNvSpPr>
            <a:spLocks noChangeArrowheads="1"/>
          </p:cNvSpPr>
          <p:nvPr/>
        </p:nvSpPr>
        <p:spPr bwMode="auto">
          <a:xfrm>
            <a:off x="9709151" y="2871789"/>
            <a:ext cx="754063" cy="64928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15</a:t>
            </a:r>
          </a:p>
        </p:txBody>
      </p:sp>
      <p:sp>
        <p:nvSpPr>
          <p:cNvPr id="47115" name="Oval 10"/>
          <p:cNvSpPr>
            <a:spLocks noChangeArrowheads="1"/>
          </p:cNvSpPr>
          <p:nvPr/>
        </p:nvSpPr>
        <p:spPr bwMode="auto">
          <a:xfrm>
            <a:off x="2546350"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673812" name="AutoShape 20"/>
          <p:cNvSpPr>
            <a:spLocks noChangeArrowheads="1"/>
          </p:cNvSpPr>
          <p:nvPr/>
        </p:nvSpPr>
        <p:spPr bwMode="auto">
          <a:xfrm>
            <a:off x="7558088" y="3556001"/>
            <a:ext cx="914400" cy="908149"/>
          </a:xfrm>
          <a:prstGeom prst="upArrowCallout">
            <a:avLst>
              <a:gd name="adj1" fmla="val 27746"/>
              <a:gd name="adj2" fmla="val 25819"/>
              <a:gd name="adj3" fmla="val 16667"/>
              <a:gd name="adj4" fmla="val 5053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latin typeface="Times New Roman" panose="02020603050405020304" pitchFamily="18" charset="0"/>
              </a:rPr>
              <a:t>i</a:t>
            </a:r>
          </a:p>
        </p:txBody>
      </p:sp>
      <p:sp>
        <p:nvSpPr>
          <p:cNvPr id="673813" name="AutoShape 21"/>
          <p:cNvSpPr>
            <a:spLocks noChangeArrowheads="1"/>
          </p:cNvSpPr>
          <p:nvPr/>
        </p:nvSpPr>
        <p:spPr bwMode="auto">
          <a:xfrm>
            <a:off x="9493250" y="2041526"/>
            <a:ext cx="1143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solidFill>
                  <a:srgbClr val="0000FF"/>
                </a:solidFill>
                <a:latin typeface="Times New Roman" panose="02020603050405020304" pitchFamily="18" charset="0"/>
              </a:rPr>
              <a:t>j</a:t>
            </a:r>
          </a:p>
        </p:txBody>
      </p:sp>
      <p:sp>
        <p:nvSpPr>
          <p:cNvPr id="673830" name="Oval 38"/>
          <p:cNvSpPr>
            <a:spLocks noChangeArrowheads="1"/>
          </p:cNvSpPr>
          <p:nvPr/>
        </p:nvSpPr>
        <p:spPr bwMode="auto">
          <a:xfrm>
            <a:off x="9704389" y="2874964"/>
            <a:ext cx="758825" cy="64928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15</a:t>
            </a:r>
          </a:p>
        </p:txBody>
      </p:sp>
      <p:sp>
        <p:nvSpPr>
          <p:cNvPr id="673831" name="Oval 39"/>
          <p:cNvSpPr>
            <a:spLocks noChangeArrowheads="1"/>
          </p:cNvSpPr>
          <p:nvPr/>
        </p:nvSpPr>
        <p:spPr bwMode="auto">
          <a:xfrm>
            <a:off x="8683625" y="2873375"/>
            <a:ext cx="755650" cy="6492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12</a:t>
            </a:r>
          </a:p>
        </p:txBody>
      </p:sp>
      <p:sp>
        <p:nvSpPr>
          <p:cNvPr id="47121" name="Rectangle 26"/>
          <p:cNvSpPr>
            <a:spLocks noChangeArrowheads="1"/>
          </p:cNvSpPr>
          <p:nvPr/>
        </p:nvSpPr>
        <p:spPr bwMode="auto">
          <a:xfrm>
            <a:off x="3762376" y="5629275"/>
            <a:ext cx="48434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53975">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lvl="2">
              <a:lnSpc>
                <a:spcPts val="3000"/>
              </a:lnSpc>
              <a:spcBef>
                <a:spcPts val="800"/>
              </a:spcBef>
            </a:pPr>
            <a:r>
              <a:rPr lang="en-US" sz="2400">
                <a:solidFill>
                  <a:srgbClr val="0000FF"/>
                </a:solidFill>
                <a:latin typeface="Times New Roman" panose="02020603050405020304" pitchFamily="18" charset="0"/>
                <a:cs typeface="Times New Roman" panose="02020603050405020304" pitchFamily="18" charset="0"/>
              </a:rPr>
              <a:t>Nếu a[j]&lt;a[j-1] thì đổi chỗ a[j], a[j-1]</a:t>
            </a:r>
            <a:endParaRPr lang="en-US" sz="2400" i="1">
              <a:solidFill>
                <a:srgbClr val="0000FF"/>
              </a:solidFill>
              <a:latin typeface="Times New Roman" panose="02020603050405020304" pitchFamily="18" charset="0"/>
              <a:cs typeface="Times New Roman" panose="02020603050405020304" pitchFamily="18" charset="0"/>
            </a:endParaRPr>
          </a:p>
        </p:txBody>
      </p:sp>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28" name="Rectangle 27"/>
          <p:cNvSpPr/>
          <p:nvPr/>
        </p:nvSpPr>
        <p:spPr>
          <a:xfrm>
            <a:off x="685800" y="248458"/>
            <a:ext cx="10960099" cy="754053"/>
          </a:xfrm>
          <a:prstGeom prst="rect">
            <a:avLst/>
          </a:prstGeom>
        </p:spPr>
        <p:txBody>
          <a:bodyPr wrap="square">
            <a:spAutoFit/>
          </a:bodyPr>
          <a:lstStyle/>
          <a:p>
            <a:pPr algn="ctr"/>
            <a:r>
              <a:rPr lang="en-US" sz="4300" b="1" i="1">
                <a:latin typeface="Times New Roman" panose="02020603050405020304" pitchFamily="18" charset="0"/>
              </a:rPr>
              <a:t>Bubble</a:t>
            </a:r>
            <a:r>
              <a:rPr lang="en-US" sz="4300" b="1" i="1"/>
              <a:t> </a:t>
            </a:r>
            <a:r>
              <a:rPr lang="en-US" sz="4300" b="1" i="1">
                <a:latin typeface="Times New Roman" panose="02020603050405020304" pitchFamily="18" charset="0"/>
              </a:rPr>
              <a:t>Sort</a:t>
            </a:r>
            <a:r>
              <a:rPr lang="en-US" sz="4300" b="1" i="1"/>
              <a:t> </a:t>
            </a:r>
            <a:r>
              <a:rPr lang="en-US" sz="4300" b="1" i="1">
                <a:latin typeface="Times New Roman" panose="02020603050405020304" pitchFamily="18" charset="0"/>
              </a:rPr>
              <a:t>–</a:t>
            </a:r>
            <a:r>
              <a:rPr lang="en-US" sz="4300" b="1" i="1"/>
              <a:t> </a:t>
            </a:r>
            <a:r>
              <a:rPr lang="en-US" sz="4300" b="1" i="1">
                <a:latin typeface="Times New Roman" panose="02020603050405020304" pitchFamily="18" charset="0"/>
              </a:rPr>
              <a:t>Ví dụ</a:t>
            </a:r>
            <a:endParaRPr lang="en-US" sz="4300" b="1"/>
          </a:p>
        </p:txBody>
      </p:sp>
      <p:grpSp>
        <p:nvGrpSpPr>
          <p:cNvPr id="29" name="Group 11"/>
          <p:cNvGrpSpPr>
            <a:grpSpLocks/>
          </p:cNvGrpSpPr>
          <p:nvPr/>
        </p:nvGrpSpPr>
        <p:grpSpPr bwMode="auto">
          <a:xfrm>
            <a:off x="2546350" y="2287589"/>
            <a:ext cx="7893050" cy="649287"/>
            <a:chOff x="644" y="1153"/>
            <a:chExt cx="4972" cy="409"/>
          </a:xfrm>
        </p:grpSpPr>
        <p:sp>
          <p:nvSpPr>
            <p:cNvPr id="30" name="Oval 12"/>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31" name="Oval 13"/>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32" name="Oval 14"/>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3</a:t>
              </a:r>
            </a:p>
          </p:txBody>
        </p:sp>
        <p:sp>
          <p:nvSpPr>
            <p:cNvPr id="33" name="Oval 15"/>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34" name="Oval 16"/>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35" name="Oval 17"/>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36" name="Oval 18"/>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7</a:t>
              </a:r>
            </a:p>
          </p:txBody>
        </p:sp>
        <p:sp>
          <p:nvSpPr>
            <p:cNvPr id="37" name="Oval 19"/>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0</a:t>
              </a:r>
            </a:p>
          </p:txBody>
        </p:sp>
      </p:grpSp>
      <p:sp>
        <p:nvSpPr>
          <p:cNvPr id="38" name="Rectangle 37"/>
          <p:cNvSpPr/>
          <p:nvPr/>
        </p:nvSpPr>
        <p:spPr>
          <a:xfrm>
            <a:off x="372004" y="3015734"/>
            <a:ext cx="1106393" cy="461665"/>
          </a:xfrm>
          <a:prstGeom prst="rect">
            <a:avLst/>
          </a:prstGeom>
        </p:spPr>
        <p:txBody>
          <a:bodyPr wrap="none">
            <a:spAutoFit/>
          </a:bodyPr>
          <a:lstStyle/>
          <a:p>
            <a:r>
              <a:rPr lang="en-US" sz="2400" b="1" i="1">
                <a:latin typeface="Times New Roman" panose="02020603050405020304" pitchFamily="18" charset="0"/>
              </a:rPr>
              <a:t>Bước 7</a:t>
            </a:r>
            <a:endParaRPr lang="en-US" sz="2400" b="1"/>
          </a:p>
        </p:txBody>
      </p:sp>
      <p:sp>
        <p:nvSpPr>
          <p:cNvPr id="39"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25195510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1.875E-6 0.00047 L 0.08946 0.00047 " pathEditMode="relative" rAng="0" ptsTypes="AA">
                                      <p:cBhvr>
                                        <p:cTn id="6" dur="2000" fill="hold"/>
                                        <p:tgtEl>
                                          <p:spTgt spid="673812"/>
                                        </p:tgtEl>
                                        <p:attrNameLst>
                                          <p:attrName>ppt_x</p:attrName>
                                          <p:attrName>ppt_y</p:attrName>
                                        </p:attrNameLst>
                                      </p:cBhvr>
                                      <p:rCtr x="4466" y="0"/>
                                    </p:animMotion>
                                  </p:childTnLst>
                                </p:cTn>
                              </p:par>
                            </p:childTnLst>
                          </p:cTn>
                        </p:par>
                        <p:par>
                          <p:cTn id="7" fill="hold" nodeType="afterGroup">
                            <p:stCondLst>
                              <p:cond delay="2000"/>
                            </p:stCondLst>
                            <p:childTnLst>
                              <p:par>
                                <p:cTn id="8" presetID="3" presetClass="entr" presetSubtype="10" fill="hold" grpId="0" nodeType="afterEffect">
                                  <p:stCondLst>
                                    <p:cond delay="0"/>
                                  </p:stCondLst>
                                  <p:iterate type="lt">
                                    <p:tmPct val="0"/>
                                  </p:iterate>
                                  <p:childTnLst>
                                    <p:set>
                                      <p:cBhvr>
                                        <p:cTn id="9" dur="1" fill="hold">
                                          <p:stCondLst>
                                            <p:cond delay="0"/>
                                          </p:stCondLst>
                                        </p:cTn>
                                        <p:tgtEl>
                                          <p:spTgt spid="673813"/>
                                        </p:tgtEl>
                                        <p:attrNameLst>
                                          <p:attrName>style.visibility</p:attrName>
                                        </p:attrNameLst>
                                      </p:cBhvr>
                                      <p:to>
                                        <p:strVal val="visible"/>
                                      </p:to>
                                    </p:set>
                                    <p:animEffect transition="in" filter="blinds(horizontal)">
                                      <p:cBhvr>
                                        <p:cTn id="10" dur="500"/>
                                        <p:tgtEl>
                                          <p:spTgt spid="673813"/>
                                        </p:tgtEl>
                                      </p:cBhvr>
                                    </p:animEffect>
                                  </p:childTnLst>
                                </p:cTn>
                              </p:par>
                            </p:childTnLst>
                          </p:cTn>
                        </p:par>
                        <p:par>
                          <p:cTn id="11" fill="hold" nodeType="afterGroup">
                            <p:stCondLst>
                              <p:cond delay="2500"/>
                            </p:stCondLst>
                            <p:childTnLst>
                              <p:par>
                                <p:cTn id="12" presetID="26" presetClass="emph" presetSubtype="0" fill="hold" grpId="0" nodeType="afterEffect">
                                  <p:stCondLst>
                                    <p:cond delay="0"/>
                                  </p:stCondLst>
                                  <p:childTnLst>
                                    <p:animEffect transition="out" filter="fade">
                                      <p:cBhvr>
                                        <p:cTn id="13" dur="2000" tmFilter="0, 0; .2, .5; .8, .5; 1, 0"/>
                                        <p:tgtEl>
                                          <p:spTgt spid="673801"/>
                                        </p:tgtEl>
                                      </p:cBhvr>
                                    </p:animEffect>
                                    <p:animScale>
                                      <p:cBhvr>
                                        <p:cTn id="14" dur="1000" autoRev="1" fill="hold"/>
                                        <p:tgtEl>
                                          <p:spTgt spid="673801"/>
                                        </p:tgtEl>
                                      </p:cBhvr>
                                      <p:by x="105000" y="105000"/>
                                    </p:animScale>
                                  </p:childTnLst>
                                </p:cTn>
                              </p:par>
                              <p:par>
                                <p:cTn id="15" presetID="26" presetClass="emph" presetSubtype="0" fill="hold" grpId="0" nodeType="withEffect">
                                  <p:stCondLst>
                                    <p:cond delay="0"/>
                                  </p:stCondLst>
                                  <p:childTnLst>
                                    <p:animEffect transition="out" filter="fade">
                                      <p:cBhvr>
                                        <p:cTn id="16" dur="2000" tmFilter="0, 0; .2, .5; .8, .5; 1, 0"/>
                                        <p:tgtEl>
                                          <p:spTgt spid="673800"/>
                                        </p:tgtEl>
                                      </p:cBhvr>
                                    </p:animEffect>
                                    <p:animScale>
                                      <p:cBhvr>
                                        <p:cTn id="17" dur="1000" autoRev="1" fill="hold"/>
                                        <p:tgtEl>
                                          <p:spTgt spid="673800"/>
                                        </p:tgtEl>
                                      </p:cBhvr>
                                      <p:by x="105000" y="105000"/>
                                    </p:animScale>
                                  </p:childTnLst>
                                </p:cTn>
                              </p:par>
                            </p:childTnLst>
                          </p:cTn>
                        </p:par>
                        <p:par>
                          <p:cTn id="18" fill="hold" nodeType="afterGroup">
                            <p:stCondLst>
                              <p:cond delay="4500"/>
                            </p:stCondLst>
                            <p:childTnLst>
                              <p:par>
                                <p:cTn id="19" presetID="36" presetClass="emph" presetSubtype="0" fill="hold" grpId="2" nodeType="afterEffect">
                                  <p:stCondLst>
                                    <p:cond delay="0"/>
                                  </p:stCondLst>
                                  <p:iterate type="lt">
                                    <p:tmPct val="10000"/>
                                  </p:iterate>
                                  <p:childTnLst>
                                    <p:animScale>
                                      <p:cBhvr>
                                        <p:cTn id="20" dur="250" autoRev="1" fill="hold">
                                          <p:stCondLst>
                                            <p:cond delay="0"/>
                                          </p:stCondLst>
                                        </p:cTn>
                                        <p:tgtEl>
                                          <p:spTgt spid="673813"/>
                                        </p:tgtEl>
                                      </p:cBhvr>
                                      <p:to x="80000" y="100000"/>
                                    </p:animScale>
                                    <p:anim by="(#ppt_w*0.10)" calcmode="lin" valueType="num">
                                      <p:cBhvr>
                                        <p:cTn id="21" dur="250" autoRev="1" fill="hold">
                                          <p:stCondLst>
                                            <p:cond delay="0"/>
                                          </p:stCondLst>
                                        </p:cTn>
                                        <p:tgtEl>
                                          <p:spTgt spid="673813"/>
                                        </p:tgtEl>
                                        <p:attrNameLst>
                                          <p:attrName>ppt_x</p:attrName>
                                        </p:attrNameLst>
                                      </p:cBhvr>
                                    </p:anim>
                                    <p:anim by="(-#ppt_w*0.10)" calcmode="lin" valueType="num">
                                      <p:cBhvr>
                                        <p:cTn id="22" dur="250" autoRev="1" fill="hold">
                                          <p:stCondLst>
                                            <p:cond delay="0"/>
                                          </p:stCondLst>
                                        </p:cTn>
                                        <p:tgtEl>
                                          <p:spTgt spid="673813"/>
                                        </p:tgtEl>
                                        <p:attrNameLst>
                                          <p:attrName>ppt_y</p:attrName>
                                        </p:attrNameLst>
                                      </p:cBhvr>
                                    </p:anim>
                                    <p:animRot by="-480000">
                                      <p:cBhvr>
                                        <p:cTn id="23" dur="250" autoRev="1" fill="hold">
                                          <p:stCondLst>
                                            <p:cond delay="0"/>
                                          </p:stCondLst>
                                        </p:cTn>
                                        <p:tgtEl>
                                          <p:spTgt spid="673813"/>
                                        </p:tgtEl>
                                        <p:attrNameLst>
                                          <p:attrName>r</p:attrName>
                                        </p:attrNameLst>
                                      </p:cBhvr>
                                    </p:animRot>
                                  </p:childTnLst>
                                </p:cTn>
                              </p:par>
                            </p:childTnLst>
                          </p:cTn>
                        </p:par>
                        <p:par>
                          <p:cTn id="24" fill="hold" nodeType="afterGroup">
                            <p:stCondLst>
                              <p:cond delay="5000"/>
                            </p:stCondLst>
                            <p:childTnLst>
                              <p:par>
                                <p:cTn id="25" presetID="3" presetClass="exit" presetSubtype="10" fill="hold" grpId="1" nodeType="afterEffect">
                                  <p:stCondLst>
                                    <p:cond delay="0"/>
                                  </p:stCondLst>
                                  <p:iterate type="lt">
                                    <p:tmPct val="0"/>
                                  </p:iterate>
                                  <p:childTnLst>
                                    <p:animEffect transition="out" filter="blinds(horizontal)">
                                      <p:cBhvr>
                                        <p:cTn id="26" dur="500"/>
                                        <p:tgtEl>
                                          <p:spTgt spid="673813"/>
                                        </p:tgtEl>
                                      </p:cBhvr>
                                    </p:animEffect>
                                    <p:set>
                                      <p:cBhvr>
                                        <p:cTn id="27" dur="1" fill="hold">
                                          <p:stCondLst>
                                            <p:cond delay="499"/>
                                          </p:stCondLst>
                                        </p:cTn>
                                        <p:tgtEl>
                                          <p:spTgt spid="673813"/>
                                        </p:tgtEl>
                                        <p:attrNameLst>
                                          <p:attrName>style.visibility</p:attrName>
                                        </p:attrNameLst>
                                      </p:cBhvr>
                                      <p:to>
                                        <p:strVal val="hidden"/>
                                      </p:to>
                                    </p:set>
                                  </p:childTnLst>
                                </p:cTn>
                              </p:par>
                            </p:childTnLst>
                          </p:cTn>
                        </p:par>
                        <p:par>
                          <p:cTn id="28" fill="hold" nodeType="afterGroup">
                            <p:stCondLst>
                              <p:cond delay="5500"/>
                            </p:stCondLst>
                            <p:childTnLst>
                              <p:par>
                                <p:cTn id="29" presetID="8" presetClass="exit" presetSubtype="16" fill="hold" grpId="1" nodeType="afterEffect">
                                  <p:stCondLst>
                                    <p:cond delay="0"/>
                                  </p:stCondLst>
                                  <p:childTnLst>
                                    <p:animEffect transition="out" filter="diamond(in)">
                                      <p:cBhvr>
                                        <p:cTn id="30" dur="1000"/>
                                        <p:tgtEl>
                                          <p:spTgt spid="673800"/>
                                        </p:tgtEl>
                                      </p:cBhvr>
                                    </p:animEffect>
                                    <p:set>
                                      <p:cBhvr>
                                        <p:cTn id="31" dur="1" fill="hold">
                                          <p:stCondLst>
                                            <p:cond delay="999"/>
                                          </p:stCondLst>
                                        </p:cTn>
                                        <p:tgtEl>
                                          <p:spTgt spid="673800"/>
                                        </p:tgtEl>
                                        <p:attrNameLst>
                                          <p:attrName>style.visibility</p:attrName>
                                        </p:attrNameLst>
                                      </p:cBhvr>
                                      <p:to>
                                        <p:strVal val="hidden"/>
                                      </p:to>
                                    </p:set>
                                  </p:childTnLst>
                                </p:cTn>
                              </p:par>
                              <p:par>
                                <p:cTn id="32" presetID="8" presetClass="entr" presetSubtype="16" fill="hold" nodeType="withEffect">
                                  <p:stCondLst>
                                    <p:cond delay="0"/>
                                  </p:stCondLst>
                                  <p:childTnLst>
                                    <p:set>
                                      <p:cBhvr>
                                        <p:cTn id="33" dur="1" fill="hold">
                                          <p:stCondLst>
                                            <p:cond delay="0"/>
                                          </p:stCondLst>
                                        </p:cTn>
                                        <p:tgtEl>
                                          <p:spTgt spid="673831"/>
                                        </p:tgtEl>
                                        <p:attrNameLst>
                                          <p:attrName>style.visibility</p:attrName>
                                        </p:attrNameLst>
                                      </p:cBhvr>
                                      <p:to>
                                        <p:strVal val="visible"/>
                                      </p:to>
                                    </p:set>
                                    <p:animEffect transition="in" filter="diamond(in)">
                                      <p:cBhvr>
                                        <p:cTn id="34" dur="1000"/>
                                        <p:tgtEl>
                                          <p:spTgt spid="673831"/>
                                        </p:tgtEl>
                                      </p:cBhvr>
                                    </p:animEffect>
                                  </p:childTnLst>
                                </p:cTn>
                              </p:par>
                            </p:childTnLst>
                          </p:cTn>
                        </p:par>
                        <p:par>
                          <p:cTn id="35" fill="hold" nodeType="afterGroup">
                            <p:stCondLst>
                              <p:cond delay="6500"/>
                            </p:stCondLst>
                            <p:childTnLst>
                              <p:par>
                                <p:cTn id="36" presetID="63" presetClass="path" presetSubtype="0" accel="50000" decel="50000" fill="hold" grpId="1" nodeType="afterEffect">
                                  <p:stCondLst>
                                    <p:cond delay="0"/>
                                  </p:stCondLst>
                                  <p:childTnLst>
                                    <p:animMotion origin="layout" path="M 0.08841 0.00232 L 0.17279 0.00232 " pathEditMode="relative" rAng="0" ptsTypes="AA">
                                      <p:cBhvr>
                                        <p:cTn id="37" dur="2000" fill="hold"/>
                                        <p:tgtEl>
                                          <p:spTgt spid="673812"/>
                                        </p:tgtEl>
                                        <p:attrNameLst>
                                          <p:attrName>ppt_x</p:attrName>
                                          <p:attrName>ppt_y</p:attrName>
                                        </p:attrNameLst>
                                      </p:cBhvr>
                                      <p:rCtr x="4219" y="0"/>
                                    </p:animMotion>
                                  </p:childTnLst>
                                </p:cTn>
                              </p:par>
                            </p:childTnLst>
                          </p:cTn>
                        </p:par>
                        <p:par>
                          <p:cTn id="38" fill="hold" nodeType="afterGroup">
                            <p:stCondLst>
                              <p:cond delay="8500"/>
                            </p:stCondLst>
                            <p:childTnLst>
                              <p:par>
                                <p:cTn id="39" presetID="8" presetClass="exit" presetSubtype="16" fill="hold" grpId="1" nodeType="afterEffect">
                                  <p:stCondLst>
                                    <p:cond delay="0"/>
                                  </p:stCondLst>
                                  <p:childTnLst>
                                    <p:animEffect transition="out" filter="diamond(in)">
                                      <p:cBhvr>
                                        <p:cTn id="40" dur="1000"/>
                                        <p:tgtEl>
                                          <p:spTgt spid="673801"/>
                                        </p:tgtEl>
                                      </p:cBhvr>
                                    </p:animEffect>
                                    <p:set>
                                      <p:cBhvr>
                                        <p:cTn id="41" dur="1" fill="hold">
                                          <p:stCondLst>
                                            <p:cond delay="999"/>
                                          </p:stCondLst>
                                        </p:cTn>
                                        <p:tgtEl>
                                          <p:spTgt spid="673801"/>
                                        </p:tgtEl>
                                        <p:attrNameLst>
                                          <p:attrName>style.visibility</p:attrName>
                                        </p:attrNameLst>
                                      </p:cBhvr>
                                      <p:to>
                                        <p:strVal val="hidden"/>
                                      </p:to>
                                    </p:set>
                                  </p:childTnLst>
                                </p:cTn>
                              </p:par>
                              <p:par>
                                <p:cTn id="42" presetID="8" presetClass="entr" presetSubtype="16" fill="hold" nodeType="withEffect">
                                  <p:stCondLst>
                                    <p:cond delay="0"/>
                                  </p:stCondLst>
                                  <p:childTnLst>
                                    <p:set>
                                      <p:cBhvr>
                                        <p:cTn id="43" dur="1" fill="hold">
                                          <p:stCondLst>
                                            <p:cond delay="0"/>
                                          </p:stCondLst>
                                        </p:cTn>
                                        <p:tgtEl>
                                          <p:spTgt spid="673830"/>
                                        </p:tgtEl>
                                        <p:attrNameLst>
                                          <p:attrName>style.visibility</p:attrName>
                                        </p:attrNameLst>
                                      </p:cBhvr>
                                      <p:to>
                                        <p:strVal val="visible"/>
                                      </p:to>
                                    </p:set>
                                    <p:animEffect transition="in" filter="diamond(in)">
                                      <p:cBhvr>
                                        <p:cTn id="44" dur="1000"/>
                                        <p:tgtEl>
                                          <p:spTgt spid="673830"/>
                                        </p:tgtEl>
                                      </p:cBhvr>
                                    </p:animEffect>
                                  </p:childTnLst>
                                </p:cTn>
                              </p:par>
                            </p:childTnLst>
                          </p:cTn>
                        </p:par>
                        <p:par>
                          <p:cTn id="45" fill="hold" nodeType="afterGroup">
                            <p:stCondLst>
                              <p:cond delay="9500"/>
                            </p:stCondLst>
                            <p:childTnLst>
                              <p:par>
                                <p:cTn id="46" presetID="3" presetClass="exit" presetSubtype="10" fill="hold" grpId="2" nodeType="afterEffect">
                                  <p:stCondLst>
                                    <p:cond delay="0"/>
                                  </p:stCondLst>
                                  <p:childTnLst>
                                    <p:animEffect transition="out" filter="blinds(horizontal)">
                                      <p:cBhvr>
                                        <p:cTn id="47" dur="500"/>
                                        <p:tgtEl>
                                          <p:spTgt spid="673812"/>
                                        </p:tgtEl>
                                      </p:cBhvr>
                                    </p:animEffect>
                                    <p:set>
                                      <p:cBhvr>
                                        <p:cTn id="48" dur="1" fill="hold">
                                          <p:stCondLst>
                                            <p:cond delay="499"/>
                                          </p:stCondLst>
                                        </p:cTn>
                                        <p:tgtEl>
                                          <p:spTgt spid="6738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3800" grpId="0" animBg="1"/>
      <p:bldP spid="673800" grpId="1" animBg="1"/>
      <p:bldP spid="673801" grpId="0" animBg="1"/>
      <p:bldP spid="673801" grpId="1" animBg="1"/>
      <p:bldP spid="673812" grpId="0" animBg="1"/>
      <p:bldP spid="673812" grpId="1" animBg="1"/>
      <p:bldP spid="673812" grpId="2" animBg="1"/>
      <p:bldP spid="673813" grpId="0" animBg="1"/>
      <p:bldP spid="673813" grpId="1" animBg="1"/>
      <p:bldP spid="673813" grpId="2"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sz="quarter" idx="1"/>
          </p:nvPr>
        </p:nvSpPr>
        <p:spPr>
          <a:xfrm>
            <a:off x="284481" y="1361440"/>
            <a:ext cx="5881368" cy="4495800"/>
          </a:xfrm>
        </p:spPr>
        <p:txBody>
          <a:bodyPr/>
          <a:lstStyle/>
          <a:p>
            <a:pPr eaLnBrk="1" hangingPunct="1">
              <a:buFont typeface="Wingdings" panose="05000000000000000000" pitchFamily="2" charset="2"/>
              <a:buNone/>
            </a:pPr>
            <a:r>
              <a:rPr lang="en-US" sz="3600">
                <a:solidFill>
                  <a:srgbClr val="0000FF"/>
                </a:solidFill>
                <a:latin typeface="Times New Roman" panose="02020603050405020304" pitchFamily="18" charset="0"/>
                <a:cs typeface="Times New Roman" panose="02020603050405020304" pitchFamily="18" charset="0"/>
              </a:rPr>
              <a:t>void</a:t>
            </a:r>
            <a:r>
              <a:rPr lang="en-US" sz="3600">
                <a:solidFill>
                  <a:srgbClr val="000000"/>
                </a:solidFill>
                <a:latin typeface="Times New Roman" panose="02020603050405020304" pitchFamily="18" charset="0"/>
                <a:cs typeface="Times New Roman" panose="02020603050405020304" pitchFamily="18" charset="0"/>
              </a:rPr>
              <a:t> </a:t>
            </a:r>
            <a:r>
              <a:rPr lang="en-US" sz="3600">
                <a:solidFill>
                  <a:srgbClr val="FF0000"/>
                </a:solidFill>
                <a:latin typeface="Times New Roman" panose="02020603050405020304" pitchFamily="18" charset="0"/>
                <a:cs typeface="Times New Roman" panose="02020603050405020304" pitchFamily="18" charset="0"/>
              </a:rPr>
              <a:t>BubbleSort</a:t>
            </a:r>
            <a:r>
              <a:rPr lang="en-US" sz="3600">
                <a:solidFill>
                  <a:srgbClr val="000000"/>
                </a:solidFill>
                <a:latin typeface="Times New Roman" panose="02020603050405020304" pitchFamily="18" charset="0"/>
                <a:cs typeface="Times New Roman" panose="02020603050405020304" pitchFamily="18" charset="0"/>
              </a:rPr>
              <a:t>(</a:t>
            </a:r>
            <a:r>
              <a:rPr lang="en-US" sz="3600">
                <a:solidFill>
                  <a:srgbClr val="0000FF"/>
                </a:solidFill>
                <a:latin typeface="Times New Roman" panose="02020603050405020304" pitchFamily="18" charset="0"/>
                <a:cs typeface="Times New Roman" panose="02020603050405020304" pitchFamily="18" charset="0"/>
              </a:rPr>
              <a:t>int</a:t>
            </a:r>
            <a:r>
              <a:rPr lang="en-US" sz="3600">
                <a:solidFill>
                  <a:srgbClr val="000000"/>
                </a:solidFill>
                <a:latin typeface="Times New Roman" panose="02020603050405020304" pitchFamily="18" charset="0"/>
                <a:cs typeface="Times New Roman" panose="02020603050405020304" pitchFamily="18" charset="0"/>
              </a:rPr>
              <a:t> a[], </a:t>
            </a:r>
            <a:r>
              <a:rPr lang="en-US" sz="3600">
                <a:solidFill>
                  <a:srgbClr val="0000FF"/>
                </a:solidFill>
                <a:latin typeface="Times New Roman" panose="02020603050405020304" pitchFamily="18" charset="0"/>
                <a:cs typeface="Times New Roman" panose="02020603050405020304" pitchFamily="18" charset="0"/>
              </a:rPr>
              <a:t>int</a:t>
            </a:r>
            <a:r>
              <a:rPr lang="en-US" sz="3600">
                <a:solidFill>
                  <a:srgbClr val="000000"/>
                </a:solidFill>
                <a:latin typeface="Times New Roman" panose="02020603050405020304" pitchFamily="18" charset="0"/>
                <a:cs typeface="Times New Roman" panose="02020603050405020304" pitchFamily="18" charset="0"/>
              </a:rPr>
              <a:t> n)</a:t>
            </a:r>
          </a:p>
          <a:p>
            <a:pPr eaLnBrk="1" hangingPunct="1">
              <a:buFont typeface="Wingdings" panose="05000000000000000000" pitchFamily="2" charset="2"/>
              <a:buNone/>
            </a:pPr>
            <a:r>
              <a:rPr lang="en-US" sz="3600">
                <a:solidFill>
                  <a:srgbClr val="000000"/>
                </a:solidFill>
                <a:latin typeface="Times New Roman" panose="02020603050405020304" pitchFamily="18" charset="0"/>
                <a:cs typeface="Times New Roman" panose="02020603050405020304" pitchFamily="18" charset="0"/>
              </a:rPr>
              <a:t>{	</a:t>
            </a:r>
          </a:p>
          <a:p>
            <a:pPr eaLnBrk="1" hangingPunct="1">
              <a:buFont typeface="Wingdings" panose="05000000000000000000" pitchFamily="2" charset="2"/>
              <a:buNone/>
            </a:pPr>
            <a:r>
              <a:rPr lang="en-US" sz="3600">
                <a:solidFill>
                  <a:srgbClr val="000000"/>
                </a:solidFill>
                <a:latin typeface="Times New Roman" panose="02020603050405020304" pitchFamily="18" charset="0"/>
                <a:cs typeface="Times New Roman" panose="02020603050405020304" pitchFamily="18" charset="0"/>
              </a:rPr>
              <a:t>	</a:t>
            </a:r>
            <a:r>
              <a:rPr lang="en-US" sz="3600">
                <a:solidFill>
                  <a:srgbClr val="0000FF"/>
                </a:solidFill>
                <a:latin typeface="Times New Roman" panose="02020603050405020304" pitchFamily="18" charset="0"/>
                <a:cs typeface="Times New Roman" panose="02020603050405020304" pitchFamily="18" charset="0"/>
              </a:rPr>
              <a:t>for</a:t>
            </a:r>
            <a:r>
              <a:rPr lang="en-US" sz="3600">
                <a:solidFill>
                  <a:srgbClr val="000000"/>
                </a:solidFill>
                <a:latin typeface="Times New Roman" panose="02020603050405020304" pitchFamily="18" charset="0"/>
                <a:cs typeface="Times New Roman" panose="02020603050405020304" pitchFamily="18" charset="0"/>
              </a:rPr>
              <a:t> (</a:t>
            </a:r>
            <a:r>
              <a:rPr lang="en-US" sz="3600">
                <a:solidFill>
                  <a:srgbClr val="0000FF"/>
                </a:solidFill>
                <a:latin typeface="Times New Roman" panose="02020603050405020304" pitchFamily="18" charset="0"/>
                <a:cs typeface="Times New Roman" panose="02020603050405020304" pitchFamily="18" charset="0"/>
              </a:rPr>
              <a:t>int </a:t>
            </a:r>
            <a:r>
              <a:rPr lang="en-US" sz="3600">
                <a:solidFill>
                  <a:srgbClr val="000000"/>
                </a:solidFill>
                <a:latin typeface="Times New Roman" panose="02020603050405020304" pitchFamily="18" charset="0"/>
                <a:cs typeface="Times New Roman" panose="02020603050405020304" pitchFamily="18" charset="0"/>
              </a:rPr>
              <a:t>i=0; i&lt;n-1; i++)</a:t>
            </a:r>
          </a:p>
          <a:p>
            <a:pPr eaLnBrk="1" hangingPunct="1">
              <a:buFont typeface="Wingdings" panose="05000000000000000000" pitchFamily="2" charset="2"/>
              <a:buNone/>
            </a:pPr>
            <a:r>
              <a:rPr lang="en-US" sz="3600">
                <a:solidFill>
                  <a:srgbClr val="000000"/>
                </a:solidFill>
                <a:latin typeface="Times New Roman" panose="02020603050405020304" pitchFamily="18" charset="0"/>
                <a:cs typeface="Times New Roman" panose="02020603050405020304" pitchFamily="18" charset="0"/>
              </a:rPr>
              <a:t>		</a:t>
            </a:r>
            <a:r>
              <a:rPr lang="en-US" sz="3600">
                <a:solidFill>
                  <a:srgbClr val="0000FF"/>
                </a:solidFill>
                <a:latin typeface="Times New Roman" panose="02020603050405020304" pitchFamily="18" charset="0"/>
                <a:cs typeface="Times New Roman" panose="02020603050405020304" pitchFamily="18" charset="0"/>
              </a:rPr>
              <a:t>for</a:t>
            </a:r>
            <a:r>
              <a:rPr lang="en-US" sz="3600">
                <a:solidFill>
                  <a:srgbClr val="000000"/>
                </a:solidFill>
                <a:latin typeface="Times New Roman" panose="02020603050405020304" pitchFamily="18" charset="0"/>
                <a:cs typeface="Times New Roman" panose="02020603050405020304" pitchFamily="18" charset="0"/>
              </a:rPr>
              <a:t> (</a:t>
            </a:r>
            <a:r>
              <a:rPr lang="en-US" sz="3600">
                <a:solidFill>
                  <a:srgbClr val="0000FF"/>
                </a:solidFill>
                <a:latin typeface="Times New Roman" panose="02020603050405020304" pitchFamily="18" charset="0"/>
                <a:cs typeface="Times New Roman" panose="02020603050405020304" pitchFamily="18" charset="0"/>
              </a:rPr>
              <a:t>int </a:t>
            </a:r>
            <a:r>
              <a:rPr lang="en-US" sz="3600">
                <a:solidFill>
                  <a:srgbClr val="000000"/>
                </a:solidFill>
                <a:latin typeface="Times New Roman" panose="02020603050405020304" pitchFamily="18" charset="0"/>
                <a:cs typeface="Times New Roman" panose="02020603050405020304" pitchFamily="18" charset="0"/>
              </a:rPr>
              <a:t>j=n-1; j&gt;i; j--)</a:t>
            </a:r>
          </a:p>
          <a:p>
            <a:pPr eaLnBrk="1" hangingPunct="1">
              <a:buFont typeface="Wingdings" panose="05000000000000000000" pitchFamily="2" charset="2"/>
              <a:buNone/>
            </a:pPr>
            <a:r>
              <a:rPr lang="en-US" sz="3600">
                <a:solidFill>
                  <a:srgbClr val="000000"/>
                </a:solidFill>
                <a:latin typeface="Times New Roman" panose="02020603050405020304" pitchFamily="18" charset="0"/>
                <a:cs typeface="Times New Roman" panose="02020603050405020304" pitchFamily="18" charset="0"/>
              </a:rPr>
              <a:t>		   </a:t>
            </a:r>
            <a:r>
              <a:rPr lang="en-US" sz="3600">
                <a:solidFill>
                  <a:srgbClr val="0000FF"/>
                </a:solidFill>
                <a:latin typeface="Times New Roman" panose="02020603050405020304" pitchFamily="18" charset="0"/>
                <a:cs typeface="Times New Roman" panose="02020603050405020304" pitchFamily="18" charset="0"/>
              </a:rPr>
              <a:t>if</a:t>
            </a:r>
            <a:r>
              <a:rPr lang="en-US" sz="3600">
                <a:solidFill>
                  <a:srgbClr val="000000"/>
                </a:solidFill>
                <a:latin typeface="Times New Roman" panose="02020603050405020304" pitchFamily="18" charset="0"/>
                <a:cs typeface="Times New Roman" panose="02020603050405020304" pitchFamily="18" charset="0"/>
              </a:rPr>
              <a:t>(a[j] &lt; a[j-1])				</a:t>
            </a:r>
            <a:r>
              <a:rPr lang="en-US" sz="3600">
                <a:solidFill>
                  <a:srgbClr val="FF3300"/>
                </a:solidFill>
                <a:latin typeface="Times New Roman" panose="02020603050405020304" pitchFamily="18" charset="0"/>
                <a:cs typeface="Times New Roman" panose="02020603050405020304" pitchFamily="18" charset="0"/>
              </a:rPr>
              <a:t>Swap</a:t>
            </a:r>
            <a:r>
              <a:rPr lang="en-US" sz="3600">
                <a:solidFill>
                  <a:srgbClr val="000000"/>
                </a:solidFill>
                <a:latin typeface="Times New Roman" panose="02020603050405020304" pitchFamily="18" charset="0"/>
                <a:cs typeface="Times New Roman" panose="02020603050405020304" pitchFamily="18" charset="0"/>
              </a:rPr>
              <a:t>(a[j], a[j-1]);</a:t>
            </a:r>
          </a:p>
          <a:p>
            <a:pPr eaLnBrk="1" hangingPunct="1">
              <a:buFont typeface="Wingdings" panose="05000000000000000000" pitchFamily="2" charset="2"/>
              <a:buNone/>
            </a:pPr>
            <a:r>
              <a:rPr lang="en-US" sz="3600">
                <a:solidFill>
                  <a:srgbClr val="000000"/>
                </a:solidFill>
                <a:latin typeface="Times New Roman" panose="02020603050405020304" pitchFamily="18" charset="0"/>
                <a:cs typeface="Times New Roman" panose="02020603050405020304" pitchFamily="18" charset="0"/>
              </a:rPr>
              <a:t>}</a:t>
            </a:r>
            <a:endParaRPr lang="en-US" sz="360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8" name="Rectangle 7"/>
          <p:cNvSpPr/>
          <p:nvPr/>
        </p:nvSpPr>
        <p:spPr>
          <a:xfrm>
            <a:off x="685800" y="248458"/>
            <a:ext cx="10960099" cy="754053"/>
          </a:xfrm>
          <a:prstGeom prst="rect">
            <a:avLst/>
          </a:prstGeom>
        </p:spPr>
        <p:txBody>
          <a:bodyPr wrap="square">
            <a:spAutoFit/>
          </a:bodyPr>
          <a:lstStyle/>
          <a:p>
            <a:pPr algn="ctr"/>
            <a:r>
              <a:rPr lang="en-US" sz="4300" b="1" i="1">
                <a:latin typeface="Times New Roman" panose="02020603050405020304" pitchFamily="18" charset="0"/>
              </a:rPr>
              <a:t>Bubble</a:t>
            </a:r>
            <a:r>
              <a:rPr lang="en-US" sz="4300" b="1" i="1"/>
              <a:t> </a:t>
            </a:r>
            <a:r>
              <a:rPr lang="en-US" sz="4300" b="1" i="1">
                <a:latin typeface="Times New Roman" panose="02020603050405020304" pitchFamily="18" charset="0"/>
              </a:rPr>
              <a:t>Sort</a:t>
            </a:r>
            <a:r>
              <a:rPr lang="en-US" sz="4300" b="1" i="1"/>
              <a:t> </a:t>
            </a:r>
            <a:r>
              <a:rPr lang="en-US" sz="4300" b="1" i="1">
                <a:latin typeface="Times New Roman" panose="02020603050405020304" pitchFamily="18" charset="0"/>
              </a:rPr>
              <a:t>–</a:t>
            </a:r>
            <a:r>
              <a:rPr lang="en-US" sz="4300" b="1" i="1"/>
              <a:t> </a:t>
            </a:r>
            <a:r>
              <a:rPr lang="en-US" sz="4300" b="1" i="1">
                <a:latin typeface="Times New Roman" panose="02020603050405020304" pitchFamily="18" charset="0"/>
              </a:rPr>
              <a:t>Cài đặt</a:t>
            </a:r>
            <a:endParaRPr lang="en-US" sz="4300" b="1"/>
          </a:p>
        </p:txBody>
      </p:sp>
      <p:sp>
        <p:nvSpPr>
          <p:cNvPr id="9"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
        <p:nvSpPr>
          <p:cNvPr id="6" name="Rectangle 3"/>
          <p:cNvSpPr txBox="1">
            <a:spLocks noChangeArrowheads="1"/>
          </p:cNvSpPr>
          <p:nvPr/>
        </p:nvSpPr>
        <p:spPr bwMode="auto">
          <a:xfrm>
            <a:off x="6165849" y="1315720"/>
            <a:ext cx="5881368" cy="449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Font typeface="Wingdings" pitchFamily="2" charset="2"/>
              <a:buChar char="v"/>
              <a:defRPr sz="3200" baseline="0">
                <a:solidFill>
                  <a:schemeClr val="tx1"/>
                </a:solidFill>
                <a:latin typeface="Times New Roman" panose="02020603050405020304" pitchFamily="18" charset="0"/>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baseline="0">
                <a:solidFill>
                  <a:schemeClr val="tx1"/>
                </a:solidFill>
                <a:latin typeface="Times New Roman" panose="02020603050405020304" pitchFamily="18" charset="0"/>
              </a:defRPr>
            </a:lvl2pPr>
            <a:lvl3pPr marL="1143000" indent="-228600" algn="l" rtl="0" eaLnBrk="1" fontAlgn="base" hangingPunct="1">
              <a:spcBef>
                <a:spcPct val="20000"/>
              </a:spcBef>
              <a:spcAft>
                <a:spcPct val="0"/>
              </a:spcAft>
              <a:buChar char="•"/>
              <a:defRPr sz="2400" baseline="0">
                <a:solidFill>
                  <a:schemeClr val="tx1"/>
                </a:solidFill>
                <a:latin typeface="Times New Roman" panose="02020603050405020304" pitchFamily="18" charset="0"/>
              </a:defRPr>
            </a:lvl3pPr>
            <a:lvl4pPr marL="1600200" indent="-228600" algn="l" rtl="0" eaLnBrk="1" fontAlgn="base" hangingPunct="1">
              <a:spcBef>
                <a:spcPct val="20000"/>
              </a:spcBef>
              <a:spcAft>
                <a:spcPct val="0"/>
              </a:spcAft>
              <a:buChar char="–"/>
              <a:defRPr sz="2000" baseline="0">
                <a:solidFill>
                  <a:schemeClr val="tx1"/>
                </a:solidFill>
                <a:latin typeface="Times New Roman" panose="02020603050405020304" pitchFamily="18" charset="0"/>
              </a:defRPr>
            </a:lvl4pPr>
            <a:lvl5pPr marL="2057400" indent="-228600" algn="l" rtl="0" eaLnBrk="1" fontAlgn="base" hangingPunct="1">
              <a:spcBef>
                <a:spcPct val="20000"/>
              </a:spcBef>
              <a:spcAft>
                <a:spcPct val="0"/>
              </a:spcAft>
              <a:buChar char="»"/>
              <a:defRPr sz="2000" baseline="0">
                <a:solidFill>
                  <a:schemeClr val="tx1"/>
                </a:solidFill>
                <a:latin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a:buFont typeface="Wingdings" pitchFamily="2" charset="2"/>
              <a:buNone/>
            </a:pPr>
            <a:r>
              <a:rPr lang="en-US" sz="3600" kern="0">
                <a:solidFill>
                  <a:srgbClr val="0000FF"/>
                </a:solidFill>
                <a:cs typeface="Times New Roman" panose="02020603050405020304" pitchFamily="18" charset="0"/>
              </a:rPr>
              <a:t>void</a:t>
            </a:r>
            <a:r>
              <a:rPr lang="en-US" sz="3600" kern="0">
                <a:solidFill>
                  <a:srgbClr val="000000"/>
                </a:solidFill>
                <a:cs typeface="Times New Roman" panose="02020603050405020304" pitchFamily="18" charset="0"/>
              </a:rPr>
              <a:t> </a:t>
            </a:r>
            <a:r>
              <a:rPr lang="en-US" sz="3600" kern="0">
                <a:solidFill>
                  <a:srgbClr val="FF0000"/>
                </a:solidFill>
                <a:cs typeface="Times New Roman" panose="02020603050405020304" pitchFamily="18" charset="0"/>
              </a:rPr>
              <a:t>BubbleSort</a:t>
            </a:r>
            <a:r>
              <a:rPr lang="en-US" sz="3600" kern="0">
                <a:solidFill>
                  <a:srgbClr val="000000"/>
                </a:solidFill>
                <a:cs typeface="Times New Roman" panose="02020603050405020304" pitchFamily="18" charset="0"/>
              </a:rPr>
              <a:t>(</a:t>
            </a:r>
            <a:r>
              <a:rPr lang="en-US" sz="3600" kern="0">
                <a:solidFill>
                  <a:srgbClr val="0000FF"/>
                </a:solidFill>
                <a:cs typeface="Times New Roman" panose="02020603050405020304" pitchFamily="18" charset="0"/>
              </a:rPr>
              <a:t>int</a:t>
            </a:r>
            <a:r>
              <a:rPr lang="en-US" sz="3600" kern="0">
                <a:solidFill>
                  <a:srgbClr val="000000"/>
                </a:solidFill>
                <a:cs typeface="Times New Roman" panose="02020603050405020304" pitchFamily="18" charset="0"/>
              </a:rPr>
              <a:t> a[], </a:t>
            </a:r>
            <a:r>
              <a:rPr lang="en-US" sz="3600" kern="0">
                <a:solidFill>
                  <a:srgbClr val="0000FF"/>
                </a:solidFill>
                <a:cs typeface="Times New Roman" panose="02020603050405020304" pitchFamily="18" charset="0"/>
              </a:rPr>
              <a:t>int</a:t>
            </a:r>
            <a:r>
              <a:rPr lang="en-US" sz="3600" kern="0">
                <a:solidFill>
                  <a:srgbClr val="000000"/>
                </a:solidFill>
                <a:cs typeface="Times New Roman" panose="02020603050405020304" pitchFamily="18" charset="0"/>
              </a:rPr>
              <a:t> n)</a:t>
            </a:r>
          </a:p>
          <a:p>
            <a:pPr>
              <a:buFont typeface="Wingdings" pitchFamily="2" charset="2"/>
              <a:buNone/>
            </a:pPr>
            <a:r>
              <a:rPr lang="en-US" sz="3600" kern="0">
                <a:solidFill>
                  <a:srgbClr val="000000"/>
                </a:solidFill>
                <a:cs typeface="Times New Roman" panose="02020603050405020304" pitchFamily="18" charset="0"/>
              </a:rPr>
              <a:t>{	</a:t>
            </a:r>
          </a:p>
          <a:p>
            <a:pPr>
              <a:buFont typeface="Wingdings" pitchFamily="2" charset="2"/>
              <a:buNone/>
            </a:pPr>
            <a:r>
              <a:rPr lang="en-US" sz="3600" kern="0">
                <a:solidFill>
                  <a:srgbClr val="000000"/>
                </a:solidFill>
                <a:cs typeface="Times New Roman" panose="02020603050405020304" pitchFamily="18" charset="0"/>
              </a:rPr>
              <a:t>	</a:t>
            </a:r>
            <a:r>
              <a:rPr lang="en-US" sz="3600" kern="0">
                <a:solidFill>
                  <a:srgbClr val="0000FF"/>
                </a:solidFill>
                <a:cs typeface="Times New Roman" panose="02020603050405020304" pitchFamily="18" charset="0"/>
              </a:rPr>
              <a:t>for</a:t>
            </a:r>
            <a:r>
              <a:rPr lang="en-US" sz="3600" kern="0">
                <a:solidFill>
                  <a:srgbClr val="000000"/>
                </a:solidFill>
                <a:cs typeface="Times New Roman" panose="02020603050405020304" pitchFamily="18" charset="0"/>
              </a:rPr>
              <a:t> (</a:t>
            </a:r>
            <a:r>
              <a:rPr lang="en-US" sz="3600" kern="0">
                <a:solidFill>
                  <a:srgbClr val="0000FF"/>
                </a:solidFill>
                <a:cs typeface="Times New Roman" panose="02020603050405020304" pitchFamily="18" charset="0"/>
              </a:rPr>
              <a:t>int </a:t>
            </a:r>
            <a:r>
              <a:rPr lang="en-US" sz="3600" kern="0">
                <a:solidFill>
                  <a:srgbClr val="000000"/>
                </a:solidFill>
                <a:cs typeface="Times New Roman" panose="02020603050405020304" pitchFamily="18" charset="0"/>
              </a:rPr>
              <a:t>i=n-1; i&gt;0; i--)</a:t>
            </a:r>
          </a:p>
          <a:p>
            <a:pPr>
              <a:buFont typeface="Wingdings" pitchFamily="2" charset="2"/>
              <a:buNone/>
            </a:pPr>
            <a:r>
              <a:rPr lang="en-US" sz="3600" kern="0">
                <a:solidFill>
                  <a:srgbClr val="000000"/>
                </a:solidFill>
                <a:cs typeface="Times New Roman" panose="02020603050405020304" pitchFamily="18" charset="0"/>
              </a:rPr>
              <a:t>		</a:t>
            </a:r>
            <a:r>
              <a:rPr lang="en-US" sz="3600" kern="0">
                <a:solidFill>
                  <a:srgbClr val="0000FF"/>
                </a:solidFill>
                <a:cs typeface="Times New Roman" panose="02020603050405020304" pitchFamily="18" charset="0"/>
              </a:rPr>
              <a:t>for</a:t>
            </a:r>
            <a:r>
              <a:rPr lang="en-US" sz="3600" kern="0">
                <a:solidFill>
                  <a:srgbClr val="000000"/>
                </a:solidFill>
                <a:cs typeface="Times New Roman" panose="02020603050405020304" pitchFamily="18" charset="0"/>
              </a:rPr>
              <a:t> (</a:t>
            </a:r>
            <a:r>
              <a:rPr lang="en-US" sz="3600" kern="0">
                <a:solidFill>
                  <a:srgbClr val="0000FF"/>
                </a:solidFill>
                <a:cs typeface="Times New Roman" panose="02020603050405020304" pitchFamily="18" charset="0"/>
              </a:rPr>
              <a:t>int </a:t>
            </a:r>
            <a:r>
              <a:rPr lang="en-US" sz="3600" kern="0">
                <a:solidFill>
                  <a:srgbClr val="000000"/>
                </a:solidFill>
                <a:cs typeface="Times New Roman" panose="02020603050405020304" pitchFamily="18" charset="0"/>
              </a:rPr>
              <a:t>j=0; j&lt;i; j++)</a:t>
            </a:r>
          </a:p>
          <a:p>
            <a:pPr>
              <a:buFont typeface="Wingdings" pitchFamily="2" charset="2"/>
              <a:buNone/>
            </a:pPr>
            <a:r>
              <a:rPr lang="en-US" sz="3600" kern="0">
                <a:solidFill>
                  <a:srgbClr val="000000"/>
                </a:solidFill>
                <a:cs typeface="Times New Roman" panose="02020603050405020304" pitchFamily="18" charset="0"/>
              </a:rPr>
              <a:t>		   </a:t>
            </a:r>
            <a:r>
              <a:rPr lang="en-US" sz="3600" kern="0">
                <a:solidFill>
                  <a:srgbClr val="0000FF"/>
                </a:solidFill>
                <a:cs typeface="Times New Roman" panose="02020603050405020304" pitchFamily="18" charset="0"/>
              </a:rPr>
              <a:t>if</a:t>
            </a:r>
            <a:r>
              <a:rPr lang="en-US" sz="3600" kern="0">
                <a:solidFill>
                  <a:srgbClr val="000000"/>
                </a:solidFill>
                <a:cs typeface="Times New Roman" panose="02020603050405020304" pitchFamily="18" charset="0"/>
              </a:rPr>
              <a:t>(a[j] &gt; a[j+1])				</a:t>
            </a:r>
            <a:r>
              <a:rPr lang="en-US" sz="3600" kern="0">
                <a:solidFill>
                  <a:srgbClr val="FF3300"/>
                </a:solidFill>
                <a:cs typeface="Times New Roman" panose="02020603050405020304" pitchFamily="18" charset="0"/>
              </a:rPr>
              <a:t>Swap</a:t>
            </a:r>
            <a:r>
              <a:rPr lang="en-US" sz="3600" kern="0">
                <a:solidFill>
                  <a:srgbClr val="000000"/>
                </a:solidFill>
                <a:cs typeface="Times New Roman" panose="02020603050405020304" pitchFamily="18" charset="0"/>
              </a:rPr>
              <a:t>(a[j], a[j+1]);</a:t>
            </a:r>
          </a:p>
          <a:p>
            <a:pPr>
              <a:buFont typeface="Wingdings" pitchFamily="2" charset="2"/>
              <a:buNone/>
            </a:pPr>
            <a:r>
              <a:rPr lang="en-US" sz="3600" kern="0">
                <a:solidFill>
                  <a:srgbClr val="000000"/>
                </a:solidFill>
                <a:cs typeface="Times New Roman" panose="02020603050405020304" pitchFamily="18" charset="0"/>
              </a:rPr>
              <a:t>}</a:t>
            </a:r>
            <a:endParaRPr lang="en-US" sz="3600" kern="0">
              <a:cs typeface="Times New Roman" panose="02020603050405020304" pitchFamily="18" charset="0"/>
            </a:endParaRPr>
          </a:p>
        </p:txBody>
      </p:sp>
    </p:spTree>
    <p:extLst>
      <p:ext uri="{BB962C8B-B14F-4D97-AF65-F5344CB8AC3E}">
        <p14:creationId xmlns:p14="http://schemas.microsoft.com/office/powerpoint/2010/main" val="41516660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3" name="Rectangle 5"/>
          <p:cNvSpPr>
            <a:spLocks noGrp="1" noChangeArrowheads="1"/>
          </p:cNvSpPr>
          <p:nvPr>
            <p:ph sz="quarter" idx="1"/>
          </p:nvPr>
        </p:nvSpPr>
        <p:spPr>
          <a:xfrm>
            <a:off x="685800" y="1727200"/>
            <a:ext cx="10960099" cy="4368800"/>
          </a:xfrm>
        </p:spPr>
        <p:txBody>
          <a:bodyPr/>
          <a:lstStyle/>
          <a:p>
            <a:pPr>
              <a:lnSpc>
                <a:spcPts val="3000"/>
              </a:lnSpc>
              <a:spcBef>
                <a:spcPts val="600"/>
              </a:spcBef>
            </a:pPr>
            <a:r>
              <a:rPr lang="en-US">
                <a:latin typeface="Times New Roman" panose="02020603050405020304" pitchFamily="18" charset="0"/>
                <a:cs typeface="Times New Roman" panose="02020603050405020304" pitchFamily="18" charset="0"/>
              </a:rPr>
              <a:t>Số lượng các phép so sánh xảy ra không phụ thuộc vào tình trạng của dãy số ban đầu</a:t>
            </a:r>
          </a:p>
          <a:p>
            <a:pPr>
              <a:lnSpc>
                <a:spcPts val="3000"/>
              </a:lnSpc>
              <a:spcBef>
                <a:spcPts val="600"/>
              </a:spcBef>
            </a:pPr>
            <a:r>
              <a:rPr lang="en-US">
                <a:latin typeface="Times New Roman" panose="02020603050405020304" pitchFamily="18" charset="0"/>
                <a:cs typeface="Times New Roman" panose="02020603050405020304" pitchFamily="18" charset="0"/>
              </a:rPr>
              <a:t>Số lượng phép hoán vị thực hiện tùy thuộc vào kết quả so sánh</a:t>
            </a:r>
          </a:p>
        </p:txBody>
      </p:sp>
      <p:pic>
        <p:nvPicPr>
          <p:cNvPr id="427014" name="Picture 6" descr="BubbleSort9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5839" y="3405189"/>
            <a:ext cx="8040687" cy="213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9" name="Rectangle 8"/>
          <p:cNvSpPr/>
          <p:nvPr/>
        </p:nvSpPr>
        <p:spPr>
          <a:xfrm>
            <a:off x="685800" y="248458"/>
            <a:ext cx="10960099" cy="754053"/>
          </a:xfrm>
          <a:prstGeom prst="rect">
            <a:avLst/>
          </a:prstGeom>
        </p:spPr>
        <p:txBody>
          <a:bodyPr wrap="square">
            <a:spAutoFit/>
          </a:bodyPr>
          <a:lstStyle/>
          <a:p>
            <a:pPr algn="ctr"/>
            <a:r>
              <a:rPr lang="en-US" sz="4300" b="1" i="1">
                <a:latin typeface="Times New Roman" panose="02020603050405020304" pitchFamily="18" charset="0"/>
              </a:rPr>
              <a:t>Bubble</a:t>
            </a:r>
            <a:r>
              <a:rPr lang="en-US" sz="4300" b="1" i="1"/>
              <a:t> </a:t>
            </a:r>
            <a:r>
              <a:rPr lang="en-US" sz="4300" b="1" i="1">
                <a:latin typeface="Times New Roman" panose="02020603050405020304" pitchFamily="18" charset="0"/>
              </a:rPr>
              <a:t>Sort</a:t>
            </a:r>
            <a:r>
              <a:rPr lang="en-US" sz="4300" b="1" i="1"/>
              <a:t> </a:t>
            </a:r>
            <a:r>
              <a:rPr lang="en-US" sz="4300" b="1" i="1">
                <a:latin typeface="Times New Roman" panose="02020603050405020304" pitchFamily="18" charset="0"/>
              </a:rPr>
              <a:t>–</a:t>
            </a:r>
            <a:r>
              <a:rPr lang="en-US" sz="4300" b="1" i="1"/>
              <a:t> </a:t>
            </a:r>
            <a:r>
              <a:rPr lang="en-US" sz="4300" b="1" i="1">
                <a:latin typeface="Times New Roman" panose="02020603050405020304" pitchFamily="18" charset="0"/>
              </a:rPr>
              <a:t>Đánh giá thuật toán</a:t>
            </a:r>
            <a:endParaRPr lang="en-US" sz="4300" b="1"/>
          </a:p>
        </p:txBody>
      </p:sp>
      <p:sp>
        <p:nvSpPr>
          <p:cNvPr id="10"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20963749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nodeType="clickEffect">
                                  <p:stCondLst>
                                    <p:cond delay="0"/>
                                  </p:stCondLst>
                                  <p:childTnLst>
                                    <p:set>
                                      <p:cBhvr>
                                        <p:cTn id="6" dur="1" fill="hold">
                                          <p:stCondLst>
                                            <p:cond delay="0"/>
                                          </p:stCondLst>
                                        </p:cTn>
                                        <p:tgtEl>
                                          <p:spTgt spid="427013">
                                            <p:txEl>
                                              <p:pRg st="0" end="0"/>
                                            </p:txEl>
                                          </p:spTgt>
                                        </p:tgtEl>
                                        <p:attrNameLst>
                                          <p:attrName>style.visibility</p:attrName>
                                        </p:attrNameLst>
                                      </p:cBhvr>
                                      <p:to>
                                        <p:strVal val="visible"/>
                                      </p:to>
                                    </p:set>
                                    <p:animEffect transition="in" filter="checkerboard(down)">
                                      <p:cBhvr>
                                        <p:cTn id="7" dur="500"/>
                                        <p:tgtEl>
                                          <p:spTgt spid="42701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nodeType="clickEffect">
                                  <p:stCondLst>
                                    <p:cond delay="0"/>
                                  </p:stCondLst>
                                  <p:childTnLst>
                                    <p:set>
                                      <p:cBhvr>
                                        <p:cTn id="11" dur="1" fill="hold">
                                          <p:stCondLst>
                                            <p:cond delay="0"/>
                                          </p:stCondLst>
                                        </p:cTn>
                                        <p:tgtEl>
                                          <p:spTgt spid="427013">
                                            <p:txEl>
                                              <p:pRg st="1" end="1"/>
                                            </p:txEl>
                                          </p:spTgt>
                                        </p:tgtEl>
                                        <p:attrNameLst>
                                          <p:attrName>style.visibility</p:attrName>
                                        </p:attrNameLst>
                                      </p:cBhvr>
                                      <p:to>
                                        <p:strVal val="visible"/>
                                      </p:to>
                                    </p:set>
                                    <p:animEffect transition="in" filter="checkerboard(down)">
                                      <p:cBhvr>
                                        <p:cTn id="12" dur="500"/>
                                        <p:tgtEl>
                                          <p:spTgt spid="42701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nodeType="clickEffect">
                                  <p:stCondLst>
                                    <p:cond delay="0"/>
                                  </p:stCondLst>
                                  <p:childTnLst>
                                    <p:set>
                                      <p:cBhvr>
                                        <p:cTn id="16" dur="1" fill="hold">
                                          <p:stCondLst>
                                            <p:cond delay="0"/>
                                          </p:stCondLst>
                                        </p:cTn>
                                        <p:tgtEl>
                                          <p:spTgt spid="427014"/>
                                        </p:tgtEl>
                                        <p:attrNameLst>
                                          <p:attrName>style.visibility</p:attrName>
                                        </p:attrNameLst>
                                      </p:cBhvr>
                                      <p:to>
                                        <p:strVal val="visible"/>
                                      </p:to>
                                    </p:set>
                                    <p:animEffect transition="in" filter="checkerboard(down)">
                                      <p:cBhvr>
                                        <p:cTn id="17" dur="500"/>
                                        <p:tgtEl>
                                          <p:spTgt spid="4270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5" name="Rectangle 3"/>
          <p:cNvSpPr>
            <a:spLocks noGrp="1" noChangeArrowheads="1"/>
          </p:cNvSpPr>
          <p:nvPr>
            <p:ph sz="quarter" idx="1"/>
          </p:nvPr>
        </p:nvSpPr>
        <p:spPr>
          <a:xfrm>
            <a:off x="685800" y="1600200"/>
            <a:ext cx="10960099" cy="4495800"/>
          </a:xfrm>
        </p:spPr>
        <p:txBody>
          <a:bodyPr/>
          <a:lstStyle/>
          <a:p>
            <a:pPr algn="just">
              <a:lnSpc>
                <a:spcPct val="150000"/>
              </a:lnSpc>
              <a:spcBef>
                <a:spcPts val="600"/>
              </a:spcBef>
            </a:pPr>
            <a:r>
              <a:rPr lang="en-US">
                <a:solidFill>
                  <a:srgbClr val="000000"/>
                </a:solidFill>
                <a:latin typeface="Times New Roman" panose="02020603050405020304" pitchFamily="18" charset="0"/>
                <a:cs typeface="Times New Roman" panose="02020603050405020304" pitchFamily="18" charset="0"/>
              </a:rPr>
              <a:t>Khuyết điểm: </a:t>
            </a:r>
          </a:p>
          <a:p>
            <a:pPr lvl="1" algn="just">
              <a:lnSpc>
                <a:spcPct val="150000"/>
              </a:lnSpc>
              <a:spcBef>
                <a:spcPts val="600"/>
              </a:spcBef>
            </a:pPr>
            <a:r>
              <a:rPr lang="en-US">
                <a:solidFill>
                  <a:srgbClr val="000000"/>
                </a:solidFill>
                <a:latin typeface="Times New Roman" panose="02020603050405020304" pitchFamily="18" charset="0"/>
                <a:cs typeface="Times New Roman" panose="02020603050405020304" pitchFamily="18" charset="0"/>
              </a:rPr>
              <a:t>Không nhận diện được tình trạng dãy đã có thứ tự  hay có thứ tự từng phần</a:t>
            </a:r>
          </a:p>
          <a:p>
            <a:pPr lvl="1" algn="just">
              <a:lnSpc>
                <a:spcPct val="150000"/>
              </a:lnSpc>
              <a:spcBef>
                <a:spcPts val="600"/>
              </a:spcBef>
            </a:pPr>
            <a:r>
              <a:rPr lang="en-US">
                <a:solidFill>
                  <a:srgbClr val="000000"/>
                </a:solidFill>
                <a:latin typeface="Times New Roman" panose="02020603050405020304" pitchFamily="18" charset="0"/>
                <a:cs typeface="Times New Roman" panose="02020603050405020304" pitchFamily="18" charset="0"/>
              </a:rPr>
              <a:t>Các phần tử nhỏ được đưa về vị trí đúng rất nhanh, trong khi các phần tử lớn lại được đưa về vị trí đúng rất chậm</a:t>
            </a:r>
            <a:endParaRPr lang="en-US">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8" name="Rectangle 7"/>
          <p:cNvSpPr/>
          <p:nvPr/>
        </p:nvSpPr>
        <p:spPr>
          <a:xfrm>
            <a:off x="685800" y="248458"/>
            <a:ext cx="10960099" cy="754053"/>
          </a:xfrm>
          <a:prstGeom prst="rect">
            <a:avLst/>
          </a:prstGeom>
        </p:spPr>
        <p:txBody>
          <a:bodyPr wrap="square">
            <a:spAutoFit/>
          </a:bodyPr>
          <a:lstStyle/>
          <a:p>
            <a:pPr algn="ctr"/>
            <a:r>
              <a:rPr lang="en-US" sz="4300" b="1" i="1">
                <a:latin typeface="Times New Roman" panose="02020603050405020304" pitchFamily="18" charset="0"/>
              </a:rPr>
              <a:t>Bubble</a:t>
            </a:r>
            <a:r>
              <a:rPr lang="en-US" sz="4300" b="1" i="1"/>
              <a:t> </a:t>
            </a:r>
            <a:r>
              <a:rPr lang="en-US" sz="4300" b="1" i="1">
                <a:latin typeface="Times New Roman" panose="02020603050405020304" pitchFamily="18" charset="0"/>
              </a:rPr>
              <a:t>Sort</a:t>
            </a:r>
            <a:r>
              <a:rPr lang="en-US" sz="4300" b="1" i="1"/>
              <a:t> </a:t>
            </a:r>
            <a:r>
              <a:rPr lang="en-US" sz="4300" b="1" i="1">
                <a:latin typeface="Times New Roman" panose="02020603050405020304" pitchFamily="18" charset="0"/>
              </a:rPr>
              <a:t>–</a:t>
            </a:r>
            <a:r>
              <a:rPr lang="en-US" sz="4300" b="1" i="1"/>
              <a:t> </a:t>
            </a:r>
            <a:r>
              <a:rPr lang="en-US" sz="4300" b="1" i="1">
                <a:latin typeface="Times New Roman" panose="02020603050405020304" pitchFamily="18" charset="0"/>
              </a:rPr>
              <a:t>Đánh giá thuật toán</a:t>
            </a:r>
            <a:endParaRPr lang="en-US" sz="4300" b="1"/>
          </a:p>
        </p:txBody>
      </p:sp>
      <p:sp>
        <p:nvSpPr>
          <p:cNvPr id="9"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12249122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28035">
                                            <p:txEl>
                                              <p:pRg st="1" end="1"/>
                                            </p:txEl>
                                          </p:spTgt>
                                        </p:tgtEl>
                                        <p:attrNameLst>
                                          <p:attrName>style.visibility</p:attrName>
                                        </p:attrNameLst>
                                      </p:cBhvr>
                                      <p:to>
                                        <p:strVal val="visible"/>
                                      </p:to>
                                    </p:set>
                                    <p:animEffect transition="in" filter="checkerboard(across)">
                                      <p:cBhvr>
                                        <p:cTn id="7" dur="500"/>
                                        <p:tgtEl>
                                          <p:spTgt spid="42803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428035">
                                            <p:txEl>
                                              <p:pRg st="2" end="2"/>
                                            </p:txEl>
                                          </p:spTgt>
                                        </p:tgtEl>
                                        <p:attrNameLst>
                                          <p:attrName>style.visibility</p:attrName>
                                        </p:attrNameLst>
                                      </p:cBhvr>
                                      <p:to>
                                        <p:strVal val="visible"/>
                                      </p:to>
                                    </p:set>
                                    <p:animEffect transition="in" filter="checkerboard(across)">
                                      <p:cBhvr>
                                        <p:cTn id="12" dur="500"/>
                                        <p:tgtEl>
                                          <p:spTgt spid="4280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Cho một danh sách sinh viên cài đặt bởi mảng gồm n phần tử. Biết thông tin của sinh viên gồm: tên, mã sinh viên, điểm trung bình. Áp dụng thuật toán nổi bọt thực hiện các việc sau:</a:t>
            </a:r>
          </a:p>
          <a:p>
            <a:pPr marL="0" indent="0">
              <a:buNone/>
            </a:pPr>
            <a:r>
              <a:rPr lang="en-US"/>
              <a:t>a) Sắp xếp danh sách trên theo tên (thứ tự A-Z, hoặc từ Z-A).</a:t>
            </a:r>
          </a:p>
          <a:p>
            <a:pPr marL="0" indent="0">
              <a:buNone/>
            </a:pPr>
            <a:r>
              <a:rPr lang="en-US"/>
              <a:t>b) Sắp xếp danh sách trên theo mã sinh viên tăng dần.</a:t>
            </a:r>
          </a:p>
          <a:p>
            <a:pPr marL="0" indent="0">
              <a:buNone/>
            </a:pPr>
            <a:r>
              <a:rPr lang="en-US"/>
              <a:t>c) Sắp xếp danh sách trên theo điểm trung bình giảm dần.</a:t>
            </a:r>
          </a:p>
          <a:p>
            <a:pPr marL="0" indent="0">
              <a:buNone/>
            </a:pPr>
            <a:r>
              <a:rPr lang="en-US"/>
              <a:t>d) Sắp xếp danh sách trên theo tên, cùng tên theo mã.</a:t>
            </a:r>
          </a:p>
          <a:p>
            <a:pPr marL="0" indent="0">
              <a:buNone/>
            </a:pPr>
            <a:r>
              <a:rPr lang="en-US"/>
              <a:t>…</a:t>
            </a:r>
          </a:p>
        </p:txBody>
      </p:sp>
      <p:sp>
        <p:nvSpPr>
          <p:cNvPr id="6" name="Rectangle 5"/>
          <p:cNvSpPr/>
          <p:nvPr/>
        </p:nvSpPr>
        <p:spPr>
          <a:xfrm>
            <a:off x="635000" y="91858"/>
            <a:ext cx="10921999" cy="769441"/>
          </a:xfrm>
          <a:prstGeom prst="rect">
            <a:avLst/>
          </a:prstGeom>
        </p:spPr>
        <p:txBody>
          <a:bodyPr wrap="square">
            <a:spAutoFit/>
          </a:bodyPr>
          <a:lstStyle/>
          <a:p>
            <a:pPr algn="ctr"/>
            <a:r>
              <a:rPr lang="en-US" sz="4400" b="1" i="1">
                <a:latin typeface="Times New Roman" panose="02020603050405020304" pitchFamily="18" charset="0"/>
                <a:cs typeface="Times New Roman" panose="02020603050405020304" pitchFamily="18" charset="0"/>
              </a:rPr>
              <a:t>Bài tập áp dụng</a:t>
            </a:r>
          </a:p>
        </p:txBody>
      </p:sp>
      <p:sp>
        <p:nvSpPr>
          <p:cNvPr id="5"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43245537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8712" y="183907"/>
            <a:ext cx="10974104" cy="769441"/>
          </a:xfrm>
          <a:prstGeom prst="rect">
            <a:avLst/>
          </a:prstGeom>
        </p:spPr>
        <p:txBody>
          <a:bodyPr wrap="square">
            <a:spAutoFit/>
          </a:bodyPr>
          <a:lstStyle/>
          <a:p>
            <a:pPr algn="ctr"/>
            <a:r>
              <a:rPr lang="en-US" sz="4300" b="1" i="1">
                <a:latin typeface="Times New Roman" panose="02020603050405020304" pitchFamily="18" charset="0"/>
                <a:cs typeface="Times New Roman" panose="02020603050405020304" pitchFamily="18" charset="0"/>
              </a:rPr>
              <a:t>3.5. Thuật toán sắp xếp nhanh-Quick_Sort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37" name="Content Placeholder 2"/>
          <p:cNvSpPr>
            <a:spLocks noGrp="1"/>
          </p:cNvSpPr>
          <p:nvPr>
            <p:ph idx="1"/>
          </p:nvPr>
        </p:nvSpPr>
        <p:spPr>
          <a:xfrm>
            <a:off x="611187" y="1116281"/>
            <a:ext cx="10836625" cy="5187682"/>
          </a:xfrm>
        </p:spPr>
        <p:txBody>
          <a:bodyPr/>
          <a:lstStyle/>
          <a:p>
            <a:pPr algn="just">
              <a:lnSpc>
                <a:spcPct val="120000"/>
              </a:lnSpc>
              <a:spcBef>
                <a:spcPts val="600"/>
              </a:spcBef>
              <a:buFont typeface="Wingdings" panose="05000000000000000000" pitchFamily="2" charset="2"/>
              <a:buChar char="Ø"/>
              <a:defRPr/>
            </a:pPr>
            <a:r>
              <a:rPr lang="en-US" sz="3200">
                <a:latin typeface="Times New Roman" panose="02020603050405020304" pitchFamily="18" charset="0"/>
                <a:cs typeface="Times New Roman" panose="02020603050405020304" pitchFamily="18" charset="0"/>
              </a:rPr>
              <a:t>Input: dãy a gồm n phần tử cần sắp xếp</a:t>
            </a:r>
          </a:p>
          <a:p>
            <a:pPr algn="just">
              <a:lnSpc>
                <a:spcPct val="120000"/>
              </a:lnSpc>
              <a:spcBef>
                <a:spcPts val="600"/>
              </a:spcBef>
              <a:buFont typeface="Wingdings" panose="05000000000000000000" pitchFamily="2" charset="2"/>
              <a:buChar char="Ø"/>
              <a:defRPr/>
            </a:pPr>
            <a:r>
              <a:rPr lang="en-US" sz="3200">
                <a:latin typeface="Times New Roman" panose="02020603050405020304" pitchFamily="18" charset="0"/>
                <a:cs typeface="Times New Roman" panose="02020603050405020304" pitchFamily="18" charset="0"/>
              </a:rPr>
              <a:t>Output: dãy a đã được sắp xếp tăng dần</a:t>
            </a:r>
          </a:p>
          <a:p>
            <a:pPr algn="just">
              <a:lnSpc>
                <a:spcPct val="120000"/>
              </a:lnSpc>
              <a:spcBef>
                <a:spcPts val="600"/>
              </a:spcBef>
              <a:buFont typeface="Wingdings" panose="05000000000000000000" pitchFamily="2" charset="2"/>
              <a:buChar char="Ø"/>
              <a:defRPr/>
            </a:pPr>
            <a:r>
              <a:rPr lang="en-US" sz="3200">
                <a:latin typeface="Times New Roman" panose="02020603050405020304" pitchFamily="18" charset="0"/>
                <a:cs typeface="Times New Roman" panose="02020603050405020304" pitchFamily="18" charset="0"/>
              </a:rPr>
              <a:t>Ý tưởng: </a:t>
            </a:r>
          </a:p>
          <a:p>
            <a:pPr lvl="1" algn="just">
              <a:lnSpc>
                <a:spcPct val="120000"/>
              </a:lnSpc>
              <a:spcBef>
                <a:spcPts val="600"/>
              </a:spcBef>
              <a:defRPr/>
            </a:pPr>
            <a:r>
              <a:rPr lang="en-US" sz="2900">
                <a:latin typeface="Times New Roman" panose="02020603050405020304" pitchFamily="18" charset="0"/>
                <a:cs typeface="Times New Roman" panose="02020603050405020304" pitchFamily="18" charset="0"/>
              </a:rPr>
              <a:t>Chọn một phần tử trong dãy làm chốt (phần tử đầu, cuối, </a:t>
            </a:r>
            <a:r>
              <a:rPr lang="en-US" sz="2900" b="1">
                <a:solidFill>
                  <a:srgbClr val="FF0000"/>
                </a:solidFill>
                <a:latin typeface="Times New Roman" panose="02020603050405020304" pitchFamily="18" charset="0"/>
                <a:cs typeface="Times New Roman" panose="02020603050405020304" pitchFamily="18" charset="0"/>
              </a:rPr>
              <a:t>giữa</a:t>
            </a:r>
            <a:r>
              <a:rPr lang="en-US" sz="2900">
                <a:latin typeface="Times New Roman" panose="02020603050405020304" pitchFamily="18" charset="0"/>
                <a:cs typeface="Times New Roman" panose="02020603050405020304" pitchFamily="18" charset="0"/>
              </a:rPr>
              <a:t>, bất kỳ).</a:t>
            </a:r>
          </a:p>
          <a:p>
            <a:pPr lvl="1" algn="just">
              <a:lnSpc>
                <a:spcPct val="120000"/>
              </a:lnSpc>
              <a:spcBef>
                <a:spcPts val="600"/>
              </a:spcBef>
              <a:defRPr/>
            </a:pPr>
            <a:r>
              <a:rPr lang="en-US" sz="2900">
                <a:latin typeface="Times New Roman" panose="02020603050405020304" pitchFamily="18" charset="0"/>
                <a:cs typeface="Times New Roman" panose="02020603050405020304" pitchFamily="18" charset="0"/>
              </a:rPr>
              <a:t>Chia dãy là ba phần </a:t>
            </a:r>
            <a:r>
              <a:rPr lang="en-US" sz="2900">
                <a:solidFill>
                  <a:srgbClr val="FF0000"/>
                </a:solidFill>
                <a:latin typeface="Times New Roman" panose="02020603050405020304" pitchFamily="18" charset="0"/>
                <a:cs typeface="Times New Roman" panose="02020603050405020304" pitchFamily="18" charset="0"/>
              </a:rPr>
              <a:t>phần 1</a:t>
            </a:r>
            <a:r>
              <a:rPr lang="en-US" sz="2900">
                <a:latin typeface="Times New Roman" panose="02020603050405020304" pitchFamily="18" charset="0"/>
                <a:cs typeface="Times New Roman" panose="02020603050405020304" pitchFamily="18" charset="0"/>
              </a:rPr>
              <a:t> gồm các phần tử nhỏ hơn chốt, </a:t>
            </a:r>
            <a:r>
              <a:rPr lang="en-US" sz="2900">
                <a:solidFill>
                  <a:srgbClr val="FF0000"/>
                </a:solidFill>
                <a:latin typeface="Times New Roman" panose="02020603050405020304" pitchFamily="18" charset="0"/>
                <a:cs typeface="Times New Roman" panose="02020603050405020304" pitchFamily="18" charset="0"/>
              </a:rPr>
              <a:t>phần 2</a:t>
            </a:r>
            <a:r>
              <a:rPr lang="en-US" sz="2900">
                <a:latin typeface="Times New Roman" panose="02020603050405020304" pitchFamily="18" charset="0"/>
                <a:cs typeface="Times New Roman" panose="02020603050405020304" pitchFamily="18" charset="0"/>
              </a:rPr>
              <a:t> gồm các phần tử bằng chốt,</a:t>
            </a:r>
            <a:r>
              <a:rPr lang="en-US" sz="2900">
                <a:solidFill>
                  <a:srgbClr val="FF0000"/>
                </a:solidFill>
                <a:latin typeface="Times New Roman" panose="02020603050405020304" pitchFamily="18" charset="0"/>
                <a:cs typeface="Times New Roman" panose="02020603050405020304" pitchFamily="18" charset="0"/>
              </a:rPr>
              <a:t> phần 3</a:t>
            </a:r>
            <a:r>
              <a:rPr lang="en-US" sz="2900">
                <a:latin typeface="Times New Roman" panose="02020603050405020304" pitchFamily="18" charset="0"/>
                <a:cs typeface="Times New Roman" panose="02020603050405020304" pitchFamily="18" charset="0"/>
              </a:rPr>
              <a:t> gồm các phần tử lớn hơn chốt.</a:t>
            </a:r>
          </a:p>
          <a:p>
            <a:pPr lvl="1" algn="just">
              <a:lnSpc>
                <a:spcPct val="120000"/>
              </a:lnSpc>
              <a:spcBef>
                <a:spcPts val="600"/>
              </a:spcBef>
              <a:defRPr/>
            </a:pPr>
            <a:r>
              <a:rPr lang="en-US" sz="2900">
                <a:latin typeface="Times New Roman" panose="02020603050405020304" pitchFamily="18" charset="0"/>
                <a:cs typeface="Times New Roman" panose="02020603050405020304" pitchFamily="18" charset="0"/>
              </a:rPr>
              <a:t>Lặp lại quá trình với </a:t>
            </a:r>
            <a:r>
              <a:rPr lang="en-US" sz="2900">
                <a:solidFill>
                  <a:srgbClr val="FF0000"/>
                </a:solidFill>
                <a:latin typeface="Times New Roman" panose="02020603050405020304" pitchFamily="18" charset="0"/>
                <a:cs typeface="Times New Roman" panose="02020603050405020304" pitchFamily="18" charset="0"/>
              </a:rPr>
              <a:t>phần 1</a:t>
            </a:r>
            <a:r>
              <a:rPr lang="en-US" sz="2900">
                <a:latin typeface="Times New Roman" panose="02020603050405020304" pitchFamily="18" charset="0"/>
                <a:cs typeface="Times New Roman" panose="02020603050405020304" pitchFamily="18" charset="0"/>
              </a:rPr>
              <a:t> và </a:t>
            </a:r>
            <a:r>
              <a:rPr lang="en-US" sz="2900">
                <a:solidFill>
                  <a:srgbClr val="FF0000"/>
                </a:solidFill>
                <a:latin typeface="Times New Roman" panose="02020603050405020304" pitchFamily="18" charset="0"/>
                <a:cs typeface="Times New Roman" panose="02020603050405020304" pitchFamily="18" charset="0"/>
              </a:rPr>
              <a:t>phần 3</a:t>
            </a:r>
          </a:p>
        </p:txBody>
      </p:sp>
      <p:sp>
        <p:nvSpPr>
          <p:cNvPr id="6" name="Footer Placeholder 6"/>
          <p:cNvSpPr>
            <a:spLocks noGrp="1"/>
          </p:cNvSpPr>
          <p:nvPr>
            <p:ph type="ftr" sz="quarter" idx="11"/>
          </p:nvPr>
        </p:nvSpPr>
        <p:spPr>
          <a:xfrm>
            <a:off x="4165600" y="6466896"/>
            <a:ext cx="3860800" cy="314905"/>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16280065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5" name="Rectangle 3"/>
          <p:cNvSpPr>
            <a:spLocks noGrp="1" noChangeArrowheads="1"/>
          </p:cNvSpPr>
          <p:nvPr>
            <p:ph sz="quarter" idx="1"/>
          </p:nvPr>
        </p:nvSpPr>
        <p:spPr>
          <a:xfrm>
            <a:off x="609600" y="1600200"/>
            <a:ext cx="11063844" cy="4495800"/>
          </a:xfrm>
        </p:spPr>
        <p:txBody>
          <a:bodyPr/>
          <a:lstStyle/>
          <a:p>
            <a:pPr>
              <a:lnSpc>
                <a:spcPts val="3000"/>
              </a:lnSpc>
              <a:spcBef>
                <a:spcPts val="600"/>
              </a:spcBef>
              <a:defRPr/>
            </a:pPr>
            <a:r>
              <a:rPr lang="en-US" sz="2800">
                <a:solidFill>
                  <a:srgbClr val="000000"/>
                </a:solidFill>
                <a:latin typeface="Times New Roman" pitchFamily="18" charset="0"/>
                <a:cs typeface="Times New Roman" pitchFamily="18" charset="0"/>
              </a:rPr>
              <a:t>Giải thuật QuickSort sắp xếp dãy</a:t>
            </a:r>
            <a:r>
              <a:rPr lang="en-US" sz="2800" b="1">
                <a:latin typeface="Times New Roman" pitchFamily="18" charset="0"/>
                <a:cs typeface="Times New Roman" pitchFamily="18" charset="0"/>
              </a:rPr>
              <a:t> a[0], a[1] ..., a[n-1]</a:t>
            </a:r>
            <a:r>
              <a:rPr lang="en-US" sz="2800">
                <a:solidFill>
                  <a:srgbClr val="000000"/>
                </a:solidFill>
                <a:latin typeface="Times New Roman" pitchFamily="18" charset="0"/>
                <a:cs typeface="Times New Roman" pitchFamily="18" charset="0"/>
              </a:rPr>
              <a:t> dựa trên</a:t>
            </a:r>
            <a:r>
              <a:rPr lang="en-US" sz="2800">
                <a:latin typeface="Times New Roman" pitchFamily="18" charset="0"/>
                <a:cs typeface="Times New Roman" pitchFamily="18" charset="0"/>
              </a:rPr>
              <a:t> việc phân hoạch dãy ban đầu thành 3 phần:</a:t>
            </a:r>
          </a:p>
          <a:p>
            <a:pPr lvl="1">
              <a:lnSpc>
                <a:spcPts val="3000"/>
              </a:lnSpc>
              <a:spcBef>
                <a:spcPts val="600"/>
              </a:spcBef>
              <a:defRPr/>
            </a:pPr>
            <a:r>
              <a:rPr lang="en-US" sz="2400">
                <a:latin typeface="Times New Roman" pitchFamily="18" charset="0"/>
                <a:cs typeface="Times New Roman" pitchFamily="18" charset="0"/>
              </a:rPr>
              <a:t>Phần 1: Gồm các phần tử  có giá trị không lớn hơn </a:t>
            </a:r>
            <a:r>
              <a:rPr lang="en-US" sz="2400" b="1">
                <a:latin typeface="Times New Roman" pitchFamily="18" charset="0"/>
                <a:cs typeface="Times New Roman" pitchFamily="18" charset="0"/>
              </a:rPr>
              <a:t>x</a:t>
            </a:r>
            <a:endParaRPr lang="en-US" sz="2400">
              <a:latin typeface="Times New Roman" pitchFamily="18" charset="0"/>
              <a:cs typeface="Times New Roman" pitchFamily="18" charset="0"/>
            </a:endParaRPr>
          </a:p>
          <a:p>
            <a:pPr lvl="1">
              <a:lnSpc>
                <a:spcPts val="3000"/>
              </a:lnSpc>
              <a:spcBef>
                <a:spcPts val="600"/>
              </a:spcBef>
              <a:defRPr/>
            </a:pPr>
            <a:r>
              <a:rPr lang="en-US" sz="2400">
                <a:latin typeface="Times New Roman" pitchFamily="18" charset="0"/>
                <a:cs typeface="Times New Roman" pitchFamily="18" charset="0"/>
              </a:rPr>
              <a:t>Phần 2: Gồm các phần tử  có giá trị bằng  </a:t>
            </a:r>
            <a:r>
              <a:rPr lang="en-US" sz="2400" b="1">
                <a:latin typeface="Times New Roman" pitchFamily="18" charset="0"/>
                <a:cs typeface="Times New Roman" pitchFamily="18" charset="0"/>
              </a:rPr>
              <a:t>x</a:t>
            </a:r>
            <a:r>
              <a:rPr lang="en-US" sz="2400">
                <a:latin typeface="Times New Roman" pitchFamily="18" charset="0"/>
                <a:cs typeface="Times New Roman" pitchFamily="18" charset="0"/>
              </a:rPr>
              <a:t> </a:t>
            </a:r>
          </a:p>
          <a:p>
            <a:pPr lvl="1">
              <a:lnSpc>
                <a:spcPts val="3000"/>
              </a:lnSpc>
              <a:spcBef>
                <a:spcPts val="600"/>
              </a:spcBef>
              <a:defRPr/>
            </a:pPr>
            <a:r>
              <a:rPr lang="en-US" sz="2400">
                <a:latin typeface="Times New Roman" pitchFamily="18" charset="0"/>
                <a:cs typeface="Times New Roman" pitchFamily="18" charset="0"/>
              </a:rPr>
              <a:t>Phần 3: Gồm các phần tử  có giá trị không bé hơn </a:t>
            </a:r>
            <a:r>
              <a:rPr lang="en-US" sz="2400" b="1">
                <a:latin typeface="Times New Roman" pitchFamily="18" charset="0"/>
                <a:cs typeface="Times New Roman" pitchFamily="18" charset="0"/>
              </a:rPr>
              <a:t>x</a:t>
            </a:r>
            <a:endParaRPr lang="en-US" sz="2400">
              <a:latin typeface="Times New Roman" pitchFamily="18" charset="0"/>
              <a:cs typeface="Times New Roman" pitchFamily="18" charset="0"/>
            </a:endParaRPr>
          </a:p>
          <a:p>
            <a:pPr>
              <a:lnSpc>
                <a:spcPts val="3000"/>
              </a:lnSpc>
              <a:spcBef>
                <a:spcPts val="600"/>
              </a:spcBef>
              <a:buNone/>
              <a:defRPr/>
            </a:pPr>
            <a:r>
              <a:rPr lang="en-US" sz="2800">
                <a:latin typeface="Times New Roman" pitchFamily="18" charset="0"/>
                <a:cs typeface="Times New Roman" pitchFamily="18" charset="0"/>
              </a:rPr>
              <a:t>	với x là giá trị của một phần tử  tùy ý trong dãy ban đầu. </a:t>
            </a:r>
          </a:p>
          <a:p>
            <a:pPr>
              <a:lnSpc>
                <a:spcPts val="3000"/>
              </a:lnSpc>
              <a:spcBef>
                <a:spcPts val="600"/>
              </a:spcBef>
              <a:defRPr/>
            </a:pPr>
            <a:r>
              <a:rPr lang="en-US" sz="2800">
                <a:latin typeface="Times New Roman" pitchFamily="18" charset="0"/>
                <a:cs typeface="Times New Roman" pitchFamily="18" charset="0"/>
              </a:rPr>
              <a:t>Sau khi thực hiện phân hoạch, dãy ban đầu được phân thành 3 đoạn:</a:t>
            </a:r>
          </a:p>
          <a:p>
            <a:pPr marL="823913" lvl="1" indent="-457200">
              <a:lnSpc>
                <a:spcPts val="3000"/>
              </a:lnSpc>
              <a:spcBef>
                <a:spcPts val="600"/>
              </a:spcBef>
              <a:buFont typeface="+mj-lt"/>
              <a:buAutoNum type="arabicPeriod"/>
              <a:defRPr/>
            </a:pPr>
            <a:r>
              <a:rPr lang="en-US" sz="2400">
                <a:latin typeface="Times New Roman" pitchFamily="18" charset="0"/>
                <a:cs typeface="Times New Roman" pitchFamily="18" charset="0"/>
              </a:rPr>
              <a:t>a[k]  ≤ x , với k = 1 .. j</a:t>
            </a:r>
          </a:p>
          <a:p>
            <a:pPr marL="823913" lvl="1" indent="-457200">
              <a:lnSpc>
                <a:spcPts val="3000"/>
              </a:lnSpc>
              <a:spcBef>
                <a:spcPts val="600"/>
              </a:spcBef>
              <a:buFont typeface="+mj-lt"/>
              <a:buAutoNum type="arabicPeriod"/>
              <a:defRPr/>
            </a:pPr>
            <a:r>
              <a:rPr lang="en-US" sz="2400">
                <a:latin typeface="Times New Roman" pitchFamily="18" charset="0"/>
                <a:cs typeface="Times New Roman" pitchFamily="18" charset="0"/>
              </a:rPr>
              <a:t>a[k ] = x , với k =  j+1 .. i-1</a:t>
            </a:r>
          </a:p>
          <a:p>
            <a:pPr marL="823913" lvl="1" indent="-457200">
              <a:lnSpc>
                <a:spcPts val="3000"/>
              </a:lnSpc>
              <a:spcBef>
                <a:spcPts val="600"/>
              </a:spcBef>
              <a:buFont typeface="+mj-lt"/>
              <a:buAutoNum type="arabicPeriod"/>
              <a:defRPr/>
            </a:pPr>
            <a:r>
              <a:rPr lang="en-US" sz="2400">
                <a:latin typeface="Times New Roman" pitchFamily="18" charset="0"/>
                <a:cs typeface="Times New Roman" pitchFamily="18" charset="0"/>
              </a:rPr>
              <a:t>a[k ] </a:t>
            </a:r>
            <a:r>
              <a:rPr lang="en-US" sz="2400">
                <a:latin typeface="Times New Roman" pitchFamily="18" charset="0"/>
                <a:cs typeface="Times New Roman" pitchFamily="18" charset="0"/>
                <a:sym typeface="Symbol" pitchFamily="18" charset="2"/>
              </a:rPr>
              <a:t></a:t>
            </a:r>
            <a:r>
              <a:rPr lang="en-US" sz="2400">
                <a:latin typeface="Times New Roman" pitchFamily="18" charset="0"/>
                <a:cs typeface="Times New Roman" pitchFamily="18" charset="0"/>
              </a:rPr>
              <a:t> x , với k =  i..n-1</a:t>
            </a:r>
          </a:p>
        </p:txBody>
      </p:sp>
      <p:sp>
        <p:nvSpPr>
          <p:cNvPr id="6" name="Rectangle 5"/>
          <p:cNvSpPr/>
          <p:nvPr/>
        </p:nvSpPr>
        <p:spPr>
          <a:xfrm>
            <a:off x="568712" y="183907"/>
            <a:ext cx="10974104" cy="769441"/>
          </a:xfrm>
          <a:prstGeom prst="rect">
            <a:avLst/>
          </a:prstGeom>
        </p:spPr>
        <p:txBody>
          <a:bodyPr wrap="square">
            <a:spAutoFit/>
          </a:bodyPr>
          <a:lstStyle/>
          <a:p>
            <a:pPr algn="ctr"/>
            <a:r>
              <a:rPr lang="en-US" sz="4300" b="1" i="1">
                <a:latin typeface="Times New Roman" panose="02020603050405020304" pitchFamily="18" charset="0"/>
                <a:cs typeface="Times New Roman" panose="02020603050405020304" pitchFamily="18" charset="0"/>
              </a:rPr>
              <a:t>Quick_Sort – Ý tưởng</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9" name="Footer Placeholder 6"/>
          <p:cNvSpPr>
            <a:spLocks noGrp="1"/>
          </p:cNvSpPr>
          <p:nvPr>
            <p:ph type="ftr" sz="quarter" idx="11"/>
          </p:nvPr>
        </p:nvSpPr>
        <p:spPr>
          <a:xfrm>
            <a:off x="4165600" y="6466896"/>
            <a:ext cx="3860800" cy="314905"/>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10762612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17475">
                                            <p:txEl>
                                              <p:pRg st="5" end="5"/>
                                            </p:txEl>
                                          </p:spTgt>
                                        </p:tgtEl>
                                        <p:attrNameLst>
                                          <p:attrName>style.visibility</p:attrName>
                                        </p:attrNameLst>
                                      </p:cBhvr>
                                      <p:to>
                                        <p:strVal val="visible"/>
                                      </p:to>
                                    </p:set>
                                    <p:anim calcmode="lin" valueType="num">
                                      <p:cBhvr additive="base">
                                        <p:cTn id="7" dur="500" fill="hold"/>
                                        <p:tgtEl>
                                          <p:spTgt spid="61747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7475">
                                            <p:txEl>
                                              <p:pRg st="5" end="5"/>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617475">
                                            <p:txEl>
                                              <p:pRg st="6" end="6"/>
                                            </p:txEl>
                                          </p:spTgt>
                                        </p:tgtEl>
                                        <p:attrNameLst>
                                          <p:attrName>style.visibility</p:attrName>
                                        </p:attrNameLst>
                                      </p:cBhvr>
                                      <p:to>
                                        <p:strVal val="visible"/>
                                      </p:to>
                                    </p:set>
                                    <p:anim calcmode="lin" valueType="num">
                                      <p:cBhvr additive="base">
                                        <p:cTn id="12" dur="500" fill="hold"/>
                                        <p:tgtEl>
                                          <p:spTgt spid="617475">
                                            <p:txEl>
                                              <p:pRg st="6" end="6"/>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17475">
                                            <p:txEl>
                                              <p:pRg st="6" end="6"/>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617475">
                                            <p:txEl>
                                              <p:pRg st="7" end="7"/>
                                            </p:txEl>
                                          </p:spTgt>
                                        </p:tgtEl>
                                        <p:attrNameLst>
                                          <p:attrName>style.visibility</p:attrName>
                                        </p:attrNameLst>
                                      </p:cBhvr>
                                      <p:to>
                                        <p:strVal val="visible"/>
                                      </p:to>
                                    </p:set>
                                    <p:anim calcmode="lin" valueType="num">
                                      <p:cBhvr additive="base">
                                        <p:cTn id="17" dur="500" fill="hold"/>
                                        <p:tgtEl>
                                          <p:spTgt spid="617475">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17475">
                                            <p:txEl>
                                              <p:pRg st="7" end="7"/>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nodeType="afterEffect">
                                  <p:stCondLst>
                                    <p:cond delay="0"/>
                                  </p:stCondLst>
                                  <p:childTnLst>
                                    <p:set>
                                      <p:cBhvr>
                                        <p:cTn id="21" dur="1" fill="hold">
                                          <p:stCondLst>
                                            <p:cond delay="0"/>
                                          </p:stCondLst>
                                        </p:cTn>
                                        <p:tgtEl>
                                          <p:spTgt spid="617475">
                                            <p:txEl>
                                              <p:pRg st="8" end="8"/>
                                            </p:txEl>
                                          </p:spTgt>
                                        </p:tgtEl>
                                        <p:attrNameLst>
                                          <p:attrName>style.visibility</p:attrName>
                                        </p:attrNameLst>
                                      </p:cBhvr>
                                      <p:to>
                                        <p:strVal val="visible"/>
                                      </p:to>
                                    </p:set>
                                    <p:anim calcmode="lin" valueType="num">
                                      <p:cBhvr additive="base">
                                        <p:cTn id="22" dur="500" fill="hold"/>
                                        <p:tgtEl>
                                          <p:spTgt spid="617475">
                                            <p:txEl>
                                              <p:pRg st="8" end="8"/>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1747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5" name="Rectangle 5"/>
          <p:cNvSpPr>
            <a:spLocks noGrp="1" noChangeArrowheads="1"/>
          </p:cNvSpPr>
          <p:nvPr>
            <p:ph sz="quarter" idx="1"/>
          </p:nvPr>
        </p:nvSpPr>
        <p:spPr>
          <a:xfrm>
            <a:off x="337795" y="1148936"/>
            <a:ext cx="11435938" cy="5109359"/>
          </a:xfrm>
        </p:spPr>
        <p:txBody>
          <a:bodyPr/>
          <a:lstStyle/>
          <a:p>
            <a:pPr>
              <a:lnSpc>
                <a:spcPts val="3000"/>
              </a:lnSpc>
            </a:pPr>
            <a:endParaRPr lang="en-US">
              <a:latin typeface="Times New Roman" panose="02020603050405020304" pitchFamily="18" charset="0"/>
              <a:cs typeface="Times New Roman" panose="02020603050405020304" pitchFamily="18" charset="0"/>
            </a:endParaRPr>
          </a:p>
          <a:p>
            <a:pPr>
              <a:lnSpc>
                <a:spcPts val="3000"/>
              </a:lnSpc>
            </a:pPr>
            <a:endParaRPr lang="en-US">
              <a:latin typeface="Times New Roman" panose="02020603050405020304" pitchFamily="18" charset="0"/>
              <a:cs typeface="Times New Roman" panose="02020603050405020304" pitchFamily="18" charset="0"/>
            </a:endParaRPr>
          </a:p>
          <a:p>
            <a:pPr>
              <a:lnSpc>
                <a:spcPct val="120000"/>
              </a:lnSpc>
              <a:spcBef>
                <a:spcPts val="600"/>
              </a:spcBef>
            </a:pPr>
            <a:r>
              <a:rPr lang="en-US" sz="2800">
                <a:latin typeface="Times New Roman" panose="02020603050405020304" pitchFamily="18" charset="0"/>
                <a:cs typeface="Times New Roman" panose="02020603050405020304" pitchFamily="18" charset="0"/>
              </a:rPr>
              <a:t>Đoạn thứ 2 đã có thứ tự</a:t>
            </a:r>
          </a:p>
          <a:p>
            <a:pPr>
              <a:lnSpc>
                <a:spcPct val="120000"/>
              </a:lnSpc>
              <a:spcBef>
                <a:spcPts val="600"/>
              </a:spcBef>
            </a:pPr>
            <a:r>
              <a:rPr lang="en-US" sz="2800">
                <a:latin typeface="Times New Roman" panose="02020603050405020304" pitchFamily="18" charset="0"/>
                <a:cs typeface="Times New Roman" panose="02020603050405020304" pitchFamily="18" charset="0"/>
              </a:rPr>
              <a:t>Nếu các đoạn 1 và 3 chỉ có 1 phần tử  thì chúng cũng đã có thứ tự, khi đó dãy con ban đầu đã được sắp</a:t>
            </a:r>
          </a:p>
          <a:p>
            <a:pPr>
              <a:lnSpc>
                <a:spcPct val="120000"/>
              </a:lnSpc>
              <a:spcBef>
                <a:spcPts val="600"/>
              </a:spcBef>
            </a:pPr>
            <a:r>
              <a:rPr lang="en-US" sz="2800">
                <a:latin typeface="Times New Roman" panose="02020603050405020304" pitchFamily="18" charset="0"/>
                <a:cs typeface="Times New Roman" panose="02020603050405020304" pitchFamily="18" charset="0"/>
              </a:rPr>
              <a:t>Ngược lại, nếu các đoạn 1 và 3  có nhiều hơn 1 phần tử  thì dãy con ban đầu chỉ có thứ tự khi các đoạn 1, 3 được sắp</a:t>
            </a:r>
          </a:p>
          <a:p>
            <a:pPr>
              <a:lnSpc>
                <a:spcPct val="120000"/>
              </a:lnSpc>
              <a:spcBef>
                <a:spcPts val="600"/>
              </a:spcBef>
            </a:pPr>
            <a:r>
              <a:rPr lang="en-US" sz="2800">
                <a:latin typeface="Times New Roman" panose="02020603050405020304" pitchFamily="18" charset="0"/>
                <a:cs typeface="Times New Roman" panose="02020603050405020304" pitchFamily="18" charset="0"/>
              </a:rPr>
              <a:t>Để sắp xếp các đoạn 1 và 3, ta lần lượt tiến hành việc phân hoạch từng dãy con theo cùng phương pháp phân hoạch dãy ban đầu vừa trình bày …</a:t>
            </a:r>
          </a:p>
        </p:txBody>
      </p:sp>
      <p:grpSp>
        <p:nvGrpSpPr>
          <p:cNvPr id="81925" name="Group 10"/>
          <p:cNvGrpSpPr>
            <a:grpSpLocks/>
          </p:cNvGrpSpPr>
          <p:nvPr/>
        </p:nvGrpSpPr>
        <p:grpSpPr bwMode="auto">
          <a:xfrm>
            <a:off x="3267075" y="1314616"/>
            <a:ext cx="5657850" cy="650875"/>
            <a:chOff x="1104" y="1344"/>
            <a:chExt cx="3564" cy="410"/>
          </a:xfrm>
        </p:grpSpPr>
        <p:pic>
          <p:nvPicPr>
            <p:cNvPr id="81926" name="Picture 7" descr="QuickSort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 y="1344"/>
              <a:ext cx="3564"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7" name="Line 8"/>
            <p:cNvSpPr>
              <a:spLocks noChangeShapeType="1"/>
            </p:cNvSpPr>
            <p:nvPr/>
          </p:nvSpPr>
          <p:spPr bwMode="auto">
            <a:xfrm>
              <a:off x="1698" y="1555"/>
              <a:ext cx="78" cy="4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28" name="Line 9"/>
            <p:cNvSpPr>
              <a:spLocks noChangeShapeType="1"/>
            </p:cNvSpPr>
            <p:nvPr/>
          </p:nvSpPr>
          <p:spPr bwMode="auto">
            <a:xfrm flipH="1">
              <a:off x="4070" y="1565"/>
              <a:ext cx="68" cy="3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12" name="Rectangle 11"/>
          <p:cNvSpPr/>
          <p:nvPr/>
        </p:nvSpPr>
        <p:spPr>
          <a:xfrm>
            <a:off x="568712" y="183907"/>
            <a:ext cx="10974104" cy="769441"/>
          </a:xfrm>
          <a:prstGeom prst="rect">
            <a:avLst/>
          </a:prstGeom>
        </p:spPr>
        <p:txBody>
          <a:bodyPr wrap="square">
            <a:spAutoFit/>
          </a:bodyPr>
          <a:lstStyle/>
          <a:p>
            <a:pPr algn="ctr"/>
            <a:r>
              <a:rPr lang="en-US" sz="4300" b="1" i="1">
                <a:latin typeface="Times New Roman" panose="02020603050405020304" pitchFamily="18" charset="0"/>
                <a:cs typeface="Times New Roman" panose="02020603050405020304" pitchFamily="18" charset="0"/>
              </a:rPr>
              <a:t>Quick_Sort – Ý tưởng</a:t>
            </a:r>
          </a:p>
        </p:txBody>
      </p:sp>
      <p:sp>
        <p:nvSpPr>
          <p:cNvPr id="13" name="Footer Placeholder 6"/>
          <p:cNvSpPr>
            <a:spLocks noGrp="1"/>
          </p:cNvSpPr>
          <p:nvPr>
            <p:ph type="ftr" sz="quarter" idx="11"/>
          </p:nvPr>
        </p:nvSpPr>
        <p:spPr>
          <a:xfrm>
            <a:off x="4165600" y="6466896"/>
            <a:ext cx="3860800" cy="314905"/>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32154795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55685">
                                            <p:txEl>
                                              <p:pRg st="2" end="2"/>
                                            </p:txEl>
                                          </p:spTgt>
                                        </p:tgtEl>
                                        <p:attrNameLst>
                                          <p:attrName>style.visibility</p:attrName>
                                        </p:attrNameLst>
                                      </p:cBhvr>
                                      <p:to>
                                        <p:strVal val="visible"/>
                                      </p:to>
                                    </p:set>
                                    <p:anim calcmode="lin" valueType="num">
                                      <p:cBhvr additive="base">
                                        <p:cTn id="7" dur="500" fill="hold"/>
                                        <p:tgtEl>
                                          <p:spTgt spid="45568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568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55685">
                                            <p:txEl>
                                              <p:pRg st="3" end="3"/>
                                            </p:txEl>
                                          </p:spTgt>
                                        </p:tgtEl>
                                        <p:attrNameLst>
                                          <p:attrName>style.visibility</p:attrName>
                                        </p:attrNameLst>
                                      </p:cBhvr>
                                      <p:to>
                                        <p:strVal val="visible"/>
                                      </p:to>
                                    </p:set>
                                    <p:anim calcmode="lin" valueType="num">
                                      <p:cBhvr additive="base">
                                        <p:cTn id="13" dur="500" fill="hold"/>
                                        <p:tgtEl>
                                          <p:spTgt spid="45568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5568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55685">
                                            <p:txEl>
                                              <p:pRg st="4" end="4"/>
                                            </p:txEl>
                                          </p:spTgt>
                                        </p:tgtEl>
                                        <p:attrNameLst>
                                          <p:attrName>style.visibility</p:attrName>
                                        </p:attrNameLst>
                                      </p:cBhvr>
                                      <p:to>
                                        <p:strVal val="visible"/>
                                      </p:to>
                                    </p:set>
                                    <p:anim calcmode="lin" valueType="num">
                                      <p:cBhvr additive="base">
                                        <p:cTn id="19" dur="500" fill="hold"/>
                                        <p:tgtEl>
                                          <p:spTgt spid="45568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5568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55685">
                                            <p:txEl>
                                              <p:pRg st="5" end="5"/>
                                            </p:txEl>
                                          </p:spTgt>
                                        </p:tgtEl>
                                        <p:attrNameLst>
                                          <p:attrName>style.visibility</p:attrName>
                                        </p:attrNameLst>
                                      </p:cBhvr>
                                      <p:to>
                                        <p:strVal val="visible"/>
                                      </p:to>
                                    </p:set>
                                    <p:anim calcmode="lin" valueType="num">
                                      <p:cBhvr additive="base">
                                        <p:cTn id="25" dur="500" fill="hold"/>
                                        <p:tgtEl>
                                          <p:spTgt spid="45568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5568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3"/>
          <p:cNvSpPr>
            <a:spLocks noGrp="1" noChangeArrowheads="1"/>
          </p:cNvSpPr>
          <p:nvPr>
            <p:ph sz="quarter" idx="1"/>
          </p:nvPr>
        </p:nvSpPr>
        <p:spPr>
          <a:xfrm>
            <a:off x="568712" y="795647"/>
            <a:ext cx="10974104" cy="5646429"/>
          </a:xfrm>
        </p:spPr>
        <p:txBody>
          <a:bodyPr/>
          <a:lstStyle/>
          <a:p>
            <a:pPr eaLnBrk="1" hangingPunct="1">
              <a:buFont typeface="Wingdings" panose="05000000000000000000" pitchFamily="2" charset="2"/>
              <a:buNone/>
            </a:pPr>
            <a:r>
              <a:rPr lang="en-US" sz="2800" i="1">
                <a:solidFill>
                  <a:srgbClr val="000000"/>
                </a:solidFill>
                <a:latin typeface="Times New Roman" panose="02020603050405020304" pitchFamily="18" charset="0"/>
                <a:cs typeface="Times New Roman" panose="02020603050405020304" pitchFamily="18" charset="0"/>
              </a:rPr>
              <a:t>Input: dãy con (a, left, right)</a:t>
            </a:r>
            <a:endParaRPr lang="en-US" sz="2800" i="1" baseline="-25000">
              <a:solidFill>
                <a:srgbClr val="000000"/>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sz="2800" i="1">
                <a:solidFill>
                  <a:srgbClr val="000000"/>
                </a:solidFill>
                <a:latin typeface="Times New Roman" panose="02020603050405020304" pitchFamily="18" charset="0"/>
                <a:cs typeface="Times New Roman" panose="02020603050405020304" pitchFamily="18" charset="0"/>
              </a:rPr>
              <a:t>Output: dãy con (a, left, right) được sắp tăng dần</a:t>
            </a:r>
          </a:p>
          <a:p>
            <a:pPr eaLnBrk="1" hangingPunct="1"/>
            <a:r>
              <a:rPr lang="en-US" sz="2800">
                <a:latin typeface="Times New Roman" panose="02020603050405020304" pitchFamily="18" charset="0"/>
                <a:cs typeface="Times New Roman" panose="02020603050405020304" pitchFamily="18" charset="0"/>
              </a:rPr>
              <a:t>Bước 1: Nếu </a:t>
            </a:r>
            <a:r>
              <a:rPr lang="en-US" sz="2800">
                <a:solidFill>
                  <a:srgbClr val="FF3300"/>
                </a:solidFill>
                <a:latin typeface="Times New Roman" panose="02020603050405020304" pitchFamily="18" charset="0"/>
                <a:cs typeface="Times New Roman" panose="02020603050405020304" pitchFamily="18" charset="0"/>
              </a:rPr>
              <a:t>left = right 	</a:t>
            </a:r>
            <a:r>
              <a:rPr lang="en-US" sz="2800" i="1">
                <a:solidFill>
                  <a:srgbClr val="009900"/>
                </a:solidFill>
                <a:latin typeface="Times New Roman" panose="02020603050405020304" pitchFamily="18" charset="0"/>
                <a:cs typeface="Times New Roman" panose="02020603050405020304" pitchFamily="18" charset="0"/>
              </a:rPr>
              <a:t>// dãy có ít hơn 2 phần tử</a:t>
            </a:r>
          </a:p>
          <a:p>
            <a:pPr lvl="2" eaLnBrk="1" hangingPunct="1">
              <a:buFont typeface="Wingdings" panose="05000000000000000000" pitchFamily="2" charset="2"/>
              <a:buNone/>
            </a:pPr>
            <a:r>
              <a:rPr lang="en-US" sz="200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Kết thúc;</a:t>
            </a:r>
            <a:r>
              <a:rPr lang="en-US" sz="2000">
                <a:latin typeface="Times New Roman" panose="02020603050405020304" pitchFamily="18" charset="0"/>
                <a:cs typeface="Times New Roman" panose="02020603050405020304" pitchFamily="18" charset="0"/>
              </a:rPr>
              <a:t>	</a:t>
            </a:r>
            <a:r>
              <a:rPr lang="en-US" sz="2000" i="1">
                <a:solidFill>
                  <a:srgbClr val="009900"/>
                </a:solidFill>
                <a:latin typeface="Times New Roman" panose="02020603050405020304" pitchFamily="18" charset="0"/>
                <a:cs typeface="Times New Roman" panose="02020603050405020304" pitchFamily="18" charset="0"/>
              </a:rPr>
              <a:t>// dãy đã được sắp xếp</a:t>
            </a:r>
          </a:p>
          <a:p>
            <a:pPr eaLnBrk="1" hangingPunct="1"/>
            <a:r>
              <a:rPr lang="en-US" sz="2800">
                <a:latin typeface="Times New Roman" panose="02020603050405020304" pitchFamily="18" charset="0"/>
                <a:cs typeface="Times New Roman" panose="02020603050405020304" pitchFamily="18" charset="0"/>
              </a:rPr>
              <a:t>Bước 2: Phân hoạch dãy a[left] … a[right] thành các đoạn: a[left].. a[j],</a:t>
            </a:r>
            <a:r>
              <a:rPr lang="en-US" sz="2800" baseline="-2500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a[j+1].. a[i-1],</a:t>
            </a:r>
            <a:r>
              <a:rPr lang="en-US" sz="2800" baseline="-2500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a[i].. a[right]</a:t>
            </a:r>
          </a:p>
          <a:p>
            <a:pPr lvl="1" eaLnBrk="1" hangingPunct="1">
              <a:buFont typeface="Wingdings" panose="05000000000000000000" pitchFamily="2" charset="2"/>
              <a:buNone/>
            </a:pPr>
            <a:r>
              <a:rPr lang="en-US" sz="2400" i="1">
                <a:latin typeface="Times New Roman" panose="02020603050405020304" pitchFamily="18" charset="0"/>
                <a:cs typeface="Times New Roman" panose="02020603050405020304" pitchFamily="18" charset="0"/>
              </a:rPr>
              <a:t>// Đoạn 1 </a:t>
            </a:r>
            <a:r>
              <a:rPr lang="en-US" sz="2400" i="1">
                <a:latin typeface="Times New Roman" panose="02020603050405020304" pitchFamily="18" charset="0"/>
                <a:cs typeface="Times New Roman" panose="02020603050405020304" pitchFamily="18" charset="0"/>
                <a:sym typeface="Symbol" panose="05050102010706020507" pitchFamily="18" charset="2"/>
              </a:rPr>
              <a:t></a:t>
            </a:r>
            <a:r>
              <a:rPr lang="en-US" sz="2400" i="1">
                <a:latin typeface="Times New Roman" panose="02020603050405020304" pitchFamily="18" charset="0"/>
                <a:cs typeface="Times New Roman" panose="02020603050405020304" pitchFamily="18" charset="0"/>
              </a:rPr>
              <a:t> x  </a:t>
            </a:r>
          </a:p>
          <a:p>
            <a:pPr lvl="1" eaLnBrk="1" hangingPunct="1">
              <a:buFont typeface="Wingdings" panose="05000000000000000000" pitchFamily="2" charset="2"/>
              <a:buNone/>
            </a:pPr>
            <a:r>
              <a:rPr lang="en-US" sz="2400" i="1">
                <a:latin typeface="Times New Roman" panose="02020603050405020304" pitchFamily="18" charset="0"/>
                <a:cs typeface="Times New Roman" panose="02020603050405020304" pitchFamily="18" charset="0"/>
              </a:rPr>
              <a:t>// Đoạn 2: a[j+1].. a[i-1]  = x</a:t>
            </a:r>
          </a:p>
          <a:p>
            <a:pPr lvl="1" eaLnBrk="1" hangingPunct="1">
              <a:buFont typeface="Wingdings" panose="05000000000000000000" pitchFamily="2" charset="2"/>
              <a:buNone/>
            </a:pPr>
            <a:r>
              <a:rPr lang="en-US" sz="2400" i="1">
                <a:latin typeface="Times New Roman" panose="02020603050405020304" pitchFamily="18" charset="0"/>
                <a:cs typeface="Times New Roman" panose="02020603050405020304" pitchFamily="18" charset="0"/>
              </a:rPr>
              <a:t>// Đoạn 3: a[i].. a[right] </a:t>
            </a:r>
            <a:r>
              <a:rPr lang="en-US" sz="2400">
                <a:latin typeface="Times New Roman" panose="02020603050405020304" pitchFamily="18" charset="0"/>
                <a:cs typeface="Times New Roman" panose="02020603050405020304" pitchFamily="18" charset="0"/>
                <a:sym typeface="Symbol" panose="05050102010706020507" pitchFamily="18" charset="2"/>
              </a:rPr>
              <a:t></a:t>
            </a:r>
            <a:r>
              <a:rPr lang="en-US" sz="2400">
                <a:latin typeface="Times New Roman" panose="02020603050405020304" pitchFamily="18" charset="0"/>
                <a:cs typeface="Times New Roman" panose="02020603050405020304" pitchFamily="18" charset="0"/>
              </a:rPr>
              <a:t> x</a:t>
            </a:r>
          </a:p>
          <a:p>
            <a:pPr eaLnBrk="1" hangingPunct="1"/>
            <a:r>
              <a:rPr lang="en-US" sz="2800">
                <a:latin typeface="Times New Roman" panose="02020603050405020304" pitchFamily="18" charset="0"/>
                <a:cs typeface="Times New Roman" panose="02020603050405020304" pitchFamily="18" charset="0"/>
              </a:rPr>
              <a:t>Bước 3: </a:t>
            </a:r>
            <a:r>
              <a:rPr lang="en-US" sz="2800">
                <a:solidFill>
                  <a:schemeClr val="accent1"/>
                </a:solidFill>
                <a:latin typeface="Times New Roman" panose="02020603050405020304" pitchFamily="18" charset="0"/>
                <a:cs typeface="Times New Roman" panose="02020603050405020304" pitchFamily="18" charset="0"/>
              </a:rPr>
              <a:t>Sắp xếp đoạn 1</a:t>
            </a:r>
            <a:r>
              <a:rPr lang="en-US" sz="2800">
                <a:latin typeface="Times New Roman" panose="02020603050405020304" pitchFamily="18" charset="0"/>
                <a:cs typeface="Times New Roman" panose="02020603050405020304" pitchFamily="18" charset="0"/>
              </a:rPr>
              <a:t>: a[left].. a[j]</a:t>
            </a:r>
            <a:endParaRPr lang="en-US" sz="2800" baseline="-25000">
              <a:latin typeface="Times New Roman" panose="02020603050405020304" pitchFamily="18" charset="0"/>
              <a:cs typeface="Times New Roman" panose="02020603050405020304" pitchFamily="18" charset="0"/>
            </a:endParaRPr>
          </a:p>
          <a:p>
            <a:pPr eaLnBrk="1" hangingPunct="1"/>
            <a:r>
              <a:rPr lang="en-US" sz="2800">
                <a:latin typeface="Times New Roman" panose="02020603050405020304" pitchFamily="18" charset="0"/>
                <a:cs typeface="Times New Roman" panose="02020603050405020304" pitchFamily="18" charset="0"/>
              </a:rPr>
              <a:t>Bước 4: </a:t>
            </a:r>
            <a:r>
              <a:rPr lang="en-US" sz="2800">
                <a:solidFill>
                  <a:schemeClr val="accent1"/>
                </a:solidFill>
                <a:latin typeface="Times New Roman" panose="02020603050405020304" pitchFamily="18" charset="0"/>
                <a:cs typeface="Times New Roman" panose="02020603050405020304" pitchFamily="18" charset="0"/>
              </a:rPr>
              <a:t>Sắp xếp đoạn 3</a:t>
            </a:r>
            <a:r>
              <a:rPr lang="en-US" sz="2800">
                <a:latin typeface="Times New Roman" panose="02020603050405020304" pitchFamily="18" charset="0"/>
                <a:cs typeface="Times New Roman" panose="02020603050405020304" pitchFamily="18" charset="0"/>
              </a:rPr>
              <a:t>: a[i].. a[right]</a:t>
            </a:r>
            <a:endParaRPr lang="en-US" sz="2800" baseline="-2500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8" name="Rectangle 7"/>
          <p:cNvSpPr/>
          <p:nvPr/>
        </p:nvSpPr>
        <p:spPr>
          <a:xfrm>
            <a:off x="568712" y="183907"/>
            <a:ext cx="10974104" cy="769441"/>
          </a:xfrm>
          <a:prstGeom prst="rect">
            <a:avLst/>
          </a:prstGeom>
        </p:spPr>
        <p:txBody>
          <a:bodyPr wrap="square">
            <a:spAutoFit/>
          </a:bodyPr>
          <a:lstStyle/>
          <a:p>
            <a:pPr algn="ctr"/>
            <a:r>
              <a:rPr lang="en-US" sz="4300" b="1" i="1">
                <a:latin typeface="Times New Roman" panose="02020603050405020304" pitchFamily="18" charset="0"/>
                <a:cs typeface="Times New Roman" panose="02020603050405020304" pitchFamily="18" charset="0"/>
              </a:rPr>
              <a:t>Quick_Sort – Giải thuật</a:t>
            </a:r>
          </a:p>
        </p:txBody>
      </p:sp>
      <p:sp>
        <p:nvSpPr>
          <p:cNvPr id="9" name="Footer Placeholder 6"/>
          <p:cNvSpPr>
            <a:spLocks noGrp="1"/>
          </p:cNvSpPr>
          <p:nvPr>
            <p:ph type="ftr" sz="quarter" idx="11"/>
          </p:nvPr>
        </p:nvSpPr>
        <p:spPr>
          <a:xfrm>
            <a:off x="4165600" y="6466896"/>
            <a:ext cx="3860800" cy="314905"/>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3977589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2143" y="478116"/>
            <a:ext cx="11745686" cy="769441"/>
          </a:xfrm>
          <a:prstGeom prst="rect">
            <a:avLst/>
          </a:prstGeom>
        </p:spPr>
        <p:txBody>
          <a:bodyPr wrap="square">
            <a:spAutoFit/>
          </a:bodyPr>
          <a:lstStyle/>
          <a:p>
            <a:pPr algn="ctr"/>
            <a:r>
              <a:rPr lang="en-US" sz="4400" b="1">
                <a:latin typeface="Times New Roman" panose="02020603050405020304" pitchFamily="18" charset="0"/>
                <a:cs typeface="Times New Roman" panose="02020603050405020304" pitchFamily="18" charset="0"/>
              </a:rPr>
              <a:t>Tìm kiếm tuần tự - Cài đặt</a:t>
            </a:r>
            <a:endParaRPr lang="en-US" sz="430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3" name="Rectangle 2"/>
          <p:cNvSpPr/>
          <p:nvPr/>
        </p:nvSpPr>
        <p:spPr>
          <a:xfrm>
            <a:off x="787077" y="1271487"/>
            <a:ext cx="9664513" cy="4715137"/>
          </a:xfrm>
          <a:prstGeom prst="rect">
            <a:avLst/>
          </a:prstGeom>
        </p:spPr>
        <p:txBody>
          <a:bodyPr wrap="square">
            <a:spAutoFit/>
          </a:bodyPr>
          <a:lstStyle/>
          <a:p>
            <a:pPr marL="342900" indent="-342900" algn="just">
              <a:lnSpc>
                <a:spcPct val="120000"/>
              </a:lnSpc>
              <a:spcBef>
                <a:spcPts val="600"/>
              </a:spcBef>
              <a:spcAft>
                <a:spcPts val="600"/>
              </a:spcAft>
              <a:buFont typeface="Wingdings" panose="05000000000000000000" pitchFamily="2" charset="2"/>
              <a:buChar char="q"/>
            </a:pPr>
            <a:r>
              <a:rPr lang="en-US" sz="2400" dirty="0" err="1">
                <a:solidFill>
                  <a:srgbClr val="000000"/>
                </a:solidFill>
                <a:latin typeface="Times New Roman" panose="02020603050405020304" pitchFamily="18" charset="0"/>
                <a:ea typeface="Calibri" panose="020F0502020204030204" pitchFamily="34" charset="0"/>
              </a:rPr>
              <a:t>Cài</a:t>
            </a:r>
            <a:r>
              <a:rPr lang="en-US" sz="2400" dirty="0">
                <a:solidFill>
                  <a:srgbClr val="000000"/>
                </a:solidFill>
                <a:latin typeface="Times New Roman" panose="02020603050405020304" pitchFamily="18" charset="0"/>
                <a:ea typeface="Calibri" panose="020F0502020204030204" pitchFamily="34" charset="0"/>
              </a:rPr>
              <a:t> </a:t>
            </a:r>
            <a:r>
              <a:rPr lang="en-US" sz="2400" dirty="0" err="1">
                <a:solidFill>
                  <a:srgbClr val="000000"/>
                </a:solidFill>
                <a:latin typeface="Times New Roman" panose="02020603050405020304" pitchFamily="18" charset="0"/>
                <a:ea typeface="Calibri" panose="020F0502020204030204" pitchFamily="34" charset="0"/>
              </a:rPr>
              <a:t>đặt</a:t>
            </a:r>
            <a:r>
              <a:rPr lang="en-US" sz="2400" dirty="0">
                <a:solidFill>
                  <a:srgbClr val="000000"/>
                </a:solidFill>
                <a:latin typeface="Times New Roman" panose="02020603050405020304" pitchFamily="18" charset="0"/>
                <a:ea typeface="Calibri" panose="020F0502020204030204" pitchFamily="34" charset="0"/>
              </a:rPr>
              <a:t> </a:t>
            </a:r>
            <a:r>
              <a:rPr lang="en-US" sz="2400" dirty="0" err="1">
                <a:solidFill>
                  <a:srgbClr val="000000"/>
                </a:solidFill>
                <a:latin typeface="Times New Roman" panose="02020603050405020304" pitchFamily="18" charset="0"/>
                <a:ea typeface="Calibri" panose="020F0502020204030204" pitchFamily="34" charset="0"/>
              </a:rPr>
              <a:t>thuật</a:t>
            </a:r>
            <a:r>
              <a:rPr lang="en-US" sz="2400" dirty="0">
                <a:solidFill>
                  <a:srgbClr val="000000"/>
                </a:solidFill>
                <a:latin typeface="Times New Roman" panose="02020603050405020304" pitchFamily="18" charset="0"/>
                <a:ea typeface="Calibri" panose="020F0502020204030204" pitchFamily="34" charset="0"/>
              </a:rPr>
              <a:t> </a:t>
            </a:r>
            <a:r>
              <a:rPr lang="en-US" sz="2400" dirty="0" err="1">
                <a:solidFill>
                  <a:srgbClr val="000000"/>
                </a:solidFill>
                <a:latin typeface="Times New Roman" panose="02020603050405020304" pitchFamily="18" charset="0"/>
                <a:ea typeface="Calibri" panose="020F0502020204030204" pitchFamily="34" charset="0"/>
              </a:rPr>
              <a:t>toán</a:t>
            </a:r>
            <a:r>
              <a:rPr lang="en-US" sz="2400" dirty="0">
                <a:solidFill>
                  <a:srgbClr val="000000"/>
                </a:solidFill>
                <a:latin typeface="Times New Roman" panose="02020603050405020304" pitchFamily="18" charset="0"/>
                <a:ea typeface="Calibri" panose="020F0502020204030204" pitchFamily="34" charset="0"/>
              </a:rPr>
              <a:t> </a:t>
            </a:r>
            <a:r>
              <a:rPr lang="en-US" sz="2400" dirty="0" err="1">
                <a:solidFill>
                  <a:srgbClr val="000000"/>
                </a:solidFill>
                <a:latin typeface="Times New Roman" panose="02020603050405020304" pitchFamily="18" charset="0"/>
                <a:ea typeface="Calibri" panose="020F0502020204030204" pitchFamily="34" charset="0"/>
              </a:rPr>
              <a:t>bằng</a:t>
            </a:r>
            <a:r>
              <a:rPr lang="en-US" sz="2400" dirty="0">
                <a:solidFill>
                  <a:srgbClr val="000000"/>
                </a:solidFill>
                <a:latin typeface="Times New Roman" panose="02020603050405020304" pitchFamily="18" charset="0"/>
                <a:ea typeface="Calibri" panose="020F0502020204030204" pitchFamily="34" charset="0"/>
              </a:rPr>
              <a:t> </a:t>
            </a:r>
            <a:r>
              <a:rPr lang="en-US" sz="2400" dirty="0" err="1">
                <a:solidFill>
                  <a:srgbClr val="000000"/>
                </a:solidFill>
                <a:latin typeface="Times New Roman" panose="02020603050405020304" pitchFamily="18" charset="0"/>
                <a:ea typeface="Calibri" panose="020F0502020204030204" pitchFamily="34" charset="0"/>
              </a:rPr>
              <a:t>ngôn</a:t>
            </a:r>
            <a:r>
              <a:rPr lang="en-US" sz="2400" dirty="0">
                <a:solidFill>
                  <a:srgbClr val="000000"/>
                </a:solidFill>
                <a:latin typeface="Times New Roman" panose="02020603050405020304" pitchFamily="18" charset="0"/>
                <a:ea typeface="Calibri" panose="020F0502020204030204" pitchFamily="34" charset="0"/>
              </a:rPr>
              <a:t> </a:t>
            </a:r>
            <a:r>
              <a:rPr lang="en-US" sz="2400" dirty="0" err="1">
                <a:solidFill>
                  <a:srgbClr val="000000"/>
                </a:solidFill>
                <a:latin typeface="Times New Roman" panose="02020603050405020304" pitchFamily="18" charset="0"/>
                <a:ea typeface="Calibri" panose="020F0502020204030204" pitchFamily="34" charset="0"/>
              </a:rPr>
              <a:t>ngữ</a:t>
            </a:r>
            <a:r>
              <a:rPr lang="en-US" sz="2400" dirty="0">
                <a:solidFill>
                  <a:srgbClr val="000000"/>
                </a:solidFill>
                <a:latin typeface="Times New Roman" panose="02020603050405020304" pitchFamily="18" charset="0"/>
                <a:ea typeface="Calibri" panose="020F0502020204030204" pitchFamily="34" charset="0"/>
              </a:rPr>
              <a:t> </a:t>
            </a:r>
            <a:r>
              <a:rPr lang="en-US" sz="2400" dirty="0" err="1">
                <a:solidFill>
                  <a:srgbClr val="000000"/>
                </a:solidFill>
                <a:latin typeface="Times New Roman" panose="02020603050405020304" pitchFamily="18" charset="0"/>
                <a:ea typeface="Calibri" panose="020F0502020204030204" pitchFamily="34" charset="0"/>
              </a:rPr>
              <a:t>lập</a:t>
            </a:r>
            <a:r>
              <a:rPr lang="en-US" sz="2400" dirty="0">
                <a:solidFill>
                  <a:srgbClr val="000000"/>
                </a:solidFill>
                <a:latin typeface="Times New Roman" panose="02020603050405020304" pitchFamily="18" charset="0"/>
                <a:ea typeface="Calibri" panose="020F0502020204030204" pitchFamily="34" charset="0"/>
              </a:rPr>
              <a:t> </a:t>
            </a:r>
            <a:r>
              <a:rPr lang="en-US" sz="2400" dirty="0" err="1">
                <a:solidFill>
                  <a:srgbClr val="000000"/>
                </a:solidFill>
                <a:latin typeface="Times New Roman" panose="02020603050405020304" pitchFamily="18" charset="0"/>
                <a:ea typeface="Calibri" panose="020F0502020204030204" pitchFamily="34" charset="0"/>
              </a:rPr>
              <a:t>trình</a:t>
            </a:r>
            <a:r>
              <a:rPr lang="en-US" sz="2400" dirty="0">
                <a:solidFill>
                  <a:srgbClr val="000000"/>
                </a:solidFill>
                <a:latin typeface="Times New Roman" panose="02020603050405020304" pitchFamily="18" charset="0"/>
                <a:ea typeface="Calibri" panose="020F0502020204030204" pitchFamily="34" charset="0"/>
              </a:rPr>
              <a:t> C:</a:t>
            </a:r>
            <a:endParaRPr lang="en-US" sz="2800" dirty="0">
              <a:latin typeface="Times New Roman" panose="02020603050405020304" pitchFamily="18" charset="0"/>
              <a:ea typeface="Times New Roman" panose="02020603050405020304" pitchFamily="18" charset="0"/>
            </a:endParaRPr>
          </a:p>
          <a:p>
            <a:pPr indent="0" algn="just">
              <a:lnSpc>
                <a:spcPct val="120000"/>
              </a:lnSpc>
              <a:spcBef>
                <a:spcPts val="600"/>
              </a:spcBef>
              <a:spcAft>
                <a:spcPts val="600"/>
              </a:spcAft>
              <a:buNone/>
            </a:pPr>
            <a:r>
              <a:rPr lang="en-US" sz="2400" err="1">
                <a:solidFill>
                  <a:srgbClr val="0070C0"/>
                </a:solidFill>
                <a:ea typeface="Calibri" panose="020F0502020204030204" pitchFamily="34" charset="0"/>
              </a:rPr>
              <a:t>int</a:t>
            </a:r>
            <a:r>
              <a:rPr lang="en-US" sz="2400">
                <a:solidFill>
                  <a:srgbClr val="000000"/>
                </a:solidFill>
                <a:ea typeface="Calibri" panose="020F0502020204030204" pitchFamily="34" charset="0"/>
              </a:rPr>
              <a:t>  tktt(</a:t>
            </a:r>
            <a:r>
              <a:rPr lang="en-US" sz="2400" dirty="0" err="1">
                <a:solidFill>
                  <a:srgbClr val="0070C0"/>
                </a:solidFill>
                <a:ea typeface="Calibri" panose="020F0502020204030204" pitchFamily="34" charset="0"/>
              </a:rPr>
              <a:t>int</a:t>
            </a:r>
            <a:r>
              <a:rPr lang="en-US" sz="2400" dirty="0">
                <a:solidFill>
                  <a:srgbClr val="000000"/>
                </a:solidFill>
                <a:ea typeface="Calibri" panose="020F0502020204030204" pitchFamily="34" charset="0"/>
              </a:rPr>
              <a:t> A[], </a:t>
            </a:r>
            <a:r>
              <a:rPr lang="en-US" sz="2400" dirty="0" err="1">
                <a:solidFill>
                  <a:srgbClr val="0070C0"/>
                </a:solidFill>
                <a:ea typeface="Calibri" panose="020F0502020204030204" pitchFamily="34" charset="0"/>
              </a:rPr>
              <a:t>int</a:t>
            </a:r>
            <a:r>
              <a:rPr lang="en-US" sz="2400" dirty="0">
                <a:solidFill>
                  <a:srgbClr val="000000"/>
                </a:solidFill>
                <a:ea typeface="Calibri" panose="020F0502020204030204" pitchFamily="34" charset="0"/>
              </a:rPr>
              <a:t> n, </a:t>
            </a:r>
            <a:r>
              <a:rPr lang="en-US" sz="2400" dirty="0" err="1">
                <a:solidFill>
                  <a:srgbClr val="0070C0"/>
                </a:solidFill>
                <a:ea typeface="Calibri" panose="020F0502020204030204" pitchFamily="34" charset="0"/>
              </a:rPr>
              <a:t>int</a:t>
            </a:r>
            <a:r>
              <a:rPr lang="en-US" sz="2400" dirty="0">
                <a:solidFill>
                  <a:srgbClr val="000000"/>
                </a:solidFill>
                <a:ea typeface="Calibri" panose="020F0502020204030204" pitchFamily="34" charset="0"/>
              </a:rPr>
              <a:t> X)</a:t>
            </a:r>
            <a:endParaRPr lang="en-US" sz="2800" dirty="0">
              <a:ea typeface="Times New Roman" panose="02020603050405020304" pitchFamily="18" charset="0"/>
            </a:endParaRPr>
          </a:p>
          <a:p>
            <a:pPr indent="0" algn="just">
              <a:lnSpc>
                <a:spcPct val="120000"/>
              </a:lnSpc>
              <a:spcBef>
                <a:spcPts val="600"/>
              </a:spcBef>
              <a:spcAft>
                <a:spcPts val="600"/>
              </a:spcAft>
              <a:buNone/>
            </a:pPr>
            <a:r>
              <a:rPr lang="en-US" sz="2400" dirty="0">
                <a:solidFill>
                  <a:srgbClr val="000000"/>
                </a:solidFill>
                <a:ea typeface="Calibri" panose="020F0502020204030204" pitchFamily="34" charset="0"/>
              </a:rPr>
              <a:t>{</a:t>
            </a:r>
            <a:endParaRPr lang="en-US" sz="2800" dirty="0">
              <a:ea typeface="Times New Roman" panose="02020603050405020304" pitchFamily="18" charset="0"/>
            </a:endParaRPr>
          </a:p>
          <a:p>
            <a:pPr indent="0" algn="just">
              <a:lnSpc>
                <a:spcPct val="120000"/>
              </a:lnSpc>
              <a:spcBef>
                <a:spcPts val="600"/>
              </a:spcBef>
              <a:spcAft>
                <a:spcPts val="600"/>
              </a:spcAft>
              <a:buNone/>
            </a:pPr>
            <a:r>
              <a:rPr lang="en-US" sz="2400" dirty="0">
                <a:solidFill>
                  <a:srgbClr val="000000"/>
                </a:solidFill>
                <a:ea typeface="Calibri" panose="020F0502020204030204" pitchFamily="34" charset="0"/>
              </a:rPr>
              <a:t>	</a:t>
            </a:r>
            <a:r>
              <a:rPr lang="en-US" sz="2400" dirty="0" err="1">
                <a:solidFill>
                  <a:srgbClr val="0070C0"/>
                </a:solidFill>
                <a:ea typeface="Calibri" panose="020F0502020204030204" pitchFamily="34" charset="0"/>
              </a:rPr>
              <a:t>int</a:t>
            </a:r>
            <a:r>
              <a:rPr lang="en-US" sz="2400" dirty="0">
                <a:solidFill>
                  <a:srgbClr val="000000"/>
                </a:solidFill>
                <a:ea typeface="Calibri" panose="020F0502020204030204" pitchFamily="34" charset="0"/>
              </a:rPr>
              <a:t> </a:t>
            </a:r>
            <a:r>
              <a:rPr lang="en-US" sz="2400" dirty="0" err="1">
                <a:solidFill>
                  <a:srgbClr val="000000"/>
                </a:solidFill>
                <a:ea typeface="Calibri" panose="020F0502020204030204" pitchFamily="34" charset="0"/>
              </a:rPr>
              <a:t>i</a:t>
            </a:r>
            <a:r>
              <a:rPr lang="en-US" sz="2400" dirty="0">
                <a:solidFill>
                  <a:srgbClr val="000000"/>
                </a:solidFill>
                <a:ea typeface="Calibri" panose="020F0502020204030204" pitchFamily="34" charset="0"/>
              </a:rPr>
              <a:t>;</a:t>
            </a:r>
            <a:endParaRPr lang="en-US" sz="2800" dirty="0">
              <a:ea typeface="Times New Roman" panose="02020603050405020304" pitchFamily="18" charset="0"/>
            </a:endParaRPr>
          </a:p>
          <a:p>
            <a:pPr indent="0" algn="just">
              <a:lnSpc>
                <a:spcPct val="120000"/>
              </a:lnSpc>
              <a:spcBef>
                <a:spcPts val="600"/>
              </a:spcBef>
              <a:spcAft>
                <a:spcPts val="600"/>
              </a:spcAft>
              <a:buNone/>
            </a:pPr>
            <a:r>
              <a:rPr lang="en-US" sz="2400" dirty="0">
                <a:solidFill>
                  <a:srgbClr val="000000"/>
                </a:solidFill>
                <a:ea typeface="Calibri" panose="020F0502020204030204" pitchFamily="34" charset="0"/>
              </a:rPr>
              <a:t>	</a:t>
            </a:r>
            <a:r>
              <a:rPr lang="en-US" sz="2400" dirty="0">
                <a:solidFill>
                  <a:srgbClr val="0070C0"/>
                </a:solidFill>
                <a:ea typeface="Calibri" panose="020F0502020204030204" pitchFamily="34" charset="0"/>
              </a:rPr>
              <a:t>for</a:t>
            </a:r>
            <a:r>
              <a:rPr lang="en-US" sz="2400" dirty="0">
                <a:solidFill>
                  <a:srgbClr val="000000"/>
                </a:solidFill>
                <a:ea typeface="Calibri" panose="020F0502020204030204" pitchFamily="34" charset="0"/>
              </a:rPr>
              <a:t>(</a:t>
            </a:r>
            <a:r>
              <a:rPr lang="en-US" sz="2400" dirty="0" err="1">
                <a:solidFill>
                  <a:srgbClr val="000000"/>
                </a:solidFill>
                <a:ea typeface="Calibri" panose="020F0502020204030204" pitchFamily="34" charset="0"/>
              </a:rPr>
              <a:t>i</a:t>
            </a:r>
            <a:r>
              <a:rPr lang="en-US" sz="2400" dirty="0">
                <a:solidFill>
                  <a:srgbClr val="000000"/>
                </a:solidFill>
                <a:ea typeface="Calibri" panose="020F0502020204030204" pitchFamily="34" charset="0"/>
              </a:rPr>
              <a:t>=0; </a:t>
            </a:r>
            <a:r>
              <a:rPr lang="en-US" sz="2400" dirty="0" err="1">
                <a:solidFill>
                  <a:srgbClr val="000000"/>
                </a:solidFill>
                <a:ea typeface="Calibri" panose="020F0502020204030204" pitchFamily="34" charset="0"/>
              </a:rPr>
              <a:t>i</a:t>
            </a:r>
            <a:r>
              <a:rPr lang="en-US" sz="2400" dirty="0">
                <a:solidFill>
                  <a:srgbClr val="000000"/>
                </a:solidFill>
                <a:ea typeface="Calibri" panose="020F0502020204030204" pitchFamily="34" charset="0"/>
              </a:rPr>
              <a:t>&lt;n; </a:t>
            </a:r>
            <a:r>
              <a:rPr lang="en-US" sz="2400" dirty="0" err="1">
                <a:solidFill>
                  <a:srgbClr val="000000"/>
                </a:solidFill>
                <a:ea typeface="Calibri" panose="020F0502020204030204" pitchFamily="34" charset="0"/>
              </a:rPr>
              <a:t>i</a:t>
            </a:r>
            <a:r>
              <a:rPr lang="en-US" sz="2400" dirty="0">
                <a:solidFill>
                  <a:srgbClr val="000000"/>
                </a:solidFill>
                <a:ea typeface="Calibri" panose="020F0502020204030204" pitchFamily="34" charset="0"/>
              </a:rPr>
              <a:t>++)</a:t>
            </a:r>
            <a:endParaRPr lang="en-US" sz="2800" dirty="0">
              <a:ea typeface="Times New Roman" panose="02020603050405020304" pitchFamily="18" charset="0"/>
            </a:endParaRPr>
          </a:p>
          <a:p>
            <a:pPr indent="0" algn="just">
              <a:lnSpc>
                <a:spcPct val="120000"/>
              </a:lnSpc>
              <a:spcBef>
                <a:spcPts val="600"/>
              </a:spcBef>
              <a:spcAft>
                <a:spcPts val="600"/>
              </a:spcAft>
              <a:buNone/>
            </a:pPr>
            <a:r>
              <a:rPr lang="en-US" sz="2400" dirty="0">
                <a:solidFill>
                  <a:srgbClr val="000000"/>
                </a:solidFill>
                <a:ea typeface="Calibri" panose="020F0502020204030204" pitchFamily="34" charset="0"/>
              </a:rPr>
              <a:t>		</a:t>
            </a:r>
            <a:r>
              <a:rPr lang="en-US" sz="2400" dirty="0">
                <a:solidFill>
                  <a:srgbClr val="0070C0"/>
                </a:solidFill>
                <a:ea typeface="Calibri" panose="020F0502020204030204" pitchFamily="34" charset="0"/>
              </a:rPr>
              <a:t>if</a:t>
            </a:r>
            <a:r>
              <a:rPr lang="en-US" sz="2400" dirty="0">
                <a:solidFill>
                  <a:srgbClr val="000000"/>
                </a:solidFill>
                <a:ea typeface="Calibri" panose="020F0502020204030204" pitchFamily="34" charset="0"/>
              </a:rPr>
              <a:t>(A[</a:t>
            </a:r>
            <a:r>
              <a:rPr lang="en-US" sz="2400" dirty="0" err="1">
                <a:solidFill>
                  <a:srgbClr val="000000"/>
                </a:solidFill>
                <a:ea typeface="Calibri" panose="020F0502020204030204" pitchFamily="34" charset="0"/>
              </a:rPr>
              <a:t>i</a:t>
            </a:r>
            <a:r>
              <a:rPr lang="en-US" sz="2400" dirty="0">
                <a:solidFill>
                  <a:srgbClr val="000000"/>
                </a:solidFill>
                <a:ea typeface="Calibri" panose="020F0502020204030204" pitchFamily="34" charset="0"/>
              </a:rPr>
              <a:t>] ==X)	</a:t>
            </a:r>
            <a:r>
              <a:rPr lang="en-US" sz="2400" dirty="0">
                <a:solidFill>
                  <a:srgbClr val="0070C0"/>
                </a:solidFill>
                <a:ea typeface="Calibri" panose="020F0502020204030204" pitchFamily="34" charset="0"/>
              </a:rPr>
              <a:t>return</a:t>
            </a:r>
            <a:r>
              <a:rPr lang="en-US" sz="2400" dirty="0">
                <a:solidFill>
                  <a:srgbClr val="000000"/>
                </a:solidFill>
                <a:ea typeface="Calibri" panose="020F0502020204030204" pitchFamily="34" charset="0"/>
              </a:rPr>
              <a:t> </a:t>
            </a:r>
            <a:r>
              <a:rPr lang="en-US" sz="2400" dirty="0" err="1">
                <a:solidFill>
                  <a:srgbClr val="000000"/>
                </a:solidFill>
                <a:ea typeface="Calibri" panose="020F0502020204030204" pitchFamily="34" charset="0"/>
              </a:rPr>
              <a:t>i</a:t>
            </a:r>
            <a:r>
              <a:rPr lang="en-US" sz="2400" dirty="0">
                <a:solidFill>
                  <a:srgbClr val="000000"/>
                </a:solidFill>
                <a:ea typeface="Calibri" panose="020F0502020204030204" pitchFamily="34" charset="0"/>
              </a:rPr>
              <a:t>;</a:t>
            </a:r>
            <a:endParaRPr lang="en-US" sz="2800" dirty="0">
              <a:ea typeface="Times New Roman" panose="02020603050405020304" pitchFamily="18" charset="0"/>
            </a:endParaRPr>
          </a:p>
          <a:p>
            <a:pPr indent="0" algn="just">
              <a:lnSpc>
                <a:spcPct val="120000"/>
              </a:lnSpc>
              <a:spcBef>
                <a:spcPts val="600"/>
              </a:spcBef>
              <a:spcAft>
                <a:spcPts val="600"/>
              </a:spcAft>
              <a:buNone/>
            </a:pPr>
            <a:r>
              <a:rPr lang="en-US" sz="2400" dirty="0">
                <a:solidFill>
                  <a:srgbClr val="000000"/>
                </a:solidFill>
                <a:ea typeface="Calibri" panose="020F0502020204030204" pitchFamily="34" charset="0"/>
              </a:rPr>
              <a:t>	</a:t>
            </a:r>
            <a:r>
              <a:rPr lang="en-US" sz="2400" dirty="0">
                <a:solidFill>
                  <a:srgbClr val="0070C0"/>
                </a:solidFill>
                <a:ea typeface="Calibri" panose="020F0502020204030204" pitchFamily="34" charset="0"/>
              </a:rPr>
              <a:t>return</a:t>
            </a:r>
            <a:r>
              <a:rPr lang="en-US" sz="2400" dirty="0">
                <a:solidFill>
                  <a:srgbClr val="000000"/>
                </a:solidFill>
                <a:ea typeface="Calibri" panose="020F0502020204030204" pitchFamily="34" charset="0"/>
              </a:rPr>
              <a:t> -1;</a:t>
            </a:r>
            <a:endParaRPr lang="en-US" sz="2800" dirty="0">
              <a:ea typeface="Times New Roman" panose="02020603050405020304" pitchFamily="18" charset="0"/>
            </a:endParaRPr>
          </a:p>
          <a:p>
            <a:pPr indent="0" algn="just">
              <a:lnSpc>
                <a:spcPct val="120000"/>
              </a:lnSpc>
              <a:spcBef>
                <a:spcPts val="600"/>
              </a:spcBef>
              <a:spcAft>
                <a:spcPts val="600"/>
              </a:spcAft>
              <a:buNone/>
            </a:pPr>
            <a:r>
              <a:rPr lang="en-US" sz="2400" dirty="0">
                <a:solidFill>
                  <a:srgbClr val="000000"/>
                </a:solidFill>
                <a:ea typeface="Calibri" panose="020F0502020204030204" pitchFamily="34" charset="0"/>
              </a:rPr>
              <a:t>}</a:t>
            </a:r>
            <a:endParaRPr lang="en-US" sz="2800" dirty="0">
              <a:ea typeface="Times New Roman" panose="02020603050405020304" pitchFamily="18" charset="0"/>
            </a:endParaRPr>
          </a:p>
        </p:txBody>
      </p:sp>
      <p:sp>
        <p:nvSpPr>
          <p:cNvPr id="6"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22326228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5"/>
          <p:cNvSpPr>
            <a:spLocks noGrp="1" noChangeArrowheads="1"/>
          </p:cNvSpPr>
          <p:nvPr>
            <p:ph sz="quarter" idx="1"/>
          </p:nvPr>
        </p:nvSpPr>
        <p:spPr>
          <a:xfrm>
            <a:off x="700644" y="1163782"/>
            <a:ext cx="10842172" cy="5332268"/>
          </a:xfrm>
        </p:spPr>
        <p:txBody>
          <a:bodyPr/>
          <a:lstStyle/>
          <a:p>
            <a:pPr eaLnBrk="1" hangingPunct="1">
              <a:lnSpc>
                <a:spcPct val="110000"/>
              </a:lnSpc>
              <a:spcBef>
                <a:spcPts val="600"/>
              </a:spcBef>
              <a:buFont typeface="Wingdings" panose="05000000000000000000" pitchFamily="2" charset="2"/>
              <a:buNone/>
            </a:pPr>
            <a:r>
              <a:rPr lang="en-US" sz="2800" i="1">
                <a:solidFill>
                  <a:srgbClr val="000000"/>
                </a:solidFill>
                <a:latin typeface="Times New Roman" panose="02020603050405020304" pitchFamily="18" charset="0"/>
                <a:cs typeface="Times New Roman" panose="02020603050405020304" pitchFamily="18" charset="0"/>
              </a:rPr>
              <a:t>Input: dãy con a[left], …, a[right]</a:t>
            </a:r>
            <a:endParaRPr lang="en-US" sz="2800" i="1" baseline="-25000">
              <a:solidFill>
                <a:srgbClr val="000000"/>
              </a:solidFill>
              <a:latin typeface="Times New Roman" panose="02020603050405020304" pitchFamily="18" charset="0"/>
              <a:cs typeface="Times New Roman" panose="02020603050405020304" pitchFamily="18" charset="0"/>
            </a:endParaRPr>
          </a:p>
          <a:p>
            <a:pPr eaLnBrk="1" hangingPunct="1">
              <a:lnSpc>
                <a:spcPct val="110000"/>
              </a:lnSpc>
              <a:spcBef>
                <a:spcPts val="600"/>
              </a:spcBef>
              <a:buFont typeface="Wingdings" panose="05000000000000000000" pitchFamily="2" charset="2"/>
              <a:buNone/>
            </a:pPr>
            <a:r>
              <a:rPr lang="en-US" sz="2800" i="1">
                <a:solidFill>
                  <a:srgbClr val="000000"/>
                </a:solidFill>
                <a:latin typeface="Times New Roman" panose="02020603050405020304" pitchFamily="18" charset="0"/>
                <a:cs typeface="Times New Roman" panose="02020603050405020304" pitchFamily="18" charset="0"/>
              </a:rPr>
              <a:t>Output: dãy con chia thành 3 đoạn: đoạn 1 ≤ đoạn 2 ≤ đoạn 3</a:t>
            </a:r>
          </a:p>
          <a:p>
            <a:pPr eaLnBrk="1" hangingPunct="1">
              <a:lnSpc>
                <a:spcPct val="110000"/>
              </a:lnSpc>
              <a:spcBef>
                <a:spcPts val="600"/>
              </a:spcBef>
            </a:pPr>
            <a:r>
              <a:rPr lang="en-US" sz="2000">
                <a:latin typeface="Times New Roman" panose="02020603050405020304" pitchFamily="18" charset="0"/>
                <a:cs typeface="Times New Roman" panose="02020603050405020304" pitchFamily="18" charset="0"/>
              </a:rPr>
              <a:t>Bước 1: Chọn tùy ý một phần tử  a[p] trong dãy con là giá trị mốc: x = a[p];</a:t>
            </a:r>
          </a:p>
          <a:p>
            <a:pPr eaLnBrk="1" hangingPunct="1">
              <a:lnSpc>
                <a:spcPct val="110000"/>
              </a:lnSpc>
              <a:spcBef>
                <a:spcPts val="600"/>
              </a:spcBef>
            </a:pPr>
            <a:r>
              <a:rPr lang="en-US" sz="2000">
                <a:latin typeface="Times New Roman" panose="02020603050405020304" pitchFamily="18" charset="0"/>
                <a:cs typeface="Times New Roman" panose="02020603050405020304" pitchFamily="18" charset="0"/>
              </a:rPr>
              <a:t>Bước 2: Duyệt từ 2 đầu dãy để phát hiện và hiệu chỉnh cặp phần tử a[i], a[j] vi phạm điều kiện</a:t>
            </a:r>
          </a:p>
          <a:p>
            <a:pPr lvl="1" eaLnBrk="1" hangingPunct="1">
              <a:lnSpc>
                <a:spcPct val="110000"/>
              </a:lnSpc>
              <a:spcBef>
                <a:spcPts val="600"/>
              </a:spcBef>
            </a:pPr>
            <a:r>
              <a:rPr lang="en-US" sz="2400">
                <a:latin typeface="Times New Roman" panose="02020603050405020304" pitchFamily="18" charset="0"/>
                <a:cs typeface="Times New Roman" panose="02020603050405020304" pitchFamily="18" charset="0"/>
              </a:rPr>
              <a:t>Bước 2.1: i = left;  j = right; </a:t>
            </a:r>
          </a:p>
          <a:p>
            <a:pPr lvl="1" eaLnBrk="1" hangingPunct="1">
              <a:lnSpc>
                <a:spcPct val="110000"/>
              </a:lnSpc>
              <a:spcBef>
                <a:spcPts val="600"/>
              </a:spcBef>
            </a:pPr>
            <a:r>
              <a:rPr lang="en-US" sz="2400">
                <a:latin typeface="Times New Roman" panose="02020603050405020304" pitchFamily="18" charset="0"/>
                <a:cs typeface="Times New Roman" panose="02020603050405020304" pitchFamily="18" charset="0"/>
              </a:rPr>
              <a:t>Bước 2.2: Trong khi (a[i]&lt;x) i++;</a:t>
            </a:r>
          </a:p>
          <a:p>
            <a:pPr lvl="1" eaLnBrk="1" hangingPunct="1">
              <a:lnSpc>
                <a:spcPct val="110000"/>
              </a:lnSpc>
              <a:spcBef>
                <a:spcPts val="600"/>
              </a:spcBef>
            </a:pPr>
            <a:r>
              <a:rPr lang="en-US" sz="2400">
                <a:latin typeface="Times New Roman" panose="02020603050405020304" pitchFamily="18" charset="0"/>
                <a:cs typeface="Times New Roman" panose="02020603050405020304" pitchFamily="18" charset="0"/>
              </a:rPr>
              <a:t>Bước 2.3: Trong khi (a[j]&gt;x) j--;</a:t>
            </a:r>
          </a:p>
          <a:p>
            <a:pPr lvl="1" eaLnBrk="1" hangingPunct="1">
              <a:lnSpc>
                <a:spcPct val="110000"/>
              </a:lnSpc>
              <a:spcBef>
                <a:spcPts val="600"/>
              </a:spcBef>
            </a:pPr>
            <a:r>
              <a:rPr lang="en-US" sz="2400">
                <a:latin typeface="Times New Roman" panose="02020603050405020304" pitchFamily="18" charset="0"/>
                <a:cs typeface="Times New Roman" panose="02020603050405020304" pitchFamily="18" charset="0"/>
              </a:rPr>
              <a:t>Bước 2.4: Nếu  i&lt;= j  </a:t>
            </a:r>
            <a:r>
              <a:rPr lang="en-US" sz="2400">
                <a:solidFill>
                  <a:srgbClr val="009900"/>
                </a:solidFill>
                <a:latin typeface="Times New Roman" panose="02020603050405020304" pitchFamily="18" charset="0"/>
                <a:cs typeface="Times New Roman" panose="02020603050405020304" pitchFamily="18" charset="0"/>
              </a:rPr>
              <a:t>// a[i] </a:t>
            </a:r>
            <a:r>
              <a:rPr lang="en-US" sz="2400">
                <a:solidFill>
                  <a:srgbClr val="009900"/>
                </a:solidFill>
                <a:latin typeface="Times New Roman" panose="02020603050405020304" pitchFamily="18" charset="0"/>
                <a:cs typeface="Times New Roman" panose="02020603050405020304" pitchFamily="18" charset="0"/>
                <a:sym typeface="Symbol" panose="05050102010706020507" pitchFamily="18" charset="2"/>
              </a:rPr>
              <a:t></a:t>
            </a:r>
            <a:r>
              <a:rPr lang="en-US" sz="2400">
                <a:solidFill>
                  <a:srgbClr val="009900"/>
                </a:solidFill>
                <a:latin typeface="Times New Roman" panose="02020603050405020304" pitchFamily="18" charset="0"/>
                <a:cs typeface="Times New Roman" panose="02020603050405020304" pitchFamily="18" charset="0"/>
              </a:rPr>
              <a:t> x </a:t>
            </a:r>
            <a:r>
              <a:rPr lang="en-US" sz="2400">
                <a:solidFill>
                  <a:srgbClr val="009900"/>
                </a:solidFill>
                <a:latin typeface="Times New Roman" panose="02020603050405020304" pitchFamily="18" charset="0"/>
                <a:cs typeface="Times New Roman" panose="02020603050405020304" pitchFamily="18" charset="0"/>
                <a:sym typeface="Symbol" panose="05050102010706020507" pitchFamily="18" charset="2"/>
              </a:rPr>
              <a:t></a:t>
            </a:r>
            <a:r>
              <a:rPr lang="en-US" sz="2400">
                <a:solidFill>
                  <a:srgbClr val="009900"/>
                </a:solidFill>
                <a:latin typeface="Times New Roman" panose="02020603050405020304" pitchFamily="18" charset="0"/>
                <a:cs typeface="Times New Roman" panose="02020603050405020304" pitchFamily="18" charset="0"/>
              </a:rPr>
              <a:t> a[j] mà a[j] đứng sau a[i]</a:t>
            </a:r>
          </a:p>
          <a:p>
            <a:pPr lvl="2" eaLnBrk="1" hangingPunct="1">
              <a:lnSpc>
                <a:spcPct val="110000"/>
              </a:lnSpc>
              <a:spcBef>
                <a:spcPts val="600"/>
              </a:spcBef>
            </a:pPr>
            <a:r>
              <a:rPr lang="en-US" sz="2000">
                <a:latin typeface="Times New Roman" panose="02020603050405020304" pitchFamily="18" charset="0"/>
                <a:cs typeface="Times New Roman" panose="02020603050405020304" pitchFamily="18" charset="0"/>
              </a:rPr>
              <a:t>Hoán vị (a[i], a[j]);	i++;  j--;</a:t>
            </a:r>
          </a:p>
          <a:p>
            <a:pPr lvl="1" eaLnBrk="1" hangingPunct="1">
              <a:lnSpc>
                <a:spcPct val="110000"/>
              </a:lnSpc>
              <a:spcBef>
                <a:spcPts val="600"/>
              </a:spcBef>
            </a:pPr>
            <a:r>
              <a:rPr lang="en-US" sz="2400">
                <a:latin typeface="Times New Roman" panose="02020603050405020304" pitchFamily="18" charset="0"/>
                <a:cs typeface="Times New Roman" panose="02020603050405020304" pitchFamily="18" charset="0"/>
              </a:rPr>
              <a:t>Bước 2.5: Nếu  i &lt; j:	Lặp lại Bước 2.2 //chưa xét hết mảng</a:t>
            </a:r>
          </a:p>
          <a:p>
            <a:pPr lvl="1" eaLnBrk="1" hangingPunct="1">
              <a:lnSpc>
                <a:spcPct val="110000"/>
              </a:lnSpc>
              <a:spcBef>
                <a:spcPts val="600"/>
              </a:spcBef>
              <a:buFont typeface="Wingdings" panose="05000000000000000000" pitchFamily="2" charset="2"/>
              <a:buNone/>
            </a:pPr>
            <a:r>
              <a:rPr lang="en-US" sz="2400">
                <a:latin typeface="Times New Roman" panose="02020603050405020304" pitchFamily="18" charset="0"/>
                <a:cs typeface="Times New Roman" panose="02020603050405020304" pitchFamily="18" charset="0"/>
              </a:rPr>
              <a:t>//Hết duyệt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8" name="Rectangle 7"/>
          <p:cNvSpPr/>
          <p:nvPr/>
        </p:nvSpPr>
        <p:spPr>
          <a:xfrm>
            <a:off x="568712" y="183907"/>
            <a:ext cx="10974104" cy="769441"/>
          </a:xfrm>
          <a:prstGeom prst="rect">
            <a:avLst/>
          </a:prstGeom>
        </p:spPr>
        <p:txBody>
          <a:bodyPr wrap="square">
            <a:spAutoFit/>
          </a:bodyPr>
          <a:lstStyle/>
          <a:p>
            <a:pPr algn="ctr"/>
            <a:r>
              <a:rPr lang="en-US" sz="4300" b="1" i="1">
                <a:latin typeface="Times New Roman" panose="02020603050405020304" pitchFamily="18" charset="0"/>
                <a:cs typeface="Times New Roman" panose="02020603050405020304" pitchFamily="18" charset="0"/>
              </a:rPr>
              <a:t>Quick_Sort – Phân hoạch dãy</a:t>
            </a:r>
          </a:p>
        </p:txBody>
      </p:sp>
      <p:sp>
        <p:nvSpPr>
          <p:cNvPr id="9" name="Footer Placeholder 6"/>
          <p:cNvSpPr>
            <a:spLocks noGrp="1"/>
          </p:cNvSpPr>
          <p:nvPr>
            <p:ph type="ftr" sz="quarter" idx="11"/>
          </p:nvPr>
        </p:nvSpPr>
        <p:spPr>
          <a:xfrm>
            <a:off x="4165600" y="6466896"/>
            <a:ext cx="3860800" cy="314905"/>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165407227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Oval 3"/>
          <p:cNvSpPr>
            <a:spLocks noChangeArrowheads="1"/>
          </p:cNvSpPr>
          <p:nvPr/>
        </p:nvSpPr>
        <p:spPr bwMode="auto">
          <a:xfrm>
            <a:off x="3568700"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84997" name="Oval 4"/>
          <p:cNvSpPr>
            <a:spLocks noChangeArrowheads="1"/>
          </p:cNvSpPr>
          <p:nvPr/>
        </p:nvSpPr>
        <p:spPr bwMode="auto">
          <a:xfrm>
            <a:off x="4592638"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8</a:t>
            </a:r>
          </a:p>
        </p:txBody>
      </p:sp>
      <p:sp>
        <p:nvSpPr>
          <p:cNvPr id="84998" name="Oval 5"/>
          <p:cNvSpPr>
            <a:spLocks noChangeArrowheads="1"/>
          </p:cNvSpPr>
          <p:nvPr/>
        </p:nvSpPr>
        <p:spPr bwMode="auto">
          <a:xfrm>
            <a:off x="5614988"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84999" name="Oval 6"/>
          <p:cNvSpPr>
            <a:spLocks noChangeArrowheads="1"/>
          </p:cNvSpPr>
          <p:nvPr/>
        </p:nvSpPr>
        <p:spPr bwMode="auto">
          <a:xfrm>
            <a:off x="6638925"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85000" name="Oval 7"/>
          <p:cNvSpPr>
            <a:spLocks noChangeArrowheads="1"/>
          </p:cNvSpPr>
          <p:nvPr/>
        </p:nvSpPr>
        <p:spPr bwMode="auto">
          <a:xfrm>
            <a:off x="7661275"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623624" name="Oval 8"/>
          <p:cNvSpPr>
            <a:spLocks noChangeArrowheads="1"/>
          </p:cNvSpPr>
          <p:nvPr/>
        </p:nvSpPr>
        <p:spPr bwMode="auto">
          <a:xfrm>
            <a:off x="8685213"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623625" name="Oval 9"/>
          <p:cNvSpPr>
            <a:spLocks noChangeArrowheads="1"/>
          </p:cNvSpPr>
          <p:nvPr/>
        </p:nvSpPr>
        <p:spPr bwMode="auto">
          <a:xfrm>
            <a:off x="9709150" y="2871789"/>
            <a:ext cx="781050" cy="64928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15</a:t>
            </a:r>
          </a:p>
        </p:txBody>
      </p:sp>
      <p:sp>
        <p:nvSpPr>
          <p:cNvPr id="623626" name="Oval 10"/>
          <p:cNvSpPr>
            <a:spLocks noChangeArrowheads="1"/>
          </p:cNvSpPr>
          <p:nvPr/>
        </p:nvSpPr>
        <p:spPr bwMode="auto">
          <a:xfrm>
            <a:off x="2546351" y="2871789"/>
            <a:ext cx="765175" cy="64928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12</a:t>
            </a:r>
          </a:p>
        </p:txBody>
      </p:sp>
      <p:grpSp>
        <p:nvGrpSpPr>
          <p:cNvPr id="85004" name="Group 11"/>
          <p:cNvGrpSpPr>
            <a:grpSpLocks/>
          </p:cNvGrpSpPr>
          <p:nvPr/>
        </p:nvGrpSpPr>
        <p:grpSpPr bwMode="auto">
          <a:xfrm>
            <a:off x="2546350" y="2287589"/>
            <a:ext cx="7893050" cy="649287"/>
            <a:chOff x="644" y="1153"/>
            <a:chExt cx="4972" cy="409"/>
          </a:xfrm>
        </p:grpSpPr>
        <p:sp>
          <p:nvSpPr>
            <p:cNvPr id="85023" name="Oval 12"/>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85024" name="Oval 13"/>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85025" name="Oval 14"/>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3</a:t>
              </a:r>
            </a:p>
          </p:txBody>
        </p:sp>
        <p:sp>
          <p:nvSpPr>
            <p:cNvPr id="85026" name="Oval 15"/>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85027" name="Oval 16"/>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85028" name="Oval 17"/>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85029" name="Oval 18"/>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7</a:t>
              </a:r>
            </a:p>
          </p:txBody>
        </p:sp>
        <p:sp>
          <p:nvSpPr>
            <p:cNvPr id="85030" name="Oval 19"/>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0</a:t>
              </a:r>
            </a:p>
          </p:txBody>
        </p:sp>
      </p:grpSp>
      <p:sp>
        <p:nvSpPr>
          <p:cNvPr id="623636" name="AutoShape 20"/>
          <p:cNvSpPr>
            <a:spLocks noChangeArrowheads="1"/>
          </p:cNvSpPr>
          <p:nvPr/>
        </p:nvSpPr>
        <p:spPr bwMode="auto">
          <a:xfrm>
            <a:off x="2432050" y="3581400"/>
            <a:ext cx="914400" cy="796528"/>
          </a:xfrm>
          <a:prstGeom prst="upArrowCallout">
            <a:avLst>
              <a:gd name="adj1" fmla="val 31034"/>
              <a:gd name="adj2" fmla="val 31034"/>
              <a:gd name="adj3" fmla="val 16667"/>
              <a:gd name="adj4" fmla="val 57458"/>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latin typeface="Times New Roman" panose="02020603050405020304" pitchFamily="18" charset="0"/>
              </a:rPr>
              <a:t>left</a:t>
            </a:r>
          </a:p>
        </p:txBody>
      </p:sp>
      <p:sp>
        <p:nvSpPr>
          <p:cNvPr id="623637" name="AutoShape 21"/>
          <p:cNvSpPr>
            <a:spLocks noChangeArrowheads="1"/>
          </p:cNvSpPr>
          <p:nvPr/>
        </p:nvSpPr>
        <p:spPr bwMode="auto">
          <a:xfrm>
            <a:off x="9609138" y="3551238"/>
            <a:ext cx="914400" cy="796528"/>
          </a:xfrm>
          <a:prstGeom prst="upArrowCallout">
            <a:avLst>
              <a:gd name="adj1" fmla="val 31034"/>
              <a:gd name="adj2" fmla="val 31034"/>
              <a:gd name="adj3" fmla="val 16667"/>
              <a:gd name="adj4" fmla="val 57458"/>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latin typeface="Times New Roman" panose="02020603050405020304" pitchFamily="18" charset="0"/>
              </a:rPr>
              <a:t>right</a:t>
            </a:r>
          </a:p>
        </p:txBody>
      </p:sp>
      <p:grpSp>
        <p:nvGrpSpPr>
          <p:cNvPr id="3" name="Group 28"/>
          <p:cNvGrpSpPr>
            <a:grpSpLocks/>
          </p:cNvGrpSpPr>
          <p:nvPr/>
        </p:nvGrpSpPr>
        <p:grpSpPr bwMode="auto">
          <a:xfrm>
            <a:off x="4262438" y="1328739"/>
            <a:ext cx="1225550" cy="649287"/>
            <a:chOff x="1725" y="837"/>
            <a:chExt cx="772" cy="409"/>
          </a:xfrm>
        </p:grpSpPr>
        <p:sp>
          <p:nvSpPr>
            <p:cNvPr id="85021" name="Oval 25"/>
            <p:cNvSpPr>
              <a:spLocks noChangeArrowheads="1"/>
            </p:cNvSpPr>
            <p:nvPr/>
          </p:nvSpPr>
          <p:spPr bwMode="auto">
            <a:xfrm>
              <a:off x="2037" y="837"/>
              <a:ext cx="460" cy="409"/>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85022" name="Text Box 26"/>
            <p:cNvSpPr txBox="1">
              <a:spLocks noChangeArrowheads="1"/>
            </p:cNvSpPr>
            <p:nvPr/>
          </p:nvSpPr>
          <p:spPr bwMode="auto">
            <a:xfrm>
              <a:off x="1725" y="887"/>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spcBef>
                  <a:spcPct val="50000"/>
                </a:spcBef>
              </a:pPr>
              <a:r>
                <a:rPr lang="en-US" sz="2400">
                  <a:latin typeface="VNI-Helve" pitchFamily="2" charset="0"/>
                </a:rPr>
                <a:t>X</a:t>
              </a:r>
            </a:p>
          </p:txBody>
        </p:sp>
      </p:grpSp>
      <p:grpSp>
        <p:nvGrpSpPr>
          <p:cNvPr id="4" name="Group 30"/>
          <p:cNvGrpSpPr>
            <a:grpSpLocks/>
          </p:cNvGrpSpPr>
          <p:nvPr/>
        </p:nvGrpSpPr>
        <p:grpSpPr bwMode="auto">
          <a:xfrm>
            <a:off x="3497264" y="4379913"/>
            <a:ext cx="2713037" cy="1195337"/>
            <a:chOff x="1382" y="2788"/>
            <a:chExt cx="1709" cy="761"/>
          </a:xfrm>
        </p:grpSpPr>
        <p:sp>
          <p:nvSpPr>
            <p:cNvPr id="85019" name="AutoShape 27"/>
            <p:cNvSpPr>
              <a:spLocks noChangeArrowheads="1"/>
            </p:cNvSpPr>
            <p:nvPr/>
          </p:nvSpPr>
          <p:spPr bwMode="auto">
            <a:xfrm>
              <a:off x="1959" y="2788"/>
              <a:ext cx="554" cy="488"/>
            </a:xfrm>
            <a:prstGeom prst="octagon">
              <a:avLst>
                <a:gd name="adj" fmla="val 30653"/>
              </a:avLst>
            </a:prstGeom>
            <a:solidFill>
              <a:srgbClr val="FF3300"/>
            </a:solidFill>
            <a:ln w="28575">
              <a:solidFill>
                <a:srgbClr val="FF3300"/>
              </a:solidFill>
              <a:miter lim="800000"/>
              <a:headEnd/>
              <a:tailEnd/>
            </a:ln>
          </p:spPr>
          <p:txBody>
            <a:bodyPr wrap="none" rIns="0"/>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600" b="1">
                  <a:solidFill>
                    <a:schemeClr val="bg1"/>
                  </a:solidFill>
                  <a:latin typeface="VNI-Helve" pitchFamily="2" charset="0"/>
                </a:rPr>
                <a:t>STOP </a:t>
              </a:r>
            </a:p>
          </p:txBody>
        </p:sp>
        <p:sp>
          <p:nvSpPr>
            <p:cNvPr id="85020" name="Text Box 29"/>
            <p:cNvSpPr txBox="1">
              <a:spLocks noChangeArrowheads="1"/>
            </p:cNvSpPr>
            <p:nvPr/>
          </p:nvSpPr>
          <p:spPr bwMode="auto">
            <a:xfrm>
              <a:off x="1382" y="3255"/>
              <a:ext cx="1709"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latin typeface="VNI-Helve" pitchFamily="2" charset="0"/>
                </a:rPr>
                <a:t>Khoâng nhoû hôn x</a:t>
              </a:r>
            </a:p>
          </p:txBody>
        </p:sp>
      </p:grpSp>
      <p:grpSp>
        <p:nvGrpSpPr>
          <p:cNvPr id="5" name="Group 33"/>
          <p:cNvGrpSpPr>
            <a:grpSpLocks/>
          </p:cNvGrpSpPr>
          <p:nvPr/>
        </p:nvGrpSpPr>
        <p:grpSpPr bwMode="auto">
          <a:xfrm>
            <a:off x="2436813" y="1857375"/>
            <a:ext cx="914400" cy="1011238"/>
            <a:chOff x="575" y="1170"/>
            <a:chExt cx="576" cy="637"/>
          </a:xfrm>
        </p:grpSpPr>
        <p:sp>
          <p:nvSpPr>
            <p:cNvPr id="85017" name="AutoShape 23"/>
            <p:cNvSpPr>
              <a:spLocks noChangeArrowheads="1"/>
            </p:cNvSpPr>
            <p:nvPr/>
          </p:nvSpPr>
          <p:spPr bwMode="auto">
            <a:xfrm>
              <a:off x="575" y="1305"/>
              <a:ext cx="576" cy="502"/>
            </a:xfrm>
            <a:prstGeom prst="downArrowCallout">
              <a:avLst>
                <a:gd name="adj1" fmla="val 31034"/>
                <a:gd name="adj2" fmla="val 31034"/>
                <a:gd name="adj3" fmla="val 16667"/>
                <a:gd name="adj4" fmla="val 57458"/>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latin typeface="VNI-Helve" pitchFamily="2" charset="0"/>
                </a:rPr>
                <a:t>i</a:t>
              </a:r>
            </a:p>
          </p:txBody>
        </p:sp>
        <p:sp>
          <p:nvSpPr>
            <p:cNvPr id="85018" name="Line 31"/>
            <p:cNvSpPr>
              <a:spLocks noChangeShapeType="1"/>
            </p:cNvSpPr>
            <p:nvPr/>
          </p:nvSpPr>
          <p:spPr bwMode="auto">
            <a:xfrm>
              <a:off x="720" y="1170"/>
              <a:ext cx="298"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6" name="Group 34"/>
          <p:cNvGrpSpPr>
            <a:grpSpLocks/>
          </p:cNvGrpSpPr>
          <p:nvPr/>
        </p:nvGrpSpPr>
        <p:grpSpPr bwMode="auto">
          <a:xfrm>
            <a:off x="9593263" y="1855789"/>
            <a:ext cx="914400" cy="1012825"/>
            <a:chOff x="5083" y="1169"/>
            <a:chExt cx="576" cy="638"/>
          </a:xfrm>
        </p:grpSpPr>
        <p:sp>
          <p:nvSpPr>
            <p:cNvPr id="85015" name="AutoShape 22"/>
            <p:cNvSpPr>
              <a:spLocks noChangeArrowheads="1"/>
            </p:cNvSpPr>
            <p:nvPr/>
          </p:nvSpPr>
          <p:spPr bwMode="auto">
            <a:xfrm>
              <a:off x="5083" y="1305"/>
              <a:ext cx="576" cy="502"/>
            </a:xfrm>
            <a:prstGeom prst="downArrowCallout">
              <a:avLst>
                <a:gd name="adj1" fmla="val 31034"/>
                <a:gd name="adj2" fmla="val 31034"/>
                <a:gd name="adj3" fmla="val 16667"/>
                <a:gd name="adj4" fmla="val 57458"/>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latin typeface="VNI-Helve" pitchFamily="2" charset="0"/>
                </a:rPr>
                <a:t>j</a:t>
              </a:r>
            </a:p>
          </p:txBody>
        </p:sp>
        <p:sp>
          <p:nvSpPr>
            <p:cNvPr id="85016" name="Line 32"/>
            <p:cNvSpPr>
              <a:spLocks noChangeShapeType="1"/>
            </p:cNvSpPr>
            <p:nvPr/>
          </p:nvSpPr>
          <p:spPr bwMode="auto">
            <a:xfrm flipH="1">
              <a:off x="5203" y="1169"/>
              <a:ext cx="298"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7" name="Group 36"/>
          <p:cNvGrpSpPr>
            <a:grpSpLocks/>
          </p:cNvGrpSpPr>
          <p:nvPr/>
        </p:nvGrpSpPr>
        <p:grpSpPr bwMode="auto">
          <a:xfrm>
            <a:off x="6343650" y="4376738"/>
            <a:ext cx="2713038" cy="1198562"/>
            <a:chOff x="1382" y="2788"/>
            <a:chExt cx="1709" cy="755"/>
          </a:xfrm>
        </p:grpSpPr>
        <p:sp>
          <p:nvSpPr>
            <p:cNvPr id="85013" name="AutoShape 37"/>
            <p:cNvSpPr>
              <a:spLocks noChangeArrowheads="1"/>
            </p:cNvSpPr>
            <p:nvPr/>
          </p:nvSpPr>
          <p:spPr bwMode="auto">
            <a:xfrm>
              <a:off x="1959" y="2788"/>
              <a:ext cx="554" cy="488"/>
            </a:xfrm>
            <a:prstGeom prst="octagon">
              <a:avLst>
                <a:gd name="adj" fmla="val 30653"/>
              </a:avLst>
            </a:prstGeom>
            <a:solidFill>
              <a:srgbClr val="FF3300"/>
            </a:solidFill>
            <a:ln w="28575">
              <a:solidFill>
                <a:srgbClr val="FF3300"/>
              </a:solidFill>
              <a:miter lim="800000"/>
              <a:headEnd/>
              <a:tailEnd/>
            </a:ln>
          </p:spPr>
          <p:txBody>
            <a:bodyPr wrap="none" rIns="0"/>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600" b="1">
                  <a:solidFill>
                    <a:schemeClr val="bg1"/>
                  </a:solidFill>
                  <a:latin typeface="VNI-Helve" pitchFamily="2" charset="0"/>
                </a:rPr>
                <a:t>STOP </a:t>
              </a:r>
            </a:p>
          </p:txBody>
        </p:sp>
        <p:sp>
          <p:nvSpPr>
            <p:cNvPr id="85014" name="Text Box 38"/>
            <p:cNvSpPr txBox="1">
              <a:spLocks noChangeArrowheads="1"/>
            </p:cNvSpPr>
            <p:nvPr/>
          </p:nvSpPr>
          <p:spPr bwMode="auto">
            <a:xfrm>
              <a:off x="1382" y="3255"/>
              <a:ext cx="17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latin typeface="VNI-Helve" pitchFamily="2" charset="0"/>
                </a:rPr>
                <a:t>Khoâng lôùn hôn x</a:t>
              </a:r>
            </a:p>
          </p:txBody>
        </p:sp>
      </p:grpSp>
      <p:sp>
        <p:nvSpPr>
          <p:cNvPr id="623655" name="Text Box 39"/>
          <p:cNvSpPr txBox="1">
            <a:spLocks noChangeArrowheads="1"/>
          </p:cNvSpPr>
          <p:nvPr/>
        </p:nvSpPr>
        <p:spPr bwMode="auto">
          <a:xfrm>
            <a:off x="7100889" y="862589"/>
            <a:ext cx="3125787" cy="57943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3200" b="1">
                <a:solidFill>
                  <a:srgbClr val="FFFF00"/>
                </a:solidFill>
                <a:latin typeface="Times New Roman" panose="02020603050405020304" pitchFamily="18" charset="0"/>
              </a:rPr>
              <a:t>Phân</a:t>
            </a:r>
            <a:r>
              <a:rPr lang="en-US" sz="3200" b="1">
                <a:solidFill>
                  <a:srgbClr val="FFFF00"/>
                </a:solidFill>
                <a:latin typeface="VNI-Helve" pitchFamily="2" charset="0"/>
              </a:rPr>
              <a:t> </a:t>
            </a:r>
            <a:r>
              <a:rPr lang="en-US" sz="3200" b="1">
                <a:solidFill>
                  <a:srgbClr val="FFFF00"/>
                </a:solidFill>
                <a:latin typeface="Times New Roman" panose="02020603050405020304" pitchFamily="18" charset="0"/>
              </a:rPr>
              <a:t>hoạch</a:t>
            </a:r>
            <a:r>
              <a:rPr lang="en-US" sz="3200" b="1">
                <a:solidFill>
                  <a:srgbClr val="FFFF00"/>
                </a:solidFill>
                <a:latin typeface="VNI-Helve" pitchFamily="2" charset="0"/>
              </a:rPr>
              <a:t> </a:t>
            </a:r>
            <a:r>
              <a:rPr lang="en-US" sz="3200" b="1">
                <a:solidFill>
                  <a:srgbClr val="FFFF00"/>
                </a:solidFill>
                <a:latin typeface="Times New Roman" panose="02020603050405020304" pitchFamily="18" charset="0"/>
              </a:rPr>
              <a:t>dãy</a:t>
            </a:r>
          </a:p>
        </p:txBody>
      </p:sp>
      <p:pic>
        <p:nvPicPr>
          <p:cNvPr id="41" name="Picture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42" name="Rectangle 41"/>
          <p:cNvSpPr/>
          <p:nvPr/>
        </p:nvSpPr>
        <p:spPr>
          <a:xfrm>
            <a:off x="565861" y="145766"/>
            <a:ext cx="7774153" cy="769441"/>
          </a:xfrm>
          <a:prstGeom prst="rect">
            <a:avLst/>
          </a:prstGeom>
        </p:spPr>
        <p:txBody>
          <a:bodyPr wrap="square">
            <a:spAutoFit/>
          </a:bodyPr>
          <a:lstStyle/>
          <a:p>
            <a:pPr algn="ctr"/>
            <a:r>
              <a:rPr lang="en-US" sz="4300" b="1" i="1">
                <a:latin typeface="Times New Roman" panose="02020603050405020304" pitchFamily="18" charset="0"/>
                <a:cs typeface="Times New Roman" panose="02020603050405020304" pitchFamily="18" charset="0"/>
              </a:rPr>
              <a:t>Quick_Sort – Ví dụ</a:t>
            </a:r>
          </a:p>
        </p:txBody>
      </p:sp>
      <p:sp>
        <p:nvSpPr>
          <p:cNvPr id="43" name="Footer Placeholder 6"/>
          <p:cNvSpPr>
            <a:spLocks noGrp="1"/>
          </p:cNvSpPr>
          <p:nvPr>
            <p:ph type="ftr" sz="quarter" idx="11"/>
          </p:nvPr>
        </p:nvSpPr>
        <p:spPr>
          <a:xfrm>
            <a:off x="4165600" y="6466896"/>
            <a:ext cx="3860800" cy="314905"/>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608167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623655"/>
                                        </p:tgtEl>
                                        <p:attrNameLst>
                                          <p:attrName>style.visibility</p:attrName>
                                        </p:attrNameLst>
                                      </p:cBhvr>
                                      <p:to>
                                        <p:strVal val="visible"/>
                                      </p:to>
                                    </p:set>
                                    <p:anim calcmode="lin" valueType="num">
                                      <p:cBhvr additive="base">
                                        <p:cTn id="7" dur="500" fill="hold"/>
                                        <p:tgtEl>
                                          <p:spTgt spid="623655"/>
                                        </p:tgtEl>
                                        <p:attrNameLst>
                                          <p:attrName>ppt_x</p:attrName>
                                        </p:attrNameLst>
                                      </p:cBhvr>
                                      <p:tavLst>
                                        <p:tav tm="0">
                                          <p:val>
                                            <p:strVal val="#ppt_x"/>
                                          </p:val>
                                        </p:tav>
                                        <p:tav tm="100000">
                                          <p:val>
                                            <p:strVal val="#ppt_x"/>
                                          </p:val>
                                        </p:tav>
                                      </p:tavLst>
                                    </p:anim>
                                    <p:anim calcmode="lin" valueType="num">
                                      <p:cBhvr additive="base">
                                        <p:cTn id="8" dur="500" fill="hold"/>
                                        <p:tgtEl>
                                          <p:spTgt spid="623655"/>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623636"/>
                                        </p:tgtEl>
                                        <p:attrNameLst>
                                          <p:attrName>style.visibility</p:attrName>
                                        </p:attrNameLst>
                                      </p:cBhvr>
                                      <p:to>
                                        <p:strVal val="visible"/>
                                      </p:to>
                                    </p:set>
                                    <p:animEffect transition="in" filter="blinds(horizontal)">
                                      <p:cBhvr>
                                        <p:cTn id="12" dur="500"/>
                                        <p:tgtEl>
                                          <p:spTgt spid="62363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23637"/>
                                        </p:tgtEl>
                                        <p:attrNameLst>
                                          <p:attrName>style.visibility</p:attrName>
                                        </p:attrNameLst>
                                      </p:cBhvr>
                                      <p:to>
                                        <p:strVal val="visible"/>
                                      </p:to>
                                    </p:set>
                                    <p:animEffect transition="in" filter="blinds(horizontal)">
                                      <p:cBhvr>
                                        <p:cTn id="15" dur="500"/>
                                        <p:tgtEl>
                                          <p:spTgt spid="62363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2"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1+#ppt_w/2"/>
                                          </p:val>
                                        </p:tav>
                                        <p:tav tm="100000">
                                          <p:val>
                                            <p:strVal val="#ppt_x"/>
                                          </p:val>
                                        </p:tav>
                                      </p:tavLst>
                                    </p:anim>
                                    <p:anim calcmode="lin" valueType="num">
                                      <p:cBhvr additive="base">
                                        <p:cTn id="21"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linds(horizontal)">
                                      <p:cBhvr>
                                        <p:cTn id="26" dur="500"/>
                                        <p:tgtEl>
                                          <p:spTgt spid="5"/>
                                        </p:tgtEl>
                                      </p:cBhvr>
                                    </p:animEffect>
                                  </p:childTnLst>
                                </p:cTn>
                              </p:par>
                            </p:childTnLst>
                          </p:cTn>
                        </p:par>
                        <p:par>
                          <p:cTn id="27" fill="hold" nodeType="afterGroup">
                            <p:stCondLst>
                              <p:cond delay="500"/>
                            </p:stCondLst>
                            <p:childTnLst>
                              <p:par>
                                <p:cTn id="28" presetID="26" presetClass="emph" presetSubtype="0" fill="hold" grpId="1" nodeType="afterEffect">
                                  <p:stCondLst>
                                    <p:cond delay="0"/>
                                  </p:stCondLst>
                                  <p:childTnLst>
                                    <p:animEffect transition="out" filter="fade">
                                      <p:cBhvr>
                                        <p:cTn id="29" dur="1000" tmFilter="0, 0; .2, .5; .8, .5; 1, 0"/>
                                        <p:tgtEl>
                                          <p:spTgt spid="623626"/>
                                        </p:tgtEl>
                                      </p:cBhvr>
                                    </p:animEffect>
                                    <p:animScale>
                                      <p:cBhvr>
                                        <p:cTn id="30" dur="500" autoRev="1" fill="hold"/>
                                        <p:tgtEl>
                                          <p:spTgt spid="623626"/>
                                        </p:tgtEl>
                                      </p:cBhvr>
                                      <p:by x="105000" y="105000"/>
                                    </p:animScale>
                                  </p:childTnLst>
                                </p:cTn>
                              </p:par>
                              <p:par>
                                <p:cTn id="31" presetID="26" presetClass="emph" presetSubtype="0" fill="hold" nodeType="withEffect">
                                  <p:stCondLst>
                                    <p:cond delay="0"/>
                                  </p:stCondLst>
                                  <p:childTnLst>
                                    <p:animEffect transition="out" filter="fade">
                                      <p:cBhvr>
                                        <p:cTn id="32" dur="500" tmFilter="0, 0; .2, .5; .8, .5; 1, 0"/>
                                        <p:tgtEl>
                                          <p:spTgt spid="3"/>
                                        </p:tgtEl>
                                      </p:cBhvr>
                                    </p:animEffect>
                                    <p:animScale>
                                      <p:cBhvr>
                                        <p:cTn id="33" dur="250" autoRev="1" fill="hold"/>
                                        <p:tgtEl>
                                          <p:spTgt spid="3"/>
                                        </p:tgtEl>
                                      </p:cBhvr>
                                      <p:by x="105000" y="105000"/>
                                    </p:animScale>
                                  </p:childTnLst>
                                </p:cTn>
                              </p:par>
                            </p:childTnLst>
                          </p:cTn>
                        </p:par>
                        <p:par>
                          <p:cTn id="34" fill="hold" nodeType="afterGroup">
                            <p:stCondLst>
                              <p:cond delay="1500"/>
                            </p:stCondLst>
                            <p:childTnLst>
                              <p:par>
                                <p:cTn id="35" presetID="2" presetClass="entr" presetSubtype="8"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0-#ppt_w/2"/>
                                          </p:val>
                                        </p:tav>
                                        <p:tav tm="100000">
                                          <p:val>
                                            <p:strVal val="#ppt_x"/>
                                          </p:val>
                                        </p:tav>
                                      </p:tavLst>
                                    </p:anim>
                                    <p:anim calcmode="lin" valueType="num">
                                      <p:cBhvr additive="base">
                                        <p:cTn id="3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xit" presetSubtype="10" fill="hold" nodeType="clickEffect">
                                  <p:stCondLst>
                                    <p:cond delay="2000"/>
                                  </p:stCondLst>
                                  <p:childTnLst>
                                    <p:animEffect transition="out" filter="blinds(horizontal)">
                                      <p:cBhvr>
                                        <p:cTn id="42" dur="500"/>
                                        <p:tgtEl>
                                          <p:spTgt spid="4"/>
                                        </p:tgtEl>
                                      </p:cBhvr>
                                    </p:animEffect>
                                    <p:set>
                                      <p:cBhvr>
                                        <p:cTn id="43" dur="1" fill="hold">
                                          <p:stCondLst>
                                            <p:cond delay="499"/>
                                          </p:stCondLst>
                                        </p:cTn>
                                        <p:tgtEl>
                                          <p:spTgt spid="4"/>
                                        </p:tgtEl>
                                        <p:attrNameLst>
                                          <p:attrName>style.visibility</p:attrName>
                                        </p:attrNameLst>
                                      </p:cBhvr>
                                      <p:to>
                                        <p:strVal val="hidden"/>
                                      </p:to>
                                    </p:set>
                                  </p:childTnLst>
                                </p:cTn>
                              </p:par>
                            </p:childTnLst>
                          </p:cTn>
                        </p:par>
                        <p:par>
                          <p:cTn id="44" fill="hold" nodeType="afterGroup">
                            <p:stCondLst>
                              <p:cond delay="2500"/>
                            </p:stCondLst>
                            <p:childTnLst>
                              <p:par>
                                <p:cTn id="45" presetID="3" presetClass="entr" presetSubtype="10" fill="hold" nodeType="after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blinds(horizontal)">
                                      <p:cBhvr>
                                        <p:cTn id="47" dur="500"/>
                                        <p:tgtEl>
                                          <p:spTgt spid="6"/>
                                        </p:tgtEl>
                                      </p:cBhvr>
                                    </p:animEffect>
                                  </p:childTnLst>
                                </p:cTn>
                              </p:par>
                            </p:childTnLst>
                          </p:cTn>
                        </p:par>
                        <p:par>
                          <p:cTn id="48" fill="hold" nodeType="afterGroup">
                            <p:stCondLst>
                              <p:cond delay="3000"/>
                            </p:stCondLst>
                            <p:childTnLst>
                              <p:par>
                                <p:cTn id="49" presetID="26" presetClass="emph" presetSubtype="0" fill="hold" nodeType="afterEffect">
                                  <p:stCondLst>
                                    <p:cond delay="0"/>
                                  </p:stCondLst>
                                  <p:childTnLst>
                                    <p:animEffect transition="out" filter="fade">
                                      <p:cBhvr>
                                        <p:cTn id="50" dur="2000" tmFilter="0, 0; .2, .5; .8, .5; 1, 0"/>
                                        <p:tgtEl>
                                          <p:spTgt spid="3"/>
                                        </p:tgtEl>
                                      </p:cBhvr>
                                    </p:animEffect>
                                    <p:animScale>
                                      <p:cBhvr>
                                        <p:cTn id="51" dur="1000" autoRev="1" fill="hold"/>
                                        <p:tgtEl>
                                          <p:spTgt spid="3"/>
                                        </p:tgtEl>
                                      </p:cBhvr>
                                      <p:by x="105000" y="105000"/>
                                    </p:animScale>
                                  </p:childTnLst>
                                </p:cTn>
                              </p:par>
                              <p:par>
                                <p:cTn id="52" presetID="26" presetClass="emph" presetSubtype="0" fill="hold" grpId="0" nodeType="withEffect">
                                  <p:stCondLst>
                                    <p:cond delay="0"/>
                                  </p:stCondLst>
                                  <p:childTnLst>
                                    <p:animEffect transition="out" filter="fade">
                                      <p:cBhvr>
                                        <p:cTn id="53" dur="2000" tmFilter="0, 0; .2, .5; .8, .5; 1, 0"/>
                                        <p:tgtEl>
                                          <p:spTgt spid="623625"/>
                                        </p:tgtEl>
                                      </p:cBhvr>
                                    </p:animEffect>
                                    <p:animScale>
                                      <p:cBhvr>
                                        <p:cTn id="54" dur="1000" autoRev="1" fill="hold"/>
                                        <p:tgtEl>
                                          <p:spTgt spid="623625"/>
                                        </p:tgtEl>
                                      </p:cBhvr>
                                      <p:by x="105000" y="105000"/>
                                    </p:animScale>
                                  </p:childTnLst>
                                </p:cTn>
                              </p:par>
                            </p:childTnLst>
                          </p:cTn>
                        </p:par>
                        <p:par>
                          <p:cTn id="55" fill="hold" nodeType="afterGroup">
                            <p:stCondLst>
                              <p:cond delay="5000"/>
                            </p:stCondLst>
                            <p:childTnLst>
                              <p:par>
                                <p:cTn id="56" presetID="35" presetClass="path" presetSubtype="0" accel="50000" decel="50000" fill="hold" nodeType="afterEffect">
                                  <p:stCondLst>
                                    <p:cond delay="0"/>
                                  </p:stCondLst>
                                  <p:childTnLst>
                                    <p:animMotion origin="layout" path="M 1.04167E-6 0.00093 L -0.08151 0.0044 " pathEditMode="relative" rAng="0" ptsTypes="AA">
                                      <p:cBhvr>
                                        <p:cTn id="57" dur="2000" fill="hold"/>
                                        <p:tgtEl>
                                          <p:spTgt spid="6"/>
                                        </p:tgtEl>
                                        <p:attrNameLst>
                                          <p:attrName>ppt_x</p:attrName>
                                          <p:attrName>ppt_y</p:attrName>
                                        </p:attrNameLst>
                                      </p:cBhvr>
                                      <p:rCtr x="-4076" y="162"/>
                                    </p:animMotion>
                                  </p:childTnLst>
                                </p:cTn>
                              </p:par>
                            </p:childTnLst>
                          </p:cTn>
                        </p:par>
                        <p:par>
                          <p:cTn id="58" fill="hold" nodeType="afterGroup">
                            <p:stCondLst>
                              <p:cond delay="7000"/>
                            </p:stCondLst>
                            <p:childTnLst>
                              <p:par>
                                <p:cTn id="59" presetID="2" presetClass="entr" presetSubtype="2" fill="hold" nodeType="afterEffect">
                                  <p:stCondLst>
                                    <p:cond delay="0"/>
                                  </p:stCondLst>
                                  <p:childTnLst>
                                    <p:set>
                                      <p:cBhvr>
                                        <p:cTn id="60" dur="1" fill="hold">
                                          <p:stCondLst>
                                            <p:cond delay="0"/>
                                          </p:stCondLst>
                                        </p:cTn>
                                        <p:tgtEl>
                                          <p:spTgt spid="7"/>
                                        </p:tgtEl>
                                        <p:attrNameLst>
                                          <p:attrName>style.visibility</p:attrName>
                                        </p:attrNameLst>
                                      </p:cBhvr>
                                      <p:to>
                                        <p:strVal val="visible"/>
                                      </p:to>
                                    </p:set>
                                    <p:anim calcmode="lin" valueType="num">
                                      <p:cBhvr additive="base">
                                        <p:cTn id="61" dur="500" fill="hold"/>
                                        <p:tgtEl>
                                          <p:spTgt spid="7"/>
                                        </p:tgtEl>
                                        <p:attrNameLst>
                                          <p:attrName>ppt_x</p:attrName>
                                        </p:attrNameLst>
                                      </p:cBhvr>
                                      <p:tavLst>
                                        <p:tav tm="0">
                                          <p:val>
                                            <p:strVal val="1+#ppt_w/2"/>
                                          </p:val>
                                        </p:tav>
                                        <p:tav tm="100000">
                                          <p:val>
                                            <p:strVal val="#ppt_x"/>
                                          </p:val>
                                        </p:tav>
                                      </p:tavLst>
                                    </p:anim>
                                    <p:anim calcmode="lin" valueType="num">
                                      <p:cBhvr additive="base">
                                        <p:cTn id="62" dur="500" fill="hold"/>
                                        <p:tgtEl>
                                          <p:spTgt spid="7"/>
                                        </p:tgtEl>
                                        <p:attrNameLst>
                                          <p:attrName>ppt_y</p:attrName>
                                        </p:attrNameLst>
                                      </p:cBhvr>
                                      <p:tavLst>
                                        <p:tav tm="0">
                                          <p:val>
                                            <p:strVal val="#ppt_y"/>
                                          </p:val>
                                        </p:tav>
                                        <p:tav tm="100000">
                                          <p:val>
                                            <p:strVal val="#ppt_y"/>
                                          </p:val>
                                        </p:tav>
                                      </p:tavLst>
                                    </p:anim>
                                  </p:childTnLst>
                                </p:cTn>
                              </p:par>
                            </p:childTnLst>
                          </p:cTn>
                        </p:par>
                        <p:par>
                          <p:cTn id="63" fill="hold" nodeType="afterGroup">
                            <p:stCondLst>
                              <p:cond delay="7500"/>
                            </p:stCondLst>
                            <p:childTnLst>
                              <p:par>
                                <p:cTn id="64" presetID="3" presetClass="exit" presetSubtype="10" fill="hold" nodeType="afterEffect">
                                  <p:stCondLst>
                                    <p:cond delay="2000"/>
                                  </p:stCondLst>
                                  <p:childTnLst>
                                    <p:animEffect transition="out" filter="blinds(horizontal)">
                                      <p:cBhvr>
                                        <p:cTn id="65" dur="500"/>
                                        <p:tgtEl>
                                          <p:spTgt spid="7"/>
                                        </p:tgtEl>
                                      </p:cBhvr>
                                    </p:animEffect>
                                    <p:set>
                                      <p:cBhvr>
                                        <p:cTn id="66" dur="1" fill="hold">
                                          <p:stCondLst>
                                            <p:cond delay="499"/>
                                          </p:stCondLst>
                                        </p:cTn>
                                        <p:tgtEl>
                                          <p:spTgt spid="7"/>
                                        </p:tgtEl>
                                        <p:attrNameLst>
                                          <p:attrName>style.visibility</p:attrName>
                                        </p:attrNameLst>
                                      </p:cBhvr>
                                      <p:to>
                                        <p:strVal val="hidden"/>
                                      </p:to>
                                    </p:set>
                                  </p:childTnLst>
                                </p:cTn>
                              </p:par>
                            </p:childTnLst>
                          </p:cTn>
                        </p:par>
                        <p:par>
                          <p:cTn id="67" fill="hold" nodeType="withGroup">
                            <p:stCondLst>
                              <p:cond delay="10000"/>
                            </p:stCondLst>
                            <p:childTnLst>
                              <p:par>
                                <p:cTn id="68" presetID="42" presetClass="path" presetSubtype="0" accel="50000" decel="50000" fill="hold" grpId="0" nodeType="afterEffect">
                                  <p:stCondLst>
                                    <p:cond delay="0"/>
                                  </p:stCondLst>
                                  <p:childTnLst>
                                    <p:animMotion origin="layout" path="M 2.29167E-6 -2.22222E-6 L -0.26797 0.23195 " pathEditMode="relative" rAng="0" ptsTypes="AA">
                                      <p:cBhvr>
                                        <p:cTn id="69" dur="2000" fill="hold"/>
                                        <p:tgtEl>
                                          <p:spTgt spid="623624"/>
                                        </p:tgtEl>
                                        <p:attrNameLst>
                                          <p:attrName>ppt_x</p:attrName>
                                          <p:attrName>ppt_y</p:attrName>
                                        </p:attrNameLst>
                                      </p:cBhvr>
                                      <p:rCtr x="-13359" y="10880"/>
                                    </p:animMotion>
                                  </p:childTnLst>
                                </p:cTn>
                              </p:par>
                            </p:childTnLst>
                          </p:cTn>
                        </p:par>
                        <p:par>
                          <p:cTn id="70" fill="hold" nodeType="afterGroup">
                            <p:stCondLst>
                              <p:cond delay="12000"/>
                            </p:stCondLst>
                            <p:childTnLst>
                              <p:par>
                                <p:cTn id="71" presetID="63" presetClass="path" presetSubtype="0" accel="50000" decel="50000" fill="hold" grpId="0" nodeType="afterEffect">
                                  <p:stCondLst>
                                    <p:cond delay="0"/>
                                  </p:stCondLst>
                                  <p:childTnLst>
                                    <p:animMotion origin="layout" path="M -4.375E-6 -2.22222E-6 L 0.50208 4.07407E-6 " pathEditMode="relative" rAng="0" ptsTypes="AA">
                                      <p:cBhvr>
                                        <p:cTn id="72" dur="2000" fill="hold"/>
                                        <p:tgtEl>
                                          <p:spTgt spid="623626"/>
                                        </p:tgtEl>
                                        <p:attrNameLst>
                                          <p:attrName>ppt_x</p:attrName>
                                          <p:attrName>ppt_y</p:attrName>
                                        </p:attrNameLst>
                                      </p:cBhvr>
                                      <p:rCtr x="25130" y="-139"/>
                                    </p:animMotion>
                                  </p:childTnLst>
                                </p:cTn>
                              </p:par>
                            </p:childTnLst>
                          </p:cTn>
                        </p:par>
                        <p:par>
                          <p:cTn id="73" fill="hold" nodeType="afterGroup">
                            <p:stCondLst>
                              <p:cond delay="14000"/>
                            </p:stCondLst>
                            <p:childTnLst>
                              <p:par>
                                <p:cTn id="74" presetID="64" presetClass="path" presetSubtype="0" accel="50000" decel="50000" fill="hold" grpId="1" nodeType="afterEffect">
                                  <p:stCondLst>
                                    <p:cond delay="0"/>
                                  </p:stCondLst>
                                  <p:childTnLst>
                                    <p:animMotion origin="layout" path="M -0.26797 0.23195 L -0.50209 -2.22222E-6 " pathEditMode="relative" rAng="0" ptsTypes="AA">
                                      <p:cBhvr>
                                        <p:cTn id="75" dur="2000" fill="hold"/>
                                        <p:tgtEl>
                                          <p:spTgt spid="623624"/>
                                        </p:tgtEl>
                                        <p:attrNameLst>
                                          <p:attrName>ppt_x</p:attrName>
                                          <p:attrName>ppt_y</p:attrName>
                                        </p:attrNameLst>
                                      </p:cBhvr>
                                      <p:rCtr x="-11706" y="-11597"/>
                                    </p:animMotion>
                                  </p:childTnLst>
                                </p:cTn>
                              </p:par>
                            </p:childTnLst>
                          </p:cTn>
                        </p:par>
                        <p:par>
                          <p:cTn id="76" fill="hold" nodeType="afterGroup">
                            <p:stCondLst>
                              <p:cond delay="16000"/>
                            </p:stCondLst>
                            <p:childTnLst>
                              <p:par>
                                <p:cTn id="77" presetID="63" presetClass="path" presetSubtype="0" accel="50000" decel="50000" fill="hold" nodeType="afterEffect">
                                  <p:stCondLst>
                                    <p:cond delay="0"/>
                                  </p:stCondLst>
                                  <p:childTnLst>
                                    <p:animMotion origin="layout" path="M 2.08333E-7 -4.44444E-6 L 0.08607 -4.44444E-6 " pathEditMode="relative" rAng="0" ptsTypes="AA">
                                      <p:cBhvr>
                                        <p:cTn id="78" dur="2000" fill="hold"/>
                                        <p:tgtEl>
                                          <p:spTgt spid="5"/>
                                        </p:tgtEl>
                                        <p:attrNameLst>
                                          <p:attrName>ppt_x</p:attrName>
                                          <p:attrName>ppt_y</p:attrName>
                                        </p:attrNameLst>
                                      </p:cBhvr>
                                      <p:rCtr x="4297" y="0"/>
                                    </p:animMotion>
                                  </p:childTnLst>
                                </p:cTn>
                              </p:par>
                              <p:par>
                                <p:cTn id="79" presetID="35" presetClass="path" presetSubtype="0" accel="50000" decel="50000" fill="hold" nodeType="withEffect">
                                  <p:stCondLst>
                                    <p:cond delay="0"/>
                                  </p:stCondLst>
                                  <p:childTnLst>
                                    <p:animMotion origin="layout" path="M -0.08281 -4.44444E-6 L -0.16602 -4.44444E-6 " pathEditMode="relative" rAng="0" ptsTypes="AA">
                                      <p:cBhvr>
                                        <p:cTn id="80" dur="2000" fill="hold"/>
                                        <p:tgtEl>
                                          <p:spTgt spid="6"/>
                                        </p:tgtEl>
                                        <p:attrNameLst>
                                          <p:attrName>ppt_x</p:attrName>
                                          <p:attrName>ppt_y</p:attrName>
                                        </p:attrNameLst>
                                      </p:cBhvr>
                                      <p:rCtr x="-416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624" grpId="0" animBg="1"/>
      <p:bldP spid="623624" grpId="1" animBg="1"/>
      <p:bldP spid="623625" grpId="0" animBg="1"/>
      <p:bldP spid="623626" grpId="0" animBg="1"/>
      <p:bldP spid="623626" grpId="1" animBg="1"/>
      <p:bldP spid="623636" grpId="0" animBg="1"/>
      <p:bldP spid="623637" grpId="0" animBg="1"/>
      <p:bldP spid="623655"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3" name="Oval 3"/>
          <p:cNvSpPr>
            <a:spLocks noChangeArrowheads="1"/>
          </p:cNvSpPr>
          <p:nvPr/>
        </p:nvSpPr>
        <p:spPr bwMode="auto">
          <a:xfrm>
            <a:off x="3568700"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624644" name="Oval 4"/>
          <p:cNvSpPr>
            <a:spLocks noChangeArrowheads="1"/>
          </p:cNvSpPr>
          <p:nvPr/>
        </p:nvSpPr>
        <p:spPr bwMode="auto">
          <a:xfrm>
            <a:off x="4592638"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8</a:t>
            </a:r>
          </a:p>
        </p:txBody>
      </p:sp>
      <p:sp>
        <p:nvSpPr>
          <p:cNvPr id="624645" name="Oval 5"/>
          <p:cNvSpPr>
            <a:spLocks noChangeArrowheads="1"/>
          </p:cNvSpPr>
          <p:nvPr/>
        </p:nvSpPr>
        <p:spPr bwMode="auto">
          <a:xfrm>
            <a:off x="5614988"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624646" name="Oval 6"/>
          <p:cNvSpPr>
            <a:spLocks noChangeArrowheads="1"/>
          </p:cNvSpPr>
          <p:nvPr/>
        </p:nvSpPr>
        <p:spPr bwMode="auto">
          <a:xfrm>
            <a:off x="6638925"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624647" name="Oval 7"/>
          <p:cNvSpPr>
            <a:spLocks noChangeArrowheads="1"/>
          </p:cNvSpPr>
          <p:nvPr/>
        </p:nvSpPr>
        <p:spPr bwMode="auto">
          <a:xfrm>
            <a:off x="7661275"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86025" name="Oval 8"/>
          <p:cNvSpPr>
            <a:spLocks noChangeArrowheads="1"/>
          </p:cNvSpPr>
          <p:nvPr/>
        </p:nvSpPr>
        <p:spPr bwMode="auto">
          <a:xfrm>
            <a:off x="8685213" y="2871789"/>
            <a:ext cx="781050" cy="64928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12</a:t>
            </a:r>
          </a:p>
        </p:txBody>
      </p:sp>
      <p:sp>
        <p:nvSpPr>
          <p:cNvPr id="86026" name="Oval 9"/>
          <p:cNvSpPr>
            <a:spLocks noChangeArrowheads="1"/>
          </p:cNvSpPr>
          <p:nvPr/>
        </p:nvSpPr>
        <p:spPr bwMode="auto">
          <a:xfrm>
            <a:off x="9709151" y="2871789"/>
            <a:ext cx="754063" cy="64928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15</a:t>
            </a:r>
          </a:p>
        </p:txBody>
      </p:sp>
      <p:sp>
        <p:nvSpPr>
          <p:cNvPr id="86027" name="Oval 10"/>
          <p:cNvSpPr>
            <a:spLocks noChangeArrowheads="1"/>
          </p:cNvSpPr>
          <p:nvPr/>
        </p:nvSpPr>
        <p:spPr bwMode="auto">
          <a:xfrm>
            <a:off x="2546350"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86029" name="AutoShape 20"/>
          <p:cNvSpPr>
            <a:spLocks noChangeArrowheads="1"/>
          </p:cNvSpPr>
          <p:nvPr/>
        </p:nvSpPr>
        <p:spPr bwMode="auto">
          <a:xfrm>
            <a:off x="2432050" y="3581400"/>
            <a:ext cx="914400" cy="796528"/>
          </a:xfrm>
          <a:prstGeom prst="upArrowCallout">
            <a:avLst>
              <a:gd name="adj1" fmla="val 31034"/>
              <a:gd name="adj2" fmla="val 31034"/>
              <a:gd name="adj3" fmla="val 16667"/>
              <a:gd name="adj4" fmla="val 57458"/>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latin typeface="Times New Roman" panose="02020603050405020304" pitchFamily="18" charset="0"/>
              </a:rPr>
              <a:t>left</a:t>
            </a:r>
          </a:p>
        </p:txBody>
      </p:sp>
      <p:sp>
        <p:nvSpPr>
          <p:cNvPr id="86030" name="AutoShape 21"/>
          <p:cNvSpPr>
            <a:spLocks noChangeArrowheads="1"/>
          </p:cNvSpPr>
          <p:nvPr/>
        </p:nvSpPr>
        <p:spPr bwMode="auto">
          <a:xfrm>
            <a:off x="9609138" y="3551238"/>
            <a:ext cx="914400" cy="796528"/>
          </a:xfrm>
          <a:prstGeom prst="upArrowCallout">
            <a:avLst>
              <a:gd name="adj1" fmla="val 31034"/>
              <a:gd name="adj2" fmla="val 31034"/>
              <a:gd name="adj3" fmla="val 16667"/>
              <a:gd name="adj4" fmla="val 57458"/>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latin typeface="Times New Roman" panose="02020603050405020304" pitchFamily="18" charset="0"/>
              </a:rPr>
              <a:t>right</a:t>
            </a:r>
          </a:p>
        </p:txBody>
      </p:sp>
      <p:grpSp>
        <p:nvGrpSpPr>
          <p:cNvPr id="3" name="Group 22"/>
          <p:cNvGrpSpPr>
            <a:grpSpLocks/>
          </p:cNvGrpSpPr>
          <p:nvPr/>
        </p:nvGrpSpPr>
        <p:grpSpPr bwMode="auto">
          <a:xfrm>
            <a:off x="4262438" y="1328739"/>
            <a:ext cx="1225550" cy="649287"/>
            <a:chOff x="1725" y="837"/>
            <a:chExt cx="772" cy="409"/>
          </a:xfrm>
        </p:grpSpPr>
        <p:sp>
          <p:nvSpPr>
            <p:cNvPr id="86045" name="Oval 23"/>
            <p:cNvSpPr>
              <a:spLocks noChangeArrowheads="1"/>
            </p:cNvSpPr>
            <p:nvPr/>
          </p:nvSpPr>
          <p:spPr bwMode="auto">
            <a:xfrm>
              <a:off x="2037" y="837"/>
              <a:ext cx="460" cy="409"/>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86046" name="Text Box 24"/>
            <p:cNvSpPr txBox="1">
              <a:spLocks noChangeArrowheads="1"/>
            </p:cNvSpPr>
            <p:nvPr/>
          </p:nvSpPr>
          <p:spPr bwMode="auto">
            <a:xfrm>
              <a:off x="1725" y="887"/>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spcBef>
                  <a:spcPct val="50000"/>
                </a:spcBef>
              </a:pPr>
              <a:r>
                <a:rPr lang="en-US" sz="2400">
                  <a:latin typeface="VNI-Helve" pitchFamily="2" charset="0"/>
                </a:rPr>
                <a:t>X</a:t>
              </a:r>
            </a:p>
          </p:txBody>
        </p:sp>
      </p:grpSp>
      <p:grpSp>
        <p:nvGrpSpPr>
          <p:cNvPr id="4" name="Group 25"/>
          <p:cNvGrpSpPr>
            <a:grpSpLocks/>
          </p:cNvGrpSpPr>
          <p:nvPr/>
        </p:nvGrpSpPr>
        <p:grpSpPr bwMode="auto">
          <a:xfrm>
            <a:off x="3617914" y="4365626"/>
            <a:ext cx="2713037" cy="1198563"/>
            <a:chOff x="1382" y="2788"/>
            <a:chExt cx="1709" cy="755"/>
          </a:xfrm>
        </p:grpSpPr>
        <p:sp>
          <p:nvSpPr>
            <p:cNvPr id="86043" name="AutoShape 26"/>
            <p:cNvSpPr>
              <a:spLocks noChangeArrowheads="1"/>
            </p:cNvSpPr>
            <p:nvPr/>
          </p:nvSpPr>
          <p:spPr bwMode="auto">
            <a:xfrm>
              <a:off x="1959" y="2788"/>
              <a:ext cx="554" cy="488"/>
            </a:xfrm>
            <a:prstGeom prst="octagon">
              <a:avLst>
                <a:gd name="adj" fmla="val 30653"/>
              </a:avLst>
            </a:prstGeom>
            <a:solidFill>
              <a:srgbClr val="FF3300"/>
            </a:solidFill>
            <a:ln w="28575">
              <a:solidFill>
                <a:srgbClr val="FF3300"/>
              </a:solidFill>
              <a:miter lim="800000"/>
              <a:headEnd/>
              <a:tailEnd/>
            </a:ln>
          </p:spPr>
          <p:txBody>
            <a:bodyPr wrap="none" rIns="0"/>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600" b="1">
                  <a:solidFill>
                    <a:schemeClr val="bg1"/>
                  </a:solidFill>
                  <a:latin typeface="VNI-Helve" pitchFamily="2" charset="0"/>
                </a:rPr>
                <a:t>STOP </a:t>
              </a:r>
            </a:p>
          </p:txBody>
        </p:sp>
        <p:sp>
          <p:nvSpPr>
            <p:cNvPr id="86044" name="Text Box 27"/>
            <p:cNvSpPr txBox="1">
              <a:spLocks noChangeArrowheads="1"/>
            </p:cNvSpPr>
            <p:nvPr/>
          </p:nvSpPr>
          <p:spPr bwMode="auto">
            <a:xfrm>
              <a:off x="1382" y="3255"/>
              <a:ext cx="17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latin typeface="Times New Roman" panose="02020603050405020304" pitchFamily="18" charset="0"/>
                </a:rPr>
                <a:t>Không nhỏ hơn x</a:t>
              </a:r>
            </a:p>
          </p:txBody>
        </p:sp>
      </p:grpSp>
      <p:grpSp>
        <p:nvGrpSpPr>
          <p:cNvPr id="5" name="Group 28"/>
          <p:cNvGrpSpPr>
            <a:grpSpLocks/>
          </p:cNvGrpSpPr>
          <p:nvPr/>
        </p:nvGrpSpPr>
        <p:grpSpPr bwMode="auto">
          <a:xfrm>
            <a:off x="3468688" y="1857375"/>
            <a:ext cx="914400" cy="1011238"/>
            <a:chOff x="575" y="1170"/>
            <a:chExt cx="576" cy="637"/>
          </a:xfrm>
        </p:grpSpPr>
        <p:sp>
          <p:nvSpPr>
            <p:cNvPr id="86041" name="AutoShape 29"/>
            <p:cNvSpPr>
              <a:spLocks noChangeArrowheads="1"/>
            </p:cNvSpPr>
            <p:nvPr/>
          </p:nvSpPr>
          <p:spPr bwMode="auto">
            <a:xfrm>
              <a:off x="575" y="1305"/>
              <a:ext cx="576" cy="502"/>
            </a:xfrm>
            <a:prstGeom prst="downArrowCallout">
              <a:avLst>
                <a:gd name="adj1" fmla="val 31034"/>
                <a:gd name="adj2" fmla="val 31034"/>
                <a:gd name="adj3" fmla="val 16667"/>
                <a:gd name="adj4" fmla="val 57458"/>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latin typeface="VNI-Helve" pitchFamily="2" charset="0"/>
                </a:rPr>
                <a:t>i</a:t>
              </a:r>
            </a:p>
          </p:txBody>
        </p:sp>
        <p:sp>
          <p:nvSpPr>
            <p:cNvPr id="86042" name="Line 30"/>
            <p:cNvSpPr>
              <a:spLocks noChangeShapeType="1"/>
            </p:cNvSpPr>
            <p:nvPr/>
          </p:nvSpPr>
          <p:spPr bwMode="auto">
            <a:xfrm>
              <a:off x="720" y="1170"/>
              <a:ext cx="298"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6" name="Group 31"/>
          <p:cNvGrpSpPr>
            <a:grpSpLocks/>
          </p:cNvGrpSpPr>
          <p:nvPr/>
        </p:nvGrpSpPr>
        <p:grpSpPr bwMode="auto">
          <a:xfrm>
            <a:off x="7595857" y="1855788"/>
            <a:ext cx="914400" cy="1012825"/>
            <a:chOff x="5083" y="1169"/>
            <a:chExt cx="576" cy="638"/>
          </a:xfrm>
        </p:grpSpPr>
        <p:sp>
          <p:nvSpPr>
            <p:cNvPr id="86039" name="AutoShape 32"/>
            <p:cNvSpPr>
              <a:spLocks noChangeArrowheads="1"/>
            </p:cNvSpPr>
            <p:nvPr/>
          </p:nvSpPr>
          <p:spPr bwMode="auto">
            <a:xfrm>
              <a:off x="5083" y="1305"/>
              <a:ext cx="576" cy="502"/>
            </a:xfrm>
            <a:prstGeom prst="downArrowCallout">
              <a:avLst>
                <a:gd name="adj1" fmla="val 31034"/>
                <a:gd name="adj2" fmla="val 31034"/>
                <a:gd name="adj3" fmla="val 16667"/>
                <a:gd name="adj4" fmla="val 57458"/>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latin typeface="VNI-Helve" pitchFamily="2" charset="0"/>
                </a:rPr>
                <a:t>j</a:t>
              </a:r>
            </a:p>
          </p:txBody>
        </p:sp>
        <p:sp>
          <p:nvSpPr>
            <p:cNvPr id="86040" name="Line 33"/>
            <p:cNvSpPr>
              <a:spLocks noChangeShapeType="1"/>
            </p:cNvSpPr>
            <p:nvPr/>
          </p:nvSpPr>
          <p:spPr bwMode="auto">
            <a:xfrm flipH="1">
              <a:off x="5203" y="1169"/>
              <a:ext cx="298"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7" name="Group 35"/>
          <p:cNvGrpSpPr>
            <a:grpSpLocks/>
          </p:cNvGrpSpPr>
          <p:nvPr/>
        </p:nvGrpSpPr>
        <p:grpSpPr bwMode="auto">
          <a:xfrm>
            <a:off x="6196014" y="4389438"/>
            <a:ext cx="2713037" cy="1198562"/>
            <a:chOff x="1382" y="2788"/>
            <a:chExt cx="1709" cy="755"/>
          </a:xfrm>
        </p:grpSpPr>
        <p:sp>
          <p:nvSpPr>
            <p:cNvPr id="86037" name="AutoShape 36"/>
            <p:cNvSpPr>
              <a:spLocks noChangeArrowheads="1"/>
            </p:cNvSpPr>
            <p:nvPr/>
          </p:nvSpPr>
          <p:spPr bwMode="auto">
            <a:xfrm>
              <a:off x="1959" y="2788"/>
              <a:ext cx="554" cy="488"/>
            </a:xfrm>
            <a:prstGeom prst="octagon">
              <a:avLst>
                <a:gd name="adj" fmla="val 30653"/>
              </a:avLst>
            </a:prstGeom>
            <a:solidFill>
              <a:srgbClr val="FF3300"/>
            </a:solidFill>
            <a:ln w="28575">
              <a:solidFill>
                <a:srgbClr val="FF3300"/>
              </a:solidFill>
              <a:miter lim="800000"/>
              <a:headEnd/>
              <a:tailEnd/>
            </a:ln>
          </p:spPr>
          <p:txBody>
            <a:bodyPr wrap="none" rIns="0"/>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600" b="1">
                  <a:solidFill>
                    <a:schemeClr val="bg1"/>
                  </a:solidFill>
                  <a:latin typeface="VNI-Helve" pitchFamily="2" charset="0"/>
                </a:rPr>
                <a:t>STOP </a:t>
              </a:r>
            </a:p>
          </p:txBody>
        </p:sp>
        <p:sp>
          <p:nvSpPr>
            <p:cNvPr id="86038" name="Text Box 37"/>
            <p:cNvSpPr txBox="1">
              <a:spLocks noChangeArrowheads="1"/>
            </p:cNvSpPr>
            <p:nvPr/>
          </p:nvSpPr>
          <p:spPr bwMode="auto">
            <a:xfrm>
              <a:off x="1382" y="3255"/>
              <a:ext cx="17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latin typeface="Times New Roman" panose="02020603050405020304" pitchFamily="18" charset="0"/>
                </a:rPr>
                <a:t>Không lớn hơn x</a:t>
              </a:r>
            </a:p>
          </p:txBody>
        </p:sp>
      </p:grpSp>
      <p:sp>
        <p:nvSpPr>
          <p:cNvPr id="624678" name="Text Box 38"/>
          <p:cNvSpPr txBox="1">
            <a:spLocks noChangeArrowheads="1"/>
          </p:cNvSpPr>
          <p:nvPr/>
        </p:nvSpPr>
        <p:spPr bwMode="auto">
          <a:xfrm>
            <a:off x="7100889" y="779464"/>
            <a:ext cx="3125787" cy="57943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3200" b="1">
                <a:solidFill>
                  <a:srgbClr val="FFFF00"/>
                </a:solidFill>
                <a:latin typeface="Times New Roman" panose="02020603050405020304" pitchFamily="18" charset="0"/>
              </a:rPr>
              <a:t>Phân</a:t>
            </a:r>
            <a:r>
              <a:rPr lang="en-US" sz="3200" b="1">
                <a:solidFill>
                  <a:srgbClr val="FFFF00"/>
                </a:solidFill>
                <a:latin typeface="VNI-Helve" pitchFamily="2" charset="0"/>
              </a:rPr>
              <a:t> </a:t>
            </a:r>
            <a:r>
              <a:rPr lang="en-US" sz="3200" b="1">
                <a:solidFill>
                  <a:srgbClr val="FFFF00"/>
                </a:solidFill>
                <a:latin typeface="Times New Roman" panose="02020603050405020304" pitchFamily="18" charset="0"/>
              </a:rPr>
              <a:t>hoạch</a:t>
            </a:r>
            <a:r>
              <a:rPr lang="en-US" sz="3200" b="1">
                <a:solidFill>
                  <a:srgbClr val="FFFF00"/>
                </a:solidFill>
                <a:latin typeface="VNI-Helve" pitchFamily="2" charset="0"/>
              </a:rPr>
              <a:t> </a:t>
            </a:r>
            <a:r>
              <a:rPr lang="en-US" sz="3200" b="1">
                <a:solidFill>
                  <a:srgbClr val="FFFF00"/>
                </a:solidFill>
                <a:latin typeface="Times New Roman" panose="02020603050405020304" pitchFamily="18" charset="0"/>
              </a:rPr>
              <a:t>dãy</a:t>
            </a:r>
          </a:p>
        </p:txBody>
      </p:sp>
      <p:pic>
        <p:nvPicPr>
          <p:cNvPr id="41" name="Picture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42" name="Rectangle 41"/>
          <p:cNvSpPr/>
          <p:nvPr/>
        </p:nvSpPr>
        <p:spPr>
          <a:xfrm>
            <a:off x="565861" y="145766"/>
            <a:ext cx="7774153" cy="769441"/>
          </a:xfrm>
          <a:prstGeom prst="rect">
            <a:avLst/>
          </a:prstGeom>
        </p:spPr>
        <p:txBody>
          <a:bodyPr wrap="square">
            <a:spAutoFit/>
          </a:bodyPr>
          <a:lstStyle/>
          <a:p>
            <a:pPr algn="ctr"/>
            <a:r>
              <a:rPr lang="en-US" sz="4300" b="1" i="1">
                <a:latin typeface="Times New Roman" panose="02020603050405020304" pitchFamily="18" charset="0"/>
                <a:cs typeface="Times New Roman" panose="02020603050405020304" pitchFamily="18" charset="0"/>
              </a:rPr>
              <a:t>Quick_Sort – Ví dụ</a:t>
            </a:r>
          </a:p>
        </p:txBody>
      </p:sp>
      <p:grpSp>
        <p:nvGrpSpPr>
          <p:cNvPr id="43" name="Group 11"/>
          <p:cNvGrpSpPr>
            <a:grpSpLocks/>
          </p:cNvGrpSpPr>
          <p:nvPr/>
        </p:nvGrpSpPr>
        <p:grpSpPr bwMode="auto">
          <a:xfrm>
            <a:off x="2546350" y="2287589"/>
            <a:ext cx="7893050" cy="649287"/>
            <a:chOff x="644" y="1153"/>
            <a:chExt cx="4972" cy="409"/>
          </a:xfrm>
        </p:grpSpPr>
        <p:sp>
          <p:nvSpPr>
            <p:cNvPr id="44" name="Oval 12"/>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45" name="Oval 13"/>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46" name="Oval 14"/>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3</a:t>
              </a:r>
            </a:p>
          </p:txBody>
        </p:sp>
        <p:sp>
          <p:nvSpPr>
            <p:cNvPr id="47" name="Oval 15"/>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48" name="Oval 16"/>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49" name="Oval 17"/>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50" name="Oval 18"/>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7</a:t>
              </a:r>
            </a:p>
          </p:txBody>
        </p:sp>
        <p:sp>
          <p:nvSpPr>
            <p:cNvPr id="51" name="Oval 19"/>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0</a:t>
              </a:r>
            </a:p>
          </p:txBody>
        </p:sp>
      </p:grpSp>
      <p:sp>
        <p:nvSpPr>
          <p:cNvPr id="52" name="Footer Placeholder 6"/>
          <p:cNvSpPr>
            <a:spLocks noGrp="1"/>
          </p:cNvSpPr>
          <p:nvPr>
            <p:ph type="ftr" sz="quarter" idx="11"/>
          </p:nvPr>
        </p:nvSpPr>
        <p:spPr>
          <a:xfrm>
            <a:off x="4165600" y="6466896"/>
            <a:ext cx="3860800" cy="314905"/>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2013803454"/>
      </p:ext>
    </p:extLst>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grpId="0" nodeType="afterEffect">
                                  <p:stCondLst>
                                    <p:cond delay="0"/>
                                  </p:stCondLst>
                                  <p:childTnLst>
                                    <p:animEffect transition="out" filter="fade">
                                      <p:cBhvr>
                                        <p:cTn id="6" dur="2000" tmFilter="0, 0; .2, .5; .8, .5; 1, 0"/>
                                        <p:tgtEl>
                                          <p:spTgt spid="624643"/>
                                        </p:tgtEl>
                                      </p:cBhvr>
                                    </p:animEffect>
                                    <p:animScale>
                                      <p:cBhvr>
                                        <p:cTn id="7" dur="1000" autoRev="1" fill="hold"/>
                                        <p:tgtEl>
                                          <p:spTgt spid="624643"/>
                                        </p:tgtEl>
                                      </p:cBhvr>
                                      <p:by x="105000" y="105000"/>
                                    </p:animScale>
                                  </p:childTnLst>
                                </p:cTn>
                              </p:par>
                              <p:par>
                                <p:cTn id="8" presetID="26" presetClass="emph" presetSubtype="0" fill="hold" nodeType="withEffect">
                                  <p:stCondLst>
                                    <p:cond delay="0"/>
                                  </p:stCondLst>
                                  <p:childTnLst>
                                    <p:animEffect transition="out" filter="fade">
                                      <p:cBhvr>
                                        <p:cTn id="9" dur="2000" tmFilter="0, 0; .2, .5; .8, .5; 1, 0"/>
                                        <p:tgtEl>
                                          <p:spTgt spid="3"/>
                                        </p:tgtEl>
                                      </p:cBhvr>
                                    </p:animEffect>
                                    <p:animScale>
                                      <p:cBhvr>
                                        <p:cTn id="10" dur="1000" autoRev="1" fill="hold"/>
                                        <p:tgtEl>
                                          <p:spTgt spid="3"/>
                                        </p:tgtEl>
                                      </p:cBhvr>
                                      <p:by x="105000" y="105000"/>
                                    </p:animScale>
                                  </p:childTnLst>
                                </p:cTn>
                              </p:par>
                            </p:childTnLst>
                          </p:cTn>
                        </p:par>
                        <p:par>
                          <p:cTn id="11" fill="hold" nodeType="afterGroup">
                            <p:stCondLst>
                              <p:cond delay="2000"/>
                            </p:stCondLst>
                            <p:childTnLst>
                              <p:par>
                                <p:cTn id="12" presetID="63" presetClass="path" presetSubtype="0" accel="50000" decel="50000" fill="hold" nodeType="afterEffect">
                                  <p:stCondLst>
                                    <p:cond delay="0"/>
                                  </p:stCondLst>
                                  <p:childTnLst>
                                    <p:animMotion origin="layout" path="M 4.79167E-6 -0.00046 L 0.08606 -0.00046 " pathEditMode="relative" rAng="0" ptsTypes="AA">
                                      <p:cBhvr>
                                        <p:cTn id="13" dur="2000" fill="hold"/>
                                        <p:tgtEl>
                                          <p:spTgt spid="5"/>
                                        </p:tgtEl>
                                        <p:attrNameLst>
                                          <p:attrName>ppt_x</p:attrName>
                                          <p:attrName>ppt_y</p:attrName>
                                        </p:attrNameLst>
                                      </p:cBhvr>
                                      <p:rCtr x="4297" y="0"/>
                                    </p:animMotion>
                                  </p:childTnLst>
                                </p:cTn>
                              </p:par>
                            </p:childTnLst>
                          </p:cTn>
                        </p:par>
                        <p:par>
                          <p:cTn id="14" fill="hold" nodeType="afterGroup">
                            <p:stCondLst>
                              <p:cond delay="4000"/>
                            </p:stCondLst>
                            <p:childTnLst>
                              <p:par>
                                <p:cTn id="15" presetID="26" presetClass="emph" presetSubtype="0" fill="hold" grpId="1" nodeType="afterEffect">
                                  <p:stCondLst>
                                    <p:cond delay="0"/>
                                  </p:stCondLst>
                                  <p:childTnLst>
                                    <p:animEffect transition="out" filter="fade">
                                      <p:cBhvr>
                                        <p:cTn id="16" dur="2000" tmFilter="0, 0; .2, .5; .8, .5; 1, 0"/>
                                        <p:tgtEl>
                                          <p:spTgt spid="624644"/>
                                        </p:tgtEl>
                                      </p:cBhvr>
                                    </p:animEffect>
                                    <p:animScale>
                                      <p:cBhvr>
                                        <p:cTn id="17" dur="1000" autoRev="1" fill="hold"/>
                                        <p:tgtEl>
                                          <p:spTgt spid="624644"/>
                                        </p:tgtEl>
                                      </p:cBhvr>
                                      <p:by x="105000" y="105000"/>
                                    </p:animScale>
                                  </p:childTnLst>
                                </p:cTn>
                              </p:par>
                              <p:par>
                                <p:cTn id="18" presetID="26" presetClass="emph" presetSubtype="0" fill="hold" nodeType="withEffect">
                                  <p:stCondLst>
                                    <p:cond delay="0"/>
                                  </p:stCondLst>
                                  <p:childTnLst>
                                    <p:animEffect transition="out" filter="fade">
                                      <p:cBhvr>
                                        <p:cTn id="19" dur="2000" tmFilter="0, 0; .2, .5; .8, .5; 1, 0"/>
                                        <p:tgtEl>
                                          <p:spTgt spid="3"/>
                                        </p:tgtEl>
                                      </p:cBhvr>
                                    </p:animEffect>
                                    <p:animScale>
                                      <p:cBhvr>
                                        <p:cTn id="20" dur="1000" autoRev="1" fill="hold"/>
                                        <p:tgtEl>
                                          <p:spTgt spid="3"/>
                                        </p:tgtEl>
                                      </p:cBhvr>
                                      <p:by x="105000" y="105000"/>
                                    </p:animScale>
                                  </p:childTnLst>
                                </p:cTn>
                              </p:par>
                            </p:childTnLst>
                          </p:cTn>
                        </p:par>
                        <p:par>
                          <p:cTn id="21" fill="hold" nodeType="afterGroup">
                            <p:stCondLst>
                              <p:cond delay="6000"/>
                            </p:stCondLst>
                            <p:childTnLst>
                              <p:par>
                                <p:cTn id="22" presetID="2" presetClass="entr" presetSubtype="8"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0-#ppt_w/2"/>
                                          </p:val>
                                        </p:tav>
                                        <p:tav tm="100000">
                                          <p:val>
                                            <p:strVal val="#ppt_x"/>
                                          </p:val>
                                        </p:tav>
                                      </p:tavLst>
                                    </p:anim>
                                    <p:anim calcmode="lin" valueType="num">
                                      <p:cBhvr additive="base">
                                        <p:cTn id="25" dur="500" fill="hold"/>
                                        <p:tgtEl>
                                          <p:spTgt spid="4"/>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6500"/>
                            </p:stCondLst>
                            <p:childTnLst>
                              <p:par>
                                <p:cTn id="27" presetID="3" presetClass="exit" presetSubtype="5" fill="hold" nodeType="afterEffect">
                                  <p:stCondLst>
                                    <p:cond delay="2000"/>
                                  </p:stCondLst>
                                  <p:childTnLst>
                                    <p:animEffect transition="out" filter="blinds(vertical)">
                                      <p:cBhvr>
                                        <p:cTn id="28" dur="500"/>
                                        <p:tgtEl>
                                          <p:spTgt spid="4"/>
                                        </p:tgtEl>
                                      </p:cBhvr>
                                    </p:animEffect>
                                    <p:set>
                                      <p:cBhvr>
                                        <p:cTn id="29" dur="1" fill="hold">
                                          <p:stCondLst>
                                            <p:cond delay="499"/>
                                          </p:stCondLst>
                                        </p:cTn>
                                        <p:tgtEl>
                                          <p:spTgt spid="4"/>
                                        </p:tgtEl>
                                        <p:attrNameLst>
                                          <p:attrName>style.visibility</p:attrName>
                                        </p:attrNameLst>
                                      </p:cBhvr>
                                      <p:to>
                                        <p:strVal val="hidden"/>
                                      </p:to>
                                    </p:set>
                                  </p:childTnLst>
                                </p:cTn>
                              </p:par>
                            </p:childTnLst>
                          </p:cTn>
                        </p:par>
                        <p:par>
                          <p:cTn id="30" fill="hold" nodeType="afterGroup">
                            <p:stCondLst>
                              <p:cond delay="9000"/>
                            </p:stCondLst>
                            <p:childTnLst>
                              <p:par>
                                <p:cTn id="31" presetID="26" presetClass="emph" presetSubtype="0" fill="hold" grpId="0" nodeType="afterEffect">
                                  <p:stCondLst>
                                    <p:cond delay="0"/>
                                  </p:stCondLst>
                                  <p:childTnLst>
                                    <p:animEffect transition="out" filter="fade">
                                      <p:cBhvr>
                                        <p:cTn id="32" dur="2000" tmFilter="0, 0; .2, .5; .8, .5; 1, 0"/>
                                        <p:tgtEl>
                                          <p:spTgt spid="624647"/>
                                        </p:tgtEl>
                                      </p:cBhvr>
                                    </p:animEffect>
                                    <p:animScale>
                                      <p:cBhvr>
                                        <p:cTn id="33" dur="1000" autoRev="1" fill="hold"/>
                                        <p:tgtEl>
                                          <p:spTgt spid="624647"/>
                                        </p:tgtEl>
                                      </p:cBhvr>
                                      <p:by x="105000" y="105000"/>
                                    </p:animScale>
                                  </p:childTnLst>
                                </p:cTn>
                              </p:par>
                              <p:par>
                                <p:cTn id="34" presetID="26" presetClass="emph" presetSubtype="0" fill="hold" nodeType="withEffect">
                                  <p:stCondLst>
                                    <p:cond delay="0"/>
                                  </p:stCondLst>
                                  <p:childTnLst>
                                    <p:animEffect transition="out" filter="fade">
                                      <p:cBhvr>
                                        <p:cTn id="35" dur="2000" tmFilter="0, 0; .2, .5; .8, .5; 1, 0"/>
                                        <p:tgtEl>
                                          <p:spTgt spid="3"/>
                                        </p:tgtEl>
                                      </p:cBhvr>
                                    </p:animEffect>
                                    <p:animScale>
                                      <p:cBhvr>
                                        <p:cTn id="36" dur="1000" autoRev="1" fill="hold"/>
                                        <p:tgtEl>
                                          <p:spTgt spid="3"/>
                                        </p:tgtEl>
                                      </p:cBhvr>
                                      <p:by x="105000" y="105000"/>
                                    </p:animScale>
                                  </p:childTnLst>
                                </p:cTn>
                              </p:par>
                            </p:childTnLst>
                          </p:cTn>
                        </p:par>
                        <p:par>
                          <p:cTn id="37" fill="hold" nodeType="afterGroup">
                            <p:stCondLst>
                              <p:cond delay="11000"/>
                            </p:stCondLst>
                            <p:childTnLst>
                              <p:par>
                                <p:cTn id="38" presetID="35" presetClass="path" presetSubtype="0" accel="50000" decel="50000" fill="hold" nodeType="afterEffect">
                                  <p:stCondLst>
                                    <p:cond delay="0"/>
                                  </p:stCondLst>
                                  <p:childTnLst>
                                    <p:animMotion origin="layout" path="M 3.125E-6 -4.44444E-6 L -0.08685 -3.7037E-7 " pathEditMode="relative" rAng="0" ptsTypes="AA">
                                      <p:cBhvr>
                                        <p:cTn id="39" dur="2000" fill="hold"/>
                                        <p:tgtEl>
                                          <p:spTgt spid="6"/>
                                        </p:tgtEl>
                                        <p:attrNameLst>
                                          <p:attrName>ppt_x</p:attrName>
                                          <p:attrName>ppt_y</p:attrName>
                                        </p:attrNameLst>
                                      </p:cBhvr>
                                      <p:rCtr x="-4349" y="46"/>
                                    </p:animMotion>
                                  </p:childTnLst>
                                </p:cTn>
                              </p:par>
                            </p:childTnLst>
                          </p:cTn>
                        </p:par>
                        <p:par>
                          <p:cTn id="40" fill="hold" nodeType="afterGroup">
                            <p:stCondLst>
                              <p:cond delay="13000"/>
                            </p:stCondLst>
                            <p:childTnLst>
                              <p:par>
                                <p:cTn id="41" presetID="26" presetClass="emph" presetSubtype="0" fill="hold" grpId="2" nodeType="afterEffect">
                                  <p:stCondLst>
                                    <p:cond delay="0"/>
                                  </p:stCondLst>
                                  <p:childTnLst>
                                    <p:animEffect transition="out" filter="fade">
                                      <p:cBhvr>
                                        <p:cTn id="42" dur="2000" tmFilter="0, 0; .2, .5; .8, .5; 1, 0"/>
                                        <p:tgtEl>
                                          <p:spTgt spid="624646"/>
                                        </p:tgtEl>
                                      </p:cBhvr>
                                    </p:animEffect>
                                    <p:animScale>
                                      <p:cBhvr>
                                        <p:cTn id="43" dur="1000" autoRev="1" fill="hold"/>
                                        <p:tgtEl>
                                          <p:spTgt spid="624646"/>
                                        </p:tgtEl>
                                      </p:cBhvr>
                                      <p:by x="105000" y="105000"/>
                                    </p:animScale>
                                  </p:childTnLst>
                                </p:cTn>
                              </p:par>
                              <p:par>
                                <p:cTn id="44" presetID="26" presetClass="emph" presetSubtype="0" fill="hold" nodeType="withEffect">
                                  <p:stCondLst>
                                    <p:cond delay="0"/>
                                  </p:stCondLst>
                                  <p:childTnLst>
                                    <p:animEffect transition="out" filter="fade">
                                      <p:cBhvr>
                                        <p:cTn id="45" dur="2000" tmFilter="0, 0; .2, .5; .8, .5; 1, 0"/>
                                        <p:tgtEl>
                                          <p:spTgt spid="3"/>
                                        </p:tgtEl>
                                      </p:cBhvr>
                                    </p:animEffect>
                                    <p:animScale>
                                      <p:cBhvr>
                                        <p:cTn id="46" dur="1000" autoRev="1" fill="hold"/>
                                        <p:tgtEl>
                                          <p:spTgt spid="3"/>
                                        </p:tgtEl>
                                      </p:cBhvr>
                                      <p:by x="105000" y="105000"/>
                                    </p:animScale>
                                  </p:childTnLst>
                                </p:cTn>
                              </p:par>
                            </p:childTnLst>
                          </p:cTn>
                        </p:par>
                        <p:par>
                          <p:cTn id="47" fill="hold" nodeType="afterGroup">
                            <p:stCondLst>
                              <p:cond delay="15000"/>
                            </p:stCondLst>
                            <p:childTnLst>
                              <p:par>
                                <p:cTn id="48" presetID="2" presetClass="entr" presetSubtype="2" fill="hold" nodeType="afterEffect">
                                  <p:stCondLst>
                                    <p:cond delay="0"/>
                                  </p:stCondLst>
                                  <p:childTnLst>
                                    <p:set>
                                      <p:cBhvr>
                                        <p:cTn id="49" dur="1" fill="hold">
                                          <p:stCondLst>
                                            <p:cond delay="0"/>
                                          </p:stCondLst>
                                        </p:cTn>
                                        <p:tgtEl>
                                          <p:spTgt spid="7"/>
                                        </p:tgtEl>
                                        <p:attrNameLst>
                                          <p:attrName>style.visibility</p:attrName>
                                        </p:attrNameLst>
                                      </p:cBhvr>
                                      <p:to>
                                        <p:strVal val="visible"/>
                                      </p:to>
                                    </p:set>
                                    <p:anim calcmode="lin" valueType="num">
                                      <p:cBhvr additive="base">
                                        <p:cTn id="50" dur="500" fill="hold"/>
                                        <p:tgtEl>
                                          <p:spTgt spid="7"/>
                                        </p:tgtEl>
                                        <p:attrNameLst>
                                          <p:attrName>ppt_x</p:attrName>
                                        </p:attrNameLst>
                                      </p:cBhvr>
                                      <p:tavLst>
                                        <p:tav tm="0">
                                          <p:val>
                                            <p:strVal val="1+#ppt_w/2"/>
                                          </p:val>
                                        </p:tav>
                                        <p:tav tm="100000">
                                          <p:val>
                                            <p:strVal val="#ppt_x"/>
                                          </p:val>
                                        </p:tav>
                                      </p:tavLst>
                                    </p:anim>
                                    <p:anim calcmode="lin" valueType="num">
                                      <p:cBhvr additive="base">
                                        <p:cTn id="51" dur="500" fill="hold"/>
                                        <p:tgtEl>
                                          <p:spTgt spid="7"/>
                                        </p:tgtEl>
                                        <p:attrNameLst>
                                          <p:attrName>ppt_y</p:attrName>
                                        </p:attrNameLst>
                                      </p:cBhvr>
                                      <p:tavLst>
                                        <p:tav tm="0">
                                          <p:val>
                                            <p:strVal val="#ppt_y"/>
                                          </p:val>
                                        </p:tav>
                                        <p:tav tm="100000">
                                          <p:val>
                                            <p:strVal val="#ppt_y"/>
                                          </p:val>
                                        </p:tav>
                                      </p:tavLst>
                                    </p:anim>
                                  </p:childTnLst>
                                </p:cTn>
                              </p:par>
                            </p:childTnLst>
                          </p:cTn>
                        </p:par>
                        <p:par>
                          <p:cTn id="52" fill="hold" nodeType="afterGroup">
                            <p:stCondLst>
                              <p:cond delay="15500"/>
                            </p:stCondLst>
                            <p:childTnLst>
                              <p:par>
                                <p:cTn id="53" presetID="3" presetClass="exit" presetSubtype="5" fill="hold" nodeType="afterEffect">
                                  <p:stCondLst>
                                    <p:cond delay="2000"/>
                                  </p:stCondLst>
                                  <p:childTnLst>
                                    <p:animEffect transition="out" filter="blinds(vertical)">
                                      <p:cBhvr>
                                        <p:cTn id="54" dur="500"/>
                                        <p:tgtEl>
                                          <p:spTgt spid="7"/>
                                        </p:tgtEl>
                                      </p:cBhvr>
                                    </p:animEffect>
                                    <p:set>
                                      <p:cBhvr>
                                        <p:cTn id="55" dur="1" fill="hold">
                                          <p:stCondLst>
                                            <p:cond delay="499"/>
                                          </p:stCondLst>
                                        </p:cTn>
                                        <p:tgtEl>
                                          <p:spTgt spid="7"/>
                                        </p:tgtEl>
                                        <p:attrNameLst>
                                          <p:attrName>style.visibility</p:attrName>
                                        </p:attrNameLst>
                                      </p:cBhvr>
                                      <p:to>
                                        <p:strVal val="hidden"/>
                                      </p:to>
                                    </p:set>
                                  </p:childTnLst>
                                </p:cTn>
                              </p:par>
                            </p:childTnLst>
                          </p:cTn>
                        </p:par>
                        <p:par>
                          <p:cTn id="56" fill="hold" nodeType="afterGroup">
                            <p:stCondLst>
                              <p:cond delay="18000"/>
                            </p:stCondLst>
                            <p:childTnLst>
                              <p:par>
                                <p:cTn id="57" presetID="42" presetClass="path" presetSubtype="0" accel="50000" decel="50000" fill="hold" grpId="0" nodeType="afterEffect">
                                  <p:stCondLst>
                                    <p:cond delay="0"/>
                                  </p:stCondLst>
                                  <p:childTnLst>
                                    <p:animMotion origin="layout" path="M 4.44444E-6 2.59259E-6 L -0.09653 0.23125 " pathEditMode="relative" rAng="0" ptsTypes="AA">
                                      <p:cBhvr>
                                        <p:cTn id="58" dur="2000" fill="hold"/>
                                        <p:tgtEl>
                                          <p:spTgt spid="624646"/>
                                        </p:tgtEl>
                                        <p:attrNameLst>
                                          <p:attrName>ppt_x</p:attrName>
                                          <p:attrName>ppt_y</p:attrName>
                                        </p:attrNameLst>
                                      </p:cBhvr>
                                      <p:rCtr x="-4826" y="11551"/>
                                    </p:animMotion>
                                  </p:childTnLst>
                                </p:cTn>
                              </p:par>
                            </p:childTnLst>
                          </p:cTn>
                        </p:par>
                        <p:par>
                          <p:cTn id="59" fill="hold" nodeType="afterGroup">
                            <p:stCondLst>
                              <p:cond delay="20000"/>
                            </p:stCondLst>
                            <p:childTnLst>
                              <p:par>
                                <p:cTn id="60" presetID="63" presetClass="path" presetSubtype="0" accel="50000" decel="50000" fill="hold" grpId="0" nodeType="afterEffect">
                                  <p:stCondLst>
                                    <p:cond delay="0"/>
                                  </p:stCondLst>
                                  <p:childTnLst>
                                    <p:animMotion origin="layout" path="M 0.00221 -2.22222E-6 L 0.16784 4.07407E-6 " pathEditMode="relative" rAng="0" ptsTypes="AA">
                                      <p:cBhvr>
                                        <p:cTn id="61" dur="2000" fill="hold"/>
                                        <p:tgtEl>
                                          <p:spTgt spid="624644"/>
                                        </p:tgtEl>
                                        <p:attrNameLst>
                                          <p:attrName>ppt_x</p:attrName>
                                          <p:attrName>ppt_y</p:attrName>
                                        </p:attrNameLst>
                                      </p:cBhvr>
                                      <p:rCtr x="8294" y="-139"/>
                                    </p:animMotion>
                                  </p:childTnLst>
                                </p:cTn>
                              </p:par>
                            </p:childTnLst>
                          </p:cTn>
                        </p:par>
                        <p:par>
                          <p:cTn id="62" fill="hold" nodeType="afterGroup">
                            <p:stCondLst>
                              <p:cond delay="22000"/>
                            </p:stCondLst>
                            <p:childTnLst>
                              <p:par>
                                <p:cTn id="63" presetID="64" presetClass="path" presetSubtype="0" accel="50000" decel="50000" fill="hold" grpId="1" nodeType="afterEffect">
                                  <p:stCondLst>
                                    <p:cond delay="0"/>
                                  </p:stCondLst>
                                  <p:childTnLst>
                                    <p:animMotion origin="layout" path="M -0.09649 0.23125 L -0.16563 -3.7037E-6 " pathEditMode="relative" rAng="0" ptsTypes="AA">
                                      <p:cBhvr>
                                        <p:cTn id="64" dur="2000" fill="hold"/>
                                        <p:tgtEl>
                                          <p:spTgt spid="624646"/>
                                        </p:tgtEl>
                                        <p:attrNameLst>
                                          <p:attrName>ppt_x</p:attrName>
                                          <p:attrName>ppt_y</p:attrName>
                                        </p:attrNameLst>
                                      </p:cBhvr>
                                      <p:rCtr x="-3503" y="-11875"/>
                                    </p:animMotion>
                                  </p:childTnLst>
                                </p:cTn>
                              </p:par>
                            </p:childTnLst>
                          </p:cTn>
                        </p:par>
                        <p:par>
                          <p:cTn id="65" fill="hold" nodeType="afterGroup">
                            <p:stCondLst>
                              <p:cond delay="24000"/>
                            </p:stCondLst>
                            <p:childTnLst>
                              <p:par>
                                <p:cTn id="66" presetID="63" presetClass="path" presetSubtype="0" accel="50000" decel="50000" fill="hold" nodeType="afterEffect">
                                  <p:stCondLst>
                                    <p:cond delay="0"/>
                                  </p:stCondLst>
                                  <p:childTnLst>
                                    <p:animMotion origin="layout" path="M 0.08242 -4.44444E-6 L 0.16601 -4.44444E-6 " pathEditMode="relative" rAng="0" ptsTypes="AA">
                                      <p:cBhvr>
                                        <p:cTn id="67" dur="2000" fill="hold"/>
                                        <p:tgtEl>
                                          <p:spTgt spid="5"/>
                                        </p:tgtEl>
                                        <p:attrNameLst>
                                          <p:attrName>ppt_x</p:attrName>
                                          <p:attrName>ppt_y</p:attrName>
                                        </p:attrNameLst>
                                      </p:cBhvr>
                                      <p:rCtr x="4180" y="0"/>
                                    </p:animMotion>
                                  </p:childTnLst>
                                </p:cTn>
                              </p:par>
                              <p:par>
                                <p:cTn id="68" presetID="35" presetClass="path" presetSubtype="0" accel="50000" decel="50000" fill="hold" nodeType="withEffect">
                                  <p:stCondLst>
                                    <p:cond delay="0"/>
                                  </p:stCondLst>
                                  <p:childTnLst>
                                    <p:animMotion origin="layout" path="M -0.08685 -4.44444E-6 L -0.17136 -0.00324 " pathEditMode="relative" rAng="0" ptsTypes="AA">
                                      <p:cBhvr>
                                        <p:cTn id="69" dur="2000" fill="hold"/>
                                        <p:tgtEl>
                                          <p:spTgt spid="6"/>
                                        </p:tgtEl>
                                        <p:attrNameLst>
                                          <p:attrName>ppt_x</p:attrName>
                                          <p:attrName>ppt_y</p:attrName>
                                        </p:attrNameLst>
                                      </p:cBhvr>
                                      <p:rCtr x="-4232" y="-162"/>
                                    </p:animMotion>
                                  </p:childTnLst>
                                </p:cTn>
                              </p:par>
                            </p:childTnLst>
                          </p:cTn>
                        </p:par>
                        <p:par>
                          <p:cTn id="70" fill="hold" nodeType="afterGroup">
                            <p:stCondLst>
                              <p:cond delay="26000"/>
                            </p:stCondLst>
                            <p:childTnLst>
                              <p:par>
                                <p:cTn id="71" presetID="26" presetClass="emph" presetSubtype="0" fill="hold" grpId="0" nodeType="afterEffect">
                                  <p:stCondLst>
                                    <p:cond delay="0"/>
                                  </p:stCondLst>
                                  <p:iterate type="lt">
                                    <p:tmPct val="0"/>
                                  </p:iterate>
                                  <p:childTnLst>
                                    <p:animEffect transition="out" filter="fade">
                                      <p:cBhvr>
                                        <p:cTn id="72" dur="2000" tmFilter="0, 0; .2, .5; .8, .5; 1, 0"/>
                                        <p:tgtEl>
                                          <p:spTgt spid="624645"/>
                                        </p:tgtEl>
                                      </p:cBhvr>
                                    </p:animEffect>
                                    <p:animScale>
                                      <p:cBhvr>
                                        <p:cTn id="73" dur="1000" autoRev="1" fill="hold"/>
                                        <p:tgtEl>
                                          <p:spTgt spid="624645"/>
                                        </p:tgtEl>
                                      </p:cBhvr>
                                      <p:by x="105000" y="105000"/>
                                    </p:animScale>
                                  </p:childTnLst>
                                </p:cTn>
                              </p:par>
                              <p:par>
                                <p:cTn id="74" presetID="26" presetClass="emph" presetSubtype="0" fill="hold" nodeType="withEffect">
                                  <p:stCondLst>
                                    <p:cond delay="0"/>
                                  </p:stCondLst>
                                  <p:childTnLst>
                                    <p:animEffect transition="out" filter="fade">
                                      <p:cBhvr>
                                        <p:cTn id="75" dur="2000" tmFilter="0, 0; .2, .5; .8, .5; 1, 0"/>
                                        <p:tgtEl>
                                          <p:spTgt spid="3"/>
                                        </p:tgtEl>
                                      </p:cBhvr>
                                    </p:animEffect>
                                    <p:animScale>
                                      <p:cBhvr>
                                        <p:cTn id="76" dur="1000" autoRev="1" fill="hold"/>
                                        <p:tgtEl>
                                          <p:spTgt spid="3"/>
                                        </p:tgtEl>
                                      </p:cBhvr>
                                      <p:by x="105000" y="105000"/>
                                    </p:animScale>
                                  </p:childTnLst>
                                </p:cTn>
                              </p:par>
                            </p:childTnLst>
                          </p:cTn>
                        </p:par>
                        <p:par>
                          <p:cTn id="77" fill="hold" nodeType="afterGroup">
                            <p:stCondLst>
                              <p:cond delay="28000"/>
                            </p:stCondLst>
                            <p:childTnLst>
                              <p:par>
                                <p:cTn id="78" presetID="2" presetClass="entr" presetSubtype="8" fill="hold" nodeType="afterEffect">
                                  <p:stCondLst>
                                    <p:cond delay="0"/>
                                  </p:stCondLst>
                                  <p:childTnLst>
                                    <p:set>
                                      <p:cBhvr>
                                        <p:cTn id="79" dur="1" fill="hold">
                                          <p:stCondLst>
                                            <p:cond delay="0"/>
                                          </p:stCondLst>
                                        </p:cTn>
                                        <p:tgtEl>
                                          <p:spTgt spid="4"/>
                                        </p:tgtEl>
                                        <p:attrNameLst>
                                          <p:attrName>style.visibility</p:attrName>
                                        </p:attrNameLst>
                                      </p:cBhvr>
                                      <p:to>
                                        <p:strVal val="visible"/>
                                      </p:to>
                                    </p:set>
                                    <p:anim calcmode="lin" valueType="num">
                                      <p:cBhvr additive="base">
                                        <p:cTn id="80" dur="500" fill="hold"/>
                                        <p:tgtEl>
                                          <p:spTgt spid="4"/>
                                        </p:tgtEl>
                                        <p:attrNameLst>
                                          <p:attrName>ppt_x</p:attrName>
                                        </p:attrNameLst>
                                      </p:cBhvr>
                                      <p:tavLst>
                                        <p:tav tm="0">
                                          <p:val>
                                            <p:strVal val="0-#ppt_w/2"/>
                                          </p:val>
                                        </p:tav>
                                        <p:tav tm="100000">
                                          <p:val>
                                            <p:strVal val="#ppt_x"/>
                                          </p:val>
                                        </p:tav>
                                      </p:tavLst>
                                    </p:anim>
                                    <p:anim calcmode="lin" valueType="num">
                                      <p:cBhvr additive="base">
                                        <p:cTn id="81" dur="500" fill="hold"/>
                                        <p:tgtEl>
                                          <p:spTgt spid="4"/>
                                        </p:tgtEl>
                                        <p:attrNameLst>
                                          <p:attrName>ppt_y</p:attrName>
                                        </p:attrNameLst>
                                      </p:cBhvr>
                                      <p:tavLst>
                                        <p:tav tm="0">
                                          <p:val>
                                            <p:strVal val="#ppt_y"/>
                                          </p:val>
                                        </p:tav>
                                        <p:tav tm="100000">
                                          <p:val>
                                            <p:strVal val="#ppt_y"/>
                                          </p:val>
                                        </p:tav>
                                      </p:tavLst>
                                    </p:anim>
                                  </p:childTnLst>
                                </p:cTn>
                              </p:par>
                            </p:childTnLst>
                          </p:cTn>
                        </p:par>
                        <p:par>
                          <p:cTn id="82" fill="hold" nodeType="afterGroup">
                            <p:stCondLst>
                              <p:cond delay="28500"/>
                            </p:stCondLst>
                            <p:childTnLst>
                              <p:par>
                                <p:cTn id="83" presetID="3" presetClass="exit" presetSubtype="10" fill="hold" nodeType="afterEffect">
                                  <p:stCondLst>
                                    <p:cond delay="2000"/>
                                  </p:stCondLst>
                                  <p:childTnLst>
                                    <p:animEffect transition="out" filter="blinds(horizontal)">
                                      <p:cBhvr>
                                        <p:cTn id="84" dur="500"/>
                                        <p:tgtEl>
                                          <p:spTgt spid="4"/>
                                        </p:tgtEl>
                                      </p:cBhvr>
                                    </p:animEffect>
                                    <p:set>
                                      <p:cBhvr>
                                        <p:cTn id="85" dur="1" fill="hold">
                                          <p:stCondLst>
                                            <p:cond delay="499"/>
                                          </p:stCondLst>
                                        </p:cTn>
                                        <p:tgtEl>
                                          <p:spTgt spid="4"/>
                                        </p:tgtEl>
                                        <p:attrNameLst>
                                          <p:attrName>style.visibility</p:attrName>
                                        </p:attrNameLst>
                                      </p:cBhvr>
                                      <p:to>
                                        <p:strVal val="hidden"/>
                                      </p:to>
                                    </p:set>
                                  </p:childTnLst>
                                </p:cTn>
                              </p:par>
                            </p:childTnLst>
                          </p:cTn>
                        </p:par>
                        <p:par>
                          <p:cTn id="86" fill="hold" nodeType="afterGroup">
                            <p:stCondLst>
                              <p:cond delay="31000"/>
                            </p:stCondLst>
                            <p:childTnLst>
                              <p:par>
                                <p:cTn id="87" presetID="26" presetClass="emph" presetSubtype="0" fill="hold" grpId="1" nodeType="afterEffect">
                                  <p:stCondLst>
                                    <p:cond delay="0"/>
                                  </p:stCondLst>
                                  <p:iterate type="lt">
                                    <p:tmPct val="0"/>
                                  </p:iterate>
                                  <p:childTnLst>
                                    <p:animEffect transition="out" filter="fade">
                                      <p:cBhvr>
                                        <p:cTn id="88" dur="2000" tmFilter="0, 0; .2, .5; .8, .5; 1, 0"/>
                                        <p:tgtEl>
                                          <p:spTgt spid="624645"/>
                                        </p:tgtEl>
                                      </p:cBhvr>
                                    </p:animEffect>
                                    <p:animScale>
                                      <p:cBhvr>
                                        <p:cTn id="89" dur="1000" autoRev="1" fill="hold"/>
                                        <p:tgtEl>
                                          <p:spTgt spid="624645"/>
                                        </p:tgtEl>
                                      </p:cBhvr>
                                      <p:by x="105000" y="105000"/>
                                    </p:animScale>
                                  </p:childTnLst>
                                </p:cTn>
                              </p:par>
                              <p:par>
                                <p:cTn id="90" presetID="26" presetClass="emph" presetSubtype="0" fill="hold" nodeType="withEffect">
                                  <p:stCondLst>
                                    <p:cond delay="0"/>
                                  </p:stCondLst>
                                  <p:childTnLst>
                                    <p:animEffect transition="out" filter="fade">
                                      <p:cBhvr>
                                        <p:cTn id="91" dur="2000" tmFilter="0, 0; .2, .5; .8, .5; 1, 0"/>
                                        <p:tgtEl>
                                          <p:spTgt spid="3"/>
                                        </p:tgtEl>
                                      </p:cBhvr>
                                    </p:animEffect>
                                    <p:animScale>
                                      <p:cBhvr>
                                        <p:cTn id="92" dur="1000" autoRev="1" fill="hold"/>
                                        <p:tgtEl>
                                          <p:spTgt spid="3"/>
                                        </p:tgtEl>
                                      </p:cBhvr>
                                      <p:by x="105000" y="105000"/>
                                    </p:animScale>
                                  </p:childTnLst>
                                </p:cTn>
                              </p:par>
                            </p:childTnLst>
                          </p:cTn>
                        </p:par>
                        <p:par>
                          <p:cTn id="93" fill="hold" nodeType="afterGroup">
                            <p:stCondLst>
                              <p:cond delay="33000"/>
                            </p:stCondLst>
                            <p:childTnLst>
                              <p:par>
                                <p:cTn id="94" presetID="2" presetClass="entr" presetSubtype="2" fill="hold" nodeType="afterEffect">
                                  <p:stCondLst>
                                    <p:cond delay="0"/>
                                  </p:stCondLst>
                                  <p:childTnLst>
                                    <p:set>
                                      <p:cBhvr>
                                        <p:cTn id="95" dur="1" fill="hold">
                                          <p:stCondLst>
                                            <p:cond delay="0"/>
                                          </p:stCondLst>
                                        </p:cTn>
                                        <p:tgtEl>
                                          <p:spTgt spid="7"/>
                                        </p:tgtEl>
                                        <p:attrNameLst>
                                          <p:attrName>style.visibility</p:attrName>
                                        </p:attrNameLst>
                                      </p:cBhvr>
                                      <p:to>
                                        <p:strVal val="visible"/>
                                      </p:to>
                                    </p:set>
                                    <p:anim calcmode="lin" valueType="num">
                                      <p:cBhvr additive="base">
                                        <p:cTn id="96" dur="500" fill="hold"/>
                                        <p:tgtEl>
                                          <p:spTgt spid="7"/>
                                        </p:tgtEl>
                                        <p:attrNameLst>
                                          <p:attrName>ppt_x</p:attrName>
                                        </p:attrNameLst>
                                      </p:cBhvr>
                                      <p:tavLst>
                                        <p:tav tm="0">
                                          <p:val>
                                            <p:strVal val="1+#ppt_w/2"/>
                                          </p:val>
                                        </p:tav>
                                        <p:tav tm="100000">
                                          <p:val>
                                            <p:strVal val="#ppt_x"/>
                                          </p:val>
                                        </p:tav>
                                      </p:tavLst>
                                    </p:anim>
                                    <p:anim calcmode="lin" valueType="num">
                                      <p:cBhvr additive="base">
                                        <p:cTn id="97" dur="500" fill="hold"/>
                                        <p:tgtEl>
                                          <p:spTgt spid="7"/>
                                        </p:tgtEl>
                                        <p:attrNameLst>
                                          <p:attrName>ppt_y</p:attrName>
                                        </p:attrNameLst>
                                      </p:cBhvr>
                                      <p:tavLst>
                                        <p:tav tm="0">
                                          <p:val>
                                            <p:strVal val="#ppt_y"/>
                                          </p:val>
                                        </p:tav>
                                        <p:tav tm="100000">
                                          <p:val>
                                            <p:strVal val="#ppt_y"/>
                                          </p:val>
                                        </p:tav>
                                      </p:tavLst>
                                    </p:anim>
                                  </p:childTnLst>
                                </p:cTn>
                              </p:par>
                            </p:childTnLst>
                          </p:cTn>
                        </p:par>
                        <p:par>
                          <p:cTn id="98" fill="hold" nodeType="afterGroup">
                            <p:stCondLst>
                              <p:cond delay="33500"/>
                            </p:stCondLst>
                            <p:childTnLst>
                              <p:par>
                                <p:cTn id="99" presetID="3" presetClass="exit" presetSubtype="10" fill="hold" nodeType="afterEffect">
                                  <p:stCondLst>
                                    <p:cond delay="2000"/>
                                  </p:stCondLst>
                                  <p:childTnLst>
                                    <p:animEffect transition="out" filter="blinds(horizontal)">
                                      <p:cBhvr>
                                        <p:cTn id="100" dur="500"/>
                                        <p:tgtEl>
                                          <p:spTgt spid="7"/>
                                        </p:tgtEl>
                                      </p:cBhvr>
                                    </p:animEffect>
                                    <p:set>
                                      <p:cBhvr>
                                        <p:cTn id="101" dur="1" fill="hold">
                                          <p:stCondLst>
                                            <p:cond delay="499"/>
                                          </p:stCondLst>
                                        </p:cTn>
                                        <p:tgtEl>
                                          <p:spTgt spid="7"/>
                                        </p:tgtEl>
                                        <p:attrNameLst>
                                          <p:attrName>style.visibility</p:attrName>
                                        </p:attrNameLst>
                                      </p:cBhvr>
                                      <p:to>
                                        <p:strVal val="hidden"/>
                                      </p:to>
                                    </p:set>
                                  </p:childTnLst>
                                </p:cTn>
                              </p:par>
                            </p:childTnLst>
                          </p:cTn>
                        </p:par>
                        <p:par>
                          <p:cTn id="102" fill="hold" nodeType="afterGroup">
                            <p:stCondLst>
                              <p:cond delay="36000"/>
                            </p:stCondLst>
                            <p:childTnLst>
                              <p:par>
                                <p:cTn id="103" presetID="36" presetClass="emph" presetSubtype="0" fill="hold" grpId="2" nodeType="afterEffect">
                                  <p:stCondLst>
                                    <p:cond delay="0"/>
                                  </p:stCondLst>
                                  <p:iterate type="lt">
                                    <p:tmPct val="10000"/>
                                  </p:iterate>
                                  <p:childTnLst>
                                    <p:animScale>
                                      <p:cBhvr>
                                        <p:cTn id="104" dur="1000" autoRev="1" fill="hold">
                                          <p:stCondLst>
                                            <p:cond delay="0"/>
                                          </p:stCondLst>
                                        </p:cTn>
                                        <p:tgtEl>
                                          <p:spTgt spid="624645"/>
                                        </p:tgtEl>
                                      </p:cBhvr>
                                      <p:to x="80000" y="100000"/>
                                    </p:animScale>
                                    <p:anim by="(#ppt_w*0.10)" calcmode="lin" valueType="num">
                                      <p:cBhvr>
                                        <p:cTn id="105" dur="1000" autoRev="1" fill="hold">
                                          <p:stCondLst>
                                            <p:cond delay="0"/>
                                          </p:stCondLst>
                                        </p:cTn>
                                        <p:tgtEl>
                                          <p:spTgt spid="624645"/>
                                        </p:tgtEl>
                                        <p:attrNameLst>
                                          <p:attrName>ppt_x</p:attrName>
                                        </p:attrNameLst>
                                      </p:cBhvr>
                                    </p:anim>
                                    <p:anim by="(-#ppt_w*0.10)" calcmode="lin" valueType="num">
                                      <p:cBhvr>
                                        <p:cTn id="106" dur="1000" autoRev="1" fill="hold">
                                          <p:stCondLst>
                                            <p:cond delay="0"/>
                                          </p:stCondLst>
                                        </p:cTn>
                                        <p:tgtEl>
                                          <p:spTgt spid="624645"/>
                                        </p:tgtEl>
                                        <p:attrNameLst>
                                          <p:attrName>ppt_y</p:attrName>
                                        </p:attrNameLst>
                                      </p:cBhvr>
                                    </p:anim>
                                    <p:animRot by="-480000">
                                      <p:cBhvr>
                                        <p:cTn id="107" dur="1000" autoRev="1" fill="hold">
                                          <p:stCondLst>
                                            <p:cond delay="0"/>
                                          </p:stCondLst>
                                        </p:cTn>
                                        <p:tgtEl>
                                          <p:spTgt spid="624645"/>
                                        </p:tgtEl>
                                        <p:attrNameLst>
                                          <p:attrName>r</p:attrName>
                                        </p:attrNameLst>
                                      </p:cBhvr>
                                    </p:animRot>
                                  </p:childTnLst>
                                </p:cTn>
                              </p:par>
                            </p:childTnLst>
                          </p:cTn>
                        </p:par>
                        <p:par>
                          <p:cTn id="108" fill="hold" nodeType="afterGroup">
                            <p:stCondLst>
                              <p:cond delay="38000"/>
                            </p:stCondLst>
                            <p:childTnLst>
                              <p:par>
                                <p:cTn id="109" presetID="63" presetClass="path" presetSubtype="0" accel="50000" decel="50000" fill="hold" nodeType="afterEffect">
                                  <p:stCondLst>
                                    <p:cond delay="0"/>
                                  </p:stCondLst>
                                  <p:childTnLst>
                                    <p:animMotion origin="layout" path="M 0.16783 0.00116 L 0.2526 0.00116 " pathEditMode="relative" rAng="0" ptsTypes="AA">
                                      <p:cBhvr>
                                        <p:cTn id="110" dur="2000" fill="hold"/>
                                        <p:tgtEl>
                                          <p:spTgt spid="5"/>
                                        </p:tgtEl>
                                        <p:attrNameLst>
                                          <p:attrName>ppt_x</p:attrName>
                                          <p:attrName>ppt_y</p:attrName>
                                        </p:attrNameLst>
                                      </p:cBhvr>
                                      <p:rCtr x="4232" y="0"/>
                                    </p:animMotion>
                                  </p:childTnLst>
                                </p:cTn>
                              </p:par>
                              <p:par>
                                <p:cTn id="111" presetID="35" presetClass="path" presetSubtype="0" accel="50000" decel="50000" fill="hold" nodeType="withEffect">
                                  <p:stCondLst>
                                    <p:cond delay="0"/>
                                  </p:stCondLst>
                                  <p:childTnLst>
                                    <p:animMotion origin="layout" path="M -0.17201 -0.00092 L -0.25612 1.85185E-6 " pathEditMode="relative" rAng="0" ptsTypes="AA">
                                      <p:cBhvr>
                                        <p:cTn id="112" dur="2000" fill="hold"/>
                                        <p:tgtEl>
                                          <p:spTgt spid="6"/>
                                        </p:tgtEl>
                                        <p:attrNameLst>
                                          <p:attrName>ppt_x</p:attrName>
                                          <p:attrName>ppt_y</p:attrName>
                                        </p:attrNameLst>
                                      </p:cBhvr>
                                      <p:rCtr x="-4128" y="-93"/>
                                    </p:animMotion>
                                  </p:childTnLst>
                                </p:cTn>
                              </p:par>
                            </p:childTnLst>
                          </p:cTn>
                        </p:par>
                        <p:par>
                          <p:cTn id="113" fill="hold" nodeType="afterGroup">
                            <p:stCondLst>
                              <p:cond delay="40000"/>
                            </p:stCondLst>
                            <p:childTnLst>
                              <p:par>
                                <p:cTn id="114" presetID="47" presetClass="exit" presetSubtype="0" fill="hold" nodeType="afterEffect">
                                  <p:stCondLst>
                                    <p:cond delay="0"/>
                                  </p:stCondLst>
                                  <p:childTnLst>
                                    <p:animEffect transition="out" filter="fade">
                                      <p:cBhvr>
                                        <p:cTn id="115" dur="1000"/>
                                        <p:tgtEl>
                                          <p:spTgt spid="3"/>
                                        </p:tgtEl>
                                      </p:cBhvr>
                                    </p:animEffect>
                                    <p:anim calcmode="lin" valueType="num">
                                      <p:cBhvr>
                                        <p:cTn id="116" dur="1000"/>
                                        <p:tgtEl>
                                          <p:spTgt spid="3"/>
                                        </p:tgtEl>
                                        <p:attrNameLst>
                                          <p:attrName>ppt_x</p:attrName>
                                        </p:attrNameLst>
                                      </p:cBhvr>
                                      <p:tavLst>
                                        <p:tav tm="0">
                                          <p:val>
                                            <p:strVal val="ppt_x"/>
                                          </p:val>
                                        </p:tav>
                                        <p:tav tm="100000">
                                          <p:val>
                                            <p:strVal val="ppt_x"/>
                                          </p:val>
                                        </p:tav>
                                      </p:tavLst>
                                    </p:anim>
                                    <p:anim calcmode="lin" valueType="num">
                                      <p:cBhvr>
                                        <p:cTn id="117" dur="1000"/>
                                        <p:tgtEl>
                                          <p:spTgt spid="3"/>
                                        </p:tgtEl>
                                        <p:attrNameLst>
                                          <p:attrName>ppt_y</p:attrName>
                                        </p:attrNameLst>
                                      </p:cBhvr>
                                      <p:tavLst>
                                        <p:tav tm="0">
                                          <p:val>
                                            <p:strVal val="ppt_y"/>
                                          </p:val>
                                        </p:tav>
                                        <p:tav tm="100000">
                                          <p:val>
                                            <p:strVal val="ppt_y-.1"/>
                                          </p:val>
                                        </p:tav>
                                      </p:tavLst>
                                    </p:anim>
                                    <p:set>
                                      <p:cBhvr>
                                        <p:cTn id="118" dur="1" fill="hold">
                                          <p:stCondLst>
                                            <p:cond delay="999"/>
                                          </p:stCondLst>
                                        </p:cTn>
                                        <p:tgtEl>
                                          <p:spTgt spid="3"/>
                                        </p:tgtEl>
                                        <p:attrNameLst>
                                          <p:attrName>style.visibility</p:attrName>
                                        </p:attrNameLst>
                                      </p:cBhvr>
                                      <p:to>
                                        <p:strVal val="hidden"/>
                                      </p:to>
                                    </p:set>
                                  </p:childTnLst>
                                </p:cTn>
                              </p:par>
                            </p:childTnLst>
                          </p:cTn>
                        </p:par>
                        <p:par>
                          <p:cTn id="119" fill="hold" nodeType="afterGroup">
                            <p:stCondLst>
                              <p:cond delay="41000"/>
                            </p:stCondLst>
                            <p:childTnLst>
                              <p:par>
                                <p:cTn id="120" presetID="47" presetClass="exit" presetSubtype="0" fill="hold" grpId="0" nodeType="afterEffect">
                                  <p:stCondLst>
                                    <p:cond delay="0"/>
                                  </p:stCondLst>
                                  <p:childTnLst>
                                    <p:animEffect transition="out" filter="fade">
                                      <p:cBhvr>
                                        <p:cTn id="121" dur="1000"/>
                                        <p:tgtEl>
                                          <p:spTgt spid="624678"/>
                                        </p:tgtEl>
                                      </p:cBhvr>
                                    </p:animEffect>
                                    <p:anim calcmode="lin" valueType="num">
                                      <p:cBhvr>
                                        <p:cTn id="122" dur="1000"/>
                                        <p:tgtEl>
                                          <p:spTgt spid="624678"/>
                                        </p:tgtEl>
                                        <p:attrNameLst>
                                          <p:attrName>ppt_x</p:attrName>
                                        </p:attrNameLst>
                                      </p:cBhvr>
                                      <p:tavLst>
                                        <p:tav tm="0">
                                          <p:val>
                                            <p:strVal val="ppt_x"/>
                                          </p:val>
                                        </p:tav>
                                        <p:tav tm="100000">
                                          <p:val>
                                            <p:strVal val="ppt_x"/>
                                          </p:val>
                                        </p:tav>
                                      </p:tavLst>
                                    </p:anim>
                                    <p:anim calcmode="lin" valueType="num">
                                      <p:cBhvr>
                                        <p:cTn id="123" dur="1000"/>
                                        <p:tgtEl>
                                          <p:spTgt spid="624678"/>
                                        </p:tgtEl>
                                        <p:attrNameLst>
                                          <p:attrName>ppt_y</p:attrName>
                                        </p:attrNameLst>
                                      </p:cBhvr>
                                      <p:tavLst>
                                        <p:tav tm="0">
                                          <p:val>
                                            <p:strVal val="ppt_y"/>
                                          </p:val>
                                        </p:tav>
                                        <p:tav tm="100000">
                                          <p:val>
                                            <p:strVal val="ppt_y-.1"/>
                                          </p:val>
                                        </p:tav>
                                      </p:tavLst>
                                    </p:anim>
                                    <p:set>
                                      <p:cBhvr>
                                        <p:cTn id="124" dur="1" fill="hold">
                                          <p:stCondLst>
                                            <p:cond delay="999"/>
                                          </p:stCondLst>
                                        </p:cTn>
                                        <p:tgtEl>
                                          <p:spTgt spid="6246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43" grpId="0" animBg="1"/>
      <p:bldP spid="624644" grpId="0" animBg="1"/>
      <p:bldP spid="624644" grpId="1" animBg="1"/>
      <p:bldP spid="624645" grpId="0" animBg="1"/>
      <p:bldP spid="624645" grpId="1" animBg="1"/>
      <p:bldP spid="624645" grpId="2" animBg="1"/>
      <p:bldP spid="624646" grpId="0" animBg="1"/>
      <p:bldP spid="624646" grpId="1" animBg="1"/>
      <p:bldP spid="624646" grpId="2" animBg="1"/>
      <p:bldP spid="624647" grpId="0" animBg="1"/>
      <p:bldP spid="624678"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Oval 3"/>
          <p:cNvSpPr>
            <a:spLocks noChangeArrowheads="1"/>
          </p:cNvSpPr>
          <p:nvPr/>
        </p:nvSpPr>
        <p:spPr bwMode="auto">
          <a:xfrm>
            <a:off x="3568700" y="2871788"/>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87045" name="Oval 4"/>
          <p:cNvSpPr>
            <a:spLocks noChangeArrowheads="1"/>
          </p:cNvSpPr>
          <p:nvPr/>
        </p:nvSpPr>
        <p:spPr bwMode="auto">
          <a:xfrm>
            <a:off x="4592638" y="2871788"/>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87046" name="Oval 5"/>
          <p:cNvSpPr>
            <a:spLocks noChangeArrowheads="1"/>
          </p:cNvSpPr>
          <p:nvPr/>
        </p:nvSpPr>
        <p:spPr bwMode="auto">
          <a:xfrm>
            <a:off x="5614988"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87047" name="Oval 6"/>
          <p:cNvSpPr>
            <a:spLocks noChangeArrowheads="1"/>
          </p:cNvSpPr>
          <p:nvPr/>
        </p:nvSpPr>
        <p:spPr bwMode="auto">
          <a:xfrm>
            <a:off x="6638925" y="2871788"/>
            <a:ext cx="730250" cy="649188"/>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8</a:t>
            </a:r>
          </a:p>
        </p:txBody>
      </p:sp>
      <p:sp>
        <p:nvSpPr>
          <p:cNvPr id="87048" name="Oval 7"/>
          <p:cNvSpPr>
            <a:spLocks noChangeArrowheads="1"/>
          </p:cNvSpPr>
          <p:nvPr/>
        </p:nvSpPr>
        <p:spPr bwMode="auto">
          <a:xfrm>
            <a:off x="7661275" y="2871788"/>
            <a:ext cx="730250" cy="649188"/>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87049" name="Oval 8"/>
          <p:cNvSpPr>
            <a:spLocks noChangeArrowheads="1"/>
          </p:cNvSpPr>
          <p:nvPr/>
        </p:nvSpPr>
        <p:spPr bwMode="auto">
          <a:xfrm>
            <a:off x="8685213" y="2871789"/>
            <a:ext cx="754062" cy="649287"/>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12</a:t>
            </a:r>
          </a:p>
        </p:txBody>
      </p:sp>
      <p:sp>
        <p:nvSpPr>
          <p:cNvPr id="87050" name="Oval 9"/>
          <p:cNvSpPr>
            <a:spLocks noChangeArrowheads="1"/>
          </p:cNvSpPr>
          <p:nvPr/>
        </p:nvSpPr>
        <p:spPr bwMode="auto">
          <a:xfrm>
            <a:off x="9709151" y="2871789"/>
            <a:ext cx="754063" cy="649287"/>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15</a:t>
            </a:r>
          </a:p>
        </p:txBody>
      </p:sp>
      <p:sp>
        <p:nvSpPr>
          <p:cNvPr id="87051" name="Oval 10"/>
          <p:cNvSpPr>
            <a:spLocks noChangeArrowheads="1"/>
          </p:cNvSpPr>
          <p:nvPr/>
        </p:nvSpPr>
        <p:spPr bwMode="auto">
          <a:xfrm>
            <a:off x="2546350" y="2871788"/>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87053" name="AutoShape 20"/>
          <p:cNvSpPr>
            <a:spLocks noChangeArrowheads="1"/>
          </p:cNvSpPr>
          <p:nvPr/>
        </p:nvSpPr>
        <p:spPr bwMode="auto">
          <a:xfrm>
            <a:off x="2432050" y="3581400"/>
            <a:ext cx="914400" cy="796528"/>
          </a:xfrm>
          <a:prstGeom prst="upArrowCallout">
            <a:avLst>
              <a:gd name="adj1" fmla="val 31034"/>
              <a:gd name="adj2" fmla="val 31034"/>
              <a:gd name="adj3" fmla="val 16667"/>
              <a:gd name="adj4" fmla="val 57458"/>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latin typeface="Times New Roman" panose="02020603050405020304" pitchFamily="18" charset="0"/>
              </a:rPr>
              <a:t>left</a:t>
            </a:r>
          </a:p>
        </p:txBody>
      </p:sp>
      <p:sp>
        <p:nvSpPr>
          <p:cNvPr id="87054" name="AutoShape 21"/>
          <p:cNvSpPr>
            <a:spLocks noChangeArrowheads="1"/>
          </p:cNvSpPr>
          <p:nvPr/>
        </p:nvSpPr>
        <p:spPr bwMode="auto">
          <a:xfrm>
            <a:off x="9609138" y="3551238"/>
            <a:ext cx="914400" cy="796528"/>
          </a:xfrm>
          <a:prstGeom prst="upArrowCallout">
            <a:avLst>
              <a:gd name="adj1" fmla="val 31034"/>
              <a:gd name="adj2" fmla="val 31034"/>
              <a:gd name="adj3" fmla="val 16667"/>
              <a:gd name="adj4" fmla="val 57458"/>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latin typeface="Times New Roman" panose="02020603050405020304" pitchFamily="18" charset="0"/>
              </a:rPr>
              <a:t>right</a:t>
            </a:r>
          </a:p>
        </p:txBody>
      </p:sp>
      <p:grpSp>
        <p:nvGrpSpPr>
          <p:cNvPr id="87055" name="Group 28"/>
          <p:cNvGrpSpPr>
            <a:grpSpLocks/>
          </p:cNvGrpSpPr>
          <p:nvPr/>
        </p:nvGrpSpPr>
        <p:grpSpPr bwMode="auto">
          <a:xfrm>
            <a:off x="6532563" y="1857375"/>
            <a:ext cx="914400" cy="1011238"/>
            <a:chOff x="575" y="1170"/>
            <a:chExt cx="576" cy="637"/>
          </a:xfrm>
        </p:grpSpPr>
        <p:sp>
          <p:nvSpPr>
            <p:cNvPr id="87060" name="AutoShape 29"/>
            <p:cNvSpPr>
              <a:spLocks noChangeArrowheads="1"/>
            </p:cNvSpPr>
            <p:nvPr/>
          </p:nvSpPr>
          <p:spPr bwMode="auto">
            <a:xfrm>
              <a:off x="575" y="1305"/>
              <a:ext cx="576" cy="502"/>
            </a:xfrm>
            <a:prstGeom prst="downArrowCallout">
              <a:avLst>
                <a:gd name="adj1" fmla="val 31034"/>
                <a:gd name="adj2" fmla="val 31034"/>
                <a:gd name="adj3" fmla="val 16667"/>
                <a:gd name="adj4" fmla="val 57458"/>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latin typeface="VNI-Helve" pitchFamily="2" charset="0"/>
                </a:rPr>
                <a:t>i</a:t>
              </a:r>
            </a:p>
          </p:txBody>
        </p:sp>
        <p:sp>
          <p:nvSpPr>
            <p:cNvPr id="87061" name="Line 30"/>
            <p:cNvSpPr>
              <a:spLocks noChangeShapeType="1"/>
            </p:cNvSpPr>
            <p:nvPr/>
          </p:nvSpPr>
          <p:spPr bwMode="auto">
            <a:xfrm>
              <a:off x="720" y="1170"/>
              <a:ext cx="298"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87056" name="Group 31"/>
          <p:cNvGrpSpPr>
            <a:grpSpLocks/>
          </p:cNvGrpSpPr>
          <p:nvPr/>
        </p:nvGrpSpPr>
        <p:grpSpPr bwMode="auto">
          <a:xfrm>
            <a:off x="4497388" y="1855789"/>
            <a:ext cx="914400" cy="1012825"/>
            <a:chOff x="5083" y="1169"/>
            <a:chExt cx="576" cy="638"/>
          </a:xfrm>
        </p:grpSpPr>
        <p:sp>
          <p:nvSpPr>
            <p:cNvPr id="87058" name="AutoShape 32"/>
            <p:cNvSpPr>
              <a:spLocks noChangeArrowheads="1"/>
            </p:cNvSpPr>
            <p:nvPr/>
          </p:nvSpPr>
          <p:spPr bwMode="auto">
            <a:xfrm>
              <a:off x="5083" y="1305"/>
              <a:ext cx="576" cy="502"/>
            </a:xfrm>
            <a:prstGeom prst="downArrowCallout">
              <a:avLst>
                <a:gd name="adj1" fmla="val 31034"/>
                <a:gd name="adj2" fmla="val 31034"/>
                <a:gd name="adj3" fmla="val 16667"/>
                <a:gd name="adj4" fmla="val 57458"/>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latin typeface="VNI-Helve" pitchFamily="2" charset="0"/>
                </a:rPr>
                <a:t>j</a:t>
              </a:r>
            </a:p>
          </p:txBody>
        </p:sp>
        <p:sp>
          <p:nvSpPr>
            <p:cNvPr id="87059" name="Line 33"/>
            <p:cNvSpPr>
              <a:spLocks noChangeShapeType="1"/>
            </p:cNvSpPr>
            <p:nvPr/>
          </p:nvSpPr>
          <p:spPr bwMode="auto">
            <a:xfrm flipH="1">
              <a:off x="5203" y="1169"/>
              <a:ext cx="298"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87057" name="Text Box 34"/>
          <p:cNvSpPr txBox="1">
            <a:spLocks noChangeArrowheads="1"/>
          </p:cNvSpPr>
          <p:nvPr/>
        </p:nvSpPr>
        <p:spPr bwMode="auto">
          <a:xfrm>
            <a:off x="8458201" y="5456238"/>
            <a:ext cx="11271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spcBef>
                <a:spcPct val="50000"/>
              </a:spcBef>
            </a:pPr>
            <a:endParaRPr lang="en-US" sz="1800">
              <a:latin typeface="VNI-Helve" pitchFamily="2" charset="0"/>
            </a:endParaRPr>
          </a:p>
        </p:txBody>
      </p:sp>
      <p:pic>
        <p:nvPicPr>
          <p:cNvPr id="32" name="Picture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33" name="Rectangle 32"/>
          <p:cNvSpPr/>
          <p:nvPr/>
        </p:nvSpPr>
        <p:spPr>
          <a:xfrm>
            <a:off x="565861" y="145766"/>
            <a:ext cx="7774153" cy="769441"/>
          </a:xfrm>
          <a:prstGeom prst="rect">
            <a:avLst/>
          </a:prstGeom>
        </p:spPr>
        <p:txBody>
          <a:bodyPr wrap="square">
            <a:spAutoFit/>
          </a:bodyPr>
          <a:lstStyle/>
          <a:p>
            <a:pPr algn="ctr"/>
            <a:r>
              <a:rPr lang="en-US" sz="4300" b="1" i="1">
                <a:latin typeface="Times New Roman" panose="02020603050405020304" pitchFamily="18" charset="0"/>
                <a:cs typeface="Times New Roman" panose="02020603050405020304" pitchFamily="18" charset="0"/>
              </a:rPr>
              <a:t>Quick_Sort – Ví dụ</a:t>
            </a:r>
          </a:p>
        </p:txBody>
      </p:sp>
      <p:grpSp>
        <p:nvGrpSpPr>
          <p:cNvPr id="34" name="Group 11"/>
          <p:cNvGrpSpPr>
            <a:grpSpLocks/>
          </p:cNvGrpSpPr>
          <p:nvPr/>
        </p:nvGrpSpPr>
        <p:grpSpPr bwMode="auto">
          <a:xfrm>
            <a:off x="2546350" y="2287589"/>
            <a:ext cx="7893050" cy="649287"/>
            <a:chOff x="644" y="1153"/>
            <a:chExt cx="4972" cy="409"/>
          </a:xfrm>
        </p:grpSpPr>
        <p:sp>
          <p:nvSpPr>
            <p:cNvPr id="35" name="Oval 12"/>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36" name="Oval 13"/>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37" name="Oval 14"/>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3</a:t>
              </a:r>
            </a:p>
          </p:txBody>
        </p:sp>
        <p:sp>
          <p:nvSpPr>
            <p:cNvPr id="38" name="Oval 15"/>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39" name="Oval 16"/>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40" name="Oval 17"/>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41" name="Oval 18"/>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7</a:t>
              </a:r>
            </a:p>
          </p:txBody>
        </p:sp>
        <p:sp>
          <p:nvSpPr>
            <p:cNvPr id="42" name="Oval 19"/>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0</a:t>
              </a:r>
            </a:p>
          </p:txBody>
        </p:sp>
      </p:grpSp>
      <p:sp>
        <p:nvSpPr>
          <p:cNvPr id="43" name="Footer Placeholder 6"/>
          <p:cNvSpPr>
            <a:spLocks noGrp="1"/>
          </p:cNvSpPr>
          <p:nvPr>
            <p:ph type="ftr" sz="quarter" idx="11"/>
          </p:nvPr>
        </p:nvSpPr>
        <p:spPr>
          <a:xfrm>
            <a:off x="4165600" y="6466896"/>
            <a:ext cx="3860800" cy="314905"/>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4047054389"/>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9"/>
          <p:cNvGrpSpPr>
            <a:grpSpLocks/>
          </p:cNvGrpSpPr>
          <p:nvPr/>
        </p:nvGrpSpPr>
        <p:grpSpPr bwMode="auto">
          <a:xfrm>
            <a:off x="7812088" y="1512889"/>
            <a:ext cx="1225550" cy="649287"/>
            <a:chOff x="1725" y="837"/>
            <a:chExt cx="772" cy="409"/>
          </a:xfrm>
        </p:grpSpPr>
        <p:sp>
          <p:nvSpPr>
            <p:cNvPr id="88103" name="Oval 30"/>
            <p:cNvSpPr>
              <a:spLocks noChangeArrowheads="1"/>
            </p:cNvSpPr>
            <p:nvPr/>
          </p:nvSpPr>
          <p:spPr bwMode="auto">
            <a:xfrm>
              <a:off x="2037" y="837"/>
              <a:ext cx="460" cy="409"/>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88104" name="Text Box 31"/>
            <p:cNvSpPr txBox="1">
              <a:spLocks noChangeArrowheads="1"/>
            </p:cNvSpPr>
            <p:nvPr/>
          </p:nvSpPr>
          <p:spPr bwMode="auto">
            <a:xfrm>
              <a:off x="1725" y="887"/>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spcBef>
                  <a:spcPct val="50000"/>
                </a:spcBef>
              </a:pPr>
              <a:r>
                <a:rPr lang="en-US" sz="2400">
                  <a:latin typeface="VNI-Helve" pitchFamily="2" charset="0"/>
                </a:rPr>
                <a:t>X</a:t>
              </a:r>
            </a:p>
          </p:txBody>
        </p:sp>
      </p:grpSp>
      <p:sp>
        <p:nvSpPr>
          <p:cNvPr id="88069" name="Oval 3"/>
          <p:cNvSpPr>
            <a:spLocks noChangeArrowheads="1"/>
          </p:cNvSpPr>
          <p:nvPr/>
        </p:nvSpPr>
        <p:spPr bwMode="auto">
          <a:xfrm>
            <a:off x="3568700"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88070" name="Oval 4"/>
          <p:cNvSpPr>
            <a:spLocks noChangeArrowheads="1"/>
          </p:cNvSpPr>
          <p:nvPr/>
        </p:nvSpPr>
        <p:spPr bwMode="auto">
          <a:xfrm>
            <a:off x="4592638"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88071" name="Oval 5"/>
          <p:cNvSpPr>
            <a:spLocks noChangeArrowheads="1"/>
          </p:cNvSpPr>
          <p:nvPr/>
        </p:nvSpPr>
        <p:spPr bwMode="auto">
          <a:xfrm>
            <a:off x="5614988"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626694" name="Oval 6"/>
          <p:cNvSpPr>
            <a:spLocks noChangeArrowheads="1"/>
          </p:cNvSpPr>
          <p:nvPr/>
        </p:nvSpPr>
        <p:spPr bwMode="auto">
          <a:xfrm>
            <a:off x="6638925"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8</a:t>
            </a:r>
          </a:p>
        </p:txBody>
      </p:sp>
      <p:sp>
        <p:nvSpPr>
          <p:cNvPr id="626695" name="Oval 7"/>
          <p:cNvSpPr>
            <a:spLocks noChangeArrowheads="1"/>
          </p:cNvSpPr>
          <p:nvPr/>
        </p:nvSpPr>
        <p:spPr bwMode="auto">
          <a:xfrm>
            <a:off x="7661275"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626696" name="Oval 8"/>
          <p:cNvSpPr>
            <a:spLocks noChangeArrowheads="1"/>
          </p:cNvSpPr>
          <p:nvPr/>
        </p:nvSpPr>
        <p:spPr bwMode="auto">
          <a:xfrm>
            <a:off x="8685213" y="2871789"/>
            <a:ext cx="781050" cy="64928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12</a:t>
            </a:r>
          </a:p>
        </p:txBody>
      </p:sp>
      <p:sp>
        <p:nvSpPr>
          <p:cNvPr id="626697" name="Oval 9"/>
          <p:cNvSpPr>
            <a:spLocks noChangeArrowheads="1"/>
          </p:cNvSpPr>
          <p:nvPr/>
        </p:nvSpPr>
        <p:spPr bwMode="auto">
          <a:xfrm>
            <a:off x="9709150" y="2871789"/>
            <a:ext cx="768350" cy="64928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15</a:t>
            </a:r>
          </a:p>
        </p:txBody>
      </p:sp>
      <p:sp>
        <p:nvSpPr>
          <p:cNvPr id="88076" name="Oval 10"/>
          <p:cNvSpPr>
            <a:spLocks noChangeArrowheads="1"/>
          </p:cNvSpPr>
          <p:nvPr/>
        </p:nvSpPr>
        <p:spPr bwMode="auto">
          <a:xfrm>
            <a:off x="2546350"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626708" name="AutoShape 20"/>
          <p:cNvSpPr>
            <a:spLocks noChangeArrowheads="1"/>
          </p:cNvSpPr>
          <p:nvPr/>
        </p:nvSpPr>
        <p:spPr bwMode="auto">
          <a:xfrm>
            <a:off x="6527800" y="3581400"/>
            <a:ext cx="914400" cy="796528"/>
          </a:xfrm>
          <a:prstGeom prst="upArrowCallout">
            <a:avLst>
              <a:gd name="adj1" fmla="val 31034"/>
              <a:gd name="adj2" fmla="val 31034"/>
              <a:gd name="adj3" fmla="val 16667"/>
              <a:gd name="adj4" fmla="val 57458"/>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latin typeface="Times New Roman" panose="02020603050405020304" pitchFamily="18" charset="0"/>
              </a:rPr>
              <a:t>left</a:t>
            </a:r>
          </a:p>
        </p:txBody>
      </p:sp>
      <p:sp>
        <p:nvSpPr>
          <p:cNvPr id="626709" name="AutoShape 21"/>
          <p:cNvSpPr>
            <a:spLocks noChangeArrowheads="1"/>
          </p:cNvSpPr>
          <p:nvPr/>
        </p:nvSpPr>
        <p:spPr bwMode="auto">
          <a:xfrm>
            <a:off x="9609138" y="3551238"/>
            <a:ext cx="914400" cy="796528"/>
          </a:xfrm>
          <a:prstGeom prst="upArrowCallout">
            <a:avLst>
              <a:gd name="adj1" fmla="val 31034"/>
              <a:gd name="adj2" fmla="val 31034"/>
              <a:gd name="adj3" fmla="val 16667"/>
              <a:gd name="adj4" fmla="val 57458"/>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latin typeface="Times New Roman" panose="02020603050405020304" pitchFamily="18" charset="0"/>
              </a:rPr>
              <a:t>right</a:t>
            </a:r>
          </a:p>
        </p:txBody>
      </p:sp>
      <p:grpSp>
        <p:nvGrpSpPr>
          <p:cNvPr id="4" name="Group 22"/>
          <p:cNvGrpSpPr>
            <a:grpSpLocks/>
          </p:cNvGrpSpPr>
          <p:nvPr/>
        </p:nvGrpSpPr>
        <p:grpSpPr bwMode="auto">
          <a:xfrm>
            <a:off x="6532563" y="1857375"/>
            <a:ext cx="914400" cy="1011238"/>
            <a:chOff x="575" y="1170"/>
            <a:chExt cx="576" cy="637"/>
          </a:xfrm>
        </p:grpSpPr>
        <p:sp>
          <p:nvSpPr>
            <p:cNvPr id="88093" name="AutoShape 23"/>
            <p:cNvSpPr>
              <a:spLocks noChangeArrowheads="1"/>
            </p:cNvSpPr>
            <p:nvPr/>
          </p:nvSpPr>
          <p:spPr bwMode="auto">
            <a:xfrm>
              <a:off x="575" y="1305"/>
              <a:ext cx="576" cy="502"/>
            </a:xfrm>
            <a:prstGeom prst="downArrowCallout">
              <a:avLst>
                <a:gd name="adj1" fmla="val 31034"/>
                <a:gd name="adj2" fmla="val 31034"/>
                <a:gd name="adj3" fmla="val 16667"/>
                <a:gd name="adj4" fmla="val 57458"/>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latin typeface="VNI-Helve" pitchFamily="2" charset="0"/>
                </a:rPr>
                <a:t>i</a:t>
              </a:r>
            </a:p>
          </p:txBody>
        </p:sp>
        <p:sp>
          <p:nvSpPr>
            <p:cNvPr id="88094" name="Line 24"/>
            <p:cNvSpPr>
              <a:spLocks noChangeShapeType="1"/>
            </p:cNvSpPr>
            <p:nvPr/>
          </p:nvSpPr>
          <p:spPr bwMode="auto">
            <a:xfrm>
              <a:off x="720" y="1170"/>
              <a:ext cx="298"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5" name="Group 25"/>
          <p:cNvGrpSpPr>
            <a:grpSpLocks/>
          </p:cNvGrpSpPr>
          <p:nvPr/>
        </p:nvGrpSpPr>
        <p:grpSpPr bwMode="auto">
          <a:xfrm>
            <a:off x="9593263" y="1855789"/>
            <a:ext cx="914400" cy="1012825"/>
            <a:chOff x="5083" y="1169"/>
            <a:chExt cx="576" cy="638"/>
          </a:xfrm>
        </p:grpSpPr>
        <p:sp>
          <p:nvSpPr>
            <p:cNvPr id="88091" name="AutoShape 26"/>
            <p:cNvSpPr>
              <a:spLocks noChangeArrowheads="1"/>
            </p:cNvSpPr>
            <p:nvPr/>
          </p:nvSpPr>
          <p:spPr bwMode="auto">
            <a:xfrm>
              <a:off x="5083" y="1305"/>
              <a:ext cx="576" cy="502"/>
            </a:xfrm>
            <a:prstGeom prst="downArrowCallout">
              <a:avLst>
                <a:gd name="adj1" fmla="val 31034"/>
                <a:gd name="adj2" fmla="val 31034"/>
                <a:gd name="adj3" fmla="val 16667"/>
                <a:gd name="adj4" fmla="val 57458"/>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latin typeface="VNI-Helve" pitchFamily="2" charset="0"/>
                </a:rPr>
                <a:t>j</a:t>
              </a:r>
            </a:p>
          </p:txBody>
        </p:sp>
        <p:sp>
          <p:nvSpPr>
            <p:cNvPr id="88092" name="Line 27"/>
            <p:cNvSpPr>
              <a:spLocks noChangeShapeType="1"/>
            </p:cNvSpPr>
            <p:nvPr/>
          </p:nvSpPr>
          <p:spPr bwMode="auto">
            <a:xfrm flipH="1">
              <a:off x="5203" y="1169"/>
              <a:ext cx="298"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88082" name="Text Box 28"/>
          <p:cNvSpPr txBox="1">
            <a:spLocks noChangeArrowheads="1"/>
          </p:cNvSpPr>
          <p:nvPr/>
        </p:nvSpPr>
        <p:spPr bwMode="auto">
          <a:xfrm>
            <a:off x="8458201" y="5456238"/>
            <a:ext cx="11271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spcBef>
                <a:spcPct val="50000"/>
              </a:spcBef>
            </a:pPr>
            <a:endParaRPr lang="en-US" sz="1800">
              <a:latin typeface="VNI-Helve" pitchFamily="2" charset="0"/>
            </a:endParaRPr>
          </a:p>
        </p:txBody>
      </p:sp>
      <p:grpSp>
        <p:nvGrpSpPr>
          <p:cNvPr id="6" name="Group 32"/>
          <p:cNvGrpSpPr>
            <a:grpSpLocks/>
          </p:cNvGrpSpPr>
          <p:nvPr/>
        </p:nvGrpSpPr>
        <p:grpSpPr bwMode="auto">
          <a:xfrm>
            <a:off x="5307014" y="4491038"/>
            <a:ext cx="2713037" cy="1198562"/>
            <a:chOff x="1382" y="2788"/>
            <a:chExt cx="1709" cy="755"/>
          </a:xfrm>
        </p:grpSpPr>
        <p:sp>
          <p:nvSpPr>
            <p:cNvPr id="88089" name="AutoShape 33"/>
            <p:cNvSpPr>
              <a:spLocks noChangeArrowheads="1"/>
            </p:cNvSpPr>
            <p:nvPr/>
          </p:nvSpPr>
          <p:spPr bwMode="auto">
            <a:xfrm>
              <a:off x="1959" y="2788"/>
              <a:ext cx="554" cy="488"/>
            </a:xfrm>
            <a:prstGeom prst="octagon">
              <a:avLst>
                <a:gd name="adj" fmla="val 30653"/>
              </a:avLst>
            </a:prstGeom>
            <a:solidFill>
              <a:srgbClr val="FF3300"/>
            </a:solidFill>
            <a:ln w="28575">
              <a:solidFill>
                <a:srgbClr val="FF3300"/>
              </a:solidFill>
              <a:miter lim="800000"/>
              <a:headEnd/>
              <a:tailEnd/>
            </a:ln>
          </p:spPr>
          <p:txBody>
            <a:bodyPr wrap="none" rIns="0"/>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600" b="1">
                  <a:solidFill>
                    <a:schemeClr val="bg1"/>
                  </a:solidFill>
                  <a:latin typeface="VNI-Helve" pitchFamily="2" charset="0"/>
                </a:rPr>
                <a:t>STOP </a:t>
              </a:r>
            </a:p>
          </p:txBody>
        </p:sp>
        <p:sp>
          <p:nvSpPr>
            <p:cNvPr id="88090" name="Text Box 34"/>
            <p:cNvSpPr txBox="1">
              <a:spLocks noChangeArrowheads="1"/>
            </p:cNvSpPr>
            <p:nvPr/>
          </p:nvSpPr>
          <p:spPr bwMode="auto">
            <a:xfrm>
              <a:off x="1382" y="3255"/>
              <a:ext cx="17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latin typeface="Times New Roman" panose="02020603050405020304" pitchFamily="18" charset="0"/>
                </a:rPr>
                <a:t>Không nhỏ hơn x</a:t>
              </a:r>
            </a:p>
          </p:txBody>
        </p:sp>
      </p:grpSp>
      <p:grpSp>
        <p:nvGrpSpPr>
          <p:cNvPr id="7" name="Group 35"/>
          <p:cNvGrpSpPr>
            <a:grpSpLocks/>
          </p:cNvGrpSpPr>
          <p:nvPr/>
        </p:nvGrpSpPr>
        <p:grpSpPr bwMode="auto">
          <a:xfrm>
            <a:off x="7954964" y="4500563"/>
            <a:ext cx="2713037" cy="1198562"/>
            <a:chOff x="1382" y="2788"/>
            <a:chExt cx="1709" cy="755"/>
          </a:xfrm>
        </p:grpSpPr>
        <p:sp>
          <p:nvSpPr>
            <p:cNvPr id="88087" name="AutoShape 36"/>
            <p:cNvSpPr>
              <a:spLocks noChangeArrowheads="1"/>
            </p:cNvSpPr>
            <p:nvPr/>
          </p:nvSpPr>
          <p:spPr bwMode="auto">
            <a:xfrm>
              <a:off x="1959" y="2788"/>
              <a:ext cx="554" cy="488"/>
            </a:xfrm>
            <a:prstGeom prst="octagon">
              <a:avLst>
                <a:gd name="adj" fmla="val 30653"/>
              </a:avLst>
            </a:prstGeom>
            <a:solidFill>
              <a:srgbClr val="FF3300"/>
            </a:solidFill>
            <a:ln w="28575">
              <a:solidFill>
                <a:srgbClr val="FF3300"/>
              </a:solidFill>
              <a:miter lim="800000"/>
              <a:headEnd/>
              <a:tailEnd/>
            </a:ln>
          </p:spPr>
          <p:txBody>
            <a:bodyPr wrap="none" rIns="0"/>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600" b="1">
                  <a:solidFill>
                    <a:schemeClr val="bg1"/>
                  </a:solidFill>
                  <a:latin typeface="VNI-Helve" pitchFamily="2" charset="0"/>
                </a:rPr>
                <a:t>STOP </a:t>
              </a:r>
            </a:p>
          </p:txBody>
        </p:sp>
        <p:sp>
          <p:nvSpPr>
            <p:cNvPr id="88088" name="Text Box 37"/>
            <p:cNvSpPr txBox="1">
              <a:spLocks noChangeArrowheads="1"/>
            </p:cNvSpPr>
            <p:nvPr/>
          </p:nvSpPr>
          <p:spPr bwMode="auto">
            <a:xfrm>
              <a:off x="1382" y="3255"/>
              <a:ext cx="170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latin typeface="Times New Roman" panose="02020603050405020304" pitchFamily="18" charset="0"/>
                </a:rPr>
                <a:t>Không lớn hơn x</a:t>
              </a:r>
            </a:p>
          </p:txBody>
        </p:sp>
      </p:grpSp>
      <p:sp>
        <p:nvSpPr>
          <p:cNvPr id="626726" name="Text Box 38"/>
          <p:cNvSpPr txBox="1">
            <a:spLocks noChangeArrowheads="1"/>
          </p:cNvSpPr>
          <p:nvPr/>
        </p:nvSpPr>
        <p:spPr bwMode="auto">
          <a:xfrm>
            <a:off x="2376489" y="4530726"/>
            <a:ext cx="3125787" cy="519113"/>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800" b="1">
                <a:solidFill>
                  <a:srgbClr val="FFFF00"/>
                </a:solidFill>
                <a:latin typeface="Times New Roman" panose="02020603050405020304" pitchFamily="18" charset="0"/>
              </a:rPr>
              <a:t>Sắp</a:t>
            </a:r>
            <a:r>
              <a:rPr lang="en-US" sz="2800" b="1">
                <a:solidFill>
                  <a:srgbClr val="FFFF00"/>
                </a:solidFill>
                <a:latin typeface="VNI-Helve" pitchFamily="2" charset="0"/>
              </a:rPr>
              <a:t> </a:t>
            </a:r>
            <a:r>
              <a:rPr lang="en-US" sz="2800" b="1">
                <a:solidFill>
                  <a:srgbClr val="FFFF00"/>
                </a:solidFill>
                <a:latin typeface="Times New Roman" panose="02020603050405020304" pitchFamily="18" charset="0"/>
              </a:rPr>
              <a:t>xếp</a:t>
            </a:r>
            <a:r>
              <a:rPr lang="en-US" sz="2800" b="1">
                <a:solidFill>
                  <a:srgbClr val="FFFF00"/>
                </a:solidFill>
                <a:latin typeface="VNI-Helve" pitchFamily="2" charset="0"/>
              </a:rPr>
              <a:t> </a:t>
            </a:r>
            <a:r>
              <a:rPr lang="en-US" sz="2800" b="1">
                <a:solidFill>
                  <a:srgbClr val="FFFF00"/>
                </a:solidFill>
                <a:latin typeface="Times New Roman" panose="02020603050405020304" pitchFamily="18" charset="0"/>
              </a:rPr>
              <a:t>đoạn</a:t>
            </a:r>
            <a:r>
              <a:rPr lang="en-US" sz="2800" b="1">
                <a:solidFill>
                  <a:srgbClr val="FFFF00"/>
                </a:solidFill>
                <a:latin typeface="VNI-Helve" pitchFamily="2" charset="0"/>
              </a:rPr>
              <a:t> 3</a:t>
            </a:r>
          </a:p>
        </p:txBody>
      </p:sp>
      <p:sp>
        <p:nvSpPr>
          <p:cNvPr id="626727" name="Text Box 39"/>
          <p:cNvSpPr txBox="1">
            <a:spLocks noChangeArrowheads="1"/>
          </p:cNvSpPr>
          <p:nvPr/>
        </p:nvSpPr>
        <p:spPr bwMode="auto">
          <a:xfrm>
            <a:off x="7100889" y="779463"/>
            <a:ext cx="3125787" cy="519112"/>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800" b="1">
                <a:solidFill>
                  <a:srgbClr val="FFFF00"/>
                </a:solidFill>
                <a:latin typeface="Times New Roman" panose="02020603050405020304" pitchFamily="18" charset="0"/>
              </a:rPr>
              <a:t>Phân</a:t>
            </a:r>
            <a:r>
              <a:rPr lang="en-US" sz="2800" b="1">
                <a:solidFill>
                  <a:srgbClr val="FFFF00"/>
                </a:solidFill>
                <a:latin typeface="VNI-Helve" pitchFamily="2" charset="0"/>
              </a:rPr>
              <a:t> </a:t>
            </a:r>
            <a:r>
              <a:rPr lang="en-US" sz="2800" b="1">
                <a:solidFill>
                  <a:srgbClr val="FFFF00"/>
                </a:solidFill>
                <a:latin typeface="Times New Roman" panose="02020603050405020304" pitchFamily="18" charset="0"/>
              </a:rPr>
              <a:t>hoạch</a:t>
            </a:r>
            <a:r>
              <a:rPr lang="en-US" sz="2800" b="1">
                <a:solidFill>
                  <a:srgbClr val="FFFF00"/>
                </a:solidFill>
                <a:latin typeface="VNI-Helve" pitchFamily="2" charset="0"/>
              </a:rPr>
              <a:t> </a:t>
            </a:r>
            <a:r>
              <a:rPr lang="en-US" sz="2800" b="1">
                <a:solidFill>
                  <a:srgbClr val="FFFF00"/>
                </a:solidFill>
                <a:latin typeface="Times New Roman" panose="02020603050405020304" pitchFamily="18" charset="0"/>
              </a:rPr>
              <a:t>dãy</a:t>
            </a:r>
          </a:p>
        </p:txBody>
      </p:sp>
      <p:pic>
        <p:nvPicPr>
          <p:cNvPr id="43" name="Picture 4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44" name="Rectangle 43"/>
          <p:cNvSpPr/>
          <p:nvPr/>
        </p:nvSpPr>
        <p:spPr>
          <a:xfrm>
            <a:off x="565861" y="145766"/>
            <a:ext cx="7774153" cy="769441"/>
          </a:xfrm>
          <a:prstGeom prst="rect">
            <a:avLst/>
          </a:prstGeom>
        </p:spPr>
        <p:txBody>
          <a:bodyPr wrap="square">
            <a:spAutoFit/>
          </a:bodyPr>
          <a:lstStyle/>
          <a:p>
            <a:pPr algn="ctr"/>
            <a:r>
              <a:rPr lang="en-US" sz="4300" b="1" i="1">
                <a:latin typeface="Times New Roman" panose="02020603050405020304" pitchFamily="18" charset="0"/>
                <a:cs typeface="Times New Roman" panose="02020603050405020304" pitchFamily="18" charset="0"/>
              </a:rPr>
              <a:t>Quick_Sort – Ví dụ</a:t>
            </a:r>
          </a:p>
        </p:txBody>
      </p:sp>
      <p:grpSp>
        <p:nvGrpSpPr>
          <p:cNvPr id="45" name="Group 11"/>
          <p:cNvGrpSpPr>
            <a:grpSpLocks/>
          </p:cNvGrpSpPr>
          <p:nvPr/>
        </p:nvGrpSpPr>
        <p:grpSpPr bwMode="auto">
          <a:xfrm>
            <a:off x="2546350" y="2287589"/>
            <a:ext cx="7893050" cy="649287"/>
            <a:chOff x="644" y="1153"/>
            <a:chExt cx="4972" cy="409"/>
          </a:xfrm>
        </p:grpSpPr>
        <p:sp>
          <p:nvSpPr>
            <p:cNvPr id="46" name="Oval 12"/>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47" name="Oval 13"/>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48" name="Oval 14"/>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3</a:t>
              </a:r>
            </a:p>
          </p:txBody>
        </p:sp>
        <p:sp>
          <p:nvSpPr>
            <p:cNvPr id="49" name="Oval 15"/>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50" name="Oval 16"/>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51" name="Oval 17"/>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52" name="Oval 18"/>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7</a:t>
              </a:r>
            </a:p>
          </p:txBody>
        </p:sp>
        <p:sp>
          <p:nvSpPr>
            <p:cNvPr id="53" name="Oval 19"/>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0</a:t>
              </a:r>
            </a:p>
          </p:txBody>
        </p:sp>
      </p:grpSp>
      <p:sp>
        <p:nvSpPr>
          <p:cNvPr id="54" name="Footer Placeholder 6"/>
          <p:cNvSpPr>
            <a:spLocks noGrp="1"/>
          </p:cNvSpPr>
          <p:nvPr>
            <p:ph type="ftr" sz="quarter" idx="11"/>
          </p:nvPr>
        </p:nvSpPr>
        <p:spPr>
          <a:xfrm>
            <a:off x="4165600" y="6466896"/>
            <a:ext cx="3860800" cy="314905"/>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3053449688"/>
      </p:ext>
    </p:extLst>
  </p:cSld>
  <p:clrMapOvr>
    <a:masterClrMapping/>
  </p:clrMapOvr>
  <p:transition advTm="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6726"/>
                                        </p:tgtEl>
                                        <p:attrNameLst>
                                          <p:attrName>style.visibility</p:attrName>
                                        </p:attrNameLst>
                                      </p:cBhvr>
                                      <p:to>
                                        <p:strVal val="visible"/>
                                      </p:to>
                                    </p:set>
                                    <p:anim calcmode="lin" valueType="num">
                                      <p:cBhvr additive="base">
                                        <p:cTn id="7" dur="500" fill="hold"/>
                                        <p:tgtEl>
                                          <p:spTgt spid="626726"/>
                                        </p:tgtEl>
                                        <p:attrNameLst>
                                          <p:attrName>ppt_x</p:attrName>
                                        </p:attrNameLst>
                                      </p:cBhvr>
                                      <p:tavLst>
                                        <p:tav tm="0">
                                          <p:val>
                                            <p:strVal val="0-#ppt_w/2"/>
                                          </p:val>
                                        </p:tav>
                                        <p:tav tm="100000">
                                          <p:val>
                                            <p:strVal val="#ppt_x"/>
                                          </p:val>
                                        </p:tav>
                                      </p:tavLst>
                                    </p:anim>
                                    <p:anim calcmode="lin" valueType="num">
                                      <p:cBhvr additive="base">
                                        <p:cTn id="8" dur="500" fill="hold"/>
                                        <p:tgtEl>
                                          <p:spTgt spid="62672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626727"/>
                                        </p:tgtEl>
                                        <p:attrNameLst>
                                          <p:attrName>style.visibility</p:attrName>
                                        </p:attrNameLst>
                                      </p:cBhvr>
                                      <p:to>
                                        <p:strVal val="visible"/>
                                      </p:to>
                                    </p:set>
                                    <p:anim calcmode="lin" valueType="num">
                                      <p:cBhvr additive="base">
                                        <p:cTn id="13" dur="500" fill="hold"/>
                                        <p:tgtEl>
                                          <p:spTgt spid="626727"/>
                                        </p:tgtEl>
                                        <p:attrNameLst>
                                          <p:attrName>ppt_x</p:attrName>
                                        </p:attrNameLst>
                                      </p:cBhvr>
                                      <p:tavLst>
                                        <p:tav tm="0">
                                          <p:val>
                                            <p:strVal val="#ppt_x"/>
                                          </p:val>
                                        </p:tav>
                                        <p:tav tm="100000">
                                          <p:val>
                                            <p:strVal val="#ppt_x"/>
                                          </p:val>
                                        </p:tav>
                                      </p:tavLst>
                                    </p:anim>
                                    <p:anim calcmode="lin" valueType="num">
                                      <p:cBhvr additive="base">
                                        <p:cTn id="14" dur="500" fill="hold"/>
                                        <p:tgtEl>
                                          <p:spTgt spid="626727"/>
                                        </p:tgtEl>
                                        <p:attrNameLst>
                                          <p:attrName>ppt_y</p:attrName>
                                        </p:attrNameLst>
                                      </p:cBhvr>
                                      <p:tavLst>
                                        <p:tav tm="0">
                                          <p:val>
                                            <p:strVal val="0-#ppt_h/2"/>
                                          </p:val>
                                        </p:tav>
                                        <p:tav tm="100000">
                                          <p:val>
                                            <p:strVal val="#ppt_y"/>
                                          </p:val>
                                        </p:tav>
                                      </p:tavLst>
                                    </p:anim>
                                  </p:childTnLst>
                                </p:cTn>
                              </p:par>
                            </p:childTnLst>
                          </p:cTn>
                        </p:par>
                        <p:par>
                          <p:cTn id="15" fill="hold" nodeType="afterGroup">
                            <p:stCondLst>
                              <p:cond delay="500"/>
                            </p:stCondLst>
                            <p:childTnLst>
                              <p:par>
                                <p:cTn id="16" presetID="3" presetClass="entr" presetSubtype="10" fill="hold" grpId="0" nodeType="afterEffect">
                                  <p:stCondLst>
                                    <p:cond delay="0"/>
                                  </p:stCondLst>
                                  <p:childTnLst>
                                    <p:set>
                                      <p:cBhvr>
                                        <p:cTn id="17" dur="1" fill="hold">
                                          <p:stCondLst>
                                            <p:cond delay="0"/>
                                          </p:stCondLst>
                                        </p:cTn>
                                        <p:tgtEl>
                                          <p:spTgt spid="626708"/>
                                        </p:tgtEl>
                                        <p:attrNameLst>
                                          <p:attrName>style.visibility</p:attrName>
                                        </p:attrNameLst>
                                      </p:cBhvr>
                                      <p:to>
                                        <p:strVal val="visible"/>
                                      </p:to>
                                    </p:set>
                                    <p:animEffect transition="in" filter="blinds(horizontal)">
                                      <p:cBhvr>
                                        <p:cTn id="18" dur="500"/>
                                        <p:tgtEl>
                                          <p:spTgt spid="62670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26709"/>
                                        </p:tgtEl>
                                        <p:attrNameLst>
                                          <p:attrName>style.visibility</p:attrName>
                                        </p:attrNameLst>
                                      </p:cBhvr>
                                      <p:to>
                                        <p:strVal val="visible"/>
                                      </p:to>
                                    </p:set>
                                    <p:animEffect transition="in" filter="blinds(horizontal)">
                                      <p:cBhvr>
                                        <p:cTn id="21" dur="500"/>
                                        <p:tgtEl>
                                          <p:spTgt spid="626709"/>
                                        </p:tgtEl>
                                      </p:cBhvr>
                                    </p:animEffect>
                                  </p:childTnLst>
                                </p:cTn>
                              </p:par>
                            </p:childTnLst>
                          </p:cTn>
                        </p:par>
                        <p:par>
                          <p:cTn id="22" fill="hold" nodeType="afterGroup">
                            <p:stCondLst>
                              <p:cond delay="1000"/>
                            </p:stCondLst>
                            <p:childTnLst>
                              <p:par>
                                <p:cTn id="23" presetID="2" presetClass="entr" presetSubtype="2"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1+#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1500"/>
                            </p:stCondLst>
                            <p:childTnLst>
                              <p:par>
                                <p:cTn id="28" presetID="3" presetClass="entr" presetSubtype="10"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linds(horizontal)">
                                      <p:cBhvr>
                                        <p:cTn id="30" dur="500"/>
                                        <p:tgtEl>
                                          <p:spTgt spid="4"/>
                                        </p:tgtEl>
                                      </p:cBhvr>
                                    </p:animEffect>
                                  </p:childTnLst>
                                </p:cTn>
                              </p:par>
                            </p:childTnLst>
                          </p:cTn>
                        </p:par>
                        <p:par>
                          <p:cTn id="31" fill="hold" nodeType="afterGroup">
                            <p:stCondLst>
                              <p:cond delay="2000"/>
                            </p:stCondLst>
                            <p:childTnLst>
                              <p:par>
                                <p:cTn id="32" presetID="26" presetClass="emph" presetSubtype="0" fill="hold" grpId="0" nodeType="afterEffect">
                                  <p:stCondLst>
                                    <p:cond delay="0"/>
                                  </p:stCondLst>
                                  <p:childTnLst>
                                    <p:animEffect transition="out" filter="fade">
                                      <p:cBhvr>
                                        <p:cTn id="33" dur="2000" tmFilter="0, 0; .2, .5; .8, .5; 1, 0"/>
                                        <p:tgtEl>
                                          <p:spTgt spid="626694"/>
                                        </p:tgtEl>
                                      </p:cBhvr>
                                    </p:animEffect>
                                    <p:animScale>
                                      <p:cBhvr>
                                        <p:cTn id="34" dur="1000" autoRev="1" fill="hold"/>
                                        <p:tgtEl>
                                          <p:spTgt spid="626694"/>
                                        </p:tgtEl>
                                      </p:cBhvr>
                                      <p:by x="105000" y="105000"/>
                                    </p:animScale>
                                  </p:childTnLst>
                                </p:cTn>
                              </p:par>
                              <p:par>
                                <p:cTn id="35" presetID="26" presetClass="emph" presetSubtype="0" fill="hold" nodeType="withEffect">
                                  <p:stCondLst>
                                    <p:cond delay="0"/>
                                  </p:stCondLst>
                                  <p:childTnLst>
                                    <p:animEffect transition="out" filter="fade">
                                      <p:cBhvr>
                                        <p:cTn id="36" dur="2000" tmFilter="0, 0; .2, .5; .8, .5; 1, 0"/>
                                        <p:tgtEl>
                                          <p:spTgt spid="2"/>
                                        </p:tgtEl>
                                      </p:cBhvr>
                                    </p:animEffect>
                                    <p:animScale>
                                      <p:cBhvr>
                                        <p:cTn id="37" dur="1000" autoRev="1" fill="hold"/>
                                        <p:tgtEl>
                                          <p:spTgt spid="2"/>
                                        </p:tgtEl>
                                      </p:cBhvr>
                                      <p:by x="105000" y="105000"/>
                                    </p:animScale>
                                  </p:childTnLst>
                                </p:cTn>
                              </p:par>
                            </p:childTnLst>
                          </p:cTn>
                        </p:par>
                        <p:par>
                          <p:cTn id="38" fill="hold" nodeType="afterGroup">
                            <p:stCondLst>
                              <p:cond delay="4000"/>
                            </p:stCondLst>
                            <p:childTnLst>
                              <p:par>
                                <p:cTn id="39" presetID="2" presetClass="entr" presetSubtype="1" fill="hold" nodeType="after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additive="base">
                                        <p:cTn id="41" dur="500" fill="hold"/>
                                        <p:tgtEl>
                                          <p:spTgt spid="6"/>
                                        </p:tgtEl>
                                        <p:attrNameLst>
                                          <p:attrName>ppt_x</p:attrName>
                                        </p:attrNameLst>
                                      </p:cBhvr>
                                      <p:tavLst>
                                        <p:tav tm="0">
                                          <p:val>
                                            <p:strVal val="#ppt_x"/>
                                          </p:val>
                                        </p:tav>
                                        <p:tav tm="100000">
                                          <p:val>
                                            <p:strVal val="#ppt_x"/>
                                          </p:val>
                                        </p:tav>
                                      </p:tavLst>
                                    </p:anim>
                                    <p:anim calcmode="lin" valueType="num">
                                      <p:cBhvr additive="base">
                                        <p:cTn id="42" dur="500" fill="hold"/>
                                        <p:tgtEl>
                                          <p:spTgt spid="6"/>
                                        </p:tgtEl>
                                        <p:attrNameLst>
                                          <p:attrName>ppt_y</p:attrName>
                                        </p:attrNameLst>
                                      </p:cBhvr>
                                      <p:tavLst>
                                        <p:tav tm="0">
                                          <p:val>
                                            <p:strVal val="0-#ppt_h/2"/>
                                          </p:val>
                                        </p:tav>
                                        <p:tav tm="100000">
                                          <p:val>
                                            <p:strVal val="#ppt_y"/>
                                          </p:val>
                                        </p:tav>
                                      </p:tavLst>
                                    </p:anim>
                                  </p:childTnLst>
                                </p:cTn>
                              </p:par>
                            </p:childTnLst>
                          </p:cTn>
                        </p:par>
                        <p:par>
                          <p:cTn id="43" fill="hold" nodeType="afterGroup">
                            <p:stCondLst>
                              <p:cond delay="4500"/>
                            </p:stCondLst>
                            <p:childTnLst>
                              <p:par>
                                <p:cTn id="44" presetID="3" presetClass="exit" presetSubtype="10" fill="hold" nodeType="afterEffect">
                                  <p:stCondLst>
                                    <p:cond delay="2000"/>
                                  </p:stCondLst>
                                  <p:childTnLst>
                                    <p:animEffect transition="out" filter="blinds(horizontal)">
                                      <p:cBhvr>
                                        <p:cTn id="45" dur="500"/>
                                        <p:tgtEl>
                                          <p:spTgt spid="6"/>
                                        </p:tgtEl>
                                      </p:cBhvr>
                                    </p:animEffect>
                                    <p:set>
                                      <p:cBhvr>
                                        <p:cTn id="46" dur="1" fill="hold">
                                          <p:stCondLst>
                                            <p:cond delay="499"/>
                                          </p:stCondLst>
                                        </p:cTn>
                                        <p:tgtEl>
                                          <p:spTgt spid="6"/>
                                        </p:tgtEl>
                                        <p:attrNameLst>
                                          <p:attrName>style.visibility</p:attrName>
                                        </p:attrNameLst>
                                      </p:cBhvr>
                                      <p:to>
                                        <p:strVal val="hidden"/>
                                      </p:to>
                                    </p:set>
                                  </p:childTnLst>
                                </p:cTn>
                              </p:par>
                            </p:childTnLst>
                          </p:cTn>
                        </p:par>
                        <p:par>
                          <p:cTn id="47" fill="hold" nodeType="afterGroup">
                            <p:stCondLst>
                              <p:cond delay="7000"/>
                            </p:stCondLst>
                            <p:childTnLst>
                              <p:par>
                                <p:cTn id="48" presetID="3" presetClass="entr" presetSubtype="10" fill="hold" nodeType="after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blinds(horizontal)">
                                      <p:cBhvr>
                                        <p:cTn id="50" dur="500"/>
                                        <p:tgtEl>
                                          <p:spTgt spid="5"/>
                                        </p:tgtEl>
                                      </p:cBhvr>
                                    </p:animEffect>
                                  </p:childTnLst>
                                </p:cTn>
                              </p:par>
                            </p:childTnLst>
                          </p:cTn>
                        </p:par>
                        <p:par>
                          <p:cTn id="51" fill="hold" nodeType="afterGroup">
                            <p:stCondLst>
                              <p:cond delay="7500"/>
                            </p:stCondLst>
                            <p:childTnLst>
                              <p:par>
                                <p:cTn id="52" presetID="26" presetClass="emph" presetSubtype="0" fill="hold" grpId="0" nodeType="afterEffect">
                                  <p:stCondLst>
                                    <p:cond delay="0"/>
                                  </p:stCondLst>
                                  <p:childTnLst>
                                    <p:animEffect transition="out" filter="fade">
                                      <p:cBhvr>
                                        <p:cTn id="53" dur="2000" tmFilter="0, 0; .2, .5; .8, .5; 1, 0"/>
                                        <p:tgtEl>
                                          <p:spTgt spid="626697"/>
                                        </p:tgtEl>
                                      </p:cBhvr>
                                    </p:animEffect>
                                    <p:animScale>
                                      <p:cBhvr>
                                        <p:cTn id="54" dur="1000" autoRev="1" fill="hold"/>
                                        <p:tgtEl>
                                          <p:spTgt spid="626697"/>
                                        </p:tgtEl>
                                      </p:cBhvr>
                                      <p:by x="105000" y="105000"/>
                                    </p:animScale>
                                  </p:childTnLst>
                                </p:cTn>
                              </p:par>
                              <p:par>
                                <p:cTn id="55" presetID="26" presetClass="emph" presetSubtype="0" fill="hold" nodeType="withEffect">
                                  <p:stCondLst>
                                    <p:cond delay="0"/>
                                  </p:stCondLst>
                                  <p:childTnLst>
                                    <p:animEffect transition="out" filter="fade">
                                      <p:cBhvr>
                                        <p:cTn id="56" dur="2000" tmFilter="0, 0; .2, .5; .8, .5; 1, 0"/>
                                        <p:tgtEl>
                                          <p:spTgt spid="2"/>
                                        </p:tgtEl>
                                      </p:cBhvr>
                                    </p:animEffect>
                                    <p:animScale>
                                      <p:cBhvr>
                                        <p:cTn id="57" dur="1000" autoRev="1" fill="hold"/>
                                        <p:tgtEl>
                                          <p:spTgt spid="2"/>
                                        </p:tgtEl>
                                      </p:cBhvr>
                                      <p:by x="105000" y="105000"/>
                                    </p:animScale>
                                  </p:childTnLst>
                                </p:cTn>
                              </p:par>
                            </p:childTnLst>
                          </p:cTn>
                        </p:par>
                        <p:par>
                          <p:cTn id="58" fill="hold" nodeType="afterGroup">
                            <p:stCondLst>
                              <p:cond delay="9500"/>
                            </p:stCondLst>
                            <p:childTnLst>
                              <p:par>
                                <p:cTn id="59" presetID="35" presetClass="path" presetSubtype="0" accel="50000" decel="50000" fill="hold" nodeType="afterEffect">
                                  <p:stCondLst>
                                    <p:cond delay="0"/>
                                  </p:stCondLst>
                                  <p:childTnLst>
                                    <p:animMotion origin="layout" path="M 1.04167E-6 0.00116 L -0.08307 -0.00208 " pathEditMode="relative" rAng="0" ptsTypes="AA">
                                      <p:cBhvr>
                                        <p:cTn id="60" dur="2000" fill="hold"/>
                                        <p:tgtEl>
                                          <p:spTgt spid="5"/>
                                        </p:tgtEl>
                                        <p:attrNameLst>
                                          <p:attrName>ppt_x</p:attrName>
                                          <p:attrName>ppt_y</p:attrName>
                                        </p:attrNameLst>
                                      </p:cBhvr>
                                      <p:rCtr x="-4154" y="-162"/>
                                    </p:animMotion>
                                  </p:childTnLst>
                                </p:cTn>
                              </p:par>
                            </p:childTnLst>
                          </p:cTn>
                        </p:par>
                        <p:par>
                          <p:cTn id="61" fill="hold" nodeType="afterGroup">
                            <p:stCondLst>
                              <p:cond delay="11500"/>
                            </p:stCondLst>
                            <p:childTnLst>
                              <p:par>
                                <p:cTn id="62" presetID="26" presetClass="emph" presetSubtype="0" fill="hold" grpId="0" nodeType="afterEffect">
                                  <p:stCondLst>
                                    <p:cond delay="0"/>
                                  </p:stCondLst>
                                  <p:childTnLst>
                                    <p:animEffect transition="out" filter="fade">
                                      <p:cBhvr>
                                        <p:cTn id="63" dur="2000" tmFilter="0, 0; .2, .5; .8, .5; 1, 0"/>
                                        <p:tgtEl>
                                          <p:spTgt spid="626696"/>
                                        </p:tgtEl>
                                      </p:cBhvr>
                                    </p:animEffect>
                                    <p:animScale>
                                      <p:cBhvr>
                                        <p:cTn id="64" dur="1000" autoRev="1" fill="hold"/>
                                        <p:tgtEl>
                                          <p:spTgt spid="626696"/>
                                        </p:tgtEl>
                                      </p:cBhvr>
                                      <p:by x="105000" y="105000"/>
                                    </p:animScale>
                                  </p:childTnLst>
                                </p:cTn>
                              </p:par>
                              <p:par>
                                <p:cTn id="65" presetID="26" presetClass="emph" presetSubtype="0" fill="hold" nodeType="withEffect">
                                  <p:stCondLst>
                                    <p:cond delay="0"/>
                                  </p:stCondLst>
                                  <p:childTnLst>
                                    <p:animEffect transition="out" filter="fade">
                                      <p:cBhvr>
                                        <p:cTn id="66" dur="2000" tmFilter="0, 0; .2, .5; .8, .5; 1, 0"/>
                                        <p:tgtEl>
                                          <p:spTgt spid="2"/>
                                        </p:tgtEl>
                                      </p:cBhvr>
                                    </p:animEffect>
                                    <p:animScale>
                                      <p:cBhvr>
                                        <p:cTn id="67" dur="1000" autoRev="1" fill="hold"/>
                                        <p:tgtEl>
                                          <p:spTgt spid="2"/>
                                        </p:tgtEl>
                                      </p:cBhvr>
                                      <p:by x="105000" y="105000"/>
                                    </p:animScale>
                                  </p:childTnLst>
                                </p:cTn>
                              </p:par>
                            </p:childTnLst>
                          </p:cTn>
                        </p:par>
                        <p:par>
                          <p:cTn id="68" fill="hold" nodeType="afterGroup">
                            <p:stCondLst>
                              <p:cond delay="13500"/>
                            </p:stCondLst>
                            <p:childTnLst>
                              <p:par>
                                <p:cTn id="69" presetID="35" presetClass="path" presetSubtype="0" accel="50000" decel="50000" fill="hold" nodeType="afterEffect">
                                  <p:stCondLst>
                                    <p:cond delay="0"/>
                                  </p:stCondLst>
                                  <p:childTnLst>
                                    <p:animMotion origin="layout" path="M -0.08229 -4.44444E-6 L -0.16797 -4.44444E-6 " pathEditMode="relative" rAng="0" ptsTypes="AA">
                                      <p:cBhvr>
                                        <p:cTn id="70" dur="2000" fill="hold"/>
                                        <p:tgtEl>
                                          <p:spTgt spid="5"/>
                                        </p:tgtEl>
                                        <p:attrNameLst>
                                          <p:attrName>ppt_x</p:attrName>
                                          <p:attrName>ppt_y</p:attrName>
                                        </p:attrNameLst>
                                      </p:cBhvr>
                                      <p:rCtr x="-4284" y="0"/>
                                    </p:animMotion>
                                  </p:childTnLst>
                                </p:cTn>
                              </p:par>
                            </p:childTnLst>
                          </p:cTn>
                        </p:par>
                        <p:par>
                          <p:cTn id="71" fill="hold" nodeType="afterGroup">
                            <p:stCondLst>
                              <p:cond delay="15500"/>
                            </p:stCondLst>
                            <p:childTnLst>
                              <p:par>
                                <p:cTn id="72" presetID="26" presetClass="emph" presetSubtype="0" fill="hold" grpId="0" nodeType="afterEffect">
                                  <p:stCondLst>
                                    <p:cond delay="0"/>
                                  </p:stCondLst>
                                  <p:childTnLst>
                                    <p:animEffect transition="out" filter="fade">
                                      <p:cBhvr>
                                        <p:cTn id="73" dur="2000" tmFilter="0, 0; .2, .5; .8, .5; 1, 0"/>
                                        <p:tgtEl>
                                          <p:spTgt spid="626695"/>
                                        </p:tgtEl>
                                      </p:cBhvr>
                                    </p:animEffect>
                                    <p:animScale>
                                      <p:cBhvr>
                                        <p:cTn id="74" dur="1000" autoRev="1" fill="hold"/>
                                        <p:tgtEl>
                                          <p:spTgt spid="626695"/>
                                        </p:tgtEl>
                                      </p:cBhvr>
                                      <p:by x="105000" y="105000"/>
                                    </p:animScale>
                                  </p:childTnLst>
                                </p:cTn>
                              </p:par>
                              <p:par>
                                <p:cTn id="75" presetID="26" presetClass="emph" presetSubtype="0" fill="hold" nodeType="withEffect">
                                  <p:stCondLst>
                                    <p:cond delay="0"/>
                                  </p:stCondLst>
                                  <p:childTnLst>
                                    <p:animEffect transition="out" filter="fade">
                                      <p:cBhvr>
                                        <p:cTn id="76" dur="2000" tmFilter="0, 0; .2, .5; .8, .5; 1, 0"/>
                                        <p:tgtEl>
                                          <p:spTgt spid="2"/>
                                        </p:tgtEl>
                                      </p:cBhvr>
                                    </p:animEffect>
                                    <p:animScale>
                                      <p:cBhvr>
                                        <p:cTn id="77" dur="1000" autoRev="1" fill="hold"/>
                                        <p:tgtEl>
                                          <p:spTgt spid="2"/>
                                        </p:tgtEl>
                                      </p:cBhvr>
                                      <p:by x="105000" y="105000"/>
                                    </p:animScale>
                                  </p:childTnLst>
                                </p:cTn>
                              </p:par>
                            </p:childTnLst>
                          </p:cTn>
                        </p:par>
                        <p:par>
                          <p:cTn id="78" fill="hold" nodeType="afterGroup">
                            <p:stCondLst>
                              <p:cond delay="17500"/>
                            </p:stCondLst>
                            <p:childTnLst>
                              <p:par>
                                <p:cTn id="79" presetID="2" presetClass="entr" presetSubtype="1" fill="hold" nodeType="afterEffect">
                                  <p:stCondLst>
                                    <p:cond delay="0"/>
                                  </p:stCondLst>
                                  <p:childTnLst>
                                    <p:set>
                                      <p:cBhvr>
                                        <p:cTn id="80" dur="1" fill="hold">
                                          <p:stCondLst>
                                            <p:cond delay="0"/>
                                          </p:stCondLst>
                                        </p:cTn>
                                        <p:tgtEl>
                                          <p:spTgt spid="7"/>
                                        </p:tgtEl>
                                        <p:attrNameLst>
                                          <p:attrName>style.visibility</p:attrName>
                                        </p:attrNameLst>
                                      </p:cBhvr>
                                      <p:to>
                                        <p:strVal val="visible"/>
                                      </p:to>
                                    </p:set>
                                    <p:anim calcmode="lin" valueType="num">
                                      <p:cBhvr additive="base">
                                        <p:cTn id="81" dur="500" fill="hold"/>
                                        <p:tgtEl>
                                          <p:spTgt spid="7"/>
                                        </p:tgtEl>
                                        <p:attrNameLst>
                                          <p:attrName>ppt_x</p:attrName>
                                        </p:attrNameLst>
                                      </p:cBhvr>
                                      <p:tavLst>
                                        <p:tav tm="0">
                                          <p:val>
                                            <p:strVal val="#ppt_x"/>
                                          </p:val>
                                        </p:tav>
                                        <p:tav tm="100000">
                                          <p:val>
                                            <p:strVal val="#ppt_x"/>
                                          </p:val>
                                        </p:tav>
                                      </p:tavLst>
                                    </p:anim>
                                    <p:anim calcmode="lin" valueType="num">
                                      <p:cBhvr additive="base">
                                        <p:cTn id="82" dur="500" fill="hold"/>
                                        <p:tgtEl>
                                          <p:spTgt spid="7"/>
                                        </p:tgtEl>
                                        <p:attrNameLst>
                                          <p:attrName>ppt_y</p:attrName>
                                        </p:attrNameLst>
                                      </p:cBhvr>
                                      <p:tavLst>
                                        <p:tav tm="0">
                                          <p:val>
                                            <p:strVal val="0-#ppt_h/2"/>
                                          </p:val>
                                        </p:tav>
                                        <p:tav tm="100000">
                                          <p:val>
                                            <p:strVal val="#ppt_y"/>
                                          </p:val>
                                        </p:tav>
                                      </p:tavLst>
                                    </p:anim>
                                  </p:childTnLst>
                                </p:cTn>
                              </p:par>
                            </p:childTnLst>
                          </p:cTn>
                        </p:par>
                        <p:par>
                          <p:cTn id="83" fill="hold" nodeType="afterGroup">
                            <p:stCondLst>
                              <p:cond delay="18000"/>
                            </p:stCondLst>
                            <p:childTnLst>
                              <p:par>
                                <p:cTn id="84" presetID="3" presetClass="exit" presetSubtype="10" fill="hold" nodeType="afterEffect">
                                  <p:stCondLst>
                                    <p:cond delay="2000"/>
                                  </p:stCondLst>
                                  <p:childTnLst>
                                    <p:animEffect transition="out" filter="blinds(horizontal)">
                                      <p:cBhvr>
                                        <p:cTn id="85" dur="500"/>
                                        <p:tgtEl>
                                          <p:spTgt spid="7"/>
                                        </p:tgtEl>
                                      </p:cBhvr>
                                    </p:animEffect>
                                    <p:set>
                                      <p:cBhvr>
                                        <p:cTn id="86" dur="1" fill="hold">
                                          <p:stCondLst>
                                            <p:cond delay="499"/>
                                          </p:stCondLst>
                                        </p:cTn>
                                        <p:tgtEl>
                                          <p:spTgt spid="7"/>
                                        </p:tgtEl>
                                        <p:attrNameLst>
                                          <p:attrName>style.visibility</p:attrName>
                                        </p:attrNameLst>
                                      </p:cBhvr>
                                      <p:to>
                                        <p:strVal val="hidden"/>
                                      </p:to>
                                    </p:set>
                                  </p:childTnLst>
                                </p:cTn>
                              </p:par>
                            </p:childTnLst>
                          </p:cTn>
                        </p:par>
                        <p:par>
                          <p:cTn id="87" fill="hold" nodeType="afterGroup">
                            <p:stCondLst>
                              <p:cond delay="20500"/>
                            </p:stCondLst>
                            <p:childTnLst>
                              <p:par>
                                <p:cTn id="88" presetID="42" presetClass="path" presetSubtype="0" accel="50000" decel="50000" fill="hold" grpId="1" nodeType="afterEffect">
                                  <p:stCondLst>
                                    <p:cond delay="0"/>
                                  </p:stCondLst>
                                  <p:childTnLst>
                                    <p:animMotion origin="layout" path="M -0.00174 0.00023 L -0.05347 0.23819 " pathEditMode="relative" rAng="0" ptsTypes="AA">
                                      <p:cBhvr>
                                        <p:cTn id="89" dur="2000" fill="hold"/>
                                        <p:tgtEl>
                                          <p:spTgt spid="626695"/>
                                        </p:tgtEl>
                                        <p:attrNameLst>
                                          <p:attrName>ppt_x</p:attrName>
                                          <p:attrName>ppt_y</p:attrName>
                                        </p:attrNameLst>
                                      </p:cBhvr>
                                      <p:rCtr x="-2587" y="11898"/>
                                    </p:animMotion>
                                  </p:childTnLst>
                                </p:cTn>
                              </p:par>
                            </p:childTnLst>
                          </p:cTn>
                        </p:par>
                        <p:par>
                          <p:cTn id="90" fill="hold" nodeType="afterGroup">
                            <p:stCondLst>
                              <p:cond delay="22500"/>
                            </p:stCondLst>
                            <p:childTnLst>
                              <p:par>
                                <p:cTn id="91" presetID="63" presetClass="path" presetSubtype="0" accel="50000" decel="50000" fill="hold" grpId="1" nodeType="afterEffect">
                                  <p:stCondLst>
                                    <p:cond delay="0"/>
                                  </p:stCondLst>
                                  <p:childTnLst>
                                    <p:animMotion origin="layout" path="M 8.33333E-7 -2.22222E-6 L 0.08216 0.00023 " pathEditMode="relative" rAng="0" ptsTypes="AA">
                                      <p:cBhvr>
                                        <p:cTn id="92" dur="2000" fill="hold"/>
                                        <p:tgtEl>
                                          <p:spTgt spid="626694"/>
                                        </p:tgtEl>
                                        <p:attrNameLst>
                                          <p:attrName>ppt_x</p:attrName>
                                          <p:attrName>ppt_y</p:attrName>
                                        </p:attrNameLst>
                                      </p:cBhvr>
                                      <p:rCtr x="4167" y="-162"/>
                                    </p:animMotion>
                                  </p:childTnLst>
                                </p:cTn>
                              </p:par>
                            </p:childTnLst>
                          </p:cTn>
                        </p:par>
                        <p:par>
                          <p:cTn id="93" fill="hold" nodeType="afterGroup">
                            <p:stCondLst>
                              <p:cond delay="24500"/>
                            </p:stCondLst>
                            <p:childTnLst>
                              <p:par>
                                <p:cTn id="94" presetID="64" presetClass="path" presetSubtype="0" accel="50000" decel="50000" fill="hold" grpId="2" nodeType="afterEffect">
                                  <p:stCondLst>
                                    <p:cond delay="0"/>
                                  </p:stCondLst>
                                  <p:childTnLst>
                                    <p:animMotion origin="layout" path="M -0.05351 0.2382 L -0.08386 2.96296E-6 " pathEditMode="relative" rAng="0" ptsTypes="AA">
                                      <p:cBhvr>
                                        <p:cTn id="95" dur="2000" fill="hold"/>
                                        <p:tgtEl>
                                          <p:spTgt spid="626695"/>
                                        </p:tgtEl>
                                        <p:attrNameLst>
                                          <p:attrName>ppt_x</p:attrName>
                                          <p:attrName>ppt_y</p:attrName>
                                        </p:attrNameLst>
                                      </p:cBhvr>
                                      <p:rCtr x="-1654" y="-11806"/>
                                    </p:animMotion>
                                  </p:childTnLst>
                                </p:cTn>
                              </p:par>
                            </p:childTnLst>
                          </p:cTn>
                        </p:par>
                        <p:par>
                          <p:cTn id="96" fill="hold" nodeType="afterGroup">
                            <p:stCondLst>
                              <p:cond delay="26500"/>
                            </p:stCondLst>
                            <p:childTnLst>
                              <p:par>
                                <p:cTn id="97" presetID="63" presetClass="path" presetSubtype="0" accel="50000" decel="50000" fill="hold" nodeType="afterEffect">
                                  <p:stCondLst>
                                    <p:cond delay="0"/>
                                  </p:stCondLst>
                                  <p:childTnLst>
                                    <p:animMotion origin="layout" path="M 2.70833E-6 -4.44444E-6 L 0.0845 -4.44444E-6 " pathEditMode="relative" rAng="0" ptsTypes="AA">
                                      <p:cBhvr>
                                        <p:cTn id="98" dur="2000" fill="hold"/>
                                        <p:tgtEl>
                                          <p:spTgt spid="4"/>
                                        </p:tgtEl>
                                        <p:attrNameLst>
                                          <p:attrName>ppt_x</p:attrName>
                                          <p:attrName>ppt_y</p:attrName>
                                        </p:attrNameLst>
                                      </p:cBhvr>
                                      <p:rCtr x="4219" y="0"/>
                                    </p:animMotion>
                                  </p:childTnLst>
                                </p:cTn>
                              </p:par>
                              <p:par>
                                <p:cTn id="99" presetID="35" presetClass="path" presetSubtype="0" accel="50000" decel="50000" fill="hold" nodeType="withEffect">
                                  <p:stCondLst>
                                    <p:cond delay="0"/>
                                  </p:stCondLst>
                                  <p:childTnLst>
                                    <p:animMotion origin="layout" path="M -0.16732 -4.44444E-6 L -0.25104 -4.44444E-6 " pathEditMode="relative" rAng="0" ptsTypes="AA">
                                      <p:cBhvr>
                                        <p:cTn id="100" dur="2000" fill="hold"/>
                                        <p:tgtEl>
                                          <p:spTgt spid="5"/>
                                        </p:tgtEl>
                                        <p:attrNameLst>
                                          <p:attrName>ppt_x</p:attrName>
                                          <p:attrName>ppt_y</p:attrName>
                                        </p:attrNameLst>
                                      </p:cBhvr>
                                      <p:rCtr x="-4115" y="0"/>
                                    </p:animMotion>
                                  </p:childTnLst>
                                </p:cTn>
                              </p:par>
                            </p:childTnLst>
                          </p:cTn>
                        </p:par>
                        <p:par>
                          <p:cTn id="101" fill="hold" nodeType="afterGroup">
                            <p:stCondLst>
                              <p:cond delay="28500"/>
                            </p:stCondLst>
                            <p:childTnLst>
                              <p:par>
                                <p:cTn id="102" presetID="47" presetClass="exit" presetSubtype="0" fill="hold" nodeType="afterEffect">
                                  <p:stCondLst>
                                    <p:cond delay="0"/>
                                  </p:stCondLst>
                                  <p:childTnLst>
                                    <p:animEffect transition="out" filter="fade">
                                      <p:cBhvr>
                                        <p:cTn id="103" dur="1000"/>
                                        <p:tgtEl>
                                          <p:spTgt spid="2"/>
                                        </p:tgtEl>
                                      </p:cBhvr>
                                    </p:animEffect>
                                    <p:anim calcmode="lin" valueType="num">
                                      <p:cBhvr>
                                        <p:cTn id="104" dur="1000"/>
                                        <p:tgtEl>
                                          <p:spTgt spid="2"/>
                                        </p:tgtEl>
                                        <p:attrNameLst>
                                          <p:attrName>ppt_x</p:attrName>
                                        </p:attrNameLst>
                                      </p:cBhvr>
                                      <p:tavLst>
                                        <p:tav tm="0">
                                          <p:val>
                                            <p:strVal val="ppt_x"/>
                                          </p:val>
                                        </p:tav>
                                        <p:tav tm="100000">
                                          <p:val>
                                            <p:strVal val="ppt_x"/>
                                          </p:val>
                                        </p:tav>
                                      </p:tavLst>
                                    </p:anim>
                                    <p:anim calcmode="lin" valueType="num">
                                      <p:cBhvr>
                                        <p:cTn id="105" dur="1000"/>
                                        <p:tgtEl>
                                          <p:spTgt spid="2"/>
                                        </p:tgtEl>
                                        <p:attrNameLst>
                                          <p:attrName>ppt_y</p:attrName>
                                        </p:attrNameLst>
                                      </p:cBhvr>
                                      <p:tavLst>
                                        <p:tav tm="0">
                                          <p:val>
                                            <p:strVal val="ppt_y"/>
                                          </p:val>
                                        </p:tav>
                                        <p:tav tm="100000">
                                          <p:val>
                                            <p:strVal val="ppt_y-.1"/>
                                          </p:val>
                                        </p:tav>
                                      </p:tavLst>
                                    </p:anim>
                                    <p:set>
                                      <p:cBhvr>
                                        <p:cTn id="106" dur="1" fill="hold">
                                          <p:stCondLst>
                                            <p:cond delay="999"/>
                                          </p:stCondLst>
                                        </p:cTn>
                                        <p:tgtEl>
                                          <p:spTgt spid="2"/>
                                        </p:tgtEl>
                                        <p:attrNameLst>
                                          <p:attrName>style.visibility</p:attrName>
                                        </p:attrNameLst>
                                      </p:cBhvr>
                                      <p:to>
                                        <p:strVal val="hidden"/>
                                      </p:to>
                                    </p:set>
                                  </p:childTnLst>
                                </p:cTn>
                              </p:par>
                            </p:childTnLst>
                          </p:cTn>
                        </p:par>
                        <p:par>
                          <p:cTn id="107" fill="hold" nodeType="afterGroup">
                            <p:stCondLst>
                              <p:cond delay="29500"/>
                            </p:stCondLst>
                            <p:childTnLst>
                              <p:par>
                                <p:cTn id="108" presetID="2" presetClass="exit" presetSubtype="4" fill="hold" grpId="1" nodeType="afterEffect">
                                  <p:stCondLst>
                                    <p:cond delay="0"/>
                                  </p:stCondLst>
                                  <p:childTnLst>
                                    <p:anim calcmode="lin" valueType="num">
                                      <p:cBhvr additive="base">
                                        <p:cTn id="109" dur="500"/>
                                        <p:tgtEl>
                                          <p:spTgt spid="626727"/>
                                        </p:tgtEl>
                                        <p:attrNameLst>
                                          <p:attrName>ppt_x</p:attrName>
                                        </p:attrNameLst>
                                      </p:cBhvr>
                                      <p:tavLst>
                                        <p:tav tm="0">
                                          <p:val>
                                            <p:strVal val="ppt_x"/>
                                          </p:val>
                                        </p:tav>
                                        <p:tav tm="100000">
                                          <p:val>
                                            <p:strVal val="ppt_x"/>
                                          </p:val>
                                        </p:tav>
                                      </p:tavLst>
                                    </p:anim>
                                    <p:anim calcmode="lin" valueType="num">
                                      <p:cBhvr additive="base">
                                        <p:cTn id="110" dur="500"/>
                                        <p:tgtEl>
                                          <p:spTgt spid="626727"/>
                                        </p:tgtEl>
                                        <p:attrNameLst>
                                          <p:attrName>ppt_y</p:attrName>
                                        </p:attrNameLst>
                                      </p:cBhvr>
                                      <p:tavLst>
                                        <p:tav tm="0">
                                          <p:val>
                                            <p:strVal val="ppt_y"/>
                                          </p:val>
                                        </p:tav>
                                        <p:tav tm="100000">
                                          <p:val>
                                            <p:strVal val="1+ppt_h/2"/>
                                          </p:val>
                                        </p:tav>
                                      </p:tavLst>
                                    </p:anim>
                                    <p:set>
                                      <p:cBhvr>
                                        <p:cTn id="111" dur="1" fill="hold">
                                          <p:stCondLst>
                                            <p:cond delay="499"/>
                                          </p:stCondLst>
                                        </p:cTn>
                                        <p:tgtEl>
                                          <p:spTgt spid="6267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4" grpId="0" animBg="1"/>
      <p:bldP spid="626694" grpId="1" animBg="1"/>
      <p:bldP spid="626695" grpId="0" animBg="1"/>
      <p:bldP spid="626695" grpId="1" animBg="1"/>
      <p:bldP spid="626695" grpId="2" animBg="1"/>
      <p:bldP spid="626696" grpId="0" animBg="1"/>
      <p:bldP spid="626697" grpId="0" animBg="1"/>
      <p:bldP spid="626708" grpId="0" animBg="1"/>
      <p:bldP spid="626709" grpId="0" animBg="1"/>
      <p:bldP spid="626726" grpId="0" animBg="1"/>
      <p:bldP spid="626727" grpId="0" animBg="1"/>
      <p:bldP spid="626727" grpId="1"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Oval 6"/>
          <p:cNvSpPr>
            <a:spLocks noChangeArrowheads="1"/>
          </p:cNvSpPr>
          <p:nvPr/>
        </p:nvSpPr>
        <p:spPr bwMode="auto">
          <a:xfrm>
            <a:off x="3568700"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89093" name="Oval 7"/>
          <p:cNvSpPr>
            <a:spLocks noChangeArrowheads="1"/>
          </p:cNvSpPr>
          <p:nvPr/>
        </p:nvSpPr>
        <p:spPr bwMode="auto">
          <a:xfrm>
            <a:off x="4592638"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89094" name="Oval 8"/>
          <p:cNvSpPr>
            <a:spLocks noChangeArrowheads="1"/>
          </p:cNvSpPr>
          <p:nvPr/>
        </p:nvSpPr>
        <p:spPr bwMode="auto">
          <a:xfrm>
            <a:off x="5614988"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89095" name="Oval 9"/>
          <p:cNvSpPr>
            <a:spLocks noChangeArrowheads="1"/>
          </p:cNvSpPr>
          <p:nvPr/>
        </p:nvSpPr>
        <p:spPr bwMode="auto">
          <a:xfrm>
            <a:off x="6638925" y="2871788"/>
            <a:ext cx="730250" cy="649188"/>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89096" name="Oval 10"/>
          <p:cNvSpPr>
            <a:spLocks noChangeArrowheads="1"/>
          </p:cNvSpPr>
          <p:nvPr/>
        </p:nvSpPr>
        <p:spPr bwMode="auto">
          <a:xfrm>
            <a:off x="7661275" y="2871788"/>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8</a:t>
            </a:r>
          </a:p>
        </p:txBody>
      </p:sp>
      <p:sp>
        <p:nvSpPr>
          <p:cNvPr id="89097" name="Oval 11"/>
          <p:cNvSpPr>
            <a:spLocks noChangeArrowheads="1"/>
          </p:cNvSpPr>
          <p:nvPr/>
        </p:nvSpPr>
        <p:spPr bwMode="auto">
          <a:xfrm>
            <a:off x="8685213" y="2871789"/>
            <a:ext cx="768350" cy="649287"/>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12</a:t>
            </a:r>
          </a:p>
        </p:txBody>
      </p:sp>
      <p:sp>
        <p:nvSpPr>
          <p:cNvPr id="89098" name="Oval 12"/>
          <p:cNvSpPr>
            <a:spLocks noChangeArrowheads="1"/>
          </p:cNvSpPr>
          <p:nvPr/>
        </p:nvSpPr>
        <p:spPr bwMode="auto">
          <a:xfrm>
            <a:off x="9709150" y="2871789"/>
            <a:ext cx="768350" cy="649287"/>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15</a:t>
            </a:r>
          </a:p>
        </p:txBody>
      </p:sp>
      <p:sp>
        <p:nvSpPr>
          <p:cNvPr id="89099" name="Oval 13"/>
          <p:cNvSpPr>
            <a:spLocks noChangeArrowheads="1"/>
          </p:cNvSpPr>
          <p:nvPr/>
        </p:nvSpPr>
        <p:spPr bwMode="auto">
          <a:xfrm>
            <a:off x="2546350"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89101" name="AutoShape 23"/>
          <p:cNvSpPr>
            <a:spLocks noChangeArrowheads="1"/>
          </p:cNvSpPr>
          <p:nvPr/>
        </p:nvSpPr>
        <p:spPr bwMode="auto">
          <a:xfrm>
            <a:off x="6527800" y="3581400"/>
            <a:ext cx="914400" cy="796528"/>
          </a:xfrm>
          <a:prstGeom prst="upArrowCallout">
            <a:avLst>
              <a:gd name="adj1" fmla="val 31034"/>
              <a:gd name="adj2" fmla="val 31034"/>
              <a:gd name="adj3" fmla="val 16667"/>
              <a:gd name="adj4" fmla="val 57458"/>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latin typeface="Times New Roman" panose="02020603050405020304" pitchFamily="18" charset="0"/>
              </a:rPr>
              <a:t>left</a:t>
            </a:r>
          </a:p>
        </p:txBody>
      </p:sp>
      <p:sp>
        <p:nvSpPr>
          <p:cNvPr id="89102" name="AutoShape 24"/>
          <p:cNvSpPr>
            <a:spLocks noChangeArrowheads="1"/>
          </p:cNvSpPr>
          <p:nvPr/>
        </p:nvSpPr>
        <p:spPr bwMode="auto">
          <a:xfrm>
            <a:off x="9609138" y="3551238"/>
            <a:ext cx="914400" cy="796528"/>
          </a:xfrm>
          <a:prstGeom prst="upArrowCallout">
            <a:avLst>
              <a:gd name="adj1" fmla="val 31034"/>
              <a:gd name="adj2" fmla="val 31034"/>
              <a:gd name="adj3" fmla="val 16667"/>
              <a:gd name="adj4" fmla="val 57458"/>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latin typeface="Times New Roman" panose="02020603050405020304" pitchFamily="18" charset="0"/>
              </a:rPr>
              <a:t>right</a:t>
            </a:r>
          </a:p>
        </p:txBody>
      </p:sp>
      <p:grpSp>
        <p:nvGrpSpPr>
          <p:cNvPr id="89103" name="Group 25"/>
          <p:cNvGrpSpPr>
            <a:grpSpLocks/>
          </p:cNvGrpSpPr>
          <p:nvPr/>
        </p:nvGrpSpPr>
        <p:grpSpPr bwMode="auto">
          <a:xfrm>
            <a:off x="7548563" y="1857375"/>
            <a:ext cx="914400" cy="1011238"/>
            <a:chOff x="575" y="1170"/>
            <a:chExt cx="576" cy="637"/>
          </a:xfrm>
        </p:grpSpPr>
        <p:sp>
          <p:nvSpPr>
            <p:cNvPr id="89109" name="AutoShape 26"/>
            <p:cNvSpPr>
              <a:spLocks noChangeArrowheads="1"/>
            </p:cNvSpPr>
            <p:nvPr/>
          </p:nvSpPr>
          <p:spPr bwMode="auto">
            <a:xfrm>
              <a:off x="575" y="1305"/>
              <a:ext cx="576" cy="502"/>
            </a:xfrm>
            <a:prstGeom prst="downArrowCallout">
              <a:avLst>
                <a:gd name="adj1" fmla="val 31034"/>
                <a:gd name="adj2" fmla="val 31034"/>
                <a:gd name="adj3" fmla="val 16667"/>
                <a:gd name="adj4" fmla="val 57458"/>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latin typeface="VNI-Helve" pitchFamily="2" charset="0"/>
                </a:rPr>
                <a:t>i</a:t>
              </a:r>
            </a:p>
          </p:txBody>
        </p:sp>
        <p:sp>
          <p:nvSpPr>
            <p:cNvPr id="89110" name="Line 27"/>
            <p:cNvSpPr>
              <a:spLocks noChangeShapeType="1"/>
            </p:cNvSpPr>
            <p:nvPr/>
          </p:nvSpPr>
          <p:spPr bwMode="auto">
            <a:xfrm>
              <a:off x="720" y="1170"/>
              <a:ext cx="298"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89104" name="Group 28"/>
          <p:cNvGrpSpPr>
            <a:grpSpLocks/>
          </p:cNvGrpSpPr>
          <p:nvPr/>
        </p:nvGrpSpPr>
        <p:grpSpPr bwMode="auto">
          <a:xfrm>
            <a:off x="6529388" y="1855789"/>
            <a:ext cx="914400" cy="1012825"/>
            <a:chOff x="5083" y="1169"/>
            <a:chExt cx="576" cy="638"/>
          </a:xfrm>
        </p:grpSpPr>
        <p:sp>
          <p:nvSpPr>
            <p:cNvPr id="89107" name="AutoShape 29"/>
            <p:cNvSpPr>
              <a:spLocks noChangeArrowheads="1"/>
            </p:cNvSpPr>
            <p:nvPr/>
          </p:nvSpPr>
          <p:spPr bwMode="auto">
            <a:xfrm>
              <a:off x="5083" y="1305"/>
              <a:ext cx="576" cy="502"/>
            </a:xfrm>
            <a:prstGeom prst="downArrowCallout">
              <a:avLst>
                <a:gd name="adj1" fmla="val 31034"/>
                <a:gd name="adj2" fmla="val 31034"/>
                <a:gd name="adj3" fmla="val 16667"/>
                <a:gd name="adj4" fmla="val 57458"/>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latin typeface="VNI-Helve" pitchFamily="2" charset="0"/>
                </a:rPr>
                <a:t>j</a:t>
              </a:r>
            </a:p>
          </p:txBody>
        </p:sp>
        <p:sp>
          <p:nvSpPr>
            <p:cNvPr id="89108" name="Line 30"/>
            <p:cNvSpPr>
              <a:spLocks noChangeShapeType="1"/>
            </p:cNvSpPr>
            <p:nvPr/>
          </p:nvSpPr>
          <p:spPr bwMode="auto">
            <a:xfrm flipH="1">
              <a:off x="5203" y="1169"/>
              <a:ext cx="298"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89105" name="Text Box 31"/>
          <p:cNvSpPr txBox="1">
            <a:spLocks noChangeArrowheads="1"/>
          </p:cNvSpPr>
          <p:nvPr/>
        </p:nvSpPr>
        <p:spPr bwMode="auto">
          <a:xfrm>
            <a:off x="8458201" y="5456238"/>
            <a:ext cx="11271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spcBef>
                <a:spcPct val="50000"/>
              </a:spcBef>
            </a:pPr>
            <a:endParaRPr lang="en-US" sz="1800">
              <a:latin typeface="VNI-Helve" pitchFamily="2" charset="0"/>
            </a:endParaRPr>
          </a:p>
        </p:txBody>
      </p:sp>
      <p:sp>
        <p:nvSpPr>
          <p:cNvPr id="627750" name="Text Box 38"/>
          <p:cNvSpPr txBox="1">
            <a:spLocks noChangeArrowheads="1"/>
          </p:cNvSpPr>
          <p:nvPr/>
        </p:nvSpPr>
        <p:spPr bwMode="auto">
          <a:xfrm>
            <a:off x="2767014" y="4449763"/>
            <a:ext cx="3125787" cy="519112"/>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800" b="1">
                <a:solidFill>
                  <a:srgbClr val="FFFF00"/>
                </a:solidFill>
                <a:latin typeface="Times New Roman" panose="02020603050405020304" pitchFamily="18" charset="0"/>
              </a:rPr>
              <a:t>Sắp xếp đoạn 3</a:t>
            </a:r>
          </a:p>
        </p:txBody>
      </p:sp>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34" name="Rectangle 33"/>
          <p:cNvSpPr/>
          <p:nvPr/>
        </p:nvSpPr>
        <p:spPr>
          <a:xfrm>
            <a:off x="565861" y="145766"/>
            <a:ext cx="7774153" cy="769441"/>
          </a:xfrm>
          <a:prstGeom prst="rect">
            <a:avLst/>
          </a:prstGeom>
        </p:spPr>
        <p:txBody>
          <a:bodyPr wrap="square">
            <a:spAutoFit/>
          </a:bodyPr>
          <a:lstStyle/>
          <a:p>
            <a:pPr algn="ctr"/>
            <a:r>
              <a:rPr lang="en-US" sz="4300" b="1" i="1">
                <a:latin typeface="Times New Roman" panose="02020603050405020304" pitchFamily="18" charset="0"/>
                <a:cs typeface="Times New Roman" panose="02020603050405020304" pitchFamily="18" charset="0"/>
              </a:rPr>
              <a:t>Quick_Sort – Ví dụ</a:t>
            </a:r>
          </a:p>
        </p:txBody>
      </p:sp>
      <p:grpSp>
        <p:nvGrpSpPr>
          <p:cNvPr id="35" name="Group 11"/>
          <p:cNvGrpSpPr>
            <a:grpSpLocks/>
          </p:cNvGrpSpPr>
          <p:nvPr/>
        </p:nvGrpSpPr>
        <p:grpSpPr bwMode="auto">
          <a:xfrm>
            <a:off x="2546350" y="2287589"/>
            <a:ext cx="7893050" cy="649287"/>
            <a:chOff x="644" y="1153"/>
            <a:chExt cx="4972" cy="409"/>
          </a:xfrm>
        </p:grpSpPr>
        <p:sp>
          <p:nvSpPr>
            <p:cNvPr id="36" name="Oval 12"/>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37" name="Oval 13"/>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38" name="Oval 14"/>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3</a:t>
              </a:r>
            </a:p>
          </p:txBody>
        </p:sp>
        <p:sp>
          <p:nvSpPr>
            <p:cNvPr id="39" name="Oval 15"/>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40" name="Oval 16"/>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41" name="Oval 17"/>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42" name="Oval 18"/>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7</a:t>
              </a:r>
            </a:p>
          </p:txBody>
        </p:sp>
        <p:sp>
          <p:nvSpPr>
            <p:cNvPr id="43" name="Oval 19"/>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0</a:t>
              </a:r>
            </a:p>
          </p:txBody>
        </p:sp>
      </p:grpSp>
      <p:sp>
        <p:nvSpPr>
          <p:cNvPr id="44" name="Footer Placeholder 6"/>
          <p:cNvSpPr>
            <a:spLocks noGrp="1"/>
          </p:cNvSpPr>
          <p:nvPr>
            <p:ph type="ftr" sz="quarter" idx="11"/>
          </p:nvPr>
        </p:nvSpPr>
        <p:spPr>
          <a:xfrm>
            <a:off x="4165600" y="6466896"/>
            <a:ext cx="3860800" cy="314905"/>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21691304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xit" presetSubtype="10" fill="hold" grpId="0" nodeType="afterEffect">
                                  <p:stCondLst>
                                    <p:cond delay="0"/>
                                  </p:stCondLst>
                                  <p:childTnLst>
                                    <p:animEffect transition="out" filter="checkerboard(across)">
                                      <p:cBhvr>
                                        <p:cTn id="6" dur="500"/>
                                        <p:tgtEl>
                                          <p:spTgt spid="627750"/>
                                        </p:tgtEl>
                                      </p:cBhvr>
                                    </p:animEffect>
                                    <p:set>
                                      <p:cBhvr>
                                        <p:cTn id="7" dur="1" fill="hold">
                                          <p:stCondLst>
                                            <p:cond delay="499"/>
                                          </p:stCondLst>
                                        </p:cTn>
                                        <p:tgtEl>
                                          <p:spTgt spid="6277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750"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546351" y="2871789"/>
            <a:ext cx="7916863" cy="649287"/>
            <a:chOff x="644" y="1809"/>
            <a:chExt cx="4987" cy="409"/>
          </a:xfrm>
        </p:grpSpPr>
        <p:sp>
          <p:nvSpPr>
            <p:cNvPr id="90127" name="Oval 3"/>
            <p:cNvSpPr>
              <a:spLocks noChangeArrowheads="1"/>
            </p:cNvSpPr>
            <p:nvPr/>
          </p:nvSpPr>
          <p:spPr bwMode="auto">
            <a:xfrm>
              <a:off x="1288" y="1809"/>
              <a:ext cx="460" cy="40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90128" name="Oval 4"/>
            <p:cNvSpPr>
              <a:spLocks noChangeArrowheads="1"/>
            </p:cNvSpPr>
            <p:nvPr/>
          </p:nvSpPr>
          <p:spPr bwMode="auto">
            <a:xfrm>
              <a:off x="1933" y="1809"/>
              <a:ext cx="460" cy="40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90129" name="Oval 5"/>
            <p:cNvSpPr>
              <a:spLocks noChangeArrowheads="1"/>
            </p:cNvSpPr>
            <p:nvPr/>
          </p:nvSpPr>
          <p:spPr bwMode="auto">
            <a:xfrm>
              <a:off x="2577" y="1809"/>
              <a:ext cx="460" cy="40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90130" name="Oval 6"/>
            <p:cNvSpPr>
              <a:spLocks noChangeArrowheads="1"/>
            </p:cNvSpPr>
            <p:nvPr/>
          </p:nvSpPr>
          <p:spPr bwMode="auto">
            <a:xfrm>
              <a:off x="3222" y="1809"/>
              <a:ext cx="460" cy="40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90131" name="Oval 7"/>
            <p:cNvSpPr>
              <a:spLocks noChangeArrowheads="1"/>
            </p:cNvSpPr>
            <p:nvPr/>
          </p:nvSpPr>
          <p:spPr bwMode="auto">
            <a:xfrm>
              <a:off x="3866" y="1809"/>
              <a:ext cx="460" cy="40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8</a:t>
              </a:r>
            </a:p>
          </p:txBody>
        </p:sp>
        <p:sp>
          <p:nvSpPr>
            <p:cNvPr id="90132" name="Oval 8"/>
            <p:cNvSpPr>
              <a:spLocks noChangeArrowheads="1"/>
            </p:cNvSpPr>
            <p:nvPr/>
          </p:nvSpPr>
          <p:spPr bwMode="auto">
            <a:xfrm>
              <a:off x="4511" y="1809"/>
              <a:ext cx="475" cy="40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12</a:t>
              </a:r>
            </a:p>
          </p:txBody>
        </p:sp>
        <p:sp>
          <p:nvSpPr>
            <p:cNvPr id="90133" name="Oval 9"/>
            <p:cNvSpPr>
              <a:spLocks noChangeArrowheads="1"/>
            </p:cNvSpPr>
            <p:nvPr/>
          </p:nvSpPr>
          <p:spPr bwMode="auto">
            <a:xfrm>
              <a:off x="5156" y="1809"/>
              <a:ext cx="475" cy="40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15</a:t>
              </a:r>
            </a:p>
          </p:txBody>
        </p:sp>
        <p:sp>
          <p:nvSpPr>
            <p:cNvPr id="90134" name="Oval 10"/>
            <p:cNvSpPr>
              <a:spLocks noChangeArrowheads="1"/>
            </p:cNvSpPr>
            <p:nvPr/>
          </p:nvSpPr>
          <p:spPr bwMode="auto">
            <a:xfrm>
              <a:off x="644" y="1809"/>
              <a:ext cx="460" cy="40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grpSp>
      <p:sp>
        <p:nvSpPr>
          <p:cNvPr id="90118" name="Text Box 21"/>
          <p:cNvSpPr txBox="1">
            <a:spLocks noChangeArrowheads="1"/>
          </p:cNvSpPr>
          <p:nvPr/>
        </p:nvSpPr>
        <p:spPr bwMode="auto">
          <a:xfrm>
            <a:off x="8702675" y="5410201"/>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spcBef>
                <a:spcPct val="50000"/>
              </a:spcBef>
            </a:pPr>
            <a:endParaRPr lang="en-US" sz="1800">
              <a:latin typeface="VNI-Helve" pitchFamily="2" charset="0"/>
            </a:endParaRPr>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26" name="Rectangle 25"/>
          <p:cNvSpPr/>
          <p:nvPr/>
        </p:nvSpPr>
        <p:spPr>
          <a:xfrm>
            <a:off x="565861" y="145766"/>
            <a:ext cx="7774153" cy="769441"/>
          </a:xfrm>
          <a:prstGeom prst="rect">
            <a:avLst/>
          </a:prstGeom>
        </p:spPr>
        <p:txBody>
          <a:bodyPr wrap="square">
            <a:spAutoFit/>
          </a:bodyPr>
          <a:lstStyle/>
          <a:p>
            <a:pPr algn="ctr"/>
            <a:r>
              <a:rPr lang="en-US" sz="4300" b="1" i="1">
                <a:latin typeface="Times New Roman" panose="02020603050405020304" pitchFamily="18" charset="0"/>
                <a:cs typeface="Times New Roman" panose="02020603050405020304" pitchFamily="18" charset="0"/>
              </a:rPr>
              <a:t>Quick_Sort – Ví dụ</a:t>
            </a:r>
          </a:p>
        </p:txBody>
      </p:sp>
      <p:grpSp>
        <p:nvGrpSpPr>
          <p:cNvPr id="27" name="Group 11"/>
          <p:cNvGrpSpPr>
            <a:grpSpLocks/>
          </p:cNvGrpSpPr>
          <p:nvPr/>
        </p:nvGrpSpPr>
        <p:grpSpPr bwMode="auto">
          <a:xfrm>
            <a:off x="2546350" y="2287589"/>
            <a:ext cx="7893050" cy="649287"/>
            <a:chOff x="644" y="1153"/>
            <a:chExt cx="4972" cy="409"/>
          </a:xfrm>
        </p:grpSpPr>
        <p:sp>
          <p:nvSpPr>
            <p:cNvPr id="28" name="Oval 12"/>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29" name="Oval 13"/>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30" name="Oval 14"/>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3</a:t>
              </a:r>
            </a:p>
          </p:txBody>
        </p:sp>
        <p:sp>
          <p:nvSpPr>
            <p:cNvPr id="31" name="Oval 15"/>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32" name="Oval 16"/>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33" name="Oval 17"/>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34" name="Oval 18"/>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7</a:t>
              </a:r>
            </a:p>
          </p:txBody>
        </p:sp>
        <p:sp>
          <p:nvSpPr>
            <p:cNvPr id="35" name="Oval 19"/>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0</a:t>
              </a:r>
            </a:p>
          </p:txBody>
        </p:sp>
      </p:grpSp>
      <p:sp>
        <p:nvSpPr>
          <p:cNvPr id="36" name="Footer Placeholder 6"/>
          <p:cNvSpPr>
            <a:spLocks noGrp="1"/>
          </p:cNvSpPr>
          <p:nvPr>
            <p:ph type="ftr" sz="quarter" idx="11"/>
          </p:nvPr>
        </p:nvSpPr>
        <p:spPr>
          <a:xfrm>
            <a:off x="4165600" y="6466896"/>
            <a:ext cx="3860800" cy="314905"/>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13158197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3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1267" y="215480"/>
            <a:ext cx="10842171" cy="769441"/>
          </a:xfrm>
          <a:prstGeom prst="rect">
            <a:avLst/>
          </a:prstGeom>
        </p:spPr>
        <p:txBody>
          <a:bodyPr wrap="square">
            <a:spAutoFit/>
          </a:bodyPr>
          <a:lstStyle/>
          <a:p>
            <a:pPr algn="ctr"/>
            <a:r>
              <a:rPr lang="en-US" sz="4400" b="1" i="1">
                <a:latin typeface="Times New Roman" panose="02020603050405020304" pitchFamily="18" charset="0"/>
                <a:cs typeface="Times New Roman" panose="02020603050405020304" pitchFamily="18" charset="0"/>
              </a:rPr>
              <a:t>Quick_Sort – cài đặt</a:t>
            </a:r>
            <a:endParaRPr lang="en-US" sz="4300" i="1">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9" name="Rectangle 3"/>
          <p:cNvSpPr>
            <a:spLocks noGrp="1" noChangeArrowheads="1"/>
          </p:cNvSpPr>
          <p:nvPr>
            <p:ph sz="quarter" idx="1"/>
          </p:nvPr>
        </p:nvSpPr>
        <p:spPr>
          <a:xfrm>
            <a:off x="314294" y="984921"/>
            <a:ext cx="6336673" cy="4734234"/>
          </a:xfrm>
        </p:spPr>
        <p:txBody>
          <a:bodyPr/>
          <a:lstStyle/>
          <a:p>
            <a:pPr eaLnBrk="1" hangingPunct="1">
              <a:lnSpc>
                <a:spcPct val="90000"/>
              </a:lnSpc>
              <a:buFont typeface="Wingdings" panose="05000000000000000000" pitchFamily="2" charset="2"/>
              <a:buNone/>
            </a:pPr>
            <a:r>
              <a:rPr lang="en-US" sz="2800" b="1">
                <a:solidFill>
                  <a:srgbClr val="0000FF"/>
                </a:solidFill>
                <a:latin typeface="Times New Roman" panose="02020603050405020304" pitchFamily="18" charset="0"/>
                <a:cs typeface="Times New Roman" panose="02020603050405020304" pitchFamily="18" charset="0"/>
              </a:rPr>
              <a:t>void</a:t>
            </a:r>
            <a:r>
              <a:rPr lang="en-US" sz="2800" b="1">
                <a:solidFill>
                  <a:srgbClr val="000000"/>
                </a:solidFill>
                <a:latin typeface="Times New Roman" panose="02020603050405020304" pitchFamily="18" charset="0"/>
                <a:cs typeface="Times New Roman" panose="02020603050405020304" pitchFamily="18" charset="0"/>
              </a:rPr>
              <a:t> </a:t>
            </a:r>
            <a:r>
              <a:rPr lang="en-US" sz="2800" b="1">
                <a:solidFill>
                  <a:srgbClr val="FF0000"/>
                </a:solidFill>
                <a:latin typeface="Times New Roman" panose="02020603050405020304" pitchFamily="18" charset="0"/>
                <a:cs typeface="Times New Roman" panose="02020603050405020304" pitchFamily="18" charset="0"/>
              </a:rPr>
              <a:t>QuickSort</a:t>
            </a:r>
            <a:r>
              <a:rPr lang="en-US" sz="2800" b="1">
                <a:solidFill>
                  <a:srgbClr val="000000"/>
                </a:solidFill>
                <a:latin typeface="Times New Roman" panose="02020603050405020304" pitchFamily="18" charset="0"/>
                <a:cs typeface="Times New Roman" panose="02020603050405020304" pitchFamily="18" charset="0"/>
              </a:rPr>
              <a:t>(</a:t>
            </a:r>
            <a:r>
              <a:rPr lang="en-US" sz="2800" b="1">
                <a:solidFill>
                  <a:srgbClr val="0000FF"/>
                </a:solidFill>
                <a:latin typeface="Times New Roman" panose="02020603050405020304" pitchFamily="18" charset="0"/>
                <a:cs typeface="Times New Roman" panose="02020603050405020304" pitchFamily="18" charset="0"/>
              </a:rPr>
              <a:t>int</a:t>
            </a:r>
            <a:r>
              <a:rPr lang="en-US" sz="2800" b="1">
                <a:solidFill>
                  <a:srgbClr val="000000"/>
                </a:solidFill>
                <a:latin typeface="Times New Roman" panose="02020603050405020304" pitchFamily="18" charset="0"/>
                <a:cs typeface="Times New Roman" panose="02020603050405020304" pitchFamily="18" charset="0"/>
              </a:rPr>
              <a:t> a[], </a:t>
            </a:r>
            <a:r>
              <a:rPr lang="en-US" sz="2800" b="1">
                <a:solidFill>
                  <a:srgbClr val="0000FF"/>
                </a:solidFill>
                <a:latin typeface="Times New Roman" panose="02020603050405020304" pitchFamily="18" charset="0"/>
                <a:cs typeface="Times New Roman" panose="02020603050405020304" pitchFamily="18" charset="0"/>
              </a:rPr>
              <a:t>int</a:t>
            </a:r>
            <a:r>
              <a:rPr lang="en-US" sz="2800" b="1">
                <a:solidFill>
                  <a:srgbClr val="000000"/>
                </a:solidFill>
                <a:latin typeface="Times New Roman" panose="02020603050405020304" pitchFamily="18" charset="0"/>
                <a:cs typeface="Times New Roman" panose="02020603050405020304" pitchFamily="18" charset="0"/>
              </a:rPr>
              <a:t> left, </a:t>
            </a:r>
            <a:r>
              <a:rPr lang="en-US" sz="2800" b="1">
                <a:solidFill>
                  <a:srgbClr val="0000FF"/>
                </a:solidFill>
                <a:latin typeface="Times New Roman" panose="02020603050405020304" pitchFamily="18" charset="0"/>
                <a:cs typeface="Times New Roman" panose="02020603050405020304" pitchFamily="18" charset="0"/>
              </a:rPr>
              <a:t>int</a:t>
            </a:r>
            <a:r>
              <a:rPr lang="en-US" sz="2800" b="1">
                <a:solidFill>
                  <a:srgbClr val="000000"/>
                </a:solidFill>
                <a:latin typeface="Times New Roman" panose="02020603050405020304" pitchFamily="18" charset="0"/>
                <a:cs typeface="Times New Roman" panose="02020603050405020304" pitchFamily="18" charset="0"/>
              </a:rPr>
              <a:t> right)</a:t>
            </a:r>
          </a:p>
          <a:p>
            <a:pPr eaLnBrk="1" hangingPunct="1">
              <a:lnSpc>
                <a:spcPct val="90000"/>
              </a:lnSpc>
              <a:buFont typeface="Wingdings" panose="05000000000000000000" pitchFamily="2" charset="2"/>
              <a:buNone/>
            </a:pPr>
            <a:r>
              <a:rPr lang="en-US" sz="2800" b="1">
                <a:solidFill>
                  <a:srgbClr val="000000"/>
                </a:solidFill>
                <a:latin typeface="Times New Roman" panose="02020603050405020304" pitchFamily="18" charset="0"/>
                <a:cs typeface="Times New Roman" panose="02020603050405020304" pitchFamily="18" charset="0"/>
              </a:rPr>
              <a:t>{ 	</a:t>
            </a:r>
          </a:p>
          <a:p>
            <a:pPr eaLnBrk="1" hangingPunct="1">
              <a:lnSpc>
                <a:spcPct val="90000"/>
              </a:lnSpc>
              <a:buFont typeface="Wingdings" panose="05000000000000000000" pitchFamily="2" charset="2"/>
              <a:buNone/>
            </a:pPr>
            <a:r>
              <a:rPr lang="en-US" sz="2800" b="1">
                <a:solidFill>
                  <a:srgbClr val="000000"/>
                </a:solidFill>
                <a:latin typeface="Times New Roman" panose="02020603050405020304" pitchFamily="18" charset="0"/>
                <a:cs typeface="Times New Roman" panose="02020603050405020304" pitchFamily="18" charset="0"/>
              </a:rPr>
              <a:t>	</a:t>
            </a:r>
            <a:r>
              <a:rPr lang="en-US" sz="2800" b="1">
                <a:solidFill>
                  <a:srgbClr val="0000FF"/>
                </a:solidFill>
                <a:latin typeface="Times New Roman" panose="02020603050405020304" pitchFamily="18" charset="0"/>
                <a:cs typeface="Times New Roman" panose="02020603050405020304" pitchFamily="18" charset="0"/>
              </a:rPr>
              <a:t>int</a:t>
            </a:r>
            <a:r>
              <a:rPr lang="en-US" sz="2800" b="1">
                <a:solidFill>
                  <a:srgbClr val="000000"/>
                </a:solidFill>
                <a:latin typeface="Times New Roman" panose="02020603050405020304" pitchFamily="18" charset="0"/>
                <a:cs typeface="Times New Roman" panose="02020603050405020304" pitchFamily="18" charset="0"/>
              </a:rPr>
              <a:t>	i, j, x;</a:t>
            </a:r>
          </a:p>
          <a:p>
            <a:pPr eaLnBrk="1" hangingPunct="1">
              <a:lnSpc>
                <a:spcPct val="90000"/>
              </a:lnSpc>
              <a:buFont typeface="Wingdings" panose="05000000000000000000" pitchFamily="2" charset="2"/>
              <a:buNone/>
            </a:pPr>
            <a:r>
              <a:rPr lang="en-US" sz="2800" b="1">
                <a:solidFill>
                  <a:srgbClr val="000000"/>
                </a:solidFill>
                <a:latin typeface="Times New Roman" panose="02020603050405020304" pitchFamily="18" charset="0"/>
                <a:cs typeface="Times New Roman" panose="02020603050405020304" pitchFamily="18" charset="0"/>
              </a:rPr>
              <a:t>	</a:t>
            </a:r>
            <a:r>
              <a:rPr lang="en-US" sz="2800" b="1">
                <a:solidFill>
                  <a:srgbClr val="0000FF"/>
                </a:solidFill>
                <a:latin typeface="Times New Roman" panose="02020603050405020304" pitchFamily="18" charset="0"/>
                <a:cs typeface="Times New Roman" panose="02020603050405020304" pitchFamily="18" charset="0"/>
              </a:rPr>
              <a:t>if </a:t>
            </a:r>
            <a:r>
              <a:rPr lang="en-US" sz="2800" b="1">
                <a:latin typeface="Times New Roman" panose="02020603050405020304" pitchFamily="18" charset="0"/>
                <a:cs typeface="Times New Roman" panose="02020603050405020304" pitchFamily="18" charset="0"/>
              </a:rPr>
              <a:t>(left &gt; right)	</a:t>
            </a:r>
            <a:r>
              <a:rPr lang="en-US" sz="2800" b="1">
                <a:solidFill>
                  <a:srgbClr val="0000FF"/>
                </a:solidFill>
                <a:latin typeface="Times New Roman" panose="02020603050405020304" pitchFamily="18" charset="0"/>
                <a:cs typeface="Times New Roman" panose="02020603050405020304" pitchFamily="18" charset="0"/>
              </a:rPr>
              <a:t>return</a:t>
            </a:r>
            <a:r>
              <a:rPr lang="en-US" sz="2800" b="1">
                <a:solidFill>
                  <a:srgbClr val="000000"/>
                </a:solidFill>
                <a:latin typeface="Times New Roman" panose="02020603050405020304" pitchFamily="18" charset="0"/>
                <a:cs typeface="Times New Roman" panose="02020603050405020304" pitchFamily="18" charset="0"/>
              </a:rPr>
              <a:t>;</a:t>
            </a:r>
          </a:p>
          <a:p>
            <a:pPr eaLnBrk="1" hangingPunct="1">
              <a:lnSpc>
                <a:spcPct val="90000"/>
              </a:lnSpc>
              <a:buFont typeface="Wingdings" panose="05000000000000000000" pitchFamily="2" charset="2"/>
              <a:buNone/>
            </a:pPr>
            <a:r>
              <a:rPr lang="en-US" sz="2800" b="1">
                <a:solidFill>
                  <a:srgbClr val="000000"/>
                </a:solidFill>
                <a:latin typeface="Times New Roman" panose="02020603050405020304" pitchFamily="18" charset="0"/>
                <a:cs typeface="Times New Roman" panose="02020603050405020304" pitchFamily="18" charset="0"/>
              </a:rPr>
              <a:t>  	x = a[(left+right)/2]; 	</a:t>
            </a:r>
          </a:p>
          <a:p>
            <a:pPr eaLnBrk="1" hangingPunct="1">
              <a:lnSpc>
                <a:spcPct val="90000"/>
              </a:lnSpc>
              <a:buFont typeface="Wingdings" panose="05000000000000000000" pitchFamily="2" charset="2"/>
              <a:buNone/>
            </a:pPr>
            <a:r>
              <a:rPr lang="en-US" sz="2800" b="1">
                <a:solidFill>
                  <a:srgbClr val="000000"/>
                </a:solidFill>
              </a:rPr>
              <a:t>    </a:t>
            </a:r>
            <a:r>
              <a:rPr lang="en-US" sz="2800" b="1">
                <a:solidFill>
                  <a:srgbClr val="000000"/>
                </a:solidFill>
                <a:latin typeface="Times New Roman" panose="02020603050405020304" pitchFamily="18" charset="0"/>
                <a:cs typeface="Times New Roman" panose="02020603050405020304" pitchFamily="18" charset="0"/>
              </a:rPr>
              <a:t>i = left; </a:t>
            </a:r>
          </a:p>
          <a:p>
            <a:pPr eaLnBrk="1" hangingPunct="1">
              <a:lnSpc>
                <a:spcPct val="90000"/>
              </a:lnSpc>
              <a:buFont typeface="Wingdings" panose="05000000000000000000" pitchFamily="2" charset="2"/>
              <a:buNone/>
            </a:pPr>
            <a:r>
              <a:rPr lang="en-US" sz="2800" b="1">
                <a:solidFill>
                  <a:srgbClr val="000000"/>
                </a:solidFill>
              </a:rPr>
              <a:t>    </a:t>
            </a:r>
            <a:r>
              <a:rPr lang="en-US" sz="2800" b="1">
                <a:solidFill>
                  <a:srgbClr val="000000"/>
                </a:solidFill>
                <a:latin typeface="Times New Roman" panose="02020603050405020304" pitchFamily="18" charset="0"/>
                <a:cs typeface="Times New Roman" panose="02020603050405020304" pitchFamily="18" charset="0"/>
              </a:rPr>
              <a:t>j = right;</a:t>
            </a:r>
          </a:p>
          <a:p>
            <a:pPr eaLnBrk="1" hangingPunct="1">
              <a:lnSpc>
                <a:spcPct val="90000"/>
              </a:lnSpc>
              <a:buFont typeface="Wingdings" panose="05000000000000000000" pitchFamily="2" charset="2"/>
              <a:buNone/>
            </a:pPr>
            <a:r>
              <a:rPr lang="en-US" sz="2800" b="1">
                <a:solidFill>
                  <a:srgbClr val="000000"/>
                </a:solidFill>
                <a:latin typeface="Times New Roman" panose="02020603050405020304" pitchFamily="18" charset="0"/>
                <a:cs typeface="Times New Roman" panose="02020603050405020304" pitchFamily="18" charset="0"/>
              </a:rPr>
              <a:t>  	</a:t>
            </a:r>
            <a:r>
              <a:rPr lang="en-US" sz="2800" b="1">
                <a:solidFill>
                  <a:srgbClr val="0000FF"/>
                </a:solidFill>
                <a:latin typeface="Times New Roman" panose="02020603050405020304" pitchFamily="18" charset="0"/>
                <a:cs typeface="Times New Roman" panose="02020603050405020304" pitchFamily="18" charset="0"/>
              </a:rPr>
              <a:t> do</a:t>
            </a:r>
            <a:r>
              <a:rPr lang="en-US" sz="2800" b="1">
                <a:solidFill>
                  <a:srgbClr val="000000"/>
                </a:solidFill>
                <a:latin typeface="Times New Roman" panose="02020603050405020304" pitchFamily="18" charset="0"/>
                <a:cs typeface="Times New Roman" panose="02020603050405020304" pitchFamily="18" charset="0"/>
              </a:rPr>
              <a:t>{</a:t>
            </a:r>
          </a:p>
          <a:p>
            <a:pPr eaLnBrk="1" hangingPunct="1">
              <a:lnSpc>
                <a:spcPct val="90000"/>
              </a:lnSpc>
              <a:buFont typeface="Wingdings" panose="05000000000000000000" pitchFamily="2" charset="2"/>
              <a:buNone/>
            </a:pPr>
            <a:r>
              <a:rPr lang="en-US" sz="2800" b="1">
                <a:solidFill>
                  <a:srgbClr val="000000"/>
                </a:solidFill>
                <a:latin typeface="Times New Roman" panose="02020603050405020304" pitchFamily="18" charset="0"/>
                <a:cs typeface="Times New Roman" panose="02020603050405020304" pitchFamily="18" charset="0"/>
              </a:rPr>
              <a:t>     	</a:t>
            </a:r>
            <a:r>
              <a:rPr lang="en-US" sz="2800" b="1">
                <a:solidFill>
                  <a:srgbClr val="0000FF"/>
                </a:solidFill>
                <a:latin typeface="Times New Roman" panose="02020603050405020304" pitchFamily="18" charset="0"/>
                <a:cs typeface="Times New Roman" panose="02020603050405020304" pitchFamily="18" charset="0"/>
              </a:rPr>
              <a:t>while</a:t>
            </a:r>
            <a:r>
              <a:rPr lang="en-US" sz="2800" b="1">
                <a:solidFill>
                  <a:srgbClr val="000000"/>
                </a:solidFill>
                <a:latin typeface="Times New Roman" panose="02020603050405020304" pitchFamily="18" charset="0"/>
                <a:cs typeface="Times New Roman" panose="02020603050405020304" pitchFamily="18" charset="0"/>
              </a:rPr>
              <a:t>(a[i] &lt; x) i++;</a:t>
            </a:r>
          </a:p>
          <a:p>
            <a:pPr eaLnBrk="1" hangingPunct="1">
              <a:lnSpc>
                <a:spcPct val="90000"/>
              </a:lnSpc>
              <a:buFont typeface="Wingdings" panose="05000000000000000000" pitchFamily="2" charset="2"/>
              <a:buNone/>
            </a:pPr>
            <a:r>
              <a:rPr lang="en-US" sz="2800" b="1">
                <a:solidFill>
                  <a:srgbClr val="000000"/>
                </a:solidFill>
                <a:latin typeface="Times New Roman" panose="02020603050405020304" pitchFamily="18" charset="0"/>
                <a:cs typeface="Times New Roman" panose="02020603050405020304" pitchFamily="18" charset="0"/>
              </a:rPr>
              <a:t>     	</a:t>
            </a:r>
            <a:r>
              <a:rPr lang="en-US" sz="2800" b="1">
                <a:solidFill>
                  <a:srgbClr val="0000FF"/>
                </a:solidFill>
                <a:latin typeface="Times New Roman" panose="02020603050405020304" pitchFamily="18" charset="0"/>
                <a:cs typeface="Times New Roman" panose="02020603050405020304" pitchFamily="18" charset="0"/>
              </a:rPr>
              <a:t>while</a:t>
            </a:r>
            <a:r>
              <a:rPr lang="en-US" sz="2800" b="1">
                <a:solidFill>
                  <a:srgbClr val="000000"/>
                </a:solidFill>
                <a:latin typeface="Times New Roman" panose="02020603050405020304" pitchFamily="18" charset="0"/>
                <a:cs typeface="Times New Roman" panose="02020603050405020304" pitchFamily="18" charset="0"/>
              </a:rPr>
              <a:t>(a[j] &gt; x) j--;    	</a:t>
            </a:r>
          </a:p>
        </p:txBody>
      </p:sp>
      <p:sp>
        <p:nvSpPr>
          <p:cNvPr id="6" name="Footer Placeholder 6"/>
          <p:cNvSpPr>
            <a:spLocks noGrp="1"/>
          </p:cNvSpPr>
          <p:nvPr>
            <p:ph type="ftr" sz="quarter" idx="11"/>
          </p:nvPr>
        </p:nvSpPr>
        <p:spPr>
          <a:xfrm>
            <a:off x="4165600" y="6466896"/>
            <a:ext cx="3860800" cy="314905"/>
          </a:xfrm>
        </p:spPr>
        <p:txBody>
          <a:bodyPr/>
          <a:lstStyle/>
          <a:p>
            <a:r>
              <a:rPr lang="en-US" sz="1800">
                <a:latin typeface="Times New Roman" panose="02020603050405020304" pitchFamily="18" charset="0"/>
                <a:cs typeface="Times New Roman" panose="02020603050405020304" pitchFamily="18" charset="0"/>
              </a:rPr>
              <a:t>http://fit.vimaru.edu.vn</a:t>
            </a:r>
          </a:p>
        </p:txBody>
      </p:sp>
      <p:sp>
        <p:nvSpPr>
          <p:cNvPr id="3" name="Rectangle 2"/>
          <p:cNvSpPr/>
          <p:nvPr/>
        </p:nvSpPr>
        <p:spPr>
          <a:xfrm>
            <a:off x="6650967" y="2263076"/>
            <a:ext cx="5176058" cy="3194721"/>
          </a:xfrm>
          <a:prstGeom prst="rect">
            <a:avLst/>
          </a:prstGeom>
        </p:spPr>
        <p:txBody>
          <a:bodyPr wrap="square">
            <a:spAutoFit/>
          </a:bodyPr>
          <a:lstStyle/>
          <a:p>
            <a:pPr>
              <a:lnSpc>
                <a:spcPct val="90000"/>
              </a:lnSpc>
            </a:pPr>
            <a:r>
              <a:rPr lang="en-US" sz="2800" b="1">
                <a:solidFill>
                  <a:srgbClr val="0000FF"/>
                </a:solidFill>
                <a:latin typeface="Times New Roman" panose="02020603050405020304" pitchFamily="18" charset="0"/>
                <a:cs typeface="Times New Roman" panose="02020603050405020304" pitchFamily="18" charset="0"/>
              </a:rPr>
              <a:t>if</a:t>
            </a:r>
            <a:r>
              <a:rPr lang="en-US" sz="2800" b="1">
                <a:solidFill>
                  <a:srgbClr val="000000"/>
                </a:solidFill>
                <a:latin typeface="Times New Roman" panose="02020603050405020304" pitchFamily="18" charset="0"/>
                <a:cs typeface="Times New Roman" panose="02020603050405020304" pitchFamily="18" charset="0"/>
              </a:rPr>
              <a:t>(i &lt;= j) { </a:t>
            </a:r>
          </a:p>
          <a:p>
            <a:pPr>
              <a:lnSpc>
                <a:spcPct val="90000"/>
              </a:lnSpc>
            </a:pPr>
            <a:r>
              <a:rPr lang="en-US" sz="2800" b="1">
                <a:solidFill>
                  <a:srgbClr val="000000"/>
                </a:solidFill>
                <a:latin typeface="Times New Roman" panose="02020603050405020304" pitchFamily="18" charset="0"/>
                <a:cs typeface="Times New Roman" panose="02020603050405020304" pitchFamily="18" charset="0"/>
              </a:rPr>
              <a:t>	</a:t>
            </a:r>
            <a:r>
              <a:rPr lang="en-US" sz="2800" b="1">
                <a:solidFill>
                  <a:srgbClr val="FF3300"/>
                </a:solidFill>
                <a:latin typeface="Times New Roman" panose="02020603050405020304" pitchFamily="18" charset="0"/>
                <a:cs typeface="Times New Roman" panose="02020603050405020304" pitchFamily="18" charset="0"/>
              </a:rPr>
              <a:t>Swap</a:t>
            </a:r>
            <a:r>
              <a:rPr lang="en-US" sz="2800" b="1">
                <a:solidFill>
                  <a:srgbClr val="000000"/>
                </a:solidFill>
                <a:latin typeface="Times New Roman" panose="02020603050405020304" pitchFamily="18" charset="0"/>
                <a:cs typeface="Times New Roman" panose="02020603050405020304" pitchFamily="18" charset="0"/>
              </a:rPr>
              <a:t>(a[i], a[j]);</a:t>
            </a:r>
          </a:p>
          <a:p>
            <a:pPr>
              <a:lnSpc>
                <a:spcPct val="90000"/>
              </a:lnSpc>
            </a:pPr>
            <a:r>
              <a:rPr lang="en-US" sz="2800" b="1">
                <a:solidFill>
                  <a:srgbClr val="000000"/>
                </a:solidFill>
                <a:latin typeface="Times New Roman" panose="02020603050405020304" pitchFamily="18" charset="0"/>
                <a:cs typeface="Times New Roman" panose="02020603050405020304" pitchFamily="18" charset="0"/>
              </a:rPr>
              <a:t>       	i++ ; j--;</a:t>
            </a:r>
          </a:p>
          <a:p>
            <a:pPr>
              <a:lnSpc>
                <a:spcPct val="90000"/>
              </a:lnSpc>
            </a:pPr>
            <a:r>
              <a:rPr lang="en-US" sz="2800" b="1">
                <a:solidFill>
                  <a:srgbClr val="000000"/>
                </a:solidFill>
                <a:latin typeface="Times New Roman" panose="02020603050405020304" pitchFamily="18" charset="0"/>
                <a:cs typeface="Times New Roman" panose="02020603050405020304" pitchFamily="18" charset="0"/>
              </a:rPr>
              <a:t>	}</a:t>
            </a:r>
          </a:p>
          <a:p>
            <a:pPr>
              <a:lnSpc>
                <a:spcPct val="90000"/>
              </a:lnSpc>
            </a:pPr>
            <a:r>
              <a:rPr lang="en-US" sz="2800" b="1">
                <a:solidFill>
                  <a:srgbClr val="000000"/>
                </a:solidFill>
                <a:latin typeface="Times New Roman" panose="02020603050405020304" pitchFamily="18" charset="0"/>
                <a:cs typeface="Times New Roman" panose="02020603050405020304" pitchFamily="18" charset="0"/>
              </a:rPr>
              <a:t>} </a:t>
            </a:r>
            <a:r>
              <a:rPr lang="en-US" sz="2800" b="1">
                <a:solidFill>
                  <a:srgbClr val="0000FF"/>
                </a:solidFill>
                <a:latin typeface="Times New Roman" panose="02020603050405020304" pitchFamily="18" charset="0"/>
                <a:cs typeface="Times New Roman" panose="02020603050405020304" pitchFamily="18" charset="0"/>
              </a:rPr>
              <a:t>while</a:t>
            </a:r>
            <a:r>
              <a:rPr lang="en-US" sz="2800" b="1">
                <a:solidFill>
                  <a:srgbClr val="000000"/>
                </a:solidFill>
                <a:latin typeface="Times New Roman" panose="02020603050405020304" pitchFamily="18" charset="0"/>
                <a:cs typeface="Times New Roman" panose="02020603050405020304" pitchFamily="18" charset="0"/>
              </a:rPr>
              <a:t>(i &lt;=j);</a:t>
            </a:r>
          </a:p>
          <a:p>
            <a:pPr>
              <a:lnSpc>
                <a:spcPct val="90000"/>
              </a:lnSpc>
            </a:pPr>
            <a:r>
              <a:rPr lang="en-US" sz="2800" b="1">
                <a:solidFill>
                  <a:srgbClr val="0000FF"/>
                </a:solidFill>
                <a:latin typeface="Times New Roman" panose="02020603050405020304" pitchFamily="18" charset="0"/>
                <a:cs typeface="Times New Roman" panose="02020603050405020304" pitchFamily="18" charset="0"/>
              </a:rPr>
              <a:t>if</a:t>
            </a:r>
            <a:r>
              <a:rPr lang="en-US" sz="2800" b="1">
                <a:latin typeface="Times New Roman" panose="02020603050405020304" pitchFamily="18" charset="0"/>
                <a:cs typeface="Times New Roman" panose="02020603050405020304" pitchFamily="18" charset="0"/>
              </a:rPr>
              <a:t>(left&lt;j)</a:t>
            </a:r>
            <a:r>
              <a:rPr lang="en-US" sz="2800" b="1">
                <a:solidFill>
                  <a:srgbClr val="FF0000"/>
                </a:solidFill>
                <a:latin typeface="Times New Roman" panose="02020603050405020304" pitchFamily="18" charset="0"/>
                <a:cs typeface="Times New Roman" panose="02020603050405020304" pitchFamily="18" charset="0"/>
              </a:rPr>
              <a:t> QuickSort</a:t>
            </a:r>
            <a:r>
              <a:rPr lang="en-US" sz="2800" b="1">
                <a:solidFill>
                  <a:srgbClr val="000000"/>
                </a:solidFill>
                <a:latin typeface="Times New Roman" panose="02020603050405020304" pitchFamily="18" charset="0"/>
                <a:cs typeface="Times New Roman" panose="02020603050405020304" pitchFamily="18" charset="0"/>
              </a:rPr>
              <a:t>(a, left, j);</a:t>
            </a:r>
          </a:p>
          <a:p>
            <a:pPr>
              <a:lnSpc>
                <a:spcPct val="90000"/>
              </a:lnSpc>
            </a:pPr>
            <a:r>
              <a:rPr lang="en-US" sz="2800" b="1">
                <a:solidFill>
                  <a:srgbClr val="0000FF"/>
                </a:solidFill>
                <a:latin typeface="Times New Roman" panose="02020603050405020304" pitchFamily="18" charset="0"/>
                <a:cs typeface="Times New Roman" panose="02020603050405020304" pitchFamily="18" charset="0"/>
              </a:rPr>
              <a:t>if</a:t>
            </a:r>
            <a:r>
              <a:rPr lang="en-US" sz="2800" b="1">
                <a:latin typeface="Times New Roman" panose="02020603050405020304" pitchFamily="18" charset="0"/>
                <a:cs typeface="Times New Roman" panose="02020603050405020304" pitchFamily="18" charset="0"/>
              </a:rPr>
              <a:t>(i&lt;right)</a:t>
            </a:r>
            <a:r>
              <a:rPr lang="en-US" sz="2800" b="1">
                <a:solidFill>
                  <a:srgbClr val="FF0000"/>
                </a:solidFill>
                <a:latin typeface="Times New Roman" panose="02020603050405020304" pitchFamily="18" charset="0"/>
                <a:cs typeface="Times New Roman" panose="02020603050405020304" pitchFamily="18" charset="0"/>
              </a:rPr>
              <a:t> QuickSort</a:t>
            </a:r>
            <a:r>
              <a:rPr lang="en-US" sz="2800" b="1">
                <a:solidFill>
                  <a:srgbClr val="000000"/>
                </a:solidFill>
                <a:latin typeface="Times New Roman" panose="02020603050405020304" pitchFamily="18" charset="0"/>
                <a:cs typeface="Times New Roman" panose="02020603050405020304" pitchFamily="18" charset="0"/>
              </a:rPr>
              <a:t>(a, i, right);</a:t>
            </a:r>
          </a:p>
          <a:p>
            <a:pPr>
              <a:lnSpc>
                <a:spcPct val="90000"/>
              </a:lnSpc>
            </a:pPr>
            <a:r>
              <a:rPr lang="en-US" sz="2800" b="1">
                <a:solidFill>
                  <a:srgbClr val="00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106701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6314" y="282213"/>
            <a:ext cx="11084626" cy="769441"/>
          </a:xfrm>
          <a:prstGeom prst="rect">
            <a:avLst/>
          </a:prstGeom>
        </p:spPr>
        <p:txBody>
          <a:bodyPr wrap="square">
            <a:spAutoFit/>
          </a:bodyPr>
          <a:lstStyle/>
          <a:p>
            <a:pPr algn="ctr"/>
            <a:r>
              <a:rPr lang="en-US" sz="4300" b="1" i="1">
                <a:latin typeface="Times New Roman" panose="02020603050405020304" pitchFamily="18" charset="0"/>
                <a:cs typeface="Times New Roman" panose="02020603050405020304" pitchFamily="18" charset="0"/>
              </a:rPr>
              <a:t>Quick_Sort – đánh giá giải thuật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3" name="Rectangle 2"/>
          <p:cNvSpPr>
            <a:spLocks noChangeArrowheads="1"/>
          </p:cNvSpPr>
          <p:nvPr/>
        </p:nvSpPr>
        <p:spPr bwMode="auto">
          <a:xfrm>
            <a:off x="-1767990" y="1926772"/>
            <a:ext cx="2204169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9" name="Rectangle 3"/>
          <p:cNvSpPr>
            <a:spLocks noGrp="1" noChangeArrowheads="1"/>
          </p:cNvSpPr>
          <p:nvPr>
            <p:ph sz="quarter" idx="1"/>
          </p:nvPr>
        </p:nvSpPr>
        <p:spPr>
          <a:xfrm>
            <a:off x="391886" y="1247557"/>
            <a:ext cx="11352809" cy="5093866"/>
          </a:xfrm>
        </p:spPr>
        <p:txBody>
          <a:bodyPr/>
          <a:lstStyle/>
          <a:p>
            <a:pPr algn="just" eaLnBrk="1" hangingPunct="1">
              <a:lnSpc>
                <a:spcPct val="120000"/>
              </a:lnSpc>
              <a:spcBef>
                <a:spcPts val="600"/>
              </a:spcBef>
            </a:pPr>
            <a:r>
              <a:rPr lang="en-US" sz="2800">
                <a:latin typeface="Times New Roman" panose="02020603050405020304" pitchFamily="18" charset="0"/>
                <a:cs typeface="Times New Roman" panose="02020603050405020304" pitchFamily="18" charset="0"/>
              </a:rPr>
              <a:t>Về nguyên tắc, có thể chọn giá trị mốc x là một phần tử tùy ý trong dãy, nhưng để đơn giản, phần tử có vị trí giữa thường được chọn, khi đó p = (l +r)/ 2</a:t>
            </a:r>
          </a:p>
          <a:p>
            <a:pPr algn="just" eaLnBrk="1" hangingPunct="1">
              <a:lnSpc>
                <a:spcPct val="120000"/>
              </a:lnSpc>
              <a:spcBef>
                <a:spcPts val="600"/>
              </a:spcBef>
            </a:pPr>
            <a:r>
              <a:rPr lang="en-US" sz="2800">
                <a:latin typeface="Times New Roman" panose="02020603050405020304" pitchFamily="18" charset="0"/>
                <a:cs typeface="Times New Roman" panose="02020603050405020304" pitchFamily="18" charset="0"/>
              </a:rPr>
              <a:t>Giá trị mốc x được chọn sẽ có tác động đến hiệu quả thực hiện thuật toán vì nó quyết định số lần phân hoạch</a:t>
            </a:r>
          </a:p>
          <a:p>
            <a:pPr lvl="1" algn="just" eaLnBrk="1" hangingPunct="1">
              <a:lnSpc>
                <a:spcPct val="120000"/>
              </a:lnSpc>
              <a:spcBef>
                <a:spcPts val="600"/>
              </a:spcBef>
            </a:pPr>
            <a:r>
              <a:rPr lang="en-US" sz="2400">
                <a:latin typeface="Times New Roman" panose="02020603050405020304" pitchFamily="18" charset="0"/>
                <a:cs typeface="Times New Roman" panose="02020603050405020304" pitchFamily="18" charset="0"/>
              </a:rPr>
              <a:t>Số lần phân hoạch sẽ ít nhất nếu ta chọn được x là phần tử trung vị (median), nhiều nhất nếu x là cực trị của dãy</a:t>
            </a:r>
          </a:p>
          <a:p>
            <a:pPr lvl="1" algn="just" eaLnBrk="1" hangingPunct="1">
              <a:lnSpc>
                <a:spcPct val="120000"/>
              </a:lnSpc>
              <a:spcBef>
                <a:spcPts val="600"/>
              </a:spcBef>
            </a:pPr>
            <a:r>
              <a:rPr lang="en-US" sz="2400">
                <a:latin typeface="Times New Roman" panose="02020603050405020304" pitchFamily="18" charset="0"/>
                <a:cs typeface="Times New Roman" panose="02020603050405020304" pitchFamily="18" charset="0"/>
              </a:rPr>
              <a:t>Tuy nhiên do chi phí xác định phần tử median quá cao nên trong thực tế người ta không chọn phần tử này mà chọn phần tử nằm chính giữa dãy làm mốc với hy vọng nó có thể gần với giá trị median</a:t>
            </a:r>
          </a:p>
        </p:txBody>
      </p:sp>
      <p:sp>
        <p:nvSpPr>
          <p:cNvPr id="10" name="Footer Placeholder 6"/>
          <p:cNvSpPr>
            <a:spLocks noGrp="1"/>
          </p:cNvSpPr>
          <p:nvPr>
            <p:ph type="ftr" sz="quarter" idx="11"/>
          </p:nvPr>
        </p:nvSpPr>
        <p:spPr>
          <a:xfrm>
            <a:off x="4165600" y="6466896"/>
            <a:ext cx="3860800" cy="314905"/>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28181320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 calcmode="lin" valueType="num">
                                      <p:cBhvr additive="base">
                                        <p:cTn id="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3157" y="257671"/>
            <a:ext cx="11745686" cy="769441"/>
          </a:xfrm>
          <a:prstGeom prst="rect">
            <a:avLst/>
          </a:prstGeom>
        </p:spPr>
        <p:txBody>
          <a:bodyPr wrap="square">
            <a:spAutoFit/>
          </a:bodyPr>
          <a:lstStyle/>
          <a:p>
            <a:pPr algn="ctr"/>
            <a:r>
              <a:rPr lang="en-US" sz="4300" b="1" i="1">
                <a:latin typeface="Times New Roman" panose="02020603050405020304" pitchFamily="18" charset="0"/>
                <a:cs typeface="Times New Roman" panose="02020603050405020304" pitchFamily="18" charset="0"/>
              </a:rPr>
              <a:t>Quick_Sort – đánh giá giải thuật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3" name="Rectangle 2"/>
          <p:cNvSpPr>
            <a:spLocks noChangeArrowheads="1"/>
          </p:cNvSpPr>
          <p:nvPr/>
        </p:nvSpPr>
        <p:spPr bwMode="auto">
          <a:xfrm>
            <a:off x="-1767990" y="1926772"/>
            <a:ext cx="2204169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0" name="Rectangle 2"/>
          <p:cNvSpPr>
            <a:spLocks noGrp="1" noChangeArrowheads="1"/>
          </p:cNvSpPr>
          <p:nvPr>
            <p:ph sz="quarter" idx="1"/>
          </p:nvPr>
        </p:nvSpPr>
        <p:spPr>
          <a:xfrm>
            <a:off x="392113" y="1247775"/>
            <a:ext cx="11352212" cy="4848225"/>
          </a:xfrm>
        </p:spPr>
        <p:txBody>
          <a:bodyPr/>
          <a:lstStyle/>
          <a:p>
            <a:pPr algn="just" eaLnBrk="1" hangingPunct="1">
              <a:lnSpc>
                <a:spcPct val="130000"/>
              </a:lnSpc>
              <a:spcBef>
                <a:spcPts val="600"/>
              </a:spcBef>
              <a:buFont typeface="Wingdings" panose="05000000000000000000" pitchFamily="2" charset="2"/>
              <a:buNone/>
            </a:pPr>
            <a:r>
              <a:rPr lang="en-US" sz="2800">
                <a:solidFill>
                  <a:srgbClr val="000000"/>
                </a:solidFill>
                <a:latin typeface="Times New Roman" panose="02020603050405020304" pitchFamily="18" charset="0"/>
                <a:cs typeface="Times New Roman" panose="02020603050405020304" pitchFamily="18" charset="0"/>
              </a:rPr>
              <a:t>Hiệu quả phụ thuộc vào việc chọn giá trị mốc:</a:t>
            </a:r>
          </a:p>
          <a:p>
            <a:pPr lvl="1" algn="just" eaLnBrk="1" hangingPunct="1">
              <a:lnSpc>
                <a:spcPct val="130000"/>
              </a:lnSpc>
              <a:spcBef>
                <a:spcPts val="600"/>
              </a:spcBef>
            </a:pPr>
            <a:r>
              <a:rPr lang="en-US" sz="2400">
                <a:solidFill>
                  <a:srgbClr val="000000"/>
                </a:solidFill>
                <a:latin typeface="Times New Roman" panose="02020603050405020304" pitchFamily="18" charset="0"/>
                <a:cs typeface="Times New Roman" panose="02020603050405020304" pitchFamily="18" charset="0"/>
              </a:rPr>
              <a:t>Trường hợp tốt nhất: mỗi lần phân hoạch đều chọn  phần tử median làm mốc, khi đó dãy được phân chia thành 2 phần bằng nhau và cần log</a:t>
            </a:r>
            <a:r>
              <a:rPr lang="en-US" sz="2400" baseline="-30000">
                <a:solidFill>
                  <a:srgbClr val="000000"/>
                </a:solidFill>
                <a:latin typeface="Times New Roman" panose="02020603050405020304" pitchFamily="18" charset="0"/>
                <a:cs typeface="Times New Roman" panose="02020603050405020304" pitchFamily="18" charset="0"/>
              </a:rPr>
              <a:t>2</a:t>
            </a:r>
            <a:r>
              <a:rPr lang="en-US" sz="2400">
                <a:solidFill>
                  <a:srgbClr val="000000"/>
                </a:solidFill>
                <a:latin typeface="Times New Roman" panose="02020603050405020304" pitchFamily="18" charset="0"/>
                <a:cs typeface="Times New Roman" panose="02020603050405020304" pitchFamily="18" charset="0"/>
              </a:rPr>
              <a:t>(n) lần phân hoạch thì sắp xếp xong</a:t>
            </a:r>
          </a:p>
          <a:p>
            <a:pPr lvl="1" algn="just" eaLnBrk="1" hangingPunct="1">
              <a:lnSpc>
                <a:spcPct val="130000"/>
              </a:lnSpc>
              <a:spcBef>
                <a:spcPts val="600"/>
              </a:spcBef>
            </a:pPr>
            <a:r>
              <a:rPr lang="en-US" sz="2400">
                <a:solidFill>
                  <a:srgbClr val="000000"/>
                </a:solidFill>
                <a:latin typeface="Times New Roman" panose="02020603050405020304" pitchFamily="18" charset="0"/>
                <a:cs typeface="Times New Roman" panose="02020603050405020304" pitchFamily="18" charset="0"/>
              </a:rPr>
              <a:t>Nếu mỗi lần phân hoạch chọn phần tử có giá trị cực đại (hay cực tiểu) là mốc </a:t>
            </a:r>
            <a:r>
              <a:rPr lang="en-US" sz="2400">
                <a:solidFill>
                  <a:srgbClr val="000000"/>
                </a:solidFill>
                <a:latin typeface="Times New Roman" panose="02020603050405020304" pitchFamily="18" charset="0"/>
                <a:cs typeface="Times New Roman" panose="02020603050405020304" pitchFamily="18" charset="0"/>
                <a:sym typeface="Wingdings" panose="05000000000000000000" pitchFamily="2" charset="2"/>
              </a:rPr>
              <a:t></a:t>
            </a:r>
            <a:r>
              <a:rPr lang="en-US" sz="2400">
                <a:solidFill>
                  <a:srgbClr val="000000"/>
                </a:solidFill>
                <a:latin typeface="Times New Roman" panose="02020603050405020304" pitchFamily="18" charset="0"/>
                <a:cs typeface="Times New Roman" panose="02020603050405020304" pitchFamily="18" charset="0"/>
              </a:rPr>
              <a:t> dãy sẽ bị phân chia thành 2 phần không đều: một phần chỉ có 1 phần tử, phần còn lại gồm (n-1) phần tử, do vậy cần phân hoạch n lần mới sắp xếp xong</a:t>
            </a:r>
          </a:p>
        </p:txBody>
      </p:sp>
      <p:sp>
        <p:nvSpPr>
          <p:cNvPr id="9" name="Footer Placeholder 6"/>
          <p:cNvSpPr>
            <a:spLocks noGrp="1"/>
          </p:cNvSpPr>
          <p:nvPr>
            <p:ph type="ftr" sz="quarter" idx="11"/>
          </p:nvPr>
        </p:nvSpPr>
        <p:spPr>
          <a:xfrm>
            <a:off x="4165600" y="6466896"/>
            <a:ext cx="3860800" cy="314905"/>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33210563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 calcmode="lin" valueType="num">
                                      <p:cBhvr additive="base">
                                        <p:cTn id="7"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3157" y="173316"/>
            <a:ext cx="11745686" cy="769441"/>
          </a:xfrm>
          <a:prstGeom prst="rect">
            <a:avLst/>
          </a:prstGeom>
        </p:spPr>
        <p:txBody>
          <a:bodyPr wrap="square">
            <a:spAutoFit/>
          </a:bodyPr>
          <a:lstStyle/>
          <a:p>
            <a:pPr algn="ctr"/>
            <a:r>
              <a:rPr lang="en-US" sz="4400">
                <a:latin typeface="Times New Roman" panose="02020603050405020304" pitchFamily="18" charset="0"/>
                <a:cs typeface="Times New Roman" panose="02020603050405020304" pitchFamily="18" charset="0"/>
              </a:rPr>
              <a:t>Phân tích, đánh giá thuật toán</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9" name="Content Placeholder 2"/>
          <p:cNvSpPr>
            <a:spLocks noGrp="1"/>
          </p:cNvSpPr>
          <p:nvPr>
            <p:ph sz="quarter" idx="1"/>
          </p:nvPr>
        </p:nvSpPr>
        <p:spPr>
          <a:xfrm>
            <a:off x="1677646" y="942757"/>
            <a:ext cx="9028936" cy="5458043"/>
          </a:xfrm>
        </p:spPr>
        <p:txBody>
          <a:bodyPr/>
          <a:lstStyle/>
          <a:p>
            <a:endParaRPr lang="en-US" sz="2800" b="1">
              <a:latin typeface="Times New Roman" panose="02020603050405020304" pitchFamily="18" charset="0"/>
              <a:cs typeface="Times New Roman" panose="02020603050405020304" pitchFamily="18" charset="0"/>
            </a:endParaRPr>
          </a:p>
          <a:p>
            <a:endParaRPr lang="en-US" sz="2800" b="1">
              <a:latin typeface="Times New Roman" panose="02020603050405020304" pitchFamily="18" charset="0"/>
              <a:cs typeface="Times New Roman" panose="02020603050405020304" pitchFamily="18" charset="0"/>
            </a:endParaRPr>
          </a:p>
          <a:p>
            <a:endParaRPr lang="en-US" sz="2800" b="1">
              <a:latin typeface="Times New Roman" panose="02020603050405020304" pitchFamily="18" charset="0"/>
              <a:cs typeface="Times New Roman" panose="02020603050405020304" pitchFamily="18" charset="0"/>
            </a:endParaRPr>
          </a:p>
          <a:p>
            <a:endParaRPr lang="en-US" sz="2800" b="1">
              <a:latin typeface="Times New Roman" panose="02020603050405020304" pitchFamily="18" charset="0"/>
              <a:cs typeface="Times New Roman" panose="02020603050405020304" pitchFamily="18" charset="0"/>
            </a:endParaRPr>
          </a:p>
          <a:p>
            <a:pPr algn="just"/>
            <a:endParaRPr lang="en-US" sz="2800">
              <a:latin typeface="Times New Roman" panose="02020603050405020304" pitchFamily="18" charset="0"/>
              <a:cs typeface="Times New Roman" panose="02020603050405020304" pitchFamily="18" charset="0"/>
            </a:endParaRPr>
          </a:p>
          <a:p>
            <a:pPr algn="just"/>
            <a:r>
              <a:rPr lang="vi-VN" sz="2800">
                <a:latin typeface="Times New Roman" panose="02020603050405020304" pitchFamily="18" charset="0"/>
                <a:cs typeface="Times New Roman" panose="02020603050405020304" pitchFamily="18" charset="0"/>
              </a:rPr>
              <a:t>Vậy giải thuật  tìm tuyến tính có độ phức tạp tính toán cấp n:  T(n) = O(n)</a:t>
            </a:r>
            <a:endParaRPr lang="en-US" sz="2800">
              <a:latin typeface="Times New Roman" panose="02020603050405020304" pitchFamily="18" charset="0"/>
              <a:cs typeface="Times New Roman" panose="02020603050405020304" pitchFamily="18" charset="0"/>
            </a:endParaRPr>
          </a:p>
          <a:p>
            <a:pPr algn="just"/>
            <a:r>
              <a:rPr lang="en-US" sz="2800">
                <a:latin typeface="Times New Roman" panose="02020603050405020304" pitchFamily="18" charset="0"/>
                <a:cs typeface="Times New Roman" panose="02020603050405020304" pitchFamily="18" charset="0"/>
              </a:rPr>
              <a:t>Ưu điểm: thuật toán đơn giản, dễ cài đặt, dãy đầu vào không cần sắp xếp.</a:t>
            </a:r>
          </a:p>
          <a:p>
            <a:pPr algn="just"/>
            <a:r>
              <a:rPr lang="en-US" sz="2800">
                <a:latin typeface="Times New Roman" panose="02020603050405020304" pitchFamily="18" charset="0"/>
                <a:cs typeface="Times New Roman" panose="02020603050405020304" pitchFamily="18" charset="0"/>
              </a:rPr>
              <a:t>Nhược điểm: thuật toán không hiệu quả với đầu vào kích thước lớn.</a:t>
            </a:r>
          </a:p>
        </p:txBody>
      </p:sp>
      <p:pic>
        <p:nvPicPr>
          <p:cNvPr id="5" name="Picture 4"/>
          <p:cNvPicPr>
            <a:picLocks noChangeAspect="1"/>
          </p:cNvPicPr>
          <p:nvPr/>
        </p:nvPicPr>
        <p:blipFill>
          <a:blip r:embed="rId3"/>
          <a:stretch>
            <a:fillRect/>
          </a:stretch>
        </p:blipFill>
        <p:spPr>
          <a:xfrm>
            <a:off x="1804968" y="1079283"/>
            <a:ext cx="8646623" cy="2200847"/>
          </a:xfrm>
          <a:prstGeom prst="rect">
            <a:avLst/>
          </a:prstGeom>
        </p:spPr>
      </p:pic>
      <p:sp>
        <p:nvSpPr>
          <p:cNvPr id="10"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273233212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2143" y="478116"/>
            <a:ext cx="11745686" cy="769441"/>
          </a:xfrm>
          <a:prstGeom prst="rect">
            <a:avLst/>
          </a:prstGeom>
        </p:spPr>
        <p:txBody>
          <a:bodyPr wrap="square">
            <a:spAutoFit/>
          </a:bodyPr>
          <a:lstStyle/>
          <a:p>
            <a:pPr algn="ctr"/>
            <a:r>
              <a:rPr lang="en-US" sz="4400" b="1" i="1">
                <a:latin typeface="Times New Roman" panose="02020603050405020304" pitchFamily="18" charset="0"/>
                <a:cs typeface="Times New Roman" panose="02020603050405020304" pitchFamily="18" charset="0"/>
              </a:rPr>
              <a:t>Quick_Sort – Đánh giá thuật toán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3" name="Rectangle 2"/>
          <p:cNvSpPr>
            <a:spLocks noChangeArrowheads="1"/>
          </p:cNvSpPr>
          <p:nvPr/>
        </p:nvSpPr>
        <p:spPr bwMode="auto">
          <a:xfrm>
            <a:off x="-1767990" y="1926772"/>
            <a:ext cx="2204169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3" name="Content Placeholder 2"/>
          <p:cNvSpPr>
            <a:spLocks noGrp="1"/>
          </p:cNvSpPr>
          <p:nvPr>
            <p:ph sz="quarter" idx="1"/>
          </p:nvPr>
        </p:nvSpPr>
        <p:spPr>
          <a:xfrm>
            <a:off x="612775" y="1600200"/>
            <a:ext cx="8153400" cy="4495800"/>
          </a:xfrm>
        </p:spPr>
        <p:txBody>
          <a:bodyPr/>
          <a:lstStyle/>
          <a:p>
            <a:r>
              <a:rPr lang="en-US">
                <a:solidFill>
                  <a:srgbClr val="000000"/>
                </a:solidFill>
                <a:latin typeface="Times New Roman" panose="02020603050405020304" pitchFamily="18" charset="0"/>
              </a:rPr>
              <a:t>Độ</a:t>
            </a:r>
            <a:r>
              <a:rPr lang="en-US">
                <a:solidFill>
                  <a:srgbClr val="000000"/>
                </a:solidFill>
                <a:latin typeface="VNI-Helve" pitchFamily="2" charset="0"/>
              </a:rPr>
              <a:t> </a:t>
            </a:r>
            <a:r>
              <a:rPr lang="en-US">
                <a:solidFill>
                  <a:srgbClr val="000000"/>
                </a:solidFill>
                <a:latin typeface="Times New Roman" panose="02020603050405020304" pitchFamily="18" charset="0"/>
              </a:rPr>
              <a:t>phức</a:t>
            </a:r>
            <a:r>
              <a:rPr lang="en-US">
                <a:solidFill>
                  <a:srgbClr val="000000"/>
                </a:solidFill>
                <a:latin typeface="VNI-Helve" pitchFamily="2" charset="0"/>
              </a:rPr>
              <a:t> </a:t>
            </a:r>
            <a:r>
              <a:rPr lang="en-US">
                <a:solidFill>
                  <a:srgbClr val="000000"/>
                </a:solidFill>
                <a:latin typeface="Times New Roman" panose="02020603050405020304" pitchFamily="18" charset="0"/>
              </a:rPr>
              <a:t>tạp</a:t>
            </a:r>
            <a:r>
              <a:rPr lang="en-US">
                <a:solidFill>
                  <a:srgbClr val="000000"/>
                </a:solidFill>
                <a:latin typeface="VNI-Helve" pitchFamily="2" charset="0"/>
              </a:rPr>
              <a:t> </a:t>
            </a:r>
            <a:r>
              <a:rPr lang="en-US">
                <a:solidFill>
                  <a:srgbClr val="000000"/>
                </a:solidFill>
                <a:latin typeface="Times New Roman" panose="02020603050405020304" pitchFamily="18" charset="0"/>
              </a:rPr>
              <a:t>thuật</a:t>
            </a:r>
            <a:r>
              <a:rPr lang="en-US">
                <a:solidFill>
                  <a:srgbClr val="000000"/>
                </a:solidFill>
                <a:latin typeface="VNI-Helve" pitchFamily="2" charset="0"/>
              </a:rPr>
              <a:t> </a:t>
            </a:r>
            <a:r>
              <a:rPr lang="en-US">
                <a:solidFill>
                  <a:srgbClr val="000000"/>
                </a:solidFill>
                <a:latin typeface="Times New Roman" panose="02020603050405020304" pitchFamily="18" charset="0"/>
              </a:rPr>
              <a:t>toán</a:t>
            </a:r>
            <a:endParaRPr lang="en-US">
              <a:solidFill>
                <a:srgbClr val="000000"/>
              </a:solidFill>
              <a:latin typeface="VNI-Helve" pitchFamily="2" charset="0"/>
            </a:endParaRPr>
          </a:p>
          <a:p>
            <a:endParaRPr lang="en-US"/>
          </a:p>
        </p:txBody>
      </p:sp>
      <p:graphicFrame>
        <p:nvGraphicFramePr>
          <p:cNvPr id="14" name="Group 4"/>
          <p:cNvGraphicFramePr>
            <a:graphicFrameLocks/>
          </p:cNvGraphicFramePr>
          <p:nvPr/>
        </p:nvGraphicFramePr>
        <p:xfrm>
          <a:off x="1814843" y="2261734"/>
          <a:ext cx="8153400" cy="2554288"/>
        </p:xfrm>
        <a:graphic>
          <a:graphicData uri="http://schemas.openxmlformats.org/drawingml/2006/table">
            <a:tbl>
              <a:tblPr/>
              <a:tblGrid>
                <a:gridCol w="2910627">
                  <a:extLst>
                    <a:ext uri="{9D8B030D-6E8A-4147-A177-3AD203B41FA5}">
                      <a16:colId xmlns:a16="http://schemas.microsoft.com/office/drawing/2014/main" val="20000"/>
                    </a:ext>
                  </a:extLst>
                </a:gridCol>
                <a:gridCol w="5242773">
                  <a:extLst>
                    <a:ext uri="{9D8B030D-6E8A-4147-A177-3AD203B41FA5}">
                      <a16:colId xmlns:a16="http://schemas.microsoft.com/office/drawing/2014/main" val="20001"/>
                    </a:ext>
                  </a:extLst>
                </a:gridCol>
              </a:tblGrid>
              <a:tr h="63817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Trường hợp</a:t>
                      </a:r>
                    </a:p>
                  </a:txBody>
                  <a:tcPr marL="150091" marR="1500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Độ phức tạp</a:t>
                      </a:r>
                    </a:p>
                  </a:txBody>
                  <a:tcPr marL="150091" marR="1500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38175">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Tốt nhất</a:t>
                      </a:r>
                    </a:p>
                  </a:txBody>
                  <a:tcPr marL="150091" marR="1500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O(NlogN)</a:t>
                      </a:r>
                    </a:p>
                  </a:txBody>
                  <a:tcPr marL="150091" marR="1500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639763">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Trung bình</a:t>
                      </a:r>
                    </a:p>
                  </a:txBody>
                  <a:tcPr marL="150091" marR="1500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O(NlogN)</a:t>
                      </a:r>
                    </a:p>
                  </a:txBody>
                  <a:tcPr marL="150091" marR="1500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638175">
                <a:tc>
                  <a:txBody>
                    <a:bodyPr/>
                    <a:lstStyle/>
                    <a:p>
                      <a:pPr marL="0" marR="0" lvl="0" indent="0" algn="just"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outerShdw blurRad="38100" dist="38100" dir="2700000" algn="tl">
                              <a:srgbClr val="FFFFFF"/>
                            </a:outerShdw>
                          </a:effectLst>
                          <a:latin typeface="Times New Roman" panose="02020603050405020304" pitchFamily="18" charset="0"/>
                          <a:cs typeface="Times New Roman" panose="02020603050405020304" pitchFamily="18" charset="0"/>
                        </a:rPr>
                        <a:t>Xấu nhất</a:t>
                      </a:r>
                    </a:p>
                  </a:txBody>
                  <a:tcPr marL="150091" marR="15009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a:ln>
                            <a:noFill/>
                          </a:ln>
                          <a:solidFill>
                            <a:schemeClr val="tx1"/>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O(N</a:t>
                      </a:r>
                      <a:r>
                        <a:rPr kumimoji="0" lang="en-US" sz="2400" b="0" i="0" u="none" strike="noStrike" cap="none" normalizeH="0" baseline="30000">
                          <a:ln>
                            <a:noFill/>
                          </a:ln>
                          <a:solidFill>
                            <a:schemeClr val="tx1"/>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2)</a:t>
                      </a:r>
                    </a:p>
                  </a:txBody>
                  <a:tcPr marL="150091" marR="15009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9" name="Footer Placeholder 6"/>
          <p:cNvSpPr>
            <a:spLocks noGrp="1"/>
          </p:cNvSpPr>
          <p:nvPr>
            <p:ph type="ftr" sz="quarter" idx="11"/>
          </p:nvPr>
        </p:nvSpPr>
        <p:spPr>
          <a:xfrm>
            <a:off x="4165600" y="6466896"/>
            <a:ext cx="3860800" cy="314905"/>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640743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200"/>
              <a:t>Viết chương trình sắp xếp mảng sinh viên theo tên áp dụng giải thuật Quick_Sort. Biết thông tin của sinh viên gồm: tên, mã, năm sinh.</a:t>
            </a:r>
          </a:p>
          <a:p>
            <a:r>
              <a:rPr lang="en-US" sz="2800"/>
              <a:t>Bước 1: Khai báo cấu trúc dữ liệu để lưu thông tin của sv.</a:t>
            </a:r>
          </a:p>
          <a:p>
            <a:pPr marL="0" indent="855663">
              <a:buNone/>
            </a:pPr>
            <a:r>
              <a:rPr lang="en-US" sz="2800">
                <a:solidFill>
                  <a:srgbClr val="FF0000"/>
                </a:solidFill>
              </a:rPr>
              <a:t>typedef struct</a:t>
            </a:r>
            <a:r>
              <a:rPr lang="en-US" sz="2800"/>
              <a:t>{</a:t>
            </a:r>
          </a:p>
          <a:p>
            <a:pPr marL="0" indent="1887538">
              <a:buNone/>
            </a:pPr>
            <a:r>
              <a:rPr lang="en-US" sz="2800"/>
              <a:t>char ten[20];</a:t>
            </a:r>
          </a:p>
          <a:p>
            <a:pPr marL="0" indent="1887538">
              <a:buNone/>
            </a:pPr>
            <a:r>
              <a:rPr lang="en-US" sz="2800"/>
              <a:t>int masv;</a:t>
            </a:r>
          </a:p>
          <a:p>
            <a:pPr marL="0" indent="1887538">
              <a:buNone/>
            </a:pPr>
            <a:r>
              <a:rPr lang="en-US" sz="2800"/>
              <a:t>int ns;</a:t>
            </a:r>
          </a:p>
          <a:p>
            <a:pPr marL="0" indent="855663">
              <a:buNone/>
            </a:pPr>
            <a:r>
              <a:rPr lang="en-US" sz="2800"/>
              <a:t>} SV;</a:t>
            </a:r>
          </a:p>
        </p:txBody>
      </p:sp>
      <p:sp>
        <p:nvSpPr>
          <p:cNvPr id="4" name="Footer Placeholder 3"/>
          <p:cNvSpPr>
            <a:spLocks noGrp="1"/>
          </p:cNvSpPr>
          <p:nvPr>
            <p:ph type="ftr" sz="quarter" idx="11"/>
          </p:nvPr>
        </p:nvSpPr>
        <p:spPr/>
        <p:txBody>
          <a:bodyPr/>
          <a:lstStyle/>
          <a:p>
            <a:r>
              <a:rPr lang="en-US" sz="1800">
                <a:latin typeface="Times New Roman" panose="02020603050405020304" pitchFamily="18" charset="0"/>
                <a:cs typeface="Times New Roman" panose="02020603050405020304" pitchFamily="18" charset="0"/>
              </a:rPr>
              <a:t>http://fit.vimaru.edu.vn</a:t>
            </a:r>
          </a:p>
        </p:txBody>
      </p:sp>
      <p:sp>
        <p:nvSpPr>
          <p:cNvPr id="5" name="Rectangle 4"/>
          <p:cNvSpPr/>
          <p:nvPr/>
        </p:nvSpPr>
        <p:spPr>
          <a:xfrm>
            <a:off x="609599" y="239877"/>
            <a:ext cx="10873839" cy="769441"/>
          </a:xfrm>
          <a:prstGeom prst="rect">
            <a:avLst/>
          </a:prstGeom>
        </p:spPr>
        <p:txBody>
          <a:bodyPr wrap="square">
            <a:spAutoFit/>
          </a:bodyPr>
          <a:lstStyle/>
          <a:p>
            <a:pPr algn="ctr"/>
            <a:r>
              <a:rPr lang="en-US" sz="4400" b="1" i="1">
                <a:latin typeface="Times New Roman" panose="02020603050405020304" pitchFamily="18" charset="0"/>
                <a:cs typeface="Times New Roman" panose="02020603050405020304" pitchFamily="18" charset="0"/>
              </a:rPr>
              <a:t>Quick_Sort – Bài tập áp dụng</a:t>
            </a:r>
          </a:p>
        </p:txBody>
      </p:sp>
    </p:spTree>
    <p:extLst>
      <p:ext uri="{BB962C8B-B14F-4D97-AF65-F5344CB8AC3E}">
        <p14:creationId xmlns:p14="http://schemas.microsoft.com/office/powerpoint/2010/main" val="156138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linds(horizontal)">
                                      <p:cBhvr>
                                        <p:cTn id="19" dur="500"/>
                                        <p:tgtEl>
                                          <p:spTgt spid="3">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linds(horizont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74420"/>
            <a:ext cx="5339938" cy="4650179"/>
          </a:xfrm>
        </p:spPr>
        <p:txBody>
          <a:bodyPr/>
          <a:lstStyle/>
          <a:p>
            <a:pPr marL="0" indent="0">
              <a:buNone/>
            </a:pPr>
            <a:r>
              <a:rPr lang="en-US" sz="2600">
                <a:solidFill>
                  <a:srgbClr val="FF0000"/>
                </a:solidFill>
              </a:rPr>
              <a:t>void</a:t>
            </a:r>
            <a:r>
              <a:rPr lang="en-US" sz="2600"/>
              <a:t> Q_S(SV a[], int L, int R)</a:t>
            </a:r>
          </a:p>
          <a:p>
            <a:pPr marL="0" indent="0">
              <a:buNone/>
            </a:pPr>
            <a:r>
              <a:rPr lang="en-US" sz="2600"/>
              <a:t>{</a:t>
            </a:r>
          </a:p>
          <a:p>
            <a:pPr marL="0" indent="0">
              <a:buNone/>
            </a:pPr>
            <a:r>
              <a:rPr lang="en-US" sz="2600">
                <a:solidFill>
                  <a:srgbClr val="FF0000"/>
                </a:solidFill>
              </a:rPr>
              <a:t>int</a:t>
            </a:r>
            <a:r>
              <a:rPr lang="en-US" sz="2600"/>
              <a:t> i=L, j=R, m=(i+j)/2;</a:t>
            </a:r>
          </a:p>
          <a:p>
            <a:pPr marL="0" indent="0">
              <a:buNone/>
            </a:pPr>
            <a:r>
              <a:rPr lang="en-US" sz="2600"/>
              <a:t>SV tam, x;</a:t>
            </a:r>
          </a:p>
          <a:p>
            <a:pPr marL="0" indent="0">
              <a:buNone/>
            </a:pPr>
            <a:r>
              <a:rPr lang="en-US" sz="2600"/>
              <a:t>x=a[m];</a:t>
            </a:r>
          </a:p>
          <a:p>
            <a:pPr marL="0" indent="0">
              <a:buNone/>
            </a:pPr>
            <a:r>
              <a:rPr lang="en-US" sz="2600"/>
              <a:t>do</a:t>
            </a:r>
          </a:p>
          <a:p>
            <a:pPr marL="0" indent="0">
              <a:buNone/>
            </a:pPr>
            <a:r>
              <a:rPr lang="en-US" sz="2600"/>
              <a:t> {</a:t>
            </a:r>
          </a:p>
          <a:p>
            <a:pPr marL="0" indent="0">
              <a:buNone/>
            </a:pPr>
            <a:r>
              <a:rPr lang="en-US" sz="2600"/>
              <a:t>  </a:t>
            </a:r>
            <a:r>
              <a:rPr lang="en-US" sz="2600">
                <a:solidFill>
                  <a:srgbClr val="FF0000"/>
                </a:solidFill>
              </a:rPr>
              <a:t>while</a:t>
            </a:r>
            <a:r>
              <a:rPr lang="en-US" sz="2600"/>
              <a:t>(strcmp(a[i].ten,x.ten)&lt;0)  i++;</a:t>
            </a:r>
          </a:p>
          <a:p>
            <a:pPr marL="0" indent="0">
              <a:buNone/>
            </a:pPr>
            <a:r>
              <a:rPr lang="en-US" sz="2600"/>
              <a:t>  </a:t>
            </a:r>
            <a:r>
              <a:rPr lang="en-US" sz="2600">
                <a:solidFill>
                  <a:srgbClr val="FF0000"/>
                </a:solidFill>
              </a:rPr>
              <a:t>while</a:t>
            </a:r>
            <a:r>
              <a:rPr lang="en-US" sz="2600"/>
              <a:t>(strcmp(a[j].ten,x.ten)&lt;0)  j--;	</a:t>
            </a:r>
          </a:p>
        </p:txBody>
      </p:sp>
      <p:sp>
        <p:nvSpPr>
          <p:cNvPr id="4" name="Footer Placeholder 3"/>
          <p:cNvSpPr>
            <a:spLocks noGrp="1"/>
          </p:cNvSpPr>
          <p:nvPr>
            <p:ph type="ftr" sz="quarter" idx="11"/>
          </p:nvPr>
        </p:nvSpPr>
        <p:spPr/>
        <p:txBody>
          <a:bodyPr/>
          <a:lstStyle/>
          <a:p>
            <a:r>
              <a:rPr lang="en-US" sz="1800">
                <a:latin typeface="Times New Roman" panose="02020603050405020304" pitchFamily="18" charset="0"/>
                <a:cs typeface="Times New Roman" panose="02020603050405020304" pitchFamily="18" charset="0"/>
              </a:rPr>
              <a:t>http://fit.vimaru.edu.vn</a:t>
            </a:r>
          </a:p>
        </p:txBody>
      </p:sp>
      <p:sp>
        <p:nvSpPr>
          <p:cNvPr id="5" name="Rectangle 4"/>
          <p:cNvSpPr/>
          <p:nvPr/>
        </p:nvSpPr>
        <p:spPr>
          <a:xfrm>
            <a:off x="609599" y="133002"/>
            <a:ext cx="10873839" cy="769441"/>
          </a:xfrm>
          <a:prstGeom prst="rect">
            <a:avLst/>
          </a:prstGeom>
        </p:spPr>
        <p:txBody>
          <a:bodyPr wrap="square">
            <a:spAutoFit/>
          </a:bodyPr>
          <a:lstStyle/>
          <a:p>
            <a:pPr algn="ctr"/>
            <a:r>
              <a:rPr lang="en-US" sz="4400" b="1" i="1">
                <a:latin typeface="Times New Roman" panose="02020603050405020304" pitchFamily="18" charset="0"/>
                <a:cs typeface="Times New Roman" panose="02020603050405020304" pitchFamily="18" charset="0"/>
              </a:rPr>
              <a:t>Quick_Sort – Bài tập áp dụng</a:t>
            </a:r>
          </a:p>
        </p:txBody>
      </p:sp>
      <p:sp>
        <p:nvSpPr>
          <p:cNvPr id="2" name="Rectangle 1"/>
          <p:cNvSpPr/>
          <p:nvPr/>
        </p:nvSpPr>
        <p:spPr>
          <a:xfrm>
            <a:off x="7065819" y="1674420"/>
            <a:ext cx="4417620" cy="4832092"/>
          </a:xfrm>
          <a:prstGeom prst="rect">
            <a:avLst/>
          </a:prstGeom>
        </p:spPr>
        <p:txBody>
          <a:bodyPr wrap="square">
            <a:spAutoFit/>
          </a:bodyPr>
          <a:lstStyle/>
          <a:p>
            <a:r>
              <a:rPr lang="en-US" sz="2800" dirty="0">
                <a:solidFill>
                  <a:srgbClr val="FF0000"/>
                </a:solidFill>
                <a:latin typeface="Times New Roman" panose="02020603050405020304" pitchFamily="18" charset="0"/>
                <a:cs typeface="Times New Roman" panose="02020603050405020304" pitchFamily="18" charset="0"/>
              </a:rPr>
              <a:t>if</a:t>
            </a:r>
            <a:r>
              <a:rPr lang="en-US" sz="2800" dirty="0">
                <a:latin typeface="Times New Roman" panose="02020603050405020304" pitchFamily="18" charset="0"/>
                <a:cs typeface="Times New Roman" panose="02020603050405020304" pitchFamily="18" charset="0"/>
              </a:rPr>
              <a:t>(i&lt;=j){</a:t>
            </a:r>
          </a:p>
          <a:p>
            <a:r>
              <a:rPr lang="en-US" sz="2800" dirty="0">
                <a:latin typeface="Times New Roman" panose="02020603050405020304" pitchFamily="18" charset="0"/>
                <a:cs typeface="Times New Roman" panose="02020603050405020304" pitchFamily="18" charset="0"/>
              </a:rPr>
              <a:t>	tam=a[i];</a:t>
            </a:r>
          </a:p>
          <a:p>
            <a:r>
              <a:rPr lang="en-US" sz="2800" dirty="0">
                <a:latin typeface="Times New Roman" panose="02020603050405020304" pitchFamily="18" charset="0"/>
                <a:cs typeface="Times New Roman" panose="02020603050405020304" pitchFamily="18" charset="0"/>
              </a:rPr>
              <a:t>	a[i]=a[j];</a:t>
            </a:r>
          </a:p>
          <a:p>
            <a:r>
              <a:rPr lang="en-US" sz="2800" dirty="0">
                <a:latin typeface="Times New Roman" panose="02020603050405020304" pitchFamily="18" charset="0"/>
                <a:cs typeface="Times New Roman" panose="02020603050405020304" pitchFamily="18" charset="0"/>
              </a:rPr>
              <a:t>	a[j]=tam;</a:t>
            </a:r>
          </a:p>
          <a:p>
            <a:r>
              <a:rPr lang="en-US" sz="2800" dirty="0">
                <a:latin typeface="Times New Roman" panose="02020603050405020304" pitchFamily="18" charset="0"/>
                <a:cs typeface="Times New Roman" panose="02020603050405020304" pitchFamily="18" charset="0"/>
              </a:rPr>
              <a:t>	i++;</a:t>
            </a:r>
          </a:p>
          <a:p>
            <a:r>
              <a:rPr lang="en-US" sz="2800" dirty="0">
                <a:latin typeface="Times New Roman" panose="02020603050405020304" pitchFamily="18" charset="0"/>
                <a:cs typeface="Times New Roman" panose="02020603050405020304" pitchFamily="18" charset="0"/>
              </a:rPr>
              <a:t>	j--;</a:t>
            </a:r>
          </a:p>
          <a:p>
            <a:r>
              <a:rPr lang="en-US" sz="2800" dirty="0">
                <a:latin typeface="Times New Roman" panose="02020603050405020304" pitchFamily="18" charset="0"/>
                <a:cs typeface="Times New Roman" panose="02020603050405020304" pitchFamily="18" charset="0"/>
              </a:rPr>
              <a:t>	}</a:t>
            </a:r>
          </a:p>
          <a:p>
            <a:r>
              <a:rPr lang="en-US" sz="2800" dirty="0">
                <a:latin typeface="Times New Roman" panose="02020603050405020304" pitchFamily="18" charset="0"/>
                <a:cs typeface="Times New Roman" panose="02020603050405020304" pitchFamily="18" charset="0"/>
              </a:rPr>
              <a:t>}</a:t>
            </a:r>
            <a:r>
              <a:rPr lang="en-US" sz="2800" dirty="0">
                <a:solidFill>
                  <a:srgbClr val="FF0000"/>
                </a:solidFill>
                <a:latin typeface="Times New Roman" panose="02020603050405020304" pitchFamily="18" charset="0"/>
                <a:cs typeface="Times New Roman" panose="02020603050405020304" pitchFamily="18" charset="0"/>
              </a:rPr>
              <a:t>while</a:t>
            </a:r>
            <a:r>
              <a:rPr lang="en-US" sz="2800" dirty="0">
                <a:latin typeface="Times New Roman" panose="02020603050405020304" pitchFamily="18" charset="0"/>
                <a:cs typeface="Times New Roman" panose="02020603050405020304" pitchFamily="18" charset="0"/>
              </a:rPr>
              <a:t>(i&lt;=j);</a:t>
            </a:r>
          </a:p>
          <a:p>
            <a:r>
              <a:rPr lang="en-US" sz="2800" dirty="0">
                <a:solidFill>
                  <a:srgbClr val="FF0000"/>
                </a:solidFill>
                <a:latin typeface="Times New Roman" panose="02020603050405020304" pitchFamily="18" charset="0"/>
                <a:cs typeface="Times New Roman" panose="02020603050405020304" pitchFamily="18" charset="0"/>
              </a:rPr>
              <a:t>if </a:t>
            </a:r>
            <a:r>
              <a:rPr lang="en-US" sz="2800" dirty="0">
                <a:latin typeface="Times New Roman" panose="02020603050405020304" pitchFamily="18" charset="0"/>
                <a:cs typeface="Times New Roman" panose="02020603050405020304" pitchFamily="18" charset="0"/>
              </a:rPr>
              <a:t>(L&lt;=j) Q_S(a, </a:t>
            </a:r>
            <a:r>
              <a:rPr lang="en-US" sz="2800" dirty="0" err="1">
                <a:latin typeface="Times New Roman" panose="02020603050405020304" pitchFamily="18" charset="0"/>
                <a:cs typeface="Times New Roman" panose="02020603050405020304" pitchFamily="18" charset="0"/>
              </a:rPr>
              <a:t>L,j</a:t>
            </a:r>
            <a:r>
              <a:rPr lang="en-US" sz="2800" dirty="0">
                <a:latin typeface="Times New Roman" panose="02020603050405020304" pitchFamily="18" charset="0"/>
                <a:cs typeface="Times New Roman" panose="02020603050405020304" pitchFamily="18" charset="0"/>
              </a:rPr>
              <a:t>);</a:t>
            </a:r>
          </a:p>
          <a:p>
            <a:r>
              <a:rPr lang="en-US" sz="2800" dirty="0">
                <a:solidFill>
                  <a:srgbClr val="FF0000"/>
                </a:solidFill>
                <a:latin typeface="Times New Roman" panose="02020603050405020304" pitchFamily="18" charset="0"/>
                <a:cs typeface="Times New Roman" panose="02020603050405020304" pitchFamily="18" charset="0"/>
              </a:rPr>
              <a:t>if </a:t>
            </a:r>
            <a:r>
              <a:rPr lang="en-US" sz="2800" dirty="0">
                <a:latin typeface="Times New Roman" panose="02020603050405020304" pitchFamily="18" charset="0"/>
                <a:cs typeface="Times New Roman" panose="02020603050405020304" pitchFamily="18" charset="0"/>
              </a:rPr>
              <a:t>(i&lt;R) Q_S(a, i, R);</a:t>
            </a:r>
          </a:p>
          <a:p>
            <a:r>
              <a:rPr lang="en-US" sz="2800" dirty="0">
                <a:latin typeface="Times New Roman" panose="02020603050405020304" pitchFamily="18" charset="0"/>
                <a:cs typeface="Times New Roman" panose="02020603050405020304" pitchFamily="18" charset="0"/>
              </a:rPr>
              <a:t>}</a:t>
            </a:r>
          </a:p>
        </p:txBody>
      </p:sp>
      <p:sp>
        <p:nvSpPr>
          <p:cNvPr id="6" name="Rectangle 5"/>
          <p:cNvSpPr/>
          <p:nvPr/>
        </p:nvSpPr>
        <p:spPr>
          <a:xfrm>
            <a:off x="210821" y="1006110"/>
            <a:ext cx="7348487" cy="461665"/>
          </a:xfrm>
          <a:prstGeom prst="rect">
            <a:avLst/>
          </a:prstGeom>
        </p:spPr>
        <p:txBody>
          <a:bodyPr wrap="none">
            <a:spAutoFit/>
          </a:bodyPr>
          <a:lstStyle/>
          <a:p>
            <a:pPr marL="342900" indent="-342900">
              <a:buClr>
                <a:srgbClr val="00B050"/>
              </a:buClr>
              <a:buFont typeface="Wingdings" panose="05000000000000000000" pitchFamily="2" charset="2"/>
              <a:buChar char="v"/>
            </a:pPr>
            <a:r>
              <a:rPr lang="en-US" sz="2400" b="1" i="1">
                <a:latin typeface="Times New Roman" panose="02020603050405020304" pitchFamily="18" charset="0"/>
                <a:cs typeface="Times New Roman" panose="02020603050405020304" pitchFamily="18" charset="0"/>
              </a:rPr>
              <a:t>Bước 2: Xây dựng hàm sắp xếp danh sách sv theo tên</a:t>
            </a:r>
          </a:p>
        </p:txBody>
      </p:sp>
    </p:spTree>
    <p:extLst>
      <p:ext uri="{BB962C8B-B14F-4D97-AF65-F5344CB8AC3E}">
        <p14:creationId xmlns:p14="http://schemas.microsoft.com/office/powerpoint/2010/main" val="1908623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b="1"/>
              <a:t>Bài tập 1: </a:t>
            </a:r>
            <a:r>
              <a:rPr lang="en-US"/>
              <a:t>Viết chương trình sắp xếp mảng sinh viên theo năm sinh áp dụng giải thuật Quick_Sort. Biết thông tin của sinh viên gồm: tên, mã, năm sinh.  </a:t>
            </a:r>
          </a:p>
          <a:p>
            <a:pPr marL="0" indent="0">
              <a:buNone/>
            </a:pPr>
            <a:r>
              <a:rPr lang="en-US" b="1"/>
              <a:t>Bài tập 2: </a:t>
            </a:r>
            <a:r>
              <a:rPr lang="en-US"/>
              <a:t>Viết chương trình sắp xếp một danh sách liên kết đơn các sinh viên theo tên áp dụng giải thuật Quick_Sort. Biết thông tin của sinh viên gồm: tên, mã, năm sinh.</a:t>
            </a:r>
          </a:p>
          <a:p>
            <a:pPr marL="0" indent="0">
              <a:buNone/>
            </a:pPr>
            <a:r>
              <a:rPr lang="en-US"/>
              <a:t>…</a:t>
            </a:r>
          </a:p>
        </p:txBody>
      </p:sp>
      <p:sp>
        <p:nvSpPr>
          <p:cNvPr id="4" name="Footer Placeholder 3"/>
          <p:cNvSpPr>
            <a:spLocks noGrp="1"/>
          </p:cNvSpPr>
          <p:nvPr>
            <p:ph type="ftr" sz="quarter" idx="11"/>
          </p:nvPr>
        </p:nvSpPr>
        <p:spPr/>
        <p:txBody>
          <a:bodyPr/>
          <a:lstStyle/>
          <a:p>
            <a:r>
              <a:rPr lang="en-US" sz="1800">
                <a:latin typeface="Times New Roman" panose="02020603050405020304" pitchFamily="18" charset="0"/>
                <a:cs typeface="Times New Roman" panose="02020603050405020304" pitchFamily="18" charset="0"/>
              </a:rPr>
              <a:t>http://fit.vimaru.edu.vn</a:t>
            </a:r>
          </a:p>
        </p:txBody>
      </p:sp>
      <p:sp>
        <p:nvSpPr>
          <p:cNvPr id="5" name="Rectangle 4"/>
          <p:cNvSpPr/>
          <p:nvPr/>
        </p:nvSpPr>
        <p:spPr>
          <a:xfrm>
            <a:off x="609600" y="192375"/>
            <a:ext cx="10972799" cy="769441"/>
          </a:xfrm>
          <a:prstGeom prst="rect">
            <a:avLst/>
          </a:prstGeom>
        </p:spPr>
        <p:txBody>
          <a:bodyPr wrap="square">
            <a:spAutoFit/>
          </a:bodyPr>
          <a:lstStyle/>
          <a:p>
            <a:pPr algn="ctr"/>
            <a:r>
              <a:rPr lang="en-US" sz="4400" b="1" i="1">
                <a:latin typeface="Times New Roman" panose="02020603050405020304" pitchFamily="18" charset="0"/>
                <a:cs typeface="Times New Roman" panose="02020603050405020304" pitchFamily="18" charset="0"/>
              </a:rPr>
              <a:t>Quick_Sort - Bài tập</a:t>
            </a:r>
          </a:p>
        </p:txBody>
      </p:sp>
    </p:spTree>
    <p:extLst>
      <p:ext uri="{BB962C8B-B14F-4D97-AF65-F5344CB8AC3E}">
        <p14:creationId xmlns:p14="http://schemas.microsoft.com/office/powerpoint/2010/main" val="333814074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湐ܡ湘ܡx"/>
          <p:cNvPicPr/>
          <p:nvPr/>
        </p:nvPicPr>
        <p:blipFill>
          <a:blip r:embed="rId2" cstate="print"/>
          <a:srcRect/>
          <a:stretch>
            <a:fillRect/>
          </a:stretch>
        </p:blipFill>
        <p:spPr bwMode="auto">
          <a:xfrm>
            <a:off x="5867400" y="3436686"/>
            <a:ext cx="5778499" cy="2914103"/>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343052" name="Rectangle 12"/>
          <p:cNvSpPr>
            <a:spLocks noGrp="1" noChangeArrowheads="1"/>
          </p:cNvSpPr>
          <p:nvPr>
            <p:ph sz="quarter" idx="1"/>
          </p:nvPr>
        </p:nvSpPr>
        <p:spPr>
          <a:xfrm>
            <a:off x="685800" y="1257300"/>
            <a:ext cx="10960099" cy="4838700"/>
          </a:xfrm>
        </p:spPr>
        <p:txBody>
          <a:bodyPr/>
          <a:lstStyle/>
          <a:p>
            <a:r>
              <a:rPr lang="en-US">
                <a:latin typeface="Times New Roman" panose="02020603050405020304" pitchFamily="18" charset="0"/>
                <a:cs typeface="Times New Roman" panose="02020603050405020304" pitchFamily="18" charset="0"/>
              </a:rPr>
              <a:t>Heap là một cây nhị phân đầy đủ và tại mỗi nút ta có key(child) ≤ key(parent).</a:t>
            </a:r>
          </a:p>
          <a:p>
            <a:r>
              <a:rPr lang="en-US">
                <a:latin typeface="Times New Roman" panose="02020603050405020304" pitchFamily="18" charset="0"/>
                <a:cs typeface="Times New Roman" panose="02020603050405020304" pitchFamily="18" charset="0"/>
              </a:rPr>
              <a:t>Cây nhị phân đầy đủ là một cây nhị phân đầy ở tất cả các tầng của cây trừ tầng cuối cùng (có thể chỉ đầy về phía trái của cây).</a:t>
            </a:r>
            <a:endParaRPr lang="en-US">
              <a:solidFill>
                <a:srgbClr val="0000FF"/>
              </a:solidFill>
              <a:latin typeface="Times New Roman" panose="02020603050405020304" pitchFamily="18" charset="0"/>
              <a:cs typeface="Times New Roman" panose="02020603050405020304" pitchFamily="18" charset="0"/>
            </a:endParaRPr>
          </a:p>
        </p:txBody>
      </p:sp>
      <p:sp>
        <p:nvSpPr>
          <p:cNvPr id="8" name="Rectangle 7"/>
          <p:cNvSpPr/>
          <p:nvPr/>
        </p:nvSpPr>
        <p:spPr>
          <a:xfrm>
            <a:off x="685800" y="248458"/>
            <a:ext cx="10960099" cy="754053"/>
          </a:xfrm>
          <a:prstGeom prst="rect">
            <a:avLst/>
          </a:prstGeom>
        </p:spPr>
        <p:txBody>
          <a:bodyPr wrap="square">
            <a:spAutoFit/>
          </a:bodyPr>
          <a:lstStyle/>
          <a:p>
            <a:pPr algn="ctr"/>
            <a:r>
              <a:rPr lang="en-US" sz="4300" b="1" i="1">
                <a:latin typeface="Times New Roman" panose="02020603050405020304" pitchFamily="18" charset="0"/>
              </a:rPr>
              <a:t>2.4. Sắp xếp vun đống-Heap_sort</a:t>
            </a:r>
            <a:endParaRPr lang="en-US" sz="4300" b="1"/>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823" y="3436686"/>
            <a:ext cx="4509764" cy="2619627"/>
          </a:xfrm>
          <a:prstGeom prst="rect">
            <a:avLst/>
          </a:prstGeom>
          <a:ln>
            <a:noFill/>
          </a:ln>
          <a:effectLst>
            <a:outerShdw blurRad="292100" dist="139700" dir="2700000" algn="tl" rotWithShape="0">
              <a:srgbClr val="333333">
                <a:alpha val="65000"/>
              </a:srgbClr>
            </a:outerShdw>
          </a:effectLst>
        </p:spPr>
      </p:pic>
      <p:sp>
        <p:nvSpPr>
          <p:cNvPr id="10"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42419114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3052">
                                            <p:txEl>
                                              <p:pRg st="0" end="0"/>
                                            </p:txEl>
                                          </p:spTgt>
                                        </p:tgtEl>
                                        <p:attrNameLst>
                                          <p:attrName>style.visibility</p:attrName>
                                        </p:attrNameLst>
                                      </p:cBhvr>
                                      <p:to>
                                        <p:strVal val="visible"/>
                                      </p:to>
                                    </p:set>
                                    <p:animEffect transition="in" filter="fade">
                                      <p:cBhvr>
                                        <p:cTn id="7" dur="500"/>
                                        <p:tgtEl>
                                          <p:spTgt spid="3430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3052">
                                            <p:txEl>
                                              <p:pRg st="1" end="1"/>
                                            </p:txEl>
                                          </p:spTgt>
                                        </p:tgtEl>
                                        <p:attrNameLst>
                                          <p:attrName>style.visibility</p:attrName>
                                        </p:attrNameLst>
                                      </p:cBhvr>
                                      <p:to>
                                        <p:strVal val="visible"/>
                                      </p:to>
                                    </p:set>
                                    <p:animEffect transition="in" filter="fade">
                                      <p:cBhvr>
                                        <p:cTn id="12" dur="500"/>
                                        <p:tgtEl>
                                          <p:spTgt spid="3430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52"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a:lnSpc>
                <a:spcPct val="150000"/>
              </a:lnSpc>
              <a:spcBef>
                <a:spcPts val="600"/>
              </a:spcBef>
            </a:pPr>
            <a:r>
              <a:rPr lang="en-US"/>
              <a:t>Có thể biểu diễn cây nhị phân đầy đủ bằng mảng theo quy tắc: </a:t>
            </a:r>
          </a:p>
          <a:p>
            <a:pPr marL="800100">
              <a:lnSpc>
                <a:spcPct val="150000"/>
              </a:lnSpc>
              <a:spcBef>
                <a:spcPts val="600"/>
              </a:spcBef>
              <a:buFont typeface="Wingdings" panose="05000000000000000000" pitchFamily="2" charset="2"/>
              <a:buChar char="ü"/>
            </a:pPr>
            <a:r>
              <a:rPr lang="en-US" sz="2800" i="1"/>
              <a:t>Nút thứ i trong cây tương ứng với phần tử thứ i trong mảng.</a:t>
            </a:r>
          </a:p>
          <a:p>
            <a:pPr marL="800100">
              <a:lnSpc>
                <a:spcPct val="150000"/>
              </a:lnSpc>
              <a:spcBef>
                <a:spcPts val="600"/>
              </a:spcBef>
              <a:buFont typeface="Wingdings" panose="05000000000000000000" pitchFamily="2" charset="2"/>
              <a:buChar char="ü"/>
            </a:pPr>
            <a:r>
              <a:rPr lang="en-US" sz="2800" i="1"/>
              <a:t>Nút con trái, con phải (nếu có) của nút i là 2i+1 và 2i+2.</a:t>
            </a:r>
          </a:p>
          <a:p>
            <a:pPr marL="800100">
              <a:lnSpc>
                <a:spcPct val="150000"/>
              </a:lnSpc>
              <a:spcBef>
                <a:spcPts val="600"/>
              </a:spcBef>
              <a:buFont typeface="Wingdings" panose="05000000000000000000" pitchFamily="2" charset="2"/>
              <a:buChar char="ü"/>
            </a:pPr>
            <a:r>
              <a:rPr lang="en-US" sz="2800" i="1"/>
              <a:t>Nút cuối cùng có con là n/2-1.</a:t>
            </a:r>
          </a:p>
          <a:p>
            <a:pPr>
              <a:lnSpc>
                <a:spcPct val="150000"/>
              </a:lnSpc>
              <a:spcBef>
                <a:spcPts val="600"/>
              </a:spcBef>
            </a:pPr>
            <a:r>
              <a:rPr lang="en-US"/>
              <a:t>=&gt; biểu diễn Heap cũng được thực hiện tương tự như trên.</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5" name="Rectangle 4"/>
          <p:cNvSpPr/>
          <p:nvPr/>
        </p:nvSpPr>
        <p:spPr>
          <a:xfrm>
            <a:off x="685800" y="248458"/>
            <a:ext cx="10960099" cy="754053"/>
          </a:xfrm>
          <a:prstGeom prst="rect">
            <a:avLst/>
          </a:prstGeom>
        </p:spPr>
        <p:txBody>
          <a:bodyPr wrap="square">
            <a:spAutoFit/>
          </a:bodyPr>
          <a:lstStyle/>
          <a:p>
            <a:pPr algn="ctr"/>
            <a:r>
              <a:rPr lang="en-US" sz="4300" b="1" i="1">
                <a:latin typeface="Times New Roman" panose="02020603050405020304" pitchFamily="18" charset="0"/>
              </a:rPr>
              <a:t>Heap_sort - biểu diễn cấu trúc Heap</a:t>
            </a:r>
            <a:endParaRPr lang="en-US" sz="4300" b="1"/>
          </a:p>
        </p:txBody>
      </p:sp>
      <p:sp>
        <p:nvSpPr>
          <p:cNvPr id="6"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31469502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5" name="Rectangle 4"/>
          <p:cNvSpPr/>
          <p:nvPr/>
        </p:nvSpPr>
        <p:spPr>
          <a:xfrm>
            <a:off x="685800" y="248458"/>
            <a:ext cx="10960099" cy="754053"/>
          </a:xfrm>
          <a:prstGeom prst="rect">
            <a:avLst/>
          </a:prstGeom>
        </p:spPr>
        <p:txBody>
          <a:bodyPr wrap="square">
            <a:spAutoFit/>
          </a:bodyPr>
          <a:lstStyle/>
          <a:p>
            <a:pPr algn="ctr"/>
            <a:r>
              <a:rPr lang="en-US" sz="4300" b="1" i="1">
                <a:latin typeface="Times New Roman" panose="02020603050405020304" pitchFamily="18" charset="0"/>
              </a:rPr>
              <a:t>Heap_sort - biểu diễn cấu trúc Heap</a:t>
            </a:r>
            <a:endParaRPr lang="en-US" sz="4300" b="1"/>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842" y="5067171"/>
            <a:ext cx="8592749" cy="1133633"/>
          </a:xfrm>
          <a:prstGeom prst="rect">
            <a:avLst/>
          </a:prstGeom>
          <a:ln>
            <a:noFill/>
          </a:ln>
          <a:effectLst>
            <a:softEdge rad="112500"/>
          </a:effectLst>
        </p:spPr>
      </p:pic>
      <p:pic>
        <p:nvPicPr>
          <p:cNvPr id="9" name="Content Placeholder 8"/>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650212" y="1093848"/>
            <a:ext cx="7281188" cy="4145639"/>
          </a:xfrm>
        </p:spPr>
      </p:pic>
      <p:sp>
        <p:nvSpPr>
          <p:cNvPr id="10"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100159073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002511"/>
            <a:ext cx="10972800" cy="5322089"/>
          </a:xfrm>
        </p:spPr>
        <p:txBody>
          <a:bodyPr/>
          <a:lstStyle/>
          <a:p>
            <a:pPr algn="just">
              <a:lnSpc>
                <a:spcPct val="130000"/>
              </a:lnSpc>
              <a:spcBef>
                <a:spcPts val="600"/>
              </a:spcBef>
            </a:pPr>
            <a:r>
              <a:rPr lang="en-US" sz="2600" i="1">
                <a:latin typeface="Times New Roman" panose="02020603050405020304" pitchFamily="18" charset="0"/>
                <a:cs typeface="Times New Roman" panose="02020603050405020304" pitchFamily="18" charset="0"/>
              </a:rPr>
              <a:t>Input: mảng a, n phần tử</a:t>
            </a:r>
          </a:p>
          <a:p>
            <a:pPr algn="just">
              <a:lnSpc>
                <a:spcPct val="130000"/>
              </a:lnSpc>
              <a:spcBef>
                <a:spcPts val="600"/>
              </a:spcBef>
            </a:pPr>
            <a:r>
              <a:rPr lang="en-US" sz="2600" i="1">
                <a:latin typeface="Times New Roman" panose="02020603050405020304" pitchFamily="18" charset="0"/>
                <a:cs typeface="Times New Roman" panose="02020603050405020304" pitchFamily="18" charset="0"/>
              </a:rPr>
              <a:t>Output: mảng a đã sắp xếp</a:t>
            </a:r>
          </a:p>
          <a:p>
            <a:pPr algn="just">
              <a:lnSpc>
                <a:spcPct val="130000"/>
              </a:lnSpc>
              <a:spcBef>
                <a:spcPts val="600"/>
              </a:spcBef>
            </a:pPr>
            <a:r>
              <a:rPr lang="en-US" sz="2600">
                <a:latin typeface="Times New Roman" panose="02020603050405020304" pitchFamily="18" charset="0"/>
                <a:cs typeface="Times New Roman" panose="02020603050405020304" pitchFamily="18" charset="0"/>
              </a:rPr>
              <a:t>Bước 1: Biến mảng A thành một heap</a:t>
            </a:r>
          </a:p>
          <a:p>
            <a:pPr algn="just">
              <a:lnSpc>
                <a:spcPct val="130000"/>
              </a:lnSpc>
              <a:spcBef>
                <a:spcPts val="600"/>
              </a:spcBef>
            </a:pPr>
            <a:r>
              <a:rPr lang="en-US" sz="2600">
                <a:latin typeface="Times New Roman" panose="02020603050405020304" pitchFamily="18" charset="0"/>
                <a:cs typeface="Times New Roman" panose="02020603050405020304" pitchFamily="18" charset="0"/>
              </a:rPr>
              <a:t>Bước 2: Đổi chỗ A[0] và A[n-1], bỏ qua A[n-1] và coi như mảng bây giờ có kích thước là n-1.</a:t>
            </a:r>
          </a:p>
          <a:p>
            <a:pPr algn="just">
              <a:lnSpc>
                <a:spcPct val="130000"/>
              </a:lnSpc>
              <a:spcBef>
                <a:spcPts val="600"/>
              </a:spcBef>
            </a:pPr>
            <a:r>
              <a:rPr lang="en-US" sz="2600">
                <a:latin typeface="Times New Roman" panose="02020603050405020304" pitchFamily="18" charset="0"/>
                <a:cs typeface="Times New Roman" panose="02020603050405020304" pitchFamily="18" charset="0"/>
              </a:rPr>
              <a:t>Bước 3: Vì A[0] có thể lỗi vị trí nên ta sẽ chỉnh lại mảng (xuất phát từ A[0]) để mảng trở thành một heap.</a:t>
            </a:r>
          </a:p>
          <a:p>
            <a:pPr algn="just">
              <a:lnSpc>
                <a:spcPct val="130000"/>
              </a:lnSpc>
              <a:spcBef>
                <a:spcPts val="600"/>
              </a:spcBef>
            </a:pPr>
            <a:r>
              <a:rPr lang="en-US" sz="2600">
                <a:latin typeface="Times New Roman" panose="02020603050405020304" pitchFamily="18" charset="0"/>
                <a:cs typeface="Times New Roman" panose="02020603050405020304" pitchFamily="18" charset="0"/>
              </a:rPr>
              <a:t>Lặp lại Bước 2, 3 trên cho tới khi chỉ còn một phần tử trong heap khi đó mảng đã được sắp.</a:t>
            </a:r>
            <a:endParaRPr lang="en-US" sz="2600" i="1">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5" name="Rectangle 4"/>
          <p:cNvSpPr/>
          <p:nvPr/>
        </p:nvSpPr>
        <p:spPr>
          <a:xfrm>
            <a:off x="685800" y="248458"/>
            <a:ext cx="10960099" cy="754053"/>
          </a:xfrm>
          <a:prstGeom prst="rect">
            <a:avLst/>
          </a:prstGeom>
        </p:spPr>
        <p:txBody>
          <a:bodyPr wrap="square">
            <a:spAutoFit/>
          </a:bodyPr>
          <a:lstStyle/>
          <a:p>
            <a:pPr algn="ctr"/>
            <a:r>
              <a:rPr lang="en-US" sz="4300" b="1" i="1">
                <a:latin typeface="Times New Roman" panose="02020603050405020304" pitchFamily="18" charset="0"/>
              </a:rPr>
              <a:t>Heap_sort – Thuật toán</a:t>
            </a:r>
            <a:endParaRPr lang="en-US" sz="4300" b="1"/>
          </a:p>
        </p:txBody>
      </p:sp>
      <p:sp>
        <p:nvSpPr>
          <p:cNvPr id="6"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31263468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90925" y="1002511"/>
            <a:ext cx="5564849" cy="3859185"/>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5" name="Rectangle 4"/>
          <p:cNvSpPr/>
          <p:nvPr/>
        </p:nvSpPr>
        <p:spPr>
          <a:xfrm>
            <a:off x="685800" y="248458"/>
            <a:ext cx="10960099" cy="754053"/>
          </a:xfrm>
          <a:prstGeom prst="rect">
            <a:avLst/>
          </a:prstGeom>
        </p:spPr>
        <p:txBody>
          <a:bodyPr wrap="square">
            <a:spAutoFit/>
          </a:bodyPr>
          <a:lstStyle/>
          <a:p>
            <a:pPr algn="ctr"/>
            <a:r>
              <a:rPr lang="en-US" sz="4300" b="1" i="1">
                <a:latin typeface="Times New Roman" panose="02020603050405020304" pitchFamily="18" charset="0"/>
              </a:rPr>
              <a:t>Heap_sort – Ví dụ</a:t>
            </a:r>
            <a:endParaRPr lang="en-US" sz="4300" b="1"/>
          </a:p>
        </p:txBody>
      </p:sp>
      <p:sp>
        <p:nvSpPr>
          <p:cNvPr id="9" name="Rectangle 8"/>
          <p:cNvSpPr/>
          <p:nvPr/>
        </p:nvSpPr>
        <p:spPr>
          <a:xfrm>
            <a:off x="537104" y="2797335"/>
            <a:ext cx="2327881" cy="1077218"/>
          </a:xfrm>
          <a:prstGeom prst="rect">
            <a:avLst/>
          </a:prstGeom>
        </p:spPr>
        <p:txBody>
          <a:bodyPr wrap="none">
            <a:spAutoFit/>
          </a:bodyPr>
          <a:lstStyle/>
          <a:p>
            <a:pPr algn="ctr"/>
            <a:r>
              <a:rPr lang="en-US" sz="3200" b="1" i="1">
                <a:latin typeface="Times New Roman" panose="02020603050405020304" pitchFamily="18" charset="0"/>
              </a:rPr>
              <a:t>Cây ban đầu</a:t>
            </a:r>
          </a:p>
          <a:p>
            <a:pPr algn="ctr"/>
            <a:r>
              <a:rPr lang="en-US" sz="3200" b="1" i="1">
                <a:latin typeface="Times New Roman" panose="02020603050405020304" pitchFamily="18" charset="0"/>
              </a:rPr>
              <a:t>n=10</a:t>
            </a:r>
            <a:endParaRPr lang="en-US" sz="3200" b="1"/>
          </a:p>
        </p:txBody>
      </p:sp>
      <p:graphicFrame>
        <p:nvGraphicFramePr>
          <p:cNvPr id="10" name="Table 9"/>
          <p:cNvGraphicFramePr>
            <a:graphicFrameLocks noGrp="1"/>
          </p:cNvGraphicFramePr>
          <p:nvPr>
            <p:extLst>
              <p:ext uri="{D42A27DB-BD31-4B8C-83A1-F6EECF244321}">
                <p14:modId xmlns:p14="http://schemas.microsoft.com/office/powerpoint/2010/main" val="2997849397"/>
              </p:ext>
            </p:extLst>
          </p:nvPr>
        </p:nvGraphicFramePr>
        <p:xfrm>
          <a:off x="1943100" y="5546047"/>
          <a:ext cx="8128000" cy="74168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gridCol w="812800">
                  <a:extLst>
                    <a:ext uri="{9D8B030D-6E8A-4147-A177-3AD203B41FA5}">
                      <a16:colId xmlns:a16="http://schemas.microsoft.com/office/drawing/2014/main" val="20009"/>
                    </a:ext>
                  </a:extLst>
                </a:gridCol>
              </a:tblGrid>
              <a:tr h="370840">
                <a:tc>
                  <a:txBody>
                    <a:bodyPr/>
                    <a:lstStyle/>
                    <a:p>
                      <a:pPr algn="ctr"/>
                      <a:r>
                        <a:rPr lang="en-US"/>
                        <a:t>0</a:t>
                      </a:r>
                    </a:p>
                  </a:txBody>
                  <a:tcPr/>
                </a:tc>
                <a:tc>
                  <a:txBody>
                    <a:bodyPr/>
                    <a:lstStyle/>
                    <a:p>
                      <a:pPr algn="ctr"/>
                      <a:r>
                        <a:rPr lang="en-US"/>
                        <a:t>1</a:t>
                      </a:r>
                    </a:p>
                  </a:txBody>
                  <a:tcPr/>
                </a:tc>
                <a:tc>
                  <a:txBody>
                    <a:bodyPr/>
                    <a:lstStyle/>
                    <a:p>
                      <a:pPr algn="ctr"/>
                      <a:r>
                        <a:rPr lang="en-US"/>
                        <a:t>2</a:t>
                      </a:r>
                    </a:p>
                  </a:txBody>
                  <a:tcPr/>
                </a:tc>
                <a:tc>
                  <a:txBody>
                    <a:bodyPr/>
                    <a:lstStyle/>
                    <a:p>
                      <a:pPr algn="ctr"/>
                      <a:r>
                        <a:rPr lang="en-US"/>
                        <a:t>3</a:t>
                      </a:r>
                    </a:p>
                  </a:txBody>
                  <a:tcPr/>
                </a:tc>
                <a:tc>
                  <a:txBody>
                    <a:bodyPr/>
                    <a:lstStyle/>
                    <a:p>
                      <a:pPr algn="ctr"/>
                      <a:r>
                        <a:rPr lang="en-US"/>
                        <a:t>4</a:t>
                      </a:r>
                    </a:p>
                  </a:txBody>
                  <a:tcPr/>
                </a:tc>
                <a:tc>
                  <a:txBody>
                    <a:bodyPr/>
                    <a:lstStyle/>
                    <a:p>
                      <a:pPr algn="ctr"/>
                      <a:r>
                        <a:rPr lang="en-US"/>
                        <a:t>5</a:t>
                      </a:r>
                    </a:p>
                  </a:txBody>
                  <a:tcPr/>
                </a:tc>
                <a:tc>
                  <a:txBody>
                    <a:bodyPr/>
                    <a:lstStyle/>
                    <a:p>
                      <a:pPr algn="ctr"/>
                      <a:r>
                        <a:rPr lang="en-US"/>
                        <a:t>6</a:t>
                      </a:r>
                    </a:p>
                  </a:txBody>
                  <a:tcPr/>
                </a:tc>
                <a:tc>
                  <a:txBody>
                    <a:bodyPr/>
                    <a:lstStyle/>
                    <a:p>
                      <a:pPr algn="ctr"/>
                      <a:r>
                        <a:rPr lang="en-US"/>
                        <a:t>7</a:t>
                      </a:r>
                    </a:p>
                  </a:txBody>
                  <a:tcPr/>
                </a:tc>
                <a:tc>
                  <a:txBody>
                    <a:bodyPr/>
                    <a:lstStyle/>
                    <a:p>
                      <a:pPr algn="ctr"/>
                      <a:r>
                        <a:rPr lang="en-US"/>
                        <a:t>8</a:t>
                      </a:r>
                    </a:p>
                  </a:txBody>
                  <a:tcPr/>
                </a:tc>
                <a:tc>
                  <a:txBody>
                    <a:bodyPr/>
                    <a:lstStyle/>
                    <a:p>
                      <a:pPr algn="ctr"/>
                      <a:r>
                        <a:rPr lang="en-US"/>
                        <a:t>9</a:t>
                      </a:r>
                    </a:p>
                  </a:txBody>
                  <a:tcPr/>
                </a:tc>
                <a:extLst>
                  <a:ext uri="{0D108BD9-81ED-4DB2-BD59-A6C34878D82A}">
                    <a16:rowId xmlns:a16="http://schemas.microsoft.com/office/drawing/2014/main" val="10000"/>
                  </a:ext>
                </a:extLst>
              </a:tr>
              <a:tr h="370840">
                <a:tc>
                  <a:txBody>
                    <a:bodyPr/>
                    <a:lstStyle/>
                    <a:p>
                      <a:pPr algn="ctr"/>
                      <a:r>
                        <a:rPr lang="en-US"/>
                        <a:t>5</a:t>
                      </a:r>
                    </a:p>
                  </a:txBody>
                  <a:tcPr/>
                </a:tc>
                <a:tc>
                  <a:txBody>
                    <a:bodyPr/>
                    <a:lstStyle/>
                    <a:p>
                      <a:pPr algn="ctr"/>
                      <a:r>
                        <a:rPr lang="en-US"/>
                        <a:t>25</a:t>
                      </a:r>
                    </a:p>
                  </a:txBody>
                  <a:tcPr/>
                </a:tc>
                <a:tc>
                  <a:txBody>
                    <a:bodyPr/>
                    <a:lstStyle/>
                    <a:p>
                      <a:pPr algn="ctr"/>
                      <a:r>
                        <a:rPr lang="en-US"/>
                        <a:t>15</a:t>
                      </a:r>
                    </a:p>
                  </a:txBody>
                  <a:tcPr/>
                </a:tc>
                <a:tc>
                  <a:txBody>
                    <a:bodyPr/>
                    <a:lstStyle/>
                    <a:p>
                      <a:pPr algn="ctr"/>
                      <a:r>
                        <a:rPr lang="en-US"/>
                        <a:t>8</a:t>
                      </a:r>
                    </a:p>
                  </a:txBody>
                  <a:tcPr/>
                </a:tc>
                <a:tc>
                  <a:txBody>
                    <a:bodyPr/>
                    <a:lstStyle/>
                    <a:p>
                      <a:pPr algn="ctr"/>
                      <a:r>
                        <a:rPr lang="en-US"/>
                        <a:t>7</a:t>
                      </a:r>
                    </a:p>
                  </a:txBody>
                  <a:tcPr/>
                </a:tc>
                <a:tc>
                  <a:txBody>
                    <a:bodyPr/>
                    <a:lstStyle/>
                    <a:p>
                      <a:pPr algn="ctr"/>
                      <a:r>
                        <a:rPr lang="en-US"/>
                        <a:t>28</a:t>
                      </a:r>
                    </a:p>
                  </a:txBody>
                  <a:tcPr/>
                </a:tc>
                <a:tc>
                  <a:txBody>
                    <a:bodyPr/>
                    <a:lstStyle/>
                    <a:p>
                      <a:pPr algn="ctr"/>
                      <a:r>
                        <a:rPr lang="en-US"/>
                        <a:t>1</a:t>
                      </a:r>
                    </a:p>
                  </a:txBody>
                  <a:tcPr/>
                </a:tc>
                <a:tc>
                  <a:txBody>
                    <a:bodyPr/>
                    <a:lstStyle/>
                    <a:p>
                      <a:pPr algn="ctr"/>
                      <a:r>
                        <a:rPr lang="en-US"/>
                        <a:t>4</a:t>
                      </a:r>
                    </a:p>
                  </a:txBody>
                  <a:tcPr/>
                </a:tc>
                <a:tc>
                  <a:txBody>
                    <a:bodyPr/>
                    <a:lstStyle/>
                    <a:p>
                      <a:pPr algn="ctr"/>
                      <a:r>
                        <a:rPr lang="en-US"/>
                        <a:t>10</a:t>
                      </a:r>
                    </a:p>
                  </a:txBody>
                  <a:tcPr/>
                </a:tc>
                <a:tc>
                  <a:txBody>
                    <a:bodyPr/>
                    <a:lstStyle/>
                    <a:p>
                      <a:pPr algn="ctr"/>
                      <a:r>
                        <a:rPr lang="en-US"/>
                        <a:t>9</a:t>
                      </a:r>
                    </a:p>
                  </a:txBody>
                  <a:tcPr/>
                </a:tc>
                <a:extLst>
                  <a:ext uri="{0D108BD9-81ED-4DB2-BD59-A6C34878D82A}">
                    <a16:rowId xmlns:a16="http://schemas.microsoft.com/office/drawing/2014/main" val="10001"/>
                  </a:ext>
                </a:extLst>
              </a:tr>
            </a:tbl>
          </a:graphicData>
        </a:graphic>
      </p:graphicFrame>
      <p:sp>
        <p:nvSpPr>
          <p:cNvPr id="11"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18023841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5" name="Rectangle 4"/>
          <p:cNvSpPr/>
          <p:nvPr/>
        </p:nvSpPr>
        <p:spPr>
          <a:xfrm>
            <a:off x="685800" y="248458"/>
            <a:ext cx="10960099" cy="754053"/>
          </a:xfrm>
          <a:prstGeom prst="rect">
            <a:avLst/>
          </a:prstGeom>
        </p:spPr>
        <p:txBody>
          <a:bodyPr wrap="square">
            <a:spAutoFit/>
          </a:bodyPr>
          <a:lstStyle/>
          <a:p>
            <a:pPr algn="ctr"/>
            <a:r>
              <a:rPr lang="en-US" sz="4300" b="1" i="1">
                <a:latin typeface="Times New Roman" panose="02020603050405020304" pitchFamily="18" charset="0"/>
              </a:rPr>
              <a:t>Heap_sort – Ví dụ</a:t>
            </a:r>
            <a:endParaRPr lang="en-US" sz="4300" b="1"/>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7049" y="1237586"/>
            <a:ext cx="5563376" cy="3858163"/>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3429842588"/>
              </p:ext>
            </p:extLst>
          </p:nvPr>
        </p:nvGraphicFramePr>
        <p:xfrm>
          <a:off x="1943100" y="5546047"/>
          <a:ext cx="8128000" cy="74168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gridCol w="812800">
                  <a:extLst>
                    <a:ext uri="{9D8B030D-6E8A-4147-A177-3AD203B41FA5}">
                      <a16:colId xmlns:a16="http://schemas.microsoft.com/office/drawing/2014/main" val="20009"/>
                    </a:ext>
                  </a:extLst>
                </a:gridCol>
              </a:tblGrid>
              <a:tr h="370840">
                <a:tc>
                  <a:txBody>
                    <a:bodyPr/>
                    <a:lstStyle/>
                    <a:p>
                      <a:pPr algn="ctr"/>
                      <a:r>
                        <a:rPr lang="en-US"/>
                        <a:t>0</a:t>
                      </a:r>
                    </a:p>
                  </a:txBody>
                  <a:tcPr/>
                </a:tc>
                <a:tc>
                  <a:txBody>
                    <a:bodyPr/>
                    <a:lstStyle/>
                    <a:p>
                      <a:pPr algn="ctr"/>
                      <a:r>
                        <a:rPr lang="en-US"/>
                        <a:t>1</a:t>
                      </a:r>
                    </a:p>
                  </a:txBody>
                  <a:tcPr/>
                </a:tc>
                <a:tc>
                  <a:txBody>
                    <a:bodyPr/>
                    <a:lstStyle/>
                    <a:p>
                      <a:pPr algn="ctr"/>
                      <a:r>
                        <a:rPr lang="en-US"/>
                        <a:t>2</a:t>
                      </a:r>
                    </a:p>
                  </a:txBody>
                  <a:tcPr/>
                </a:tc>
                <a:tc>
                  <a:txBody>
                    <a:bodyPr/>
                    <a:lstStyle/>
                    <a:p>
                      <a:pPr algn="ctr"/>
                      <a:r>
                        <a:rPr lang="en-US"/>
                        <a:t>3</a:t>
                      </a:r>
                    </a:p>
                  </a:txBody>
                  <a:tcPr/>
                </a:tc>
                <a:tc>
                  <a:txBody>
                    <a:bodyPr/>
                    <a:lstStyle/>
                    <a:p>
                      <a:pPr algn="ctr"/>
                      <a:r>
                        <a:rPr lang="en-US"/>
                        <a:t>4</a:t>
                      </a:r>
                    </a:p>
                  </a:txBody>
                  <a:tcPr/>
                </a:tc>
                <a:tc>
                  <a:txBody>
                    <a:bodyPr/>
                    <a:lstStyle/>
                    <a:p>
                      <a:pPr algn="ctr"/>
                      <a:r>
                        <a:rPr lang="en-US"/>
                        <a:t>5</a:t>
                      </a:r>
                    </a:p>
                  </a:txBody>
                  <a:tcPr/>
                </a:tc>
                <a:tc>
                  <a:txBody>
                    <a:bodyPr/>
                    <a:lstStyle/>
                    <a:p>
                      <a:pPr algn="ctr"/>
                      <a:r>
                        <a:rPr lang="en-US"/>
                        <a:t>6</a:t>
                      </a:r>
                    </a:p>
                  </a:txBody>
                  <a:tcPr/>
                </a:tc>
                <a:tc>
                  <a:txBody>
                    <a:bodyPr/>
                    <a:lstStyle/>
                    <a:p>
                      <a:pPr algn="ctr"/>
                      <a:r>
                        <a:rPr lang="en-US"/>
                        <a:t>7</a:t>
                      </a:r>
                    </a:p>
                  </a:txBody>
                  <a:tcPr/>
                </a:tc>
                <a:tc>
                  <a:txBody>
                    <a:bodyPr/>
                    <a:lstStyle/>
                    <a:p>
                      <a:pPr algn="ctr"/>
                      <a:r>
                        <a:rPr lang="en-US"/>
                        <a:t>8</a:t>
                      </a:r>
                    </a:p>
                  </a:txBody>
                  <a:tcPr/>
                </a:tc>
                <a:tc>
                  <a:txBody>
                    <a:bodyPr/>
                    <a:lstStyle/>
                    <a:p>
                      <a:pPr algn="ctr"/>
                      <a:r>
                        <a:rPr lang="en-US"/>
                        <a:t>9</a:t>
                      </a:r>
                    </a:p>
                  </a:txBody>
                  <a:tcPr/>
                </a:tc>
                <a:extLst>
                  <a:ext uri="{0D108BD9-81ED-4DB2-BD59-A6C34878D82A}">
                    <a16:rowId xmlns:a16="http://schemas.microsoft.com/office/drawing/2014/main" val="10000"/>
                  </a:ext>
                </a:extLst>
              </a:tr>
              <a:tr h="370840">
                <a:tc>
                  <a:txBody>
                    <a:bodyPr/>
                    <a:lstStyle/>
                    <a:p>
                      <a:pPr algn="ctr"/>
                      <a:r>
                        <a:rPr lang="en-US"/>
                        <a:t>28</a:t>
                      </a:r>
                    </a:p>
                  </a:txBody>
                  <a:tcPr/>
                </a:tc>
                <a:tc>
                  <a:txBody>
                    <a:bodyPr/>
                    <a:lstStyle/>
                    <a:p>
                      <a:pPr algn="ctr"/>
                      <a:r>
                        <a:rPr lang="en-US"/>
                        <a:t>25</a:t>
                      </a:r>
                    </a:p>
                  </a:txBody>
                  <a:tcPr/>
                </a:tc>
                <a:tc>
                  <a:txBody>
                    <a:bodyPr/>
                    <a:lstStyle/>
                    <a:p>
                      <a:pPr algn="ctr"/>
                      <a:r>
                        <a:rPr lang="en-US"/>
                        <a:t>15</a:t>
                      </a:r>
                    </a:p>
                  </a:txBody>
                  <a:tcPr/>
                </a:tc>
                <a:tc>
                  <a:txBody>
                    <a:bodyPr/>
                    <a:lstStyle/>
                    <a:p>
                      <a:pPr algn="ctr"/>
                      <a:r>
                        <a:rPr lang="en-US"/>
                        <a:t>10</a:t>
                      </a:r>
                    </a:p>
                  </a:txBody>
                  <a:tcPr/>
                </a:tc>
                <a:tc>
                  <a:txBody>
                    <a:bodyPr/>
                    <a:lstStyle/>
                    <a:p>
                      <a:pPr algn="ctr"/>
                      <a:r>
                        <a:rPr lang="en-US"/>
                        <a:t>9</a:t>
                      </a:r>
                    </a:p>
                  </a:txBody>
                  <a:tcPr/>
                </a:tc>
                <a:tc>
                  <a:txBody>
                    <a:bodyPr/>
                    <a:lstStyle/>
                    <a:p>
                      <a:pPr algn="ctr"/>
                      <a:r>
                        <a:rPr lang="en-US"/>
                        <a:t>5</a:t>
                      </a:r>
                    </a:p>
                  </a:txBody>
                  <a:tcPr/>
                </a:tc>
                <a:tc>
                  <a:txBody>
                    <a:bodyPr/>
                    <a:lstStyle/>
                    <a:p>
                      <a:pPr algn="ctr"/>
                      <a:r>
                        <a:rPr lang="en-US"/>
                        <a:t>1</a:t>
                      </a:r>
                    </a:p>
                  </a:txBody>
                  <a:tcPr/>
                </a:tc>
                <a:tc>
                  <a:txBody>
                    <a:bodyPr/>
                    <a:lstStyle/>
                    <a:p>
                      <a:pPr algn="ctr"/>
                      <a:r>
                        <a:rPr lang="en-US"/>
                        <a:t>4</a:t>
                      </a:r>
                    </a:p>
                  </a:txBody>
                  <a:tcPr/>
                </a:tc>
                <a:tc>
                  <a:txBody>
                    <a:bodyPr/>
                    <a:lstStyle/>
                    <a:p>
                      <a:pPr algn="ctr"/>
                      <a:r>
                        <a:rPr lang="en-US"/>
                        <a:t>8</a:t>
                      </a:r>
                    </a:p>
                  </a:txBody>
                  <a:tcPr/>
                </a:tc>
                <a:tc>
                  <a:txBody>
                    <a:bodyPr/>
                    <a:lstStyle/>
                    <a:p>
                      <a:pPr algn="ctr"/>
                      <a:r>
                        <a:rPr lang="en-US"/>
                        <a:t>7</a:t>
                      </a:r>
                    </a:p>
                  </a:txBody>
                  <a:tcPr/>
                </a:tc>
                <a:extLst>
                  <a:ext uri="{0D108BD9-81ED-4DB2-BD59-A6C34878D82A}">
                    <a16:rowId xmlns:a16="http://schemas.microsoft.com/office/drawing/2014/main" val="10001"/>
                  </a:ext>
                </a:extLst>
              </a:tr>
            </a:tbl>
          </a:graphicData>
        </a:graphic>
      </p:graphicFrame>
      <p:sp>
        <p:nvSpPr>
          <p:cNvPr id="3" name="Rectangle 2"/>
          <p:cNvSpPr/>
          <p:nvPr/>
        </p:nvSpPr>
        <p:spPr>
          <a:xfrm>
            <a:off x="537104" y="2797335"/>
            <a:ext cx="1096775" cy="584775"/>
          </a:xfrm>
          <a:prstGeom prst="rect">
            <a:avLst/>
          </a:prstGeom>
        </p:spPr>
        <p:txBody>
          <a:bodyPr wrap="none">
            <a:spAutoFit/>
          </a:bodyPr>
          <a:lstStyle/>
          <a:p>
            <a:r>
              <a:rPr lang="en-US" sz="3200" b="1" i="1">
                <a:latin typeface="Times New Roman" panose="02020603050405020304" pitchFamily="18" charset="0"/>
              </a:rPr>
              <a:t>Heap</a:t>
            </a:r>
            <a:endParaRPr lang="en-US" sz="3200" b="1"/>
          </a:p>
        </p:txBody>
      </p:sp>
      <p:sp>
        <p:nvSpPr>
          <p:cNvPr id="9"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63318184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bwMode="gray">
          <a:xfrm>
            <a:off x="901699" y="891007"/>
            <a:ext cx="11116129" cy="5255793"/>
          </a:xfrm>
          <a:noFill/>
          <a:ln/>
        </p:spPr>
        <p:txBody>
          <a:bodyPr/>
          <a:lstStyle/>
          <a:p>
            <a:pPr algn="just" fontAlgn="auto">
              <a:lnSpc>
                <a:spcPct val="120000"/>
              </a:lnSpc>
              <a:spcBef>
                <a:spcPts val="600"/>
              </a:spcBef>
              <a:spcAft>
                <a:spcPts val="0"/>
              </a:spcAft>
              <a:defRPr/>
            </a:pPr>
            <a:r>
              <a:rPr lang="en-US" sz="2200" dirty="0" err="1">
                <a:latin typeface="Times New Roman" panose="02020603050405020304" pitchFamily="18" charset="0"/>
                <a:cs typeface="Times New Roman" panose="02020603050405020304" pitchFamily="18" charset="0"/>
              </a:rPr>
              <a:t>Mỗi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bước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lặp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với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thuật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toán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trên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cần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thực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hiện</a:t>
            </a:r>
            <a:r>
              <a:rPr lang="en-US" sz="2200" dirty="0">
                <a:latin typeface="Times New Roman" panose="02020603050405020304" pitchFamily="18" charset="0"/>
                <a:cs typeface="Times New Roman" panose="02020603050405020304" pitchFamily="18" charset="0"/>
              </a:rPr>
              <a:t> 2 </a:t>
            </a:r>
            <a:r>
              <a:rPr lang="en-US" sz="2200" dirty="0" err="1">
                <a:latin typeface="Times New Roman" panose="02020603050405020304" pitchFamily="18" charset="0"/>
                <a:cs typeface="Times New Roman" panose="02020603050405020304" pitchFamily="18" charset="0"/>
              </a:rPr>
              <a:t>phép</a:t>
            </a:r>
            <a:r>
              <a:rPr lang="en-US" sz="2200" dirty="0">
                <a:latin typeface="Times New Roman" panose="02020603050405020304" pitchFamily="18" charset="0"/>
                <a:cs typeface="Times New Roman" panose="02020603050405020304" pitchFamily="18" charset="0"/>
              </a:rPr>
              <a:t> so </a:t>
            </a:r>
            <a:r>
              <a:rPr lang="en-US" sz="2200" dirty="0" err="1">
                <a:latin typeface="Times New Roman" panose="02020603050405020304" pitchFamily="18" charset="0"/>
                <a:cs typeface="Times New Roman" panose="02020603050405020304" pitchFamily="18" charset="0"/>
              </a:rPr>
              <a:t>sánh</a:t>
            </a:r>
            <a:r>
              <a:rPr lang="en-US"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sym typeface="Wingdings" pitchFamily="2" charset="2"/>
              </a:rPr>
              <a:t> ý </a:t>
            </a:r>
            <a:r>
              <a:rPr lang="en-US" sz="2200" dirty="0" err="1">
                <a:latin typeface="Times New Roman" panose="02020603050405020304" pitchFamily="18" charset="0"/>
                <a:cs typeface="Times New Roman" panose="02020603050405020304" pitchFamily="18" charset="0"/>
                <a:sym typeface="Wingdings" pitchFamily="2" charset="2"/>
              </a:rPr>
              <a:t>tưởng</a:t>
            </a:r>
            <a:r>
              <a:rPr lang="en-US" sz="2200" dirty="0">
                <a:latin typeface="Times New Roman" panose="02020603050405020304" pitchFamily="18" charset="0"/>
                <a:cs typeface="Times New Roman" panose="02020603050405020304" pitchFamily="18" charset="0"/>
                <a:sym typeface="Wingdings" pitchFamily="2" charset="2"/>
              </a:rPr>
              <a:t> </a:t>
            </a:r>
            <a:r>
              <a:rPr lang="en-US" sz="2200" dirty="0" err="1">
                <a:latin typeface="Times New Roman" panose="02020603050405020304" pitchFamily="18" charset="0"/>
                <a:cs typeface="Times New Roman" panose="02020603050405020304" pitchFamily="18" charset="0"/>
                <a:sym typeface="Wingdings" pitchFamily="2" charset="2"/>
              </a:rPr>
              <a:t>giảm</a:t>
            </a:r>
            <a:r>
              <a:rPr lang="en-US" sz="2200" dirty="0">
                <a:latin typeface="Times New Roman" panose="02020603050405020304" pitchFamily="18" charset="0"/>
                <a:cs typeface="Times New Roman" panose="02020603050405020304" pitchFamily="18" charset="0"/>
                <a:sym typeface="Wingdings" pitchFamily="2" charset="2"/>
              </a:rPr>
              <a:t> </a:t>
            </a:r>
            <a:r>
              <a:rPr lang="en-US" sz="2200" dirty="0" err="1">
                <a:latin typeface="Times New Roman" panose="02020603050405020304" pitchFamily="18" charset="0"/>
                <a:cs typeface="Times New Roman" panose="02020603050405020304" pitchFamily="18" charset="0"/>
                <a:sym typeface="Wingdings" pitchFamily="2" charset="2"/>
              </a:rPr>
              <a:t>bớt</a:t>
            </a:r>
            <a:r>
              <a:rPr lang="en-US" sz="2200" dirty="0">
                <a:latin typeface="Times New Roman" panose="02020603050405020304" pitchFamily="18" charset="0"/>
                <a:cs typeface="Times New Roman" panose="02020603050405020304" pitchFamily="18" charset="0"/>
                <a:sym typeface="Wingdings" pitchFamily="2" charset="2"/>
              </a:rPr>
              <a:t> </a:t>
            </a:r>
            <a:r>
              <a:rPr lang="en-US" sz="2200" dirty="0" err="1">
                <a:latin typeface="Times New Roman" panose="02020603050405020304" pitchFamily="18" charset="0"/>
                <a:cs typeface="Times New Roman" panose="02020603050405020304" pitchFamily="18" charset="0"/>
                <a:sym typeface="Wingdings" pitchFamily="2" charset="2"/>
              </a:rPr>
              <a:t>phép</a:t>
            </a:r>
            <a:r>
              <a:rPr lang="en-US" sz="2200" dirty="0">
                <a:latin typeface="Times New Roman" panose="02020603050405020304" pitchFamily="18" charset="0"/>
                <a:cs typeface="Times New Roman" panose="02020603050405020304" pitchFamily="18" charset="0"/>
                <a:sym typeface="Wingdings" pitchFamily="2" charset="2"/>
              </a:rPr>
              <a:t> so </a:t>
            </a:r>
            <a:r>
              <a:rPr lang="en-US" sz="2200" dirty="0" err="1">
                <a:latin typeface="Times New Roman" panose="02020603050405020304" pitchFamily="18" charset="0"/>
                <a:cs typeface="Times New Roman" panose="02020603050405020304" pitchFamily="18" charset="0"/>
                <a:sym typeface="Wingdings" pitchFamily="2" charset="2"/>
              </a:rPr>
              <a:t>sánh</a:t>
            </a:r>
            <a:r>
              <a:rPr lang="en-US" sz="2200" dirty="0">
                <a:latin typeface="Times New Roman" panose="02020603050405020304" pitchFamily="18" charset="0"/>
                <a:cs typeface="Times New Roman" panose="02020603050405020304" pitchFamily="18" charset="0"/>
                <a:sym typeface="Wingdings" pitchFamily="2" charset="2"/>
              </a:rPr>
              <a:t> </a:t>
            </a:r>
            <a:r>
              <a:rPr lang="en-US" sz="2200" dirty="0" err="1">
                <a:latin typeface="Times New Roman" panose="02020603050405020304" pitchFamily="18" charset="0"/>
                <a:cs typeface="Times New Roman" panose="02020603050405020304" pitchFamily="18" charset="0"/>
                <a:sym typeface="Wingdings" pitchFamily="2" charset="2"/>
              </a:rPr>
              <a:t>bằng</a:t>
            </a:r>
            <a:r>
              <a:rPr lang="en-US" sz="2200" dirty="0">
                <a:latin typeface="Times New Roman" panose="02020603050405020304" pitchFamily="18" charset="0"/>
                <a:cs typeface="Times New Roman" panose="02020603050405020304" pitchFamily="18" charset="0"/>
                <a:sym typeface="Wingdings" pitchFamily="2" charset="2"/>
              </a:rPr>
              <a:t> </a:t>
            </a:r>
            <a:r>
              <a:rPr lang="en-US" sz="2200" dirty="0" err="1">
                <a:latin typeface="Times New Roman" panose="02020603050405020304" pitchFamily="18" charset="0"/>
                <a:cs typeface="Times New Roman" panose="02020603050405020304" pitchFamily="18" charset="0"/>
                <a:sym typeface="Wingdings" pitchFamily="2" charset="2"/>
              </a:rPr>
              <a:t>cách</a:t>
            </a:r>
            <a:r>
              <a:rPr lang="en-US" sz="2200" dirty="0">
                <a:latin typeface="Times New Roman" panose="02020603050405020304" pitchFamily="18" charset="0"/>
                <a:cs typeface="Times New Roman" panose="02020603050405020304" pitchFamily="18" charset="0"/>
                <a:sym typeface="Wingdings" pitchFamily="2" charset="2"/>
              </a:rPr>
              <a:t> </a:t>
            </a:r>
            <a:r>
              <a:rPr lang="en-US" sz="2200" dirty="0" err="1">
                <a:latin typeface="Times New Roman" panose="02020603050405020304" pitchFamily="18" charset="0"/>
                <a:cs typeface="Times New Roman" panose="02020603050405020304" pitchFamily="18" charset="0"/>
                <a:sym typeface="Wingdings" pitchFamily="2" charset="2"/>
              </a:rPr>
              <a:t>thêm</a:t>
            </a:r>
            <a:r>
              <a:rPr lang="en-US" sz="2200" dirty="0">
                <a:latin typeface="Times New Roman" panose="02020603050405020304" pitchFamily="18" charset="0"/>
                <a:cs typeface="Times New Roman" panose="02020603050405020304" pitchFamily="18" charset="0"/>
                <a:sym typeface="Wingdings" pitchFamily="2" charset="2"/>
              </a:rPr>
              <a:t> </a:t>
            </a:r>
            <a:r>
              <a:rPr lang="en-US" sz="2200" dirty="0" err="1">
                <a:latin typeface="Times New Roman" panose="02020603050405020304" pitchFamily="18" charset="0"/>
                <a:cs typeface="Times New Roman" panose="02020603050405020304" pitchFamily="18" charset="0"/>
                <a:sym typeface="Wingdings" pitchFamily="2" charset="2"/>
              </a:rPr>
              <a:t>vào</a:t>
            </a:r>
            <a:r>
              <a:rPr lang="en-US" sz="2200" dirty="0">
                <a:latin typeface="Times New Roman" panose="02020603050405020304" pitchFamily="18" charset="0"/>
                <a:cs typeface="Times New Roman" panose="02020603050405020304" pitchFamily="18" charset="0"/>
                <a:sym typeface="Wingdings" pitchFamily="2" charset="2"/>
              </a:rPr>
              <a:t> </a:t>
            </a:r>
            <a:r>
              <a:rPr lang="en-US" sz="2200" dirty="0" err="1">
                <a:latin typeface="Times New Roman" panose="02020603050405020304" pitchFamily="18" charset="0"/>
                <a:cs typeface="Times New Roman" panose="02020603050405020304" pitchFamily="18" charset="0"/>
                <a:sym typeface="Wingdings" pitchFamily="2" charset="2"/>
              </a:rPr>
              <a:t>mảng</a:t>
            </a:r>
            <a:r>
              <a:rPr lang="en-US" sz="2200" dirty="0">
                <a:latin typeface="Times New Roman" panose="02020603050405020304" pitchFamily="18" charset="0"/>
                <a:cs typeface="Times New Roman" panose="02020603050405020304" pitchFamily="18" charset="0"/>
                <a:sym typeface="Wingdings" pitchFamily="2" charset="2"/>
              </a:rPr>
              <a:t> </a:t>
            </a:r>
            <a:r>
              <a:rPr lang="en-US" sz="2200" dirty="0" err="1">
                <a:latin typeface="Times New Roman" panose="02020603050405020304" pitchFamily="18" charset="0"/>
                <a:cs typeface="Times New Roman" panose="02020603050405020304" pitchFamily="18" charset="0"/>
                <a:sym typeface="Wingdings" pitchFamily="2" charset="2"/>
              </a:rPr>
              <a:t>một</a:t>
            </a:r>
            <a:r>
              <a:rPr lang="en-US" sz="2200" dirty="0">
                <a:latin typeface="Times New Roman" panose="02020603050405020304" pitchFamily="18" charset="0"/>
                <a:cs typeface="Times New Roman" panose="02020603050405020304" pitchFamily="18" charset="0"/>
                <a:sym typeface="Wingdings" pitchFamily="2" charset="2"/>
              </a:rPr>
              <a:t> </a:t>
            </a:r>
            <a:r>
              <a:rPr lang="en-US" sz="2200" dirty="0" err="1">
                <a:latin typeface="Times New Roman" panose="02020603050405020304" pitchFamily="18" charset="0"/>
                <a:cs typeface="Times New Roman" panose="02020603050405020304" pitchFamily="18" charset="0"/>
                <a:sym typeface="Wingdings" pitchFamily="2" charset="2"/>
              </a:rPr>
              <a:t>phần</a:t>
            </a:r>
            <a:r>
              <a:rPr lang="en-US" sz="2200" dirty="0">
                <a:latin typeface="Times New Roman" panose="02020603050405020304" pitchFamily="18" charset="0"/>
                <a:cs typeface="Times New Roman" panose="02020603050405020304" pitchFamily="18" charset="0"/>
                <a:sym typeface="Wingdings" pitchFamily="2" charset="2"/>
              </a:rPr>
              <a:t> </a:t>
            </a:r>
            <a:r>
              <a:rPr lang="en-US" sz="2200" dirty="0" err="1">
                <a:latin typeface="Times New Roman" panose="02020603050405020304" pitchFamily="18" charset="0"/>
                <a:cs typeface="Times New Roman" panose="02020603050405020304" pitchFamily="18" charset="0"/>
                <a:sym typeface="Wingdings" pitchFamily="2" charset="2"/>
              </a:rPr>
              <a:t>tử</a:t>
            </a:r>
            <a:r>
              <a:rPr lang="en-US" sz="2200" dirty="0">
                <a:latin typeface="Times New Roman" panose="02020603050405020304" pitchFamily="18" charset="0"/>
                <a:cs typeface="Times New Roman" panose="02020603050405020304" pitchFamily="18" charset="0"/>
                <a:sym typeface="Wingdings" pitchFamily="2" charset="2"/>
              </a:rPr>
              <a:t> </a:t>
            </a:r>
            <a:r>
              <a:rPr lang="en-US" sz="2200" dirty="0" err="1">
                <a:latin typeface="Times New Roman" panose="02020603050405020304" pitchFamily="18" charset="0"/>
                <a:cs typeface="Times New Roman" panose="02020603050405020304" pitchFamily="18" charset="0"/>
                <a:sym typeface="Wingdings" pitchFamily="2" charset="2"/>
              </a:rPr>
              <a:t>cầm</a:t>
            </a:r>
            <a:r>
              <a:rPr lang="en-US" sz="2200" dirty="0">
                <a:latin typeface="Times New Roman" panose="02020603050405020304" pitchFamily="18" charset="0"/>
                <a:cs typeface="Times New Roman" panose="02020603050405020304" pitchFamily="18" charset="0"/>
                <a:sym typeface="Wingdings" pitchFamily="2" charset="2"/>
              </a:rPr>
              <a:t> </a:t>
            </a:r>
            <a:r>
              <a:rPr lang="en-US" sz="2200" dirty="0" err="1">
                <a:latin typeface="Times New Roman" panose="02020603050405020304" pitchFamily="18" charset="0"/>
                <a:cs typeface="Times New Roman" panose="02020603050405020304" pitchFamily="18" charset="0"/>
                <a:sym typeface="Wingdings" pitchFamily="2" charset="2"/>
              </a:rPr>
              <a:t>canh</a:t>
            </a:r>
            <a:r>
              <a:rPr lang="en-US" sz="2200" dirty="0">
                <a:latin typeface="Times New Roman" panose="02020603050405020304" pitchFamily="18" charset="0"/>
                <a:cs typeface="Times New Roman" panose="02020603050405020304" pitchFamily="18" charset="0"/>
                <a:sym typeface="Wingdings" pitchFamily="2" charset="2"/>
              </a:rPr>
              <a:t> (sentinel/stand by) </a:t>
            </a:r>
            <a:r>
              <a:rPr lang="en-US" sz="2200" dirty="0" err="1">
                <a:latin typeface="Times New Roman" panose="02020603050405020304" pitchFamily="18" charset="0"/>
                <a:cs typeface="Times New Roman" panose="02020603050405020304" pitchFamily="18" charset="0"/>
                <a:sym typeface="Wingdings" pitchFamily="2" charset="2"/>
              </a:rPr>
              <a:t>có</a:t>
            </a:r>
            <a:r>
              <a:rPr lang="en-US" sz="2200" dirty="0">
                <a:latin typeface="Times New Roman" panose="02020603050405020304" pitchFamily="18" charset="0"/>
                <a:cs typeface="Times New Roman" panose="02020603050405020304" pitchFamily="18" charset="0"/>
                <a:sym typeface="Wingdings" pitchFamily="2" charset="2"/>
              </a:rPr>
              <a:t> </a:t>
            </a:r>
            <a:r>
              <a:rPr lang="en-US" sz="2200" dirty="0" err="1">
                <a:latin typeface="Times New Roman" panose="02020603050405020304" pitchFamily="18" charset="0"/>
                <a:cs typeface="Times New Roman" panose="02020603050405020304" pitchFamily="18" charset="0"/>
                <a:sym typeface="Wingdings" pitchFamily="2" charset="2"/>
              </a:rPr>
              <a:t>giá</a:t>
            </a:r>
            <a:r>
              <a:rPr lang="en-US" sz="2200" dirty="0">
                <a:latin typeface="Times New Roman" panose="02020603050405020304" pitchFamily="18" charset="0"/>
                <a:cs typeface="Times New Roman" panose="02020603050405020304" pitchFamily="18" charset="0"/>
                <a:sym typeface="Wingdings" pitchFamily="2" charset="2"/>
              </a:rPr>
              <a:t> </a:t>
            </a:r>
            <a:r>
              <a:rPr lang="en-US" sz="2200" dirty="0" err="1">
                <a:latin typeface="Times New Roman" panose="02020603050405020304" pitchFamily="18" charset="0"/>
                <a:cs typeface="Times New Roman" panose="02020603050405020304" pitchFamily="18" charset="0"/>
                <a:sym typeface="Wingdings" pitchFamily="2" charset="2"/>
              </a:rPr>
              <a:t>trị</a:t>
            </a:r>
            <a:r>
              <a:rPr lang="en-US" sz="2200" dirty="0">
                <a:latin typeface="Times New Roman" panose="02020603050405020304" pitchFamily="18" charset="0"/>
                <a:cs typeface="Times New Roman" panose="02020603050405020304" pitchFamily="18" charset="0"/>
                <a:sym typeface="Wingdings" pitchFamily="2" charset="2"/>
              </a:rPr>
              <a:t> </a:t>
            </a:r>
            <a:r>
              <a:rPr lang="en-US" sz="2200" dirty="0" err="1">
                <a:latin typeface="Times New Roman" panose="02020603050405020304" pitchFamily="18" charset="0"/>
                <a:cs typeface="Times New Roman" panose="02020603050405020304" pitchFamily="18" charset="0"/>
                <a:sym typeface="Wingdings" pitchFamily="2" charset="2"/>
              </a:rPr>
              <a:t>bằng</a:t>
            </a:r>
            <a:r>
              <a:rPr lang="en-US" sz="2200" dirty="0">
                <a:latin typeface="Times New Roman" panose="02020603050405020304" pitchFamily="18" charset="0"/>
                <a:cs typeface="Times New Roman" panose="02020603050405020304" pitchFamily="18" charset="0"/>
                <a:sym typeface="Wingdings" pitchFamily="2" charset="2"/>
              </a:rPr>
              <a:t> X </a:t>
            </a:r>
            <a:r>
              <a:rPr lang="en-US" sz="2200" dirty="0" err="1">
                <a:latin typeface="Times New Roman" panose="02020603050405020304" pitchFamily="18" charset="0"/>
                <a:cs typeface="Times New Roman" panose="02020603050405020304" pitchFamily="18" charset="0"/>
                <a:sym typeface="Wingdings" pitchFamily="2" charset="2"/>
              </a:rPr>
              <a:t>để</a:t>
            </a:r>
            <a:r>
              <a:rPr lang="en-US" sz="2200" dirty="0">
                <a:latin typeface="Times New Roman" panose="02020603050405020304" pitchFamily="18" charset="0"/>
                <a:cs typeface="Times New Roman" panose="02020603050405020304" pitchFamily="18" charset="0"/>
                <a:sym typeface="Wingdings" pitchFamily="2" charset="2"/>
              </a:rPr>
              <a:t> </a:t>
            </a:r>
            <a:r>
              <a:rPr lang="en-US" sz="2200" dirty="0" err="1">
                <a:latin typeface="Times New Roman" panose="02020603050405020304" pitchFamily="18" charset="0"/>
                <a:cs typeface="Times New Roman" panose="02020603050405020304" pitchFamily="18" charset="0"/>
                <a:sym typeface="Wingdings" pitchFamily="2" charset="2"/>
              </a:rPr>
              <a:t>nhận</a:t>
            </a:r>
            <a:r>
              <a:rPr lang="en-US" sz="2200" dirty="0">
                <a:latin typeface="Times New Roman" panose="02020603050405020304" pitchFamily="18" charset="0"/>
                <a:cs typeface="Times New Roman" panose="02020603050405020304" pitchFamily="18" charset="0"/>
                <a:sym typeface="Wingdings" pitchFamily="2" charset="2"/>
              </a:rPr>
              <a:t> </a:t>
            </a:r>
            <a:r>
              <a:rPr lang="en-US" sz="2200" dirty="0" err="1">
                <a:latin typeface="Times New Roman" panose="02020603050405020304" pitchFamily="18" charset="0"/>
                <a:cs typeface="Times New Roman" panose="02020603050405020304" pitchFamily="18" charset="0"/>
                <a:sym typeface="Wingdings" pitchFamily="2" charset="2"/>
              </a:rPr>
              <a:t>diện</a:t>
            </a:r>
            <a:r>
              <a:rPr lang="en-US" sz="2200" dirty="0">
                <a:latin typeface="Times New Roman" panose="02020603050405020304" pitchFamily="18" charset="0"/>
                <a:cs typeface="Times New Roman" panose="02020603050405020304" pitchFamily="18" charset="0"/>
                <a:sym typeface="Wingdings" pitchFamily="2" charset="2"/>
              </a:rPr>
              <a:t>  </a:t>
            </a:r>
            <a:r>
              <a:rPr lang="en-US" sz="2200" dirty="0" err="1">
                <a:latin typeface="Times New Roman" panose="02020603050405020304" pitchFamily="18" charset="0"/>
                <a:cs typeface="Times New Roman" panose="02020603050405020304" pitchFamily="18" charset="0"/>
                <a:sym typeface="Wingdings" pitchFamily="2" charset="2"/>
              </a:rPr>
              <a:t>ra</a:t>
            </a:r>
            <a:r>
              <a:rPr lang="en-US" sz="2200" dirty="0">
                <a:latin typeface="Times New Roman" panose="02020603050405020304" pitchFamily="18" charset="0"/>
                <a:cs typeface="Times New Roman" panose="02020603050405020304" pitchFamily="18" charset="0"/>
                <a:sym typeface="Wingdings" pitchFamily="2" charset="2"/>
              </a:rPr>
              <a:t> </a:t>
            </a:r>
            <a:r>
              <a:rPr lang="en-US" sz="2200" dirty="0" err="1">
                <a:latin typeface="Times New Roman" panose="02020603050405020304" pitchFamily="18" charset="0"/>
                <a:cs typeface="Times New Roman" panose="02020603050405020304" pitchFamily="18" charset="0"/>
                <a:sym typeface="Wingdings" pitchFamily="2" charset="2"/>
              </a:rPr>
              <a:t>sự</a:t>
            </a:r>
            <a:r>
              <a:rPr lang="en-US" sz="2200" dirty="0">
                <a:latin typeface="Times New Roman" panose="02020603050405020304" pitchFamily="18" charset="0"/>
                <a:cs typeface="Times New Roman" panose="02020603050405020304" pitchFamily="18" charset="0"/>
                <a:sym typeface="Wingdings" pitchFamily="2" charset="2"/>
              </a:rPr>
              <a:t> </a:t>
            </a:r>
            <a:r>
              <a:rPr lang="en-US" sz="2200" dirty="0" err="1">
                <a:latin typeface="Times New Roman" panose="02020603050405020304" pitchFamily="18" charset="0"/>
                <a:cs typeface="Times New Roman" panose="02020603050405020304" pitchFamily="18" charset="0"/>
                <a:sym typeface="Wingdings" pitchFamily="2" charset="2"/>
              </a:rPr>
              <a:t>hết</a:t>
            </a:r>
            <a:r>
              <a:rPr lang="en-US" sz="2200" dirty="0">
                <a:latin typeface="Times New Roman" panose="02020603050405020304" pitchFamily="18" charset="0"/>
                <a:cs typeface="Times New Roman" panose="02020603050405020304" pitchFamily="18" charset="0"/>
                <a:sym typeface="Wingdings" pitchFamily="2" charset="2"/>
              </a:rPr>
              <a:t> </a:t>
            </a:r>
            <a:r>
              <a:rPr lang="en-US" sz="2200" dirty="0" err="1">
                <a:latin typeface="Times New Roman" panose="02020603050405020304" pitchFamily="18" charset="0"/>
                <a:cs typeface="Times New Roman" panose="02020603050405020304" pitchFamily="18" charset="0"/>
                <a:sym typeface="Wingdings" pitchFamily="2" charset="2"/>
              </a:rPr>
              <a:t>mảng</a:t>
            </a:r>
            <a:r>
              <a:rPr lang="en-US" sz="2200" dirty="0">
                <a:latin typeface="Times New Roman" panose="02020603050405020304" pitchFamily="18" charset="0"/>
                <a:cs typeface="Times New Roman" panose="02020603050405020304" pitchFamily="18" charset="0"/>
                <a:sym typeface="Wingdings" pitchFamily="2" charset="2"/>
              </a:rPr>
              <a:t> </a:t>
            </a:r>
            <a:r>
              <a:rPr lang="en-US" sz="2200" dirty="0" err="1">
                <a:latin typeface="Times New Roman" panose="02020603050405020304" pitchFamily="18" charset="0"/>
                <a:cs typeface="Times New Roman" panose="02020603050405020304" pitchFamily="18" charset="0"/>
                <a:sym typeface="Wingdings" pitchFamily="2" charset="2"/>
              </a:rPr>
              <a:t>khi</a:t>
            </a:r>
            <a:r>
              <a:rPr lang="en-US" sz="2200" dirty="0">
                <a:latin typeface="Times New Roman" panose="02020603050405020304" pitchFamily="18" charset="0"/>
                <a:cs typeface="Times New Roman" panose="02020603050405020304" pitchFamily="18" charset="0"/>
                <a:sym typeface="Wingdings" pitchFamily="2" charset="2"/>
              </a:rPr>
              <a:t> </a:t>
            </a:r>
            <a:r>
              <a:rPr lang="en-US" sz="2200" dirty="0" err="1">
                <a:latin typeface="Times New Roman" panose="02020603050405020304" pitchFamily="18" charset="0"/>
                <a:cs typeface="Times New Roman" panose="02020603050405020304" pitchFamily="18" charset="0"/>
                <a:sym typeface="Wingdings" pitchFamily="2" charset="2"/>
              </a:rPr>
              <a:t>duyệt</a:t>
            </a:r>
            <a:r>
              <a:rPr lang="en-US" sz="2200" dirty="0">
                <a:latin typeface="Times New Roman" panose="02020603050405020304" pitchFamily="18" charset="0"/>
                <a:cs typeface="Times New Roman" panose="02020603050405020304" pitchFamily="18" charset="0"/>
                <a:sym typeface="Wingdings" pitchFamily="2" charset="2"/>
              </a:rPr>
              <a:t>.</a:t>
            </a:r>
          </a:p>
          <a:p>
            <a:pPr marL="320040" indent="-320040" algn="just" fontAlgn="auto">
              <a:lnSpc>
                <a:spcPct val="120000"/>
              </a:lnSpc>
              <a:spcBef>
                <a:spcPts val="600"/>
              </a:spcBef>
              <a:spcAft>
                <a:spcPts val="0"/>
              </a:spcAft>
              <a:buNone/>
              <a:defRPr/>
            </a:pPr>
            <a:r>
              <a:rPr lang="en-US" sz="2200" b="1" dirty="0">
                <a:latin typeface="Times New Roman" panose="02020603050405020304" pitchFamily="18" charset="0"/>
                <a:cs typeface="Times New Roman" panose="02020603050405020304" pitchFamily="18" charset="0"/>
              </a:rPr>
              <a:t>B1:</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 0</a:t>
            </a:r>
          </a:p>
          <a:p>
            <a:pPr marL="320040" indent="-320040" algn="just" fontAlgn="auto">
              <a:lnSpc>
                <a:spcPct val="120000"/>
              </a:lnSpc>
              <a:spcBef>
                <a:spcPts val="600"/>
              </a:spcBef>
              <a:spcAft>
                <a:spcPts val="0"/>
              </a:spcAft>
              <a:buNone/>
              <a:defRPr/>
            </a:pPr>
            <a:r>
              <a:rPr lang="en-US" sz="2200" b="1" dirty="0">
                <a:latin typeface="Times New Roman" panose="02020603050405020304" pitchFamily="18" charset="0"/>
                <a:cs typeface="Times New Roman" panose="02020603050405020304" pitchFamily="18" charset="0"/>
              </a:rPr>
              <a:t>B2:</a:t>
            </a:r>
            <a:r>
              <a:rPr lang="en-US" sz="2200" dirty="0">
                <a:latin typeface="Times New Roman" panose="02020603050405020304" pitchFamily="18" charset="0"/>
                <a:cs typeface="Times New Roman" panose="02020603050405020304" pitchFamily="18" charset="0"/>
              </a:rPr>
              <a:t> A[n] = X</a:t>
            </a:r>
          </a:p>
          <a:p>
            <a:pPr marL="320040" indent="-320040" algn="just" fontAlgn="auto">
              <a:lnSpc>
                <a:spcPct val="120000"/>
              </a:lnSpc>
              <a:spcBef>
                <a:spcPts val="600"/>
              </a:spcBef>
              <a:spcAft>
                <a:spcPts val="0"/>
              </a:spcAft>
              <a:buNone/>
              <a:defRPr/>
            </a:pPr>
            <a:r>
              <a:rPr lang="en-US" sz="2200" b="1" dirty="0">
                <a:latin typeface="Times New Roman" panose="02020603050405020304" pitchFamily="18" charset="0"/>
                <a:cs typeface="Times New Roman" panose="02020603050405020304" pitchFamily="18" charset="0"/>
              </a:rPr>
              <a:t>B3:</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Nếu</a:t>
            </a:r>
            <a:r>
              <a:rPr lang="en-US" sz="2200" dirty="0">
                <a:latin typeface="Times New Roman" panose="02020603050405020304" pitchFamily="18" charset="0"/>
                <a:cs typeface="Times New Roman" panose="02020603050405020304" pitchFamily="18" charset="0"/>
              </a:rPr>
              <a:t> A[</a:t>
            </a:r>
            <a:r>
              <a:rPr lang="en-US" sz="2200" dirty="0" err="1">
                <a:latin typeface="Times New Roman" panose="02020603050405020304" pitchFamily="18" charset="0"/>
                <a:cs typeface="Times New Roman" panose="02020603050405020304" pitchFamily="18" charset="0"/>
              </a:rPr>
              <a:t>i</a:t>
            </a:r>
            <a:r>
              <a:rPr lang="en-US"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sym typeface="Symbol" pitchFamily="18" charset="2"/>
              </a:rPr>
              <a:t> X</a:t>
            </a:r>
          </a:p>
          <a:p>
            <a:pPr marL="320040" indent="-320040" algn="just" fontAlgn="auto">
              <a:lnSpc>
                <a:spcPct val="120000"/>
              </a:lnSpc>
              <a:spcBef>
                <a:spcPts val="600"/>
              </a:spcBef>
              <a:spcAft>
                <a:spcPts val="0"/>
              </a:spcAft>
              <a:buNone/>
              <a:defRPr/>
            </a:pPr>
            <a:r>
              <a:rPr lang="en-US" sz="2200" dirty="0">
                <a:latin typeface="Times New Roman" panose="02020603050405020304" pitchFamily="18" charset="0"/>
                <a:cs typeface="Times New Roman" panose="02020603050405020304" pitchFamily="18" charset="0"/>
                <a:sym typeface="Symbol" pitchFamily="18" charset="2"/>
              </a:rPr>
              <a:t>		</a:t>
            </a:r>
            <a:r>
              <a:rPr lang="en-US" sz="2200" dirty="0" err="1">
                <a:latin typeface="Times New Roman" panose="02020603050405020304" pitchFamily="18" charset="0"/>
                <a:cs typeface="Times New Roman" panose="02020603050405020304" pitchFamily="18" charset="0"/>
                <a:sym typeface="Symbol" pitchFamily="18" charset="2"/>
              </a:rPr>
              <a:t>Thì</a:t>
            </a:r>
            <a:r>
              <a:rPr lang="en-US" sz="2200" dirty="0">
                <a:latin typeface="Times New Roman" panose="02020603050405020304" pitchFamily="18" charset="0"/>
                <a:cs typeface="Times New Roman" panose="02020603050405020304" pitchFamily="18" charset="0"/>
                <a:sym typeface="Symbol" pitchFamily="18" charset="2"/>
              </a:rPr>
              <a:t> </a:t>
            </a:r>
            <a:r>
              <a:rPr lang="en-US" sz="2200" dirty="0" err="1">
                <a:latin typeface="Times New Roman" panose="02020603050405020304" pitchFamily="18" charset="0"/>
                <a:cs typeface="Times New Roman" panose="02020603050405020304" pitchFamily="18" charset="0"/>
                <a:sym typeface="Symbol" pitchFamily="18" charset="2"/>
              </a:rPr>
              <a:t>i</a:t>
            </a:r>
            <a:r>
              <a:rPr lang="en-US" sz="2200" dirty="0">
                <a:cs typeface="Times New Roman" panose="02020603050405020304" pitchFamily="18" charset="0"/>
                <a:sym typeface="Symbol" pitchFamily="18" charset="2"/>
              </a:rPr>
              <a:t>++; </a:t>
            </a:r>
            <a:r>
              <a:rPr lang="en-US" sz="2200" dirty="0" err="1">
                <a:cs typeface="Times New Roman" panose="02020603050405020304" pitchFamily="18" charset="0"/>
                <a:sym typeface="Symbol" pitchFamily="18" charset="2"/>
              </a:rPr>
              <a:t>Lặp</a:t>
            </a:r>
            <a:r>
              <a:rPr lang="en-US" sz="2200" dirty="0">
                <a:cs typeface="Times New Roman" panose="02020603050405020304" pitchFamily="18" charset="0"/>
                <a:sym typeface="Symbol" pitchFamily="18" charset="2"/>
              </a:rPr>
              <a:t> </a:t>
            </a:r>
            <a:r>
              <a:rPr lang="en-US" sz="2200" dirty="0" err="1">
                <a:cs typeface="Times New Roman" panose="02020603050405020304" pitchFamily="18" charset="0"/>
                <a:sym typeface="Symbol" pitchFamily="18" charset="2"/>
              </a:rPr>
              <a:t>lại</a:t>
            </a:r>
            <a:r>
              <a:rPr lang="en-US" sz="2200" dirty="0">
                <a:cs typeface="Times New Roman" panose="02020603050405020304" pitchFamily="18" charset="0"/>
                <a:sym typeface="Symbol" pitchFamily="18" charset="2"/>
              </a:rPr>
              <a:t> B3</a:t>
            </a:r>
            <a:endParaRPr lang="en-US" sz="2200" dirty="0">
              <a:latin typeface="Times New Roman" panose="02020603050405020304" pitchFamily="18" charset="0"/>
              <a:cs typeface="Times New Roman" panose="02020603050405020304" pitchFamily="18" charset="0"/>
              <a:sym typeface="Symbol" pitchFamily="18" charset="2"/>
            </a:endParaRPr>
          </a:p>
          <a:p>
            <a:pPr marL="320040" indent="-320040" algn="just" fontAlgn="auto">
              <a:lnSpc>
                <a:spcPct val="120000"/>
              </a:lnSpc>
              <a:spcBef>
                <a:spcPts val="600"/>
              </a:spcBef>
              <a:spcAft>
                <a:spcPts val="0"/>
              </a:spcAft>
              <a:buNone/>
              <a:defRPr/>
            </a:pPr>
            <a:r>
              <a:rPr lang="en-US" sz="2200" dirty="0">
                <a:latin typeface="Times New Roman" panose="02020603050405020304" pitchFamily="18" charset="0"/>
                <a:cs typeface="Times New Roman" panose="02020603050405020304" pitchFamily="18" charset="0"/>
                <a:sym typeface="Symbol" pitchFamily="18" charset="2"/>
              </a:rPr>
              <a:t>	  </a:t>
            </a:r>
            <a:r>
              <a:rPr lang="en-US" sz="2200" dirty="0" err="1">
                <a:latin typeface="Times New Roman" panose="02020603050405020304" pitchFamily="18" charset="0"/>
                <a:cs typeface="Times New Roman" panose="02020603050405020304" pitchFamily="18" charset="0"/>
                <a:sym typeface="Symbol" pitchFamily="18" charset="2"/>
              </a:rPr>
              <a:t>Ngược</a:t>
            </a:r>
            <a:r>
              <a:rPr lang="en-US" sz="2200" dirty="0">
                <a:latin typeface="Times New Roman" panose="02020603050405020304" pitchFamily="18" charset="0"/>
                <a:cs typeface="Times New Roman" panose="02020603050405020304" pitchFamily="18" charset="0"/>
                <a:sym typeface="Symbol" pitchFamily="18" charset="2"/>
              </a:rPr>
              <a:t> </a:t>
            </a:r>
            <a:r>
              <a:rPr lang="en-US" sz="2200" dirty="0" err="1">
                <a:latin typeface="Times New Roman" panose="02020603050405020304" pitchFamily="18" charset="0"/>
                <a:cs typeface="Times New Roman" panose="02020603050405020304" pitchFamily="18" charset="0"/>
                <a:sym typeface="Symbol" pitchFamily="18" charset="2"/>
              </a:rPr>
              <a:t>lại</a:t>
            </a:r>
            <a:r>
              <a:rPr lang="en-US" sz="2200" dirty="0">
                <a:latin typeface="Times New Roman" panose="02020603050405020304" pitchFamily="18" charset="0"/>
                <a:cs typeface="Times New Roman" panose="02020603050405020304" pitchFamily="18" charset="0"/>
                <a:sym typeface="Symbol" pitchFamily="18" charset="2"/>
              </a:rPr>
              <a:t>: </a:t>
            </a:r>
            <a:r>
              <a:rPr lang="en-US" sz="2200" dirty="0" err="1">
                <a:latin typeface="Times New Roman" panose="02020603050405020304" pitchFamily="18" charset="0"/>
                <a:cs typeface="Times New Roman" panose="02020603050405020304" pitchFamily="18" charset="0"/>
                <a:sym typeface="Symbol" pitchFamily="18" charset="2"/>
              </a:rPr>
              <a:t>kết</a:t>
            </a:r>
            <a:r>
              <a:rPr lang="en-US" sz="2200" dirty="0">
                <a:latin typeface="Times New Roman" panose="02020603050405020304" pitchFamily="18" charset="0"/>
                <a:cs typeface="Times New Roman" panose="02020603050405020304" pitchFamily="18" charset="0"/>
                <a:sym typeface="Symbol" pitchFamily="18" charset="2"/>
              </a:rPr>
              <a:t> </a:t>
            </a:r>
            <a:r>
              <a:rPr lang="en-US" sz="2200" dirty="0" err="1">
                <a:latin typeface="Times New Roman" panose="02020603050405020304" pitchFamily="18" charset="0"/>
                <a:cs typeface="Times New Roman" panose="02020603050405020304" pitchFamily="18" charset="0"/>
                <a:sym typeface="Symbol" pitchFamily="18" charset="2"/>
              </a:rPr>
              <a:t>thúc</a:t>
            </a:r>
            <a:endParaRPr lang="en-US" sz="2200" dirty="0">
              <a:latin typeface="Times New Roman" panose="02020603050405020304" pitchFamily="18" charset="0"/>
              <a:cs typeface="Times New Roman" panose="02020603050405020304" pitchFamily="18" charset="0"/>
              <a:sym typeface="Symbol" pitchFamily="18" charset="2"/>
            </a:endParaRPr>
          </a:p>
          <a:p>
            <a:pPr marL="320040" indent="-320040" algn="just" fontAlgn="auto">
              <a:lnSpc>
                <a:spcPct val="120000"/>
              </a:lnSpc>
              <a:spcBef>
                <a:spcPts val="600"/>
              </a:spcBef>
              <a:spcAft>
                <a:spcPts val="0"/>
              </a:spcAft>
              <a:buNone/>
              <a:defRPr/>
            </a:pPr>
            <a:r>
              <a:rPr lang="en-US" sz="2200" b="1" dirty="0">
                <a:latin typeface="Times New Roman" panose="02020603050405020304" pitchFamily="18" charset="0"/>
                <a:cs typeface="Times New Roman" panose="02020603050405020304" pitchFamily="18" charset="0"/>
                <a:sym typeface="Symbol" pitchFamily="18" charset="2"/>
              </a:rPr>
              <a:t>B4:</a:t>
            </a:r>
            <a:r>
              <a:rPr lang="en-US" sz="2200" dirty="0">
                <a:latin typeface="Times New Roman" panose="02020603050405020304" pitchFamily="18" charset="0"/>
                <a:cs typeface="Times New Roman" panose="02020603050405020304" pitchFamily="18" charset="0"/>
                <a:sym typeface="Symbol" pitchFamily="18" charset="2"/>
              </a:rPr>
              <a:t> </a:t>
            </a:r>
            <a:r>
              <a:rPr lang="en-US" sz="2200" dirty="0" err="1">
                <a:latin typeface="Times New Roman" panose="02020603050405020304" pitchFamily="18" charset="0"/>
                <a:cs typeface="Times New Roman" panose="02020603050405020304" pitchFamily="18" charset="0"/>
                <a:sym typeface="Symbol" pitchFamily="18" charset="2"/>
              </a:rPr>
              <a:t>Nếu</a:t>
            </a:r>
            <a:r>
              <a:rPr lang="en-US" sz="2200" dirty="0">
                <a:latin typeface="Times New Roman" panose="02020603050405020304" pitchFamily="18" charset="0"/>
                <a:cs typeface="Times New Roman" panose="02020603050405020304" pitchFamily="18" charset="0"/>
                <a:sym typeface="Symbol" pitchFamily="18" charset="2"/>
              </a:rPr>
              <a:t> </a:t>
            </a:r>
            <a:r>
              <a:rPr lang="en-US" sz="2200" dirty="0" err="1">
                <a:latin typeface="Times New Roman" panose="02020603050405020304" pitchFamily="18" charset="0"/>
                <a:cs typeface="Times New Roman" panose="02020603050405020304" pitchFamily="18" charset="0"/>
                <a:sym typeface="Symbol" pitchFamily="18" charset="2"/>
              </a:rPr>
              <a:t>i</a:t>
            </a:r>
            <a:r>
              <a:rPr lang="en-US" sz="2200" dirty="0">
                <a:latin typeface="Times New Roman" panose="02020603050405020304" pitchFamily="18" charset="0"/>
                <a:cs typeface="Times New Roman" panose="02020603050405020304" pitchFamily="18" charset="0"/>
                <a:sym typeface="Symbol" pitchFamily="18" charset="2"/>
              </a:rPr>
              <a:t> &lt; n </a:t>
            </a:r>
            <a:r>
              <a:rPr lang="en-US" sz="2200" dirty="0" err="1">
                <a:latin typeface="Times New Roman" panose="02020603050405020304" pitchFamily="18" charset="0"/>
                <a:cs typeface="Times New Roman" panose="02020603050405020304" pitchFamily="18" charset="0"/>
                <a:sym typeface="Symbol" pitchFamily="18" charset="2"/>
              </a:rPr>
              <a:t>Thì</a:t>
            </a:r>
            <a:r>
              <a:rPr lang="en-US" sz="2200" dirty="0">
                <a:latin typeface="Times New Roman" panose="02020603050405020304" pitchFamily="18" charset="0"/>
                <a:cs typeface="Times New Roman" panose="02020603050405020304" pitchFamily="18" charset="0"/>
                <a:sym typeface="Symbol" pitchFamily="18" charset="2"/>
              </a:rPr>
              <a:t> </a:t>
            </a:r>
            <a:r>
              <a:rPr lang="en-US" sz="2200" dirty="0" err="1">
                <a:latin typeface="Times New Roman" panose="02020603050405020304" pitchFamily="18" charset="0"/>
                <a:cs typeface="Times New Roman" panose="02020603050405020304" pitchFamily="18" charset="0"/>
                <a:sym typeface="Symbol" pitchFamily="18" charset="2"/>
              </a:rPr>
              <a:t>Tìm</a:t>
            </a:r>
            <a:r>
              <a:rPr lang="en-US" sz="2200" dirty="0">
                <a:latin typeface="Times New Roman" panose="02020603050405020304" pitchFamily="18" charset="0"/>
                <a:cs typeface="Times New Roman" panose="02020603050405020304" pitchFamily="18" charset="0"/>
                <a:sym typeface="Symbol" pitchFamily="18" charset="2"/>
              </a:rPr>
              <a:t> </a:t>
            </a:r>
            <a:r>
              <a:rPr lang="en-US" sz="2200" dirty="0" err="1">
                <a:latin typeface="Times New Roman" panose="02020603050405020304" pitchFamily="18" charset="0"/>
                <a:cs typeface="Times New Roman" panose="02020603050405020304" pitchFamily="18" charset="0"/>
                <a:sym typeface="Symbol" pitchFamily="18" charset="2"/>
              </a:rPr>
              <a:t>thấy</a:t>
            </a:r>
            <a:r>
              <a:rPr lang="en-US" sz="2200" dirty="0">
                <a:latin typeface="Times New Roman" panose="02020603050405020304" pitchFamily="18" charset="0"/>
                <a:cs typeface="Times New Roman" panose="02020603050405020304" pitchFamily="18" charset="0"/>
                <a:sym typeface="Symbol" pitchFamily="18" charset="2"/>
              </a:rPr>
              <a:t> </a:t>
            </a:r>
            <a:r>
              <a:rPr lang="en-US" sz="2200" dirty="0" err="1">
                <a:latin typeface="Times New Roman" panose="02020603050405020304" pitchFamily="18" charset="0"/>
                <a:cs typeface="Times New Roman" panose="02020603050405020304" pitchFamily="18" charset="0"/>
                <a:sym typeface="Symbol" pitchFamily="18" charset="2"/>
              </a:rPr>
              <a:t>phần</a:t>
            </a:r>
            <a:r>
              <a:rPr lang="en-US" sz="2200" dirty="0">
                <a:latin typeface="Times New Roman" panose="02020603050405020304" pitchFamily="18" charset="0"/>
                <a:cs typeface="Times New Roman" panose="02020603050405020304" pitchFamily="18" charset="0"/>
                <a:sym typeface="Symbol" pitchFamily="18" charset="2"/>
              </a:rPr>
              <a:t> </a:t>
            </a:r>
            <a:r>
              <a:rPr lang="en-US" sz="2200" dirty="0" err="1">
                <a:latin typeface="Times New Roman" panose="02020603050405020304" pitchFamily="18" charset="0"/>
                <a:cs typeface="Times New Roman" panose="02020603050405020304" pitchFamily="18" charset="0"/>
                <a:sym typeface="Symbol" pitchFamily="18" charset="2"/>
              </a:rPr>
              <a:t>tử</a:t>
            </a:r>
            <a:r>
              <a:rPr lang="en-US" sz="2200" dirty="0">
                <a:latin typeface="Times New Roman" panose="02020603050405020304" pitchFamily="18" charset="0"/>
                <a:cs typeface="Times New Roman" panose="02020603050405020304" pitchFamily="18" charset="0"/>
                <a:sym typeface="Symbol" pitchFamily="18" charset="2"/>
              </a:rPr>
              <a:t> </a:t>
            </a:r>
            <a:r>
              <a:rPr lang="en-US" sz="2200" dirty="0" err="1">
                <a:latin typeface="Times New Roman" panose="02020603050405020304" pitchFamily="18" charset="0"/>
                <a:cs typeface="Times New Roman" panose="02020603050405020304" pitchFamily="18" charset="0"/>
                <a:sym typeface="Symbol" pitchFamily="18" charset="2"/>
              </a:rPr>
              <a:t>có</a:t>
            </a:r>
            <a:r>
              <a:rPr lang="en-US" sz="2200" dirty="0">
                <a:latin typeface="Times New Roman" panose="02020603050405020304" pitchFamily="18" charset="0"/>
                <a:cs typeface="Times New Roman" panose="02020603050405020304" pitchFamily="18" charset="0"/>
                <a:sym typeface="Symbol" pitchFamily="18" charset="2"/>
              </a:rPr>
              <a:t> </a:t>
            </a:r>
            <a:r>
              <a:rPr lang="en-US" sz="2200" dirty="0" err="1">
                <a:latin typeface="Times New Roman" panose="02020603050405020304" pitchFamily="18" charset="0"/>
                <a:cs typeface="Times New Roman" panose="02020603050405020304" pitchFamily="18" charset="0"/>
                <a:sym typeface="Symbol" pitchFamily="18" charset="2"/>
              </a:rPr>
              <a:t>giá</a:t>
            </a:r>
            <a:r>
              <a:rPr lang="en-US" sz="2200" dirty="0">
                <a:latin typeface="Times New Roman" panose="02020603050405020304" pitchFamily="18" charset="0"/>
                <a:cs typeface="Times New Roman" panose="02020603050405020304" pitchFamily="18" charset="0"/>
                <a:sym typeface="Symbol" pitchFamily="18" charset="2"/>
              </a:rPr>
              <a:t> </a:t>
            </a:r>
            <a:r>
              <a:rPr lang="en-US" sz="2200" dirty="0" err="1">
                <a:latin typeface="Times New Roman" panose="02020603050405020304" pitchFamily="18" charset="0"/>
                <a:cs typeface="Times New Roman" panose="02020603050405020304" pitchFamily="18" charset="0"/>
                <a:sym typeface="Symbol" pitchFamily="18" charset="2"/>
              </a:rPr>
              <a:t>trị</a:t>
            </a:r>
            <a:r>
              <a:rPr lang="en-US" sz="2200" dirty="0">
                <a:latin typeface="Times New Roman" panose="02020603050405020304" pitchFamily="18" charset="0"/>
                <a:cs typeface="Times New Roman" panose="02020603050405020304" pitchFamily="18" charset="0"/>
                <a:sym typeface="Symbol" pitchFamily="18" charset="2"/>
              </a:rPr>
              <a:t> X ở </a:t>
            </a:r>
            <a:r>
              <a:rPr lang="en-US" sz="2200" dirty="0" err="1">
                <a:latin typeface="Times New Roman" panose="02020603050405020304" pitchFamily="18" charset="0"/>
                <a:cs typeface="Times New Roman" panose="02020603050405020304" pitchFamily="18" charset="0"/>
                <a:sym typeface="Symbol" pitchFamily="18" charset="2"/>
              </a:rPr>
              <a:t>vị</a:t>
            </a:r>
            <a:r>
              <a:rPr lang="en-US" sz="2200" dirty="0">
                <a:latin typeface="Times New Roman" panose="02020603050405020304" pitchFamily="18" charset="0"/>
                <a:cs typeface="Times New Roman" panose="02020603050405020304" pitchFamily="18" charset="0"/>
                <a:sym typeface="Symbol" pitchFamily="18" charset="2"/>
              </a:rPr>
              <a:t> </a:t>
            </a:r>
            <a:r>
              <a:rPr lang="en-US" sz="2200" dirty="0" err="1">
                <a:latin typeface="Times New Roman" panose="02020603050405020304" pitchFamily="18" charset="0"/>
                <a:cs typeface="Times New Roman" panose="02020603050405020304" pitchFamily="18" charset="0"/>
                <a:sym typeface="Symbol" pitchFamily="18" charset="2"/>
              </a:rPr>
              <a:t>trí</a:t>
            </a:r>
            <a:r>
              <a:rPr lang="en-US" sz="2200" dirty="0">
                <a:latin typeface="Times New Roman" panose="02020603050405020304" pitchFamily="18" charset="0"/>
                <a:cs typeface="Times New Roman" panose="02020603050405020304" pitchFamily="18" charset="0"/>
                <a:sym typeface="Symbol" pitchFamily="18" charset="2"/>
              </a:rPr>
              <a:t> </a:t>
            </a:r>
            <a:r>
              <a:rPr lang="en-US" sz="2200" dirty="0" err="1">
                <a:latin typeface="Times New Roman" panose="02020603050405020304" pitchFamily="18" charset="0"/>
                <a:cs typeface="Times New Roman" panose="02020603050405020304" pitchFamily="18" charset="0"/>
                <a:sym typeface="Symbol" pitchFamily="18" charset="2"/>
              </a:rPr>
              <a:t>i</a:t>
            </a:r>
            <a:endParaRPr lang="en-US" sz="2200" dirty="0">
              <a:latin typeface="Times New Roman" panose="02020603050405020304" pitchFamily="18" charset="0"/>
              <a:cs typeface="Times New Roman" panose="02020603050405020304" pitchFamily="18" charset="0"/>
              <a:sym typeface="Symbol" pitchFamily="18" charset="2"/>
            </a:endParaRPr>
          </a:p>
          <a:p>
            <a:pPr marL="320040" indent="-320040" algn="just" fontAlgn="auto">
              <a:lnSpc>
                <a:spcPct val="120000"/>
              </a:lnSpc>
              <a:spcBef>
                <a:spcPts val="600"/>
              </a:spcBef>
              <a:spcAft>
                <a:spcPts val="0"/>
              </a:spcAft>
              <a:buNone/>
              <a:defRPr/>
            </a:pPr>
            <a:r>
              <a:rPr lang="en-US" sz="2200" b="1" dirty="0">
                <a:latin typeface="Times New Roman" panose="02020603050405020304" pitchFamily="18" charset="0"/>
                <a:cs typeface="Times New Roman" panose="02020603050405020304" pitchFamily="18" charset="0"/>
                <a:sym typeface="Symbol" pitchFamily="18" charset="2"/>
              </a:rPr>
              <a:t>B5:</a:t>
            </a:r>
            <a:r>
              <a:rPr lang="en-US" sz="2200" dirty="0">
                <a:latin typeface="Times New Roman" panose="02020603050405020304" pitchFamily="18" charset="0"/>
                <a:cs typeface="Times New Roman" panose="02020603050405020304" pitchFamily="18" charset="0"/>
                <a:sym typeface="Symbol" pitchFamily="18" charset="2"/>
              </a:rPr>
              <a:t> </a:t>
            </a:r>
            <a:r>
              <a:rPr lang="en-US" sz="2200" dirty="0" err="1">
                <a:latin typeface="Times New Roman" panose="02020603050405020304" pitchFamily="18" charset="0"/>
                <a:cs typeface="Times New Roman" panose="02020603050405020304" pitchFamily="18" charset="0"/>
                <a:sym typeface="Symbol" pitchFamily="18" charset="2"/>
              </a:rPr>
              <a:t>Ngược</a:t>
            </a:r>
            <a:r>
              <a:rPr lang="en-US" sz="2200" dirty="0">
                <a:latin typeface="Times New Roman" panose="02020603050405020304" pitchFamily="18" charset="0"/>
                <a:cs typeface="Times New Roman" panose="02020603050405020304" pitchFamily="18" charset="0"/>
                <a:sym typeface="Symbol" pitchFamily="18" charset="2"/>
              </a:rPr>
              <a:t> </a:t>
            </a:r>
            <a:r>
              <a:rPr lang="en-US" sz="2200" dirty="0" err="1">
                <a:latin typeface="Times New Roman" panose="02020603050405020304" pitchFamily="18" charset="0"/>
                <a:cs typeface="Times New Roman" panose="02020603050405020304" pitchFamily="18" charset="0"/>
                <a:sym typeface="Symbol" pitchFamily="18" charset="2"/>
              </a:rPr>
              <a:t>lại</a:t>
            </a:r>
            <a:r>
              <a:rPr lang="en-US" sz="2200" dirty="0">
                <a:latin typeface="Times New Roman" panose="02020603050405020304" pitchFamily="18" charset="0"/>
                <a:cs typeface="Times New Roman" panose="02020603050405020304" pitchFamily="18" charset="0"/>
                <a:sym typeface="Symbol" pitchFamily="18" charset="2"/>
              </a:rPr>
              <a:t>: </a:t>
            </a:r>
            <a:r>
              <a:rPr lang="en-US" sz="2200" dirty="0" err="1">
                <a:latin typeface="Times New Roman" panose="02020603050405020304" pitchFamily="18" charset="0"/>
                <a:cs typeface="Times New Roman" panose="02020603050405020304" pitchFamily="18" charset="0"/>
                <a:sym typeface="Symbol" pitchFamily="18" charset="2"/>
              </a:rPr>
              <a:t>Thì</a:t>
            </a:r>
            <a:r>
              <a:rPr lang="en-US" sz="2200" dirty="0">
                <a:latin typeface="Times New Roman" panose="02020603050405020304" pitchFamily="18" charset="0"/>
                <a:cs typeface="Times New Roman" panose="02020603050405020304" pitchFamily="18" charset="0"/>
                <a:sym typeface="Symbol" pitchFamily="18" charset="2"/>
              </a:rPr>
              <a:t> </a:t>
            </a:r>
            <a:r>
              <a:rPr lang="en-US" sz="2200" dirty="0" err="1">
                <a:latin typeface="Times New Roman" panose="02020603050405020304" pitchFamily="18" charset="0"/>
                <a:cs typeface="Times New Roman" panose="02020603050405020304" pitchFamily="18" charset="0"/>
                <a:sym typeface="Symbol" pitchFamily="18" charset="2"/>
              </a:rPr>
              <a:t>không</a:t>
            </a:r>
            <a:r>
              <a:rPr lang="en-US" sz="2200" dirty="0">
                <a:latin typeface="Times New Roman" panose="02020603050405020304" pitchFamily="18" charset="0"/>
                <a:cs typeface="Times New Roman" panose="02020603050405020304" pitchFamily="18" charset="0"/>
                <a:sym typeface="Symbol" pitchFamily="18" charset="2"/>
              </a:rPr>
              <a:t> </a:t>
            </a:r>
            <a:r>
              <a:rPr lang="en-US" sz="2200" dirty="0" err="1">
                <a:latin typeface="Times New Roman" panose="02020603050405020304" pitchFamily="18" charset="0"/>
                <a:cs typeface="Times New Roman" panose="02020603050405020304" pitchFamily="18" charset="0"/>
                <a:sym typeface="Symbol" pitchFamily="18" charset="2"/>
              </a:rPr>
              <a:t>tìm</a:t>
            </a:r>
            <a:r>
              <a:rPr lang="en-US" sz="2200" dirty="0">
                <a:latin typeface="Times New Roman" panose="02020603050405020304" pitchFamily="18" charset="0"/>
                <a:cs typeface="Times New Roman" panose="02020603050405020304" pitchFamily="18" charset="0"/>
                <a:sym typeface="Symbol" pitchFamily="18" charset="2"/>
              </a:rPr>
              <a:t> </a:t>
            </a:r>
            <a:r>
              <a:rPr lang="en-US" sz="2200" dirty="0" err="1">
                <a:latin typeface="Times New Roman" panose="02020603050405020304" pitchFamily="18" charset="0"/>
                <a:cs typeface="Times New Roman" panose="02020603050405020304" pitchFamily="18" charset="0"/>
                <a:sym typeface="Symbol" pitchFamily="18" charset="2"/>
              </a:rPr>
              <a:t>thấy</a:t>
            </a:r>
            <a:r>
              <a:rPr lang="en-US" sz="2200" dirty="0">
                <a:latin typeface="Times New Roman" panose="02020603050405020304" pitchFamily="18" charset="0"/>
                <a:cs typeface="Times New Roman" panose="02020603050405020304" pitchFamily="18" charset="0"/>
                <a:sym typeface="Symbol" pitchFamily="18" charset="2"/>
              </a:rPr>
              <a:t> </a:t>
            </a:r>
            <a:r>
              <a:rPr lang="en-US" sz="2200" dirty="0" err="1">
                <a:latin typeface="Times New Roman" panose="02020603050405020304" pitchFamily="18" charset="0"/>
                <a:cs typeface="Times New Roman" panose="02020603050405020304" pitchFamily="18" charset="0"/>
                <a:sym typeface="Symbol" pitchFamily="18" charset="2"/>
              </a:rPr>
              <a:t>phần</a:t>
            </a:r>
            <a:r>
              <a:rPr lang="en-US" sz="2200" dirty="0">
                <a:latin typeface="Times New Roman" panose="02020603050405020304" pitchFamily="18" charset="0"/>
                <a:cs typeface="Times New Roman" panose="02020603050405020304" pitchFamily="18" charset="0"/>
                <a:sym typeface="Symbol" pitchFamily="18" charset="2"/>
              </a:rPr>
              <a:t> </a:t>
            </a:r>
            <a:r>
              <a:rPr lang="en-US" sz="2200" dirty="0" err="1">
                <a:latin typeface="Times New Roman" panose="02020603050405020304" pitchFamily="18" charset="0"/>
                <a:cs typeface="Times New Roman" panose="02020603050405020304" pitchFamily="18" charset="0"/>
                <a:sym typeface="Symbol" pitchFamily="18" charset="2"/>
              </a:rPr>
              <a:t>tử</a:t>
            </a:r>
            <a:r>
              <a:rPr lang="en-US" sz="2200" dirty="0">
                <a:latin typeface="Times New Roman" panose="02020603050405020304" pitchFamily="18" charset="0"/>
                <a:cs typeface="Times New Roman" panose="02020603050405020304" pitchFamily="18" charset="0"/>
                <a:sym typeface="Symbol" pitchFamily="18" charset="2"/>
              </a:rPr>
              <a:t> </a:t>
            </a:r>
            <a:r>
              <a:rPr lang="en-US" sz="2200" dirty="0" err="1">
                <a:latin typeface="Times New Roman" panose="02020603050405020304" pitchFamily="18" charset="0"/>
                <a:cs typeface="Times New Roman" panose="02020603050405020304" pitchFamily="18" charset="0"/>
                <a:sym typeface="Symbol" pitchFamily="18" charset="2"/>
              </a:rPr>
              <a:t>có</a:t>
            </a:r>
            <a:r>
              <a:rPr lang="en-US" sz="2200" dirty="0">
                <a:latin typeface="Times New Roman" panose="02020603050405020304" pitchFamily="18" charset="0"/>
                <a:cs typeface="Times New Roman" panose="02020603050405020304" pitchFamily="18" charset="0"/>
                <a:sym typeface="Symbol" pitchFamily="18" charset="2"/>
              </a:rPr>
              <a:t> </a:t>
            </a:r>
            <a:r>
              <a:rPr lang="en-US" sz="2200" dirty="0" err="1">
                <a:latin typeface="Times New Roman" panose="02020603050405020304" pitchFamily="18" charset="0"/>
                <a:cs typeface="Times New Roman" panose="02020603050405020304" pitchFamily="18" charset="0"/>
                <a:sym typeface="Symbol" pitchFamily="18" charset="2"/>
              </a:rPr>
              <a:t>giá</a:t>
            </a:r>
            <a:r>
              <a:rPr lang="en-US" sz="2200" dirty="0">
                <a:latin typeface="Times New Roman" panose="02020603050405020304" pitchFamily="18" charset="0"/>
                <a:cs typeface="Times New Roman" panose="02020603050405020304" pitchFamily="18" charset="0"/>
                <a:sym typeface="Symbol" pitchFamily="18" charset="2"/>
              </a:rPr>
              <a:t> </a:t>
            </a:r>
            <a:r>
              <a:rPr lang="en-US" sz="2200" dirty="0" err="1">
                <a:latin typeface="Times New Roman" panose="02020603050405020304" pitchFamily="18" charset="0"/>
                <a:cs typeface="Times New Roman" panose="02020603050405020304" pitchFamily="18" charset="0"/>
                <a:sym typeface="Symbol" pitchFamily="18" charset="2"/>
              </a:rPr>
              <a:t>trị</a:t>
            </a:r>
            <a:r>
              <a:rPr lang="en-US" sz="2200" dirty="0">
                <a:latin typeface="Times New Roman" panose="02020603050405020304" pitchFamily="18" charset="0"/>
                <a:cs typeface="Times New Roman" panose="02020603050405020304" pitchFamily="18" charset="0"/>
                <a:sym typeface="Symbol" pitchFamily="18" charset="2"/>
              </a:rPr>
              <a:t> X</a:t>
            </a:r>
          </a:p>
          <a:p>
            <a:pPr marL="320040" indent="-320040" algn="just" fontAlgn="auto">
              <a:lnSpc>
                <a:spcPct val="120000"/>
              </a:lnSpc>
              <a:spcBef>
                <a:spcPts val="600"/>
              </a:spcBef>
              <a:spcAft>
                <a:spcPts val="0"/>
              </a:spcAft>
              <a:buNone/>
              <a:defRPr/>
            </a:pPr>
            <a:r>
              <a:rPr lang="en-US" sz="2200" b="1" dirty="0">
                <a:latin typeface="Times New Roman" panose="02020603050405020304" pitchFamily="18" charset="0"/>
                <a:cs typeface="Times New Roman" panose="02020603050405020304" pitchFamily="18" charset="0"/>
                <a:sym typeface="Symbol" pitchFamily="18" charset="2"/>
              </a:rPr>
              <a:t>B6:</a:t>
            </a:r>
            <a:r>
              <a:rPr lang="en-US" sz="2200" dirty="0">
                <a:latin typeface="Times New Roman" panose="02020603050405020304" pitchFamily="18" charset="0"/>
                <a:cs typeface="Times New Roman" panose="02020603050405020304" pitchFamily="18" charset="0"/>
                <a:sym typeface="Symbol" pitchFamily="18" charset="2"/>
              </a:rPr>
              <a:t> </a:t>
            </a:r>
            <a:r>
              <a:rPr lang="en-US" sz="2200" dirty="0" err="1">
                <a:latin typeface="Times New Roman" panose="02020603050405020304" pitchFamily="18" charset="0"/>
                <a:cs typeface="Times New Roman" panose="02020603050405020304" pitchFamily="18" charset="0"/>
                <a:sym typeface="Symbol" pitchFamily="18" charset="2"/>
              </a:rPr>
              <a:t>Kết</a:t>
            </a:r>
            <a:r>
              <a:rPr lang="en-US" sz="2200" dirty="0">
                <a:latin typeface="Times New Roman" panose="02020603050405020304" pitchFamily="18" charset="0"/>
                <a:cs typeface="Times New Roman" panose="02020603050405020304" pitchFamily="18" charset="0"/>
                <a:sym typeface="Symbol" pitchFamily="18" charset="2"/>
              </a:rPr>
              <a:t> </a:t>
            </a:r>
            <a:r>
              <a:rPr lang="en-US" sz="2200" dirty="0" err="1">
                <a:latin typeface="Times New Roman" panose="02020603050405020304" pitchFamily="18" charset="0"/>
                <a:cs typeface="Times New Roman" panose="02020603050405020304" pitchFamily="18" charset="0"/>
                <a:sym typeface="Symbol" pitchFamily="18" charset="2"/>
              </a:rPr>
              <a:t>thúc</a:t>
            </a:r>
            <a:endParaRPr lang="en-US" sz="2200" dirty="0">
              <a:latin typeface="Times New Roman" panose="02020603050405020304" pitchFamily="18" charset="0"/>
              <a:cs typeface="Times New Roman" panose="02020603050405020304" pitchFamily="18" charset="0"/>
            </a:endParaRPr>
          </a:p>
        </p:txBody>
      </p:sp>
      <p:sp>
        <p:nvSpPr>
          <p:cNvPr id="2" name="Rectangle 1"/>
          <p:cNvSpPr/>
          <p:nvPr/>
        </p:nvSpPr>
        <p:spPr>
          <a:xfrm>
            <a:off x="272142" y="121566"/>
            <a:ext cx="11745686" cy="769441"/>
          </a:xfrm>
          <a:prstGeom prst="rect">
            <a:avLst/>
          </a:prstGeom>
        </p:spPr>
        <p:txBody>
          <a:bodyPr wrap="square">
            <a:spAutoFit/>
          </a:bodyPr>
          <a:lstStyle/>
          <a:p>
            <a:pPr algn="ctr"/>
            <a:r>
              <a:rPr lang="en-US" sz="4400" b="1">
                <a:latin typeface="Times New Roman" panose="02020603050405020304" pitchFamily="18" charset="0"/>
                <a:cs typeface="Times New Roman" panose="02020603050405020304" pitchFamily="18" charset="0"/>
              </a:rPr>
              <a:t>Cải tiến thuật toán Tìm kiếm tuần tự</a:t>
            </a:r>
            <a:endParaRPr lang="en-US" sz="430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6"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21497579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5675" y="1002511"/>
            <a:ext cx="7075025" cy="3859185"/>
          </a:xfrm>
          <a:prstGeom prst="rect">
            <a:avLst/>
          </a:prstGeom>
          <a:ln>
            <a:noFill/>
          </a:ln>
          <a:effectLst>
            <a:softEdge rad="112500"/>
          </a:effec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5" name="Rectangle 4"/>
          <p:cNvSpPr/>
          <p:nvPr/>
        </p:nvSpPr>
        <p:spPr>
          <a:xfrm>
            <a:off x="685800" y="248458"/>
            <a:ext cx="10960099" cy="754053"/>
          </a:xfrm>
          <a:prstGeom prst="rect">
            <a:avLst/>
          </a:prstGeom>
        </p:spPr>
        <p:txBody>
          <a:bodyPr wrap="square">
            <a:spAutoFit/>
          </a:bodyPr>
          <a:lstStyle/>
          <a:p>
            <a:pPr algn="ctr"/>
            <a:r>
              <a:rPr lang="en-US" sz="4300" b="1" i="1">
                <a:latin typeface="Times New Roman" panose="02020603050405020304" pitchFamily="18" charset="0"/>
              </a:rPr>
              <a:t>Heap_sort – Ví dụ</a:t>
            </a:r>
            <a:endParaRPr lang="en-US" sz="4300" b="1"/>
          </a:p>
        </p:txBody>
      </p:sp>
      <p:graphicFrame>
        <p:nvGraphicFramePr>
          <p:cNvPr id="9" name="Table 8"/>
          <p:cNvGraphicFramePr>
            <a:graphicFrameLocks noGrp="1"/>
          </p:cNvGraphicFramePr>
          <p:nvPr>
            <p:extLst>
              <p:ext uri="{D42A27DB-BD31-4B8C-83A1-F6EECF244321}">
                <p14:modId xmlns:p14="http://schemas.microsoft.com/office/powerpoint/2010/main" val="2668972067"/>
              </p:ext>
            </p:extLst>
          </p:nvPr>
        </p:nvGraphicFramePr>
        <p:xfrm>
          <a:off x="1943100" y="5546047"/>
          <a:ext cx="8128000" cy="74168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gridCol w="812800">
                  <a:extLst>
                    <a:ext uri="{9D8B030D-6E8A-4147-A177-3AD203B41FA5}">
                      <a16:colId xmlns:a16="http://schemas.microsoft.com/office/drawing/2014/main" val="20009"/>
                    </a:ext>
                  </a:extLst>
                </a:gridCol>
              </a:tblGrid>
              <a:tr h="370840">
                <a:tc>
                  <a:txBody>
                    <a:bodyPr/>
                    <a:lstStyle/>
                    <a:p>
                      <a:pPr algn="ctr"/>
                      <a:r>
                        <a:rPr lang="en-US"/>
                        <a:t>0</a:t>
                      </a:r>
                    </a:p>
                  </a:txBody>
                  <a:tcPr/>
                </a:tc>
                <a:tc>
                  <a:txBody>
                    <a:bodyPr/>
                    <a:lstStyle/>
                    <a:p>
                      <a:pPr algn="ctr"/>
                      <a:r>
                        <a:rPr lang="en-US"/>
                        <a:t>1</a:t>
                      </a:r>
                    </a:p>
                  </a:txBody>
                  <a:tcPr/>
                </a:tc>
                <a:tc>
                  <a:txBody>
                    <a:bodyPr/>
                    <a:lstStyle/>
                    <a:p>
                      <a:pPr algn="ctr"/>
                      <a:r>
                        <a:rPr lang="en-US"/>
                        <a:t>2</a:t>
                      </a:r>
                    </a:p>
                  </a:txBody>
                  <a:tcPr/>
                </a:tc>
                <a:tc>
                  <a:txBody>
                    <a:bodyPr/>
                    <a:lstStyle/>
                    <a:p>
                      <a:pPr algn="ctr"/>
                      <a:r>
                        <a:rPr lang="en-US"/>
                        <a:t>3</a:t>
                      </a:r>
                    </a:p>
                  </a:txBody>
                  <a:tcPr/>
                </a:tc>
                <a:tc>
                  <a:txBody>
                    <a:bodyPr/>
                    <a:lstStyle/>
                    <a:p>
                      <a:pPr algn="ctr"/>
                      <a:r>
                        <a:rPr lang="en-US"/>
                        <a:t>4</a:t>
                      </a:r>
                    </a:p>
                  </a:txBody>
                  <a:tcPr/>
                </a:tc>
                <a:tc>
                  <a:txBody>
                    <a:bodyPr/>
                    <a:lstStyle/>
                    <a:p>
                      <a:pPr algn="ctr"/>
                      <a:r>
                        <a:rPr lang="en-US"/>
                        <a:t>5</a:t>
                      </a:r>
                    </a:p>
                  </a:txBody>
                  <a:tcPr/>
                </a:tc>
                <a:tc>
                  <a:txBody>
                    <a:bodyPr/>
                    <a:lstStyle/>
                    <a:p>
                      <a:pPr algn="ctr"/>
                      <a:r>
                        <a:rPr lang="en-US"/>
                        <a:t>6</a:t>
                      </a:r>
                    </a:p>
                  </a:txBody>
                  <a:tcPr/>
                </a:tc>
                <a:tc>
                  <a:txBody>
                    <a:bodyPr/>
                    <a:lstStyle/>
                    <a:p>
                      <a:pPr algn="ctr"/>
                      <a:r>
                        <a:rPr lang="en-US"/>
                        <a:t>7</a:t>
                      </a:r>
                    </a:p>
                  </a:txBody>
                  <a:tcPr/>
                </a:tc>
                <a:tc>
                  <a:txBody>
                    <a:bodyPr/>
                    <a:lstStyle/>
                    <a:p>
                      <a:pPr algn="ctr"/>
                      <a:r>
                        <a:rPr lang="en-US"/>
                        <a:t>8</a:t>
                      </a:r>
                    </a:p>
                  </a:txBody>
                  <a:tcPr/>
                </a:tc>
                <a:tc>
                  <a:txBody>
                    <a:bodyPr/>
                    <a:lstStyle/>
                    <a:p>
                      <a:pPr algn="ctr"/>
                      <a:r>
                        <a:rPr lang="en-US"/>
                        <a:t>9</a:t>
                      </a:r>
                    </a:p>
                  </a:txBody>
                  <a:tcPr/>
                </a:tc>
                <a:extLst>
                  <a:ext uri="{0D108BD9-81ED-4DB2-BD59-A6C34878D82A}">
                    <a16:rowId xmlns:a16="http://schemas.microsoft.com/office/drawing/2014/main" val="10000"/>
                  </a:ext>
                </a:extLst>
              </a:tr>
              <a:tr h="370840">
                <a:tc>
                  <a:txBody>
                    <a:bodyPr/>
                    <a:lstStyle/>
                    <a:p>
                      <a:pPr algn="ctr"/>
                      <a:r>
                        <a:rPr lang="en-US"/>
                        <a:t>7</a:t>
                      </a:r>
                    </a:p>
                  </a:txBody>
                  <a:tcPr/>
                </a:tc>
                <a:tc>
                  <a:txBody>
                    <a:bodyPr/>
                    <a:lstStyle/>
                    <a:p>
                      <a:pPr algn="ctr"/>
                      <a:r>
                        <a:rPr lang="en-US"/>
                        <a:t>25</a:t>
                      </a:r>
                    </a:p>
                  </a:txBody>
                  <a:tcPr/>
                </a:tc>
                <a:tc>
                  <a:txBody>
                    <a:bodyPr/>
                    <a:lstStyle/>
                    <a:p>
                      <a:pPr algn="ctr"/>
                      <a:r>
                        <a:rPr lang="en-US"/>
                        <a:t>15</a:t>
                      </a:r>
                    </a:p>
                  </a:txBody>
                  <a:tcPr/>
                </a:tc>
                <a:tc>
                  <a:txBody>
                    <a:bodyPr/>
                    <a:lstStyle/>
                    <a:p>
                      <a:pPr algn="ctr"/>
                      <a:r>
                        <a:rPr lang="en-US"/>
                        <a:t>10</a:t>
                      </a:r>
                    </a:p>
                  </a:txBody>
                  <a:tcPr/>
                </a:tc>
                <a:tc>
                  <a:txBody>
                    <a:bodyPr/>
                    <a:lstStyle/>
                    <a:p>
                      <a:pPr algn="ctr"/>
                      <a:r>
                        <a:rPr lang="en-US"/>
                        <a:t>9</a:t>
                      </a:r>
                    </a:p>
                  </a:txBody>
                  <a:tcPr/>
                </a:tc>
                <a:tc>
                  <a:txBody>
                    <a:bodyPr/>
                    <a:lstStyle/>
                    <a:p>
                      <a:pPr algn="ctr"/>
                      <a:r>
                        <a:rPr lang="en-US"/>
                        <a:t>5</a:t>
                      </a:r>
                    </a:p>
                  </a:txBody>
                  <a:tcPr/>
                </a:tc>
                <a:tc>
                  <a:txBody>
                    <a:bodyPr/>
                    <a:lstStyle/>
                    <a:p>
                      <a:pPr algn="ctr"/>
                      <a:r>
                        <a:rPr lang="en-US"/>
                        <a:t>1</a:t>
                      </a:r>
                    </a:p>
                  </a:txBody>
                  <a:tcPr/>
                </a:tc>
                <a:tc>
                  <a:txBody>
                    <a:bodyPr/>
                    <a:lstStyle/>
                    <a:p>
                      <a:pPr algn="ctr"/>
                      <a:r>
                        <a:rPr lang="en-US"/>
                        <a:t>4</a:t>
                      </a:r>
                    </a:p>
                  </a:txBody>
                  <a:tcPr/>
                </a:tc>
                <a:tc>
                  <a:txBody>
                    <a:bodyPr/>
                    <a:lstStyle/>
                    <a:p>
                      <a:pPr algn="ctr"/>
                      <a:r>
                        <a:rPr lang="en-US"/>
                        <a:t>8</a:t>
                      </a:r>
                    </a:p>
                  </a:txBody>
                  <a:tcPr/>
                </a:tc>
                <a:tc>
                  <a:txBody>
                    <a:bodyPr/>
                    <a:lstStyle/>
                    <a:p>
                      <a:pPr algn="ctr"/>
                      <a:r>
                        <a:rPr lang="en-US"/>
                        <a:t>28</a:t>
                      </a:r>
                    </a:p>
                  </a:txBody>
                  <a:tcPr/>
                </a:tc>
                <a:extLst>
                  <a:ext uri="{0D108BD9-81ED-4DB2-BD59-A6C34878D82A}">
                    <a16:rowId xmlns:a16="http://schemas.microsoft.com/office/drawing/2014/main" val="10001"/>
                  </a:ext>
                </a:extLst>
              </a:tr>
            </a:tbl>
          </a:graphicData>
        </a:graphic>
      </p:graphicFrame>
      <p:sp>
        <p:nvSpPr>
          <p:cNvPr id="10" name="Rectangle 9"/>
          <p:cNvSpPr/>
          <p:nvPr/>
        </p:nvSpPr>
        <p:spPr>
          <a:xfrm>
            <a:off x="537104" y="2797335"/>
            <a:ext cx="2406428" cy="1077218"/>
          </a:xfrm>
          <a:prstGeom prst="rect">
            <a:avLst/>
          </a:prstGeom>
        </p:spPr>
        <p:txBody>
          <a:bodyPr wrap="none">
            <a:spAutoFit/>
          </a:bodyPr>
          <a:lstStyle/>
          <a:p>
            <a:r>
              <a:rPr lang="en-US" sz="3200" b="1" i="1">
                <a:latin typeface="Times New Roman" panose="02020603050405020304" pitchFamily="18" charset="0"/>
              </a:rPr>
              <a:t>Đổi chỗ a[0] </a:t>
            </a:r>
          </a:p>
          <a:p>
            <a:r>
              <a:rPr lang="en-US" sz="3200" b="1" i="1">
                <a:latin typeface="Times New Roman" panose="02020603050405020304" pitchFamily="18" charset="0"/>
              </a:rPr>
              <a:t>với a[n-1]</a:t>
            </a:r>
            <a:endParaRPr lang="en-US" sz="3200" b="1"/>
          </a:p>
        </p:txBody>
      </p:sp>
      <p:sp>
        <p:nvSpPr>
          <p:cNvPr id="11"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29901294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295400"/>
            <a:ext cx="10883900" cy="5029200"/>
          </a:xfrm>
        </p:spPr>
        <p:txBody>
          <a:bodyPr/>
          <a:lstStyle/>
          <a:p>
            <a:pPr marL="0" indent="0">
              <a:buNone/>
            </a:pPr>
            <a:r>
              <a:rPr lang="en-US" sz="2800">
                <a:solidFill>
                  <a:srgbClr val="0070C0"/>
                </a:solidFill>
                <a:latin typeface="Times New Roman" panose="02020603050405020304" pitchFamily="18" charset="0"/>
                <a:cs typeface="Times New Roman" panose="02020603050405020304" pitchFamily="18" charset="0"/>
              </a:rPr>
              <a:t>void</a:t>
            </a:r>
            <a:r>
              <a:rPr lang="en-US" sz="2800">
                <a:latin typeface="Times New Roman" panose="02020603050405020304" pitchFamily="18" charset="0"/>
                <a:cs typeface="Times New Roman" panose="02020603050405020304" pitchFamily="18" charset="0"/>
              </a:rPr>
              <a:t> heapsort(int *A, int n)</a:t>
            </a:r>
          </a:p>
          <a:p>
            <a:pPr marL="0" indent="0">
              <a:buNone/>
            </a:pPr>
            <a:r>
              <a:rPr lang="en-US" sz="2800">
                <a:latin typeface="Times New Roman" panose="02020603050405020304" pitchFamily="18" charset="0"/>
                <a:cs typeface="Times New Roman" panose="02020603050405020304" pitchFamily="18" charset="0"/>
              </a:rPr>
              <a:t>{</a:t>
            </a:r>
          </a:p>
          <a:p>
            <a:pPr marL="0" indent="0">
              <a:buNone/>
            </a:pPr>
            <a:r>
              <a:rPr lang="en-US" sz="2800">
                <a:latin typeface="Times New Roman" panose="02020603050405020304" pitchFamily="18" charset="0"/>
                <a:cs typeface="Times New Roman" panose="02020603050405020304" pitchFamily="18" charset="0"/>
              </a:rPr>
              <a:t>	</a:t>
            </a:r>
            <a:r>
              <a:rPr lang="en-US" sz="2800">
                <a:solidFill>
                  <a:srgbClr val="0070C0"/>
                </a:solidFill>
                <a:latin typeface="Times New Roman" panose="02020603050405020304" pitchFamily="18" charset="0"/>
                <a:cs typeface="Times New Roman" panose="02020603050405020304" pitchFamily="18" charset="0"/>
              </a:rPr>
              <a:t>int</a:t>
            </a:r>
            <a:r>
              <a:rPr lang="en-US" sz="2800">
                <a:latin typeface="Times New Roman" panose="02020603050405020304" pitchFamily="18" charset="0"/>
                <a:cs typeface="Times New Roman" panose="02020603050405020304" pitchFamily="18" charset="0"/>
              </a:rPr>
              <a:t> i;</a:t>
            </a:r>
          </a:p>
          <a:p>
            <a:pPr marL="0" indent="0">
              <a:buNone/>
            </a:pPr>
            <a:r>
              <a:rPr lang="en-US" sz="2800">
                <a:latin typeface="Times New Roman" panose="02020603050405020304" pitchFamily="18" charset="0"/>
                <a:cs typeface="Times New Roman" panose="02020603050405020304" pitchFamily="18" charset="0"/>
              </a:rPr>
              <a:t>	buildheap(A, n);</a:t>
            </a:r>
            <a:r>
              <a:rPr lang="en-US" sz="2400">
                <a:solidFill>
                  <a:srgbClr val="00B050"/>
                </a:solidFill>
                <a:latin typeface="Times New Roman" panose="02020603050405020304" pitchFamily="18" charset="0"/>
                <a:cs typeface="Times New Roman" panose="02020603050405020304" pitchFamily="18" charset="0"/>
              </a:rPr>
              <a:t>//chuyển cây ban đầu về Heap</a:t>
            </a:r>
            <a:endParaRPr lang="en-US" sz="2800">
              <a:solidFill>
                <a:srgbClr val="00B050"/>
              </a:solidFill>
              <a:latin typeface="Times New Roman" panose="02020603050405020304" pitchFamily="18" charset="0"/>
              <a:cs typeface="Times New Roman" panose="02020603050405020304" pitchFamily="18" charset="0"/>
            </a:endParaRPr>
          </a:p>
          <a:p>
            <a:pPr marL="0" indent="0">
              <a:buNone/>
            </a:pPr>
            <a:r>
              <a:rPr lang="en-US" sz="2800">
                <a:latin typeface="Times New Roman" panose="02020603050405020304" pitchFamily="18" charset="0"/>
                <a:cs typeface="Times New Roman" panose="02020603050405020304" pitchFamily="18" charset="0"/>
              </a:rPr>
              <a:t>	</a:t>
            </a:r>
            <a:r>
              <a:rPr lang="en-US" sz="2800">
                <a:solidFill>
                  <a:srgbClr val="0070C0"/>
                </a:solidFill>
                <a:latin typeface="Times New Roman" panose="02020603050405020304" pitchFamily="18" charset="0"/>
                <a:cs typeface="Times New Roman" panose="02020603050405020304" pitchFamily="18" charset="0"/>
              </a:rPr>
              <a:t>for</a:t>
            </a:r>
            <a:r>
              <a:rPr lang="en-US" sz="2800">
                <a:latin typeface="Times New Roman" panose="02020603050405020304" pitchFamily="18" charset="0"/>
                <a:cs typeface="Times New Roman" panose="02020603050405020304" pitchFamily="18" charset="0"/>
              </a:rPr>
              <a:t>(i=n-1; i&gt;0; i--)</a:t>
            </a:r>
          </a:p>
          <a:p>
            <a:pPr marL="0" indent="0">
              <a:buNone/>
            </a:pPr>
            <a:r>
              <a:rPr lang="en-US" sz="2800">
                <a:latin typeface="Times New Roman" panose="02020603050405020304" pitchFamily="18" charset="0"/>
                <a:cs typeface="Times New Roman" panose="02020603050405020304" pitchFamily="18" charset="0"/>
              </a:rPr>
              <a:t>	{</a:t>
            </a:r>
          </a:p>
          <a:p>
            <a:pPr marL="0" indent="0">
              <a:buNone/>
            </a:pPr>
            <a:r>
              <a:rPr lang="en-US" sz="2800">
                <a:latin typeface="Times New Roman" panose="02020603050405020304" pitchFamily="18" charset="0"/>
                <a:cs typeface="Times New Roman" panose="02020603050405020304" pitchFamily="18" charset="0"/>
              </a:rPr>
              <a:t>	</a:t>
            </a:r>
            <a:r>
              <a:rPr lang="en-US" sz="2800">
                <a:solidFill>
                  <a:srgbClr val="FF0000"/>
                </a:solidFill>
                <a:latin typeface="Times New Roman" panose="02020603050405020304" pitchFamily="18" charset="0"/>
                <a:cs typeface="Times New Roman" panose="02020603050405020304" pitchFamily="18" charset="0"/>
              </a:rPr>
              <a:t>Swap</a:t>
            </a:r>
            <a:r>
              <a:rPr lang="en-US" sz="2800">
                <a:latin typeface="Times New Roman" panose="02020603050405020304" pitchFamily="18" charset="0"/>
                <a:cs typeface="Times New Roman" panose="02020603050405020304" pitchFamily="18" charset="0"/>
              </a:rPr>
              <a:t>(A[0], A[i]);</a:t>
            </a:r>
            <a:r>
              <a:rPr lang="en-US" sz="2400" i="1">
                <a:solidFill>
                  <a:srgbClr val="00B050"/>
                </a:solidFill>
                <a:latin typeface="Times New Roman" panose="02020603050405020304" pitchFamily="18" charset="0"/>
                <a:cs typeface="Times New Roman" panose="02020603050405020304" pitchFamily="18" charset="0"/>
              </a:rPr>
              <a:t>//đổi chỗ phần tử đầu tiên và cuối cùng</a:t>
            </a:r>
            <a:endParaRPr lang="en-US" sz="2800" i="1">
              <a:solidFill>
                <a:srgbClr val="00B050"/>
              </a:solidFill>
              <a:latin typeface="Times New Roman" panose="02020603050405020304" pitchFamily="18" charset="0"/>
              <a:cs typeface="Times New Roman" panose="02020603050405020304" pitchFamily="18" charset="0"/>
            </a:endParaRPr>
          </a:p>
          <a:p>
            <a:pPr marL="0" indent="0">
              <a:buNone/>
            </a:pPr>
            <a:r>
              <a:rPr lang="en-US" sz="2800">
                <a:latin typeface="Times New Roman" panose="02020603050405020304" pitchFamily="18" charset="0"/>
                <a:cs typeface="Times New Roman" panose="02020603050405020304" pitchFamily="18" charset="0"/>
              </a:rPr>
              <a:t>	heaprify(A, 0, i-1);</a:t>
            </a:r>
            <a:r>
              <a:rPr lang="en-US" sz="2400" i="1">
                <a:solidFill>
                  <a:srgbClr val="00B050"/>
                </a:solidFill>
                <a:latin typeface="Times New Roman" panose="02020603050405020304" pitchFamily="18" charset="0"/>
                <a:cs typeface="Times New Roman" panose="02020603050405020304" pitchFamily="18" charset="0"/>
              </a:rPr>
              <a:t>//chỉnh lại cây mới sau khi bỏ qua nút cuối cùng</a:t>
            </a:r>
          </a:p>
          <a:p>
            <a:pPr marL="0" indent="914400">
              <a:buNone/>
            </a:pPr>
            <a:r>
              <a:rPr lang="en-US" sz="2800">
                <a:latin typeface="Times New Roman" panose="02020603050405020304" pitchFamily="18" charset="0"/>
                <a:cs typeface="Times New Roman" panose="02020603050405020304" pitchFamily="18" charset="0"/>
              </a:rPr>
              <a:t>}</a:t>
            </a:r>
          </a:p>
          <a:p>
            <a:pPr marL="0" indent="0">
              <a:buNone/>
            </a:pPr>
            <a:r>
              <a:rPr lang="en-US" sz="2800">
                <a:latin typeface="Times New Roman" panose="02020603050405020304" pitchFamily="18" charset="0"/>
                <a:cs typeface="Times New Roman" panose="02020603050405020304" pitchFamily="18" charset="0"/>
              </a:rPr>
              <a: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5" name="Rectangle 4"/>
          <p:cNvSpPr/>
          <p:nvPr/>
        </p:nvSpPr>
        <p:spPr>
          <a:xfrm>
            <a:off x="685800" y="248458"/>
            <a:ext cx="10960099" cy="754053"/>
          </a:xfrm>
          <a:prstGeom prst="rect">
            <a:avLst/>
          </a:prstGeom>
        </p:spPr>
        <p:txBody>
          <a:bodyPr wrap="square">
            <a:spAutoFit/>
          </a:bodyPr>
          <a:lstStyle/>
          <a:p>
            <a:pPr algn="ctr"/>
            <a:r>
              <a:rPr lang="en-US" sz="4300" b="1" i="1">
                <a:latin typeface="Times New Roman" panose="02020603050405020304" pitchFamily="18" charset="0"/>
              </a:rPr>
              <a:t>Heap_sort – Cài đặt</a:t>
            </a:r>
            <a:endParaRPr lang="en-US" sz="4300" b="1"/>
          </a:p>
        </p:txBody>
      </p:sp>
      <p:sp>
        <p:nvSpPr>
          <p:cNvPr id="6"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42501671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sz="3600" i="1">
                <a:solidFill>
                  <a:srgbClr val="00B050"/>
                </a:solidFill>
                <a:latin typeface="Times New Roman" panose="02020603050405020304" pitchFamily="18" charset="0"/>
                <a:cs typeface="Times New Roman" panose="02020603050405020304" pitchFamily="18" charset="0"/>
              </a:rPr>
              <a:t>//Hàm chuyển cây ban đầu về Heap</a:t>
            </a:r>
          </a:p>
          <a:p>
            <a:pPr marL="0" indent="0">
              <a:buNone/>
            </a:pPr>
            <a:r>
              <a:rPr lang="en-US" sz="3600">
                <a:solidFill>
                  <a:srgbClr val="0070C0"/>
                </a:solidFill>
                <a:latin typeface="Times New Roman" panose="02020603050405020304" pitchFamily="18" charset="0"/>
                <a:cs typeface="Times New Roman" panose="02020603050405020304" pitchFamily="18" charset="0"/>
              </a:rPr>
              <a:t>void</a:t>
            </a:r>
            <a:r>
              <a:rPr lang="en-US" sz="3600">
                <a:latin typeface="Times New Roman" panose="02020603050405020304" pitchFamily="18" charset="0"/>
                <a:cs typeface="Times New Roman" panose="02020603050405020304" pitchFamily="18" charset="0"/>
              </a:rPr>
              <a:t> buildheap(int *a, int n)</a:t>
            </a:r>
          </a:p>
          <a:p>
            <a:pPr marL="0" indent="0">
              <a:buNone/>
            </a:pPr>
            <a:r>
              <a:rPr lang="en-US" sz="3600">
                <a:latin typeface="Times New Roman" panose="02020603050405020304" pitchFamily="18" charset="0"/>
                <a:cs typeface="Times New Roman" panose="02020603050405020304" pitchFamily="18" charset="0"/>
              </a:rPr>
              <a:t>{</a:t>
            </a:r>
          </a:p>
          <a:p>
            <a:pPr marL="0" indent="0">
              <a:buNone/>
            </a:pPr>
            <a:r>
              <a:rPr lang="en-US" sz="3600">
                <a:latin typeface="Times New Roman" panose="02020603050405020304" pitchFamily="18" charset="0"/>
                <a:cs typeface="Times New Roman" panose="02020603050405020304" pitchFamily="18" charset="0"/>
              </a:rPr>
              <a:t>	int i;</a:t>
            </a:r>
          </a:p>
          <a:p>
            <a:pPr marL="0" indent="0">
              <a:buNone/>
            </a:pPr>
            <a:r>
              <a:rPr lang="en-US" sz="3600">
                <a:latin typeface="Times New Roman" panose="02020603050405020304" pitchFamily="18" charset="0"/>
                <a:cs typeface="Times New Roman" panose="02020603050405020304" pitchFamily="18" charset="0"/>
              </a:rPr>
              <a:t>	</a:t>
            </a:r>
            <a:r>
              <a:rPr lang="en-US" sz="3600">
                <a:solidFill>
                  <a:srgbClr val="0070C0"/>
                </a:solidFill>
                <a:latin typeface="Times New Roman" panose="02020603050405020304" pitchFamily="18" charset="0"/>
                <a:cs typeface="Times New Roman" panose="02020603050405020304" pitchFamily="18" charset="0"/>
              </a:rPr>
              <a:t>for</a:t>
            </a:r>
            <a:r>
              <a:rPr lang="en-US" sz="3600">
                <a:latin typeface="Times New Roman" panose="02020603050405020304" pitchFamily="18" charset="0"/>
                <a:cs typeface="Times New Roman" panose="02020603050405020304" pitchFamily="18" charset="0"/>
              </a:rPr>
              <a:t>(i=n/2-1; i&gt;=0; i--)</a:t>
            </a:r>
          </a:p>
          <a:p>
            <a:pPr marL="0" indent="0">
              <a:buNone/>
            </a:pPr>
            <a:r>
              <a:rPr lang="en-US" sz="3600">
                <a:latin typeface="Times New Roman" panose="02020603050405020304" pitchFamily="18" charset="0"/>
                <a:cs typeface="Times New Roman" panose="02020603050405020304" pitchFamily="18" charset="0"/>
              </a:rPr>
              <a:t>		heaprify(a, i, n);</a:t>
            </a:r>
          </a:p>
          <a:p>
            <a:pPr marL="0" indent="0">
              <a:buNone/>
            </a:pPr>
            <a:r>
              <a:rPr lang="en-US" sz="3600">
                <a:latin typeface="Times New Roman" panose="02020603050405020304" pitchFamily="18" charset="0"/>
                <a:cs typeface="Times New Roman" panose="02020603050405020304" pitchFamily="18" charset="0"/>
              </a:rPr>
              <a: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5" name="Rectangle 4"/>
          <p:cNvSpPr/>
          <p:nvPr/>
        </p:nvSpPr>
        <p:spPr>
          <a:xfrm>
            <a:off x="685800" y="248458"/>
            <a:ext cx="10960099" cy="754053"/>
          </a:xfrm>
          <a:prstGeom prst="rect">
            <a:avLst/>
          </a:prstGeom>
        </p:spPr>
        <p:txBody>
          <a:bodyPr wrap="square">
            <a:spAutoFit/>
          </a:bodyPr>
          <a:lstStyle/>
          <a:p>
            <a:pPr algn="ctr"/>
            <a:r>
              <a:rPr lang="en-US" sz="4300" b="1" i="1">
                <a:latin typeface="Times New Roman" panose="02020603050405020304" pitchFamily="18" charset="0"/>
              </a:rPr>
              <a:t>Heap_sort – Cài đặt</a:t>
            </a:r>
            <a:endParaRPr lang="en-US" sz="4300" b="1"/>
          </a:p>
        </p:txBody>
      </p:sp>
      <p:sp>
        <p:nvSpPr>
          <p:cNvPr id="6"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14862784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84400" y="1002511"/>
            <a:ext cx="7099300" cy="5322089"/>
          </a:xfrm>
        </p:spPr>
        <p:txBody>
          <a:bodyPr/>
          <a:lstStyle/>
          <a:p>
            <a:pPr marL="457200" indent="-457200">
              <a:buFont typeface="+mj-lt"/>
              <a:buAutoNum type="arabicPeriod"/>
            </a:pPr>
            <a:r>
              <a:rPr lang="en-US" sz="2400">
                <a:solidFill>
                  <a:srgbClr val="0070C0"/>
                </a:solidFill>
                <a:latin typeface="Times New Roman" panose="02020603050405020304" pitchFamily="18" charset="0"/>
                <a:cs typeface="Times New Roman" panose="02020603050405020304" pitchFamily="18" charset="0"/>
              </a:rPr>
              <a:t>void</a:t>
            </a:r>
            <a:r>
              <a:rPr lang="en-US" sz="2400">
                <a:latin typeface="Times New Roman" panose="02020603050405020304" pitchFamily="18" charset="0"/>
                <a:cs typeface="Times New Roman" panose="02020603050405020304" pitchFamily="18" charset="0"/>
              </a:rPr>
              <a:t> heaprify(int *A, int i, int n){</a:t>
            </a:r>
          </a:p>
          <a:p>
            <a:pPr marL="457200" indent="-457200">
              <a:buFont typeface="+mj-lt"/>
              <a:buAutoNum type="arabicPeriod"/>
            </a:pPr>
            <a:r>
              <a:rPr lang="en-US" sz="2400">
                <a:latin typeface="Times New Roman" panose="02020603050405020304" pitchFamily="18" charset="0"/>
                <a:cs typeface="Times New Roman" panose="02020603050405020304" pitchFamily="18" charset="0"/>
              </a:rPr>
              <a:t>	L = 2*i +1;	</a:t>
            </a:r>
          </a:p>
          <a:p>
            <a:pPr marL="457200" indent="-457200">
              <a:buFont typeface="+mj-lt"/>
              <a:buAutoNum type="arabicPeriod"/>
            </a:pPr>
            <a:r>
              <a:rPr lang="en-US" sz="2400">
                <a:latin typeface="Times New Roman" panose="02020603050405020304" pitchFamily="18" charset="0"/>
                <a:cs typeface="Times New Roman" panose="02020603050405020304" pitchFamily="18" charset="0"/>
              </a:rPr>
              <a:t>	R = 2*i + 2 ;</a:t>
            </a:r>
          </a:p>
          <a:p>
            <a:pPr marL="457200" indent="-457200">
              <a:buFont typeface="+mj-lt"/>
              <a:buAutoNum type="arabicPeriod"/>
            </a:pPr>
            <a:r>
              <a:rPr lang="en-US" sz="2400">
                <a:latin typeface="Times New Roman" panose="02020603050405020304" pitchFamily="18" charset="0"/>
                <a:cs typeface="Times New Roman" panose="02020603050405020304" pitchFamily="18" charset="0"/>
              </a:rPr>
              <a:t>	</a:t>
            </a:r>
            <a:r>
              <a:rPr lang="en-US" sz="2400">
                <a:solidFill>
                  <a:srgbClr val="0070C0"/>
                </a:solidFill>
                <a:latin typeface="Times New Roman" panose="02020603050405020304" pitchFamily="18" charset="0"/>
                <a:cs typeface="Times New Roman" panose="02020603050405020304" pitchFamily="18" charset="0"/>
              </a:rPr>
              <a:t>if</a:t>
            </a:r>
            <a:r>
              <a:rPr lang="en-US" sz="2400">
                <a:latin typeface="Times New Roman" panose="02020603050405020304" pitchFamily="18" charset="0"/>
                <a:cs typeface="Times New Roman" panose="02020603050405020304" pitchFamily="18" charset="0"/>
              </a:rPr>
              <a:t>(L &lt; n &amp;&amp; A[L] &gt; A[i]) largest = L;</a:t>
            </a:r>
          </a:p>
          <a:p>
            <a:pPr marL="457200" indent="-457200">
              <a:buFont typeface="+mj-lt"/>
              <a:buAutoNum type="arabicPeriod"/>
            </a:pPr>
            <a:r>
              <a:rPr lang="en-US" sz="2400">
                <a:latin typeface="Times New Roman" panose="02020603050405020304" pitchFamily="18" charset="0"/>
                <a:cs typeface="Times New Roman" panose="02020603050405020304" pitchFamily="18" charset="0"/>
              </a:rPr>
              <a:t>	</a:t>
            </a:r>
            <a:r>
              <a:rPr lang="en-US" sz="2400">
                <a:solidFill>
                  <a:srgbClr val="0070C0"/>
                </a:solidFill>
                <a:latin typeface="Times New Roman" panose="02020603050405020304" pitchFamily="18" charset="0"/>
                <a:cs typeface="Times New Roman" panose="02020603050405020304" pitchFamily="18" charset="0"/>
              </a:rPr>
              <a:t>else </a:t>
            </a:r>
            <a:r>
              <a:rPr lang="en-US" sz="2400">
                <a:latin typeface="Times New Roman" panose="02020603050405020304" pitchFamily="18" charset="0"/>
                <a:cs typeface="Times New Roman" panose="02020603050405020304" pitchFamily="18" charset="0"/>
              </a:rPr>
              <a:t>largest = i;</a:t>
            </a:r>
          </a:p>
          <a:p>
            <a:pPr marL="457200" indent="-457200">
              <a:buFont typeface="+mj-lt"/>
              <a:buAutoNum type="arabicPeriod"/>
            </a:pPr>
            <a:r>
              <a:rPr lang="en-US" sz="2400">
                <a:latin typeface="Times New Roman" panose="02020603050405020304" pitchFamily="18" charset="0"/>
                <a:cs typeface="Times New Roman" panose="02020603050405020304" pitchFamily="18" charset="0"/>
              </a:rPr>
              <a:t>	</a:t>
            </a:r>
            <a:r>
              <a:rPr lang="en-US" sz="2400">
                <a:solidFill>
                  <a:srgbClr val="0070C0"/>
                </a:solidFill>
                <a:latin typeface="Times New Roman" panose="02020603050405020304" pitchFamily="18" charset="0"/>
                <a:cs typeface="Times New Roman" panose="02020603050405020304" pitchFamily="18" charset="0"/>
              </a:rPr>
              <a:t>if</a:t>
            </a:r>
            <a:r>
              <a:rPr lang="en-US" sz="2400">
                <a:latin typeface="Times New Roman" panose="02020603050405020304" pitchFamily="18" charset="0"/>
                <a:cs typeface="Times New Roman" panose="02020603050405020304" pitchFamily="18" charset="0"/>
              </a:rPr>
              <a:t>(R &lt; n &amp;&amp; A[R] &gt; A[largest]) largest = R;</a:t>
            </a:r>
          </a:p>
          <a:p>
            <a:pPr marL="457200" indent="-457200">
              <a:buFont typeface="+mj-lt"/>
              <a:buAutoNum type="arabicPeriod"/>
            </a:pPr>
            <a:r>
              <a:rPr lang="en-US" sz="2400">
                <a:latin typeface="Times New Roman" panose="02020603050405020304" pitchFamily="18" charset="0"/>
                <a:cs typeface="Times New Roman" panose="02020603050405020304" pitchFamily="18" charset="0"/>
              </a:rPr>
              <a:t>	</a:t>
            </a:r>
            <a:r>
              <a:rPr lang="en-US" sz="2400">
                <a:solidFill>
                  <a:srgbClr val="0070C0"/>
                </a:solidFill>
                <a:latin typeface="Times New Roman" panose="02020603050405020304" pitchFamily="18" charset="0"/>
                <a:cs typeface="Times New Roman" panose="02020603050405020304" pitchFamily="18" charset="0"/>
              </a:rPr>
              <a:t>if</a:t>
            </a:r>
            <a:r>
              <a:rPr lang="en-US" sz="2400">
                <a:latin typeface="Times New Roman" panose="02020603050405020304" pitchFamily="18" charset="0"/>
                <a:cs typeface="Times New Roman" panose="02020603050405020304" pitchFamily="18" charset="0"/>
              </a:rPr>
              <a:t>(lagest !=i)</a:t>
            </a:r>
          </a:p>
          <a:p>
            <a:pPr marL="457200" indent="-457200">
              <a:buFont typeface="+mj-lt"/>
              <a:buAutoNum type="arabicPeriod"/>
            </a:pPr>
            <a:r>
              <a:rPr lang="en-US" sz="2400">
                <a:latin typeface="Times New Roman" panose="02020603050405020304" pitchFamily="18" charset="0"/>
                <a:cs typeface="Times New Roman" panose="02020603050405020304" pitchFamily="18" charset="0"/>
              </a:rPr>
              <a:t>	{</a:t>
            </a:r>
          </a:p>
          <a:p>
            <a:pPr marL="457200" indent="-457200">
              <a:buFont typeface="+mj-lt"/>
              <a:buAutoNum type="arabicPeriod"/>
            </a:pPr>
            <a:r>
              <a:rPr lang="en-US" sz="2400">
                <a:latin typeface="Times New Roman" panose="02020603050405020304" pitchFamily="18" charset="0"/>
                <a:cs typeface="Times New Roman" panose="02020603050405020304" pitchFamily="18" charset="0"/>
              </a:rPr>
              <a:t>		</a:t>
            </a:r>
            <a:r>
              <a:rPr lang="en-US" sz="2400">
                <a:solidFill>
                  <a:srgbClr val="FF0000"/>
                </a:solidFill>
                <a:latin typeface="Times New Roman" panose="02020603050405020304" pitchFamily="18" charset="0"/>
                <a:cs typeface="Times New Roman" panose="02020603050405020304" pitchFamily="18" charset="0"/>
              </a:rPr>
              <a:t>Swap</a:t>
            </a:r>
            <a:r>
              <a:rPr lang="en-US" sz="2400">
                <a:latin typeface="Times New Roman" panose="02020603050405020304" pitchFamily="18" charset="0"/>
                <a:cs typeface="Times New Roman" panose="02020603050405020304" pitchFamily="18" charset="0"/>
              </a:rPr>
              <a:t>(A[i], A[largest]);</a:t>
            </a:r>
          </a:p>
          <a:p>
            <a:pPr marL="457200" indent="-457200">
              <a:buFont typeface="+mj-lt"/>
              <a:buAutoNum type="arabicPeriod"/>
            </a:pPr>
            <a:r>
              <a:rPr lang="en-US" sz="2400">
                <a:latin typeface="Times New Roman" panose="02020603050405020304" pitchFamily="18" charset="0"/>
                <a:cs typeface="Times New Roman" panose="02020603050405020304" pitchFamily="18" charset="0"/>
              </a:rPr>
              <a:t>		heaprify(A, largest, n);</a:t>
            </a:r>
          </a:p>
          <a:p>
            <a:pPr marL="457200" indent="-457200">
              <a:buFont typeface="+mj-lt"/>
              <a:buAutoNum type="arabicPeriod"/>
            </a:pPr>
            <a:r>
              <a:rPr lang="en-US" sz="2400">
                <a:latin typeface="Times New Roman" panose="02020603050405020304" pitchFamily="18" charset="0"/>
                <a:cs typeface="Times New Roman" panose="02020603050405020304" pitchFamily="18" charset="0"/>
              </a:rPr>
              <a:t>	}</a:t>
            </a:r>
          </a:p>
          <a:p>
            <a:pPr marL="457200" indent="-457200">
              <a:buFont typeface="+mj-lt"/>
              <a:buAutoNum type="arabicPeriod"/>
            </a:pPr>
            <a:r>
              <a:rPr lang="en-US" sz="2400">
                <a:latin typeface="Times New Roman" panose="02020603050405020304" pitchFamily="18" charset="0"/>
                <a:cs typeface="Times New Roman" panose="02020603050405020304" pitchFamily="18" charset="0"/>
              </a:rPr>
              <a: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5" name="Rectangle 4"/>
          <p:cNvSpPr/>
          <p:nvPr/>
        </p:nvSpPr>
        <p:spPr>
          <a:xfrm>
            <a:off x="685800" y="121458"/>
            <a:ext cx="10960099" cy="754053"/>
          </a:xfrm>
          <a:prstGeom prst="rect">
            <a:avLst/>
          </a:prstGeom>
        </p:spPr>
        <p:txBody>
          <a:bodyPr wrap="square">
            <a:spAutoFit/>
          </a:bodyPr>
          <a:lstStyle/>
          <a:p>
            <a:pPr algn="ctr"/>
            <a:r>
              <a:rPr lang="en-US" sz="4300" b="1" i="1">
                <a:latin typeface="Times New Roman" panose="02020603050405020304" pitchFamily="18" charset="0"/>
              </a:rPr>
              <a:t>Heap_sort – Cài đặt</a:t>
            </a:r>
            <a:endParaRPr lang="en-US" sz="4300" b="1"/>
          </a:p>
        </p:txBody>
      </p:sp>
      <p:sp>
        <p:nvSpPr>
          <p:cNvPr id="6"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17566074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1002511"/>
            <a:ext cx="10972800" cy="5322089"/>
          </a:xfrm>
        </p:spPr>
        <p:txBody>
          <a:bodyPr/>
          <a:lstStyle/>
          <a:p>
            <a:pPr algn="just">
              <a:lnSpc>
                <a:spcPct val="150000"/>
              </a:lnSpc>
              <a:spcBef>
                <a:spcPts val="600"/>
              </a:spcBef>
            </a:pPr>
            <a:r>
              <a:rPr lang="en-US" sz="3600" b="1">
                <a:latin typeface="Times New Roman" panose="02020603050405020304" pitchFamily="18" charset="0"/>
                <a:cs typeface="Times New Roman" panose="02020603050405020304" pitchFamily="18" charset="0"/>
              </a:rPr>
              <a:t>Độ phức tạp của thuật toán heapsort:</a:t>
            </a:r>
            <a:endParaRPr lang="en-US" sz="3600">
              <a:latin typeface="Times New Roman" panose="02020603050405020304" pitchFamily="18" charset="0"/>
              <a:cs typeface="Times New Roman" panose="02020603050405020304" pitchFamily="18" charset="0"/>
            </a:endParaRPr>
          </a:p>
          <a:p>
            <a:pPr algn="just">
              <a:lnSpc>
                <a:spcPct val="150000"/>
              </a:lnSpc>
              <a:spcBef>
                <a:spcPts val="600"/>
              </a:spcBef>
              <a:buFont typeface="Wingdings" panose="05000000000000000000" pitchFamily="2" charset="2"/>
              <a:buChar char="ü"/>
            </a:pPr>
            <a:r>
              <a:rPr lang="en-US" sz="3600">
                <a:latin typeface="Times New Roman" panose="02020603050405020304" pitchFamily="18" charset="0"/>
                <a:cs typeface="Times New Roman" panose="02020603050405020304" pitchFamily="18" charset="0"/>
              </a:rPr>
              <a:t>Thủ tục buildheap có độ phức tạp là O(n).</a:t>
            </a:r>
          </a:p>
          <a:p>
            <a:pPr algn="just">
              <a:lnSpc>
                <a:spcPct val="150000"/>
              </a:lnSpc>
              <a:spcBef>
                <a:spcPts val="600"/>
              </a:spcBef>
              <a:buFont typeface="Wingdings" panose="05000000000000000000" pitchFamily="2" charset="2"/>
              <a:buChar char="ü"/>
            </a:pPr>
            <a:r>
              <a:rPr lang="en-US" sz="3600">
                <a:latin typeface="Times New Roman" panose="02020603050405020304" pitchFamily="18" charset="0"/>
                <a:cs typeface="Times New Roman" panose="02020603050405020304" pitchFamily="18" charset="0"/>
              </a:rPr>
              <a:t>Thủ tục heaprify có độ phức tạp là O(log</a:t>
            </a:r>
            <a:r>
              <a:rPr lang="en-US" sz="3600" baseline="-25000">
                <a:latin typeface="Times New Roman" panose="02020603050405020304" pitchFamily="18" charset="0"/>
                <a:cs typeface="Times New Roman" panose="02020603050405020304" pitchFamily="18" charset="0"/>
              </a:rPr>
              <a:t>2</a:t>
            </a:r>
            <a:r>
              <a:rPr lang="en-US" sz="3600">
                <a:latin typeface="Times New Roman" panose="02020603050405020304" pitchFamily="18" charset="0"/>
                <a:cs typeface="Times New Roman" panose="02020603050405020304" pitchFamily="18" charset="0"/>
              </a:rPr>
              <a:t> n).</a:t>
            </a:r>
          </a:p>
          <a:p>
            <a:pPr algn="just">
              <a:lnSpc>
                <a:spcPct val="150000"/>
              </a:lnSpc>
              <a:spcBef>
                <a:spcPts val="600"/>
              </a:spcBef>
              <a:buFont typeface="Wingdings" panose="05000000000000000000" pitchFamily="2" charset="2"/>
              <a:buChar char="ü"/>
            </a:pPr>
            <a:r>
              <a:rPr lang="en-US" sz="3600">
                <a:latin typeface="Times New Roman" panose="02020603050405020304" pitchFamily="18" charset="0"/>
                <a:cs typeface="Times New Roman" panose="02020603050405020304" pitchFamily="18" charset="0"/>
              </a:rPr>
              <a:t>Heapsort gọi tới buildheap 1 lần và n-1 lần gọi tới heaprify suy ra độ phức tạp của nó là O(n + (n-1)log</a:t>
            </a:r>
            <a:r>
              <a:rPr lang="en-US" sz="3600" baseline="-25000">
                <a:latin typeface="Times New Roman" panose="02020603050405020304" pitchFamily="18" charset="0"/>
                <a:cs typeface="Times New Roman" panose="02020603050405020304" pitchFamily="18" charset="0"/>
              </a:rPr>
              <a:t>2</a:t>
            </a:r>
            <a:r>
              <a:rPr lang="en-US" sz="3600">
                <a:latin typeface="Times New Roman" panose="02020603050405020304" pitchFamily="18" charset="0"/>
                <a:cs typeface="Times New Roman" panose="02020603050405020304" pitchFamily="18" charset="0"/>
              </a:rPr>
              <a:t>n) = O(n*log</a:t>
            </a:r>
            <a:r>
              <a:rPr lang="en-US" sz="3600" baseline="-25000">
                <a:latin typeface="Times New Roman" panose="02020603050405020304" pitchFamily="18" charset="0"/>
                <a:cs typeface="Times New Roman" panose="02020603050405020304" pitchFamily="18" charset="0"/>
              </a:rPr>
              <a:t>2</a:t>
            </a:r>
            <a:r>
              <a:rPr lang="en-US" sz="3600">
                <a:latin typeface="Times New Roman" panose="02020603050405020304" pitchFamily="18" charset="0"/>
                <a:cs typeface="Times New Roman" panose="02020603050405020304" pitchFamily="18" charset="0"/>
              </a:rPr>
              <a:t> n).</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5" name="Rectangle 4"/>
          <p:cNvSpPr/>
          <p:nvPr/>
        </p:nvSpPr>
        <p:spPr>
          <a:xfrm>
            <a:off x="685800" y="248458"/>
            <a:ext cx="10960099" cy="754053"/>
          </a:xfrm>
          <a:prstGeom prst="rect">
            <a:avLst/>
          </a:prstGeom>
        </p:spPr>
        <p:txBody>
          <a:bodyPr wrap="square">
            <a:spAutoFit/>
          </a:bodyPr>
          <a:lstStyle/>
          <a:p>
            <a:pPr algn="ctr"/>
            <a:r>
              <a:rPr lang="en-US" sz="4300" b="1" i="1">
                <a:latin typeface="Times New Roman" panose="02020603050405020304" pitchFamily="18" charset="0"/>
              </a:rPr>
              <a:t>Heap_sort – Đánh giá giải thuật</a:t>
            </a:r>
            <a:endParaRPr lang="en-US" sz="4300" b="1"/>
          </a:p>
        </p:txBody>
      </p:sp>
      <p:sp>
        <p:nvSpPr>
          <p:cNvPr id="6"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22340711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Cho một danh sách sinh viên cài đặt bởi mảng gồm n phần tử. Biết thông tin của sinh viên gồm: tên, mã sinh viên, điểm trung bình. Áp dụng thuật toán vun đống thực hiện các việc sau:</a:t>
            </a:r>
          </a:p>
          <a:p>
            <a:pPr marL="0" indent="0">
              <a:buNone/>
            </a:pPr>
            <a:r>
              <a:rPr lang="en-US"/>
              <a:t>a) Sắp xếp danh sách trên theo tên (thứ tự A-Z, hoặc từ Z-A).</a:t>
            </a:r>
          </a:p>
          <a:p>
            <a:pPr marL="0" indent="0">
              <a:buNone/>
            </a:pPr>
            <a:r>
              <a:rPr lang="en-US"/>
              <a:t>b) Sắp xếp danh sách trên theo mã sinh viên tăng dần.</a:t>
            </a:r>
          </a:p>
          <a:p>
            <a:pPr marL="0" indent="0">
              <a:buNone/>
            </a:pPr>
            <a:r>
              <a:rPr lang="en-US"/>
              <a:t>c) Sắp xếp danh sách trên theo điểm trung bình giảm dần.</a:t>
            </a:r>
          </a:p>
          <a:p>
            <a:pPr marL="0" indent="0">
              <a:buNone/>
            </a:pPr>
            <a:r>
              <a:rPr lang="en-US"/>
              <a:t>d) Sắp xếp danh sách trên theo tên, cùng tên theo mã.</a:t>
            </a:r>
          </a:p>
          <a:p>
            <a:pPr marL="0" indent="0">
              <a:buNone/>
            </a:pPr>
            <a:r>
              <a:rPr lang="en-US"/>
              <a:t>…</a:t>
            </a:r>
          </a:p>
        </p:txBody>
      </p:sp>
      <p:sp>
        <p:nvSpPr>
          <p:cNvPr id="6" name="Rectangle 5"/>
          <p:cNvSpPr/>
          <p:nvPr/>
        </p:nvSpPr>
        <p:spPr>
          <a:xfrm>
            <a:off x="635000" y="91858"/>
            <a:ext cx="10921999" cy="769441"/>
          </a:xfrm>
          <a:prstGeom prst="rect">
            <a:avLst/>
          </a:prstGeom>
        </p:spPr>
        <p:txBody>
          <a:bodyPr wrap="square">
            <a:spAutoFit/>
          </a:bodyPr>
          <a:lstStyle/>
          <a:p>
            <a:pPr algn="ctr"/>
            <a:r>
              <a:rPr lang="en-US" sz="4400" b="1" i="1">
                <a:latin typeface="Times New Roman" panose="02020603050405020304" pitchFamily="18" charset="0"/>
                <a:cs typeface="Times New Roman" panose="02020603050405020304" pitchFamily="18" charset="0"/>
              </a:rPr>
              <a:t>Bài tập áp dụng</a:t>
            </a:r>
          </a:p>
        </p:txBody>
      </p:sp>
      <p:sp>
        <p:nvSpPr>
          <p:cNvPr id="5"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196780452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02275"/>
            <a:ext cx="10972800" cy="5422325"/>
          </a:xfrm>
        </p:spPr>
        <p:txBody>
          <a:bodyPr/>
          <a:lstStyle/>
          <a:p>
            <a:pPr algn="just"/>
            <a:r>
              <a:rPr lang="en-US" sz="2400" b="1"/>
              <a:t>Bài tập 1</a:t>
            </a:r>
            <a:r>
              <a:rPr lang="en-US" sz="2400"/>
              <a:t>: Cài đặt các thuật toán sắp xếp cơ bản bằng ngôn ngữ lập trình C trên 1 mảng các số nguyên, dữ liệu của chương trình được nhập vào từ file text được sinh ngẫu nhiên (số phần tử khoảng 10.000) và so sánh thời gian thực hiện thực tế của các thuật toán.</a:t>
            </a:r>
          </a:p>
          <a:p>
            <a:pPr algn="just"/>
            <a:r>
              <a:rPr lang="en-US" sz="2400" b="1"/>
              <a:t>Bài tập 2</a:t>
            </a:r>
            <a:r>
              <a:rPr lang="en-US" sz="2400"/>
              <a:t>: Cài đặt các thuật toán sắp xếp bằng ngôn ngữ C với một mảng các cấu trúc sinh viên (tên: xâu ký tự có độ dài tối đa là 50, tuổi: số nguyên, điểm trung bình: số thức), khóa sắp xếp là trường tên. So sánh thời gian thực hiện của các thuật toán, so sánh với hàm qsort() có sẵn của C.</a:t>
            </a:r>
          </a:p>
          <a:p>
            <a:pPr algn="just"/>
            <a:r>
              <a:rPr lang="en-US" sz="2400" b="1"/>
              <a:t>Bài tập 3</a:t>
            </a:r>
            <a:r>
              <a:rPr lang="en-US" sz="2400"/>
              <a:t>: Cài đặt của các thuật toán sắp xếp có thể thực hiện theo nhiều cách khác nhau. </a:t>
            </a:r>
          </a:p>
          <a:p>
            <a:pPr algn="just"/>
            <a:r>
              <a:rPr lang="en-US" sz="2400" b="1"/>
              <a:t>Bài tập 4:</a:t>
            </a:r>
            <a:r>
              <a:rPr lang="en-US" sz="2400"/>
              <a:t> Cho thông tin về sinh viên gồm tên, mã sv, năm sinh. Nhập vào mảng n sinh viên (n&lt;100). Thực hiện tìm kiếm sinh viên theo tên trong mảng n sinh viên (áp dụng giải thuật tìm kiếm đã học).</a:t>
            </a:r>
          </a:p>
        </p:txBody>
      </p:sp>
      <p:sp>
        <p:nvSpPr>
          <p:cNvPr id="4" name="Footer Placeholder 3"/>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http://fit.vimaru.edu.vn</a:t>
            </a:r>
            <a:endParaRPr lang="en-US">
              <a:solidFill>
                <a:srgbClr val="FFFFFF"/>
              </a:solidFill>
            </a:endParaRPr>
          </a:p>
        </p:txBody>
      </p:sp>
      <p:sp>
        <p:nvSpPr>
          <p:cNvPr id="5" name="Rectangle 4"/>
          <p:cNvSpPr/>
          <p:nvPr/>
        </p:nvSpPr>
        <p:spPr>
          <a:xfrm>
            <a:off x="609600" y="132834"/>
            <a:ext cx="10972800" cy="769441"/>
          </a:xfrm>
          <a:prstGeom prst="rect">
            <a:avLst/>
          </a:prstGeom>
        </p:spPr>
        <p:txBody>
          <a:bodyPr wrap="square">
            <a:spAutoFit/>
          </a:bodyPr>
          <a:lstStyle/>
          <a:p>
            <a:pPr algn="ctr"/>
            <a:r>
              <a:rPr lang="en-US" sz="4400" b="1" i="1">
                <a:latin typeface="Times New Roman" panose="02020603050405020304" pitchFamily="18" charset="0"/>
                <a:cs typeface="Times New Roman" panose="02020603050405020304" pitchFamily="18" charset="0"/>
              </a:rPr>
              <a:t>Chương II - Bài tập</a:t>
            </a:r>
          </a:p>
        </p:txBody>
      </p:sp>
    </p:spTree>
    <p:extLst>
      <p:ext uri="{BB962C8B-B14F-4D97-AF65-F5344CB8AC3E}">
        <p14:creationId xmlns:p14="http://schemas.microsoft.com/office/powerpoint/2010/main" val="696136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648183" y="388251"/>
            <a:ext cx="10984374" cy="754053"/>
          </a:xfrm>
          <a:prstGeom prst="rect">
            <a:avLst/>
          </a:prstGeom>
        </p:spPr>
        <p:txBody>
          <a:bodyPr wrap="square">
            <a:spAutoFit/>
          </a:bodyPr>
          <a:lstStyle/>
          <a:p>
            <a:pPr algn="ctr"/>
            <a:r>
              <a:rPr lang="en-US" sz="4300" b="1">
                <a:latin typeface="Times New Roman" panose="02020603050405020304" pitchFamily="18" charset="0"/>
                <a:cs typeface="Times New Roman" panose="02020603050405020304" pitchFamily="18" charset="0"/>
              </a:rPr>
              <a:t>Cài đặt thuật toán </a:t>
            </a:r>
            <a:endParaRPr lang="en-US" sz="4300">
              <a:latin typeface="Times New Roman" panose="02020603050405020304" pitchFamily="18" charset="0"/>
              <a:cs typeface="Times New Roman" panose="02020603050405020304" pitchFamily="18" charset="0"/>
            </a:endParaRPr>
          </a:p>
        </p:txBody>
      </p:sp>
      <p:pic>
        <p:nvPicPr>
          <p:cNvPr id="39" name="Picture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3" name="Rectangle 2"/>
          <p:cNvSpPr/>
          <p:nvPr/>
        </p:nvSpPr>
        <p:spPr>
          <a:xfrm>
            <a:off x="810228" y="1356058"/>
            <a:ext cx="10822329" cy="4081117"/>
          </a:xfrm>
          <a:prstGeom prst="rect">
            <a:avLst/>
          </a:prstGeom>
        </p:spPr>
        <p:txBody>
          <a:bodyPr wrap="square">
            <a:spAutoFit/>
          </a:bodyPr>
          <a:lstStyle/>
          <a:p>
            <a:pPr>
              <a:lnSpc>
                <a:spcPct val="90000"/>
              </a:lnSpc>
            </a:pPr>
            <a:r>
              <a:rPr lang="en-US" sz="3200"/>
              <a:t>int </a:t>
            </a:r>
            <a:r>
              <a:rPr lang="en-US" sz="3200">
                <a:solidFill>
                  <a:srgbClr val="000000"/>
                </a:solidFill>
                <a:ea typeface="Calibri" panose="020F0502020204030204" pitchFamily="34" charset="0"/>
              </a:rPr>
              <a:t>tktt</a:t>
            </a:r>
            <a:r>
              <a:rPr lang="en-US" sz="3200"/>
              <a:t>_CaiTien (int A[], int n, int X)</a:t>
            </a:r>
          </a:p>
          <a:p>
            <a:pPr>
              <a:lnSpc>
                <a:spcPct val="90000"/>
              </a:lnSpc>
            </a:pPr>
            <a:r>
              <a:rPr lang="en-US" sz="3200"/>
              <a:t>{</a:t>
            </a:r>
          </a:p>
          <a:p>
            <a:pPr>
              <a:lnSpc>
                <a:spcPct val="90000"/>
              </a:lnSpc>
            </a:pPr>
            <a:r>
              <a:rPr lang="en-US" sz="3200"/>
              <a:t>	int i = 0;</a:t>
            </a:r>
          </a:p>
          <a:p>
            <a:pPr>
              <a:lnSpc>
                <a:spcPct val="90000"/>
              </a:lnSpc>
            </a:pPr>
            <a:r>
              <a:rPr lang="en-US" sz="3200"/>
              <a:t>	A[n] = X; </a:t>
            </a:r>
            <a:r>
              <a:rPr lang="en-US" sz="3200">
                <a:solidFill>
                  <a:srgbClr val="FF0000"/>
                </a:solidFill>
              </a:rPr>
              <a:t>// phần tử n của mảng A tính từ 0</a:t>
            </a:r>
          </a:p>
          <a:p>
            <a:pPr>
              <a:lnSpc>
                <a:spcPct val="90000"/>
              </a:lnSpc>
            </a:pPr>
            <a:r>
              <a:rPr lang="en-US" sz="3200"/>
              <a:t>	while (A[i] != X)  i++;</a:t>
            </a:r>
          </a:p>
          <a:p>
            <a:pPr>
              <a:lnSpc>
                <a:spcPct val="90000"/>
              </a:lnSpc>
            </a:pPr>
            <a:endParaRPr lang="en-US" sz="3200"/>
          </a:p>
          <a:p>
            <a:pPr>
              <a:lnSpc>
                <a:spcPct val="90000"/>
              </a:lnSpc>
            </a:pPr>
            <a:r>
              <a:rPr lang="en-US" sz="3200"/>
              <a:t>	if (i &lt; n)	return i;</a:t>
            </a:r>
          </a:p>
          <a:p>
            <a:pPr>
              <a:lnSpc>
                <a:spcPct val="90000"/>
              </a:lnSpc>
            </a:pPr>
            <a:r>
              <a:rPr lang="en-US" sz="3200"/>
              <a:t>	return -1;</a:t>
            </a:r>
          </a:p>
          <a:p>
            <a:pPr>
              <a:lnSpc>
                <a:spcPct val="90000"/>
              </a:lnSpc>
            </a:pPr>
            <a:r>
              <a:rPr lang="en-US" sz="3200"/>
              <a:t>}</a:t>
            </a:r>
          </a:p>
        </p:txBody>
      </p:sp>
      <p:sp>
        <p:nvSpPr>
          <p:cNvPr id="6"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18767914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20000"/>
              </a:lnSpc>
              <a:spcBef>
                <a:spcPts val="600"/>
              </a:spcBef>
            </a:pPr>
            <a:r>
              <a:rPr lang="en-US"/>
              <a:t>Bài tập: </a:t>
            </a:r>
          </a:p>
          <a:p>
            <a:pPr>
              <a:lnSpc>
                <a:spcPct val="120000"/>
              </a:lnSpc>
              <a:spcBef>
                <a:spcPts val="600"/>
              </a:spcBef>
              <a:buFont typeface="Wingdings" panose="05000000000000000000" pitchFamily="2" charset="2"/>
              <a:buChar char="q"/>
            </a:pPr>
            <a:r>
              <a:rPr lang="en-US"/>
              <a:t>Thông tin của sinh viên gồm:</a:t>
            </a:r>
          </a:p>
          <a:p>
            <a:pPr marL="1206500" indent="-457200">
              <a:lnSpc>
                <a:spcPct val="120000"/>
              </a:lnSpc>
              <a:spcBef>
                <a:spcPts val="600"/>
              </a:spcBef>
              <a:buFont typeface="Wingdings" panose="05000000000000000000" pitchFamily="2" charset="2"/>
              <a:buChar char="§"/>
            </a:pPr>
            <a:r>
              <a:rPr lang="en-US"/>
              <a:t>Tên, </a:t>
            </a:r>
          </a:p>
          <a:p>
            <a:pPr marL="1206500" indent="-457200">
              <a:lnSpc>
                <a:spcPct val="120000"/>
              </a:lnSpc>
              <a:spcBef>
                <a:spcPts val="600"/>
              </a:spcBef>
              <a:buFont typeface="Wingdings" panose="05000000000000000000" pitchFamily="2" charset="2"/>
              <a:buChar char="§"/>
            </a:pPr>
            <a:r>
              <a:rPr lang="en-US"/>
              <a:t>Mã sinh viên, </a:t>
            </a:r>
          </a:p>
          <a:p>
            <a:pPr marL="1206500" indent="-457200">
              <a:lnSpc>
                <a:spcPct val="120000"/>
              </a:lnSpc>
              <a:spcBef>
                <a:spcPts val="600"/>
              </a:spcBef>
              <a:buFont typeface="Wingdings" panose="05000000000000000000" pitchFamily="2" charset="2"/>
              <a:buChar char="§"/>
            </a:pPr>
            <a:r>
              <a:rPr lang="en-US"/>
              <a:t>Điểm trung bình. </a:t>
            </a:r>
          </a:p>
          <a:p>
            <a:pPr>
              <a:lnSpc>
                <a:spcPct val="120000"/>
              </a:lnSpc>
              <a:spcBef>
                <a:spcPts val="600"/>
              </a:spcBef>
              <a:buFont typeface="Wingdings" panose="05000000000000000000" pitchFamily="2" charset="2"/>
              <a:buChar char="Ø"/>
            </a:pPr>
            <a:r>
              <a:rPr lang="en-US"/>
              <a:t>Cài đặt hàm tìm kiếm sinh viên theo Tên. Biết danh sách sinh viên được cài đặt bởi mảng.</a:t>
            </a:r>
          </a:p>
        </p:txBody>
      </p:sp>
      <p:sp>
        <p:nvSpPr>
          <p:cNvPr id="7" name="Rectangle 6"/>
          <p:cNvSpPr/>
          <p:nvPr/>
        </p:nvSpPr>
        <p:spPr>
          <a:xfrm>
            <a:off x="789436" y="160833"/>
            <a:ext cx="10678664" cy="769441"/>
          </a:xfrm>
          <a:prstGeom prst="rect">
            <a:avLst/>
          </a:prstGeom>
        </p:spPr>
        <p:txBody>
          <a:bodyPr wrap="square">
            <a:spAutoFit/>
          </a:bodyPr>
          <a:lstStyle/>
          <a:p>
            <a:pPr algn="ctr"/>
            <a:r>
              <a:rPr lang="en-US" sz="4400" b="1" i="1">
                <a:latin typeface="Times New Roman" panose="02020603050405020304" pitchFamily="18" charset="0"/>
                <a:cs typeface="Times New Roman" panose="02020603050405020304" pitchFamily="18" charset="0"/>
              </a:rPr>
              <a:t>Tìm kiếm tuần tự - Áp dụng</a:t>
            </a:r>
          </a:p>
        </p:txBody>
      </p:sp>
      <p:sp>
        <p:nvSpPr>
          <p:cNvPr id="5"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2062642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Tìm kiếm tuần tự - Áp dụng</a:t>
            </a:r>
          </a:p>
        </p:txBody>
      </p:sp>
      <p:sp>
        <p:nvSpPr>
          <p:cNvPr id="3" name="Content Placeholder 2"/>
          <p:cNvSpPr>
            <a:spLocks noGrp="1"/>
          </p:cNvSpPr>
          <p:nvPr>
            <p:ph idx="1"/>
          </p:nvPr>
        </p:nvSpPr>
        <p:spPr>
          <a:xfrm>
            <a:off x="2095500" y="1295400"/>
            <a:ext cx="8534400" cy="3962400"/>
          </a:xfrm>
        </p:spPr>
        <p:txBody>
          <a:bodyPr/>
          <a:lstStyle/>
          <a:p>
            <a:r>
              <a:rPr lang="en-US"/>
              <a:t>Khai báo cấu trúc để lưu trữ thông tin sinh viên:</a:t>
            </a:r>
          </a:p>
          <a:p>
            <a:pPr marL="0" indent="0">
              <a:buNone/>
            </a:pPr>
            <a:r>
              <a:rPr lang="en-US">
                <a:solidFill>
                  <a:srgbClr val="0070C0"/>
                </a:solidFill>
              </a:rPr>
              <a:t>typedef struct</a:t>
            </a:r>
            <a:r>
              <a:rPr lang="en-US"/>
              <a:t>{</a:t>
            </a:r>
          </a:p>
          <a:p>
            <a:pPr marL="977900" indent="0">
              <a:buNone/>
            </a:pPr>
            <a:r>
              <a:rPr lang="en-US"/>
              <a:t>char ten[30];</a:t>
            </a:r>
          </a:p>
          <a:p>
            <a:pPr marL="977900" indent="0">
              <a:buNone/>
            </a:pPr>
            <a:r>
              <a:rPr lang="en-US"/>
              <a:t>int masv;</a:t>
            </a:r>
          </a:p>
          <a:p>
            <a:pPr marL="977900" indent="0">
              <a:buNone/>
            </a:pPr>
            <a:r>
              <a:rPr lang="en-US"/>
              <a:t>float dtb;</a:t>
            </a:r>
          </a:p>
          <a:p>
            <a:pPr marL="0" indent="0">
              <a:buNone/>
            </a:pPr>
            <a:r>
              <a:rPr lang="en-US"/>
              <a:t>}SV;</a:t>
            </a:r>
          </a:p>
        </p:txBody>
      </p:sp>
      <p:sp>
        <p:nvSpPr>
          <p:cNvPr id="5"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1554935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Tìm kiếm tuần tự - Áp dụng</a:t>
            </a:r>
          </a:p>
        </p:txBody>
      </p:sp>
      <p:sp>
        <p:nvSpPr>
          <p:cNvPr id="3" name="Content Placeholder 2"/>
          <p:cNvSpPr>
            <a:spLocks noGrp="1"/>
          </p:cNvSpPr>
          <p:nvPr>
            <p:ph idx="1"/>
          </p:nvPr>
        </p:nvSpPr>
        <p:spPr>
          <a:xfrm>
            <a:off x="368300" y="1270000"/>
            <a:ext cx="7099300" cy="5105400"/>
          </a:xfrm>
        </p:spPr>
        <p:txBody>
          <a:bodyPr/>
          <a:lstStyle/>
          <a:p>
            <a:pPr>
              <a:buFont typeface="Wingdings" panose="05000000000000000000" pitchFamily="2" charset="2"/>
              <a:buChar char="q"/>
            </a:pPr>
            <a:r>
              <a:rPr lang="en-US" sz="2600"/>
              <a:t>Hàm tìm kiếm sinh viên theo tên</a:t>
            </a:r>
          </a:p>
          <a:p>
            <a:pPr indent="0" algn="just">
              <a:lnSpc>
                <a:spcPct val="120000"/>
              </a:lnSpc>
              <a:spcBef>
                <a:spcPts val="600"/>
              </a:spcBef>
              <a:spcAft>
                <a:spcPts val="600"/>
              </a:spcAft>
              <a:buNone/>
            </a:pPr>
            <a:r>
              <a:rPr lang="en-US" sz="2600">
                <a:solidFill>
                  <a:srgbClr val="0070C0"/>
                </a:solidFill>
                <a:ea typeface="Calibri" panose="020F0502020204030204" pitchFamily="34" charset="0"/>
              </a:rPr>
              <a:t>int</a:t>
            </a:r>
            <a:r>
              <a:rPr lang="en-US" sz="2600">
                <a:solidFill>
                  <a:srgbClr val="000000"/>
                </a:solidFill>
                <a:ea typeface="Calibri" panose="020F0502020204030204" pitchFamily="34" charset="0"/>
              </a:rPr>
              <a:t>  sequential_search(SV A[], </a:t>
            </a:r>
            <a:r>
              <a:rPr lang="en-US" sz="2600">
                <a:solidFill>
                  <a:srgbClr val="0070C0"/>
                </a:solidFill>
                <a:ea typeface="Calibri" panose="020F0502020204030204" pitchFamily="34" charset="0"/>
              </a:rPr>
              <a:t>int</a:t>
            </a:r>
            <a:r>
              <a:rPr lang="en-US" sz="2600">
                <a:solidFill>
                  <a:srgbClr val="000000"/>
                </a:solidFill>
                <a:ea typeface="Calibri" panose="020F0502020204030204" pitchFamily="34" charset="0"/>
              </a:rPr>
              <a:t> n, </a:t>
            </a:r>
            <a:r>
              <a:rPr lang="en-US" sz="2600">
                <a:solidFill>
                  <a:srgbClr val="0070C0"/>
                </a:solidFill>
                <a:ea typeface="Calibri" panose="020F0502020204030204" pitchFamily="34" charset="0"/>
              </a:rPr>
              <a:t>char</a:t>
            </a:r>
            <a:r>
              <a:rPr lang="en-US" sz="2600">
                <a:solidFill>
                  <a:srgbClr val="000000"/>
                </a:solidFill>
                <a:ea typeface="Calibri" panose="020F0502020204030204" pitchFamily="34" charset="0"/>
              </a:rPr>
              <a:t> X[30])</a:t>
            </a:r>
            <a:endParaRPr lang="en-US" sz="2600">
              <a:ea typeface="Times New Roman" panose="02020603050405020304" pitchFamily="18" charset="0"/>
            </a:endParaRPr>
          </a:p>
          <a:p>
            <a:pPr indent="0" algn="just">
              <a:lnSpc>
                <a:spcPct val="120000"/>
              </a:lnSpc>
              <a:spcBef>
                <a:spcPts val="600"/>
              </a:spcBef>
              <a:spcAft>
                <a:spcPts val="600"/>
              </a:spcAft>
              <a:buNone/>
            </a:pPr>
            <a:r>
              <a:rPr lang="en-US" sz="2600">
                <a:solidFill>
                  <a:srgbClr val="000000"/>
                </a:solidFill>
                <a:ea typeface="Calibri" panose="020F0502020204030204" pitchFamily="34" charset="0"/>
              </a:rPr>
              <a:t>{</a:t>
            </a:r>
            <a:endParaRPr lang="en-US" sz="2600">
              <a:ea typeface="Times New Roman" panose="02020603050405020304" pitchFamily="18" charset="0"/>
            </a:endParaRPr>
          </a:p>
          <a:p>
            <a:pPr indent="0" algn="just">
              <a:lnSpc>
                <a:spcPct val="120000"/>
              </a:lnSpc>
              <a:spcBef>
                <a:spcPts val="600"/>
              </a:spcBef>
              <a:spcAft>
                <a:spcPts val="600"/>
              </a:spcAft>
              <a:buNone/>
            </a:pPr>
            <a:r>
              <a:rPr lang="en-US" sz="2600">
                <a:solidFill>
                  <a:srgbClr val="000000"/>
                </a:solidFill>
                <a:ea typeface="Calibri" panose="020F0502020204030204" pitchFamily="34" charset="0"/>
              </a:rPr>
              <a:t>	</a:t>
            </a:r>
            <a:r>
              <a:rPr lang="en-US" sz="2600">
                <a:solidFill>
                  <a:srgbClr val="0070C0"/>
                </a:solidFill>
                <a:ea typeface="Calibri" panose="020F0502020204030204" pitchFamily="34" charset="0"/>
              </a:rPr>
              <a:t>int</a:t>
            </a:r>
            <a:r>
              <a:rPr lang="en-US" sz="2600">
                <a:solidFill>
                  <a:srgbClr val="000000"/>
                </a:solidFill>
                <a:ea typeface="Calibri" panose="020F0502020204030204" pitchFamily="34" charset="0"/>
              </a:rPr>
              <a:t> i;</a:t>
            </a:r>
            <a:endParaRPr lang="en-US" sz="2600">
              <a:ea typeface="Times New Roman" panose="02020603050405020304" pitchFamily="18" charset="0"/>
            </a:endParaRPr>
          </a:p>
          <a:p>
            <a:pPr indent="0" algn="just">
              <a:lnSpc>
                <a:spcPct val="120000"/>
              </a:lnSpc>
              <a:spcBef>
                <a:spcPts val="600"/>
              </a:spcBef>
              <a:spcAft>
                <a:spcPts val="600"/>
              </a:spcAft>
              <a:buNone/>
            </a:pPr>
            <a:r>
              <a:rPr lang="en-US" sz="2600">
                <a:solidFill>
                  <a:srgbClr val="000000"/>
                </a:solidFill>
                <a:ea typeface="Calibri" panose="020F0502020204030204" pitchFamily="34" charset="0"/>
              </a:rPr>
              <a:t>	</a:t>
            </a:r>
            <a:r>
              <a:rPr lang="en-US" sz="2600">
                <a:solidFill>
                  <a:srgbClr val="0070C0"/>
                </a:solidFill>
                <a:ea typeface="Calibri" panose="020F0502020204030204" pitchFamily="34" charset="0"/>
              </a:rPr>
              <a:t>for</a:t>
            </a:r>
            <a:r>
              <a:rPr lang="en-US" sz="2600">
                <a:solidFill>
                  <a:srgbClr val="000000"/>
                </a:solidFill>
                <a:ea typeface="Calibri" panose="020F0502020204030204" pitchFamily="34" charset="0"/>
              </a:rPr>
              <a:t>(i=0; i&lt;n; i++)</a:t>
            </a:r>
            <a:endParaRPr lang="en-US" sz="2600">
              <a:ea typeface="Times New Roman" panose="02020603050405020304" pitchFamily="18" charset="0"/>
            </a:endParaRPr>
          </a:p>
          <a:p>
            <a:pPr indent="0" algn="just">
              <a:lnSpc>
                <a:spcPct val="120000"/>
              </a:lnSpc>
              <a:spcBef>
                <a:spcPts val="600"/>
              </a:spcBef>
              <a:spcAft>
                <a:spcPts val="600"/>
              </a:spcAft>
              <a:buNone/>
            </a:pPr>
            <a:r>
              <a:rPr lang="en-US" sz="2600">
                <a:solidFill>
                  <a:srgbClr val="000000"/>
                </a:solidFill>
                <a:ea typeface="Calibri" panose="020F0502020204030204" pitchFamily="34" charset="0"/>
              </a:rPr>
              <a:t>		</a:t>
            </a:r>
            <a:r>
              <a:rPr lang="en-US" sz="2600">
                <a:solidFill>
                  <a:srgbClr val="0070C0"/>
                </a:solidFill>
                <a:ea typeface="Calibri" panose="020F0502020204030204" pitchFamily="34" charset="0"/>
              </a:rPr>
              <a:t>if</a:t>
            </a:r>
            <a:r>
              <a:rPr lang="en-US" sz="2600">
                <a:solidFill>
                  <a:srgbClr val="000000"/>
                </a:solidFill>
                <a:ea typeface="Calibri" panose="020F0502020204030204" pitchFamily="34" charset="0"/>
              </a:rPr>
              <a:t>(strcmp(A[i].ten,X)==0)	</a:t>
            </a:r>
            <a:r>
              <a:rPr lang="en-US" sz="2600">
                <a:solidFill>
                  <a:srgbClr val="0070C0"/>
                </a:solidFill>
                <a:ea typeface="Calibri" panose="020F0502020204030204" pitchFamily="34" charset="0"/>
              </a:rPr>
              <a:t>return</a:t>
            </a:r>
            <a:r>
              <a:rPr lang="en-US" sz="2600">
                <a:solidFill>
                  <a:srgbClr val="000000"/>
                </a:solidFill>
                <a:ea typeface="Calibri" panose="020F0502020204030204" pitchFamily="34" charset="0"/>
              </a:rPr>
              <a:t> i;</a:t>
            </a:r>
            <a:endParaRPr lang="en-US" sz="2600">
              <a:ea typeface="Times New Roman" panose="02020603050405020304" pitchFamily="18" charset="0"/>
            </a:endParaRPr>
          </a:p>
          <a:p>
            <a:pPr indent="0" algn="just">
              <a:lnSpc>
                <a:spcPct val="120000"/>
              </a:lnSpc>
              <a:spcBef>
                <a:spcPts val="600"/>
              </a:spcBef>
              <a:spcAft>
                <a:spcPts val="600"/>
              </a:spcAft>
              <a:buNone/>
            </a:pPr>
            <a:r>
              <a:rPr lang="en-US" sz="2600">
                <a:solidFill>
                  <a:srgbClr val="000000"/>
                </a:solidFill>
                <a:ea typeface="Calibri" panose="020F0502020204030204" pitchFamily="34" charset="0"/>
              </a:rPr>
              <a:t>	</a:t>
            </a:r>
            <a:r>
              <a:rPr lang="en-US" sz="2600">
                <a:solidFill>
                  <a:srgbClr val="0070C0"/>
                </a:solidFill>
                <a:ea typeface="Calibri" panose="020F0502020204030204" pitchFamily="34" charset="0"/>
              </a:rPr>
              <a:t>return</a:t>
            </a:r>
            <a:r>
              <a:rPr lang="en-US" sz="2600">
                <a:solidFill>
                  <a:srgbClr val="000000"/>
                </a:solidFill>
                <a:ea typeface="Calibri" panose="020F0502020204030204" pitchFamily="34" charset="0"/>
              </a:rPr>
              <a:t> -1;</a:t>
            </a:r>
            <a:endParaRPr lang="en-US" sz="2600">
              <a:ea typeface="Times New Roman" panose="02020603050405020304" pitchFamily="18" charset="0"/>
            </a:endParaRPr>
          </a:p>
          <a:p>
            <a:pPr indent="0" algn="just">
              <a:lnSpc>
                <a:spcPct val="120000"/>
              </a:lnSpc>
              <a:spcBef>
                <a:spcPts val="600"/>
              </a:spcBef>
              <a:spcAft>
                <a:spcPts val="600"/>
              </a:spcAft>
              <a:buNone/>
            </a:pPr>
            <a:r>
              <a:rPr lang="en-US" sz="2600">
                <a:solidFill>
                  <a:srgbClr val="000000"/>
                </a:solidFill>
                <a:ea typeface="Calibri" panose="020F0502020204030204" pitchFamily="34" charset="0"/>
              </a:rPr>
              <a:t>}</a:t>
            </a:r>
            <a:endParaRPr lang="en-US" sz="2600">
              <a:ea typeface="Times New Roman" panose="02020603050405020304" pitchFamily="18" charset="0"/>
            </a:endParaRPr>
          </a:p>
        </p:txBody>
      </p:sp>
      <p:sp>
        <p:nvSpPr>
          <p:cNvPr id="5" name="Rectangle 4"/>
          <p:cNvSpPr/>
          <p:nvPr/>
        </p:nvSpPr>
        <p:spPr>
          <a:xfrm>
            <a:off x="7556500" y="1861784"/>
            <a:ext cx="4445000" cy="3828740"/>
          </a:xfrm>
          <a:prstGeom prst="rect">
            <a:avLst/>
          </a:prstGeom>
        </p:spPr>
        <p:txBody>
          <a:bodyPr wrap="square">
            <a:spAutoFit/>
          </a:bodyPr>
          <a:lstStyle/>
          <a:p>
            <a:pPr indent="0" algn="just">
              <a:lnSpc>
                <a:spcPct val="120000"/>
              </a:lnSpc>
              <a:spcBef>
                <a:spcPts val="600"/>
              </a:spcBef>
              <a:spcAft>
                <a:spcPts val="600"/>
              </a:spcAft>
              <a:buNone/>
            </a:pPr>
            <a:r>
              <a:rPr lang="en-US">
                <a:ea typeface="Calibri" panose="020F0502020204030204" pitchFamily="34" charset="0"/>
              </a:rPr>
              <a:t>//bản gốc</a:t>
            </a:r>
          </a:p>
          <a:p>
            <a:pPr indent="0" algn="just">
              <a:lnSpc>
                <a:spcPct val="120000"/>
              </a:lnSpc>
              <a:spcBef>
                <a:spcPts val="600"/>
              </a:spcBef>
              <a:spcAft>
                <a:spcPts val="600"/>
              </a:spcAft>
              <a:buNone/>
            </a:pPr>
            <a:r>
              <a:rPr lang="en-US">
                <a:solidFill>
                  <a:srgbClr val="0070C0"/>
                </a:solidFill>
                <a:ea typeface="Calibri" panose="020F0502020204030204" pitchFamily="34" charset="0"/>
              </a:rPr>
              <a:t>int</a:t>
            </a:r>
            <a:r>
              <a:rPr lang="en-US">
                <a:solidFill>
                  <a:srgbClr val="000000"/>
                </a:solidFill>
                <a:ea typeface="Calibri" panose="020F0502020204030204" pitchFamily="34" charset="0"/>
              </a:rPr>
              <a:t>  sequential_search( </a:t>
            </a:r>
            <a:r>
              <a:rPr lang="en-US">
                <a:solidFill>
                  <a:srgbClr val="FF0000"/>
                </a:solidFill>
                <a:ea typeface="Calibri" panose="020F0502020204030204" pitchFamily="34" charset="0"/>
              </a:rPr>
              <a:t>int A[]</a:t>
            </a:r>
            <a:r>
              <a:rPr lang="en-US">
                <a:solidFill>
                  <a:srgbClr val="000000"/>
                </a:solidFill>
                <a:ea typeface="Calibri" panose="020F0502020204030204" pitchFamily="34" charset="0"/>
              </a:rPr>
              <a:t>, </a:t>
            </a:r>
            <a:r>
              <a:rPr lang="en-US">
                <a:solidFill>
                  <a:srgbClr val="0070C0"/>
                </a:solidFill>
                <a:ea typeface="Calibri" panose="020F0502020204030204" pitchFamily="34" charset="0"/>
              </a:rPr>
              <a:t>int</a:t>
            </a:r>
            <a:r>
              <a:rPr lang="en-US">
                <a:solidFill>
                  <a:srgbClr val="000000"/>
                </a:solidFill>
                <a:ea typeface="Calibri" panose="020F0502020204030204" pitchFamily="34" charset="0"/>
              </a:rPr>
              <a:t> n, </a:t>
            </a:r>
            <a:r>
              <a:rPr lang="en-US">
                <a:solidFill>
                  <a:srgbClr val="FF0000"/>
                </a:solidFill>
                <a:ea typeface="Calibri" panose="020F0502020204030204" pitchFamily="34" charset="0"/>
              </a:rPr>
              <a:t>int X</a:t>
            </a:r>
            <a:r>
              <a:rPr lang="en-US">
                <a:solidFill>
                  <a:srgbClr val="000000"/>
                </a:solidFill>
                <a:ea typeface="Calibri" panose="020F0502020204030204" pitchFamily="34" charset="0"/>
              </a:rPr>
              <a:t>)</a:t>
            </a:r>
            <a:endParaRPr lang="en-US" sz="2000">
              <a:ea typeface="Times New Roman" panose="02020603050405020304" pitchFamily="18" charset="0"/>
            </a:endParaRPr>
          </a:p>
          <a:p>
            <a:pPr indent="0" algn="just">
              <a:lnSpc>
                <a:spcPct val="120000"/>
              </a:lnSpc>
              <a:spcBef>
                <a:spcPts val="600"/>
              </a:spcBef>
              <a:spcAft>
                <a:spcPts val="600"/>
              </a:spcAft>
              <a:buNone/>
            </a:pPr>
            <a:r>
              <a:rPr lang="en-US">
                <a:solidFill>
                  <a:srgbClr val="000000"/>
                </a:solidFill>
                <a:ea typeface="Calibri" panose="020F0502020204030204" pitchFamily="34" charset="0"/>
              </a:rPr>
              <a:t>{</a:t>
            </a:r>
            <a:endParaRPr lang="en-US" sz="2000">
              <a:ea typeface="Times New Roman" panose="02020603050405020304" pitchFamily="18" charset="0"/>
            </a:endParaRPr>
          </a:p>
          <a:p>
            <a:pPr indent="0" algn="just">
              <a:lnSpc>
                <a:spcPct val="120000"/>
              </a:lnSpc>
              <a:spcBef>
                <a:spcPts val="600"/>
              </a:spcBef>
              <a:spcAft>
                <a:spcPts val="600"/>
              </a:spcAft>
              <a:buNone/>
            </a:pPr>
            <a:r>
              <a:rPr lang="en-US">
                <a:solidFill>
                  <a:srgbClr val="000000"/>
                </a:solidFill>
                <a:ea typeface="Calibri" panose="020F0502020204030204" pitchFamily="34" charset="0"/>
              </a:rPr>
              <a:t>	</a:t>
            </a:r>
            <a:r>
              <a:rPr lang="en-US">
                <a:solidFill>
                  <a:srgbClr val="0070C0"/>
                </a:solidFill>
                <a:ea typeface="Calibri" panose="020F0502020204030204" pitchFamily="34" charset="0"/>
              </a:rPr>
              <a:t>int</a:t>
            </a:r>
            <a:r>
              <a:rPr lang="en-US">
                <a:solidFill>
                  <a:srgbClr val="000000"/>
                </a:solidFill>
                <a:ea typeface="Calibri" panose="020F0502020204030204" pitchFamily="34" charset="0"/>
              </a:rPr>
              <a:t> i;</a:t>
            </a:r>
            <a:endParaRPr lang="en-US" sz="2000">
              <a:ea typeface="Times New Roman" panose="02020603050405020304" pitchFamily="18" charset="0"/>
            </a:endParaRPr>
          </a:p>
          <a:p>
            <a:pPr indent="0" algn="just">
              <a:lnSpc>
                <a:spcPct val="120000"/>
              </a:lnSpc>
              <a:spcBef>
                <a:spcPts val="600"/>
              </a:spcBef>
              <a:spcAft>
                <a:spcPts val="600"/>
              </a:spcAft>
              <a:buNone/>
            </a:pPr>
            <a:r>
              <a:rPr lang="en-US">
                <a:solidFill>
                  <a:srgbClr val="000000"/>
                </a:solidFill>
                <a:ea typeface="Calibri" panose="020F0502020204030204" pitchFamily="34" charset="0"/>
              </a:rPr>
              <a:t>	</a:t>
            </a:r>
            <a:r>
              <a:rPr lang="en-US">
                <a:solidFill>
                  <a:srgbClr val="0070C0"/>
                </a:solidFill>
                <a:ea typeface="Calibri" panose="020F0502020204030204" pitchFamily="34" charset="0"/>
              </a:rPr>
              <a:t>for</a:t>
            </a:r>
            <a:r>
              <a:rPr lang="en-US">
                <a:solidFill>
                  <a:srgbClr val="000000"/>
                </a:solidFill>
                <a:ea typeface="Calibri" panose="020F0502020204030204" pitchFamily="34" charset="0"/>
              </a:rPr>
              <a:t>(i=0; i&lt;n; i++)</a:t>
            </a:r>
            <a:endParaRPr lang="en-US" sz="2000">
              <a:ea typeface="Times New Roman" panose="02020603050405020304" pitchFamily="18" charset="0"/>
            </a:endParaRPr>
          </a:p>
          <a:p>
            <a:pPr indent="0" algn="just">
              <a:lnSpc>
                <a:spcPct val="120000"/>
              </a:lnSpc>
              <a:spcBef>
                <a:spcPts val="600"/>
              </a:spcBef>
              <a:spcAft>
                <a:spcPts val="600"/>
              </a:spcAft>
              <a:buNone/>
            </a:pPr>
            <a:r>
              <a:rPr lang="en-US">
                <a:solidFill>
                  <a:srgbClr val="000000"/>
                </a:solidFill>
                <a:ea typeface="Calibri" panose="020F0502020204030204" pitchFamily="34" charset="0"/>
              </a:rPr>
              <a:t>		</a:t>
            </a:r>
            <a:r>
              <a:rPr lang="en-US">
                <a:solidFill>
                  <a:srgbClr val="0070C0"/>
                </a:solidFill>
                <a:ea typeface="Calibri" panose="020F0502020204030204" pitchFamily="34" charset="0"/>
              </a:rPr>
              <a:t>if</a:t>
            </a:r>
            <a:r>
              <a:rPr lang="en-US">
                <a:solidFill>
                  <a:srgbClr val="000000"/>
                </a:solidFill>
                <a:ea typeface="Calibri" panose="020F0502020204030204" pitchFamily="34" charset="0"/>
              </a:rPr>
              <a:t>(</a:t>
            </a:r>
            <a:r>
              <a:rPr lang="en-US">
                <a:solidFill>
                  <a:srgbClr val="FF0000"/>
                </a:solidFill>
                <a:ea typeface="Calibri" panose="020F0502020204030204" pitchFamily="34" charset="0"/>
              </a:rPr>
              <a:t>A[i] ==X</a:t>
            </a:r>
            <a:r>
              <a:rPr lang="en-US">
                <a:solidFill>
                  <a:srgbClr val="000000"/>
                </a:solidFill>
                <a:ea typeface="Calibri" panose="020F0502020204030204" pitchFamily="34" charset="0"/>
              </a:rPr>
              <a:t>) </a:t>
            </a:r>
            <a:r>
              <a:rPr lang="en-US">
                <a:solidFill>
                  <a:srgbClr val="0070C0"/>
                </a:solidFill>
                <a:ea typeface="Calibri" panose="020F0502020204030204" pitchFamily="34" charset="0"/>
              </a:rPr>
              <a:t>return</a:t>
            </a:r>
            <a:r>
              <a:rPr lang="en-US">
                <a:solidFill>
                  <a:srgbClr val="000000"/>
                </a:solidFill>
                <a:ea typeface="Calibri" panose="020F0502020204030204" pitchFamily="34" charset="0"/>
              </a:rPr>
              <a:t> i;</a:t>
            </a:r>
            <a:endParaRPr lang="en-US" sz="2000">
              <a:ea typeface="Times New Roman" panose="02020603050405020304" pitchFamily="18" charset="0"/>
            </a:endParaRPr>
          </a:p>
          <a:p>
            <a:pPr indent="0" algn="just">
              <a:lnSpc>
                <a:spcPct val="120000"/>
              </a:lnSpc>
              <a:spcBef>
                <a:spcPts val="600"/>
              </a:spcBef>
              <a:spcAft>
                <a:spcPts val="600"/>
              </a:spcAft>
              <a:buNone/>
            </a:pPr>
            <a:r>
              <a:rPr lang="en-US">
                <a:solidFill>
                  <a:srgbClr val="000000"/>
                </a:solidFill>
                <a:ea typeface="Calibri" panose="020F0502020204030204" pitchFamily="34" charset="0"/>
              </a:rPr>
              <a:t>	</a:t>
            </a:r>
            <a:r>
              <a:rPr lang="en-US">
                <a:solidFill>
                  <a:srgbClr val="0070C0"/>
                </a:solidFill>
                <a:ea typeface="Calibri" panose="020F0502020204030204" pitchFamily="34" charset="0"/>
              </a:rPr>
              <a:t>return</a:t>
            </a:r>
            <a:r>
              <a:rPr lang="en-US">
                <a:solidFill>
                  <a:srgbClr val="000000"/>
                </a:solidFill>
                <a:ea typeface="Calibri" panose="020F0502020204030204" pitchFamily="34" charset="0"/>
              </a:rPr>
              <a:t> -1;</a:t>
            </a:r>
            <a:endParaRPr lang="en-US" sz="2000">
              <a:ea typeface="Times New Roman" panose="02020603050405020304" pitchFamily="18" charset="0"/>
            </a:endParaRPr>
          </a:p>
          <a:p>
            <a:pPr indent="0" algn="just">
              <a:lnSpc>
                <a:spcPct val="120000"/>
              </a:lnSpc>
              <a:spcBef>
                <a:spcPts val="600"/>
              </a:spcBef>
              <a:spcAft>
                <a:spcPts val="600"/>
              </a:spcAft>
              <a:buNone/>
            </a:pPr>
            <a:r>
              <a:rPr lang="en-US">
                <a:solidFill>
                  <a:srgbClr val="000000"/>
                </a:solidFill>
                <a:ea typeface="Calibri" panose="020F0502020204030204" pitchFamily="34" charset="0"/>
              </a:rPr>
              <a:t>}</a:t>
            </a:r>
            <a:endParaRPr lang="en-US" sz="2000">
              <a:ea typeface="Times New Roman" panose="02020603050405020304" pitchFamily="18" charset="0"/>
            </a:endParaRPr>
          </a:p>
        </p:txBody>
      </p:sp>
      <p:sp>
        <p:nvSpPr>
          <p:cNvPr id="6"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2010545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BFB7C-CF87-47FB-ABF9-85595F885961}"/>
              </a:ext>
            </a:extLst>
          </p:cNvPr>
          <p:cNvSpPr>
            <a:spLocks noGrp="1"/>
          </p:cNvSpPr>
          <p:nvPr>
            <p:ph type="title"/>
          </p:nvPr>
        </p:nvSpPr>
        <p:spPr/>
        <p:txBody>
          <a:bodyPr/>
          <a:lstStyle/>
          <a:p>
            <a:r>
              <a:rPr lang="en-US"/>
              <a:t>Áp dụng trên dslk đ</a:t>
            </a:r>
            <a:r>
              <a:rPr lang="vi-VN"/>
              <a:t>ơ</a:t>
            </a:r>
            <a:r>
              <a:rPr lang="en-US"/>
              <a:t>n</a:t>
            </a:r>
          </a:p>
        </p:txBody>
      </p:sp>
      <p:sp>
        <p:nvSpPr>
          <p:cNvPr id="3" name="Content Placeholder 2">
            <a:extLst>
              <a:ext uri="{FF2B5EF4-FFF2-40B4-BE49-F238E27FC236}">
                <a16:creationId xmlns:a16="http://schemas.microsoft.com/office/drawing/2014/main" id="{23F96C46-389F-4ABF-A866-B7DBAEE0DE94}"/>
              </a:ext>
            </a:extLst>
          </p:cNvPr>
          <p:cNvSpPr>
            <a:spLocks noGrp="1"/>
          </p:cNvSpPr>
          <p:nvPr>
            <p:ph idx="1"/>
          </p:nvPr>
        </p:nvSpPr>
        <p:spPr/>
        <p:txBody>
          <a:bodyPr/>
          <a:lstStyle/>
          <a:p>
            <a:pPr marL="0" indent="0">
              <a:buNone/>
            </a:pPr>
            <a:r>
              <a:rPr lang="en-US"/>
              <a:t>Node* tktt(LList L, char x[30]){</a:t>
            </a:r>
          </a:p>
          <a:p>
            <a:pPr marL="0" indent="0">
              <a:buNone/>
            </a:pPr>
            <a:r>
              <a:rPr lang="en-US"/>
              <a:t>	Node *i;</a:t>
            </a:r>
          </a:p>
          <a:p>
            <a:pPr marL="0" indent="0">
              <a:buNone/>
            </a:pPr>
            <a:r>
              <a:rPr lang="en-US"/>
              <a:t>	for(i=L.pHead; i!=NULL; i=i-&gt;link)</a:t>
            </a:r>
          </a:p>
          <a:p>
            <a:pPr marL="0" indent="0">
              <a:buNone/>
            </a:pPr>
            <a:r>
              <a:rPr lang="en-US"/>
              <a:t>		if(strcmp(i-&gt;infor.ten, x)==0) return i;</a:t>
            </a:r>
          </a:p>
          <a:p>
            <a:pPr marL="0" indent="0">
              <a:buNone/>
            </a:pPr>
            <a:r>
              <a:rPr lang="en-US"/>
              <a:t>	return NULL;</a:t>
            </a:r>
          </a:p>
          <a:p>
            <a:pPr marL="0" indent="0">
              <a:buNone/>
            </a:pPr>
            <a:r>
              <a:rPr lang="en-US"/>
              <a:t>}</a:t>
            </a:r>
          </a:p>
        </p:txBody>
      </p:sp>
      <p:sp>
        <p:nvSpPr>
          <p:cNvPr id="4" name="Footer Placeholder 3">
            <a:extLst>
              <a:ext uri="{FF2B5EF4-FFF2-40B4-BE49-F238E27FC236}">
                <a16:creationId xmlns:a16="http://schemas.microsoft.com/office/drawing/2014/main" id="{24756461-17FC-4921-8CDB-CB9C64281E41}"/>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http://fit.vimaru.edu.vn</a:t>
            </a:r>
            <a:endParaRPr lang="en-US">
              <a:solidFill>
                <a:srgbClr val="FFFFFF"/>
              </a:solidFill>
            </a:endParaRPr>
          </a:p>
        </p:txBody>
      </p:sp>
    </p:spTree>
    <p:extLst>
      <p:ext uri="{BB962C8B-B14F-4D97-AF65-F5344CB8AC3E}">
        <p14:creationId xmlns:p14="http://schemas.microsoft.com/office/powerpoint/2010/main" val="45814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Tìm kiếm tuần tự - Bài tập</a:t>
            </a:r>
          </a:p>
        </p:txBody>
      </p:sp>
      <p:sp>
        <p:nvSpPr>
          <p:cNvPr id="3" name="Content Placeholder 2"/>
          <p:cNvSpPr>
            <a:spLocks noGrp="1"/>
          </p:cNvSpPr>
          <p:nvPr>
            <p:ph idx="1"/>
          </p:nvPr>
        </p:nvSpPr>
        <p:spPr/>
        <p:txBody>
          <a:bodyPr/>
          <a:lstStyle/>
          <a:p>
            <a:pPr marL="0" indent="0">
              <a:lnSpc>
                <a:spcPct val="150000"/>
              </a:lnSpc>
              <a:spcBef>
                <a:spcPts val="600"/>
              </a:spcBef>
              <a:buNone/>
            </a:pPr>
            <a:r>
              <a:rPr lang="en-US"/>
              <a:t>1. Áp dụng thuật toán tìm kiếm tuần tự viết hàm tìm sinh viên theo:</a:t>
            </a:r>
          </a:p>
          <a:p>
            <a:pPr marL="1143000" indent="-514350">
              <a:lnSpc>
                <a:spcPct val="150000"/>
              </a:lnSpc>
              <a:spcBef>
                <a:spcPts val="600"/>
              </a:spcBef>
              <a:buFont typeface="+mj-lt"/>
              <a:buAutoNum type="alphaLcParenR"/>
            </a:pPr>
            <a:r>
              <a:rPr lang="en-US"/>
              <a:t>Mã sinh viên.</a:t>
            </a:r>
          </a:p>
          <a:p>
            <a:pPr marL="1143000" indent="-514350">
              <a:lnSpc>
                <a:spcPct val="150000"/>
              </a:lnSpc>
              <a:spcBef>
                <a:spcPts val="600"/>
              </a:spcBef>
              <a:buFont typeface="+mj-lt"/>
              <a:buAutoNum type="alphaLcParenR"/>
            </a:pPr>
            <a:r>
              <a:rPr lang="en-US"/>
              <a:t>Điểm trung bình</a:t>
            </a:r>
          </a:p>
          <a:p>
            <a:pPr marL="0" indent="0">
              <a:lnSpc>
                <a:spcPct val="150000"/>
              </a:lnSpc>
              <a:spcBef>
                <a:spcPts val="600"/>
              </a:spcBef>
              <a:buNone/>
            </a:pPr>
            <a:r>
              <a:rPr lang="en-US"/>
              <a:t>2. Viết hàm tìm kiếm tuần tự trên mảng các số nguyên đã được sắp xếp tăng dần. Đánh giá thuật toán sử dụng.</a:t>
            </a:r>
          </a:p>
        </p:txBody>
      </p:sp>
      <p:sp>
        <p:nvSpPr>
          <p:cNvPr id="5"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2250603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
        <p:nvSpPr>
          <p:cNvPr id="2" name="Rectangle 1"/>
          <p:cNvSpPr/>
          <p:nvPr/>
        </p:nvSpPr>
        <p:spPr>
          <a:xfrm>
            <a:off x="272143" y="478116"/>
            <a:ext cx="11745686" cy="769441"/>
          </a:xfrm>
          <a:prstGeom prst="rect">
            <a:avLst/>
          </a:prstGeom>
        </p:spPr>
        <p:txBody>
          <a:bodyPr wrap="square">
            <a:spAutoFit/>
          </a:bodyPr>
          <a:lstStyle/>
          <a:p>
            <a:pPr algn="ctr"/>
            <a:r>
              <a:rPr lang="en-US" sz="4400" b="1">
                <a:latin typeface="Times New Roman" panose="02020603050405020304" pitchFamily="18" charset="0"/>
                <a:cs typeface="Times New Roman" panose="02020603050405020304" pitchFamily="18" charset="0"/>
              </a:rPr>
              <a:t>Chương 3. Tìm kiếm và sắp xếp </a:t>
            </a:r>
            <a:endParaRPr lang="en-US" sz="400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grpSp>
        <p:nvGrpSpPr>
          <p:cNvPr id="9" name="Group 3"/>
          <p:cNvGrpSpPr>
            <a:grpSpLocks/>
          </p:cNvGrpSpPr>
          <p:nvPr/>
        </p:nvGrpSpPr>
        <p:grpSpPr bwMode="auto">
          <a:xfrm>
            <a:off x="1828800" y="2024063"/>
            <a:ext cx="762000" cy="665162"/>
            <a:chOff x="1110" y="2656"/>
            <a:chExt cx="1549" cy="1351"/>
          </a:xfrm>
        </p:grpSpPr>
        <p:sp>
          <p:nvSpPr>
            <p:cNvPr id="10"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1F5281"/>
                </a:solidFill>
                <a:effectLst/>
                <a:uLnTx/>
                <a:uFillTx/>
                <a:latin typeface="Times New Roman" panose="02020603050405020304" pitchFamily="18" charset="0"/>
                <a:cs typeface="Times New Roman" panose="02020603050405020304" pitchFamily="18" charset="0"/>
              </a:endParaRPr>
            </a:p>
          </p:txBody>
        </p:sp>
        <p:sp>
          <p:nvSpPr>
            <p:cNvPr id="11"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1F5281"/>
                </a:solidFill>
                <a:effectLst/>
                <a:uLnTx/>
                <a:uFillTx/>
                <a:latin typeface="Times New Roman" panose="02020603050405020304" pitchFamily="18" charset="0"/>
                <a:cs typeface="Times New Roman" panose="02020603050405020304" pitchFamily="18" charset="0"/>
              </a:endParaRPr>
            </a:p>
          </p:txBody>
        </p:sp>
        <p:sp>
          <p:nvSpPr>
            <p:cNvPr id="12"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rgbClr val="1481B8">
                    <a:gamma/>
                    <a:shade val="46275"/>
                    <a:invGamma/>
                  </a:srgbClr>
                </a:gs>
                <a:gs pos="100000">
                  <a:srgbClr val="1481B8"/>
                </a:gs>
              </a:gsLst>
              <a:lin ang="2700000" scaled="1"/>
            </a:gradFill>
            <a:ln w="9525">
              <a:solidFill>
                <a:srgbClr val="1F528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1F5281"/>
                </a:solidFill>
                <a:effectLst/>
                <a:uLnTx/>
                <a:uFillTx/>
                <a:latin typeface="Times New Roman" panose="02020603050405020304" pitchFamily="18" charset="0"/>
                <a:cs typeface="Times New Roman" panose="02020603050405020304" pitchFamily="18" charset="0"/>
              </a:endParaRPr>
            </a:p>
          </p:txBody>
        </p:sp>
      </p:grpSp>
      <p:grpSp>
        <p:nvGrpSpPr>
          <p:cNvPr id="13" name="Group 7"/>
          <p:cNvGrpSpPr>
            <a:grpSpLocks/>
          </p:cNvGrpSpPr>
          <p:nvPr/>
        </p:nvGrpSpPr>
        <p:grpSpPr bwMode="auto">
          <a:xfrm>
            <a:off x="1828800" y="2938463"/>
            <a:ext cx="762000" cy="665162"/>
            <a:chOff x="3174" y="2656"/>
            <a:chExt cx="1549" cy="1351"/>
          </a:xfrm>
        </p:grpSpPr>
        <p:sp>
          <p:nvSpPr>
            <p:cNvPr id="14"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1F5281"/>
                </a:solidFill>
                <a:effectLst/>
                <a:uLnTx/>
                <a:uFillTx/>
                <a:latin typeface="Times New Roman" panose="02020603050405020304" pitchFamily="18" charset="0"/>
                <a:cs typeface="Times New Roman" panose="02020603050405020304" pitchFamily="18" charset="0"/>
              </a:endParaRPr>
            </a:p>
          </p:txBody>
        </p:sp>
        <p:sp>
          <p:nvSpPr>
            <p:cNvPr id="15"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1F5281"/>
                </a:solidFill>
                <a:effectLst/>
                <a:uLnTx/>
                <a:uFillTx/>
                <a:latin typeface="Times New Roman" panose="02020603050405020304" pitchFamily="18" charset="0"/>
                <a:cs typeface="Times New Roman" panose="02020603050405020304" pitchFamily="18" charset="0"/>
              </a:endParaRPr>
            </a:p>
          </p:txBody>
        </p:sp>
        <p:sp>
          <p:nvSpPr>
            <p:cNvPr id="16"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rgbClr val="30A483">
                    <a:gamma/>
                    <a:shade val="46275"/>
                    <a:invGamma/>
                  </a:srgbClr>
                </a:gs>
                <a:gs pos="100000">
                  <a:srgbClr val="30A483"/>
                </a:gs>
              </a:gsLst>
              <a:lin ang="2700000" scaled="1"/>
            </a:gradFill>
            <a:ln w="9525">
              <a:solidFill>
                <a:srgbClr val="1F528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1F5281"/>
                </a:solidFill>
                <a:effectLst/>
                <a:uLnTx/>
                <a:uFillTx/>
                <a:latin typeface="Times New Roman" panose="02020603050405020304" pitchFamily="18" charset="0"/>
                <a:cs typeface="Times New Roman" panose="02020603050405020304" pitchFamily="18" charset="0"/>
              </a:endParaRPr>
            </a:p>
          </p:txBody>
        </p:sp>
      </p:grpSp>
      <p:sp>
        <p:nvSpPr>
          <p:cNvPr id="17" name="Line 11"/>
          <p:cNvSpPr>
            <a:spLocks noChangeShapeType="1"/>
          </p:cNvSpPr>
          <p:nvPr/>
        </p:nvSpPr>
        <p:spPr bwMode="auto">
          <a:xfrm>
            <a:off x="2438400" y="2633663"/>
            <a:ext cx="5281914" cy="0"/>
          </a:xfrm>
          <a:prstGeom prst="line">
            <a:avLst/>
          </a:prstGeom>
          <a:noFill/>
          <a:ln w="25400">
            <a:solidFill>
              <a:srgbClr val="003399"/>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1F5281"/>
              </a:solidFill>
              <a:effectLst/>
              <a:uLnTx/>
              <a:uFillTx/>
              <a:latin typeface="Times New Roman" panose="02020603050405020304" pitchFamily="18" charset="0"/>
              <a:cs typeface="Times New Roman" panose="02020603050405020304" pitchFamily="18" charset="0"/>
            </a:endParaRPr>
          </a:p>
        </p:txBody>
      </p:sp>
      <p:sp>
        <p:nvSpPr>
          <p:cNvPr id="18" name="Text Box 12"/>
          <p:cNvSpPr txBox="1">
            <a:spLocks noChangeArrowheads="1"/>
          </p:cNvSpPr>
          <p:nvPr/>
        </p:nvSpPr>
        <p:spPr bwMode="auto">
          <a:xfrm>
            <a:off x="3429000" y="2100263"/>
            <a:ext cx="276229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a:ln>
                  <a:noFill/>
                </a:ln>
                <a:solidFill>
                  <a:srgbClr val="003399"/>
                </a:solidFill>
                <a:effectLst/>
                <a:uLnTx/>
                <a:uFillTx/>
                <a:latin typeface="Times New Roman" panose="02020603050405020304" pitchFamily="18" charset="0"/>
                <a:cs typeface="Times New Roman" panose="02020603050405020304" pitchFamily="18" charset="0"/>
              </a:rPr>
              <a:t>Bài</a:t>
            </a:r>
            <a:r>
              <a:rPr kumimoji="0" lang="en-US" sz="2800" b="0" i="0" u="none" strike="noStrike" kern="0" cap="none" spc="0" normalizeH="0" noProof="0">
                <a:ln>
                  <a:noFill/>
                </a:ln>
                <a:solidFill>
                  <a:srgbClr val="003399"/>
                </a:solidFill>
                <a:effectLst/>
                <a:uLnTx/>
                <a:uFillTx/>
                <a:latin typeface="Times New Roman" panose="02020603050405020304" pitchFamily="18" charset="0"/>
                <a:cs typeface="Times New Roman" panose="02020603050405020304" pitchFamily="18" charset="0"/>
              </a:rPr>
              <a:t> toán </a:t>
            </a:r>
            <a:r>
              <a:rPr kumimoji="0" lang="en-US" sz="2800" b="0" i="0" u="none" strike="noStrike" kern="0" cap="none" spc="0" normalizeH="0" noProof="0">
                <a:ln>
                  <a:noFill/>
                </a:ln>
                <a:solidFill>
                  <a:srgbClr val="003399"/>
                </a:solidFill>
                <a:effectLst/>
                <a:uLnTx/>
                <a:uFillTx/>
                <a:latin typeface="Times New Roman" panose="02020603050405020304" pitchFamily="18" charset="0"/>
                <a:cs typeface="Times New Roman" panose="02020603050405020304" pitchFamily="18" charset="0"/>
                <a:hlinkClick r:id="rId3" action="ppaction://hlinksldjump"/>
              </a:rPr>
              <a:t>tìm kiếm</a:t>
            </a:r>
            <a:endParaRPr kumimoji="0" lang="en-US" sz="2800" b="0" i="0" u="none" strike="noStrike" kern="0" cap="none" spc="0" normalizeH="0" baseline="0" noProof="0">
              <a:ln>
                <a:noFill/>
              </a:ln>
              <a:solidFill>
                <a:srgbClr val="003399"/>
              </a:solidFill>
              <a:effectLst/>
              <a:uLnTx/>
              <a:uFillTx/>
              <a:latin typeface="Times New Roman" panose="02020603050405020304" pitchFamily="18" charset="0"/>
              <a:cs typeface="Times New Roman" panose="02020603050405020304" pitchFamily="18" charset="0"/>
            </a:endParaRPr>
          </a:p>
        </p:txBody>
      </p:sp>
      <p:sp>
        <p:nvSpPr>
          <p:cNvPr id="19" name="Text Box 13"/>
          <p:cNvSpPr txBox="1">
            <a:spLocks noChangeArrowheads="1"/>
          </p:cNvSpPr>
          <p:nvPr/>
        </p:nvSpPr>
        <p:spPr bwMode="gray">
          <a:xfrm>
            <a:off x="2020555" y="2122488"/>
            <a:ext cx="3642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a:ln>
                  <a:noFill/>
                </a:ln>
                <a:solidFill>
                  <a:srgbClr val="FFFFFF"/>
                </a:solidFill>
                <a:effectLst/>
                <a:uLnTx/>
                <a:uFillTx/>
                <a:latin typeface="Times New Roman" panose="02020603050405020304" pitchFamily="18" charset="0"/>
                <a:cs typeface="Times New Roman" panose="02020603050405020304" pitchFamily="18" charset="0"/>
              </a:rPr>
              <a:t>1</a:t>
            </a:r>
          </a:p>
        </p:txBody>
      </p:sp>
      <p:sp>
        <p:nvSpPr>
          <p:cNvPr id="20" name="Line 14"/>
          <p:cNvSpPr>
            <a:spLocks noChangeShapeType="1"/>
          </p:cNvSpPr>
          <p:nvPr/>
        </p:nvSpPr>
        <p:spPr bwMode="auto">
          <a:xfrm>
            <a:off x="2438400" y="3548063"/>
            <a:ext cx="5281914" cy="0"/>
          </a:xfrm>
          <a:prstGeom prst="line">
            <a:avLst/>
          </a:prstGeom>
          <a:noFill/>
          <a:ln w="25400">
            <a:solidFill>
              <a:srgbClr val="003399"/>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1F5281"/>
              </a:solidFill>
              <a:effectLst/>
              <a:uLnTx/>
              <a:uFillTx/>
              <a:latin typeface="Times New Roman" panose="02020603050405020304" pitchFamily="18" charset="0"/>
              <a:cs typeface="Times New Roman" panose="02020603050405020304" pitchFamily="18" charset="0"/>
            </a:endParaRPr>
          </a:p>
        </p:txBody>
      </p:sp>
      <p:sp>
        <p:nvSpPr>
          <p:cNvPr id="21" name="Text Box 15"/>
          <p:cNvSpPr txBox="1">
            <a:spLocks noChangeArrowheads="1"/>
          </p:cNvSpPr>
          <p:nvPr/>
        </p:nvSpPr>
        <p:spPr bwMode="auto">
          <a:xfrm>
            <a:off x="3429000" y="3014663"/>
            <a:ext cx="256352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a:ln>
                  <a:noFill/>
                </a:ln>
                <a:solidFill>
                  <a:srgbClr val="003399"/>
                </a:solidFill>
                <a:effectLst/>
                <a:uLnTx/>
                <a:uFillTx/>
                <a:latin typeface="Times New Roman" panose="02020603050405020304" pitchFamily="18" charset="0"/>
                <a:cs typeface="Times New Roman" panose="02020603050405020304" pitchFamily="18" charset="0"/>
              </a:rPr>
              <a:t>Bài</a:t>
            </a:r>
            <a:r>
              <a:rPr kumimoji="0" lang="en-US" sz="2800" b="0" i="0" u="none" strike="noStrike" kern="0" cap="none" spc="0" normalizeH="0" noProof="0">
                <a:ln>
                  <a:noFill/>
                </a:ln>
                <a:solidFill>
                  <a:srgbClr val="003399"/>
                </a:solidFill>
                <a:effectLst/>
                <a:uLnTx/>
                <a:uFillTx/>
                <a:latin typeface="Times New Roman" panose="02020603050405020304" pitchFamily="18" charset="0"/>
                <a:cs typeface="Times New Roman" panose="02020603050405020304" pitchFamily="18" charset="0"/>
              </a:rPr>
              <a:t> toán </a:t>
            </a:r>
            <a:r>
              <a:rPr kumimoji="0" lang="en-US" sz="2800" b="0" i="0" u="none" strike="noStrike" kern="0" cap="none" spc="0" normalizeH="0" noProof="0">
                <a:ln>
                  <a:noFill/>
                </a:ln>
                <a:solidFill>
                  <a:srgbClr val="003399"/>
                </a:solidFill>
                <a:effectLst/>
                <a:uLnTx/>
                <a:uFillTx/>
                <a:latin typeface="Times New Roman" panose="02020603050405020304" pitchFamily="18" charset="0"/>
                <a:cs typeface="Times New Roman" panose="02020603050405020304" pitchFamily="18" charset="0"/>
                <a:hlinkClick r:id="rId4" action="ppaction://hlinksldjump"/>
              </a:rPr>
              <a:t>sắp xếp</a:t>
            </a:r>
            <a:endParaRPr kumimoji="0" lang="en-US" sz="2800" b="0" i="0" u="none" strike="noStrike" kern="0" cap="none" spc="0" normalizeH="0" baseline="0" noProof="0">
              <a:ln>
                <a:noFill/>
              </a:ln>
              <a:solidFill>
                <a:srgbClr val="003399"/>
              </a:solidFill>
              <a:effectLst/>
              <a:uLnTx/>
              <a:uFillTx/>
              <a:latin typeface="Times New Roman" panose="02020603050405020304" pitchFamily="18" charset="0"/>
              <a:cs typeface="Times New Roman" panose="02020603050405020304" pitchFamily="18" charset="0"/>
            </a:endParaRPr>
          </a:p>
        </p:txBody>
      </p:sp>
      <p:sp>
        <p:nvSpPr>
          <p:cNvPr id="22" name="Text Box 16"/>
          <p:cNvSpPr txBox="1">
            <a:spLocks noChangeArrowheads="1"/>
          </p:cNvSpPr>
          <p:nvPr/>
        </p:nvSpPr>
        <p:spPr bwMode="gray">
          <a:xfrm>
            <a:off x="2020555" y="3036888"/>
            <a:ext cx="3642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a:ln>
                  <a:noFill/>
                </a:ln>
                <a:solidFill>
                  <a:srgbClr val="FFFFFF"/>
                </a:solidFill>
                <a:effectLst/>
                <a:uLnTx/>
                <a:uFillTx/>
                <a:latin typeface="Times New Roman" panose="02020603050405020304" pitchFamily="18" charset="0"/>
                <a:cs typeface="Times New Roman" panose="02020603050405020304" pitchFamily="18" charset="0"/>
              </a:rPr>
              <a:t>2</a:t>
            </a:r>
          </a:p>
        </p:txBody>
      </p:sp>
      <p:grpSp>
        <p:nvGrpSpPr>
          <p:cNvPr id="23" name="Group 17"/>
          <p:cNvGrpSpPr>
            <a:grpSpLocks/>
          </p:cNvGrpSpPr>
          <p:nvPr/>
        </p:nvGrpSpPr>
        <p:grpSpPr bwMode="auto">
          <a:xfrm>
            <a:off x="1828800" y="3830638"/>
            <a:ext cx="762000" cy="665162"/>
            <a:chOff x="1110" y="2656"/>
            <a:chExt cx="1549" cy="1351"/>
          </a:xfrm>
        </p:grpSpPr>
        <p:sp>
          <p:nvSpPr>
            <p:cNvPr id="2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1F5281"/>
                </a:solidFill>
                <a:effectLst/>
                <a:uLnTx/>
                <a:uFillTx/>
                <a:latin typeface="Times New Roman" panose="02020603050405020304" pitchFamily="18" charset="0"/>
                <a:cs typeface="Times New Roman" panose="02020603050405020304" pitchFamily="18" charset="0"/>
              </a:endParaRPr>
            </a:p>
          </p:txBody>
        </p:sp>
        <p:sp>
          <p:nvSpPr>
            <p:cNvPr id="2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1F5281"/>
                </a:solidFill>
                <a:effectLst/>
                <a:uLnTx/>
                <a:uFillTx/>
                <a:latin typeface="Times New Roman" panose="02020603050405020304" pitchFamily="18" charset="0"/>
                <a:cs typeface="Times New Roman" panose="02020603050405020304" pitchFamily="18" charset="0"/>
              </a:endParaRPr>
            </a:p>
          </p:txBody>
        </p:sp>
        <p:sp>
          <p:nvSpPr>
            <p:cNvPr id="2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rgbClr val="1481B8">
                    <a:gamma/>
                    <a:shade val="46275"/>
                    <a:invGamma/>
                  </a:srgbClr>
                </a:gs>
                <a:gs pos="100000">
                  <a:srgbClr val="1481B8"/>
                </a:gs>
              </a:gsLst>
              <a:lin ang="2700000" scaled="1"/>
            </a:gradFill>
            <a:ln w="9525">
              <a:solidFill>
                <a:srgbClr val="1F528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1F5281"/>
                </a:solidFill>
                <a:effectLst/>
                <a:uLnTx/>
                <a:uFillTx/>
                <a:latin typeface="Times New Roman" panose="02020603050405020304" pitchFamily="18" charset="0"/>
                <a:cs typeface="Times New Roman" panose="02020603050405020304" pitchFamily="18" charset="0"/>
              </a:endParaRPr>
            </a:p>
          </p:txBody>
        </p:sp>
      </p:grpSp>
      <p:grpSp>
        <p:nvGrpSpPr>
          <p:cNvPr id="27" name="Group 21"/>
          <p:cNvGrpSpPr>
            <a:grpSpLocks/>
          </p:cNvGrpSpPr>
          <p:nvPr/>
        </p:nvGrpSpPr>
        <p:grpSpPr bwMode="auto">
          <a:xfrm>
            <a:off x="1828800" y="4745038"/>
            <a:ext cx="762000" cy="665162"/>
            <a:chOff x="3174" y="2656"/>
            <a:chExt cx="1549" cy="1351"/>
          </a:xfrm>
        </p:grpSpPr>
        <p:sp>
          <p:nvSpPr>
            <p:cNvPr id="28"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1F5281"/>
                </a:solidFill>
                <a:effectLst/>
                <a:uLnTx/>
                <a:uFillTx/>
                <a:latin typeface="Times New Roman" panose="02020603050405020304" pitchFamily="18" charset="0"/>
                <a:cs typeface="Times New Roman" panose="02020603050405020304" pitchFamily="18" charset="0"/>
              </a:endParaRPr>
            </a:p>
          </p:txBody>
        </p:sp>
        <p:sp>
          <p:nvSpPr>
            <p:cNvPr id="29"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1F5281"/>
                </a:solidFill>
                <a:effectLst/>
                <a:uLnTx/>
                <a:uFillTx/>
                <a:latin typeface="Times New Roman" panose="02020603050405020304" pitchFamily="18" charset="0"/>
                <a:cs typeface="Times New Roman" panose="02020603050405020304" pitchFamily="18" charset="0"/>
              </a:endParaRPr>
            </a:p>
          </p:txBody>
        </p:sp>
        <p:sp>
          <p:nvSpPr>
            <p:cNvPr id="30"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rgbClr val="30A483">
                    <a:gamma/>
                    <a:shade val="46275"/>
                    <a:invGamma/>
                  </a:srgbClr>
                </a:gs>
                <a:gs pos="100000">
                  <a:srgbClr val="30A483"/>
                </a:gs>
              </a:gsLst>
              <a:lin ang="2700000" scaled="1"/>
            </a:gradFill>
            <a:ln w="9525">
              <a:solidFill>
                <a:srgbClr val="1F528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1F5281"/>
                </a:solidFill>
                <a:effectLst/>
                <a:uLnTx/>
                <a:uFillTx/>
                <a:latin typeface="Times New Roman" panose="02020603050405020304" pitchFamily="18" charset="0"/>
                <a:cs typeface="Times New Roman" panose="02020603050405020304" pitchFamily="18" charset="0"/>
              </a:endParaRPr>
            </a:p>
          </p:txBody>
        </p:sp>
      </p:grpSp>
      <p:sp>
        <p:nvSpPr>
          <p:cNvPr id="31" name="Line 25"/>
          <p:cNvSpPr>
            <a:spLocks noChangeShapeType="1"/>
          </p:cNvSpPr>
          <p:nvPr/>
        </p:nvSpPr>
        <p:spPr bwMode="auto">
          <a:xfrm>
            <a:off x="2438400" y="4440238"/>
            <a:ext cx="5281914" cy="0"/>
          </a:xfrm>
          <a:prstGeom prst="line">
            <a:avLst/>
          </a:prstGeom>
          <a:noFill/>
          <a:ln w="25400">
            <a:solidFill>
              <a:srgbClr val="003399"/>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1F5281"/>
              </a:solidFill>
              <a:effectLst/>
              <a:uLnTx/>
              <a:uFillTx/>
              <a:latin typeface="Times New Roman" panose="02020603050405020304" pitchFamily="18" charset="0"/>
              <a:cs typeface="Times New Roman" panose="02020603050405020304" pitchFamily="18" charset="0"/>
            </a:endParaRPr>
          </a:p>
        </p:txBody>
      </p:sp>
      <p:sp>
        <p:nvSpPr>
          <p:cNvPr id="32" name="Text Box 26"/>
          <p:cNvSpPr txBox="1">
            <a:spLocks noChangeArrowheads="1"/>
          </p:cNvSpPr>
          <p:nvPr/>
        </p:nvSpPr>
        <p:spPr bwMode="auto">
          <a:xfrm>
            <a:off x="3429000" y="3906838"/>
            <a:ext cx="44743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a:ln>
                  <a:noFill/>
                </a:ln>
                <a:solidFill>
                  <a:srgbClr val="003399"/>
                </a:solidFill>
                <a:effectLst/>
                <a:uLnTx/>
                <a:uFillTx/>
                <a:latin typeface="Times New Roman" panose="02020603050405020304" pitchFamily="18" charset="0"/>
                <a:cs typeface="Times New Roman" panose="02020603050405020304" pitchFamily="18" charset="0"/>
              </a:rPr>
              <a:t>Các</a:t>
            </a:r>
            <a:r>
              <a:rPr kumimoji="0" lang="en-US" sz="2800" b="0" i="0" u="none" strike="noStrike" kern="0" cap="none" spc="0" normalizeH="0" noProof="0">
                <a:ln>
                  <a:noFill/>
                </a:ln>
                <a:solidFill>
                  <a:srgbClr val="003399"/>
                </a:solidFill>
                <a:effectLst/>
                <a:uLnTx/>
                <a:uFillTx/>
                <a:latin typeface="Times New Roman" panose="02020603050405020304" pitchFamily="18" charset="0"/>
                <a:cs typeface="Times New Roman" panose="02020603050405020304" pitchFamily="18" charset="0"/>
              </a:rPr>
              <a:t> thuật toán </a:t>
            </a:r>
            <a:r>
              <a:rPr kumimoji="0" lang="en-US" sz="2800" b="0" i="0" u="none" strike="noStrike" kern="0" cap="none" spc="0" normalizeH="0" noProof="0">
                <a:ln>
                  <a:noFill/>
                </a:ln>
                <a:solidFill>
                  <a:srgbClr val="003399"/>
                </a:solidFill>
                <a:effectLst/>
                <a:uLnTx/>
                <a:uFillTx/>
                <a:latin typeface="Times New Roman" panose="02020603050405020304" pitchFamily="18" charset="0"/>
                <a:cs typeface="Times New Roman" panose="02020603050405020304" pitchFamily="18" charset="0"/>
                <a:hlinkClick r:id="rId5" action="ppaction://hlinksldjump"/>
              </a:rPr>
              <a:t>sắp xếp cơ bản</a:t>
            </a:r>
            <a:endParaRPr kumimoji="0" lang="en-US" sz="2800" b="0" i="0" u="none" strike="noStrike" kern="0" cap="none" spc="0" normalizeH="0" baseline="0" noProof="0">
              <a:ln>
                <a:noFill/>
              </a:ln>
              <a:solidFill>
                <a:srgbClr val="003399"/>
              </a:solidFill>
              <a:effectLst/>
              <a:uLnTx/>
              <a:uFillTx/>
              <a:latin typeface="Times New Roman" panose="02020603050405020304" pitchFamily="18" charset="0"/>
              <a:cs typeface="Times New Roman" panose="02020603050405020304" pitchFamily="18" charset="0"/>
            </a:endParaRPr>
          </a:p>
        </p:txBody>
      </p:sp>
      <p:sp>
        <p:nvSpPr>
          <p:cNvPr id="33" name="Text Box 27"/>
          <p:cNvSpPr txBox="1">
            <a:spLocks noChangeArrowheads="1"/>
          </p:cNvSpPr>
          <p:nvPr/>
        </p:nvSpPr>
        <p:spPr bwMode="gray">
          <a:xfrm>
            <a:off x="2020555" y="3929063"/>
            <a:ext cx="3642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a:ln>
                  <a:noFill/>
                </a:ln>
                <a:solidFill>
                  <a:srgbClr val="FFFFFF"/>
                </a:solidFill>
                <a:effectLst/>
                <a:uLnTx/>
                <a:uFillTx/>
                <a:latin typeface="Times New Roman" panose="02020603050405020304" pitchFamily="18" charset="0"/>
                <a:cs typeface="Times New Roman" panose="02020603050405020304" pitchFamily="18" charset="0"/>
              </a:rPr>
              <a:t>3</a:t>
            </a:r>
          </a:p>
        </p:txBody>
      </p:sp>
      <p:sp>
        <p:nvSpPr>
          <p:cNvPr id="34" name="Line 28"/>
          <p:cNvSpPr>
            <a:spLocks noChangeShapeType="1"/>
          </p:cNvSpPr>
          <p:nvPr/>
        </p:nvSpPr>
        <p:spPr bwMode="auto">
          <a:xfrm>
            <a:off x="2438400" y="5354638"/>
            <a:ext cx="5281914" cy="0"/>
          </a:xfrm>
          <a:prstGeom prst="line">
            <a:avLst/>
          </a:prstGeom>
          <a:noFill/>
          <a:ln w="25400">
            <a:solidFill>
              <a:srgbClr val="003399"/>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1F5281"/>
              </a:solidFill>
              <a:effectLst/>
              <a:uLnTx/>
              <a:uFillTx/>
              <a:latin typeface="Times New Roman" panose="02020603050405020304" pitchFamily="18" charset="0"/>
              <a:cs typeface="Times New Roman" panose="02020603050405020304" pitchFamily="18" charset="0"/>
            </a:endParaRPr>
          </a:p>
        </p:txBody>
      </p:sp>
      <p:sp>
        <p:nvSpPr>
          <p:cNvPr id="35" name="Text Box 29"/>
          <p:cNvSpPr txBox="1">
            <a:spLocks noChangeArrowheads="1"/>
          </p:cNvSpPr>
          <p:nvPr/>
        </p:nvSpPr>
        <p:spPr bwMode="auto">
          <a:xfrm>
            <a:off x="3429000" y="4821238"/>
            <a:ext cx="43396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lang="en-US" sz="2800" kern="0">
                <a:solidFill>
                  <a:srgbClr val="003399"/>
                </a:solidFill>
                <a:latin typeface="Times New Roman" panose="02020603050405020304" pitchFamily="18" charset="0"/>
                <a:cs typeface="Times New Roman" panose="02020603050405020304" pitchFamily="18" charset="0"/>
              </a:rPr>
              <a:t>Thuật toán sắp xếp </a:t>
            </a:r>
            <a:r>
              <a:rPr lang="en-US" sz="2800" kern="0">
                <a:solidFill>
                  <a:srgbClr val="003399"/>
                </a:solidFill>
                <a:latin typeface="Times New Roman" panose="02020603050405020304" pitchFamily="18" charset="0"/>
                <a:cs typeface="Times New Roman" panose="02020603050405020304" pitchFamily="18" charset="0"/>
                <a:hlinkClick r:id="rId6" action="ppaction://hlinksldjump"/>
              </a:rPr>
              <a:t>vun đống</a:t>
            </a:r>
            <a:endParaRPr kumimoji="0" lang="en-US" sz="2800" b="0" i="0" u="none" strike="noStrike" kern="0" cap="none" spc="0" normalizeH="0" baseline="0" noProof="0">
              <a:ln>
                <a:noFill/>
              </a:ln>
              <a:solidFill>
                <a:srgbClr val="003399"/>
              </a:solidFill>
              <a:effectLst/>
              <a:uLnTx/>
              <a:uFillTx/>
              <a:latin typeface="Times New Roman" panose="02020603050405020304" pitchFamily="18" charset="0"/>
              <a:cs typeface="Times New Roman" panose="02020603050405020304" pitchFamily="18" charset="0"/>
            </a:endParaRPr>
          </a:p>
        </p:txBody>
      </p:sp>
      <p:sp>
        <p:nvSpPr>
          <p:cNvPr id="36" name="Text Box 30"/>
          <p:cNvSpPr txBox="1">
            <a:spLocks noChangeArrowheads="1"/>
          </p:cNvSpPr>
          <p:nvPr/>
        </p:nvSpPr>
        <p:spPr bwMode="gray">
          <a:xfrm>
            <a:off x="2020555" y="4843463"/>
            <a:ext cx="3642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800" b="1" i="0" u="none" strike="noStrike" kern="0" cap="none" spc="0" normalizeH="0" baseline="0" noProof="0">
                <a:ln>
                  <a:noFill/>
                </a:ln>
                <a:solidFill>
                  <a:srgbClr val="FFFFFF"/>
                </a:solidFill>
                <a:effectLst/>
                <a:uLnTx/>
                <a:uFillTx/>
                <a:latin typeface="Times New Roman" panose="02020603050405020304" pitchFamily="18" charset="0"/>
                <a:cs typeface="Times New Roman" panose="02020603050405020304" pitchFamily="18" charset="0"/>
              </a:rPr>
              <a:t>4</a:t>
            </a:r>
          </a:p>
        </p:txBody>
      </p:sp>
    </p:spTree>
    <p:extLst>
      <p:ext uri="{BB962C8B-B14F-4D97-AF65-F5344CB8AC3E}">
        <p14:creationId xmlns:p14="http://schemas.microsoft.com/office/powerpoint/2010/main" val="10916633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 Tìm kiếm nhị phân (Binary Search)</a:t>
            </a:r>
          </a:p>
        </p:txBody>
      </p:sp>
      <p:sp>
        <p:nvSpPr>
          <p:cNvPr id="3" name="Content Placeholder 2"/>
          <p:cNvSpPr>
            <a:spLocks noGrp="1"/>
          </p:cNvSpPr>
          <p:nvPr>
            <p:ph idx="1"/>
          </p:nvPr>
        </p:nvSpPr>
        <p:spPr>
          <a:xfrm>
            <a:off x="609599" y="1295400"/>
            <a:ext cx="11466287" cy="5029200"/>
          </a:xfrm>
        </p:spPr>
        <p:txBody>
          <a:bodyPr/>
          <a:lstStyle/>
          <a:p>
            <a:r>
              <a:rPr lang="en-US"/>
              <a:t>Input: Dãy số nguyên a gồm n phần tử đã được sắp xếp (tăng); khóa cần tìm x.</a:t>
            </a:r>
          </a:p>
          <a:p>
            <a:r>
              <a:rPr lang="en-US"/>
              <a:t>Output: Vị trí của x trong dãy a hoặc -1 nếu x không có trong dãy</a:t>
            </a:r>
          </a:p>
          <a:p>
            <a:r>
              <a:rPr lang="en-US"/>
              <a:t>Ý tưởng: Trong khi dãy a≠</a:t>
            </a:r>
            <a:r>
              <a:rPr lang="en-US">
                <a:sym typeface="Symbol" panose="05050102010706020507" pitchFamily="18" charset="2"/>
              </a:rPr>
              <a:t>, s</a:t>
            </a:r>
            <a:r>
              <a:rPr lang="en-US"/>
              <a:t>o sánh x với phần tử ở giữa (a[m]) của dãy a. </a:t>
            </a:r>
            <a:br>
              <a:rPr lang="en-US"/>
            </a:br>
            <a:r>
              <a:rPr lang="en-US"/>
              <a:t>- Nếu x=a[m] return m;</a:t>
            </a:r>
            <a:br>
              <a:rPr lang="en-US"/>
            </a:br>
            <a:r>
              <a:rPr lang="en-US"/>
              <a:t>- Nếu x&gt;a[m] tìm ở bên phải m</a:t>
            </a:r>
            <a:br>
              <a:rPr lang="en-US"/>
            </a:br>
            <a:r>
              <a:rPr lang="en-US"/>
              <a:t>- Nếu x&lt;a[m] tìm ở bên trái m</a:t>
            </a:r>
            <a:br>
              <a:rPr lang="en-US"/>
            </a:br>
            <a:r>
              <a:rPr lang="en-US"/>
              <a:t>+Nếu dãy a = </a:t>
            </a:r>
            <a:r>
              <a:rPr lang="en-US">
                <a:sym typeface="Symbol" panose="05050102010706020507" pitchFamily="18" charset="2"/>
              </a:rPr>
              <a:t> return -1;</a:t>
            </a:r>
            <a:endParaRPr lang="en-US"/>
          </a:p>
        </p:txBody>
      </p:sp>
      <p:sp>
        <p:nvSpPr>
          <p:cNvPr id="4" name="Footer Placeholder 3"/>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http://fit.vimaru.edu.vn</a:t>
            </a:r>
            <a:endParaRPr lang="en-US">
              <a:solidFill>
                <a:srgbClr val="FFFFFF"/>
              </a:solidFill>
            </a:endParaRPr>
          </a:p>
        </p:txBody>
      </p:sp>
    </p:spTree>
    <p:extLst>
      <p:ext uri="{BB962C8B-B14F-4D97-AF65-F5344CB8AC3E}">
        <p14:creationId xmlns:p14="http://schemas.microsoft.com/office/powerpoint/2010/main" val="3812937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Tìm kiếm nhị phân (Binary Search)</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97823113"/>
              </p:ext>
            </p:extLst>
          </p:nvPr>
        </p:nvGraphicFramePr>
        <p:xfrm>
          <a:off x="609600" y="1295400"/>
          <a:ext cx="10972800" cy="741680"/>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20000"/>
                    </a:ext>
                  </a:extLst>
                </a:gridCol>
                <a:gridCol w="1097280">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gridCol w="1097280">
                  <a:extLst>
                    <a:ext uri="{9D8B030D-6E8A-4147-A177-3AD203B41FA5}">
                      <a16:colId xmlns:a16="http://schemas.microsoft.com/office/drawing/2014/main" val="20004"/>
                    </a:ext>
                  </a:extLst>
                </a:gridCol>
                <a:gridCol w="1097280">
                  <a:extLst>
                    <a:ext uri="{9D8B030D-6E8A-4147-A177-3AD203B41FA5}">
                      <a16:colId xmlns:a16="http://schemas.microsoft.com/office/drawing/2014/main" val="20005"/>
                    </a:ext>
                  </a:extLst>
                </a:gridCol>
                <a:gridCol w="1097280">
                  <a:extLst>
                    <a:ext uri="{9D8B030D-6E8A-4147-A177-3AD203B41FA5}">
                      <a16:colId xmlns:a16="http://schemas.microsoft.com/office/drawing/2014/main" val="20006"/>
                    </a:ext>
                  </a:extLst>
                </a:gridCol>
                <a:gridCol w="1097280">
                  <a:extLst>
                    <a:ext uri="{9D8B030D-6E8A-4147-A177-3AD203B41FA5}">
                      <a16:colId xmlns:a16="http://schemas.microsoft.com/office/drawing/2014/main" val="20007"/>
                    </a:ext>
                  </a:extLst>
                </a:gridCol>
                <a:gridCol w="1097280">
                  <a:extLst>
                    <a:ext uri="{9D8B030D-6E8A-4147-A177-3AD203B41FA5}">
                      <a16:colId xmlns:a16="http://schemas.microsoft.com/office/drawing/2014/main" val="20008"/>
                    </a:ext>
                  </a:extLst>
                </a:gridCol>
                <a:gridCol w="1097280">
                  <a:extLst>
                    <a:ext uri="{9D8B030D-6E8A-4147-A177-3AD203B41FA5}">
                      <a16:colId xmlns:a16="http://schemas.microsoft.com/office/drawing/2014/main" val="20009"/>
                    </a:ext>
                  </a:extLst>
                </a:gridCol>
              </a:tblGrid>
              <a:tr h="370840">
                <a:tc>
                  <a:txBody>
                    <a:bodyPr/>
                    <a:lstStyle/>
                    <a:p>
                      <a:pPr algn="ctr"/>
                      <a:r>
                        <a:rPr lang="en-US"/>
                        <a:t>2</a:t>
                      </a:r>
                    </a:p>
                  </a:txBody>
                  <a:tcPr/>
                </a:tc>
                <a:tc>
                  <a:txBody>
                    <a:bodyPr/>
                    <a:lstStyle/>
                    <a:p>
                      <a:pPr algn="ctr"/>
                      <a:r>
                        <a:rPr lang="en-US"/>
                        <a:t>5</a:t>
                      </a:r>
                    </a:p>
                  </a:txBody>
                  <a:tcPr/>
                </a:tc>
                <a:tc>
                  <a:txBody>
                    <a:bodyPr/>
                    <a:lstStyle/>
                    <a:p>
                      <a:pPr algn="ctr"/>
                      <a:r>
                        <a:rPr lang="en-US"/>
                        <a:t>17</a:t>
                      </a:r>
                    </a:p>
                  </a:txBody>
                  <a:tcPr/>
                </a:tc>
                <a:tc>
                  <a:txBody>
                    <a:bodyPr/>
                    <a:lstStyle/>
                    <a:p>
                      <a:pPr algn="ctr"/>
                      <a:r>
                        <a:rPr lang="en-US"/>
                        <a:t>22</a:t>
                      </a:r>
                    </a:p>
                  </a:txBody>
                  <a:tcPr/>
                </a:tc>
                <a:tc>
                  <a:txBody>
                    <a:bodyPr/>
                    <a:lstStyle/>
                    <a:p>
                      <a:pPr algn="ctr"/>
                      <a:r>
                        <a:rPr lang="en-US"/>
                        <a:t>24</a:t>
                      </a:r>
                    </a:p>
                  </a:txBody>
                  <a:tcPr/>
                </a:tc>
                <a:tc>
                  <a:txBody>
                    <a:bodyPr/>
                    <a:lstStyle/>
                    <a:p>
                      <a:pPr algn="ctr"/>
                      <a:r>
                        <a:rPr lang="en-US"/>
                        <a:t>35</a:t>
                      </a:r>
                    </a:p>
                  </a:txBody>
                  <a:tcPr/>
                </a:tc>
                <a:tc>
                  <a:txBody>
                    <a:bodyPr/>
                    <a:lstStyle/>
                    <a:p>
                      <a:pPr algn="ctr"/>
                      <a:r>
                        <a:rPr lang="en-US"/>
                        <a:t>41</a:t>
                      </a:r>
                    </a:p>
                  </a:txBody>
                  <a:tcPr/>
                </a:tc>
                <a:tc>
                  <a:txBody>
                    <a:bodyPr/>
                    <a:lstStyle/>
                    <a:p>
                      <a:pPr algn="ctr"/>
                      <a:r>
                        <a:rPr lang="en-US"/>
                        <a:t>46</a:t>
                      </a:r>
                    </a:p>
                  </a:txBody>
                  <a:tcPr/>
                </a:tc>
                <a:tc>
                  <a:txBody>
                    <a:bodyPr/>
                    <a:lstStyle/>
                    <a:p>
                      <a:pPr algn="ctr"/>
                      <a:r>
                        <a:rPr lang="en-US"/>
                        <a:t>70</a:t>
                      </a:r>
                    </a:p>
                  </a:txBody>
                  <a:tcPr/>
                </a:tc>
                <a:tc>
                  <a:txBody>
                    <a:bodyPr/>
                    <a:lstStyle/>
                    <a:p>
                      <a:pPr algn="ctr"/>
                      <a:r>
                        <a:rPr lang="en-US"/>
                        <a:t>78</a:t>
                      </a:r>
                    </a:p>
                  </a:txBody>
                  <a:tcPr/>
                </a:tc>
                <a:extLst>
                  <a:ext uri="{0D108BD9-81ED-4DB2-BD59-A6C34878D82A}">
                    <a16:rowId xmlns:a16="http://schemas.microsoft.com/office/drawing/2014/main" val="10000"/>
                  </a:ext>
                </a:extLst>
              </a:tr>
              <a:tr h="370840">
                <a:tc>
                  <a:txBody>
                    <a:bodyPr/>
                    <a:lstStyle/>
                    <a:p>
                      <a:pPr algn="ctr"/>
                      <a:r>
                        <a:rPr lang="en-US"/>
                        <a:t>0</a:t>
                      </a:r>
                    </a:p>
                  </a:txBody>
                  <a:tcPr/>
                </a:tc>
                <a:tc>
                  <a:txBody>
                    <a:bodyPr/>
                    <a:lstStyle/>
                    <a:p>
                      <a:pPr algn="ctr"/>
                      <a:r>
                        <a:rPr lang="en-US"/>
                        <a:t>1</a:t>
                      </a:r>
                    </a:p>
                  </a:txBody>
                  <a:tcPr/>
                </a:tc>
                <a:tc>
                  <a:txBody>
                    <a:bodyPr/>
                    <a:lstStyle/>
                    <a:p>
                      <a:pPr algn="ctr"/>
                      <a:r>
                        <a:rPr lang="en-US"/>
                        <a:t>2</a:t>
                      </a:r>
                    </a:p>
                  </a:txBody>
                  <a:tcPr/>
                </a:tc>
                <a:tc>
                  <a:txBody>
                    <a:bodyPr/>
                    <a:lstStyle/>
                    <a:p>
                      <a:pPr algn="ctr"/>
                      <a:r>
                        <a:rPr lang="en-US"/>
                        <a:t>3</a:t>
                      </a:r>
                    </a:p>
                  </a:txBody>
                  <a:tcPr/>
                </a:tc>
                <a:tc>
                  <a:txBody>
                    <a:bodyPr/>
                    <a:lstStyle/>
                    <a:p>
                      <a:pPr algn="ctr"/>
                      <a:r>
                        <a:rPr lang="en-US"/>
                        <a:t>4</a:t>
                      </a:r>
                    </a:p>
                  </a:txBody>
                  <a:tcPr/>
                </a:tc>
                <a:tc>
                  <a:txBody>
                    <a:bodyPr/>
                    <a:lstStyle/>
                    <a:p>
                      <a:pPr algn="ctr"/>
                      <a:r>
                        <a:rPr lang="en-US"/>
                        <a:t>5</a:t>
                      </a:r>
                    </a:p>
                  </a:txBody>
                  <a:tcPr/>
                </a:tc>
                <a:tc>
                  <a:txBody>
                    <a:bodyPr/>
                    <a:lstStyle/>
                    <a:p>
                      <a:pPr algn="ctr"/>
                      <a:r>
                        <a:rPr lang="en-US"/>
                        <a:t>6</a:t>
                      </a:r>
                    </a:p>
                  </a:txBody>
                  <a:tcPr/>
                </a:tc>
                <a:tc>
                  <a:txBody>
                    <a:bodyPr/>
                    <a:lstStyle/>
                    <a:p>
                      <a:pPr algn="ctr"/>
                      <a:r>
                        <a:rPr lang="en-US"/>
                        <a:t>7</a:t>
                      </a:r>
                    </a:p>
                  </a:txBody>
                  <a:tcPr/>
                </a:tc>
                <a:tc>
                  <a:txBody>
                    <a:bodyPr/>
                    <a:lstStyle/>
                    <a:p>
                      <a:pPr algn="ctr"/>
                      <a:r>
                        <a:rPr lang="en-US"/>
                        <a:t>8</a:t>
                      </a:r>
                    </a:p>
                  </a:txBody>
                  <a:tcPr/>
                </a:tc>
                <a:tc>
                  <a:txBody>
                    <a:bodyPr/>
                    <a:lstStyle/>
                    <a:p>
                      <a:pPr algn="ctr"/>
                      <a:r>
                        <a:rPr lang="en-US"/>
                        <a:t>9</a:t>
                      </a:r>
                    </a:p>
                  </a:txBody>
                  <a:tcPr/>
                </a:tc>
                <a:extLst>
                  <a:ext uri="{0D108BD9-81ED-4DB2-BD59-A6C34878D82A}">
                    <a16:rowId xmlns:a16="http://schemas.microsoft.com/office/drawing/2014/main" val="10001"/>
                  </a:ext>
                </a:extLst>
              </a:tr>
            </a:tbl>
          </a:graphicData>
        </a:graphic>
      </p:graphicFrame>
      <p:sp>
        <p:nvSpPr>
          <p:cNvPr id="4" name="Footer Placeholder 3"/>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http://fit.vimaru.edu.vn</a:t>
            </a:r>
            <a:endParaRPr lang="en-US">
              <a:solidFill>
                <a:srgbClr val="FFFFFF"/>
              </a:solidFill>
            </a:endParaRPr>
          </a:p>
        </p:txBody>
      </p:sp>
      <p:sp>
        <p:nvSpPr>
          <p:cNvPr id="7" name="Rectangle 6"/>
          <p:cNvSpPr/>
          <p:nvPr/>
        </p:nvSpPr>
        <p:spPr>
          <a:xfrm>
            <a:off x="609600" y="2438791"/>
            <a:ext cx="10874829" cy="3901837"/>
          </a:xfrm>
          <a:prstGeom prst="rect">
            <a:avLst/>
          </a:prstGeom>
        </p:spPr>
        <p:txBody>
          <a:bodyPr wrap="square">
            <a:spAutoFit/>
          </a:bodyPr>
          <a:lstStyle/>
          <a:p>
            <a:pPr>
              <a:lnSpc>
                <a:spcPct val="150000"/>
              </a:lnSpc>
            </a:pPr>
            <a:r>
              <a:rPr lang="en-US" sz="2400"/>
              <a:t>Tìm X=35</a:t>
            </a:r>
          </a:p>
          <a:p>
            <a:pPr>
              <a:lnSpc>
                <a:spcPct val="150000"/>
              </a:lnSpc>
            </a:pPr>
            <a:r>
              <a:rPr lang="en-US" sz="2400"/>
              <a:t>Lặp 1: l=0; r=9 (n-1) do l&lt;=r nên m=(l+r)/2=4; </a:t>
            </a:r>
          </a:p>
          <a:p>
            <a:pPr>
              <a:lnSpc>
                <a:spcPct val="150000"/>
              </a:lnSpc>
            </a:pPr>
            <a:r>
              <a:rPr lang="en-US" sz="2400"/>
              <a:t>X&gt;a[m] thực hiện tìm X ở dãy bên phải m </a:t>
            </a:r>
          </a:p>
          <a:p>
            <a:pPr>
              <a:lnSpc>
                <a:spcPct val="150000"/>
              </a:lnSpc>
            </a:pPr>
            <a:r>
              <a:rPr lang="en-US" sz="2400"/>
              <a:t>Lặp 2: l=5(m+1); r=9 do l&lt;=r nên m=(l+r)/2=7;</a:t>
            </a:r>
          </a:p>
          <a:p>
            <a:pPr>
              <a:lnSpc>
                <a:spcPct val="150000"/>
              </a:lnSpc>
            </a:pPr>
            <a:r>
              <a:rPr lang="en-US" sz="2400"/>
              <a:t>X&lt;a[m]  thực hiện tìm X ở dãy bên trái m</a:t>
            </a:r>
          </a:p>
          <a:p>
            <a:pPr>
              <a:lnSpc>
                <a:spcPct val="150000"/>
              </a:lnSpc>
            </a:pPr>
            <a:r>
              <a:rPr lang="en-US" sz="2400"/>
              <a:t>Lặp 3: l=5; r=6(m-1) do l&lt;=r nên m=(l+r)/2=5</a:t>
            </a:r>
          </a:p>
          <a:p>
            <a:pPr>
              <a:lnSpc>
                <a:spcPct val="150000"/>
              </a:lnSpc>
            </a:pPr>
            <a:r>
              <a:rPr lang="en-US" sz="2400"/>
              <a:t>X=a[m] kết thúc trả về kết quả là m</a:t>
            </a:r>
          </a:p>
        </p:txBody>
      </p:sp>
      <p:graphicFrame>
        <p:nvGraphicFramePr>
          <p:cNvPr id="8" name="Table 7"/>
          <p:cNvGraphicFramePr>
            <a:graphicFrameLocks noGrp="1"/>
          </p:cNvGraphicFramePr>
          <p:nvPr>
            <p:extLst>
              <p:ext uri="{D42A27DB-BD31-4B8C-83A1-F6EECF244321}">
                <p14:modId xmlns:p14="http://schemas.microsoft.com/office/powerpoint/2010/main" val="1917039531"/>
              </p:ext>
            </p:extLst>
          </p:nvPr>
        </p:nvGraphicFramePr>
        <p:xfrm>
          <a:off x="6879773" y="3265716"/>
          <a:ext cx="4419600" cy="741680"/>
        </p:xfrm>
        <a:graphic>
          <a:graphicData uri="http://schemas.openxmlformats.org/drawingml/2006/table">
            <a:tbl>
              <a:tblPr firstRow="1" bandRow="1">
                <a:tableStyleId>{5C22544A-7EE6-4342-B048-85BDC9FD1C3A}</a:tableStyleId>
              </a:tblPr>
              <a:tblGrid>
                <a:gridCol w="883920">
                  <a:extLst>
                    <a:ext uri="{9D8B030D-6E8A-4147-A177-3AD203B41FA5}">
                      <a16:colId xmlns:a16="http://schemas.microsoft.com/office/drawing/2014/main" val="20000"/>
                    </a:ext>
                  </a:extLst>
                </a:gridCol>
                <a:gridCol w="883920">
                  <a:extLst>
                    <a:ext uri="{9D8B030D-6E8A-4147-A177-3AD203B41FA5}">
                      <a16:colId xmlns:a16="http://schemas.microsoft.com/office/drawing/2014/main" val="20001"/>
                    </a:ext>
                  </a:extLst>
                </a:gridCol>
                <a:gridCol w="883920">
                  <a:extLst>
                    <a:ext uri="{9D8B030D-6E8A-4147-A177-3AD203B41FA5}">
                      <a16:colId xmlns:a16="http://schemas.microsoft.com/office/drawing/2014/main" val="20002"/>
                    </a:ext>
                  </a:extLst>
                </a:gridCol>
                <a:gridCol w="883920">
                  <a:extLst>
                    <a:ext uri="{9D8B030D-6E8A-4147-A177-3AD203B41FA5}">
                      <a16:colId xmlns:a16="http://schemas.microsoft.com/office/drawing/2014/main" val="20003"/>
                    </a:ext>
                  </a:extLst>
                </a:gridCol>
                <a:gridCol w="883920">
                  <a:extLst>
                    <a:ext uri="{9D8B030D-6E8A-4147-A177-3AD203B41FA5}">
                      <a16:colId xmlns:a16="http://schemas.microsoft.com/office/drawing/2014/main" val="20004"/>
                    </a:ext>
                  </a:extLst>
                </a:gridCol>
              </a:tblGrid>
              <a:tr h="370840">
                <a:tc>
                  <a:txBody>
                    <a:bodyPr/>
                    <a:lstStyle/>
                    <a:p>
                      <a:pPr algn="ctr"/>
                      <a:r>
                        <a:rPr lang="en-US"/>
                        <a:t>35</a:t>
                      </a:r>
                    </a:p>
                  </a:txBody>
                  <a:tcPr/>
                </a:tc>
                <a:tc>
                  <a:txBody>
                    <a:bodyPr/>
                    <a:lstStyle/>
                    <a:p>
                      <a:pPr algn="ctr"/>
                      <a:r>
                        <a:rPr lang="en-US"/>
                        <a:t>41</a:t>
                      </a:r>
                    </a:p>
                  </a:txBody>
                  <a:tcPr/>
                </a:tc>
                <a:tc>
                  <a:txBody>
                    <a:bodyPr/>
                    <a:lstStyle/>
                    <a:p>
                      <a:pPr algn="ctr"/>
                      <a:r>
                        <a:rPr lang="en-US"/>
                        <a:t>46</a:t>
                      </a:r>
                    </a:p>
                  </a:txBody>
                  <a:tcPr/>
                </a:tc>
                <a:tc>
                  <a:txBody>
                    <a:bodyPr/>
                    <a:lstStyle/>
                    <a:p>
                      <a:pPr algn="ctr"/>
                      <a:r>
                        <a:rPr lang="en-US"/>
                        <a:t>70</a:t>
                      </a:r>
                    </a:p>
                  </a:txBody>
                  <a:tcPr/>
                </a:tc>
                <a:tc>
                  <a:txBody>
                    <a:bodyPr/>
                    <a:lstStyle/>
                    <a:p>
                      <a:pPr algn="ctr"/>
                      <a:r>
                        <a:rPr lang="en-US"/>
                        <a:t>78</a:t>
                      </a:r>
                    </a:p>
                  </a:txBody>
                  <a:tcPr/>
                </a:tc>
                <a:extLst>
                  <a:ext uri="{0D108BD9-81ED-4DB2-BD59-A6C34878D82A}">
                    <a16:rowId xmlns:a16="http://schemas.microsoft.com/office/drawing/2014/main" val="10000"/>
                  </a:ext>
                </a:extLst>
              </a:tr>
              <a:tr h="370840">
                <a:tc>
                  <a:txBody>
                    <a:bodyPr/>
                    <a:lstStyle/>
                    <a:p>
                      <a:pPr algn="ctr"/>
                      <a:r>
                        <a:rPr lang="en-US"/>
                        <a:t>5</a:t>
                      </a:r>
                    </a:p>
                  </a:txBody>
                  <a:tcPr/>
                </a:tc>
                <a:tc>
                  <a:txBody>
                    <a:bodyPr/>
                    <a:lstStyle/>
                    <a:p>
                      <a:pPr algn="ctr"/>
                      <a:r>
                        <a:rPr lang="en-US"/>
                        <a:t>6</a:t>
                      </a:r>
                    </a:p>
                  </a:txBody>
                  <a:tcPr/>
                </a:tc>
                <a:tc>
                  <a:txBody>
                    <a:bodyPr/>
                    <a:lstStyle/>
                    <a:p>
                      <a:pPr algn="ctr"/>
                      <a:r>
                        <a:rPr lang="en-US"/>
                        <a:t>7</a:t>
                      </a:r>
                    </a:p>
                  </a:txBody>
                  <a:tcPr/>
                </a:tc>
                <a:tc>
                  <a:txBody>
                    <a:bodyPr/>
                    <a:lstStyle/>
                    <a:p>
                      <a:pPr algn="ctr"/>
                      <a:r>
                        <a:rPr lang="en-US"/>
                        <a:t>8</a:t>
                      </a:r>
                    </a:p>
                  </a:txBody>
                  <a:tcPr/>
                </a:tc>
                <a:tc>
                  <a:txBody>
                    <a:bodyPr/>
                    <a:lstStyle/>
                    <a:p>
                      <a:pPr algn="ctr"/>
                      <a:r>
                        <a:rPr lang="en-US"/>
                        <a:t>9</a:t>
                      </a:r>
                    </a:p>
                  </a:txBody>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617165514"/>
              </p:ext>
            </p:extLst>
          </p:nvPr>
        </p:nvGraphicFramePr>
        <p:xfrm>
          <a:off x="6923314" y="4550229"/>
          <a:ext cx="1767840" cy="741680"/>
        </p:xfrm>
        <a:graphic>
          <a:graphicData uri="http://schemas.openxmlformats.org/drawingml/2006/table">
            <a:tbl>
              <a:tblPr firstRow="1" bandRow="1">
                <a:tableStyleId>{5C22544A-7EE6-4342-B048-85BDC9FD1C3A}</a:tableStyleId>
              </a:tblPr>
              <a:tblGrid>
                <a:gridCol w="883920">
                  <a:extLst>
                    <a:ext uri="{9D8B030D-6E8A-4147-A177-3AD203B41FA5}">
                      <a16:colId xmlns:a16="http://schemas.microsoft.com/office/drawing/2014/main" val="20000"/>
                    </a:ext>
                  </a:extLst>
                </a:gridCol>
                <a:gridCol w="883920">
                  <a:extLst>
                    <a:ext uri="{9D8B030D-6E8A-4147-A177-3AD203B41FA5}">
                      <a16:colId xmlns:a16="http://schemas.microsoft.com/office/drawing/2014/main" val="20001"/>
                    </a:ext>
                  </a:extLst>
                </a:gridCol>
              </a:tblGrid>
              <a:tr h="370840">
                <a:tc>
                  <a:txBody>
                    <a:bodyPr/>
                    <a:lstStyle/>
                    <a:p>
                      <a:pPr algn="ctr"/>
                      <a:r>
                        <a:rPr lang="en-US"/>
                        <a:t>35</a:t>
                      </a:r>
                    </a:p>
                  </a:txBody>
                  <a:tcPr/>
                </a:tc>
                <a:tc>
                  <a:txBody>
                    <a:bodyPr/>
                    <a:lstStyle/>
                    <a:p>
                      <a:pPr algn="ctr"/>
                      <a:r>
                        <a:rPr lang="en-US"/>
                        <a:t>41</a:t>
                      </a:r>
                    </a:p>
                  </a:txBody>
                  <a:tcPr/>
                </a:tc>
                <a:extLst>
                  <a:ext uri="{0D108BD9-81ED-4DB2-BD59-A6C34878D82A}">
                    <a16:rowId xmlns:a16="http://schemas.microsoft.com/office/drawing/2014/main" val="10000"/>
                  </a:ext>
                </a:extLst>
              </a:tr>
              <a:tr h="370840">
                <a:tc>
                  <a:txBody>
                    <a:bodyPr/>
                    <a:lstStyle/>
                    <a:p>
                      <a:pPr algn="ctr"/>
                      <a:r>
                        <a:rPr lang="en-US"/>
                        <a:t>5</a:t>
                      </a:r>
                    </a:p>
                  </a:txBody>
                  <a:tcPr/>
                </a:tc>
                <a:tc>
                  <a:txBody>
                    <a:bodyPr/>
                    <a:lstStyle/>
                    <a:p>
                      <a:pPr algn="ctr"/>
                      <a:r>
                        <a:rPr lang="en-US"/>
                        <a:t>6</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41898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2143" y="478116"/>
            <a:ext cx="11745686" cy="769441"/>
          </a:xfrm>
          <a:prstGeom prst="rect">
            <a:avLst/>
          </a:prstGeom>
        </p:spPr>
        <p:txBody>
          <a:bodyPr wrap="square">
            <a:spAutoFit/>
          </a:bodyPr>
          <a:lstStyle/>
          <a:p>
            <a:pPr algn="ctr"/>
            <a:r>
              <a:rPr lang="en-US" sz="4400" b="1">
                <a:latin typeface="Times New Roman" panose="02020603050405020304" pitchFamily="18" charset="0"/>
                <a:cs typeface="Times New Roman" panose="02020603050405020304" pitchFamily="18" charset="0"/>
              </a:rPr>
              <a:t>Tìm kiếm nhị phân - ví dụ 1</a:t>
            </a:r>
            <a:endParaRPr lang="en-US" sz="430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50" name="Text Box 16"/>
          <p:cNvSpPr txBox="1">
            <a:spLocks noChangeArrowheads="1"/>
          </p:cNvSpPr>
          <p:nvPr/>
        </p:nvSpPr>
        <p:spPr bwMode="gray">
          <a:xfrm>
            <a:off x="1949450" y="4796896"/>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400" b="1" i="0" u="none" strike="noStrike" kern="0" cap="none" spc="0" normalizeH="0" baseline="0" noProof="0">
                <a:ln>
                  <a:noFill/>
                </a:ln>
                <a:solidFill>
                  <a:srgbClr val="FFFFFF"/>
                </a:solidFill>
                <a:effectLst/>
                <a:uLnTx/>
                <a:uFillTx/>
              </a:rPr>
              <a:t>2</a:t>
            </a:r>
          </a:p>
        </p:txBody>
      </p:sp>
      <p:sp>
        <p:nvSpPr>
          <p:cNvPr id="25" name="Text Box 13"/>
          <p:cNvSpPr txBox="1">
            <a:spLocks noChangeArrowheads="1"/>
          </p:cNvSpPr>
          <p:nvPr/>
        </p:nvSpPr>
        <p:spPr bwMode="gray">
          <a:xfrm>
            <a:off x="1864346" y="3452982"/>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400" b="1" i="0" u="none" strike="noStrike" kern="0" cap="none" spc="0" normalizeH="0" baseline="0" noProof="0">
                <a:ln>
                  <a:noFill/>
                </a:ln>
                <a:solidFill>
                  <a:srgbClr val="FFFFFF"/>
                </a:solidFill>
                <a:effectLst/>
                <a:uLnTx/>
                <a:uFillTx/>
              </a:rPr>
              <a:t>1</a:t>
            </a:r>
          </a:p>
        </p:txBody>
      </p:sp>
      <p:sp>
        <p:nvSpPr>
          <p:cNvPr id="30" name="Text Box 13"/>
          <p:cNvSpPr txBox="1">
            <a:spLocks noChangeArrowheads="1"/>
          </p:cNvSpPr>
          <p:nvPr/>
        </p:nvSpPr>
        <p:spPr bwMode="gray">
          <a:xfrm>
            <a:off x="1242133" y="1828271"/>
            <a:ext cx="38504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4000" b="1" kern="0" noProof="0">
                <a:solidFill>
                  <a:srgbClr val="FFFFFF"/>
                </a:solidFill>
              </a:rPr>
              <a:t>*</a:t>
            </a:r>
            <a:endParaRPr kumimoji="0" lang="en-US" sz="2400" b="1" i="0" u="none" strike="noStrike" kern="0" cap="none" spc="0" normalizeH="0" baseline="0" noProof="0">
              <a:ln>
                <a:noFill/>
              </a:ln>
              <a:solidFill>
                <a:srgbClr val="FFFFFF"/>
              </a:solidFill>
              <a:effectLst/>
              <a:uLnTx/>
              <a:uFillTx/>
            </a:endParaRPr>
          </a:p>
        </p:txBody>
      </p:sp>
      <p:sp>
        <p:nvSpPr>
          <p:cNvPr id="32" name="Text Box 3"/>
          <p:cNvSpPr txBox="1">
            <a:spLocks noChangeArrowheads="1"/>
          </p:cNvSpPr>
          <p:nvPr/>
        </p:nvSpPr>
        <p:spPr bwMode="auto">
          <a:xfrm>
            <a:off x="1703445" y="1553903"/>
            <a:ext cx="609600" cy="523220"/>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sz="2800" b="1" i="0" u="none" strike="noStrike" kern="0" cap="none" spc="0" normalizeH="0" baseline="0" noProof="0">
                <a:ln>
                  <a:noFill/>
                </a:ln>
                <a:solidFill>
                  <a:prstClr val="white"/>
                </a:solidFill>
                <a:effectLst/>
                <a:uLnTx/>
                <a:uFillTx/>
                <a:latin typeface="Arial" panose="020B0604020202020204" pitchFamily="34" charset="0"/>
              </a:rPr>
              <a:t>25</a:t>
            </a:r>
          </a:p>
        </p:txBody>
      </p:sp>
      <p:sp>
        <p:nvSpPr>
          <p:cNvPr id="33" name="Text Box 4"/>
          <p:cNvSpPr txBox="1">
            <a:spLocks noChangeArrowheads="1"/>
          </p:cNvSpPr>
          <p:nvPr/>
        </p:nvSpPr>
        <p:spPr bwMode="auto">
          <a:xfrm>
            <a:off x="1424045" y="2073016"/>
            <a:ext cx="1262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2000">
                <a:solidFill>
                  <a:srgbClr val="FF3300"/>
                </a:solidFill>
                <a:latin typeface="Times New Roman" panose="02020603050405020304" pitchFamily="18" charset="0"/>
              </a:rPr>
              <a:t>Khóa  tìm</a:t>
            </a:r>
            <a:r>
              <a:rPr lang="en-US" sz="2000">
                <a:solidFill>
                  <a:srgbClr val="FF3300"/>
                </a:solidFill>
                <a:latin typeface="VNI-Times" pitchFamily="2" charset="0"/>
              </a:rPr>
              <a:t> </a:t>
            </a:r>
          </a:p>
        </p:txBody>
      </p:sp>
      <p:sp>
        <p:nvSpPr>
          <p:cNvPr id="34" name="Line 5"/>
          <p:cNvSpPr>
            <a:spLocks noChangeShapeType="1"/>
          </p:cNvSpPr>
          <p:nvPr/>
        </p:nvSpPr>
        <p:spPr bwMode="auto">
          <a:xfrm flipV="1">
            <a:off x="2056694" y="3585702"/>
            <a:ext cx="0" cy="509588"/>
          </a:xfrm>
          <a:prstGeom prst="line">
            <a:avLst/>
          </a:prstGeom>
          <a:noFill/>
          <a:ln w="762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a:solidFill>
                <a:prstClr val="black"/>
              </a:solidFill>
              <a:latin typeface="Tahoma" panose="020B0604030504040204" pitchFamily="34" charset="0"/>
            </a:endParaRPr>
          </a:p>
        </p:txBody>
      </p:sp>
      <p:sp>
        <p:nvSpPr>
          <p:cNvPr id="35" name="Text Box 6"/>
          <p:cNvSpPr txBox="1">
            <a:spLocks noChangeArrowheads="1"/>
          </p:cNvSpPr>
          <p:nvPr/>
        </p:nvSpPr>
        <p:spPr bwMode="auto">
          <a:xfrm>
            <a:off x="1846098"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2</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36" name="Text Box 7"/>
          <p:cNvSpPr txBox="1">
            <a:spLocks noChangeArrowheads="1"/>
          </p:cNvSpPr>
          <p:nvPr/>
        </p:nvSpPr>
        <p:spPr bwMode="auto">
          <a:xfrm>
            <a:off x="2542785"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5</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37" name="Text Box 8"/>
          <p:cNvSpPr txBox="1">
            <a:spLocks noChangeArrowheads="1"/>
          </p:cNvSpPr>
          <p:nvPr/>
        </p:nvSpPr>
        <p:spPr bwMode="auto">
          <a:xfrm>
            <a:off x="3224955"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noProof="0">
                <a:solidFill>
                  <a:prstClr val="white"/>
                </a:solidFill>
                <a:latin typeface="Arial" panose="020B0604020202020204" pitchFamily="34" charset="0"/>
              </a:rPr>
              <a:t>9</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38" name="Text Box 9"/>
          <p:cNvSpPr txBox="1">
            <a:spLocks noChangeArrowheads="1"/>
          </p:cNvSpPr>
          <p:nvPr/>
        </p:nvSpPr>
        <p:spPr bwMode="auto">
          <a:xfrm>
            <a:off x="3936153"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sz="2800" b="1" i="0" u="none" strike="noStrike" kern="0" cap="none" spc="0" normalizeH="0" baseline="0" noProof="0">
                <a:ln>
                  <a:noFill/>
                </a:ln>
                <a:solidFill>
                  <a:prstClr val="white"/>
                </a:solidFill>
                <a:effectLst/>
                <a:uLnTx/>
                <a:uFillTx/>
                <a:latin typeface="Arial" panose="020B0604020202020204" pitchFamily="34" charset="0"/>
              </a:rPr>
              <a:t>14</a:t>
            </a:r>
          </a:p>
        </p:txBody>
      </p:sp>
      <p:sp>
        <p:nvSpPr>
          <p:cNvPr id="39" name="Text Box 10"/>
          <p:cNvSpPr txBox="1">
            <a:spLocks noChangeArrowheads="1"/>
          </p:cNvSpPr>
          <p:nvPr/>
        </p:nvSpPr>
        <p:spPr bwMode="auto">
          <a:xfrm>
            <a:off x="4647351"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18</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40" name="Text Box 11"/>
          <p:cNvSpPr txBox="1">
            <a:spLocks noChangeArrowheads="1"/>
          </p:cNvSpPr>
          <p:nvPr/>
        </p:nvSpPr>
        <p:spPr bwMode="auto">
          <a:xfrm>
            <a:off x="5344035"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23</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47" name="Text Box 12"/>
          <p:cNvSpPr txBox="1">
            <a:spLocks noChangeArrowheads="1"/>
          </p:cNvSpPr>
          <p:nvPr/>
        </p:nvSpPr>
        <p:spPr bwMode="auto">
          <a:xfrm>
            <a:off x="6040719"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2</a:t>
            </a:r>
            <a:r>
              <a:rPr kumimoji="0" lang="en-US" sz="2800" b="1" i="0" u="none" strike="noStrike" kern="0" cap="none" spc="0" normalizeH="0" baseline="0" noProof="0">
                <a:ln>
                  <a:noFill/>
                </a:ln>
                <a:solidFill>
                  <a:prstClr val="white"/>
                </a:solidFill>
                <a:effectLst/>
                <a:uLnTx/>
                <a:uFillTx/>
                <a:latin typeface="Arial" panose="020B0604020202020204" pitchFamily="34" charset="0"/>
              </a:rPr>
              <a:t>5</a:t>
            </a:r>
          </a:p>
        </p:txBody>
      </p:sp>
      <p:sp>
        <p:nvSpPr>
          <p:cNvPr id="51" name="Text Box 13"/>
          <p:cNvSpPr txBox="1">
            <a:spLocks noChangeArrowheads="1"/>
          </p:cNvSpPr>
          <p:nvPr/>
        </p:nvSpPr>
        <p:spPr bwMode="auto">
          <a:xfrm>
            <a:off x="6722890"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3</a:t>
            </a:r>
            <a:r>
              <a:rPr kumimoji="0" lang="en-US" sz="2800" b="1" i="0" u="none" strike="noStrike" kern="0" cap="none" spc="0" normalizeH="0" baseline="0" noProof="0">
                <a:ln>
                  <a:noFill/>
                </a:ln>
                <a:solidFill>
                  <a:prstClr val="white"/>
                </a:solidFill>
                <a:effectLst/>
                <a:uLnTx/>
                <a:uFillTx/>
                <a:latin typeface="Arial" panose="020B0604020202020204" pitchFamily="34" charset="0"/>
              </a:rPr>
              <a:t>1</a:t>
            </a:r>
          </a:p>
        </p:txBody>
      </p:sp>
      <p:sp>
        <p:nvSpPr>
          <p:cNvPr id="31"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
        <p:nvSpPr>
          <p:cNvPr id="64" name="Text Box 11"/>
          <p:cNvSpPr txBox="1">
            <a:spLocks noChangeArrowheads="1"/>
          </p:cNvSpPr>
          <p:nvPr/>
        </p:nvSpPr>
        <p:spPr bwMode="auto">
          <a:xfrm>
            <a:off x="7412319" y="285180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33</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65" name="Text Box 12"/>
          <p:cNvSpPr txBox="1">
            <a:spLocks noChangeArrowheads="1"/>
          </p:cNvSpPr>
          <p:nvPr/>
        </p:nvSpPr>
        <p:spPr bwMode="auto">
          <a:xfrm>
            <a:off x="8109003" y="285180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4</a:t>
            </a:r>
            <a:r>
              <a:rPr kumimoji="0" lang="en-US" sz="2800" b="1" i="0" u="none" strike="noStrike" kern="0" cap="none" spc="0" normalizeH="0" baseline="0" noProof="0">
                <a:ln>
                  <a:noFill/>
                </a:ln>
                <a:solidFill>
                  <a:prstClr val="white"/>
                </a:solidFill>
                <a:effectLst/>
                <a:uLnTx/>
                <a:uFillTx/>
                <a:latin typeface="Arial" panose="020B0604020202020204" pitchFamily="34" charset="0"/>
              </a:rPr>
              <a:t>5</a:t>
            </a:r>
          </a:p>
        </p:txBody>
      </p:sp>
      <p:sp>
        <p:nvSpPr>
          <p:cNvPr id="66" name="Text Box 13"/>
          <p:cNvSpPr txBox="1">
            <a:spLocks noChangeArrowheads="1"/>
          </p:cNvSpPr>
          <p:nvPr/>
        </p:nvSpPr>
        <p:spPr bwMode="auto">
          <a:xfrm>
            <a:off x="8791174" y="285180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61</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53" name="Text Box 15"/>
          <p:cNvSpPr txBox="1">
            <a:spLocks noChangeArrowheads="1"/>
          </p:cNvSpPr>
          <p:nvPr/>
        </p:nvSpPr>
        <p:spPr bwMode="auto">
          <a:xfrm>
            <a:off x="1846098"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0</a:t>
            </a:r>
          </a:p>
        </p:txBody>
      </p:sp>
      <p:sp>
        <p:nvSpPr>
          <p:cNvPr id="54" name="Text Box 16"/>
          <p:cNvSpPr txBox="1">
            <a:spLocks noChangeArrowheads="1"/>
          </p:cNvSpPr>
          <p:nvPr/>
        </p:nvSpPr>
        <p:spPr bwMode="auto">
          <a:xfrm>
            <a:off x="2640468"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1</a:t>
            </a:r>
          </a:p>
        </p:txBody>
      </p:sp>
      <p:sp>
        <p:nvSpPr>
          <p:cNvPr id="55" name="Text Box 17"/>
          <p:cNvSpPr txBox="1">
            <a:spLocks noChangeArrowheads="1"/>
          </p:cNvSpPr>
          <p:nvPr/>
        </p:nvSpPr>
        <p:spPr bwMode="auto">
          <a:xfrm>
            <a:off x="3258312"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2</a:t>
            </a:r>
          </a:p>
        </p:txBody>
      </p:sp>
      <p:sp>
        <p:nvSpPr>
          <p:cNvPr id="56" name="Text Box 18"/>
          <p:cNvSpPr txBox="1">
            <a:spLocks noChangeArrowheads="1"/>
          </p:cNvSpPr>
          <p:nvPr/>
        </p:nvSpPr>
        <p:spPr bwMode="auto">
          <a:xfrm>
            <a:off x="3964419"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3</a:t>
            </a:r>
          </a:p>
        </p:txBody>
      </p:sp>
      <p:sp>
        <p:nvSpPr>
          <p:cNvPr id="57" name="Text Box 19"/>
          <p:cNvSpPr txBox="1">
            <a:spLocks noChangeArrowheads="1"/>
          </p:cNvSpPr>
          <p:nvPr/>
        </p:nvSpPr>
        <p:spPr bwMode="auto">
          <a:xfrm>
            <a:off x="4670526"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4</a:t>
            </a:r>
          </a:p>
        </p:txBody>
      </p:sp>
      <p:sp>
        <p:nvSpPr>
          <p:cNvPr id="58" name="Text Box 20"/>
          <p:cNvSpPr txBox="1">
            <a:spLocks noChangeArrowheads="1"/>
          </p:cNvSpPr>
          <p:nvPr/>
        </p:nvSpPr>
        <p:spPr bwMode="auto">
          <a:xfrm>
            <a:off x="5376632"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5</a:t>
            </a:r>
          </a:p>
        </p:txBody>
      </p:sp>
      <p:sp>
        <p:nvSpPr>
          <p:cNvPr id="59" name="Text Box 21"/>
          <p:cNvSpPr txBox="1">
            <a:spLocks noChangeArrowheads="1"/>
          </p:cNvSpPr>
          <p:nvPr/>
        </p:nvSpPr>
        <p:spPr bwMode="auto">
          <a:xfrm>
            <a:off x="6082739"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6</a:t>
            </a:r>
          </a:p>
        </p:txBody>
      </p:sp>
      <p:sp>
        <p:nvSpPr>
          <p:cNvPr id="60" name="Text Box 22"/>
          <p:cNvSpPr txBox="1">
            <a:spLocks noChangeArrowheads="1"/>
          </p:cNvSpPr>
          <p:nvPr/>
        </p:nvSpPr>
        <p:spPr bwMode="auto">
          <a:xfrm>
            <a:off x="6788846"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7</a:t>
            </a:r>
          </a:p>
        </p:txBody>
      </p:sp>
      <p:sp>
        <p:nvSpPr>
          <p:cNvPr id="70" name="Text Box 20"/>
          <p:cNvSpPr txBox="1">
            <a:spLocks noChangeArrowheads="1"/>
          </p:cNvSpPr>
          <p:nvPr/>
        </p:nvSpPr>
        <p:spPr bwMode="auto">
          <a:xfrm>
            <a:off x="7462891" y="2521643"/>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8</a:t>
            </a:r>
          </a:p>
        </p:txBody>
      </p:sp>
      <p:sp>
        <p:nvSpPr>
          <p:cNvPr id="71" name="Text Box 21"/>
          <p:cNvSpPr txBox="1">
            <a:spLocks noChangeArrowheads="1"/>
          </p:cNvSpPr>
          <p:nvPr/>
        </p:nvSpPr>
        <p:spPr bwMode="auto">
          <a:xfrm>
            <a:off x="8168998" y="2521643"/>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9</a:t>
            </a:r>
          </a:p>
        </p:txBody>
      </p:sp>
      <p:sp>
        <p:nvSpPr>
          <p:cNvPr id="72" name="Text Box 22"/>
          <p:cNvSpPr txBox="1">
            <a:spLocks noChangeArrowheads="1"/>
          </p:cNvSpPr>
          <p:nvPr/>
        </p:nvSpPr>
        <p:spPr bwMode="auto">
          <a:xfrm>
            <a:off x="8875105" y="2521643"/>
            <a:ext cx="441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10</a:t>
            </a:r>
          </a:p>
        </p:txBody>
      </p:sp>
      <p:sp>
        <p:nvSpPr>
          <p:cNvPr id="76" name="Text Box 23"/>
          <p:cNvSpPr txBox="1">
            <a:spLocks noChangeArrowheads="1"/>
          </p:cNvSpPr>
          <p:nvPr/>
        </p:nvSpPr>
        <p:spPr bwMode="auto">
          <a:xfrm>
            <a:off x="1873953" y="4175538"/>
            <a:ext cx="3722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a:solidFill>
                  <a:srgbClr val="FF3300"/>
                </a:solidFill>
                <a:latin typeface="Times New Roman" panose="02020603050405020304" pitchFamily="18" charset="0"/>
              </a:rPr>
              <a:t>L</a:t>
            </a:r>
          </a:p>
        </p:txBody>
      </p:sp>
      <p:sp>
        <p:nvSpPr>
          <p:cNvPr id="77" name="Line 5"/>
          <p:cNvSpPr>
            <a:spLocks noChangeShapeType="1"/>
          </p:cNvSpPr>
          <p:nvPr/>
        </p:nvSpPr>
        <p:spPr bwMode="auto">
          <a:xfrm flipV="1">
            <a:off x="10421688" y="3468178"/>
            <a:ext cx="0" cy="509588"/>
          </a:xfrm>
          <a:prstGeom prst="line">
            <a:avLst/>
          </a:prstGeom>
          <a:noFill/>
          <a:ln w="762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a:solidFill>
                <a:prstClr val="black"/>
              </a:solidFill>
              <a:latin typeface="Tahoma" panose="020B0604030504040204" pitchFamily="34" charset="0"/>
            </a:endParaRPr>
          </a:p>
        </p:txBody>
      </p:sp>
      <p:sp>
        <p:nvSpPr>
          <p:cNvPr id="78" name="Text Box 23"/>
          <p:cNvSpPr txBox="1">
            <a:spLocks noChangeArrowheads="1"/>
          </p:cNvSpPr>
          <p:nvPr/>
        </p:nvSpPr>
        <p:spPr bwMode="auto">
          <a:xfrm>
            <a:off x="10226763" y="4029948"/>
            <a:ext cx="389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a:solidFill>
                  <a:srgbClr val="FF3300"/>
                </a:solidFill>
                <a:latin typeface="Times New Roman" panose="02020603050405020304" pitchFamily="18" charset="0"/>
              </a:rPr>
              <a:t>R</a:t>
            </a:r>
          </a:p>
        </p:txBody>
      </p:sp>
      <p:sp>
        <p:nvSpPr>
          <p:cNvPr id="79" name="Line 5"/>
          <p:cNvSpPr>
            <a:spLocks noChangeShapeType="1"/>
          </p:cNvSpPr>
          <p:nvPr/>
        </p:nvSpPr>
        <p:spPr bwMode="auto">
          <a:xfrm flipV="1">
            <a:off x="6351645" y="3440112"/>
            <a:ext cx="0" cy="509588"/>
          </a:xfrm>
          <a:prstGeom prst="line">
            <a:avLst/>
          </a:prstGeom>
          <a:noFill/>
          <a:ln w="762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a:solidFill>
                <a:prstClr val="black"/>
              </a:solidFill>
              <a:latin typeface="Tahoma" panose="020B0604030504040204" pitchFamily="34" charset="0"/>
            </a:endParaRPr>
          </a:p>
        </p:txBody>
      </p:sp>
      <p:sp>
        <p:nvSpPr>
          <p:cNvPr id="80" name="Text Box 23"/>
          <p:cNvSpPr txBox="1">
            <a:spLocks noChangeArrowheads="1"/>
          </p:cNvSpPr>
          <p:nvPr/>
        </p:nvSpPr>
        <p:spPr bwMode="auto">
          <a:xfrm>
            <a:off x="6168904" y="4029948"/>
            <a:ext cx="423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a:solidFill>
                  <a:srgbClr val="FF3300"/>
                </a:solidFill>
                <a:latin typeface="Times New Roman" panose="02020603050405020304" pitchFamily="18" charset="0"/>
              </a:rPr>
              <a:t>m</a:t>
            </a:r>
          </a:p>
        </p:txBody>
      </p:sp>
      <p:sp>
        <p:nvSpPr>
          <p:cNvPr id="81" name="Text Box 12"/>
          <p:cNvSpPr txBox="1">
            <a:spLocks noChangeArrowheads="1"/>
          </p:cNvSpPr>
          <p:nvPr/>
        </p:nvSpPr>
        <p:spPr bwMode="auto">
          <a:xfrm>
            <a:off x="9479748" y="2854824"/>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6</a:t>
            </a:r>
            <a:r>
              <a:rPr kumimoji="0" lang="en-US" sz="2800" b="1" i="0" u="none" strike="noStrike" kern="0" cap="none" spc="0" normalizeH="0" baseline="0" noProof="0">
                <a:ln>
                  <a:noFill/>
                </a:ln>
                <a:solidFill>
                  <a:prstClr val="white"/>
                </a:solidFill>
                <a:effectLst/>
                <a:uLnTx/>
                <a:uFillTx/>
                <a:latin typeface="Arial" panose="020B0604020202020204" pitchFamily="34" charset="0"/>
              </a:rPr>
              <a:t>5</a:t>
            </a:r>
          </a:p>
        </p:txBody>
      </p:sp>
      <p:sp>
        <p:nvSpPr>
          <p:cNvPr id="82" name="Text Box 13"/>
          <p:cNvSpPr txBox="1">
            <a:spLocks noChangeArrowheads="1"/>
          </p:cNvSpPr>
          <p:nvPr/>
        </p:nvSpPr>
        <p:spPr bwMode="auto">
          <a:xfrm>
            <a:off x="10161919" y="2854824"/>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71</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83" name="Text Box 21"/>
          <p:cNvSpPr txBox="1">
            <a:spLocks noChangeArrowheads="1"/>
          </p:cNvSpPr>
          <p:nvPr/>
        </p:nvSpPr>
        <p:spPr bwMode="auto">
          <a:xfrm>
            <a:off x="9624266" y="2489548"/>
            <a:ext cx="4240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11</a:t>
            </a:r>
          </a:p>
        </p:txBody>
      </p:sp>
      <p:sp>
        <p:nvSpPr>
          <p:cNvPr id="84" name="Text Box 22"/>
          <p:cNvSpPr txBox="1">
            <a:spLocks noChangeArrowheads="1"/>
          </p:cNvSpPr>
          <p:nvPr/>
        </p:nvSpPr>
        <p:spPr bwMode="auto">
          <a:xfrm>
            <a:off x="10330373" y="2489548"/>
            <a:ext cx="441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12</a:t>
            </a:r>
          </a:p>
        </p:txBody>
      </p:sp>
    </p:spTree>
    <p:extLst>
      <p:ext uri="{BB962C8B-B14F-4D97-AF65-F5344CB8AC3E}">
        <p14:creationId xmlns:p14="http://schemas.microsoft.com/office/powerpoint/2010/main" val="6575443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2143" y="478116"/>
            <a:ext cx="11745686" cy="769441"/>
          </a:xfrm>
          <a:prstGeom prst="rect">
            <a:avLst/>
          </a:prstGeom>
        </p:spPr>
        <p:txBody>
          <a:bodyPr wrap="square">
            <a:spAutoFit/>
          </a:bodyPr>
          <a:lstStyle/>
          <a:p>
            <a:pPr algn="ctr"/>
            <a:r>
              <a:rPr lang="en-US" sz="4400" b="1">
                <a:latin typeface="Times New Roman" panose="02020603050405020304" pitchFamily="18" charset="0"/>
                <a:cs typeface="Times New Roman" panose="02020603050405020304" pitchFamily="18" charset="0"/>
              </a:rPr>
              <a:t>Tìm kiếm nhị phân - ví dụ 2</a:t>
            </a:r>
            <a:endParaRPr lang="en-US" sz="430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50" name="Text Box 16"/>
          <p:cNvSpPr txBox="1">
            <a:spLocks noChangeArrowheads="1"/>
          </p:cNvSpPr>
          <p:nvPr/>
        </p:nvSpPr>
        <p:spPr bwMode="gray">
          <a:xfrm>
            <a:off x="1949450" y="4796896"/>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400" b="1" i="0" u="none" strike="noStrike" kern="0" cap="none" spc="0" normalizeH="0" baseline="0" noProof="0">
                <a:ln>
                  <a:noFill/>
                </a:ln>
                <a:solidFill>
                  <a:srgbClr val="FFFFFF"/>
                </a:solidFill>
                <a:effectLst/>
                <a:uLnTx/>
                <a:uFillTx/>
              </a:rPr>
              <a:t>2</a:t>
            </a:r>
          </a:p>
        </p:txBody>
      </p:sp>
      <p:sp>
        <p:nvSpPr>
          <p:cNvPr id="25" name="Text Box 13"/>
          <p:cNvSpPr txBox="1">
            <a:spLocks noChangeArrowheads="1"/>
          </p:cNvSpPr>
          <p:nvPr/>
        </p:nvSpPr>
        <p:spPr bwMode="gray">
          <a:xfrm>
            <a:off x="1864346" y="3452982"/>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400" b="1" i="0" u="none" strike="noStrike" kern="0" cap="none" spc="0" normalizeH="0" baseline="0" noProof="0">
                <a:ln>
                  <a:noFill/>
                </a:ln>
                <a:solidFill>
                  <a:srgbClr val="FFFFFF"/>
                </a:solidFill>
                <a:effectLst/>
                <a:uLnTx/>
                <a:uFillTx/>
              </a:rPr>
              <a:t>1</a:t>
            </a:r>
          </a:p>
        </p:txBody>
      </p:sp>
      <p:sp>
        <p:nvSpPr>
          <p:cNvPr id="30" name="Text Box 13"/>
          <p:cNvSpPr txBox="1">
            <a:spLocks noChangeArrowheads="1"/>
          </p:cNvSpPr>
          <p:nvPr/>
        </p:nvSpPr>
        <p:spPr bwMode="gray">
          <a:xfrm>
            <a:off x="1242133" y="1828271"/>
            <a:ext cx="38504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4000" b="1" kern="0" noProof="0">
                <a:solidFill>
                  <a:srgbClr val="FFFFFF"/>
                </a:solidFill>
              </a:rPr>
              <a:t>*</a:t>
            </a:r>
            <a:endParaRPr kumimoji="0" lang="en-US" sz="2400" b="1" i="0" u="none" strike="noStrike" kern="0" cap="none" spc="0" normalizeH="0" baseline="0" noProof="0">
              <a:ln>
                <a:noFill/>
              </a:ln>
              <a:solidFill>
                <a:srgbClr val="FFFFFF"/>
              </a:solidFill>
              <a:effectLst/>
              <a:uLnTx/>
              <a:uFillTx/>
            </a:endParaRPr>
          </a:p>
        </p:txBody>
      </p:sp>
      <p:sp>
        <p:nvSpPr>
          <p:cNvPr id="32" name="Text Box 3"/>
          <p:cNvSpPr txBox="1">
            <a:spLocks noChangeArrowheads="1"/>
          </p:cNvSpPr>
          <p:nvPr/>
        </p:nvSpPr>
        <p:spPr bwMode="auto">
          <a:xfrm>
            <a:off x="1703445" y="1553903"/>
            <a:ext cx="609600" cy="528638"/>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18</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33" name="Text Box 4"/>
          <p:cNvSpPr txBox="1">
            <a:spLocks noChangeArrowheads="1"/>
          </p:cNvSpPr>
          <p:nvPr/>
        </p:nvSpPr>
        <p:spPr bwMode="auto">
          <a:xfrm>
            <a:off x="1424045" y="2073016"/>
            <a:ext cx="1262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2000">
                <a:solidFill>
                  <a:srgbClr val="FF3300"/>
                </a:solidFill>
                <a:latin typeface="Times New Roman" panose="02020603050405020304" pitchFamily="18" charset="0"/>
              </a:rPr>
              <a:t>Khóa  tìm</a:t>
            </a:r>
            <a:r>
              <a:rPr lang="en-US" sz="2000">
                <a:solidFill>
                  <a:srgbClr val="FF3300"/>
                </a:solidFill>
                <a:latin typeface="VNI-Times" pitchFamily="2" charset="0"/>
              </a:rPr>
              <a:t> </a:t>
            </a:r>
          </a:p>
        </p:txBody>
      </p:sp>
      <p:sp>
        <p:nvSpPr>
          <p:cNvPr id="34" name="Line 5"/>
          <p:cNvSpPr>
            <a:spLocks noChangeShapeType="1"/>
          </p:cNvSpPr>
          <p:nvPr/>
        </p:nvSpPr>
        <p:spPr bwMode="auto">
          <a:xfrm flipV="1">
            <a:off x="2056694" y="3585702"/>
            <a:ext cx="0" cy="509588"/>
          </a:xfrm>
          <a:prstGeom prst="line">
            <a:avLst/>
          </a:prstGeom>
          <a:noFill/>
          <a:ln w="762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a:solidFill>
                <a:prstClr val="black"/>
              </a:solidFill>
              <a:latin typeface="Tahoma" panose="020B0604030504040204" pitchFamily="34" charset="0"/>
            </a:endParaRPr>
          </a:p>
        </p:txBody>
      </p:sp>
      <p:sp>
        <p:nvSpPr>
          <p:cNvPr id="35" name="Text Box 6"/>
          <p:cNvSpPr txBox="1">
            <a:spLocks noChangeArrowheads="1"/>
          </p:cNvSpPr>
          <p:nvPr/>
        </p:nvSpPr>
        <p:spPr bwMode="auto">
          <a:xfrm>
            <a:off x="1846098"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2</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36" name="Text Box 7"/>
          <p:cNvSpPr txBox="1">
            <a:spLocks noChangeArrowheads="1"/>
          </p:cNvSpPr>
          <p:nvPr/>
        </p:nvSpPr>
        <p:spPr bwMode="auto">
          <a:xfrm>
            <a:off x="2542785"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5</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37" name="Text Box 8"/>
          <p:cNvSpPr txBox="1">
            <a:spLocks noChangeArrowheads="1"/>
          </p:cNvSpPr>
          <p:nvPr/>
        </p:nvSpPr>
        <p:spPr bwMode="auto">
          <a:xfrm>
            <a:off x="3224955"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noProof="0">
                <a:solidFill>
                  <a:prstClr val="white"/>
                </a:solidFill>
                <a:latin typeface="Arial" panose="020B0604020202020204" pitchFamily="34" charset="0"/>
              </a:rPr>
              <a:t>9</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38" name="Text Box 9"/>
          <p:cNvSpPr txBox="1">
            <a:spLocks noChangeArrowheads="1"/>
          </p:cNvSpPr>
          <p:nvPr/>
        </p:nvSpPr>
        <p:spPr bwMode="auto">
          <a:xfrm>
            <a:off x="3936153"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sz="2800" b="1" i="0" u="none" strike="noStrike" kern="0" cap="none" spc="0" normalizeH="0" baseline="0" noProof="0">
                <a:ln>
                  <a:noFill/>
                </a:ln>
                <a:solidFill>
                  <a:prstClr val="white"/>
                </a:solidFill>
                <a:effectLst/>
                <a:uLnTx/>
                <a:uFillTx/>
                <a:latin typeface="Arial" panose="020B0604020202020204" pitchFamily="34" charset="0"/>
              </a:rPr>
              <a:t>14</a:t>
            </a:r>
          </a:p>
        </p:txBody>
      </p:sp>
      <p:sp>
        <p:nvSpPr>
          <p:cNvPr id="39" name="Text Box 10"/>
          <p:cNvSpPr txBox="1">
            <a:spLocks noChangeArrowheads="1"/>
          </p:cNvSpPr>
          <p:nvPr/>
        </p:nvSpPr>
        <p:spPr bwMode="auto">
          <a:xfrm>
            <a:off x="4647351"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18</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40" name="Text Box 11"/>
          <p:cNvSpPr txBox="1">
            <a:spLocks noChangeArrowheads="1"/>
          </p:cNvSpPr>
          <p:nvPr/>
        </p:nvSpPr>
        <p:spPr bwMode="auto">
          <a:xfrm>
            <a:off x="5344035"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23</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47" name="Text Box 12"/>
          <p:cNvSpPr txBox="1">
            <a:spLocks noChangeArrowheads="1"/>
          </p:cNvSpPr>
          <p:nvPr/>
        </p:nvSpPr>
        <p:spPr bwMode="auto">
          <a:xfrm>
            <a:off x="6040719"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2</a:t>
            </a:r>
            <a:r>
              <a:rPr kumimoji="0" lang="en-US" sz="2800" b="1" i="0" u="none" strike="noStrike" kern="0" cap="none" spc="0" normalizeH="0" baseline="0" noProof="0">
                <a:ln>
                  <a:noFill/>
                </a:ln>
                <a:solidFill>
                  <a:prstClr val="white"/>
                </a:solidFill>
                <a:effectLst/>
                <a:uLnTx/>
                <a:uFillTx/>
                <a:latin typeface="Arial" panose="020B0604020202020204" pitchFamily="34" charset="0"/>
              </a:rPr>
              <a:t>5</a:t>
            </a:r>
          </a:p>
        </p:txBody>
      </p:sp>
      <p:sp>
        <p:nvSpPr>
          <p:cNvPr id="51" name="Text Box 13"/>
          <p:cNvSpPr txBox="1">
            <a:spLocks noChangeArrowheads="1"/>
          </p:cNvSpPr>
          <p:nvPr/>
        </p:nvSpPr>
        <p:spPr bwMode="auto">
          <a:xfrm>
            <a:off x="6722890"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3</a:t>
            </a:r>
            <a:r>
              <a:rPr kumimoji="0" lang="en-US" sz="2800" b="1" i="0" u="none" strike="noStrike" kern="0" cap="none" spc="0" normalizeH="0" baseline="0" noProof="0">
                <a:ln>
                  <a:noFill/>
                </a:ln>
                <a:solidFill>
                  <a:prstClr val="white"/>
                </a:solidFill>
                <a:effectLst/>
                <a:uLnTx/>
                <a:uFillTx/>
                <a:latin typeface="Arial" panose="020B0604020202020204" pitchFamily="34" charset="0"/>
              </a:rPr>
              <a:t>1</a:t>
            </a:r>
          </a:p>
        </p:txBody>
      </p:sp>
      <p:sp>
        <p:nvSpPr>
          <p:cNvPr id="31"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
        <p:nvSpPr>
          <p:cNvPr id="64" name="Text Box 11"/>
          <p:cNvSpPr txBox="1">
            <a:spLocks noChangeArrowheads="1"/>
          </p:cNvSpPr>
          <p:nvPr/>
        </p:nvSpPr>
        <p:spPr bwMode="auto">
          <a:xfrm>
            <a:off x="7412319" y="285180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33</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65" name="Text Box 12"/>
          <p:cNvSpPr txBox="1">
            <a:spLocks noChangeArrowheads="1"/>
          </p:cNvSpPr>
          <p:nvPr/>
        </p:nvSpPr>
        <p:spPr bwMode="auto">
          <a:xfrm>
            <a:off x="8109003" y="285180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4</a:t>
            </a:r>
            <a:r>
              <a:rPr kumimoji="0" lang="en-US" sz="2800" b="1" i="0" u="none" strike="noStrike" kern="0" cap="none" spc="0" normalizeH="0" baseline="0" noProof="0">
                <a:ln>
                  <a:noFill/>
                </a:ln>
                <a:solidFill>
                  <a:prstClr val="white"/>
                </a:solidFill>
                <a:effectLst/>
                <a:uLnTx/>
                <a:uFillTx/>
                <a:latin typeface="Arial" panose="020B0604020202020204" pitchFamily="34" charset="0"/>
              </a:rPr>
              <a:t>5</a:t>
            </a:r>
          </a:p>
        </p:txBody>
      </p:sp>
      <p:sp>
        <p:nvSpPr>
          <p:cNvPr id="66" name="Text Box 13"/>
          <p:cNvSpPr txBox="1">
            <a:spLocks noChangeArrowheads="1"/>
          </p:cNvSpPr>
          <p:nvPr/>
        </p:nvSpPr>
        <p:spPr bwMode="auto">
          <a:xfrm>
            <a:off x="8791174" y="285180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61</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53" name="Text Box 15"/>
          <p:cNvSpPr txBox="1">
            <a:spLocks noChangeArrowheads="1"/>
          </p:cNvSpPr>
          <p:nvPr/>
        </p:nvSpPr>
        <p:spPr bwMode="auto">
          <a:xfrm>
            <a:off x="1846098"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0</a:t>
            </a:r>
          </a:p>
        </p:txBody>
      </p:sp>
      <p:sp>
        <p:nvSpPr>
          <p:cNvPr id="54" name="Text Box 16"/>
          <p:cNvSpPr txBox="1">
            <a:spLocks noChangeArrowheads="1"/>
          </p:cNvSpPr>
          <p:nvPr/>
        </p:nvSpPr>
        <p:spPr bwMode="auto">
          <a:xfrm>
            <a:off x="2640468"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1</a:t>
            </a:r>
          </a:p>
        </p:txBody>
      </p:sp>
      <p:sp>
        <p:nvSpPr>
          <p:cNvPr id="55" name="Text Box 17"/>
          <p:cNvSpPr txBox="1">
            <a:spLocks noChangeArrowheads="1"/>
          </p:cNvSpPr>
          <p:nvPr/>
        </p:nvSpPr>
        <p:spPr bwMode="auto">
          <a:xfrm>
            <a:off x="3258312"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2</a:t>
            </a:r>
          </a:p>
        </p:txBody>
      </p:sp>
      <p:sp>
        <p:nvSpPr>
          <p:cNvPr id="56" name="Text Box 18"/>
          <p:cNvSpPr txBox="1">
            <a:spLocks noChangeArrowheads="1"/>
          </p:cNvSpPr>
          <p:nvPr/>
        </p:nvSpPr>
        <p:spPr bwMode="auto">
          <a:xfrm>
            <a:off x="3964419"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3</a:t>
            </a:r>
          </a:p>
        </p:txBody>
      </p:sp>
      <p:sp>
        <p:nvSpPr>
          <p:cNvPr id="57" name="Text Box 19"/>
          <p:cNvSpPr txBox="1">
            <a:spLocks noChangeArrowheads="1"/>
          </p:cNvSpPr>
          <p:nvPr/>
        </p:nvSpPr>
        <p:spPr bwMode="auto">
          <a:xfrm>
            <a:off x="4670526"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4</a:t>
            </a:r>
          </a:p>
        </p:txBody>
      </p:sp>
      <p:sp>
        <p:nvSpPr>
          <p:cNvPr id="58" name="Text Box 20"/>
          <p:cNvSpPr txBox="1">
            <a:spLocks noChangeArrowheads="1"/>
          </p:cNvSpPr>
          <p:nvPr/>
        </p:nvSpPr>
        <p:spPr bwMode="auto">
          <a:xfrm>
            <a:off x="5376632"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5</a:t>
            </a:r>
          </a:p>
        </p:txBody>
      </p:sp>
      <p:sp>
        <p:nvSpPr>
          <p:cNvPr id="59" name="Text Box 21"/>
          <p:cNvSpPr txBox="1">
            <a:spLocks noChangeArrowheads="1"/>
          </p:cNvSpPr>
          <p:nvPr/>
        </p:nvSpPr>
        <p:spPr bwMode="auto">
          <a:xfrm>
            <a:off x="6082739"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6</a:t>
            </a:r>
          </a:p>
        </p:txBody>
      </p:sp>
      <p:sp>
        <p:nvSpPr>
          <p:cNvPr id="60" name="Text Box 22"/>
          <p:cNvSpPr txBox="1">
            <a:spLocks noChangeArrowheads="1"/>
          </p:cNvSpPr>
          <p:nvPr/>
        </p:nvSpPr>
        <p:spPr bwMode="auto">
          <a:xfrm>
            <a:off x="6788846"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7</a:t>
            </a:r>
          </a:p>
        </p:txBody>
      </p:sp>
      <p:sp>
        <p:nvSpPr>
          <p:cNvPr id="70" name="Text Box 20"/>
          <p:cNvSpPr txBox="1">
            <a:spLocks noChangeArrowheads="1"/>
          </p:cNvSpPr>
          <p:nvPr/>
        </p:nvSpPr>
        <p:spPr bwMode="auto">
          <a:xfrm>
            <a:off x="7462891" y="2521643"/>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8</a:t>
            </a:r>
          </a:p>
        </p:txBody>
      </p:sp>
      <p:sp>
        <p:nvSpPr>
          <p:cNvPr id="71" name="Text Box 21"/>
          <p:cNvSpPr txBox="1">
            <a:spLocks noChangeArrowheads="1"/>
          </p:cNvSpPr>
          <p:nvPr/>
        </p:nvSpPr>
        <p:spPr bwMode="auto">
          <a:xfrm>
            <a:off x="8168998" y="2521643"/>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9</a:t>
            </a:r>
          </a:p>
        </p:txBody>
      </p:sp>
      <p:sp>
        <p:nvSpPr>
          <p:cNvPr id="72" name="Text Box 22"/>
          <p:cNvSpPr txBox="1">
            <a:spLocks noChangeArrowheads="1"/>
          </p:cNvSpPr>
          <p:nvPr/>
        </p:nvSpPr>
        <p:spPr bwMode="auto">
          <a:xfrm>
            <a:off x="8875105" y="2521643"/>
            <a:ext cx="441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10</a:t>
            </a:r>
          </a:p>
        </p:txBody>
      </p:sp>
      <p:sp>
        <p:nvSpPr>
          <p:cNvPr id="76" name="Text Box 23"/>
          <p:cNvSpPr txBox="1">
            <a:spLocks noChangeArrowheads="1"/>
          </p:cNvSpPr>
          <p:nvPr/>
        </p:nvSpPr>
        <p:spPr bwMode="auto">
          <a:xfrm>
            <a:off x="1873953" y="4175538"/>
            <a:ext cx="3722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a:solidFill>
                  <a:srgbClr val="FF3300"/>
                </a:solidFill>
                <a:latin typeface="Times New Roman" panose="02020603050405020304" pitchFamily="18" charset="0"/>
              </a:rPr>
              <a:t>L</a:t>
            </a:r>
          </a:p>
        </p:txBody>
      </p:sp>
      <p:sp>
        <p:nvSpPr>
          <p:cNvPr id="77" name="Line 5"/>
          <p:cNvSpPr>
            <a:spLocks noChangeShapeType="1"/>
          </p:cNvSpPr>
          <p:nvPr/>
        </p:nvSpPr>
        <p:spPr bwMode="auto">
          <a:xfrm flipV="1">
            <a:off x="10421688" y="3468178"/>
            <a:ext cx="0" cy="509588"/>
          </a:xfrm>
          <a:prstGeom prst="line">
            <a:avLst/>
          </a:prstGeom>
          <a:noFill/>
          <a:ln w="762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a:solidFill>
                <a:prstClr val="black"/>
              </a:solidFill>
              <a:latin typeface="Tahoma" panose="020B0604030504040204" pitchFamily="34" charset="0"/>
            </a:endParaRPr>
          </a:p>
        </p:txBody>
      </p:sp>
      <p:sp>
        <p:nvSpPr>
          <p:cNvPr id="78" name="Text Box 23"/>
          <p:cNvSpPr txBox="1">
            <a:spLocks noChangeArrowheads="1"/>
          </p:cNvSpPr>
          <p:nvPr/>
        </p:nvSpPr>
        <p:spPr bwMode="auto">
          <a:xfrm>
            <a:off x="10226763" y="4029948"/>
            <a:ext cx="389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a:solidFill>
                  <a:srgbClr val="FF3300"/>
                </a:solidFill>
                <a:latin typeface="Times New Roman" panose="02020603050405020304" pitchFamily="18" charset="0"/>
              </a:rPr>
              <a:t>R</a:t>
            </a:r>
          </a:p>
        </p:txBody>
      </p:sp>
      <p:sp>
        <p:nvSpPr>
          <p:cNvPr id="79" name="Line 5"/>
          <p:cNvSpPr>
            <a:spLocks noChangeShapeType="1"/>
          </p:cNvSpPr>
          <p:nvPr/>
        </p:nvSpPr>
        <p:spPr bwMode="auto">
          <a:xfrm flipV="1">
            <a:off x="6351645" y="3440112"/>
            <a:ext cx="0" cy="509588"/>
          </a:xfrm>
          <a:prstGeom prst="line">
            <a:avLst/>
          </a:prstGeom>
          <a:noFill/>
          <a:ln w="762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a:solidFill>
                <a:prstClr val="black"/>
              </a:solidFill>
              <a:latin typeface="Tahoma" panose="020B0604030504040204" pitchFamily="34" charset="0"/>
            </a:endParaRPr>
          </a:p>
        </p:txBody>
      </p:sp>
      <p:sp>
        <p:nvSpPr>
          <p:cNvPr id="80" name="Text Box 23"/>
          <p:cNvSpPr txBox="1">
            <a:spLocks noChangeArrowheads="1"/>
          </p:cNvSpPr>
          <p:nvPr/>
        </p:nvSpPr>
        <p:spPr bwMode="auto">
          <a:xfrm>
            <a:off x="6168904" y="4029948"/>
            <a:ext cx="423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a:solidFill>
                  <a:srgbClr val="FF3300"/>
                </a:solidFill>
                <a:latin typeface="Times New Roman" panose="02020603050405020304" pitchFamily="18" charset="0"/>
              </a:rPr>
              <a:t>m</a:t>
            </a:r>
          </a:p>
        </p:txBody>
      </p:sp>
      <p:sp>
        <p:nvSpPr>
          <p:cNvPr id="81" name="Text Box 12"/>
          <p:cNvSpPr txBox="1">
            <a:spLocks noChangeArrowheads="1"/>
          </p:cNvSpPr>
          <p:nvPr/>
        </p:nvSpPr>
        <p:spPr bwMode="auto">
          <a:xfrm>
            <a:off x="9479748" y="2854824"/>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6</a:t>
            </a:r>
            <a:r>
              <a:rPr kumimoji="0" lang="en-US" sz="2800" b="1" i="0" u="none" strike="noStrike" kern="0" cap="none" spc="0" normalizeH="0" baseline="0" noProof="0">
                <a:ln>
                  <a:noFill/>
                </a:ln>
                <a:solidFill>
                  <a:prstClr val="white"/>
                </a:solidFill>
                <a:effectLst/>
                <a:uLnTx/>
                <a:uFillTx/>
                <a:latin typeface="Arial" panose="020B0604020202020204" pitchFamily="34" charset="0"/>
              </a:rPr>
              <a:t>5</a:t>
            </a:r>
          </a:p>
        </p:txBody>
      </p:sp>
      <p:sp>
        <p:nvSpPr>
          <p:cNvPr id="82" name="Text Box 13"/>
          <p:cNvSpPr txBox="1">
            <a:spLocks noChangeArrowheads="1"/>
          </p:cNvSpPr>
          <p:nvPr/>
        </p:nvSpPr>
        <p:spPr bwMode="auto">
          <a:xfrm>
            <a:off x="10161919" y="2854824"/>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71</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83" name="Text Box 21"/>
          <p:cNvSpPr txBox="1">
            <a:spLocks noChangeArrowheads="1"/>
          </p:cNvSpPr>
          <p:nvPr/>
        </p:nvSpPr>
        <p:spPr bwMode="auto">
          <a:xfrm>
            <a:off x="9624266" y="2489548"/>
            <a:ext cx="4240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11</a:t>
            </a:r>
          </a:p>
        </p:txBody>
      </p:sp>
      <p:sp>
        <p:nvSpPr>
          <p:cNvPr id="84" name="Text Box 22"/>
          <p:cNvSpPr txBox="1">
            <a:spLocks noChangeArrowheads="1"/>
          </p:cNvSpPr>
          <p:nvPr/>
        </p:nvSpPr>
        <p:spPr bwMode="auto">
          <a:xfrm>
            <a:off x="10330373" y="2489548"/>
            <a:ext cx="441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12</a:t>
            </a:r>
          </a:p>
        </p:txBody>
      </p:sp>
    </p:spTree>
    <p:extLst>
      <p:ext uri="{BB962C8B-B14F-4D97-AF65-F5344CB8AC3E}">
        <p14:creationId xmlns:p14="http://schemas.microsoft.com/office/powerpoint/2010/main" val="36153636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29167E-6 -4.07407E-6 L -0.39037 -0.00046 " pathEditMode="relative" rAng="0" ptsTypes="AA">
                                      <p:cBhvr>
                                        <p:cTn id="6" dur="2000" fill="hold"/>
                                        <p:tgtEl>
                                          <p:spTgt spid="77"/>
                                        </p:tgtEl>
                                        <p:attrNameLst>
                                          <p:attrName>ppt_x</p:attrName>
                                          <p:attrName>ppt_y</p:attrName>
                                        </p:attrNameLst>
                                      </p:cBhvr>
                                      <p:rCtr x="-19518" y="-23"/>
                                    </p:animMotion>
                                  </p:childTnLst>
                                </p:cTn>
                              </p:par>
                              <p:par>
                                <p:cTn id="7" presetID="42" presetClass="path" presetSubtype="0" accel="50000" decel="50000" fill="hold" grpId="0" nodeType="withEffect">
                                  <p:stCondLst>
                                    <p:cond delay="0"/>
                                  </p:stCondLst>
                                  <p:childTnLst>
                                    <p:animMotion origin="layout" path="M 2.29167E-6 3.7037E-6 L -0.39037 0.00023 " pathEditMode="relative" rAng="0" ptsTypes="AA">
                                      <p:cBhvr>
                                        <p:cTn id="8" dur="2000" fill="hold"/>
                                        <p:tgtEl>
                                          <p:spTgt spid="78"/>
                                        </p:tgtEl>
                                        <p:attrNameLst>
                                          <p:attrName>ppt_x</p:attrName>
                                          <p:attrName>ppt_y</p:attrName>
                                        </p:attrNameLst>
                                      </p:cBhvr>
                                      <p:rCtr x="-19518" y="0"/>
                                    </p:animMotion>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grpId="0" nodeType="clickEffect">
                                  <p:stCondLst>
                                    <p:cond delay="0"/>
                                  </p:stCondLst>
                                  <p:childTnLst>
                                    <p:animMotion origin="layout" path="M -3.54167E-6 2.59259E-6 L -0.22408 0.00393 " pathEditMode="relative" rAng="0" ptsTypes="AA">
                                      <p:cBhvr>
                                        <p:cTn id="12" dur="2000" fill="hold"/>
                                        <p:tgtEl>
                                          <p:spTgt spid="79"/>
                                        </p:tgtEl>
                                        <p:attrNameLst>
                                          <p:attrName>ppt_x</p:attrName>
                                          <p:attrName>ppt_y</p:attrName>
                                        </p:attrNameLst>
                                      </p:cBhvr>
                                      <p:rCtr x="-11211" y="185"/>
                                    </p:animMotion>
                                  </p:childTnLst>
                                </p:cTn>
                              </p:par>
                              <p:par>
                                <p:cTn id="13" presetID="42" presetClass="path" presetSubtype="0" accel="50000" decel="50000" fill="hold" grpId="0" nodeType="withEffect">
                                  <p:stCondLst>
                                    <p:cond delay="0"/>
                                  </p:stCondLst>
                                  <p:childTnLst>
                                    <p:animMotion origin="layout" path="M 2.70833E-6 3.7037E-6 L -0.22643 0.00023 " pathEditMode="relative" rAng="0" ptsTypes="AA">
                                      <p:cBhvr>
                                        <p:cTn id="14" dur="2000" fill="hold"/>
                                        <p:tgtEl>
                                          <p:spTgt spid="80"/>
                                        </p:tgtEl>
                                        <p:attrNameLst>
                                          <p:attrName>ppt_x</p:attrName>
                                          <p:attrName>ppt_y</p:attrName>
                                        </p:attrNameLst>
                                      </p:cBhvr>
                                      <p:rCtr x="-11328" y="0"/>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0" nodeType="clickEffect">
                                  <p:stCondLst>
                                    <p:cond delay="0"/>
                                  </p:stCondLst>
                                  <p:childTnLst>
                                    <p:animMotion origin="layout" path="M 2.77556E-17 -3.7037E-6 L 0.17292 -0.01342 " pathEditMode="relative" rAng="0" ptsTypes="AA">
                                      <p:cBhvr>
                                        <p:cTn id="18" dur="2000" fill="hold"/>
                                        <p:tgtEl>
                                          <p:spTgt spid="34"/>
                                        </p:tgtEl>
                                        <p:attrNameLst>
                                          <p:attrName>ppt_x</p:attrName>
                                          <p:attrName>ppt_y</p:attrName>
                                        </p:attrNameLst>
                                      </p:cBhvr>
                                      <p:rCtr x="8646" y="-671"/>
                                    </p:animMotion>
                                  </p:childTnLst>
                                </p:cTn>
                              </p:par>
                              <p:par>
                                <p:cTn id="19" presetID="42" presetClass="path" presetSubtype="0" accel="50000" decel="50000" fill="hold" grpId="0" nodeType="withEffect">
                                  <p:stCondLst>
                                    <p:cond delay="0"/>
                                  </p:stCondLst>
                                  <p:childTnLst>
                                    <p:animMotion origin="layout" path="M -2.08333E-7 -1.11111E-6 L 0.17279 -0.00648 " pathEditMode="relative" rAng="0" ptsTypes="AA">
                                      <p:cBhvr>
                                        <p:cTn id="20" dur="2000" fill="hold"/>
                                        <p:tgtEl>
                                          <p:spTgt spid="76"/>
                                        </p:tgtEl>
                                        <p:attrNameLst>
                                          <p:attrName>ppt_x</p:attrName>
                                          <p:attrName>ppt_y</p:attrName>
                                        </p:attrNameLst>
                                      </p:cBhvr>
                                      <p:rCtr x="8633" y="-3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76" grpId="0"/>
      <p:bldP spid="77" grpId="0" animBg="1"/>
      <p:bldP spid="78" grpId="0"/>
      <p:bldP spid="79" grpId="0" animBg="1"/>
      <p:bldP spid="8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2143" y="478116"/>
            <a:ext cx="11745686" cy="769441"/>
          </a:xfrm>
          <a:prstGeom prst="rect">
            <a:avLst/>
          </a:prstGeom>
        </p:spPr>
        <p:txBody>
          <a:bodyPr wrap="square">
            <a:spAutoFit/>
          </a:bodyPr>
          <a:lstStyle/>
          <a:p>
            <a:pPr algn="ctr"/>
            <a:r>
              <a:rPr lang="en-US" sz="4400" b="1">
                <a:latin typeface="Times New Roman" panose="02020603050405020304" pitchFamily="18" charset="0"/>
                <a:cs typeface="Times New Roman" panose="02020603050405020304" pitchFamily="18" charset="0"/>
              </a:rPr>
              <a:t>Tìm kiếm nhị phân - ví dụ 2</a:t>
            </a:r>
            <a:endParaRPr lang="en-US" sz="430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50" name="Text Box 16"/>
          <p:cNvSpPr txBox="1">
            <a:spLocks noChangeArrowheads="1"/>
          </p:cNvSpPr>
          <p:nvPr/>
        </p:nvSpPr>
        <p:spPr bwMode="gray">
          <a:xfrm>
            <a:off x="1949450" y="4796896"/>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400" b="1" i="0" u="none" strike="noStrike" kern="0" cap="none" spc="0" normalizeH="0" baseline="0" noProof="0">
                <a:ln>
                  <a:noFill/>
                </a:ln>
                <a:solidFill>
                  <a:srgbClr val="FFFFFF"/>
                </a:solidFill>
                <a:effectLst/>
                <a:uLnTx/>
                <a:uFillTx/>
              </a:rPr>
              <a:t>2</a:t>
            </a:r>
          </a:p>
        </p:txBody>
      </p:sp>
      <p:sp>
        <p:nvSpPr>
          <p:cNvPr id="25" name="Text Box 13"/>
          <p:cNvSpPr txBox="1">
            <a:spLocks noChangeArrowheads="1"/>
          </p:cNvSpPr>
          <p:nvPr/>
        </p:nvSpPr>
        <p:spPr bwMode="gray">
          <a:xfrm>
            <a:off x="1864346" y="3452982"/>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400" b="1" i="0" u="none" strike="noStrike" kern="0" cap="none" spc="0" normalizeH="0" baseline="0" noProof="0">
                <a:ln>
                  <a:noFill/>
                </a:ln>
                <a:solidFill>
                  <a:srgbClr val="FFFFFF"/>
                </a:solidFill>
                <a:effectLst/>
                <a:uLnTx/>
                <a:uFillTx/>
              </a:rPr>
              <a:t>1</a:t>
            </a:r>
          </a:p>
        </p:txBody>
      </p:sp>
      <p:sp>
        <p:nvSpPr>
          <p:cNvPr id="30" name="Text Box 13"/>
          <p:cNvSpPr txBox="1">
            <a:spLocks noChangeArrowheads="1"/>
          </p:cNvSpPr>
          <p:nvPr/>
        </p:nvSpPr>
        <p:spPr bwMode="gray">
          <a:xfrm>
            <a:off x="1242133" y="1828271"/>
            <a:ext cx="38504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4000" b="1" kern="0" noProof="0">
                <a:solidFill>
                  <a:srgbClr val="FFFFFF"/>
                </a:solidFill>
              </a:rPr>
              <a:t>*</a:t>
            </a:r>
            <a:endParaRPr kumimoji="0" lang="en-US" sz="2400" b="1" i="0" u="none" strike="noStrike" kern="0" cap="none" spc="0" normalizeH="0" baseline="0" noProof="0">
              <a:ln>
                <a:noFill/>
              </a:ln>
              <a:solidFill>
                <a:srgbClr val="FFFFFF"/>
              </a:solidFill>
              <a:effectLst/>
              <a:uLnTx/>
              <a:uFillTx/>
            </a:endParaRPr>
          </a:p>
        </p:txBody>
      </p:sp>
      <p:sp>
        <p:nvSpPr>
          <p:cNvPr id="32" name="Text Box 3"/>
          <p:cNvSpPr txBox="1">
            <a:spLocks noChangeArrowheads="1"/>
          </p:cNvSpPr>
          <p:nvPr/>
        </p:nvSpPr>
        <p:spPr bwMode="auto">
          <a:xfrm>
            <a:off x="1703445" y="1553903"/>
            <a:ext cx="609600" cy="528638"/>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18</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33" name="Text Box 4"/>
          <p:cNvSpPr txBox="1">
            <a:spLocks noChangeArrowheads="1"/>
          </p:cNvSpPr>
          <p:nvPr/>
        </p:nvSpPr>
        <p:spPr bwMode="auto">
          <a:xfrm>
            <a:off x="1424045" y="2073016"/>
            <a:ext cx="1262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2000">
                <a:solidFill>
                  <a:srgbClr val="FF3300"/>
                </a:solidFill>
                <a:latin typeface="Times New Roman" panose="02020603050405020304" pitchFamily="18" charset="0"/>
              </a:rPr>
              <a:t>Khóa  tìm</a:t>
            </a:r>
            <a:r>
              <a:rPr lang="en-US" sz="2000">
                <a:solidFill>
                  <a:srgbClr val="FF3300"/>
                </a:solidFill>
                <a:latin typeface="VNI-Times" pitchFamily="2" charset="0"/>
              </a:rPr>
              <a:t> </a:t>
            </a:r>
          </a:p>
        </p:txBody>
      </p:sp>
      <p:sp>
        <p:nvSpPr>
          <p:cNvPr id="34" name="Line 5"/>
          <p:cNvSpPr>
            <a:spLocks noChangeShapeType="1"/>
          </p:cNvSpPr>
          <p:nvPr/>
        </p:nvSpPr>
        <p:spPr bwMode="auto">
          <a:xfrm flipV="1">
            <a:off x="4165600" y="3420153"/>
            <a:ext cx="0" cy="509588"/>
          </a:xfrm>
          <a:prstGeom prst="line">
            <a:avLst/>
          </a:prstGeom>
          <a:noFill/>
          <a:ln w="762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a:solidFill>
                <a:prstClr val="black"/>
              </a:solidFill>
              <a:latin typeface="Tahoma" panose="020B0604030504040204" pitchFamily="34" charset="0"/>
            </a:endParaRPr>
          </a:p>
        </p:txBody>
      </p:sp>
      <p:sp>
        <p:nvSpPr>
          <p:cNvPr id="35" name="Text Box 6"/>
          <p:cNvSpPr txBox="1">
            <a:spLocks noChangeArrowheads="1"/>
          </p:cNvSpPr>
          <p:nvPr/>
        </p:nvSpPr>
        <p:spPr bwMode="auto">
          <a:xfrm>
            <a:off x="1846098"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2</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36" name="Text Box 7"/>
          <p:cNvSpPr txBox="1">
            <a:spLocks noChangeArrowheads="1"/>
          </p:cNvSpPr>
          <p:nvPr/>
        </p:nvSpPr>
        <p:spPr bwMode="auto">
          <a:xfrm>
            <a:off x="2542785"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5</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37" name="Text Box 8"/>
          <p:cNvSpPr txBox="1">
            <a:spLocks noChangeArrowheads="1"/>
          </p:cNvSpPr>
          <p:nvPr/>
        </p:nvSpPr>
        <p:spPr bwMode="auto">
          <a:xfrm>
            <a:off x="3224955"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noProof="0">
                <a:solidFill>
                  <a:prstClr val="white"/>
                </a:solidFill>
                <a:latin typeface="Arial" panose="020B0604020202020204" pitchFamily="34" charset="0"/>
              </a:rPr>
              <a:t>9</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38" name="Text Box 9"/>
          <p:cNvSpPr txBox="1">
            <a:spLocks noChangeArrowheads="1"/>
          </p:cNvSpPr>
          <p:nvPr/>
        </p:nvSpPr>
        <p:spPr bwMode="auto">
          <a:xfrm>
            <a:off x="3936153"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sz="2800" b="1" i="0" u="none" strike="noStrike" kern="0" cap="none" spc="0" normalizeH="0" baseline="0" noProof="0">
                <a:ln>
                  <a:noFill/>
                </a:ln>
                <a:solidFill>
                  <a:prstClr val="white"/>
                </a:solidFill>
                <a:effectLst/>
                <a:uLnTx/>
                <a:uFillTx/>
                <a:latin typeface="Arial" panose="020B0604020202020204" pitchFamily="34" charset="0"/>
              </a:rPr>
              <a:t>14</a:t>
            </a:r>
          </a:p>
        </p:txBody>
      </p:sp>
      <p:sp>
        <p:nvSpPr>
          <p:cNvPr id="39" name="Text Box 10"/>
          <p:cNvSpPr txBox="1">
            <a:spLocks noChangeArrowheads="1"/>
          </p:cNvSpPr>
          <p:nvPr/>
        </p:nvSpPr>
        <p:spPr bwMode="auto">
          <a:xfrm>
            <a:off x="4647351"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18</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40" name="Text Box 11"/>
          <p:cNvSpPr txBox="1">
            <a:spLocks noChangeArrowheads="1"/>
          </p:cNvSpPr>
          <p:nvPr/>
        </p:nvSpPr>
        <p:spPr bwMode="auto">
          <a:xfrm>
            <a:off x="5344035"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23</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47" name="Text Box 12"/>
          <p:cNvSpPr txBox="1">
            <a:spLocks noChangeArrowheads="1"/>
          </p:cNvSpPr>
          <p:nvPr/>
        </p:nvSpPr>
        <p:spPr bwMode="auto">
          <a:xfrm>
            <a:off x="6040719"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2</a:t>
            </a:r>
            <a:r>
              <a:rPr kumimoji="0" lang="en-US" sz="2800" b="1" i="0" u="none" strike="noStrike" kern="0" cap="none" spc="0" normalizeH="0" baseline="0" noProof="0">
                <a:ln>
                  <a:noFill/>
                </a:ln>
                <a:solidFill>
                  <a:prstClr val="white"/>
                </a:solidFill>
                <a:effectLst/>
                <a:uLnTx/>
                <a:uFillTx/>
                <a:latin typeface="Arial" panose="020B0604020202020204" pitchFamily="34" charset="0"/>
              </a:rPr>
              <a:t>5</a:t>
            </a:r>
          </a:p>
        </p:txBody>
      </p:sp>
      <p:sp>
        <p:nvSpPr>
          <p:cNvPr id="51" name="Text Box 13"/>
          <p:cNvSpPr txBox="1">
            <a:spLocks noChangeArrowheads="1"/>
          </p:cNvSpPr>
          <p:nvPr/>
        </p:nvSpPr>
        <p:spPr bwMode="auto">
          <a:xfrm>
            <a:off x="6722890"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3</a:t>
            </a:r>
            <a:r>
              <a:rPr kumimoji="0" lang="en-US" sz="2800" b="1" i="0" u="none" strike="noStrike" kern="0" cap="none" spc="0" normalizeH="0" baseline="0" noProof="0">
                <a:ln>
                  <a:noFill/>
                </a:ln>
                <a:solidFill>
                  <a:prstClr val="white"/>
                </a:solidFill>
                <a:effectLst/>
                <a:uLnTx/>
                <a:uFillTx/>
                <a:latin typeface="Arial" panose="020B0604020202020204" pitchFamily="34" charset="0"/>
              </a:rPr>
              <a:t>1</a:t>
            </a:r>
          </a:p>
        </p:txBody>
      </p:sp>
      <p:sp>
        <p:nvSpPr>
          <p:cNvPr id="61" name="Text Box 23"/>
          <p:cNvSpPr txBox="1">
            <a:spLocks noChangeArrowheads="1"/>
          </p:cNvSpPr>
          <p:nvPr/>
        </p:nvSpPr>
        <p:spPr bwMode="auto">
          <a:xfrm>
            <a:off x="6351645" y="1658678"/>
            <a:ext cx="13227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a:solidFill>
                  <a:srgbClr val="FF3300"/>
                </a:solidFill>
                <a:latin typeface="Times New Roman" panose="02020603050405020304" pitchFamily="18" charset="0"/>
              </a:rPr>
              <a:t>Vị trí = 4</a:t>
            </a:r>
          </a:p>
        </p:txBody>
      </p:sp>
      <p:sp>
        <p:nvSpPr>
          <p:cNvPr id="62" name="Text Box 24"/>
          <p:cNvSpPr txBox="1">
            <a:spLocks noChangeArrowheads="1"/>
          </p:cNvSpPr>
          <p:nvPr/>
        </p:nvSpPr>
        <p:spPr bwMode="auto">
          <a:xfrm>
            <a:off x="5662437" y="4839535"/>
            <a:ext cx="2111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a:solidFill>
                  <a:srgbClr val="FF3300"/>
                </a:solidFill>
                <a:latin typeface="Times New Roman" panose="02020603050405020304" pitchFamily="18" charset="0"/>
              </a:rPr>
              <a:t>Tìm thành công</a:t>
            </a:r>
          </a:p>
        </p:txBody>
      </p:sp>
      <p:sp>
        <p:nvSpPr>
          <p:cNvPr id="63" name="Text Box 25"/>
          <p:cNvSpPr txBox="1">
            <a:spLocks noChangeArrowheads="1"/>
          </p:cNvSpPr>
          <p:nvPr/>
        </p:nvSpPr>
        <p:spPr bwMode="auto">
          <a:xfrm>
            <a:off x="5843645" y="5417878"/>
            <a:ext cx="2513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b="1">
                <a:solidFill>
                  <a:srgbClr val="3366CC"/>
                </a:solidFill>
                <a:latin typeface="Times New Roman" panose="02020603050405020304" pitchFamily="18" charset="0"/>
              </a:rPr>
              <a:t>Số lần so sánh: 3</a:t>
            </a:r>
          </a:p>
        </p:txBody>
      </p:sp>
      <p:sp>
        <p:nvSpPr>
          <p:cNvPr id="31"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
        <p:nvSpPr>
          <p:cNvPr id="64" name="Text Box 11"/>
          <p:cNvSpPr txBox="1">
            <a:spLocks noChangeArrowheads="1"/>
          </p:cNvSpPr>
          <p:nvPr/>
        </p:nvSpPr>
        <p:spPr bwMode="auto">
          <a:xfrm>
            <a:off x="7412319" y="285180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33</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65" name="Text Box 12"/>
          <p:cNvSpPr txBox="1">
            <a:spLocks noChangeArrowheads="1"/>
          </p:cNvSpPr>
          <p:nvPr/>
        </p:nvSpPr>
        <p:spPr bwMode="auto">
          <a:xfrm>
            <a:off x="8109003" y="285180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4</a:t>
            </a:r>
            <a:r>
              <a:rPr kumimoji="0" lang="en-US" sz="2800" b="1" i="0" u="none" strike="noStrike" kern="0" cap="none" spc="0" normalizeH="0" baseline="0" noProof="0">
                <a:ln>
                  <a:noFill/>
                </a:ln>
                <a:solidFill>
                  <a:prstClr val="white"/>
                </a:solidFill>
                <a:effectLst/>
                <a:uLnTx/>
                <a:uFillTx/>
                <a:latin typeface="Arial" panose="020B0604020202020204" pitchFamily="34" charset="0"/>
              </a:rPr>
              <a:t>5</a:t>
            </a:r>
          </a:p>
        </p:txBody>
      </p:sp>
      <p:sp>
        <p:nvSpPr>
          <p:cNvPr id="66" name="Text Box 13"/>
          <p:cNvSpPr txBox="1">
            <a:spLocks noChangeArrowheads="1"/>
          </p:cNvSpPr>
          <p:nvPr/>
        </p:nvSpPr>
        <p:spPr bwMode="auto">
          <a:xfrm>
            <a:off x="8791174" y="285180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61</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53" name="Text Box 15"/>
          <p:cNvSpPr txBox="1">
            <a:spLocks noChangeArrowheads="1"/>
          </p:cNvSpPr>
          <p:nvPr/>
        </p:nvSpPr>
        <p:spPr bwMode="auto">
          <a:xfrm>
            <a:off x="1846098"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0</a:t>
            </a:r>
          </a:p>
        </p:txBody>
      </p:sp>
      <p:sp>
        <p:nvSpPr>
          <p:cNvPr id="54" name="Text Box 16"/>
          <p:cNvSpPr txBox="1">
            <a:spLocks noChangeArrowheads="1"/>
          </p:cNvSpPr>
          <p:nvPr/>
        </p:nvSpPr>
        <p:spPr bwMode="auto">
          <a:xfrm>
            <a:off x="2640468"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1</a:t>
            </a:r>
          </a:p>
        </p:txBody>
      </p:sp>
      <p:sp>
        <p:nvSpPr>
          <p:cNvPr id="55" name="Text Box 17"/>
          <p:cNvSpPr txBox="1">
            <a:spLocks noChangeArrowheads="1"/>
          </p:cNvSpPr>
          <p:nvPr/>
        </p:nvSpPr>
        <p:spPr bwMode="auto">
          <a:xfrm>
            <a:off x="3258312"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2</a:t>
            </a:r>
          </a:p>
        </p:txBody>
      </p:sp>
      <p:sp>
        <p:nvSpPr>
          <p:cNvPr id="56" name="Text Box 18"/>
          <p:cNvSpPr txBox="1">
            <a:spLocks noChangeArrowheads="1"/>
          </p:cNvSpPr>
          <p:nvPr/>
        </p:nvSpPr>
        <p:spPr bwMode="auto">
          <a:xfrm>
            <a:off x="3964419"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3</a:t>
            </a:r>
          </a:p>
        </p:txBody>
      </p:sp>
      <p:sp>
        <p:nvSpPr>
          <p:cNvPr id="57" name="Text Box 19"/>
          <p:cNvSpPr txBox="1">
            <a:spLocks noChangeArrowheads="1"/>
          </p:cNvSpPr>
          <p:nvPr/>
        </p:nvSpPr>
        <p:spPr bwMode="auto">
          <a:xfrm>
            <a:off x="4670526"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4</a:t>
            </a:r>
          </a:p>
        </p:txBody>
      </p:sp>
      <p:sp>
        <p:nvSpPr>
          <p:cNvPr id="58" name="Text Box 20"/>
          <p:cNvSpPr txBox="1">
            <a:spLocks noChangeArrowheads="1"/>
          </p:cNvSpPr>
          <p:nvPr/>
        </p:nvSpPr>
        <p:spPr bwMode="auto">
          <a:xfrm>
            <a:off x="5376632"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5</a:t>
            </a:r>
          </a:p>
        </p:txBody>
      </p:sp>
      <p:sp>
        <p:nvSpPr>
          <p:cNvPr id="59" name="Text Box 21"/>
          <p:cNvSpPr txBox="1">
            <a:spLocks noChangeArrowheads="1"/>
          </p:cNvSpPr>
          <p:nvPr/>
        </p:nvSpPr>
        <p:spPr bwMode="auto">
          <a:xfrm>
            <a:off x="6082739"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6</a:t>
            </a:r>
          </a:p>
        </p:txBody>
      </p:sp>
      <p:sp>
        <p:nvSpPr>
          <p:cNvPr id="60" name="Text Box 22"/>
          <p:cNvSpPr txBox="1">
            <a:spLocks noChangeArrowheads="1"/>
          </p:cNvSpPr>
          <p:nvPr/>
        </p:nvSpPr>
        <p:spPr bwMode="auto">
          <a:xfrm>
            <a:off x="6788846"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7</a:t>
            </a:r>
          </a:p>
        </p:txBody>
      </p:sp>
      <p:sp>
        <p:nvSpPr>
          <p:cNvPr id="70" name="Text Box 20"/>
          <p:cNvSpPr txBox="1">
            <a:spLocks noChangeArrowheads="1"/>
          </p:cNvSpPr>
          <p:nvPr/>
        </p:nvSpPr>
        <p:spPr bwMode="auto">
          <a:xfrm>
            <a:off x="7462891" y="2521643"/>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8</a:t>
            </a:r>
          </a:p>
        </p:txBody>
      </p:sp>
      <p:sp>
        <p:nvSpPr>
          <p:cNvPr id="71" name="Text Box 21"/>
          <p:cNvSpPr txBox="1">
            <a:spLocks noChangeArrowheads="1"/>
          </p:cNvSpPr>
          <p:nvPr/>
        </p:nvSpPr>
        <p:spPr bwMode="auto">
          <a:xfrm>
            <a:off x="8168998" y="2521643"/>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9</a:t>
            </a:r>
          </a:p>
        </p:txBody>
      </p:sp>
      <p:sp>
        <p:nvSpPr>
          <p:cNvPr id="72" name="Text Box 22"/>
          <p:cNvSpPr txBox="1">
            <a:spLocks noChangeArrowheads="1"/>
          </p:cNvSpPr>
          <p:nvPr/>
        </p:nvSpPr>
        <p:spPr bwMode="auto">
          <a:xfrm>
            <a:off x="8875105" y="2521643"/>
            <a:ext cx="441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10</a:t>
            </a:r>
          </a:p>
        </p:txBody>
      </p:sp>
      <p:sp>
        <p:nvSpPr>
          <p:cNvPr id="76" name="Text Box 23"/>
          <p:cNvSpPr txBox="1">
            <a:spLocks noChangeArrowheads="1"/>
          </p:cNvSpPr>
          <p:nvPr/>
        </p:nvSpPr>
        <p:spPr bwMode="auto">
          <a:xfrm>
            <a:off x="3982859" y="4009989"/>
            <a:ext cx="3722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a:solidFill>
                  <a:srgbClr val="FF3300"/>
                </a:solidFill>
                <a:latin typeface="Times New Roman" panose="02020603050405020304" pitchFamily="18" charset="0"/>
              </a:rPr>
              <a:t>L</a:t>
            </a:r>
          </a:p>
        </p:txBody>
      </p:sp>
      <p:sp>
        <p:nvSpPr>
          <p:cNvPr id="77" name="Line 5"/>
          <p:cNvSpPr>
            <a:spLocks noChangeShapeType="1"/>
          </p:cNvSpPr>
          <p:nvPr/>
        </p:nvSpPr>
        <p:spPr bwMode="auto">
          <a:xfrm flipV="1">
            <a:off x="5662437" y="3458109"/>
            <a:ext cx="0" cy="509588"/>
          </a:xfrm>
          <a:prstGeom prst="line">
            <a:avLst/>
          </a:prstGeom>
          <a:noFill/>
          <a:ln w="762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a:solidFill>
                <a:prstClr val="black"/>
              </a:solidFill>
              <a:latin typeface="Tahoma" panose="020B0604030504040204" pitchFamily="34" charset="0"/>
            </a:endParaRPr>
          </a:p>
        </p:txBody>
      </p:sp>
      <p:sp>
        <p:nvSpPr>
          <p:cNvPr id="78" name="Text Box 23"/>
          <p:cNvSpPr txBox="1">
            <a:spLocks noChangeArrowheads="1"/>
          </p:cNvSpPr>
          <p:nvPr/>
        </p:nvSpPr>
        <p:spPr bwMode="auto">
          <a:xfrm>
            <a:off x="5467512" y="4019879"/>
            <a:ext cx="389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a:solidFill>
                  <a:srgbClr val="FF3300"/>
                </a:solidFill>
                <a:latin typeface="Times New Roman" panose="02020603050405020304" pitchFamily="18" charset="0"/>
              </a:rPr>
              <a:t>R</a:t>
            </a:r>
          </a:p>
        </p:txBody>
      </p:sp>
      <p:sp>
        <p:nvSpPr>
          <p:cNvPr id="79" name="Line 5"/>
          <p:cNvSpPr>
            <a:spLocks noChangeShapeType="1"/>
          </p:cNvSpPr>
          <p:nvPr/>
        </p:nvSpPr>
        <p:spPr bwMode="auto">
          <a:xfrm flipV="1">
            <a:off x="3483401" y="3452982"/>
            <a:ext cx="0" cy="509588"/>
          </a:xfrm>
          <a:prstGeom prst="line">
            <a:avLst/>
          </a:prstGeom>
          <a:noFill/>
          <a:ln w="762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a:solidFill>
                <a:prstClr val="black"/>
              </a:solidFill>
              <a:latin typeface="Tahoma" panose="020B0604030504040204" pitchFamily="34" charset="0"/>
            </a:endParaRPr>
          </a:p>
        </p:txBody>
      </p:sp>
      <p:sp>
        <p:nvSpPr>
          <p:cNvPr id="80" name="Text Box 23"/>
          <p:cNvSpPr txBox="1">
            <a:spLocks noChangeArrowheads="1"/>
          </p:cNvSpPr>
          <p:nvPr/>
        </p:nvSpPr>
        <p:spPr bwMode="auto">
          <a:xfrm>
            <a:off x="3300660" y="4042818"/>
            <a:ext cx="423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a:solidFill>
                  <a:srgbClr val="FF3300"/>
                </a:solidFill>
                <a:latin typeface="Times New Roman" panose="02020603050405020304" pitchFamily="18" charset="0"/>
              </a:rPr>
              <a:t>m</a:t>
            </a:r>
          </a:p>
        </p:txBody>
      </p:sp>
      <p:sp>
        <p:nvSpPr>
          <p:cNvPr id="81" name="Text Box 12"/>
          <p:cNvSpPr txBox="1">
            <a:spLocks noChangeArrowheads="1"/>
          </p:cNvSpPr>
          <p:nvPr/>
        </p:nvSpPr>
        <p:spPr bwMode="auto">
          <a:xfrm>
            <a:off x="9479748" y="2854824"/>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6</a:t>
            </a:r>
            <a:r>
              <a:rPr kumimoji="0" lang="en-US" sz="2800" b="1" i="0" u="none" strike="noStrike" kern="0" cap="none" spc="0" normalizeH="0" baseline="0" noProof="0">
                <a:ln>
                  <a:noFill/>
                </a:ln>
                <a:solidFill>
                  <a:prstClr val="white"/>
                </a:solidFill>
                <a:effectLst/>
                <a:uLnTx/>
                <a:uFillTx/>
                <a:latin typeface="Arial" panose="020B0604020202020204" pitchFamily="34" charset="0"/>
              </a:rPr>
              <a:t>5</a:t>
            </a:r>
          </a:p>
        </p:txBody>
      </p:sp>
      <p:sp>
        <p:nvSpPr>
          <p:cNvPr id="82" name="Text Box 13"/>
          <p:cNvSpPr txBox="1">
            <a:spLocks noChangeArrowheads="1"/>
          </p:cNvSpPr>
          <p:nvPr/>
        </p:nvSpPr>
        <p:spPr bwMode="auto">
          <a:xfrm>
            <a:off x="10161919" y="2854824"/>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71</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83" name="Text Box 21"/>
          <p:cNvSpPr txBox="1">
            <a:spLocks noChangeArrowheads="1"/>
          </p:cNvSpPr>
          <p:nvPr/>
        </p:nvSpPr>
        <p:spPr bwMode="auto">
          <a:xfrm>
            <a:off x="9624266" y="2489548"/>
            <a:ext cx="4240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11</a:t>
            </a:r>
          </a:p>
        </p:txBody>
      </p:sp>
      <p:sp>
        <p:nvSpPr>
          <p:cNvPr id="84" name="Text Box 22"/>
          <p:cNvSpPr txBox="1">
            <a:spLocks noChangeArrowheads="1"/>
          </p:cNvSpPr>
          <p:nvPr/>
        </p:nvSpPr>
        <p:spPr bwMode="auto">
          <a:xfrm>
            <a:off x="10330373" y="2489548"/>
            <a:ext cx="441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12</a:t>
            </a:r>
          </a:p>
        </p:txBody>
      </p:sp>
    </p:spTree>
    <p:extLst>
      <p:ext uri="{BB962C8B-B14F-4D97-AF65-F5344CB8AC3E}">
        <p14:creationId xmlns:p14="http://schemas.microsoft.com/office/powerpoint/2010/main" val="16279346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91667E-6 7.40741E-7 L 0.1151 0.00093 " pathEditMode="relative" rAng="0" ptsTypes="AA">
                                      <p:cBhvr>
                                        <p:cTn id="6" dur="2000" fill="hold"/>
                                        <p:tgtEl>
                                          <p:spTgt spid="79"/>
                                        </p:tgtEl>
                                        <p:attrNameLst>
                                          <p:attrName>ppt_x</p:attrName>
                                          <p:attrName>ppt_y</p:attrName>
                                        </p:attrNameLst>
                                      </p:cBhvr>
                                      <p:rCtr x="5755" y="46"/>
                                    </p:animMotion>
                                  </p:childTnLst>
                                </p:cTn>
                              </p:par>
                              <p:par>
                                <p:cTn id="7" presetID="42" presetClass="path" presetSubtype="0" accel="50000" decel="50000" fill="hold" grpId="0" nodeType="withEffect">
                                  <p:stCondLst>
                                    <p:cond delay="0"/>
                                  </p:stCondLst>
                                  <p:childTnLst>
                                    <p:animMotion origin="layout" path="M -8.33333E-7 1.85185E-6 L 0.10872 0.00764 " pathEditMode="relative" rAng="0" ptsTypes="AA">
                                      <p:cBhvr>
                                        <p:cTn id="8" dur="2000" fill="hold"/>
                                        <p:tgtEl>
                                          <p:spTgt spid="80"/>
                                        </p:tgtEl>
                                        <p:attrNameLst>
                                          <p:attrName>ppt_x</p:attrName>
                                          <p:attrName>ppt_y</p:attrName>
                                        </p:attrNameLst>
                                      </p:cBhvr>
                                      <p:rCtr x="5430" y="37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P spid="63" grpId="0"/>
      <p:bldP spid="79" grpId="0" animBg="1"/>
      <p:bldP spid="8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2143" y="478116"/>
            <a:ext cx="11745686" cy="769441"/>
          </a:xfrm>
          <a:prstGeom prst="rect">
            <a:avLst/>
          </a:prstGeom>
        </p:spPr>
        <p:txBody>
          <a:bodyPr wrap="square">
            <a:spAutoFit/>
          </a:bodyPr>
          <a:lstStyle/>
          <a:p>
            <a:pPr algn="ctr"/>
            <a:r>
              <a:rPr lang="en-US" sz="4400" b="1">
                <a:latin typeface="Times New Roman" panose="02020603050405020304" pitchFamily="18" charset="0"/>
                <a:cs typeface="Times New Roman" panose="02020603050405020304" pitchFamily="18" charset="0"/>
              </a:rPr>
              <a:t>Tìm kiếm nhị phân - ví dụ 3</a:t>
            </a:r>
            <a:endParaRPr lang="en-US" sz="430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50" name="Text Box 16"/>
          <p:cNvSpPr txBox="1">
            <a:spLocks noChangeArrowheads="1"/>
          </p:cNvSpPr>
          <p:nvPr/>
        </p:nvSpPr>
        <p:spPr bwMode="gray">
          <a:xfrm>
            <a:off x="1949450" y="4796896"/>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400" b="1" i="0" u="none" strike="noStrike" kern="0" cap="none" spc="0" normalizeH="0" baseline="0" noProof="0">
                <a:ln>
                  <a:noFill/>
                </a:ln>
                <a:solidFill>
                  <a:srgbClr val="FFFFFF"/>
                </a:solidFill>
                <a:effectLst/>
                <a:uLnTx/>
                <a:uFillTx/>
              </a:rPr>
              <a:t>2</a:t>
            </a:r>
          </a:p>
        </p:txBody>
      </p:sp>
      <p:sp>
        <p:nvSpPr>
          <p:cNvPr id="25" name="Text Box 13"/>
          <p:cNvSpPr txBox="1">
            <a:spLocks noChangeArrowheads="1"/>
          </p:cNvSpPr>
          <p:nvPr/>
        </p:nvSpPr>
        <p:spPr bwMode="gray">
          <a:xfrm>
            <a:off x="1864346" y="3452982"/>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400" b="1" i="0" u="none" strike="noStrike" kern="0" cap="none" spc="0" normalizeH="0" baseline="0" noProof="0">
                <a:ln>
                  <a:noFill/>
                </a:ln>
                <a:solidFill>
                  <a:srgbClr val="FFFFFF"/>
                </a:solidFill>
                <a:effectLst/>
                <a:uLnTx/>
                <a:uFillTx/>
              </a:rPr>
              <a:t>1</a:t>
            </a:r>
          </a:p>
        </p:txBody>
      </p:sp>
      <p:sp>
        <p:nvSpPr>
          <p:cNvPr id="30" name="Text Box 13"/>
          <p:cNvSpPr txBox="1">
            <a:spLocks noChangeArrowheads="1"/>
          </p:cNvSpPr>
          <p:nvPr/>
        </p:nvSpPr>
        <p:spPr bwMode="gray">
          <a:xfrm>
            <a:off x="1242133" y="1828271"/>
            <a:ext cx="38504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4000" b="1" kern="0" noProof="0">
                <a:solidFill>
                  <a:srgbClr val="FFFFFF"/>
                </a:solidFill>
              </a:rPr>
              <a:t>*</a:t>
            </a:r>
            <a:endParaRPr kumimoji="0" lang="en-US" sz="2400" b="1" i="0" u="none" strike="noStrike" kern="0" cap="none" spc="0" normalizeH="0" baseline="0" noProof="0">
              <a:ln>
                <a:noFill/>
              </a:ln>
              <a:solidFill>
                <a:srgbClr val="FFFFFF"/>
              </a:solidFill>
              <a:effectLst/>
              <a:uLnTx/>
              <a:uFillTx/>
            </a:endParaRPr>
          </a:p>
        </p:txBody>
      </p:sp>
      <p:sp>
        <p:nvSpPr>
          <p:cNvPr id="32" name="Text Box 3"/>
          <p:cNvSpPr txBox="1">
            <a:spLocks noChangeArrowheads="1"/>
          </p:cNvSpPr>
          <p:nvPr/>
        </p:nvSpPr>
        <p:spPr bwMode="auto">
          <a:xfrm>
            <a:off x="1703445" y="1553903"/>
            <a:ext cx="609600" cy="528638"/>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sz="2800" b="1" i="0" u="none" strike="noStrike" kern="0" cap="none" spc="0" normalizeH="0" baseline="0" noProof="0">
                <a:ln>
                  <a:noFill/>
                </a:ln>
                <a:solidFill>
                  <a:prstClr val="white"/>
                </a:solidFill>
                <a:effectLst/>
                <a:uLnTx/>
                <a:uFillTx/>
                <a:latin typeface="Arial" panose="020B0604020202020204" pitchFamily="34" charset="0"/>
              </a:rPr>
              <a:t>20</a:t>
            </a:r>
          </a:p>
        </p:txBody>
      </p:sp>
      <p:sp>
        <p:nvSpPr>
          <p:cNvPr id="33" name="Text Box 4"/>
          <p:cNvSpPr txBox="1">
            <a:spLocks noChangeArrowheads="1"/>
          </p:cNvSpPr>
          <p:nvPr/>
        </p:nvSpPr>
        <p:spPr bwMode="auto">
          <a:xfrm>
            <a:off x="1424045" y="2073016"/>
            <a:ext cx="1262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2000">
                <a:solidFill>
                  <a:srgbClr val="FF3300"/>
                </a:solidFill>
                <a:latin typeface="Times New Roman" panose="02020603050405020304" pitchFamily="18" charset="0"/>
              </a:rPr>
              <a:t>Khóa  tìm</a:t>
            </a:r>
            <a:r>
              <a:rPr lang="en-US" sz="2000">
                <a:solidFill>
                  <a:srgbClr val="FF3300"/>
                </a:solidFill>
                <a:latin typeface="VNI-Times" pitchFamily="2" charset="0"/>
              </a:rPr>
              <a:t> </a:t>
            </a:r>
          </a:p>
        </p:txBody>
      </p:sp>
      <p:sp>
        <p:nvSpPr>
          <p:cNvPr id="34" name="Line 5"/>
          <p:cNvSpPr>
            <a:spLocks noChangeShapeType="1"/>
          </p:cNvSpPr>
          <p:nvPr/>
        </p:nvSpPr>
        <p:spPr bwMode="auto">
          <a:xfrm flipV="1">
            <a:off x="2056694" y="3585702"/>
            <a:ext cx="0" cy="509588"/>
          </a:xfrm>
          <a:prstGeom prst="line">
            <a:avLst/>
          </a:prstGeom>
          <a:noFill/>
          <a:ln w="762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a:solidFill>
                <a:prstClr val="black"/>
              </a:solidFill>
              <a:latin typeface="Tahoma" panose="020B0604030504040204" pitchFamily="34" charset="0"/>
            </a:endParaRPr>
          </a:p>
        </p:txBody>
      </p:sp>
      <p:sp>
        <p:nvSpPr>
          <p:cNvPr id="35" name="Text Box 6"/>
          <p:cNvSpPr txBox="1">
            <a:spLocks noChangeArrowheads="1"/>
          </p:cNvSpPr>
          <p:nvPr/>
        </p:nvSpPr>
        <p:spPr bwMode="auto">
          <a:xfrm>
            <a:off x="1846098"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2</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36" name="Text Box 7"/>
          <p:cNvSpPr txBox="1">
            <a:spLocks noChangeArrowheads="1"/>
          </p:cNvSpPr>
          <p:nvPr/>
        </p:nvSpPr>
        <p:spPr bwMode="auto">
          <a:xfrm>
            <a:off x="2542785"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5</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37" name="Text Box 8"/>
          <p:cNvSpPr txBox="1">
            <a:spLocks noChangeArrowheads="1"/>
          </p:cNvSpPr>
          <p:nvPr/>
        </p:nvSpPr>
        <p:spPr bwMode="auto">
          <a:xfrm>
            <a:off x="3224955"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noProof="0">
                <a:solidFill>
                  <a:prstClr val="white"/>
                </a:solidFill>
                <a:latin typeface="Arial" panose="020B0604020202020204" pitchFamily="34" charset="0"/>
              </a:rPr>
              <a:t>9</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38" name="Text Box 9"/>
          <p:cNvSpPr txBox="1">
            <a:spLocks noChangeArrowheads="1"/>
          </p:cNvSpPr>
          <p:nvPr/>
        </p:nvSpPr>
        <p:spPr bwMode="auto">
          <a:xfrm>
            <a:off x="3936153"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sz="2800" b="1" i="0" u="none" strike="noStrike" kern="0" cap="none" spc="0" normalizeH="0" baseline="0" noProof="0">
                <a:ln>
                  <a:noFill/>
                </a:ln>
                <a:solidFill>
                  <a:prstClr val="white"/>
                </a:solidFill>
                <a:effectLst/>
                <a:uLnTx/>
                <a:uFillTx/>
                <a:latin typeface="Arial" panose="020B0604020202020204" pitchFamily="34" charset="0"/>
              </a:rPr>
              <a:t>14</a:t>
            </a:r>
          </a:p>
        </p:txBody>
      </p:sp>
      <p:sp>
        <p:nvSpPr>
          <p:cNvPr id="39" name="Text Box 10"/>
          <p:cNvSpPr txBox="1">
            <a:spLocks noChangeArrowheads="1"/>
          </p:cNvSpPr>
          <p:nvPr/>
        </p:nvSpPr>
        <p:spPr bwMode="auto">
          <a:xfrm>
            <a:off x="4647351"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18</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40" name="Text Box 11"/>
          <p:cNvSpPr txBox="1">
            <a:spLocks noChangeArrowheads="1"/>
          </p:cNvSpPr>
          <p:nvPr/>
        </p:nvSpPr>
        <p:spPr bwMode="auto">
          <a:xfrm>
            <a:off x="5344035"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23</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47" name="Text Box 12"/>
          <p:cNvSpPr txBox="1">
            <a:spLocks noChangeArrowheads="1"/>
          </p:cNvSpPr>
          <p:nvPr/>
        </p:nvSpPr>
        <p:spPr bwMode="auto">
          <a:xfrm>
            <a:off x="6040719"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2</a:t>
            </a:r>
            <a:r>
              <a:rPr kumimoji="0" lang="en-US" sz="2800" b="1" i="0" u="none" strike="noStrike" kern="0" cap="none" spc="0" normalizeH="0" baseline="0" noProof="0">
                <a:ln>
                  <a:noFill/>
                </a:ln>
                <a:solidFill>
                  <a:prstClr val="white"/>
                </a:solidFill>
                <a:effectLst/>
                <a:uLnTx/>
                <a:uFillTx/>
                <a:latin typeface="Arial" panose="020B0604020202020204" pitchFamily="34" charset="0"/>
              </a:rPr>
              <a:t>5</a:t>
            </a:r>
          </a:p>
        </p:txBody>
      </p:sp>
      <p:sp>
        <p:nvSpPr>
          <p:cNvPr id="51" name="Text Box 13"/>
          <p:cNvSpPr txBox="1">
            <a:spLocks noChangeArrowheads="1"/>
          </p:cNvSpPr>
          <p:nvPr/>
        </p:nvSpPr>
        <p:spPr bwMode="auto">
          <a:xfrm>
            <a:off x="6722890"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3</a:t>
            </a:r>
            <a:r>
              <a:rPr kumimoji="0" lang="en-US" sz="2800" b="1" i="0" u="none" strike="noStrike" kern="0" cap="none" spc="0" normalizeH="0" baseline="0" noProof="0">
                <a:ln>
                  <a:noFill/>
                </a:ln>
                <a:solidFill>
                  <a:prstClr val="white"/>
                </a:solidFill>
                <a:effectLst/>
                <a:uLnTx/>
                <a:uFillTx/>
                <a:latin typeface="Arial" panose="020B0604020202020204" pitchFamily="34" charset="0"/>
              </a:rPr>
              <a:t>1</a:t>
            </a:r>
          </a:p>
        </p:txBody>
      </p:sp>
      <p:sp>
        <p:nvSpPr>
          <p:cNvPr id="31"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
        <p:nvSpPr>
          <p:cNvPr id="64" name="Text Box 11"/>
          <p:cNvSpPr txBox="1">
            <a:spLocks noChangeArrowheads="1"/>
          </p:cNvSpPr>
          <p:nvPr/>
        </p:nvSpPr>
        <p:spPr bwMode="auto">
          <a:xfrm>
            <a:off x="7412319" y="285180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33</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65" name="Text Box 12"/>
          <p:cNvSpPr txBox="1">
            <a:spLocks noChangeArrowheads="1"/>
          </p:cNvSpPr>
          <p:nvPr/>
        </p:nvSpPr>
        <p:spPr bwMode="auto">
          <a:xfrm>
            <a:off x="8109003" y="285180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4</a:t>
            </a:r>
            <a:r>
              <a:rPr kumimoji="0" lang="en-US" sz="2800" b="1" i="0" u="none" strike="noStrike" kern="0" cap="none" spc="0" normalizeH="0" baseline="0" noProof="0">
                <a:ln>
                  <a:noFill/>
                </a:ln>
                <a:solidFill>
                  <a:prstClr val="white"/>
                </a:solidFill>
                <a:effectLst/>
                <a:uLnTx/>
                <a:uFillTx/>
                <a:latin typeface="Arial" panose="020B0604020202020204" pitchFamily="34" charset="0"/>
              </a:rPr>
              <a:t>5</a:t>
            </a:r>
          </a:p>
        </p:txBody>
      </p:sp>
      <p:sp>
        <p:nvSpPr>
          <p:cNvPr id="66" name="Text Box 13"/>
          <p:cNvSpPr txBox="1">
            <a:spLocks noChangeArrowheads="1"/>
          </p:cNvSpPr>
          <p:nvPr/>
        </p:nvSpPr>
        <p:spPr bwMode="auto">
          <a:xfrm>
            <a:off x="8791174" y="285180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61</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53" name="Text Box 15"/>
          <p:cNvSpPr txBox="1">
            <a:spLocks noChangeArrowheads="1"/>
          </p:cNvSpPr>
          <p:nvPr/>
        </p:nvSpPr>
        <p:spPr bwMode="auto">
          <a:xfrm>
            <a:off x="1846098"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0</a:t>
            </a:r>
          </a:p>
        </p:txBody>
      </p:sp>
      <p:sp>
        <p:nvSpPr>
          <p:cNvPr id="54" name="Text Box 16"/>
          <p:cNvSpPr txBox="1">
            <a:spLocks noChangeArrowheads="1"/>
          </p:cNvSpPr>
          <p:nvPr/>
        </p:nvSpPr>
        <p:spPr bwMode="auto">
          <a:xfrm>
            <a:off x="2640468"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1</a:t>
            </a:r>
          </a:p>
        </p:txBody>
      </p:sp>
      <p:sp>
        <p:nvSpPr>
          <p:cNvPr id="55" name="Text Box 17"/>
          <p:cNvSpPr txBox="1">
            <a:spLocks noChangeArrowheads="1"/>
          </p:cNvSpPr>
          <p:nvPr/>
        </p:nvSpPr>
        <p:spPr bwMode="auto">
          <a:xfrm>
            <a:off x="3258312"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2</a:t>
            </a:r>
          </a:p>
        </p:txBody>
      </p:sp>
      <p:sp>
        <p:nvSpPr>
          <p:cNvPr id="56" name="Text Box 18"/>
          <p:cNvSpPr txBox="1">
            <a:spLocks noChangeArrowheads="1"/>
          </p:cNvSpPr>
          <p:nvPr/>
        </p:nvSpPr>
        <p:spPr bwMode="auto">
          <a:xfrm>
            <a:off x="3964419"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3</a:t>
            </a:r>
          </a:p>
        </p:txBody>
      </p:sp>
      <p:sp>
        <p:nvSpPr>
          <p:cNvPr id="57" name="Text Box 19"/>
          <p:cNvSpPr txBox="1">
            <a:spLocks noChangeArrowheads="1"/>
          </p:cNvSpPr>
          <p:nvPr/>
        </p:nvSpPr>
        <p:spPr bwMode="auto">
          <a:xfrm>
            <a:off x="4670526"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4</a:t>
            </a:r>
          </a:p>
        </p:txBody>
      </p:sp>
      <p:sp>
        <p:nvSpPr>
          <p:cNvPr id="58" name="Text Box 20"/>
          <p:cNvSpPr txBox="1">
            <a:spLocks noChangeArrowheads="1"/>
          </p:cNvSpPr>
          <p:nvPr/>
        </p:nvSpPr>
        <p:spPr bwMode="auto">
          <a:xfrm>
            <a:off x="5376632"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5</a:t>
            </a:r>
          </a:p>
        </p:txBody>
      </p:sp>
      <p:sp>
        <p:nvSpPr>
          <p:cNvPr id="59" name="Text Box 21"/>
          <p:cNvSpPr txBox="1">
            <a:spLocks noChangeArrowheads="1"/>
          </p:cNvSpPr>
          <p:nvPr/>
        </p:nvSpPr>
        <p:spPr bwMode="auto">
          <a:xfrm>
            <a:off x="6082739"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6</a:t>
            </a:r>
          </a:p>
        </p:txBody>
      </p:sp>
      <p:sp>
        <p:nvSpPr>
          <p:cNvPr id="60" name="Text Box 22"/>
          <p:cNvSpPr txBox="1">
            <a:spLocks noChangeArrowheads="1"/>
          </p:cNvSpPr>
          <p:nvPr/>
        </p:nvSpPr>
        <p:spPr bwMode="auto">
          <a:xfrm>
            <a:off x="6788846"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7</a:t>
            </a:r>
          </a:p>
        </p:txBody>
      </p:sp>
      <p:sp>
        <p:nvSpPr>
          <p:cNvPr id="70" name="Text Box 20"/>
          <p:cNvSpPr txBox="1">
            <a:spLocks noChangeArrowheads="1"/>
          </p:cNvSpPr>
          <p:nvPr/>
        </p:nvSpPr>
        <p:spPr bwMode="auto">
          <a:xfrm>
            <a:off x="7462891" y="2521643"/>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8</a:t>
            </a:r>
          </a:p>
        </p:txBody>
      </p:sp>
      <p:sp>
        <p:nvSpPr>
          <p:cNvPr id="71" name="Text Box 21"/>
          <p:cNvSpPr txBox="1">
            <a:spLocks noChangeArrowheads="1"/>
          </p:cNvSpPr>
          <p:nvPr/>
        </p:nvSpPr>
        <p:spPr bwMode="auto">
          <a:xfrm>
            <a:off x="8168998" y="2521643"/>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9</a:t>
            </a:r>
          </a:p>
        </p:txBody>
      </p:sp>
      <p:sp>
        <p:nvSpPr>
          <p:cNvPr id="72" name="Text Box 22"/>
          <p:cNvSpPr txBox="1">
            <a:spLocks noChangeArrowheads="1"/>
          </p:cNvSpPr>
          <p:nvPr/>
        </p:nvSpPr>
        <p:spPr bwMode="auto">
          <a:xfrm>
            <a:off x="8875105" y="2521643"/>
            <a:ext cx="441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10</a:t>
            </a:r>
          </a:p>
        </p:txBody>
      </p:sp>
      <p:sp>
        <p:nvSpPr>
          <p:cNvPr id="76" name="Text Box 23"/>
          <p:cNvSpPr txBox="1">
            <a:spLocks noChangeArrowheads="1"/>
          </p:cNvSpPr>
          <p:nvPr/>
        </p:nvSpPr>
        <p:spPr bwMode="auto">
          <a:xfrm>
            <a:off x="1873953" y="4175538"/>
            <a:ext cx="3722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a:solidFill>
                  <a:srgbClr val="FF3300"/>
                </a:solidFill>
                <a:latin typeface="Times New Roman" panose="02020603050405020304" pitchFamily="18" charset="0"/>
              </a:rPr>
              <a:t>L</a:t>
            </a:r>
          </a:p>
        </p:txBody>
      </p:sp>
      <p:sp>
        <p:nvSpPr>
          <p:cNvPr id="77" name="Line 5"/>
          <p:cNvSpPr>
            <a:spLocks noChangeShapeType="1"/>
          </p:cNvSpPr>
          <p:nvPr/>
        </p:nvSpPr>
        <p:spPr bwMode="auto">
          <a:xfrm flipV="1">
            <a:off x="10421688" y="3468178"/>
            <a:ext cx="0" cy="509588"/>
          </a:xfrm>
          <a:prstGeom prst="line">
            <a:avLst/>
          </a:prstGeom>
          <a:noFill/>
          <a:ln w="762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a:solidFill>
                <a:prstClr val="black"/>
              </a:solidFill>
              <a:latin typeface="Tahoma" panose="020B0604030504040204" pitchFamily="34" charset="0"/>
            </a:endParaRPr>
          </a:p>
        </p:txBody>
      </p:sp>
      <p:sp>
        <p:nvSpPr>
          <p:cNvPr id="78" name="Text Box 23"/>
          <p:cNvSpPr txBox="1">
            <a:spLocks noChangeArrowheads="1"/>
          </p:cNvSpPr>
          <p:nvPr/>
        </p:nvSpPr>
        <p:spPr bwMode="auto">
          <a:xfrm>
            <a:off x="10226763" y="4029948"/>
            <a:ext cx="389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a:solidFill>
                  <a:srgbClr val="FF3300"/>
                </a:solidFill>
                <a:latin typeface="Times New Roman" panose="02020603050405020304" pitchFamily="18" charset="0"/>
              </a:rPr>
              <a:t>R</a:t>
            </a:r>
          </a:p>
        </p:txBody>
      </p:sp>
      <p:sp>
        <p:nvSpPr>
          <p:cNvPr id="79" name="Line 5"/>
          <p:cNvSpPr>
            <a:spLocks noChangeShapeType="1"/>
          </p:cNvSpPr>
          <p:nvPr/>
        </p:nvSpPr>
        <p:spPr bwMode="auto">
          <a:xfrm flipV="1">
            <a:off x="6351645" y="3440111"/>
            <a:ext cx="0" cy="1197091"/>
          </a:xfrm>
          <a:prstGeom prst="line">
            <a:avLst/>
          </a:prstGeom>
          <a:noFill/>
          <a:ln w="762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a:solidFill>
                <a:prstClr val="black"/>
              </a:solidFill>
              <a:latin typeface="Tahoma" panose="020B0604030504040204" pitchFamily="34" charset="0"/>
            </a:endParaRPr>
          </a:p>
        </p:txBody>
      </p:sp>
      <p:sp>
        <p:nvSpPr>
          <p:cNvPr id="80" name="Text Box 23"/>
          <p:cNvSpPr txBox="1">
            <a:spLocks noChangeArrowheads="1"/>
          </p:cNvSpPr>
          <p:nvPr/>
        </p:nvSpPr>
        <p:spPr bwMode="auto">
          <a:xfrm>
            <a:off x="6168904" y="4770937"/>
            <a:ext cx="423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a:solidFill>
                  <a:srgbClr val="FF3300"/>
                </a:solidFill>
                <a:latin typeface="Times New Roman" panose="02020603050405020304" pitchFamily="18" charset="0"/>
              </a:rPr>
              <a:t>m</a:t>
            </a:r>
          </a:p>
        </p:txBody>
      </p:sp>
      <p:sp>
        <p:nvSpPr>
          <p:cNvPr id="81" name="Text Box 12"/>
          <p:cNvSpPr txBox="1">
            <a:spLocks noChangeArrowheads="1"/>
          </p:cNvSpPr>
          <p:nvPr/>
        </p:nvSpPr>
        <p:spPr bwMode="auto">
          <a:xfrm>
            <a:off x="9479748" y="2854824"/>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6</a:t>
            </a:r>
            <a:r>
              <a:rPr kumimoji="0" lang="en-US" sz="2800" b="1" i="0" u="none" strike="noStrike" kern="0" cap="none" spc="0" normalizeH="0" baseline="0" noProof="0">
                <a:ln>
                  <a:noFill/>
                </a:ln>
                <a:solidFill>
                  <a:prstClr val="white"/>
                </a:solidFill>
                <a:effectLst/>
                <a:uLnTx/>
                <a:uFillTx/>
                <a:latin typeface="Arial" panose="020B0604020202020204" pitchFamily="34" charset="0"/>
              </a:rPr>
              <a:t>5</a:t>
            </a:r>
          </a:p>
        </p:txBody>
      </p:sp>
      <p:sp>
        <p:nvSpPr>
          <p:cNvPr id="82" name="Text Box 13"/>
          <p:cNvSpPr txBox="1">
            <a:spLocks noChangeArrowheads="1"/>
          </p:cNvSpPr>
          <p:nvPr/>
        </p:nvSpPr>
        <p:spPr bwMode="auto">
          <a:xfrm>
            <a:off x="10161919" y="2854824"/>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71</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83" name="Text Box 21"/>
          <p:cNvSpPr txBox="1">
            <a:spLocks noChangeArrowheads="1"/>
          </p:cNvSpPr>
          <p:nvPr/>
        </p:nvSpPr>
        <p:spPr bwMode="auto">
          <a:xfrm>
            <a:off x="9624266" y="2489548"/>
            <a:ext cx="4240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11</a:t>
            </a:r>
          </a:p>
        </p:txBody>
      </p:sp>
      <p:sp>
        <p:nvSpPr>
          <p:cNvPr id="84" name="Text Box 22"/>
          <p:cNvSpPr txBox="1">
            <a:spLocks noChangeArrowheads="1"/>
          </p:cNvSpPr>
          <p:nvPr/>
        </p:nvSpPr>
        <p:spPr bwMode="auto">
          <a:xfrm>
            <a:off x="10330373" y="2489548"/>
            <a:ext cx="441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12</a:t>
            </a:r>
          </a:p>
        </p:txBody>
      </p:sp>
    </p:spTree>
    <p:extLst>
      <p:ext uri="{BB962C8B-B14F-4D97-AF65-F5344CB8AC3E}">
        <p14:creationId xmlns:p14="http://schemas.microsoft.com/office/powerpoint/2010/main" val="165991832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29167E-6 -4.07407E-6 L -0.39037 -0.00046 " pathEditMode="relative" rAng="0" ptsTypes="AA">
                                      <p:cBhvr>
                                        <p:cTn id="6" dur="2000" fill="hold"/>
                                        <p:tgtEl>
                                          <p:spTgt spid="77"/>
                                        </p:tgtEl>
                                        <p:attrNameLst>
                                          <p:attrName>ppt_x</p:attrName>
                                          <p:attrName>ppt_y</p:attrName>
                                        </p:attrNameLst>
                                      </p:cBhvr>
                                      <p:rCtr x="-19518" y="-23"/>
                                    </p:animMotion>
                                  </p:childTnLst>
                                </p:cTn>
                              </p:par>
                              <p:par>
                                <p:cTn id="7" presetID="42" presetClass="path" presetSubtype="0" accel="50000" decel="50000" fill="hold" grpId="0" nodeType="withEffect">
                                  <p:stCondLst>
                                    <p:cond delay="0"/>
                                  </p:stCondLst>
                                  <p:childTnLst>
                                    <p:animMotion origin="layout" path="M 2.29167E-6 3.7037E-6 L -0.39037 0.00023 " pathEditMode="relative" rAng="0" ptsTypes="AA">
                                      <p:cBhvr>
                                        <p:cTn id="8" dur="2000" fill="hold"/>
                                        <p:tgtEl>
                                          <p:spTgt spid="78"/>
                                        </p:tgtEl>
                                        <p:attrNameLst>
                                          <p:attrName>ppt_x</p:attrName>
                                          <p:attrName>ppt_y</p:attrName>
                                        </p:attrNameLst>
                                      </p:cBhvr>
                                      <p:rCtr x="-19518" y="0"/>
                                    </p:animMotion>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grpId="0" nodeType="clickEffect">
                                  <p:stCondLst>
                                    <p:cond delay="0"/>
                                  </p:stCondLst>
                                  <p:childTnLst>
                                    <p:animMotion origin="layout" path="M -3.54167E-6 1.11111E-6 L -0.22408 0.00393 " pathEditMode="relative" rAng="0" ptsTypes="AA">
                                      <p:cBhvr>
                                        <p:cTn id="12" dur="2000" fill="hold"/>
                                        <p:tgtEl>
                                          <p:spTgt spid="79"/>
                                        </p:tgtEl>
                                        <p:attrNameLst>
                                          <p:attrName>ppt_x</p:attrName>
                                          <p:attrName>ppt_y</p:attrName>
                                        </p:attrNameLst>
                                      </p:cBhvr>
                                      <p:rCtr x="-11211" y="185"/>
                                    </p:animMotion>
                                  </p:childTnLst>
                                </p:cTn>
                              </p:par>
                              <p:par>
                                <p:cTn id="13" presetID="42" presetClass="path" presetSubtype="0" accel="50000" decel="50000" fill="hold" grpId="0" nodeType="withEffect">
                                  <p:stCondLst>
                                    <p:cond delay="0"/>
                                  </p:stCondLst>
                                  <p:childTnLst>
                                    <p:animMotion origin="layout" path="M 2.70833E-6 3.33333E-6 L -0.22643 0.00023 " pathEditMode="relative" rAng="0" ptsTypes="AA">
                                      <p:cBhvr>
                                        <p:cTn id="14" dur="2000" fill="hold"/>
                                        <p:tgtEl>
                                          <p:spTgt spid="80"/>
                                        </p:tgtEl>
                                        <p:attrNameLst>
                                          <p:attrName>ppt_x</p:attrName>
                                          <p:attrName>ppt_y</p:attrName>
                                        </p:attrNameLst>
                                      </p:cBhvr>
                                      <p:rCtr x="-11328" y="0"/>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0" nodeType="clickEffect">
                                  <p:stCondLst>
                                    <p:cond delay="0"/>
                                  </p:stCondLst>
                                  <p:childTnLst>
                                    <p:animMotion origin="layout" path="M 2.77556E-17 -3.7037E-6 L 0.17292 -0.01342 " pathEditMode="relative" rAng="0" ptsTypes="AA">
                                      <p:cBhvr>
                                        <p:cTn id="18" dur="2000" fill="hold"/>
                                        <p:tgtEl>
                                          <p:spTgt spid="34"/>
                                        </p:tgtEl>
                                        <p:attrNameLst>
                                          <p:attrName>ppt_x</p:attrName>
                                          <p:attrName>ppt_y</p:attrName>
                                        </p:attrNameLst>
                                      </p:cBhvr>
                                      <p:rCtr x="8646" y="-671"/>
                                    </p:animMotion>
                                  </p:childTnLst>
                                </p:cTn>
                              </p:par>
                              <p:par>
                                <p:cTn id="19" presetID="42" presetClass="path" presetSubtype="0" accel="50000" decel="50000" fill="hold" grpId="0" nodeType="withEffect">
                                  <p:stCondLst>
                                    <p:cond delay="0"/>
                                  </p:stCondLst>
                                  <p:childTnLst>
                                    <p:animMotion origin="layout" path="M -2.08333E-7 -1.11111E-6 L 0.17279 -0.00648 " pathEditMode="relative" rAng="0" ptsTypes="AA">
                                      <p:cBhvr>
                                        <p:cTn id="20" dur="2000" fill="hold"/>
                                        <p:tgtEl>
                                          <p:spTgt spid="76"/>
                                        </p:tgtEl>
                                        <p:attrNameLst>
                                          <p:attrName>ppt_x</p:attrName>
                                          <p:attrName>ppt_y</p:attrName>
                                        </p:attrNameLst>
                                      </p:cBhvr>
                                      <p:rCtr x="8633" y="-3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76" grpId="0"/>
      <p:bldP spid="77" grpId="0" animBg="1"/>
      <p:bldP spid="78" grpId="0"/>
      <p:bldP spid="79" grpId="0" animBg="1"/>
      <p:bldP spid="8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2143" y="478116"/>
            <a:ext cx="11745686" cy="769441"/>
          </a:xfrm>
          <a:prstGeom prst="rect">
            <a:avLst/>
          </a:prstGeom>
        </p:spPr>
        <p:txBody>
          <a:bodyPr wrap="square">
            <a:spAutoFit/>
          </a:bodyPr>
          <a:lstStyle/>
          <a:p>
            <a:pPr algn="ctr"/>
            <a:r>
              <a:rPr lang="en-US" sz="4400" b="1">
                <a:latin typeface="Times New Roman" panose="02020603050405020304" pitchFamily="18" charset="0"/>
                <a:cs typeface="Times New Roman" panose="02020603050405020304" pitchFamily="18" charset="0"/>
              </a:rPr>
              <a:t>Tìm kiếm nhị phân - ví dụ 3</a:t>
            </a:r>
            <a:endParaRPr lang="en-US" sz="430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50" name="Text Box 16"/>
          <p:cNvSpPr txBox="1">
            <a:spLocks noChangeArrowheads="1"/>
          </p:cNvSpPr>
          <p:nvPr/>
        </p:nvSpPr>
        <p:spPr bwMode="gray">
          <a:xfrm>
            <a:off x="1949450" y="4796896"/>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400" b="1" i="0" u="none" strike="noStrike" kern="0" cap="none" spc="0" normalizeH="0" baseline="0" noProof="0">
                <a:ln>
                  <a:noFill/>
                </a:ln>
                <a:solidFill>
                  <a:srgbClr val="FFFFFF"/>
                </a:solidFill>
                <a:effectLst/>
                <a:uLnTx/>
                <a:uFillTx/>
              </a:rPr>
              <a:t>2</a:t>
            </a:r>
          </a:p>
        </p:txBody>
      </p:sp>
      <p:sp>
        <p:nvSpPr>
          <p:cNvPr id="25" name="Text Box 13"/>
          <p:cNvSpPr txBox="1">
            <a:spLocks noChangeArrowheads="1"/>
          </p:cNvSpPr>
          <p:nvPr/>
        </p:nvSpPr>
        <p:spPr bwMode="gray">
          <a:xfrm>
            <a:off x="1864346" y="3452982"/>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400" b="1" i="0" u="none" strike="noStrike" kern="0" cap="none" spc="0" normalizeH="0" baseline="0" noProof="0">
                <a:ln>
                  <a:noFill/>
                </a:ln>
                <a:solidFill>
                  <a:srgbClr val="FFFFFF"/>
                </a:solidFill>
                <a:effectLst/>
                <a:uLnTx/>
                <a:uFillTx/>
              </a:rPr>
              <a:t>1</a:t>
            </a:r>
          </a:p>
        </p:txBody>
      </p:sp>
      <p:sp>
        <p:nvSpPr>
          <p:cNvPr id="30" name="Text Box 13"/>
          <p:cNvSpPr txBox="1">
            <a:spLocks noChangeArrowheads="1"/>
          </p:cNvSpPr>
          <p:nvPr/>
        </p:nvSpPr>
        <p:spPr bwMode="gray">
          <a:xfrm>
            <a:off x="1242133" y="1828271"/>
            <a:ext cx="38504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4000" b="1" kern="0" noProof="0">
                <a:solidFill>
                  <a:srgbClr val="FFFFFF"/>
                </a:solidFill>
              </a:rPr>
              <a:t>*</a:t>
            </a:r>
            <a:endParaRPr kumimoji="0" lang="en-US" sz="2400" b="1" i="0" u="none" strike="noStrike" kern="0" cap="none" spc="0" normalizeH="0" baseline="0" noProof="0">
              <a:ln>
                <a:noFill/>
              </a:ln>
              <a:solidFill>
                <a:srgbClr val="FFFFFF"/>
              </a:solidFill>
              <a:effectLst/>
              <a:uLnTx/>
              <a:uFillTx/>
            </a:endParaRPr>
          </a:p>
        </p:txBody>
      </p:sp>
      <p:sp>
        <p:nvSpPr>
          <p:cNvPr id="32" name="Text Box 3"/>
          <p:cNvSpPr txBox="1">
            <a:spLocks noChangeArrowheads="1"/>
          </p:cNvSpPr>
          <p:nvPr/>
        </p:nvSpPr>
        <p:spPr bwMode="auto">
          <a:xfrm>
            <a:off x="1703445" y="1553903"/>
            <a:ext cx="609600" cy="528638"/>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sz="2800" b="1" i="0" u="none" strike="noStrike" kern="0" cap="none" spc="0" normalizeH="0" baseline="0" noProof="0">
                <a:ln>
                  <a:noFill/>
                </a:ln>
                <a:solidFill>
                  <a:prstClr val="white"/>
                </a:solidFill>
                <a:effectLst/>
                <a:uLnTx/>
                <a:uFillTx/>
                <a:latin typeface="Arial" panose="020B0604020202020204" pitchFamily="34" charset="0"/>
              </a:rPr>
              <a:t>20</a:t>
            </a:r>
          </a:p>
        </p:txBody>
      </p:sp>
      <p:sp>
        <p:nvSpPr>
          <p:cNvPr id="33" name="Text Box 4"/>
          <p:cNvSpPr txBox="1">
            <a:spLocks noChangeArrowheads="1"/>
          </p:cNvSpPr>
          <p:nvPr/>
        </p:nvSpPr>
        <p:spPr bwMode="auto">
          <a:xfrm>
            <a:off x="1424045" y="2073016"/>
            <a:ext cx="1262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2000">
                <a:solidFill>
                  <a:srgbClr val="FF3300"/>
                </a:solidFill>
                <a:latin typeface="Times New Roman" panose="02020603050405020304" pitchFamily="18" charset="0"/>
              </a:rPr>
              <a:t>Khóa  tìm</a:t>
            </a:r>
            <a:r>
              <a:rPr lang="en-US" sz="2000">
                <a:solidFill>
                  <a:srgbClr val="FF3300"/>
                </a:solidFill>
                <a:latin typeface="VNI-Times" pitchFamily="2" charset="0"/>
              </a:rPr>
              <a:t> </a:t>
            </a:r>
          </a:p>
        </p:txBody>
      </p:sp>
      <p:sp>
        <p:nvSpPr>
          <p:cNvPr id="34" name="Line 5"/>
          <p:cNvSpPr>
            <a:spLocks noChangeShapeType="1"/>
          </p:cNvSpPr>
          <p:nvPr/>
        </p:nvSpPr>
        <p:spPr bwMode="auto">
          <a:xfrm flipV="1">
            <a:off x="4165600" y="3420153"/>
            <a:ext cx="0" cy="509588"/>
          </a:xfrm>
          <a:prstGeom prst="line">
            <a:avLst/>
          </a:prstGeom>
          <a:noFill/>
          <a:ln w="762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a:solidFill>
                <a:prstClr val="black"/>
              </a:solidFill>
              <a:latin typeface="Tahoma" panose="020B0604030504040204" pitchFamily="34" charset="0"/>
            </a:endParaRPr>
          </a:p>
        </p:txBody>
      </p:sp>
      <p:sp>
        <p:nvSpPr>
          <p:cNvPr id="35" name="Text Box 6"/>
          <p:cNvSpPr txBox="1">
            <a:spLocks noChangeArrowheads="1"/>
          </p:cNvSpPr>
          <p:nvPr/>
        </p:nvSpPr>
        <p:spPr bwMode="auto">
          <a:xfrm>
            <a:off x="1846098"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2</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36" name="Text Box 7"/>
          <p:cNvSpPr txBox="1">
            <a:spLocks noChangeArrowheads="1"/>
          </p:cNvSpPr>
          <p:nvPr/>
        </p:nvSpPr>
        <p:spPr bwMode="auto">
          <a:xfrm>
            <a:off x="2542785"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5</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37" name="Text Box 8"/>
          <p:cNvSpPr txBox="1">
            <a:spLocks noChangeArrowheads="1"/>
          </p:cNvSpPr>
          <p:nvPr/>
        </p:nvSpPr>
        <p:spPr bwMode="auto">
          <a:xfrm>
            <a:off x="3224955"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noProof="0">
                <a:solidFill>
                  <a:prstClr val="white"/>
                </a:solidFill>
                <a:latin typeface="Arial" panose="020B0604020202020204" pitchFamily="34" charset="0"/>
              </a:rPr>
              <a:t>9</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38" name="Text Box 9"/>
          <p:cNvSpPr txBox="1">
            <a:spLocks noChangeArrowheads="1"/>
          </p:cNvSpPr>
          <p:nvPr/>
        </p:nvSpPr>
        <p:spPr bwMode="auto">
          <a:xfrm>
            <a:off x="3936153"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sz="2800" b="1" i="0" u="none" strike="noStrike" kern="0" cap="none" spc="0" normalizeH="0" baseline="0" noProof="0">
                <a:ln>
                  <a:noFill/>
                </a:ln>
                <a:solidFill>
                  <a:prstClr val="white"/>
                </a:solidFill>
                <a:effectLst/>
                <a:uLnTx/>
                <a:uFillTx/>
                <a:latin typeface="Arial" panose="020B0604020202020204" pitchFamily="34" charset="0"/>
              </a:rPr>
              <a:t>14</a:t>
            </a:r>
          </a:p>
        </p:txBody>
      </p:sp>
      <p:sp>
        <p:nvSpPr>
          <p:cNvPr id="39" name="Text Box 10"/>
          <p:cNvSpPr txBox="1">
            <a:spLocks noChangeArrowheads="1"/>
          </p:cNvSpPr>
          <p:nvPr/>
        </p:nvSpPr>
        <p:spPr bwMode="auto">
          <a:xfrm>
            <a:off x="4647351"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18</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40" name="Text Box 11"/>
          <p:cNvSpPr txBox="1">
            <a:spLocks noChangeArrowheads="1"/>
          </p:cNvSpPr>
          <p:nvPr/>
        </p:nvSpPr>
        <p:spPr bwMode="auto">
          <a:xfrm>
            <a:off x="5344035"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23</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47" name="Text Box 12"/>
          <p:cNvSpPr txBox="1">
            <a:spLocks noChangeArrowheads="1"/>
          </p:cNvSpPr>
          <p:nvPr/>
        </p:nvSpPr>
        <p:spPr bwMode="auto">
          <a:xfrm>
            <a:off x="6040719"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2</a:t>
            </a:r>
            <a:r>
              <a:rPr kumimoji="0" lang="en-US" sz="2800" b="1" i="0" u="none" strike="noStrike" kern="0" cap="none" spc="0" normalizeH="0" baseline="0" noProof="0">
                <a:ln>
                  <a:noFill/>
                </a:ln>
                <a:solidFill>
                  <a:prstClr val="white"/>
                </a:solidFill>
                <a:effectLst/>
                <a:uLnTx/>
                <a:uFillTx/>
                <a:latin typeface="Arial" panose="020B0604020202020204" pitchFamily="34" charset="0"/>
              </a:rPr>
              <a:t>5</a:t>
            </a:r>
          </a:p>
        </p:txBody>
      </p:sp>
      <p:sp>
        <p:nvSpPr>
          <p:cNvPr id="51" name="Text Box 13"/>
          <p:cNvSpPr txBox="1">
            <a:spLocks noChangeArrowheads="1"/>
          </p:cNvSpPr>
          <p:nvPr/>
        </p:nvSpPr>
        <p:spPr bwMode="auto">
          <a:xfrm>
            <a:off x="6722890"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3</a:t>
            </a:r>
            <a:r>
              <a:rPr kumimoji="0" lang="en-US" sz="2800" b="1" i="0" u="none" strike="noStrike" kern="0" cap="none" spc="0" normalizeH="0" baseline="0" noProof="0">
                <a:ln>
                  <a:noFill/>
                </a:ln>
                <a:solidFill>
                  <a:prstClr val="white"/>
                </a:solidFill>
                <a:effectLst/>
                <a:uLnTx/>
                <a:uFillTx/>
                <a:latin typeface="Arial" panose="020B0604020202020204" pitchFamily="34" charset="0"/>
              </a:rPr>
              <a:t>1</a:t>
            </a:r>
          </a:p>
        </p:txBody>
      </p:sp>
      <p:sp>
        <p:nvSpPr>
          <p:cNvPr id="31"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
        <p:nvSpPr>
          <p:cNvPr id="64" name="Text Box 11"/>
          <p:cNvSpPr txBox="1">
            <a:spLocks noChangeArrowheads="1"/>
          </p:cNvSpPr>
          <p:nvPr/>
        </p:nvSpPr>
        <p:spPr bwMode="auto">
          <a:xfrm>
            <a:off x="7412319" y="285180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33</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65" name="Text Box 12"/>
          <p:cNvSpPr txBox="1">
            <a:spLocks noChangeArrowheads="1"/>
          </p:cNvSpPr>
          <p:nvPr/>
        </p:nvSpPr>
        <p:spPr bwMode="auto">
          <a:xfrm>
            <a:off x="8109003" y="285180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4</a:t>
            </a:r>
            <a:r>
              <a:rPr kumimoji="0" lang="en-US" sz="2800" b="1" i="0" u="none" strike="noStrike" kern="0" cap="none" spc="0" normalizeH="0" baseline="0" noProof="0">
                <a:ln>
                  <a:noFill/>
                </a:ln>
                <a:solidFill>
                  <a:prstClr val="white"/>
                </a:solidFill>
                <a:effectLst/>
                <a:uLnTx/>
                <a:uFillTx/>
                <a:latin typeface="Arial" panose="020B0604020202020204" pitchFamily="34" charset="0"/>
              </a:rPr>
              <a:t>5</a:t>
            </a:r>
          </a:p>
        </p:txBody>
      </p:sp>
      <p:sp>
        <p:nvSpPr>
          <p:cNvPr id="66" name="Text Box 13"/>
          <p:cNvSpPr txBox="1">
            <a:spLocks noChangeArrowheads="1"/>
          </p:cNvSpPr>
          <p:nvPr/>
        </p:nvSpPr>
        <p:spPr bwMode="auto">
          <a:xfrm>
            <a:off x="8791174" y="285180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61</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53" name="Text Box 15"/>
          <p:cNvSpPr txBox="1">
            <a:spLocks noChangeArrowheads="1"/>
          </p:cNvSpPr>
          <p:nvPr/>
        </p:nvSpPr>
        <p:spPr bwMode="auto">
          <a:xfrm>
            <a:off x="1846098"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0</a:t>
            </a:r>
          </a:p>
        </p:txBody>
      </p:sp>
      <p:sp>
        <p:nvSpPr>
          <p:cNvPr id="54" name="Text Box 16"/>
          <p:cNvSpPr txBox="1">
            <a:spLocks noChangeArrowheads="1"/>
          </p:cNvSpPr>
          <p:nvPr/>
        </p:nvSpPr>
        <p:spPr bwMode="auto">
          <a:xfrm>
            <a:off x="2640468"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1</a:t>
            </a:r>
          </a:p>
        </p:txBody>
      </p:sp>
      <p:sp>
        <p:nvSpPr>
          <p:cNvPr id="55" name="Text Box 17"/>
          <p:cNvSpPr txBox="1">
            <a:spLocks noChangeArrowheads="1"/>
          </p:cNvSpPr>
          <p:nvPr/>
        </p:nvSpPr>
        <p:spPr bwMode="auto">
          <a:xfrm>
            <a:off x="3258312"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2</a:t>
            </a:r>
          </a:p>
        </p:txBody>
      </p:sp>
      <p:sp>
        <p:nvSpPr>
          <p:cNvPr id="56" name="Text Box 18"/>
          <p:cNvSpPr txBox="1">
            <a:spLocks noChangeArrowheads="1"/>
          </p:cNvSpPr>
          <p:nvPr/>
        </p:nvSpPr>
        <p:spPr bwMode="auto">
          <a:xfrm>
            <a:off x="3964419"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3</a:t>
            </a:r>
          </a:p>
        </p:txBody>
      </p:sp>
      <p:sp>
        <p:nvSpPr>
          <p:cNvPr id="57" name="Text Box 19"/>
          <p:cNvSpPr txBox="1">
            <a:spLocks noChangeArrowheads="1"/>
          </p:cNvSpPr>
          <p:nvPr/>
        </p:nvSpPr>
        <p:spPr bwMode="auto">
          <a:xfrm>
            <a:off x="4670526"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4</a:t>
            </a:r>
          </a:p>
        </p:txBody>
      </p:sp>
      <p:sp>
        <p:nvSpPr>
          <p:cNvPr id="58" name="Text Box 20"/>
          <p:cNvSpPr txBox="1">
            <a:spLocks noChangeArrowheads="1"/>
          </p:cNvSpPr>
          <p:nvPr/>
        </p:nvSpPr>
        <p:spPr bwMode="auto">
          <a:xfrm>
            <a:off x="5376632"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5</a:t>
            </a:r>
          </a:p>
        </p:txBody>
      </p:sp>
      <p:sp>
        <p:nvSpPr>
          <p:cNvPr id="59" name="Text Box 21"/>
          <p:cNvSpPr txBox="1">
            <a:spLocks noChangeArrowheads="1"/>
          </p:cNvSpPr>
          <p:nvPr/>
        </p:nvSpPr>
        <p:spPr bwMode="auto">
          <a:xfrm>
            <a:off x="6082739"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6</a:t>
            </a:r>
          </a:p>
        </p:txBody>
      </p:sp>
      <p:sp>
        <p:nvSpPr>
          <p:cNvPr id="60" name="Text Box 22"/>
          <p:cNvSpPr txBox="1">
            <a:spLocks noChangeArrowheads="1"/>
          </p:cNvSpPr>
          <p:nvPr/>
        </p:nvSpPr>
        <p:spPr bwMode="auto">
          <a:xfrm>
            <a:off x="6788846"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7</a:t>
            </a:r>
          </a:p>
        </p:txBody>
      </p:sp>
      <p:sp>
        <p:nvSpPr>
          <p:cNvPr id="70" name="Text Box 20"/>
          <p:cNvSpPr txBox="1">
            <a:spLocks noChangeArrowheads="1"/>
          </p:cNvSpPr>
          <p:nvPr/>
        </p:nvSpPr>
        <p:spPr bwMode="auto">
          <a:xfrm>
            <a:off x="7462891" y="2521643"/>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8</a:t>
            </a:r>
          </a:p>
        </p:txBody>
      </p:sp>
      <p:sp>
        <p:nvSpPr>
          <p:cNvPr id="71" name="Text Box 21"/>
          <p:cNvSpPr txBox="1">
            <a:spLocks noChangeArrowheads="1"/>
          </p:cNvSpPr>
          <p:nvPr/>
        </p:nvSpPr>
        <p:spPr bwMode="auto">
          <a:xfrm>
            <a:off x="8168998" y="2521643"/>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9</a:t>
            </a:r>
          </a:p>
        </p:txBody>
      </p:sp>
      <p:sp>
        <p:nvSpPr>
          <p:cNvPr id="72" name="Text Box 22"/>
          <p:cNvSpPr txBox="1">
            <a:spLocks noChangeArrowheads="1"/>
          </p:cNvSpPr>
          <p:nvPr/>
        </p:nvSpPr>
        <p:spPr bwMode="auto">
          <a:xfrm>
            <a:off x="8875105" y="2521643"/>
            <a:ext cx="441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10</a:t>
            </a:r>
          </a:p>
        </p:txBody>
      </p:sp>
      <p:sp>
        <p:nvSpPr>
          <p:cNvPr id="76" name="Text Box 23"/>
          <p:cNvSpPr txBox="1">
            <a:spLocks noChangeArrowheads="1"/>
          </p:cNvSpPr>
          <p:nvPr/>
        </p:nvSpPr>
        <p:spPr bwMode="auto">
          <a:xfrm>
            <a:off x="3982859" y="4009989"/>
            <a:ext cx="3722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a:solidFill>
                  <a:srgbClr val="FF3300"/>
                </a:solidFill>
                <a:latin typeface="Times New Roman" panose="02020603050405020304" pitchFamily="18" charset="0"/>
              </a:rPr>
              <a:t>L</a:t>
            </a:r>
          </a:p>
        </p:txBody>
      </p:sp>
      <p:sp>
        <p:nvSpPr>
          <p:cNvPr id="77" name="Line 5"/>
          <p:cNvSpPr>
            <a:spLocks noChangeShapeType="1"/>
          </p:cNvSpPr>
          <p:nvPr/>
        </p:nvSpPr>
        <p:spPr bwMode="auto">
          <a:xfrm flipV="1">
            <a:off x="5662437" y="3458109"/>
            <a:ext cx="0" cy="509588"/>
          </a:xfrm>
          <a:prstGeom prst="line">
            <a:avLst/>
          </a:prstGeom>
          <a:noFill/>
          <a:ln w="762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a:solidFill>
                <a:prstClr val="black"/>
              </a:solidFill>
              <a:latin typeface="Tahoma" panose="020B0604030504040204" pitchFamily="34" charset="0"/>
            </a:endParaRPr>
          </a:p>
        </p:txBody>
      </p:sp>
      <p:sp>
        <p:nvSpPr>
          <p:cNvPr id="78" name="Text Box 23"/>
          <p:cNvSpPr txBox="1">
            <a:spLocks noChangeArrowheads="1"/>
          </p:cNvSpPr>
          <p:nvPr/>
        </p:nvSpPr>
        <p:spPr bwMode="auto">
          <a:xfrm>
            <a:off x="5467512" y="4019879"/>
            <a:ext cx="389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a:solidFill>
                  <a:srgbClr val="FF3300"/>
                </a:solidFill>
                <a:latin typeface="Times New Roman" panose="02020603050405020304" pitchFamily="18" charset="0"/>
              </a:rPr>
              <a:t>R</a:t>
            </a:r>
          </a:p>
        </p:txBody>
      </p:sp>
      <p:sp>
        <p:nvSpPr>
          <p:cNvPr id="81" name="Text Box 12"/>
          <p:cNvSpPr txBox="1">
            <a:spLocks noChangeArrowheads="1"/>
          </p:cNvSpPr>
          <p:nvPr/>
        </p:nvSpPr>
        <p:spPr bwMode="auto">
          <a:xfrm>
            <a:off x="9479748" y="2854824"/>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6</a:t>
            </a:r>
            <a:r>
              <a:rPr kumimoji="0" lang="en-US" sz="2800" b="1" i="0" u="none" strike="noStrike" kern="0" cap="none" spc="0" normalizeH="0" baseline="0" noProof="0">
                <a:ln>
                  <a:noFill/>
                </a:ln>
                <a:solidFill>
                  <a:prstClr val="white"/>
                </a:solidFill>
                <a:effectLst/>
                <a:uLnTx/>
                <a:uFillTx/>
                <a:latin typeface="Arial" panose="020B0604020202020204" pitchFamily="34" charset="0"/>
              </a:rPr>
              <a:t>5</a:t>
            </a:r>
          </a:p>
        </p:txBody>
      </p:sp>
      <p:sp>
        <p:nvSpPr>
          <p:cNvPr id="82" name="Text Box 13"/>
          <p:cNvSpPr txBox="1">
            <a:spLocks noChangeArrowheads="1"/>
          </p:cNvSpPr>
          <p:nvPr/>
        </p:nvSpPr>
        <p:spPr bwMode="auto">
          <a:xfrm>
            <a:off x="10161919" y="2854824"/>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71</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83" name="Text Box 21"/>
          <p:cNvSpPr txBox="1">
            <a:spLocks noChangeArrowheads="1"/>
          </p:cNvSpPr>
          <p:nvPr/>
        </p:nvSpPr>
        <p:spPr bwMode="auto">
          <a:xfrm>
            <a:off x="9624266" y="2489548"/>
            <a:ext cx="4240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11</a:t>
            </a:r>
          </a:p>
        </p:txBody>
      </p:sp>
      <p:sp>
        <p:nvSpPr>
          <p:cNvPr id="84" name="Text Box 22"/>
          <p:cNvSpPr txBox="1">
            <a:spLocks noChangeArrowheads="1"/>
          </p:cNvSpPr>
          <p:nvPr/>
        </p:nvSpPr>
        <p:spPr bwMode="auto">
          <a:xfrm>
            <a:off x="10330373" y="2489548"/>
            <a:ext cx="441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12</a:t>
            </a:r>
          </a:p>
        </p:txBody>
      </p:sp>
      <p:sp>
        <p:nvSpPr>
          <p:cNvPr id="45" name="Line 5"/>
          <p:cNvSpPr>
            <a:spLocks noChangeShapeType="1"/>
          </p:cNvSpPr>
          <p:nvPr/>
        </p:nvSpPr>
        <p:spPr bwMode="auto">
          <a:xfrm flipV="1">
            <a:off x="3596203" y="3452982"/>
            <a:ext cx="0" cy="1113081"/>
          </a:xfrm>
          <a:prstGeom prst="line">
            <a:avLst/>
          </a:prstGeom>
          <a:noFill/>
          <a:ln w="762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a:solidFill>
                <a:prstClr val="black"/>
              </a:solidFill>
              <a:latin typeface="Tahoma" panose="020B0604030504040204" pitchFamily="34" charset="0"/>
            </a:endParaRPr>
          </a:p>
        </p:txBody>
      </p:sp>
      <p:sp>
        <p:nvSpPr>
          <p:cNvPr id="46" name="Text Box 23"/>
          <p:cNvSpPr txBox="1">
            <a:spLocks noChangeArrowheads="1"/>
          </p:cNvSpPr>
          <p:nvPr/>
        </p:nvSpPr>
        <p:spPr bwMode="auto">
          <a:xfrm>
            <a:off x="3383878" y="4566064"/>
            <a:ext cx="423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a:solidFill>
                  <a:srgbClr val="FF3300"/>
                </a:solidFill>
                <a:latin typeface="Times New Roman" panose="02020603050405020304" pitchFamily="18" charset="0"/>
              </a:rPr>
              <a:t>m</a:t>
            </a:r>
          </a:p>
        </p:txBody>
      </p:sp>
    </p:spTree>
    <p:extLst>
      <p:ext uri="{BB962C8B-B14F-4D97-AF65-F5344CB8AC3E}">
        <p14:creationId xmlns:p14="http://schemas.microsoft.com/office/powerpoint/2010/main" val="346082016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875E-6 -7.40741E-7 L 0.10716 0.00162 " pathEditMode="relative" rAng="0" ptsTypes="AA">
                                      <p:cBhvr>
                                        <p:cTn id="6" dur="2000" fill="hold"/>
                                        <p:tgtEl>
                                          <p:spTgt spid="45"/>
                                        </p:tgtEl>
                                        <p:attrNameLst>
                                          <p:attrName>ppt_x</p:attrName>
                                          <p:attrName>ppt_y</p:attrName>
                                        </p:attrNameLst>
                                      </p:cBhvr>
                                      <p:rCtr x="5352" y="69"/>
                                    </p:animMotion>
                                  </p:childTnLst>
                                </p:cTn>
                              </p:par>
                              <p:par>
                                <p:cTn id="7" presetID="42" presetClass="path" presetSubtype="0" accel="50000" decel="50000" fill="hold" grpId="0" nodeType="withEffect">
                                  <p:stCondLst>
                                    <p:cond delay="0"/>
                                  </p:stCondLst>
                                  <p:childTnLst>
                                    <p:animMotion origin="layout" path="M -1.875E-6 4.44444E-6 L 0.10599 0.00671 " pathEditMode="relative" rAng="0" ptsTypes="AA">
                                      <p:cBhvr>
                                        <p:cTn id="8" dur="2000" fill="hold"/>
                                        <p:tgtEl>
                                          <p:spTgt spid="46"/>
                                        </p:tgtEl>
                                        <p:attrNameLst>
                                          <p:attrName>ppt_x</p:attrName>
                                          <p:attrName>ppt_y</p:attrName>
                                        </p:attrNameLst>
                                      </p:cBhvr>
                                      <p:rCtr x="5299" y="3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2143" y="478116"/>
            <a:ext cx="11745686" cy="769441"/>
          </a:xfrm>
          <a:prstGeom prst="rect">
            <a:avLst/>
          </a:prstGeom>
        </p:spPr>
        <p:txBody>
          <a:bodyPr wrap="square">
            <a:spAutoFit/>
          </a:bodyPr>
          <a:lstStyle/>
          <a:p>
            <a:pPr algn="ctr"/>
            <a:r>
              <a:rPr lang="en-US" sz="4400" b="1">
                <a:latin typeface="Times New Roman" panose="02020603050405020304" pitchFamily="18" charset="0"/>
                <a:cs typeface="Times New Roman" panose="02020603050405020304" pitchFamily="18" charset="0"/>
              </a:rPr>
              <a:t>Tìm kiếm nhị phân - ví dụ 3</a:t>
            </a:r>
            <a:endParaRPr lang="en-US" sz="430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50" name="Text Box 16"/>
          <p:cNvSpPr txBox="1">
            <a:spLocks noChangeArrowheads="1"/>
          </p:cNvSpPr>
          <p:nvPr/>
        </p:nvSpPr>
        <p:spPr bwMode="gray">
          <a:xfrm>
            <a:off x="1949450" y="4796896"/>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400" b="1" i="0" u="none" strike="noStrike" kern="0" cap="none" spc="0" normalizeH="0" baseline="0" noProof="0">
                <a:ln>
                  <a:noFill/>
                </a:ln>
                <a:solidFill>
                  <a:srgbClr val="FFFFFF"/>
                </a:solidFill>
                <a:effectLst/>
                <a:uLnTx/>
                <a:uFillTx/>
              </a:rPr>
              <a:t>2</a:t>
            </a:r>
          </a:p>
        </p:txBody>
      </p:sp>
      <p:sp>
        <p:nvSpPr>
          <p:cNvPr id="25" name="Text Box 13"/>
          <p:cNvSpPr txBox="1">
            <a:spLocks noChangeArrowheads="1"/>
          </p:cNvSpPr>
          <p:nvPr/>
        </p:nvSpPr>
        <p:spPr bwMode="gray">
          <a:xfrm>
            <a:off x="1864346" y="3452982"/>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400" b="1" i="0" u="none" strike="noStrike" kern="0" cap="none" spc="0" normalizeH="0" baseline="0" noProof="0">
                <a:ln>
                  <a:noFill/>
                </a:ln>
                <a:solidFill>
                  <a:srgbClr val="FFFFFF"/>
                </a:solidFill>
                <a:effectLst/>
                <a:uLnTx/>
                <a:uFillTx/>
              </a:rPr>
              <a:t>1</a:t>
            </a:r>
          </a:p>
        </p:txBody>
      </p:sp>
      <p:sp>
        <p:nvSpPr>
          <p:cNvPr id="30" name="Text Box 13"/>
          <p:cNvSpPr txBox="1">
            <a:spLocks noChangeArrowheads="1"/>
          </p:cNvSpPr>
          <p:nvPr/>
        </p:nvSpPr>
        <p:spPr bwMode="gray">
          <a:xfrm>
            <a:off x="1242133" y="1828271"/>
            <a:ext cx="38504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4000" b="1" kern="0" noProof="0">
                <a:solidFill>
                  <a:srgbClr val="FFFFFF"/>
                </a:solidFill>
              </a:rPr>
              <a:t>*</a:t>
            </a:r>
            <a:endParaRPr kumimoji="0" lang="en-US" sz="2400" b="1" i="0" u="none" strike="noStrike" kern="0" cap="none" spc="0" normalizeH="0" baseline="0" noProof="0">
              <a:ln>
                <a:noFill/>
              </a:ln>
              <a:solidFill>
                <a:srgbClr val="FFFFFF"/>
              </a:solidFill>
              <a:effectLst/>
              <a:uLnTx/>
              <a:uFillTx/>
            </a:endParaRPr>
          </a:p>
        </p:txBody>
      </p:sp>
      <p:sp>
        <p:nvSpPr>
          <p:cNvPr id="32" name="Text Box 3"/>
          <p:cNvSpPr txBox="1">
            <a:spLocks noChangeArrowheads="1"/>
          </p:cNvSpPr>
          <p:nvPr/>
        </p:nvSpPr>
        <p:spPr bwMode="auto">
          <a:xfrm>
            <a:off x="1703445" y="1553903"/>
            <a:ext cx="609600" cy="528638"/>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sz="2800" b="1" i="0" u="none" strike="noStrike" kern="0" cap="none" spc="0" normalizeH="0" baseline="0" noProof="0">
                <a:ln>
                  <a:noFill/>
                </a:ln>
                <a:solidFill>
                  <a:prstClr val="white"/>
                </a:solidFill>
                <a:effectLst/>
                <a:uLnTx/>
                <a:uFillTx/>
                <a:latin typeface="Arial" panose="020B0604020202020204" pitchFamily="34" charset="0"/>
              </a:rPr>
              <a:t>20</a:t>
            </a:r>
          </a:p>
        </p:txBody>
      </p:sp>
      <p:sp>
        <p:nvSpPr>
          <p:cNvPr id="33" name="Text Box 4"/>
          <p:cNvSpPr txBox="1">
            <a:spLocks noChangeArrowheads="1"/>
          </p:cNvSpPr>
          <p:nvPr/>
        </p:nvSpPr>
        <p:spPr bwMode="auto">
          <a:xfrm>
            <a:off x="1424045" y="2073016"/>
            <a:ext cx="1262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2000">
                <a:solidFill>
                  <a:srgbClr val="FF3300"/>
                </a:solidFill>
                <a:latin typeface="Times New Roman" panose="02020603050405020304" pitchFamily="18" charset="0"/>
              </a:rPr>
              <a:t>Khóa  tìm</a:t>
            </a:r>
            <a:r>
              <a:rPr lang="en-US" sz="2000">
                <a:solidFill>
                  <a:srgbClr val="FF3300"/>
                </a:solidFill>
                <a:latin typeface="VNI-Times" pitchFamily="2" charset="0"/>
              </a:rPr>
              <a:t> </a:t>
            </a:r>
          </a:p>
        </p:txBody>
      </p:sp>
      <p:sp>
        <p:nvSpPr>
          <p:cNvPr id="34" name="Line 5"/>
          <p:cNvSpPr>
            <a:spLocks noChangeShapeType="1"/>
          </p:cNvSpPr>
          <p:nvPr/>
        </p:nvSpPr>
        <p:spPr bwMode="auto">
          <a:xfrm flipV="1">
            <a:off x="4165600" y="3420153"/>
            <a:ext cx="0" cy="509588"/>
          </a:xfrm>
          <a:prstGeom prst="line">
            <a:avLst/>
          </a:prstGeom>
          <a:noFill/>
          <a:ln w="762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a:solidFill>
                <a:prstClr val="black"/>
              </a:solidFill>
              <a:latin typeface="Tahoma" panose="020B0604030504040204" pitchFamily="34" charset="0"/>
            </a:endParaRPr>
          </a:p>
        </p:txBody>
      </p:sp>
      <p:sp>
        <p:nvSpPr>
          <p:cNvPr id="35" name="Text Box 6"/>
          <p:cNvSpPr txBox="1">
            <a:spLocks noChangeArrowheads="1"/>
          </p:cNvSpPr>
          <p:nvPr/>
        </p:nvSpPr>
        <p:spPr bwMode="auto">
          <a:xfrm>
            <a:off x="1846098"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2</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36" name="Text Box 7"/>
          <p:cNvSpPr txBox="1">
            <a:spLocks noChangeArrowheads="1"/>
          </p:cNvSpPr>
          <p:nvPr/>
        </p:nvSpPr>
        <p:spPr bwMode="auto">
          <a:xfrm>
            <a:off x="2542785"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5</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37" name="Text Box 8"/>
          <p:cNvSpPr txBox="1">
            <a:spLocks noChangeArrowheads="1"/>
          </p:cNvSpPr>
          <p:nvPr/>
        </p:nvSpPr>
        <p:spPr bwMode="auto">
          <a:xfrm>
            <a:off x="3224955"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noProof="0">
                <a:solidFill>
                  <a:prstClr val="white"/>
                </a:solidFill>
                <a:latin typeface="Arial" panose="020B0604020202020204" pitchFamily="34" charset="0"/>
              </a:rPr>
              <a:t>9</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38" name="Text Box 9"/>
          <p:cNvSpPr txBox="1">
            <a:spLocks noChangeArrowheads="1"/>
          </p:cNvSpPr>
          <p:nvPr/>
        </p:nvSpPr>
        <p:spPr bwMode="auto">
          <a:xfrm>
            <a:off x="3936153"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sz="2800" b="1" i="0" u="none" strike="noStrike" kern="0" cap="none" spc="0" normalizeH="0" baseline="0" noProof="0">
                <a:ln>
                  <a:noFill/>
                </a:ln>
                <a:solidFill>
                  <a:prstClr val="white"/>
                </a:solidFill>
                <a:effectLst/>
                <a:uLnTx/>
                <a:uFillTx/>
                <a:latin typeface="Arial" panose="020B0604020202020204" pitchFamily="34" charset="0"/>
              </a:rPr>
              <a:t>14</a:t>
            </a:r>
          </a:p>
        </p:txBody>
      </p:sp>
      <p:sp>
        <p:nvSpPr>
          <p:cNvPr id="39" name="Text Box 10"/>
          <p:cNvSpPr txBox="1">
            <a:spLocks noChangeArrowheads="1"/>
          </p:cNvSpPr>
          <p:nvPr/>
        </p:nvSpPr>
        <p:spPr bwMode="auto">
          <a:xfrm>
            <a:off x="4647351"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18</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40" name="Text Box 11"/>
          <p:cNvSpPr txBox="1">
            <a:spLocks noChangeArrowheads="1"/>
          </p:cNvSpPr>
          <p:nvPr/>
        </p:nvSpPr>
        <p:spPr bwMode="auto">
          <a:xfrm>
            <a:off x="5344035"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23</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47" name="Text Box 12"/>
          <p:cNvSpPr txBox="1">
            <a:spLocks noChangeArrowheads="1"/>
          </p:cNvSpPr>
          <p:nvPr/>
        </p:nvSpPr>
        <p:spPr bwMode="auto">
          <a:xfrm>
            <a:off x="6040719"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2</a:t>
            </a:r>
            <a:r>
              <a:rPr kumimoji="0" lang="en-US" sz="2800" b="1" i="0" u="none" strike="noStrike" kern="0" cap="none" spc="0" normalizeH="0" baseline="0" noProof="0">
                <a:ln>
                  <a:noFill/>
                </a:ln>
                <a:solidFill>
                  <a:prstClr val="white"/>
                </a:solidFill>
                <a:effectLst/>
                <a:uLnTx/>
                <a:uFillTx/>
                <a:latin typeface="Arial" panose="020B0604020202020204" pitchFamily="34" charset="0"/>
              </a:rPr>
              <a:t>5</a:t>
            </a:r>
          </a:p>
        </p:txBody>
      </p:sp>
      <p:sp>
        <p:nvSpPr>
          <p:cNvPr id="51" name="Text Box 13"/>
          <p:cNvSpPr txBox="1">
            <a:spLocks noChangeArrowheads="1"/>
          </p:cNvSpPr>
          <p:nvPr/>
        </p:nvSpPr>
        <p:spPr bwMode="auto">
          <a:xfrm>
            <a:off x="6722890"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3</a:t>
            </a:r>
            <a:r>
              <a:rPr kumimoji="0" lang="en-US" sz="2800" b="1" i="0" u="none" strike="noStrike" kern="0" cap="none" spc="0" normalizeH="0" baseline="0" noProof="0">
                <a:ln>
                  <a:noFill/>
                </a:ln>
                <a:solidFill>
                  <a:prstClr val="white"/>
                </a:solidFill>
                <a:effectLst/>
                <a:uLnTx/>
                <a:uFillTx/>
                <a:latin typeface="Arial" panose="020B0604020202020204" pitchFamily="34" charset="0"/>
              </a:rPr>
              <a:t>1</a:t>
            </a:r>
          </a:p>
        </p:txBody>
      </p:sp>
      <p:sp>
        <p:nvSpPr>
          <p:cNvPr id="31"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
        <p:nvSpPr>
          <p:cNvPr id="64" name="Text Box 11"/>
          <p:cNvSpPr txBox="1">
            <a:spLocks noChangeArrowheads="1"/>
          </p:cNvSpPr>
          <p:nvPr/>
        </p:nvSpPr>
        <p:spPr bwMode="auto">
          <a:xfrm>
            <a:off x="7412319" y="285180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33</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65" name="Text Box 12"/>
          <p:cNvSpPr txBox="1">
            <a:spLocks noChangeArrowheads="1"/>
          </p:cNvSpPr>
          <p:nvPr/>
        </p:nvSpPr>
        <p:spPr bwMode="auto">
          <a:xfrm>
            <a:off x="8109003" y="285180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4</a:t>
            </a:r>
            <a:r>
              <a:rPr kumimoji="0" lang="en-US" sz="2800" b="1" i="0" u="none" strike="noStrike" kern="0" cap="none" spc="0" normalizeH="0" baseline="0" noProof="0">
                <a:ln>
                  <a:noFill/>
                </a:ln>
                <a:solidFill>
                  <a:prstClr val="white"/>
                </a:solidFill>
                <a:effectLst/>
                <a:uLnTx/>
                <a:uFillTx/>
                <a:latin typeface="Arial" panose="020B0604020202020204" pitchFamily="34" charset="0"/>
              </a:rPr>
              <a:t>5</a:t>
            </a:r>
          </a:p>
        </p:txBody>
      </p:sp>
      <p:sp>
        <p:nvSpPr>
          <p:cNvPr id="66" name="Text Box 13"/>
          <p:cNvSpPr txBox="1">
            <a:spLocks noChangeArrowheads="1"/>
          </p:cNvSpPr>
          <p:nvPr/>
        </p:nvSpPr>
        <p:spPr bwMode="auto">
          <a:xfrm>
            <a:off x="8791174" y="285180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61</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53" name="Text Box 15"/>
          <p:cNvSpPr txBox="1">
            <a:spLocks noChangeArrowheads="1"/>
          </p:cNvSpPr>
          <p:nvPr/>
        </p:nvSpPr>
        <p:spPr bwMode="auto">
          <a:xfrm>
            <a:off x="1846098"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0</a:t>
            </a:r>
          </a:p>
        </p:txBody>
      </p:sp>
      <p:sp>
        <p:nvSpPr>
          <p:cNvPr id="54" name="Text Box 16"/>
          <p:cNvSpPr txBox="1">
            <a:spLocks noChangeArrowheads="1"/>
          </p:cNvSpPr>
          <p:nvPr/>
        </p:nvSpPr>
        <p:spPr bwMode="auto">
          <a:xfrm>
            <a:off x="2640468"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1</a:t>
            </a:r>
          </a:p>
        </p:txBody>
      </p:sp>
      <p:sp>
        <p:nvSpPr>
          <p:cNvPr id="55" name="Text Box 17"/>
          <p:cNvSpPr txBox="1">
            <a:spLocks noChangeArrowheads="1"/>
          </p:cNvSpPr>
          <p:nvPr/>
        </p:nvSpPr>
        <p:spPr bwMode="auto">
          <a:xfrm>
            <a:off x="3258312"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2</a:t>
            </a:r>
          </a:p>
        </p:txBody>
      </p:sp>
      <p:sp>
        <p:nvSpPr>
          <p:cNvPr id="56" name="Text Box 18"/>
          <p:cNvSpPr txBox="1">
            <a:spLocks noChangeArrowheads="1"/>
          </p:cNvSpPr>
          <p:nvPr/>
        </p:nvSpPr>
        <p:spPr bwMode="auto">
          <a:xfrm>
            <a:off x="3964419"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3</a:t>
            </a:r>
          </a:p>
        </p:txBody>
      </p:sp>
      <p:sp>
        <p:nvSpPr>
          <p:cNvPr id="57" name="Text Box 19"/>
          <p:cNvSpPr txBox="1">
            <a:spLocks noChangeArrowheads="1"/>
          </p:cNvSpPr>
          <p:nvPr/>
        </p:nvSpPr>
        <p:spPr bwMode="auto">
          <a:xfrm>
            <a:off x="4670526"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4</a:t>
            </a:r>
          </a:p>
        </p:txBody>
      </p:sp>
      <p:sp>
        <p:nvSpPr>
          <p:cNvPr id="58" name="Text Box 20"/>
          <p:cNvSpPr txBox="1">
            <a:spLocks noChangeArrowheads="1"/>
          </p:cNvSpPr>
          <p:nvPr/>
        </p:nvSpPr>
        <p:spPr bwMode="auto">
          <a:xfrm>
            <a:off x="5376632"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5</a:t>
            </a:r>
          </a:p>
        </p:txBody>
      </p:sp>
      <p:sp>
        <p:nvSpPr>
          <p:cNvPr id="59" name="Text Box 21"/>
          <p:cNvSpPr txBox="1">
            <a:spLocks noChangeArrowheads="1"/>
          </p:cNvSpPr>
          <p:nvPr/>
        </p:nvSpPr>
        <p:spPr bwMode="auto">
          <a:xfrm>
            <a:off x="6082739"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6</a:t>
            </a:r>
          </a:p>
        </p:txBody>
      </p:sp>
      <p:sp>
        <p:nvSpPr>
          <p:cNvPr id="60" name="Text Box 22"/>
          <p:cNvSpPr txBox="1">
            <a:spLocks noChangeArrowheads="1"/>
          </p:cNvSpPr>
          <p:nvPr/>
        </p:nvSpPr>
        <p:spPr bwMode="auto">
          <a:xfrm>
            <a:off x="6788846"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7</a:t>
            </a:r>
          </a:p>
        </p:txBody>
      </p:sp>
      <p:sp>
        <p:nvSpPr>
          <p:cNvPr id="70" name="Text Box 20"/>
          <p:cNvSpPr txBox="1">
            <a:spLocks noChangeArrowheads="1"/>
          </p:cNvSpPr>
          <p:nvPr/>
        </p:nvSpPr>
        <p:spPr bwMode="auto">
          <a:xfrm>
            <a:off x="7462891" y="2521643"/>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8</a:t>
            </a:r>
          </a:p>
        </p:txBody>
      </p:sp>
      <p:sp>
        <p:nvSpPr>
          <p:cNvPr id="71" name="Text Box 21"/>
          <p:cNvSpPr txBox="1">
            <a:spLocks noChangeArrowheads="1"/>
          </p:cNvSpPr>
          <p:nvPr/>
        </p:nvSpPr>
        <p:spPr bwMode="auto">
          <a:xfrm>
            <a:off x="8168998" y="2521643"/>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9</a:t>
            </a:r>
          </a:p>
        </p:txBody>
      </p:sp>
      <p:sp>
        <p:nvSpPr>
          <p:cNvPr id="72" name="Text Box 22"/>
          <p:cNvSpPr txBox="1">
            <a:spLocks noChangeArrowheads="1"/>
          </p:cNvSpPr>
          <p:nvPr/>
        </p:nvSpPr>
        <p:spPr bwMode="auto">
          <a:xfrm>
            <a:off x="8875105" y="2521643"/>
            <a:ext cx="441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10</a:t>
            </a:r>
          </a:p>
        </p:txBody>
      </p:sp>
      <p:sp>
        <p:nvSpPr>
          <p:cNvPr id="76" name="Text Box 23"/>
          <p:cNvSpPr txBox="1">
            <a:spLocks noChangeArrowheads="1"/>
          </p:cNvSpPr>
          <p:nvPr/>
        </p:nvSpPr>
        <p:spPr bwMode="auto">
          <a:xfrm>
            <a:off x="3982859" y="4009989"/>
            <a:ext cx="3722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a:solidFill>
                  <a:srgbClr val="FF3300"/>
                </a:solidFill>
                <a:latin typeface="Times New Roman" panose="02020603050405020304" pitchFamily="18" charset="0"/>
              </a:rPr>
              <a:t>L</a:t>
            </a:r>
          </a:p>
        </p:txBody>
      </p:sp>
      <p:sp>
        <p:nvSpPr>
          <p:cNvPr id="77" name="Line 5"/>
          <p:cNvSpPr>
            <a:spLocks noChangeShapeType="1"/>
          </p:cNvSpPr>
          <p:nvPr/>
        </p:nvSpPr>
        <p:spPr bwMode="auto">
          <a:xfrm flipV="1">
            <a:off x="5861591" y="3458109"/>
            <a:ext cx="0" cy="509588"/>
          </a:xfrm>
          <a:prstGeom prst="line">
            <a:avLst/>
          </a:prstGeom>
          <a:noFill/>
          <a:ln w="762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a:solidFill>
                <a:prstClr val="black"/>
              </a:solidFill>
              <a:latin typeface="Tahoma" panose="020B0604030504040204" pitchFamily="34" charset="0"/>
            </a:endParaRPr>
          </a:p>
        </p:txBody>
      </p:sp>
      <p:sp>
        <p:nvSpPr>
          <p:cNvPr id="78" name="Text Box 23"/>
          <p:cNvSpPr txBox="1">
            <a:spLocks noChangeArrowheads="1"/>
          </p:cNvSpPr>
          <p:nvPr/>
        </p:nvSpPr>
        <p:spPr bwMode="auto">
          <a:xfrm>
            <a:off x="5666666" y="4019879"/>
            <a:ext cx="389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a:solidFill>
                  <a:srgbClr val="FF3300"/>
                </a:solidFill>
                <a:latin typeface="Times New Roman" panose="02020603050405020304" pitchFamily="18" charset="0"/>
              </a:rPr>
              <a:t>R</a:t>
            </a:r>
          </a:p>
        </p:txBody>
      </p:sp>
      <p:sp>
        <p:nvSpPr>
          <p:cNvPr id="81" name="Text Box 12"/>
          <p:cNvSpPr txBox="1">
            <a:spLocks noChangeArrowheads="1"/>
          </p:cNvSpPr>
          <p:nvPr/>
        </p:nvSpPr>
        <p:spPr bwMode="auto">
          <a:xfrm>
            <a:off x="9479748" y="2854824"/>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6</a:t>
            </a:r>
            <a:r>
              <a:rPr kumimoji="0" lang="en-US" sz="2800" b="1" i="0" u="none" strike="noStrike" kern="0" cap="none" spc="0" normalizeH="0" baseline="0" noProof="0">
                <a:ln>
                  <a:noFill/>
                </a:ln>
                <a:solidFill>
                  <a:prstClr val="white"/>
                </a:solidFill>
                <a:effectLst/>
                <a:uLnTx/>
                <a:uFillTx/>
                <a:latin typeface="Arial" panose="020B0604020202020204" pitchFamily="34" charset="0"/>
              </a:rPr>
              <a:t>5</a:t>
            </a:r>
          </a:p>
        </p:txBody>
      </p:sp>
      <p:sp>
        <p:nvSpPr>
          <p:cNvPr id="82" name="Text Box 13"/>
          <p:cNvSpPr txBox="1">
            <a:spLocks noChangeArrowheads="1"/>
          </p:cNvSpPr>
          <p:nvPr/>
        </p:nvSpPr>
        <p:spPr bwMode="auto">
          <a:xfrm>
            <a:off x="10161919" y="2854824"/>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71</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83" name="Text Box 21"/>
          <p:cNvSpPr txBox="1">
            <a:spLocks noChangeArrowheads="1"/>
          </p:cNvSpPr>
          <p:nvPr/>
        </p:nvSpPr>
        <p:spPr bwMode="auto">
          <a:xfrm>
            <a:off x="9624266" y="2489548"/>
            <a:ext cx="4240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11</a:t>
            </a:r>
          </a:p>
        </p:txBody>
      </p:sp>
      <p:sp>
        <p:nvSpPr>
          <p:cNvPr id="84" name="Text Box 22"/>
          <p:cNvSpPr txBox="1">
            <a:spLocks noChangeArrowheads="1"/>
          </p:cNvSpPr>
          <p:nvPr/>
        </p:nvSpPr>
        <p:spPr bwMode="auto">
          <a:xfrm>
            <a:off x="10330373" y="2489548"/>
            <a:ext cx="441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12</a:t>
            </a:r>
          </a:p>
        </p:txBody>
      </p:sp>
      <p:sp>
        <p:nvSpPr>
          <p:cNvPr id="45" name="Line 5"/>
          <p:cNvSpPr>
            <a:spLocks noChangeShapeType="1"/>
          </p:cNvSpPr>
          <p:nvPr/>
        </p:nvSpPr>
        <p:spPr bwMode="auto">
          <a:xfrm flipV="1">
            <a:off x="4948903" y="3420153"/>
            <a:ext cx="0" cy="1113081"/>
          </a:xfrm>
          <a:prstGeom prst="line">
            <a:avLst/>
          </a:prstGeom>
          <a:noFill/>
          <a:ln w="762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a:solidFill>
                <a:prstClr val="black"/>
              </a:solidFill>
              <a:latin typeface="Tahoma" panose="020B0604030504040204" pitchFamily="34" charset="0"/>
            </a:endParaRPr>
          </a:p>
        </p:txBody>
      </p:sp>
      <p:sp>
        <p:nvSpPr>
          <p:cNvPr id="46" name="Text Box 23"/>
          <p:cNvSpPr txBox="1">
            <a:spLocks noChangeArrowheads="1"/>
          </p:cNvSpPr>
          <p:nvPr/>
        </p:nvSpPr>
        <p:spPr bwMode="auto">
          <a:xfrm>
            <a:off x="4736578" y="4533235"/>
            <a:ext cx="423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a:solidFill>
                  <a:srgbClr val="FF3300"/>
                </a:solidFill>
                <a:latin typeface="Times New Roman" panose="02020603050405020304" pitchFamily="18" charset="0"/>
              </a:rPr>
              <a:t>m</a:t>
            </a:r>
          </a:p>
        </p:txBody>
      </p:sp>
    </p:spTree>
    <p:extLst>
      <p:ext uri="{BB962C8B-B14F-4D97-AF65-F5344CB8AC3E}">
        <p14:creationId xmlns:p14="http://schemas.microsoft.com/office/powerpoint/2010/main" val="95348236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33333E-6 1.85185E-6 L 0.09935 0.00579 " pathEditMode="relative" rAng="0" ptsTypes="AA">
                                      <p:cBhvr>
                                        <p:cTn id="6" dur="2000" fill="hold"/>
                                        <p:tgtEl>
                                          <p:spTgt spid="34"/>
                                        </p:tgtEl>
                                        <p:attrNameLst>
                                          <p:attrName>ppt_x</p:attrName>
                                          <p:attrName>ppt_y</p:attrName>
                                        </p:attrNameLst>
                                      </p:cBhvr>
                                      <p:rCtr x="4961" y="278"/>
                                    </p:animMotion>
                                  </p:childTnLst>
                                </p:cTn>
                              </p:par>
                              <p:par>
                                <p:cTn id="7" presetID="42" presetClass="path" presetSubtype="0" accel="50000" decel="50000" fill="hold" grpId="0" nodeType="withEffect">
                                  <p:stCondLst>
                                    <p:cond delay="0"/>
                                  </p:stCondLst>
                                  <p:childTnLst>
                                    <p:animMotion origin="layout" path="M 2.91667E-6 2.96296E-6 L 0.09909 0.01134 " pathEditMode="relative" rAng="0" ptsTypes="AA">
                                      <p:cBhvr>
                                        <p:cTn id="8" dur="2000" fill="hold"/>
                                        <p:tgtEl>
                                          <p:spTgt spid="76"/>
                                        </p:tgtEl>
                                        <p:attrNameLst>
                                          <p:attrName>ppt_x</p:attrName>
                                          <p:attrName>ppt_y</p:attrName>
                                        </p:attrNameLst>
                                      </p:cBhvr>
                                      <p:rCtr x="4948" y="556"/>
                                    </p:animMotion>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grpId="0" nodeType="clickEffect">
                                  <p:stCondLst>
                                    <p:cond delay="0"/>
                                  </p:stCondLst>
                                  <p:childTnLst>
                                    <p:animMotion origin="layout" path="M 6.25E-7 -1.11111E-6 L 0.05898 -0.00139 " pathEditMode="relative" rAng="0" ptsTypes="AA">
                                      <p:cBhvr>
                                        <p:cTn id="12" dur="2000" fill="hold"/>
                                        <p:tgtEl>
                                          <p:spTgt spid="45"/>
                                        </p:tgtEl>
                                        <p:attrNameLst>
                                          <p:attrName>ppt_x</p:attrName>
                                          <p:attrName>ppt_y</p:attrName>
                                        </p:attrNameLst>
                                      </p:cBhvr>
                                      <p:rCtr x="2943" y="-69"/>
                                    </p:animMotion>
                                  </p:childTnLst>
                                </p:cTn>
                              </p:par>
                              <p:par>
                                <p:cTn id="13" presetID="42" presetClass="path" presetSubtype="0" accel="50000" decel="50000" fill="hold" grpId="0" nodeType="withEffect">
                                  <p:stCondLst>
                                    <p:cond delay="0"/>
                                  </p:stCondLst>
                                  <p:childTnLst>
                                    <p:animMotion origin="layout" path="M 6.25E-7 4.07407E-6 L 0.05898 0.01134 " pathEditMode="relative" rAng="0" ptsTypes="AA">
                                      <p:cBhvr>
                                        <p:cTn id="14" dur="2000" fill="hold"/>
                                        <p:tgtEl>
                                          <p:spTgt spid="46"/>
                                        </p:tgtEl>
                                        <p:attrNameLst>
                                          <p:attrName>ppt_x</p:attrName>
                                          <p:attrName>ppt_y</p:attrName>
                                        </p:attrNameLst>
                                      </p:cBhvr>
                                      <p:rCtr x="2943" y="5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76" grpId="0"/>
      <p:bldP spid="45" grpId="0" animBg="1"/>
      <p:bldP spid="4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2143" y="478116"/>
            <a:ext cx="11745686" cy="769441"/>
          </a:xfrm>
          <a:prstGeom prst="rect">
            <a:avLst/>
          </a:prstGeom>
        </p:spPr>
        <p:txBody>
          <a:bodyPr wrap="square">
            <a:spAutoFit/>
          </a:bodyPr>
          <a:lstStyle/>
          <a:p>
            <a:pPr algn="ctr"/>
            <a:r>
              <a:rPr lang="en-US" sz="4400" b="1">
                <a:latin typeface="Times New Roman" panose="02020603050405020304" pitchFamily="18" charset="0"/>
                <a:cs typeface="Times New Roman" panose="02020603050405020304" pitchFamily="18" charset="0"/>
              </a:rPr>
              <a:t>Tìm kiếm nhị phân - ví dụ 3</a:t>
            </a:r>
            <a:endParaRPr lang="en-US" sz="430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50" name="Text Box 16"/>
          <p:cNvSpPr txBox="1">
            <a:spLocks noChangeArrowheads="1"/>
          </p:cNvSpPr>
          <p:nvPr/>
        </p:nvSpPr>
        <p:spPr bwMode="gray">
          <a:xfrm>
            <a:off x="1949450" y="4796896"/>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400" b="1" i="0" u="none" strike="noStrike" kern="0" cap="none" spc="0" normalizeH="0" baseline="0" noProof="0">
                <a:ln>
                  <a:noFill/>
                </a:ln>
                <a:solidFill>
                  <a:srgbClr val="FFFFFF"/>
                </a:solidFill>
                <a:effectLst/>
                <a:uLnTx/>
                <a:uFillTx/>
              </a:rPr>
              <a:t>2</a:t>
            </a:r>
          </a:p>
        </p:txBody>
      </p:sp>
      <p:sp>
        <p:nvSpPr>
          <p:cNvPr id="25" name="Text Box 13"/>
          <p:cNvSpPr txBox="1">
            <a:spLocks noChangeArrowheads="1"/>
          </p:cNvSpPr>
          <p:nvPr/>
        </p:nvSpPr>
        <p:spPr bwMode="gray">
          <a:xfrm>
            <a:off x="1864346" y="3452982"/>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400" b="1" i="0" u="none" strike="noStrike" kern="0" cap="none" spc="0" normalizeH="0" baseline="0" noProof="0">
                <a:ln>
                  <a:noFill/>
                </a:ln>
                <a:solidFill>
                  <a:srgbClr val="FFFFFF"/>
                </a:solidFill>
                <a:effectLst/>
                <a:uLnTx/>
                <a:uFillTx/>
              </a:rPr>
              <a:t>1</a:t>
            </a:r>
          </a:p>
        </p:txBody>
      </p:sp>
      <p:sp>
        <p:nvSpPr>
          <p:cNvPr id="30" name="Text Box 13"/>
          <p:cNvSpPr txBox="1">
            <a:spLocks noChangeArrowheads="1"/>
          </p:cNvSpPr>
          <p:nvPr/>
        </p:nvSpPr>
        <p:spPr bwMode="gray">
          <a:xfrm>
            <a:off x="1242133" y="1828271"/>
            <a:ext cx="38504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4000" b="1" kern="0" noProof="0">
                <a:solidFill>
                  <a:srgbClr val="FFFFFF"/>
                </a:solidFill>
              </a:rPr>
              <a:t>*</a:t>
            </a:r>
            <a:endParaRPr kumimoji="0" lang="en-US" sz="2400" b="1" i="0" u="none" strike="noStrike" kern="0" cap="none" spc="0" normalizeH="0" baseline="0" noProof="0">
              <a:ln>
                <a:noFill/>
              </a:ln>
              <a:solidFill>
                <a:srgbClr val="FFFFFF"/>
              </a:solidFill>
              <a:effectLst/>
              <a:uLnTx/>
              <a:uFillTx/>
            </a:endParaRPr>
          </a:p>
        </p:txBody>
      </p:sp>
      <p:sp>
        <p:nvSpPr>
          <p:cNvPr id="32" name="Text Box 3"/>
          <p:cNvSpPr txBox="1">
            <a:spLocks noChangeArrowheads="1"/>
          </p:cNvSpPr>
          <p:nvPr/>
        </p:nvSpPr>
        <p:spPr bwMode="auto">
          <a:xfrm>
            <a:off x="1721502" y="1551146"/>
            <a:ext cx="609600" cy="528638"/>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sz="2800" b="1" i="0" u="none" strike="noStrike" kern="0" cap="none" spc="0" normalizeH="0" baseline="0" noProof="0">
                <a:ln>
                  <a:noFill/>
                </a:ln>
                <a:solidFill>
                  <a:prstClr val="white"/>
                </a:solidFill>
                <a:effectLst/>
                <a:uLnTx/>
                <a:uFillTx/>
                <a:latin typeface="Arial" panose="020B0604020202020204" pitchFamily="34" charset="0"/>
              </a:rPr>
              <a:t>20</a:t>
            </a:r>
          </a:p>
        </p:txBody>
      </p:sp>
      <p:sp>
        <p:nvSpPr>
          <p:cNvPr id="33" name="Text Box 4"/>
          <p:cNvSpPr txBox="1">
            <a:spLocks noChangeArrowheads="1"/>
          </p:cNvSpPr>
          <p:nvPr/>
        </p:nvSpPr>
        <p:spPr bwMode="auto">
          <a:xfrm>
            <a:off x="1424045" y="2073016"/>
            <a:ext cx="1262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2000">
                <a:solidFill>
                  <a:srgbClr val="FF3300"/>
                </a:solidFill>
                <a:latin typeface="Times New Roman" panose="02020603050405020304" pitchFamily="18" charset="0"/>
              </a:rPr>
              <a:t>Khóa  tìm</a:t>
            </a:r>
            <a:r>
              <a:rPr lang="en-US" sz="2000">
                <a:solidFill>
                  <a:srgbClr val="FF3300"/>
                </a:solidFill>
                <a:latin typeface="VNI-Times" pitchFamily="2" charset="0"/>
              </a:rPr>
              <a:t> </a:t>
            </a:r>
          </a:p>
        </p:txBody>
      </p:sp>
      <p:sp>
        <p:nvSpPr>
          <p:cNvPr id="34" name="Line 5"/>
          <p:cNvSpPr>
            <a:spLocks noChangeShapeType="1"/>
          </p:cNvSpPr>
          <p:nvPr/>
        </p:nvSpPr>
        <p:spPr bwMode="auto">
          <a:xfrm flipV="1">
            <a:off x="5436448" y="3435716"/>
            <a:ext cx="0" cy="509588"/>
          </a:xfrm>
          <a:prstGeom prst="line">
            <a:avLst/>
          </a:prstGeom>
          <a:noFill/>
          <a:ln w="762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a:solidFill>
                <a:prstClr val="black"/>
              </a:solidFill>
              <a:latin typeface="Tahoma" panose="020B0604030504040204" pitchFamily="34" charset="0"/>
            </a:endParaRPr>
          </a:p>
        </p:txBody>
      </p:sp>
      <p:sp>
        <p:nvSpPr>
          <p:cNvPr id="35" name="Text Box 6"/>
          <p:cNvSpPr txBox="1">
            <a:spLocks noChangeArrowheads="1"/>
          </p:cNvSpPr>
          <p:nvPr/>
        </p:nvSpPr>
        <p:spPr bwMode="auto">
          <a:xfrm>
            <a:off x="1846098"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2</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36" name="Text Box 7"/>
          <p:cNvSpPr txBox="1">
            <a:spLocks noChangeArrowheads="1"/>
          </p:cNvSpPr>
          <p:nvPr/>
        </p:nvSpPr>
        <p:spPr bwMode="auto">
          <a:xfrm>
            <a:off x="2542785"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5</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37" name="Text Box 8"/>
          <p:cNvSpPr txBox="1">
            <a:spLocks noChangeArrowheads="1"/>
          </p:cNvSpPr>
          <p:nvPr/>
        </p:nvSpPr>
        <p:spPr bwMode="auto">
          <a:xfrm>
            <a:off x="3224955"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noProof="0">
                <a:solidFill>
                  <a:prstClr val="white"/>
                </a:solidFill>
                <a:latin typeface="Arial" panose="020B0604020202020204" pitchFamily="34" charset="0"/>
              </a:rPr>
              <a:t>9</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38" name="Text Box 9"/>
          <p:cNvSpPr txBox="1">
            <a:spLocks noChangeArrowheads="1"/>
          </p:cNvSpPr>
          <p:nvPr/>
        </p:nvSpPr>
        <p:spPr bwMode="auto">
          <a:xfrm>
            <a:off x="3936153"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sz="2800" b="1" i="0" u="none" strike="noStrike" kern="0" cap="none" spc="0" normalizeH="0" baseline="0" noProof="0">
                <a:ln>
                  <a:noFill/>
                </a:ln>
                <a:solidFill>
                  <a:prstClr val="white"/>
                </a:solidFill>
                <a:effectLst/>
                <a:uLnTx/>
                <a:uFillTx/>
                <a:latin typeface="Arial" panose="020B0604020202020204" pitchFamily="34" charset="0"/>
              </a:rPr>
              <a:t>14</a:t>
            </a:r>
          </a:p>
        </p:txBody>
      </p:sp>
      <p:sp>
        <p:nvSpPr>
          <p:cNvPr id="39" name="Text Box 10"/>
          <p:cNvSpPr txBox="1">
            <a:spLocks noChangeArrowheads="1"/>
          </p:cNvSpPr>
          <p:nvPr/>
        </p:nvSpPr>
        <p:spPr bwMode="auto">
          <a:xfrm>
            <a:off x="4647351"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18</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40" name="Text Box 11"/>
          <p:cNvSpPr txBox="1">
            <a:spLocks noChangeArrowheads="1"/>
          </p:cNvSpPr>
          <p:nvPr/>
        </p:nvSpPr>
        <p:spPr bwMode="auto">
          <a:xfrm>
            <a:off x="5344035"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23</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47" name="Text Box 12"/>
          <p:cNvSpPr txBox="1">
            <a:spLocks noChangeArrowheads="1"/>
          </p:cNvSpPr>
          <p:nvPr/>
        </p:nvSpPr>
        <p:spPr bwMode="auto">
          <a:xfrm>
            <a:off x="6040719"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2</a:t>
            </a:r>
            <a:r>
              <a:rPr kumimoji="0" lang="en-US" sz="2800" b="1" i="0" u="none" strike="noStrike" kern="0" cap="none" spc="0" normalizeH="0" baseline="0" noProof="0">
                <a:ln>
                  <a:noFill/>
                </a:ln>
                <a:solidFill>
                  <a:prstClr val="white"/>
                </a:solidFill>
                <a:effectLst/>
                <a:uLnTx/>
                <a:uFillTx/>
                <a:latin typeface="Arial" panose="020B0604020202020204" pitchFamily="34" charset="0"/>
              </a:rPr>
              <a:t>5</a:t>
            </a:r>
          </a:p>
        </p:txBody>
      </p:sp>
      <p:sp>
        <p:nvSpPr>
          <p:cNvPr id="51" name="Text Box 13"/>
          <p:cNvSpPr txBox="1">
            <a:spLocks noChangeArrowheads="1"/>
          </p:cNvSpPr>
          <p:nvPr/>
        </p:nvSpPr>
        <p:spPr bwMode="auto">
          <a:xfrm>
            <a:off x="6722890"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3</a:t>
            </a:r>
            <a:r>
              <a:rPr kumimoji="0" lang="en-US" sz="2800" b="1" i="0" u="none" strike="noStrike" kern="0" cap="none" spc="0" normalizeH="0" baseline="0" noProof="0">
                <a:ln>
                  <a:noFill/>
                </a:ln>
                <a:solidFill>
                  <a:prstClr val="white"/>
                </a:solidFill>
                <a:effectLst/>
                <a:uLnTx/>
                <a:uFillTx/>
                <a:latin typeface="Arial" panose="020B0604020202020204" pitchFamily="34" charset="0"/>
              </a:rPr>
              <a:t>1</a:t>
            </a:r>
          </a:p>
        </p:txBody>
      </p:sp>
      <p:sp>
        <p:nvSpPr>
          <p:cNvPr id="31"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
        <p:nvSpPr>
          <p:cNvPr id="64" name="Text Box 11"/>
          <p:cNvSpPr txBox="1">
            <a:spLocks noChangeArrowheads="1"/>
          </p:cNvSpPr>
          <p:nvPr/>
        </p:nvSpPr>
        <p:spPr bwMode="auto">
          <a:xfrm>
            <a:off x="7412319" y="285180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33</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65" name="Text Box 12"/>
          <p:cNvSpPr txBox="1">
            <a:spLocks noChangeArrowheads="1"/>
          </p:cNvSpPr>
          <p:nvPr/>
        </p:nvSpPr>
        <p:spPr bwMode="auto">
          <a:xfrm>
            <a:off x="8109003" y="285180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4</a:t>
            </a:r>
            <a:r>
              <a:rPr kumimoji="0" lang="en-US" sz="2800" b="1" i="0" u="none" strike="noStrike" kern="0" cap="none" spc="0" normalizeH="0" baseline="0" noProof="0">
                <a:ln>
                  <a:noFill/>
                </a:ln>
                <a:solidFill>
                  <a:prstClr val="white"/>
                </a:solidFill>
                <a:effectLst/>
                <a:uLnTx/>
                <a:uFillTx/>
                <a:latin typeface="Arial" panose="020B0604020202020204" pitchFamily="34" charset="0"/>
              </a:rPr>
              <a:t>5</a:t>
            </a:r>
          </a:p>
        </p:txBody>
      </p:sp>
      <p:sp>
        <p:nvSpPr>
          <p:cNvPr id="66" name="Text Box 13"/>
          <p:cNvSpPr txBox="1">
            <a:spLocks noChangeArrowheads="1"/>
          </p:cNvSpPr>
          <p:nvPr/>
        </p:nvSpPr>
        <p:spPr bwMode="auto">
          <a:xfrm>
            <a:off x="8791174" y="285180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61</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53" name="Text Box 15"/>
          <p:cNvSpPr txBox="1">
            <a:spLocks noChangeArrowheads="1"/>
          </p:cNvSpPr>
          <p:nvPr/>
        </p:nvSpPr>
        <p:spPr bwMode="auto">
          <a:xfrm>
            <a:off x="1846098"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0</a:t>
            </a:r>
          </a:p>
        </p:txBody>
      </p:sp>
      <p:sp>
        <p:nvSpPr>
          <p:cNvPr id="54" name="Text Box 16"/>
          <p:cNvSpPr txBox="1">
            <a:spLocks noChangeArrowheads="1"/>
          </p:cNvSpPr>
          <p:nvPr/>
        </p:nvSpPr>
        <p:spPr bwMode="auto">
          <a:xfrm>
            <a:off x="2640468"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1</a:t>
            </a:r>
          </a:p>
        </p:txBody>
      </p:sp>
      <p:sp>
        <p:nvSpPr>
          <p:cNvPr id="55" name="Text Box 17"/>
          <p:cNvSpPr txBox="1">
            <a:spLocks noChangeArrowheads="1"/>
          </p:cNvSpPr>
          <p:nvPr/>
        </p:nvSpPr>
        <p:spPr bwMode="auto">
          <a:xfrm>
            <a:off x="3258312"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2</a:t>
            </a:r>
          </a:p>
        </p:txBody>
      </p:sp>
      <p:sp>
        <p:nvSpPr>
          <p:cNvPr id="56" name="Text Box 18"/>
          <p:cNvSpPr txBox="1">
            <a:spLocks noChangeArrowheads="1"/>
          </p:cNvSpPr>
          <p:nvPr/>
        </p:nvSpPr>
        <p:spPr bwMode="auto">
          <a:xfrm>
            <a:off x="3964419"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3</a:t>
            </a:r>
          </a:p>
        </p:txBody>
      </p:sp>
      <p:sp>
        <p:nvSpPr>
          <p:cNvPr id="57" name="Text Box 19"/>
          <p:cNvSpPr txBox="1">
            <a:spLocks noChangeArrowheads="1"/>
          </p:cNvSpPr>
          <p:nvPr/>
        </p:nvSpPr>
        <p:spPr bwMode="auto">
          <a:xfrm>
            <a:off x="4670526"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4</a:t>
            </a:r>
          </a:p>
        </p:txBody>
      </p:sp>
      <p:sp>
        <p:nvSpPr>
          <p:cNvPr id="58" name="Text Box 20"/>
          <p:cNvSpPr txBox="1">
            <a:spLocks noChangeArrowheads="1"/>
          </p:cNvSpPr>
          <p:nvPr/>
        </p:nvSpPr>
        <p:spPr bwMode="auto">
          <a:xfrm>
            <a:off x="5376632"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5</a:t>
            </a:r>
          </a:p>
        </p:txBody>
      </p:sp>
      <p:sp>
        <p:nvSpPr>
          <p:cNvPr id="59" name="Text Box 21"/>
          <p:cNvSpPr txBox="1">
            <a:spLocks noChangeArrowheads="1"/>
          </p:cNvSpPr>
          <p:nvPr/>
        </p:nvSpPr>
        <p:spPr bwMode="auto">
          <a:xfrm>
            <a:off x="6082739"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6</a:t>
            </a:r>
          </a:p>
        </p:txBody>
      </p:sp>
      <p:sp>
        <p:nvSpPr>
          <p:cNvPr id="60" name="Text Box 22"/>
          <p:cNvSpPr txBox="1">
            <a:spLocks noChangeArrowheads="1"/>
          </p:cNvSpPr>
          <p:nvPr/>
        </p:nvSpPr>
        <p:spPr bwMode="auto">
          <a:xfrm>
            <a:off x="6788846"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7</a:t>
            </a:r>
          </a:p>
        </p:txBody>
      </p:sp>
      <p:sp>
        <p:nvSpPr>
          <p:cNvPr id="70" name="Text Box 20"/>
          <p:cNvSpPr txBox="1">
            <a:spLocks noChangeArrowheads="1"/>
          </p:cNvSpPr>
          <p:nvPr/>
        </p:nvSpPr>
        <p:spPr bwMode="auto">
          <a:xfrm>
            <a:off x="7462891" y="2521643"/>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8</a:t>
            </a:r>
          </a:p>
        </p:txBody>
      </p:sp>
      <p:sp>
        <p:nvSpPr>
          <p:cNvPr id="71" name="Text Box 21"/>
          <p:cNvSpPr txBox="1">
            <a:spLocks noChangeArrowheads="1"/>
          </p:cNvSpPr>
          <p:nvPr/>
        </p:nvSpPr>
        <p:spPr bwMode="auto">
          <a:xfrm>
            <a:off x="8168998" y="2521643"/>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9</a:t>
            </a:r>
          </a:p>
        </p:txBody>
      </p:sp>
      <p:sp>
        <p:nvSpPr>
          <p:cNvPr id="72" name="Text Box 22"/>
          <p:cNvSpPr txBox="1">
            <a:spLocks noChangeArrowheads="1"/>
          </p:cNvSpPr>
          <p:nvPr/>
        </p:nvSpPr>
        <p:spPr bwMode="auto">
          <a:xfrm>
            <a:off x="8875105" y="2521643"/>
            <a:ext cx="441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10</a:t>
            </a:r>
          </a:p>
        </p:txBody>
      </p:sp>
      <p:sp>
        <p:nvSpPr>
          <p:cNvPr id="76" name="Text Box 23"/>
          <p:cNvSpPr txBox="1">
            <a:spLocks noChangeArrowheads="1"/>
          </p:cNvSpPr>
          <p:nvPr/>
        </p:nvSpPr>
        <p:spPr bwMode="auto">
          <a:xfrm>
            <a:off x="5253707" y="4025552"/>
            <a:ext cx="3722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a:solidFill>
                  <a:srgbClr val="FF3300"/>
                </a:solidFill>
                <a:latin typeface="Times New Roman" panose="02020603050405020304" pitchFamily="18" charset="0"/>
              </a:rPr>
              <a:t>L</a:t>
            </a:r>
          </a:p>
        </p:txBody>
      </p:sp>
      <p:sp>
        <p:nvSpPr>
          <p:cNvPr id="77" name="Line 5"/>
          <p:cNvSpPr>
            <a:spLocks noChangeShapeType="1"/>
          </p:cNvSpPr>
          <p:nvPr/>
        </p:nvSpPr>
        <p:spPr bwMode="auto">
          <a:xfrm flipV="1">
            <a:off x="5886580" y="3458109"/>
            <a:ext cx="0" cy="509588"/>
          </a:xfrm>
          <a:prstGeom prst="line">
            <a:avLst/>
          </a:prstGeom>
          <a:noFill/>
          <a:ln w="762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a:solidFill>
                <a:prstClr val="black"/>
              </a:solidFill>
              <a:latin typeface="Tahoma" panose="020B0604030504040204" pitchFamily="34" charset="0"/>
            </a:endParaRPr>
          </a:p>
        </p:txBody>
      </p:sp>
      <p:sp>
        <p:nvSpPr>
          <p:cNvPr id="78" name="Text Box 23"/>
          <p:cNvSpPr txBox="1">
            <a:spLocks noChangeArrowheads="1"/>
          </p:cNvSpPr>
          <p:nvPr/>
        </p:nvSpPr>
        <p:spPr bwMode="auto">
          <a:xfrm>
            <a:off x="5691655" y="4019879"/>
            <a:ext cx="389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a:solidFill>
                  <a:srgbClr val="FF3300"/>
                </a:solidFill>
                <a:latin typeface="Times New Roman" panose="02020603050405020304" pitchFamily="18" charset="0"/>
              </a:rPr>
              <a:t>R</a:t>
            </a:r>
          </a:p>
        </p:txBody>
      </p:sp>
      <p:sp>
        <p:nvSpPr>
          <p:cNvPr id="79" name="Line 5"/>
          <p:cNvSpPr>
            <a:spLocks noChangeShapeType="1"/>
          </p:cNvSpPr>
          <p:nvPr/>
        </p:nvSpPr>
        <p:spPr bwMode="auto">
          <a:xfrm flipV="1">
            <a:off x="5656971" y="3452981"/>
            <a:ext cx="0" cy="1113081"/>
          </a:xfrm>
          <a:prstGeom prst="line">
            <a:avLst/>
          </a:prstGeom>
          <a:noFill/>
          <a:ln w="762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a:solidFill>
                <a:prstClr val="black"/>
              </a:solidFill>
              <a:latin typeface="Tahoma" panose="020B0604030504040204" pitchFamily="34" charset="0"/>
            </a:endParaRPr>
          </a:p>
        </p:txBody>
      </p:sp>
      <p:sp>
        <p:nvSpPr>
          <p:cNvPr id="80" name="Text Box 23"/>
          <p:cNvSpPr txBox="1">
            <a:spLocks noChangeArrowheads="1"/>
          </p:cNvSpPr>
          <p:nvPr/>
        </p:nvSpPr>
        <p:spPr bwMode="auto">
          <a:xfrm>
            <a:off x="5444646" y="4566063"/>
            <a:ext cx="423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a:solidFill>
                  <a:srgbClr val="FF3300"/>
                </a:solidFill>
                <a:latin typeface="Times New Roman" panose="02020603050405020304" pitchFamily="18" charset="0"/>
              </a:rPr>
              <a:t>m</a:t>
            </a:r>
          </a:p>
        </p:txBody>
      </p:sp>
      <p:sp>
        <p:nvSpPr>
          <p:cNvPr id="81" name="Text Box 12"/>
          <p:cNvSpPr txBox="1">
            <a:spLocks noChangeArrowheads="1"/>
          </p:cNvSpPr>
          <p:nvPr/>
        </p:nvSpPr>
        <p:spPr bwMode="auto">
          <a:xfrm>
            <a:off x="9479748" y="2854824"/>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6</a:t>
            </a:r>
            <a:r>
              <a:rPr kumimoji="0" lang="en-US" sz="2800" b="1" i="0" u="none" strike="noStrike" kern="0" cap="none" spc="0" normalizeH="0" baseline="0" noProof="0">
                <a:ln>
                  <a:noFill/>
                </a:ln>
                <a:solidFill>
                  <a:prstClr val="white"/>
                </a:solidFill>
                <a:effectLst/>
                <a:uLnTx/>
                <a:uFillTx/>
                <a:latin typeface="Arial" panose="020B0604020202020204" pitchFamily="34" charset="0"/>
              </a:rPr>
              <a:t>5</a:t>
            </a:r>
          </a:p>
        </p:txBody>
      </p:sp>
      <p:sp>
        <p:nvSpPr>
          <p:cNvPr id="82" name="Text Box 13"/>
          <p:cNvSpPr txBox="1">
            <a:spLocks noChangeArrowheads="1"/>
          </p:cNvSpPr>
          <p:nvPr/>
        </p:nvSpPr>
        <p:spPr bwMode="auto">
          <a:xfrm>
            <a:off x="10161919" y="2854824"/>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71</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83" name="Text Box 21"/>
          <p:cNvSpPr txBox="1">
            <a:spLocks noChangeArrowheads="1"/>
          </p:cNvSpPr>
          <p:nvPr/>
        </p:nvSpPr>
        <p:spPr bwMode="auto">
          <a:xfrm>
            <a:off x="9624266" y="2489548"/>
            <a:ext cx="4240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11</a:t>
            </a:r>
          </a:p>
        </p:txBody>
      </p:sp>
      <p:sp>
        <p:nvSpPr>
          <p:cNvPr id="84" name="Text Box 22"/>
          <p:cNvSpPr txBox="1">
            <a:spLocks noChangeArrowheads="1"/>
          </p:cNvSpPr>
          <p:nvPr/>
        </p:nvSpPr>
        <p:spPr bwMode="auto">
          <a:xfrm>
            <a:off x="10330373" y="2489548"/>
            <a:ext cx="441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12</a:t>
            </a:r>
          </a:p>
        </p:txBody>
      </p:sp>
    </p:spTree>
    <p:extLst>
      <p:ext uri="{BB962C8B-B14F-4D97-AF65-F5344CB8AC3E}">
        <p14:creationId xmlns:p14="http://schemas.microsoft.com/office/powerpoint/2010/main" val="10606889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5E-6 -3.7037E-6 L -0.08203 0.00024 " pathEditMode="relative" rAng="0" ptsTypes="AA">
                                      <p:cBhvr>
                                        <p:cTn id="6" dur="2000" fill="hold"/>
                                        <p:tgtEl>
                                          <p:spTgt spid="77"/>
                                        </p:tgtEl>
                                        <p:attrNameLst>
                                          <p:attrName>ppt_x</p:attrName>
                                          <p:attrName>ppt_y</p:attrName>
                                        </p:attrNameLst>
                                      </p:cBhvr>
                                      <p:rCtr x="-4102" y="0"/>
                                    </p:animMotion>
                                  </p:childTnLst>
                                </p:cTn>
                              </p:par>
                              <p:par>
                                <p:cTn id="7" presetID="42" presetClass="path" presetSubtype="0" accel="50000" decel="50000" fill="hold" grpId="0" nodeType="withEffect">
                                  <p:stCondLst>
                                    <p:cond delay="0"/>
                                  </p:stCondLst>
                                  <p:childTnLst>
                                    <p:animMotion origin="layout" path="M -2.5E-6 4.07407E-6 L -0.08203 0.01111 " pathEditMode="relative" rAng="0" ptsTypes="AA">
                                      <p:cBhvr>
                                        <p:cTn id="8" dur="2000" fill="hold"/>
                                        <p:tgtEl>
                                          <p:spTgt spid="78"/>
                                        </p:tgtEl>
                                        <p:attrNameLst>
                                          <p:attrName>ppt_x</p:attrName>
                                          <p:attrName>ppt_y</p:attrName>
                                        </p:attrNameLst>
                                      </p:cBhvr>
                                      <p:rCtr x="-4102" y="5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2143" y="478116"/>
            <a:ext cx="11745686" cy="769441"/>
          </a:xfrm>
          <a:prstGeom prst="rect">
            <a:avLst/>
          </a:prstGeom>
        </p:spPr>
        <p:txBody>
          <a:bodyPr wrap="square">
            <a:spAutoFit/>
          </a:bodyPr>
          <a:lstStyle/>
          <a:p>
            <a:pPr algn="ctr"/>
            <a:r>
              <a:rPr lang="en-US" sz="4400" b="1">
                <a:latin typeface="Times New Roman" panose="02020603050405020304" pitchFamily="18" charset="0"/>
                <a:cs typeface="Times New Roman" panose="02020603050405020304" pitchFamily="18" charset="0"/>
              </a:rPr>
              <a:t>Tìm kiếm nhị phân - ví dụ 3</a:t>
            </a:r>
            <a:endParaRPr lang="en-US" sz="430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50" name="Text Box 16"/>
          <p:cNvSpPr txBox="1">
            <a:spLocks noChangeArrowheads="1"/>
          </p:cNvSpPr>
          <p:nvPr/>
        </p:nvSpPr>
        <p:spPr bwMode="gray">
          <a:xfrm>
            <a:off x="1949450" y="4796896"/>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400" b="1" i="0" u="none" strike="noStrike" kern="0" cap="none" spc="0" normalizeH="0" baseline="0" noProof="0">
                <a:ln>
                  <a:noFill/>
                </a:ln>
                <a:solidFill>
                  <a:srgbClr val="FFFFFF"/>
                </a:solidFill>
                <a:effectLst/>
                <a:uLnTx/>
                <a:uFillTx/>
              </a:rPr>
              <a:t>2</a:t>
            </a:r>
          </a:p>
        </p:txBody>
      </p:sp>
      <p:sp>
        <p:nvSpPr>
          <p:cNvPr id="25" name="Text Box 13"/>
          <p:cNvSpPr txBox="1">
            <a:spLocks noChangeArrowheads="1"/>
          </p:cNvSpPr>
          <p:nvPr/>
        </p:nvSpPr>
        <p:spPr bwMode="gray">
          <a:xfrm>
            <a:off x="1864346" y="3452982"/>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400" b="1" i="0" u="none" strike="noStrike" kern="0" cap="none" spc="0" normalizeH="0" baseline="0" noProof="0">
                <a:ln>
                  <a:noFill/>
                </a:ln>
                <a:solidFill>
                  <a:srgbClr val="FFFFFF"/>
                </a:solidFill>
                <a:effectLst/>
                <a:uLnTx/>
                <a:uFillTx/>
              </a:rPr>
              <a:t>1</a:t>
            </a:r>
          </a:p>
        </p:txBody>
      </p:sp>
      <p:sp>
        <p:nvSpPr>
          <p:cNvPr id="30" name="Text Box 13"/>
          <p:cNvSpPr txBox="1">
            <a:spLocks noChangeArrowheads="1"/>
          </p:cNvSpPr>
          <p:nvPr/>
        </p:nvSpPr>
        <p:spPr bwMode="gray">
          <a:xfrm>
            <a:off x="1242133" y="1828271"/>
            <a:ext cx="38504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4000" b="1" kern="0" noProof="0">
                <a:solidFill>
                  <a:srgbClr val="FFFFFF"/>
                </a:solidFill>
              </a:rPr>
              <a:t>*</a:t>
            </a:r>
            <a:endParaRPr kumimoji="0" lang="en-US" sz="2400" b="1" i="0" u="none" strike="noStrike" kern="0" cap="none" spc="0" normalizeH="0" baseline="0" noProof="0">
              <a:ln>
                <a:noFill/>
              </a:ln>
              <a:solidFill>
                <a:srgbClr val="FFFFFF"/>
              </a:solidFill>
              <a:effectLst/>
              <a:uLnTx/>
              <a:uFillTx/>
            </a:endParaRPr>
          </a:p>
        </p:txBody>
      </p:sp>
      <p:sp>
        <p:nvSpPr>
          <p:cNvPr id="32" name="Text Box 3"/>
          <p:cNvSpPr txBox="1">
            <a:spLocks noChangeArrowheads="1"/>
          </p:cNvSpPr>
          <p:nvPr/>
        </p:nvSpPr>
        <p:spPr bwMode="auto">
          <a:xfrm>
            <a:off x="1703445" y="1553903"/>
            <a:ext cx="609600" cy="528638"/>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sz="2800" b="1" i="0" u="none" strike="noStrike" kern="0" cap="none" spc="0" normalizeH="0" baseline="0" noProof="0">
                <a:ln>
                  <a:noFill/>
                </a:ln>
                <a:solidFill>
                  <a:prstClr val="white"/>
                </a:solidFill>
                <a:effectLst/>
                <a:uLnTx/>
                <a:uFillTx/>
                <a:latin typeface="Arial" panose="020B0604020202020204" pitchFamily="34" charset="0"/>
              </a:rPr>
              <a:t>20</a:t>
            </a:r>
          </a:p>
        </p:txBody>
      </p:sp>
      <p:sp>
        <p:nvSpPr>
          <p:cNvPr id="33" name="Text Box 4"/>
          <p:cNvSpPr txBox="1">
            <a:spLocks noChangeArrowheads="1"/>
          </p:cNvSpPr>
          <p:nvPr/>
        </p:nvSpPr>
        <p:spPr bwMode="auto">
          <a:xfrm>
            <a:off x="1424045" y="2073016"/>
            <a:ext cx="1262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2000">
                <a:solidFill>
                  <a:srgbClr val="FF3300"/>
                </a:solidFill>
                <a:latin typeface="Times New Roman" panose="02020603050405020304" pitchFamily="18" charset="0"/>
              </a:rPr>
              <a:t>Khóa  tìm</a:t>
            </a:r>
            <a:r>
              <a:rPr lang="en-US" sz="2000">
                <a:solidFill>
                  <a:srgbClr val="FF3300"/>
                </a:solidFill>
                <a:latin typeface="VNI-Times" pitchFamily="2" charset="0"/>
              </a:rPr>
              <a:t> </a:t>
            </a:r>
          </a:p>
        </p:txBody>
      </p:sp>
      <p:sp>
        <p:nvSpPr>
          <p:cNvPr id="34" name="Line 5"/>
          <p:cNvSpPr>
            <a:spLocks noChangeShapeType="1"/>
          </p:cNvSpPr>
          <p:nvPr/>
        </p:nvSpPr>
        <p:spPr bwMode="auto">
          <a:xfrm flipV="1">
            <a:off x="4984299" y="3500401"/>
            <a:ext cx="0" cy="509588"/>
          </a:xfrm>
          <a:prstGeom prst="line">
            <a:avLst/>
          </a:prstGeom>
          <a:noFill/>
          <a:ln w="762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a:solidFill>
                <a:prstClr val="black"/>
              </a:solidFill>
              <a:latin typeface="Tahoma" panose="020B0604030504040204" pitchFamily="34" charset="0"/>
            </a:endParaRPr>
          </a:p>
        </p:txBody>
      </p:sp>
      <p:sp>
        <p:nvSpPr>
          <p:cNvPr id="35" name="Text Box 6"/>
          <p:cNvSpPr txBox="1">
            <a:spLocks noChangeArrowheads="1"/>
          </p:cNvSpPr>
          <p:nvPr/>
        </p:nvSpPr>
        <p:spPr bwMode="auto">
          <a:xfrm>
            <a:off x="1846098"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2</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36" name="Text Box 7"/>
          <p:cNvSpPr txBox="1">
            <a:spLocks noChangeArrowheads="1"/>
          </p:cNvSpPr>
          <p:nvPr/>
        </p:nvSpPr>
        <p:spPr bwMode="auto">
          <a:xfrm>
            <a:off x="2542785"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5</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37" name="Text Box 8"/>
          <p:cNvSpPr txBox="1">
            <a:spLocks noChangeArrowheads="1"/>
          </p:cNvSpPr>
          <p:nvPr/>
        </p:nvSpPr>
        <p:spPr bwMode="auto">
          <a:xfrm>
            <a:off x="3224955"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noProof="0">
                <a:solidFill>
                  <a:prstClr val="white"/>
                </a:solidFill>
                <a:latin typeface="Arial" panose="020B0604020202020204" pitchFamily="34" charset="0"/>
              </a:rPr>
              <a:t>9</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38" name="Text Box 9"/>
          <p:cNvSpPr txBox="1">
            <a:spLocks noChangeArrowheads="1"/>
          </p:cNvSpPr>
          <p:nvPr/>
        </p:nvSpPr>
        <p:spPr bwMode="auto">
          <a:xfrm>
            <a:off x="3936153"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sz="2800" b="1" i="0" u="none" strike="noStrike" kern="0" cap="none" spc="0" normalizeH="0" baseline="0" noProof="0">
                <a:ln>
                  <a:noFill/>
                </a:ln>
                <a:solidFill>
                  <a:prstClr val="white"/>
                </a:solidFill>
                <a:effectLst/>
                <a:uLnTx/>
                <a:uFillTx/>
                <a:latin typeface="Arial" panose="020B0604020202020204" pitchFamily="34" charset="0"/>
              </a:rPr>
              <a:t>14</a:t>
            </a:r>
          </a:p>
        </p:txBody>
      </p:sp>
      <p:sp>
        <p:nvSpPr>
          <p:cNvPr id="39" name="Text Box 10"/>
          <p:cNvSpPr txBox="1">
            <a:spLocks noChangeArrowheads="1"/>
          </p:cNvSpPr>
          <p:nvPr/>
        </p:nvSpPr>
        <p:spPr bwMode="auto">
          <a:xfrm>
            <a:off x="4647351"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18</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40" name="Text Box 11"/>
          <p:cNvSpPr txBox="1">
            <a:spLocks noChangeArrowheads="1"/>
          </p:cNvSpPr>
          <p:nvPr/>
        </p:nvSpPr>
        <p:spPr bwMode="auto">
          <a:xfrm>
            <a:off x="5344035"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23</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47" name="Text Box 12"/>
          <p:cNvSpPr txBox="1">
            <a:spLocks noChangeArrowheads="1"/>
          </p:cNvSpPr>
          <p:nvPr/>
        </p:nvSpPr>
        <p:spPr bwMode="auto">
          <a:xfrm>
            <a:off x="6040719"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2</a:t>
            </a:r>
            <a:r>
              <a:rPr kumimoji="0" lang="en-US" sz="2800" b="1" i="0" u="none" strike="noStrike" kern="0" cap="none" spc="0" normalizeH="0" baseline="0" noProof="0">
                <a:ln>
                  <a:noFill/>
                </a:ln>
                <a:solidFill>
                  <a:prstClr val="white"/>
                </a:solidFill>
                <a:effectLst/>
                <a:uLnTx/>
                <a:uFillTx/>
                <a:latin typeface="Arial" panose="020B0604020202020204" pitchFamily="34" charset="0"/>
              </a:rPr>
              <a:t>5</a:t>
            </a:r>
          </a:p>
        </p:txBody>
      </p:sp>
      <p:sp>
        <p:nvSpPr>
          <p:cNvPr id="51" name="Text Box 13"/>
          <p:cNvSpPr txBox="1">
            <a:spLocks noChangeArrowheads="1"/>
          </p:cNvSpPr>
          <p:nvPr/>
        </p:nvSpPr>
        <p:spPr bwMode="auto">
          <a:xfrm>
            <a:off x="6722890"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3</a:t>
            </a:r>
            <a:r>
              <a:rPr kumimoji="0" lang="en-US" sz="2800" b="1" i="0" u="none" strike="noStrike" kern="0" cap="none" spc="0" normalizeH="0" baseline="0" noProof="0">
                <a:ln>
                  <a:noFill/>
                </a:ln>
                <a:solidFill>
                  <a:prstClr val="white"/>
                </a:solidFill>
                <a:effectLst/>
                <a:uLnTx/>
                <a:uFillTx/>
                <a:latin typeface="Arial" panose="020B0604020202020204" pitchFamily="34" charset="0"/>
              </a:rPr>
              <a:t>1</a:t>
            </a:r>
          </a:p>
        </p:txBody>
      </p:sp>
      <p:sp>
        <p:nvSpPr>
          <p:cNvPr id="61" name="Text Box 23"/>
          <p:cNvSpPr txBox="1">
            <a:spLocks noChangeArrowheads="1"/>
          </p:cNvSpPr>
          <p:nvPr/>
        </p:nvSpPr>
        <p:spPr bwMode="auto">
          <a:xfrm>
            <a:off x="6351645" y="1658678"/>
            <a:ext cx="30396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a:solidFill>
                  <a:srgbClr val="FF3300"/>
                </a:solidFill>
                <a:latin typeface="Times New Roman" panose="02020603050405020304" pitchFamily="18" charset="0"/>
              </a:rPr>
              <a:t>R&lt;L: dãy đầu vào rỗng</a:t>
            </a:r>
          </a:p>
        </p:txBody>
      </p:sp>
      <p:sp>
        <p:nvSpPr>
          <p:cNvPr id="62" name="Text Box 24"/>
          <p:cNvSpPr txBox="1">
            <a:spLocks noChangeArrowheads="1"/>
          </p:cNvSpPr>
          <p:nvPr/>
        </p:nvSpPr>
        <p:spPr bwMode="auto">
          <a:xfrm>
            <a:off x="5662437" y="4839535"/>
            <a:ext cx="40927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a:solidFill>
                  <a:srgbClr val="FF3300"/>
                </a:solidFill>
                <a:latin typeface="Times New Roman" panose="02020603050405020304" pitchFamily="18" charset="0"/>
              </a:rPr>
              <a:t>Khóa X=20 không có trong dãy</a:t>
            </a:r>
          </a:p>
        </p:txBody>
      </p:sp>
      <p:sp>
        <p:nvSpPr>
          <p:cNvPr id="31"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
        <p:nvSpPr>
          <p:cNvPr id="64" name="Text Box 11"/>
          <p:cNvSpPr txBox="1">
            <a:spLocks noChangeArrowheads="1"/>
          </p:cNvSpPr>
          <p:nvPr/>
        </p:nvSpPr>
        <p:spPr bwMode="auto">
          <a:xfrm>
            <a:off x="7412319" y="285180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33</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65" name="Text Box 12"/>
          <p:cNvSpPr txBox="1">
            <a:spLocks noChangeArrowheads="1"/>
          </p:cNvSpPr>
          <p:nvPr/>
        </p:nvSpPr>
        <p:spPr bwMode="auto">
          <a:xfrm>
            <a:off x="8109003" y="285180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4</a:t>
            </a:r>
            <a:r>
              <a:rPr kumimoji="0" lang="en-US" sz="2800" b="1" i="0" u="none" strike="noStrike" kern="0" cap="none" spc="0" normalizeH="0" baseline="0" noProof="0">
                <a:ln>
                  <a:noFill/>
                </a:ln>
                <a:solidFill>
                  <a:prstClr val="white"/>
                </a:solidFill>
                <a:effectLst/>
                <a:uLnTx/>
                <a:uFillTx/>
                <a:latin typeface="Arial" panose="020B0604020202020204" pitchFamily="34" charset="0"/>
              </a:rPr>
              <a:t>5</a:t>
            </a:r>
          </a:p>
        </p:txBody>
      </p:sp>
      <p:sp>
        <p:nvSpPr>
          <p:cNvPr id="66" name="Text Box 13"/>
          <p:cNvSpPr txBox="1">
            <a:spLocks noChangeArrowheads="1"/>
          </p:cNvSpPr>
          <p:nvPr/>
        </p:nvSpPr>
        <p:spPr bwMode="auto">
          <a:xfrm>
            <a:off x="8791174" y="285180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61</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53" name="Text Box 15"/>
          <p:cNvSpPr txBox="1">
            <a:spLocks noChangeArrowheads="1"/>
          </p:cNvSpPr>
          <p:nvPr/>
        </p:nvSpPr>
        <p:spPr bwMode="auto">
          <a:xfrm>
            <a:off x="1846098"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0</a:t>
            </a:r>
          </a:p>
        </p:txBody>
      </p:sp>
      <p:sp>
        <p:nvSpPr>
          <p:cNvPr id="54" name="Text Box 16"/>
          <p:cNvSpPr txBox="1">
            <a:spLocks noChangeArrowheads="1"/>
          </p:cNvSpPr>
          <p:nvPr/>
        </p:nvSpPr>
        <p:spPr bwMode="auto">
          <a:xfrm>
            <a:off x="2640468"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1</a:t>
            </a:r>
          </a:p>
        </p:txBody>
      </p:sp>
      <p:sp>
        <p:nvSpPr>
          <p:cNvPr id="55" name="Text Box 17"/>
          <p:cNvSpPr txBox="1">
            <a:spLocks noChangeArrowheads="1"/>
          </p:cNvSpPr>
          <p:nvPr/>
        </p:nvSpPr>
        <p:spPr bwMode="auto">
          <a:xfrm>
            <a:off x="3258312"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2</a:t>
            </a:r>
          </a:p>
        </p:txBody>
      </p:sp>
      <p:sp>
        <p:nvSpPr>
          <p:cNvPr id="56" name="Text Box 18"/>
          <p:cNvSpPr txBox="1">
            <a:spLocks noChangeArrowheads="1"/>
          </p:cNvSpPr>
          <p:nvPr/>
        </p:nvSpPr>
        <p:spPr bwMode="auto">
          <a:xfrm>
            <a:off x="3964419"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3</a:t>
            </a:r>
          </a:p>
        </p:txBody>
      </p:sp>
      <p:sp>
        <p:nvSpPr>
          <p:cNvPr id="57" name="Text Box 19"/>
          <p:cNvSpPr txBox="1">
            <a:spLocks noChangeArrowheads="1"/>
          </p:cNvSpPr>
          <p:nvPr/>
        </p:nvSpPr>
        <p:spPr bwMode="auto">
          <a:xfrm>
            <a:off x="4670526"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4</a:t>
            </a:r>
          </a:p>
        </p:txBody>
      </p:sp>
      <p:sp>
        <p:nvSpPr>
          <p:cNvPr id="58" name="Text Box 20"/>
          <p:cNvSpPr txBox="1">
            <a:spLocks noChangeArrowheads="1"/>
          </p:cNvSpPr>
          <p:nvPr/>
        </p:nvSpPr>
        <p:spPr bwMode="auto">
          <a:xfrm>
            <a:off x="5376632"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5</a:t>
            </a:r>
          </a:p>
        </p:txBody>
      </p:sp>
      <p:sp>
        <p:nvSpPr>
          <p:cNvPr id="59" name="Text Box 21"/>
          <p:cNvSpPr txBox="1">
            <a:spLocks noChangeArrowheads="1"/>
          </p:cNvSpPr>
          <p:nvPr/>
        </p:nvSpPr>
        <p:spPr bwMode="auto">
          <a:xfrm>
            <a:off x="6082739"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6</a:t>
            </a:r>
          </a:p>
        </p:txBody>
      </p:sp>
      <p:sp>
        <p:nvSpPr>
          <p:cNvPr id="60" name="Text Box 22"/>
          <p:cNvSpPr txBox="1">
            <a:spLocks noChangeArrowheads="1"/>
          </p:cNvSpPr>
          <p:nvPr/>
        </p:nvSpPr>
        <p:spPr bwMode="auto">
          <a:xfrm>
            <a:off x="6788846" y="2504816"/>
            <a:ext cx="360409"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7</a:t>
            </a:r>
          </a:p>
        </p:txBody>
      </p:sp>
      <p:sp>
        <p:nvSpPr>
          <p:cNvPr id="70" name="Text Box 20"/>
          <p:cNvSpPr txBox="1">
            <a:spLocks noChangeArrowheads="1"/>
          </p:cNvSpPr>
          <p:nvPr/>
        </p:nvSpPr>
        <p:spPr bwMode="auto">
          <a:xfrm>
            <a:off x="7462891" y="2521643"/>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8</a:t>
            </a:r>
          </a:p>
        </p:txBody>
      </p:sp>
      <p:sp>
        <p:nvSpPr>
          <p:cNvPr id="71" name="Text Box 21"/>
          <p:cNvSpPr txBox="1">
            <a:spLocks noChangeArrowheads="1"/>
          </p:cNvSpPr>
          <p:nvPr/>
        </p:nvSpPr>
        <p:spPr bwMode="auto">
          <a:xfrm>
            <a:off x="8168998" y="2521643"/>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9</a:t>
            </a:r>
          </a:p>
        </p:txBody>
      </p:sp>
      <p:sp>
        <p:nvSpPr>
          <p:cNvPr id="72" name="Text Box 22"/>
          <p:cNvSpPr txBox="1">
            <a:spLocks noChangeArrowheads="1"/>
          </p:cNvSpPr>
          <p:nvPr/>
        </p:nvSpPr>
        <p:spPr bwMode="auto">
          <a:xfrm>
            <a:off x="8875105" y="2521643"/>
            <a:ext cx="441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10</a:t>
            </a:r>
          </a:p>
        </p:txBody>
      </p:sp>
      <p:sp>
        <p:nvSpPr>
          <p:cNvPr id="76" name="Text Box 23"/>
          <p:cNvSpPr txBox="1">
            <a:spLocks noChangeArrowheads="1"/>
          </p:cNvSpPr>
          <p:nvPr/>
        </p:nvSpPr>
        <p:spPr bwMode="auto">
          <a:xfrm>
            <a:off x="4815109" y="4046691"/>
            <a:ext cx="389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a:solidFill>
                  <a:srgbClr val="FF3300"/>
                </a:solidFill>
                <a:latin typeface="Times New Roman" panose="02020603050405020304" pitchFamily="18" charset="0"/>
              </a:rPr>
              <a:t>R</a:t>
            </a:r>
          </a:p>
        </p:txBody>
      </p:sp>
      <p:sp>
        <p:nvSpPr>
          <p:cNvPr id="77" name="Line 5"/>
          <p:cNvSpPr>
            <a:spLocks noChangeShapeType="1"/>
          </p:cNvSpPr>
          <p:nvPr/>
        </p:nvSpPr>
        <p:spPr bwMode="auto">
          <a:xfrm flipV="1">
            <a:off x="5662437" y="3458109"/>
            <a:ext cx="0" cy="509588"/>
          </a:xfrm>
          <a:prstGeom prst="line">
            <a:avLst/>
          </a:prstGeom>
          <a:noFill/>
          <a:ln w="762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a:solidFill>
                <a:prstClr val="black"/>
              </a:solidFill>
              <a:latin typeface="Tahoma" panose="020B0604030504040204" pitchFamily="34" charset="0"/>
            </a:endParaRPr>
          </a:p>
        </p:txBody>
      </p:sp>
      <p:sp>
        <p:nvSpPr>
          <p:cNvPr id="78" name="Text Box 23"/>
          <p:cNvSpPr txBox="1">
            <a:spLocks noChangeArrowheads="1"/>
          </p:cNvSpPr>
          <p:nvPr/>
        </p:nvSpPr>
        <p:spPr bwMode="auto">
          <a:xfrm>
            <a:off x="5467512" y="4019879"/>
            <a:ext cx="3722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a:solidFill>
                  <a:srgbClr val="FF3300"/>
                </a:solidFill>
                <a:latin typeface="Times New Roman" panose="02020603050405020304" pitchFamily="18" charset="0"/>
              </a:rPr>
              <a:t>L</a:t>
            </a:r>
          </a:p>
        </p:txBody>
      </p:sp>
      <p:sp>
        <p:nvSpPr>
          <p:cNvPr id="81" name="Text Box 12"/>
          <p:cNvSpPr txBox="1">
            <a:spLocks noChangeArrowheads="1"/>
          </p:cNvSpPr>
          <p:nvPr/>
        </p:nvSpPr>
        <p:spPr bwMode="auto">
          <a:xfrm>
            <a:off x="9479748" y="2854824"/>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6</a:t>
            </a:r>
            <a:r>
              <a:rPr kumimoji="0" lang="en-US" sz="2800" b="1" i="0" u="none" strike="noStrike" kern="0" cap="none" spc="0" normalizeH="0" baseline="0" noProof="0">
                <a:ln>
                  <a:noFill/>
                </a:ln>
                <a:solidFill>
                  <a:prstClr val="white"/>
                </a:solidFill>
                <a:effectLst/>
                <a:uLnTx/>
                <a:uFillTx/>
                <a:latin typeface="Arial" panose="020B0604020202020204" pitchFamily="34" charset="0"/>
              </a:rPr>
              <a:t>5</a:t>
            </a:r>
          </a:p>
        </p:txBody>
      </p:sp>
      <p:sp>
        <p:nvSpPr>
          <p:cNvPr id="82" name="Text Box 13"/>
          <p:cNvSpPr txBox="1">
            <a:spLocks noChangeArrowheads="1"/>
          </p:cNvSpPr>
          <p:nvPr/>
        </p:nvSpPr>
        <p:spPr bwMode="auto">
          <a:xfrm>
            <a:off x="10161919" y="2854824"/>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lang="en-US" sz="2800" b="1" kern="0">
                <a:solidFill>
                  <a:prstClr val="white"/>
                </a:solidFill>
                <a:latin typeface="Arial" panose="020B0604020202020204" pitchFamily="34" charset="0"/>
              </a:rPr>
              <a:t>71</a:t>
            </a:r>
            <a:endParaRPr kumimoji="0" lang="en-US" sz="2800" b="1" i="0" u="none" strike="noStrike" kern="0" cap="none" spc="0" normalizeH="0" baseline="0" noProof="0">
              <a:ln>
                <a:noFill/>
              </a:ln>
              <a:solidFill>
                <a:prstClr val="white"/>
              </a:solidFill>
              <a:effectLst/>
              <a:uLnTx/>
              <a:uFillTx/>
              <a:latin typeface="Arial" panose="020B0604020202020204" pitchFamily="34" charset="0"/>
            </a:endParaRPr>
          </a:p>
        </p:txBody>
      </p:sp>
      <p:sp>
        <p:nvSpPr>
          <p:cNvPr id="83" name="Text Box 21"/>
          <p:cNvSpPr txBox="1">
            <a:spLocks noChangeArrowheads="1"/>
          </p:cNvSpPr>
          <p:nvPr/>
        </p:nvSpPr>
        <p:spPr bwMode="auto">
          <a:xfrm>
            <a:off x="9624266" y="2489548"/>
            <a:ext cx="42402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11</a:t>
            </a:r>
          </a:p>
        </p:txBody>
      </p:sp>
      <p:sp>
        <p:nvSpPr>
          <p:cNvPr id="84" name="Text Box 22"/>
          <p:cNvSpPr txBox="1">
            <a:spLocks noChangeArrowheads="1"/>
          </p:cNvSpPr>
          <p:nvPr/>
        </p:nvSpPr>
        <p:spPr bwMode="auto">
          <a:xfrm>
            <a:off x="10330373" y="2489548"/>
            <a:ext cx="441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12</a:t>
            </a:r>
          </a:p>
        </p:txBody>
      </p:sp>
    </p:spTree>
    <p:extLst>
      <p:ext uri="{BB962C8B-B14F-4D97-AF65-F5344CB8AC3E}">
        <p14:creationId xmlns:p14="http://schemas.microsoft.com/office/powerpoint/2010/main" val="1950586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bwMode="gray">
          <a:xfrm>
            <a:off x="337457" y="1382348"/>
            <a:ext cx="11615057" cy="4844143"/>
          </a:xfrm>
          <a:noFill/>
          <a:ln/>
        </p:spPr>
        <p:txBody>
          <a:bodyPr/>
          <a:lstStyle/>
          <a:p>
            <a:pPr>
              <a:lnSpc>
                <a:spcPct val="130000"/>
              </a:lnSpc>
            </a:pPr>
            <a:r>
              <a:rPr lang="en-US">
                <a:latin typeface="Times New Roman" panose="02020603050405020304" pitchFamily="18" charset="0"/>
                <a:cs typeface="Times New Roman" panose="02020603050405020304" pitchFamily="18" charset="0"/>
              </a:rPr>
              <a:t>Khái niệm:</a:t>
            </a:r>
          </a:p>
          <a:p>
            <a:pPr marL="914400">
              <a:lnSpc>
                <a:spcPct val="130000"/>
              </a:lnSpc>
              <a:buFont typeface="Wingdings" panose="05000000000000000000" pitchFamily="2" charset="2"/>
              <a:buChar char="§"/>
            </a:pPr>
            <a:r>
              <a:rPr lang="en-US">
                <a:latin typeface="Times New Roman" panose="02020603050405020304" pitchFamily="18" charset="0"/>
                <a:cs typeface="Times New Roman" panose="02020603050405020304" pitchFamily="18" charset="0"/>
              </a:rPr>
              <a:t>Theo nghĩa rộng: Một giải thuật tìm kiếm là một thuật toán lấy đầu vào là một bài toán và trả về kết quả là một lời giải cho bài toán đó.</a:t>
            </a:r>
          </a:p>
          <a:p>
            <a:pPr marL="914400">
              <a:lnSpc>
                <a:spcPct val="130000"/>
              </a:lnSpc>
              <a:buFont typeface="Wingdings" panose="05000000000000000000" pitchFamily="2" charset="2"/>
              <a:buChar char="§"/>
            </a:pPr>
            <a:r>
              <a:rPr lang="en-US">
                <a:latin typeface="Times New Roman" panose="02020603050405020304" pitchFamily="18" charset="0"/>
                <a:cs typeface="Times New Roman" panose="02020603050405020304" pitchFamily="18" charset="0"/>
              </a:rPr>
              <a:t>Theo nghĩa hẹp: Một giải thuật tìm kiếm là một thuật toán xác định vị trí của phần tử thỏa mãn điều kiện tìm kiếm trong một tập các phần tử cùng kiểu.</a:t>
            </a:r>
          </a:p>
        </p:txBody>
      </p:sp>
      <p:sp>
        <p:nvSpPr>
          <p:cNvPr id="2" name="Rectangle 1"/>
          <p:cNvSpPr/>
          <p:nvPr/>
        </p:nvSpPr>
        <p:spPr>
          <a:xfrm>
            <a:off x="272143" y="478116"/>
            <a:ext cx="11745686" cy="769441"/>
          </a:xfrm>
          <a:prstGeom prst="rect">
            <a:avLst/>
          </a:prstGeom>
        </p:spPr>
        <p:txBody>
          <a:bodyPr wrap="square">
            <a:spAutoFit/>
          </a:bodyPr>
          <a:lstStyle/>
          <a:p>
            <a:pPr algn="ctr"/>
            <a:r>
              <a:rPr lang="en-US" sz="4400">
                <a:latin typeface="Times New Roman" panose="02020603050405020304" pitchFamily="18" charset="0"/>
                <a:cs typeface="Times New Roman" panose="02020603050405020304" pitchFamily="18" charset="0"/>
              </a:rPr>
              <a:t>3.1. Bài toán tìm kiếm</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6"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208264318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0477" y="0"/>
            <a:ext cx="10141975" cy="868363"/>
          </a:xfrm>
        </p:spPr>
        <p:txBody>
          <a:bodyPr/>
          <a:lstStyle/>
          <a:p>
            <a:r>
              <a:rPr lang="en-US"/>
              <a:t>Sơ đồ khối</a:t>
            </a:r>
          </a:p>
        </p:txBody>
      </p:sp>
      <p:sp>
        <p:nvSpPr>
          <p:cNvPr id="4" name="Footer Placeholder 3"/>
          <p:cNvSpPr>
            <a:spLocks noGrp="1"/>
          </p:cNvSpPr>
          <p:nvPr>
            <p:ph type="ftr" sz="quarter" idx="11"/>
          </p:nvPr>
        </p:nvSpPr>
        <p:spPr>
          <a:xfrm>
            <a:off x="4519561" y="6559444"/>
            <a:ext cx="3860800" cy="244475"/>
          </a:xfrm>
        </p:spPr>
        <p:txBody>
          <a:bodyPr/>
          <a:lstStyle/>
          <a:p>
            <a:r>
              <a:rPr lang="en-US">
                <a:latin typeface="Times New Roman" panose="02020603050405020304" pitchFamily="18" charset="0"/>
                <a:cs typeface="Times New Roman" panose="02020603050405020304" pitchFamily="18" charset="0"/>
              </a:rPr>
              <a:t>http://fit.vimaru.edu.vn</a:t>
            </a:r>
            <a:endParaRPr lang="en-US">
              <a:solidFill>
                <a:srgbClr val="FFFFFF"/>
              </a:solidFill>
            </a:endParaRPr>
          </a:p>
        </p:txBody>
      </p:sp>
      <p:sp>
        <p:nvSpPr>
          <p:cNvPr id="6" name="Oval 5"/>
          <p:cNvSpPr>
            <a:spLocks noChangeArrowheads="1"/>
          </p:cNvSpPr>
          <p:nvPr/>
        </p:nvSpPr>
        <p:spPr bwMode="auto">
          <a:xfrm>
            <a:off x="5746273" y="868363"/>
            <a:ext cx="1921790" cy="488153"/>
          </a:xfrm>
          <a:prstGeom prst="ellipse">
            <a:avLst/>
          </a:prstGeom>
          <a:solidFill>
            <a:srgbClr val="FFFFFF"/>
          </a:solidFill>
          <a:ln w="12700">
            <a:solidFill>
              <a:srgbClr val="000000"/>
            </a:solidFill>
            <a:round/>
            <a:headEnd/>
            <a:tailEnd/>
          </a:ln>
        </p:spPr>
        <p:txBody>
          <a:bodyPr rot="0" vert="horz" wrap="square" lIns="7200" tIns="7200" rIns="7200" bIns="7200" anchor="t" anchorCtr="0" upright="1">
            <a:noAutofit/>
          </a:bodyPr>
          <a:lstStyle/>
          <a:p>
            <a:pPr algn="ctr">
              <a:lnSpc>
                <a:spcPct val="130000"/>
              </a:lnSpc>
              <a:spcBef>
                <a:spcPts val="100"/>
              </a:spcBef>
              <a:spcAft>
                <a:spcPts val="100"/>
              </a:spcAft>
            </a:pPr>
            <a:r>
              <a:rPr lang="en-US" sz="1300">
                <a:effectLst/>
                <a:latin typeface="Times New Roman" panose="02020603050405020304" pitchFamily="18" charset="0"/>
                <a:ea typeface="Times New Roman" panose="02020603050405020304" pitchFamily="18" charset="0"/>
              </a:rPr>
              <a:t>Begin</a:t>
            </a:r>
          </a:p>
        </p:txBody>
      </p:sp>
      <p:grpSp>
        <p:nvGrpSpPr>
          <p:cNvPr id="53" name="Group 52"/>
          <p:cNvGrpSpPr/>
          <p:nvPr/>
        </p:nvGrpSpPr>
        <p:grpSpPr>
          <a:xfrm>
            <a:off x="1843208" y="868363"/>
            <a:ext cx="9826296" cy="4983108"/>
            <a:chOff x="1843208" y="868363"/>
            <a:chExt cx="9826296" cy="4983108"/>
          </a:xfrm>
        </p:grpSpPr>
        <p:cxnSp>
          <p:nvCxnSpPr>
            <p:cNvPr id="7" name="Line 2033"/>
            <p:cNvCxnSpPr>
              <a:endCxn id="15" idx="0"/>
            </p:cNvCxnSpPr>
            <p:nvPr/>
          </p:nvCxnSpPr>
          <p:spPr bwMode="auto">
            <a:xfrm>
              <a:off x="10068012" y="3912492"/>
              <a:ext cx="0" cy="334309"/>
            </a:xfrm>
            <a:prstGeom prst="line">
              <a:avLst/>
            </a:prstGeom>
            <a:noFill/>
            <a:ln w="12700">
              <a:solidFill>
                <a:srgbClr val="000000"/>
              </a:solidFill>
              <a:round/>
              <a:headEnd/>
              <a:tailEnd type="arrow" w="med" len="med"/>
            </a:ln>
            <a:extLst>
              <a:ext uri="{909E8E84-426E-40DD-AFC4-6F175D3DCCD1}">
                <a14:hiddenFill xmlns:a14="http://schemas.microsoft.com/office/drawing/2010/main">
                  <a:noFill/>
                </a14:hiddenFill>
              </a:ext>
            </a:extLst>
          </p:spPr>
        </p:cxnSp>
        <p:sp>
          <p:nvSpPr>
            <p:cNvPr id="8" name="AutoShape 2034"/>
            <p:cNvSpPr>
              <a:spLocks noChangeArrowheads="1"/>
            </p:cNvSpPr>
            <p:nvPr/>
          </p:nvSpPr>
          <p:spPr bwMode="auto">
            <a:xfrm>
              <a:off x="4841430" y="1715803"/>
              <a:ext cx="3781808" cy="488153"/>
            </a:xfrm>
            <a:prstGeom prst="parallelogram">
              <a:avLst>
                <a:gd name="adj" fmla="val 39495"/>
              </a:avLst>
            </a:prstGeom>
            <a:solidFill>
              <a:srgbClr val="FFFFFF"/>
            </a:solidFill>
            <a:ln w="12700">
              <a:solidFill>
                <a:srgbClr val="000000"/>
              </a:solidFill>
              <a:miter lim="800000"/>
              <a:headEnd/>
              <a:tailEnd/>
            </a:ln>
          </p:spPr>
          <p:txBody>
            <a:bodyPr rot="0" vert="horz" wrap="square" lIns="7200" tIns="7200" rIns="7200" bIns="7200" anchor="t" anchorCtr="0" upright="1">
              <a:noAutofit/>
            </a:bodyPr>
            <a:lstStyle/>
            <a:p>
              <a:pPr indent="61913" algn="ctr">
                <a:lnSpc>
                  <a:spcPct val="130000"/>
                </a:lnSpc>
                <a:spcBef>
                  <a:spcPts val="100"/>
                </a:spcBef>
                <a:spcAft>
                  <a:spcPts val="100"/>
                </a:spcAft>
              </a:pPr>
              <a:r>
                <a:rPr lang="en-US" sz="1300">
                  <a:effectLst/>
                  <a:latin typeface="Times New Roman" panose="02020603050405020304" pitchFamily="18" charset="0"/>
                  <a:ea typeface="Times New Roman" panose="02020603050405020304" pitchFamily="18" charset="0"/>
                </a:rPr>
                <a:t>mảng a[0..n-1], khóa x</a:t>
              </a:r>
            </a:p>
          </p:txBody>
        </p:sp>
        <p:sp>
          <p:nvSpPr>
            <p:cNvPr id="9" name="Text Box 2035"/>
            <p:cNvSpPr txBox="1">
              <a:spLocks noChangeArrowheads="1"/>
            </p:cNvSpPr>
            <p:nvPr/>
          </p:nvSpPr>
          <p:spPr bwMode="auto">
            <a:xfrm>
              <a:off x="5980777" y="2535081"/>
              <a:ext cx="1441342" cy="426707"/>
            </a:xfrm>
            <a:prstGeom prst="rect">
              <a:avLst/>
            </a:prstGeom>
            <a:solidFill>
              <a:srgbClr val="FFFFFF"/>
            </a:solidFill>
            <a:ln w="12700">
              <a:solidFill>
                <a:srgbClr val="000000"/>
              </a:solidFill>
              <a:miter lim="800000"/>
              <a:headEnd/>
              <a:tailEnd/>
            </a:ln>
          </p:spPr>
          <p:txBody>
            <a:bodyPr rot="0" vert="horz" wrap="square" lIns="7200" tIns="7200" rIns="7200" bIns="7200" anchor="t" anchorCtr="0" upright="1">
              <a:noAutofit/>
            </a:bodyPr>
            <a:lstStyle/>
            <a:p>
              <a:pPr indent="356870" algn="ctr">
                <a:lnSpc>
                  <a:spcPct val="130000"/>
                </a:lnSpc>
                <a:spcBef>
                  <a:spcPts val="600"/>
                </a:spcBef>
                <a:spcAft>
                  <a:spcPts val="600"/>
                </a:spcAft>
              </a:pPr>
              <a:r>
                <a:rPr lang="en-US" sz="1300">
                  <a:effectLst/>
                  <a:latin typeface="Times New Roman" panose="02020603050405020304" pitchFamily="18" charset="0"/>
                  <a:ea typeface="Times New Roman" panose="02020603050405020304" pitchFamily="18" charset="0"/>
                </a:rPr>
                <a:t>i = 0</a:t>
              </a:r>
            </a:p>
          </p:txBody>
        </p:sp>
        <p:cxnSp>
          <p:nvCxnSpPr>
            <p:cNvPr id="10" name="Line 2036"/>
            <p:cNvCxnSpPr/>
            <p:nvPr/>
          </p:nvCxnSpPr>
          <p:spPr bwMode="auto">
            <a:xfrm>
              <a:off x="6704880" y="2203956"/>
              <a:ext cx="0" cy="366115"/>
            </a:xfrm>
            <a:prstGeom prst="line">
              <a:avLst/>
            </a:prstGeom>
            <a:noFill/>
            <a:ln w="12700">
              <a:solidFill>
                <a:srgbClr val="000000"/>
              </a:solidFill>
              <a:round/>
              <a:headEnd/>
              <a:tailEnd type="arrow" w="med" len="med"/>
            </a:ln>
            <a:extLst>
              <a:ext uri="{909E8E84-426E-40DD-AFC4-6F175D3DCCD1}">
                <a14:hiddenFill xmlns:a14="http://schemas.microsoft.com/office/drawing/2010/main">
                  <a:noFill/>
                </a14:hiddenFill>
              </a:ext>
            </a:extLst>
          </p:spPr>
        </p:cxnSp>
        <p:sp>
          <p:nvSpPr>
            <p:cNvPr id="11" name="AutoShape 2037"/>
            <p:cNvSpPr>
              <a:spLocks noChangeArrowheads="1"/>
            </p:cNvSpPr>
            <p:nvPr/>
          </p:nvSpPr>
          <p:spPr bwMode="auto">
            <a:xfrm>
              <a:off x="5743985" y="3302301"/>
              <a:ext cx="1921790" cy="732229"/>
            </a:xfrm>
            <a:prstGeom prst="diamond">
              <a:avLst/>
            </a:prstGeom>
            <a:solidFill>
              <a:srgbClr val="FFFFFF"/>
            </a:solidFill>
            <a:ln w="12700">
              <a:solidFill>
                <a:srgbClr val="000000"/>
              </a:solidFill>
              <a:miter lim="800000"/>
              <a:headEnd/>
              <a:tailEnd/>
            </a:ln>
          </p:spPr>
          <p:txBody>
            <a:bodyPr rot="0" vert="horz" wrap="square" lIns="7200" tIns="7200" rIns="7200" bIns="7200" anchor="t" anchorCtr="0" upright="1">
              <a:noAutofit/>
            </a:bodyPr>
            <a:lstStyle/>
            <a:p>
              <a:pPr indent="356870" algn="ctr">
                <a:lnSpc>
                  <a:spcPct val="130000"/>
                </a:lnSpc>
                <a:spcBef>
                  <a:spcPts val="100"/>
                </a:spcBef>
                <a:spcAft>
                  <a:spcPts val="100"/>
                </a:spcAft>
              </a:pPr>
              <a:r>
                <a:rPr lang="en-US" sz="1300">
                  <a:effectLst/>
                  <a:latin typeface="Times New Roman" panose="02020603050405020304" pitchFamily="18" charset="0"/>
                  <a:ea typeface="Times New Roman" panose="02020603050405020304" pitchFamily="18" charset="0"/>
                </a:rPr>
                <a:t>x==a[i]</a:t>
              </a:r>
            </a:p>
          </p:txBody>
        </p:sp>
        <p:cxnSp>
          <p:nvCxnSpPr>
            <p:cNvPr id="12" name="Line 2038"/>
            <p:cNvCxnSpPr/>
            <p:nvPr/>
          </p:nvCxnSpPr>
          <p:spPr bwMode="auto">
            <a:xfrm>
              <a:off x="6704880" y="2936186"/>
              <a:ext cx="0" cy="366115"/>
            </a:xfrm>
            <a:prstGeom prst="line">
              <a:avLst/>
            </a:prstGeom>
            <a:noFill/>
            <a:ln w="12700">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13" name="Line 2039"/>
            <p:cNvCxnSpPr/>
            <p:nvPr/>
          </p:nvCxnSpPr>
          <p:spPr bwMode="auto">
            <a:xfrm>
              <a:off x="7448428" y="5313340"/>
              <a:ext cx="960895" cy="0"/>
            </a:xfrm>
            <a:prstGeom prst="line">
              <a:avLst/>
            </a:prstGeom>
            <a:noFill/>
            <a:ln w="12700">
              <a:solidFill>
                <a:srgbClr val="000000"/>
              </a:solidFill>
              <a:round/>
              <a:headEnd/>
              <a:tailEnd type="arrow" w="med" len="med"/>
            </a:ln>
            <a:extLst>
              <a:ext uri="{909E8E84-426E-40DD-AFC4-6F175D3DCCD1}">
                <a14:hiddenFill xmlns:a14="http://schemas.microsoft.com/office/drawing/2010/main">
                  <a:noFill/>
                </a14:hiddenFill>
              </a:ext>
            </a:extLst>
          </p:spPr>
        </p:cxnSp>
        <p:sp>
          <p:nvSpPr>
            <p:cNvPr id="14" name="AutoShape 2040"/>
            <p:cNvSpPr>
              <a:spLocks noChangeArrowheads="1"/>
            </p:cNvSpPr>
            <p:nvPr/>
          </p:nvSpPr>
          <p:spPr bwMode="auto">
            <a:xfrm>
              <a:off x="8466521" y="3424339"/>
              <a:ext cx="3202983" cy="488153"/>
            </a:xfrm>
            <a:prstGeom prst="parallelogram">
              <a:avLst>
                <a:gd name="adj" fmla="val 47455"/>
              </a:avLst>
            </a:prstGeom>
            <a:solidFill>
              <a:srgbClr val="FFFFFF"/>
            </a:solidFill>
            <a:ln w="12700">
              <a:solidFill>
                <a:srgbClr val="000000"/>
              </a:solidFill>
              <a:miter lim="800000"/>
              <a:headEnd/>
              <a:tailEnd/>
            </a:ln>
          </p:spPr>
          <p:txBody>
            <a:bodyPr rot="0" vert="horz" wrap="square" lIns="7200" tIns="7200" rIns="7200" bIns="7200" anchor="t" anchorCtr="0" upright="1">
              <a:noAutofit/>
            </a:bodyPr>
            <a:lstStyle/>
            <a:p>
              <a:pPr indent="356870" algn="ctr">
                <a:lnSpc>
                  <a:spcPct val="130000"/>
                </a:lnSpc>
                <a:spcBef>
                  <a:spcPts val="100"/>
                </a:spcBef>
                <a:spcAft>
                  <a:spcPts val="100"/>
                </a:spcAft>
              </a:pPr>
              <a:r>
                <a:rPr lang="en-US" sz="1300">
                  <a:effectLst/>
                  <a:latin typeface="Times New Roman" panose="02020603050405020304" pitchFamily="18" charset="0"/>
                  <a:ea typeface="Times New Roman" panose="02020603050405020304" pitchFamily="18" charset="0"/>
                </a:rPr>
                <a:t>return i;</a:t>
              </a:r>
            </a:p>
          </p:txBody>
        </p:sp>
        <p:sp>
          <p:nvSpPr>
            <p:cNvPr id="15" name="Oval 14"/>
            <p:cNvSpPr>
              <a:spLocks noChangeArrowheads="1"/>
            </p:cNvSpPr>
            <p:nvPr/>
          </p:nvSpPr>
          <p:spPr bwMode="auto">
            <a:xfrm>
              <a:off x="9107117" y="4246801"/>
              <a:ext cx="1921790" cy="488153"/>
            </a:xfrm>
            <a:prstGeom prst="ellipse">
              <a:avLst/>
            </a:prstGeom>
            <a:solidFill>
              <a:srgbClr val="FFFFFF"/>
            </a:solidFill>
            <a:ln w="12700">
              <a:solidFill>
                <a:srgbClr val="000000"/>
              </a:solidFill>
              <a:round/>
              <a:headEnd/>
              <a:tailEnd/>
            </a:ln>
          </p:spPr>
          <p:txBody>
            <a:bodyPr rot="0" vert="horz" wrap="square" lIns="7200" tIns="7200" rIns="7200" bIns="7200" anchor="t" anchorCtr="0" upright="1">
              <a:noAutofit/>
            </a:bodyPr>
            <a:lstStyle/>
            <a:p>
              <a:pPr algn="ctr">
                <a:lnSpc>
                  <a:spcPct val="130000"/>
                </a:lnSpc>
                <a:spcBef>
                  <a:spcPts val="100"/>
                </a:spcBef>
                <a:spcAft>
                  <a:spcPts val="100"/>
                </a:spcAft>
              </a:pPr>
              <a:r>
                <a:rPr lang="en-US" sz="1600">
                  <a:effectLst/>
                  <a:latin typeface="Times New Roman" panose="02020603050405020304" pitchFamily="18" charset="0"/>
                  <a:ea typeface="Times New Roman" panose="02020603050405020304" pitchFamily="18" charset="0"/>
                </a:rPr>
                <a:t>End</a:t>
              </a:r>
            </a:p>
          </p:txBody>
        </p:sp>
        <p:sp>
          <p:nvSpPr>
            <p:cNvPr id="16" name="Text Box 2042"/>
            <p:cNvSpPr txBox="1">
              <a:spLocks noChangeArrowheads="1"/>
            </p:cNvSpPr>
            <p:nvPr/>
          </p:nvSpPr>
          <p:spPr bwMode="auto">
            <a:xfrm>
              <a:off x="7345477" y="3302301"/>
              <a:ext cx="1441342" cy="426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rot="0" vert="horz" wrap="square" lIns="7200" tIns="7200" rIns="7200" bIns="7200" anchor="t" anchorCtr="0" upright="1">
              <a:noAutofit/>
            </a:bodyPr>
            <a:lstStyle/>
            <a:p>
              <a:pPr algn="ctr">
                <a:lnSpc>
                  <a:spcPct val="130000"/>
                </a:lnSpc>
                <a:spcBef>
                  <a:spcPts val="600"/>
                </a:spcBef>
                <a:spcAft>
                  <a:spcPts val="600"/>
                </a:spcAft>
              </a:pPr>
              <a:r>
                <a:rPr lang="en-US" sz="1600">
                  <a:latin typeface="Times New Roman" panose="02020603050405020304" pitchFamily="18" charset="0"/>
                  <a:ea typeface="Times New Roman" panose="02020603050405020304" pitchFamily="18" charset="0"/>
                </a:rPr>
                <a:t>sai</a:t>
              </a:r>
              <a:endParaRPr lang="en-US" sz="1600">
                <a:effectLst/>
                <a:latin typeface="Times New Roman" panose="02020603050405020304" pitchFamily="18" charset="0"/>
                <a:ea typeface="Times New Roman" panose="02020603050405020304" pitchFamily="18" charset="0"/>
              </a:endParaRPr>
            </a:p>
          </p:txBody>
        </p:sp>
        <p:cxnSp>
          <p:nvCxnSpPr>
            <p:cNvPr id="17" name="Line 2043"/>
            <p:cNvCxnSpPr/>
            <p:nvPr/>
          </p:nvCxnSpPr>
          <p:spPr bwMode="auto">
            <a:xfrm>
              <a:off x="6704880" y="4034530"/>
              <a:ext cx="0" cy="366115"/>
            </a:xfrm>
            <a:prstGeom prst="line">
              <a:avLst/>
            </a:prstGeom>
            <a:noFill/>
            <a:ln w="12700">
              <a:solidFill>
                <a:srgbClr val="000000"/>
              </a:solidFill>
              <a:round/>
              <a:headEnd/>
              <a:tailEnd type="arrow" w="med" len="med"/>
            </a:ln>
            <a:extLst>
              <a:ext uri="{909E8E84-426E-40DD-AFC4-6F175D3DCCD1}">
                <a14:hiddenFill xmlns:a14="http://schemas.microsoft.com/office/drawing/2010/main">
                  <a:noFill/>
                </a14:hiddenFill>
              </a:ext>
            </a:extLst>
          </p:spPr>
        </p:cxnSp>
        <p:sp>
          <p:nvSpPr>
            <p:cNvPr id="18" name="Text Box 2044"/>
            <p:cNvSpPr txBox="1">
              <a:spLocks noChangeArrowheads="1"/>
            </p:cNvSpPr>
            <p:nvPr/>
          </p:nvSpPr>
          <p:spPr bwMode="auto">
            <a:xfrm>
              <a:off x="6333105" y="3970524"/>
              <a:ext cx="1441342" cy="426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rot="0" vert="horz" wrap="square" lIns="7200" tIns="7200" rIns="7200" bIns="7200" anchor="t" anchorCtr="0" upright="1">
              <a:noAutofit/>
            </a:bodyPr>
            <a:lstStyle/>
            <a:p>
              <a:pPr algn="ctr">
                <a:lnSpc>
                  <a:spcPct val="130000"/>
                </a:lnSpc>
                <a:spcBef>
                  <a:spcPts val="600"/>
                </a:spcBef>
                <a:spcAft>
                  <a:spcPts val="600"/>
                </a:spcAft>
              </a:pPr>
              <a:r>
                <a:rPr lang="en-US" sz="1600">
                  <a:latin typeface="Times New Roman" panose="02020603050405020304" pitchFamily="18" charset="0"/>
                  <a:ea typeface="Times New Roman" panose="02020603050405020304" pitchFamily="18" charset="0"/>
                </a:rPr>
                <a:t>đúng</a:t>
              </a:r>
              <a:endParaRPr lang="en-US" sz="1600">
                <a:effectLst/>
                <a:latin typeface="Times New Roman" panose="02020603050405020304" pitchFamily="18" charset="0"/>
                <a:ea typeface="Times New Roman" panose="02020603050405020304" pitchFamily="18" charset="0"/>
              </a:endParaRPr>
            </a:p>
          </p:txBody>
        </p:sp>
        <p:cxnSp>
          <p:nvCxnSpPr>
            <p:cNvPr id="21" name="Line 2047"/>
            <p:cNvCxnSpPr/>
            <p:nvPr/>
          </p:nvCxnSpPr>
          <p:spPr bwMode="auto">
            <a:xfrm>
              <a:off x="6704880" y="5132874"/>
              <a:ext cx="0" cy="366115"/>
            </a:xfrm>
            <a:prstGeom prst="line">
              <a:avLst/>
            </a:prstGeom>
            <a:noFill/>
            <a:ln w="12700">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22" name="Line 2048"/>
            <p:cNvCxnSpPr/>
            <p:nvPr/>
          </p:nvCxnSpPr>
          <p:spPr bwMode="auto">
            <a:xfrm>
              <a:off x="7665775" y="3668415"/>
              <a:ext cx="960895" cy="0"/>
            </a:xfrm>
            <a:prstGeom prst="line">
              <a:avLst/>
            </a:prstGeom>
            <a:noFill/>
            <a:ln w="12700">
              <a:solidFill>
                <a:srgbClr val="000000"/>
              </a:solidFill>
              <a:round/>
              <a:headEnd/>
              <a:tailEnd type="arrow" w="med" len="med"/>
            </a:ln>
            <a:extLst>
              <a:ext uri="{909E8E84-426E-40DD-AFC4-6F175D3DCCD1}">
                <a14:hiddenFill xmlns:a14="http://schemas.microsoft.com/office/drawing/2010/main">
                  <a:noFill/>
                </a14:hiddenFill>
              </a:ext>
            </a:extLst>
          </p:spPr>
        </p:cxnSp>
        <p:sp>
          <p:nvSpPr>
            <p:cNvPr id="23" name="Text Box 2049"/>
            <p:cNvSpPr txBox="1">
              <a:spLocks noChangeArrowheads="1"/>
            </p:cNvSpPr>
            <p:nvPr/>
          </p:nvSpPr>
          <p:spPr bwMode="auto">
            <a:xfrm>
              <a:off x="1843208" y="3994801"/>
              <a:ext cx="1441342" cy="426707"/>
            </a:xfrm>
            <a:prstGeom prst="rect">
              <a:avLst/>
            </a:prstGeom>
            <a:solidFill>
              <a:srgbClr val="FFFFFF"/>
            </a:solidFill>
            <a:ln w="12700">
              <a:solidFill>
                <a:srgbClr val="000000"/>
              </a:solidFill>
              <a:miter lim="800000"/>
              <a:headEnd/>
              <a:tailEnd/>
            </a:ln>
          </p:spPr>
          <p:txBody>
            <a:bodyPr rot="0" vert="horz" wrap="square" lIns="7200" tIns="7200" rIns="7200" bIns="7200" anchor="t" anchorCtr="0" upright="1">
              <a:noAutofit/>
            </a:bodyPr>
            <a:lstStyle/>
            <a:p>
              <a:pPr indent="356870" algn="ctr">
                <a:lnSpc>
                  <a:spcPct val="130000"/>
                </a:lnSpc>
                <a:spcBef>
                  <a:spcPts val="100"/>
                </a:spcBef>
                <a:spcAft>
                  <a:spcPts val="100"/>
                </a:spcAft>
              </a:pPr>
              <a:r>
                <a:rPr lang="en-US" sz="1600">
                  <a:effectLst/>
                  <a:latin typeface="Times New Roman" panose="02020603050405020304" pitchFamily="18" charset="0"/>
                  <a:ea typeface="Times New Roman" panose="02020603050405020304" pitchFamily="18" charset="0"/>
                </a:rPr>
                <a:t>R=m-1</a:t>
              </a:r>
            </a:p>
          </p:txBody>
        </p:sp>
        <p:cxnSp>
          <p:nvCxnSpPr>
            <p:cNvPr id="24" name="Line 2050"/>
            <p:cNvCxnSpPr/>
            <p:nvPr/>
          </p:nvCxnSpPr>
          <p:spPr bwMode="auto">
            <a:xfrm flipH="1">
              <a:off x="5272689" y="5300741"/>
              <a:ext cx="800746" cy="0"/>
            </a:xfrm>
            <a:prstGeom prst="line">
              <a:avLst/>
            </a:prstGeom>
            <a:noFill/>
            <a:ln w="12700">
              <a:solidFill>
                <a:srgbClr val="000000"/>
              </a:solidFill>
              <a:round/>
              <a:headEnd/>
              <a:tailEnd type="arrow" w="med" len="med"/>
            </a:ln>
            <a:extLst>
              <a:ext uri="{909E8E84-426E-40DD-AFC4-6F175D3DCCD1}">
                <a14:hiddenFill xmlns:a14="http://schemas.microsoft.com/office/drawing/2010/main">
                  <a:noFill/>
                </a14:hiddenFill>
              </a:ext>
            </a:extLst>
          </p:spPr>
        </p:cxnSp>
        <p:sp>
          <p:nvSpPr>
            <p:cNvPr id="25" name="Freeform 24"/>
            <p:cNvSpPr>
              <a:spLocks/>
            </p:cNvSpPr>
            <p:nvPr/>
          </p:nvSpPr>
          <p:spPr bwMode="auto">
            <a:xfrm>
              <a:off x="4220967" y="3122231"/>
              <a:ext cx="2426717" cy="848294"/>
            </a:xfrm>
            <a:custGeom>
              <a:avLst/>
              <a:gdLst>
                <a:gd name="T0" fmla="*/ 0 w 2100"/>
                <a:gd name="T1" fmla="*/ 1573 h 1573"/>
                <a:gd name="T2" fmla="*/ 0 w 2100"/>
                <a:gd name="T3" fmla="*/ 0 h 1573"/>
                <a:gd name="T4" fmla="*/ 2100 w 2100"/>
                <a:gd name="T5" fmla="*/ 0 h 1573"/>
              </a:gdLst>
              <a:ahLst/>
              <a:cxnLst>
                <a:cxn ang="0">
                  <a:pos x="T0" y="T1"/>
                </a:cxn>
                <a:cxn ang="0">
                  <a:pos x="T2" y="T3"/>
                </a:cxn>
                <a:cxn ang="0">
                  <a:pos x="T4" y="T5"/>
                </a:cxn>
              </a:cxnLst>
              <a:rect l="0" t="0" r="r" b="b"/>
              <a:pathLst>
                <a:path w="2100" h="1573">
                  <a:moveTo>
                    <a:pt x="0" y="1573"/>
                  </a:moveTo>
                  <a:lnTo>
                    <a:pt x="0" y="0"/>
                  </a:lnTo>
                  <a:lnTo>
                    <a:pt x="2100" y="0"/>
                  </a:lnTo>
                </a:path>
              </a:pathLst>
            </a:custGeom>
            <a:noFill/>
            <a:ln w="12700">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6" name="Text Box 2052"/>
            <p:cNvSpPr txBox="1">
              <a:spLocks noChangeArrowheads="1"/>
            </p:cNvSpPr>
            <p:nvPr/>
          </p:nvSpPr>
          <p:spPr bwMode="auto">
            <a:xfrm>
              <a:off x="6275909" y="5056067"/>
              <a:ext cx="1441342" cy="426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rot="0" vert="horz" wrap="square" lIns="7200" tIns="7200" rIns="7200" bIns="7200" anchor="t" anchorCtr="0" upright="1">
              <a:noAutofit/>
            </a:bodyPr>
            <a:lstStyle/>
            <a:p>
              <a:pPr algn="ctr">
                <a:lnSpc>
                  <a:spcPct val="130000"/>
                </a:lnSpc>
                <a:spcBef>
                  <a:spcPts val="600"/>
                </a:spcBef>
                <a:spcAft>
                  <a:spcPts val="600"/>
                </a:spcAft>
              </a:pPr>
              <a:r>
                <a:rPr lang="en-US" sz="1600">
                  <a:effectLst/>
                  <a:latin typeface="Times New Roman" panose="02020603050405020304" pitchFamily="18" charset="0"/>
                  <a:ea typeface="Times New Roman" panose="02020603050405020304" pitchFamily="18" charset="0"/>
                </a:rPr>
                <a:t>  sai</a:t>
              </a:r>
            </a:p>
          </p:txBody>
        </p:sp>
        <p:sp>
          <p:nvSpPr>
            <p:cNvPr id="27" name="Text Box 2053"/>
            <p:cNvSpPr txBox="1">
              <a:spLocks noChangeArrowheads="1"/>
            </p:cNvSpPr>
            <p:nvPr/>
          </p:nvSpPr>
          <p:spPr bwMode="auto">
            <a:xfrm>
              <a:off x="4749874" y="4823203"/>
              <a:ext cx="1441342" cy="426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rot="0" vert="horz" wrap="square" lIns="7200" tIns="7200" rIns="7200" bIns="7200" anchor="t" anchorCtr="0" upright="1">
              <a:noAutofit/>
            </a:bodyPr>
            <a:lstStyle/>
            <a:p>
              <a:pPr algn="ctr">
                <a:lnSpc>
                  <a:spcPct val="130000"/>
                </a:lnSpc>
                <a:spcBef>
                  <a:spcPts val="600"/>
                </a:spcBef>
                <a:spcAft>
                  <a:spcPts val="600"/>
                </a:spcAft>
              </a:pPr>
              <a:r>
                <a:rPr lang="en-US" sz="1600">
                  <a:latin typeface="Times New Roman" panose="02020603050405020304" pitchFamily="18" charset="0"/>
                  <a:ea typeface="Times New Roman" panose="02020603050405020304" pitchFamily="18" charset="0"/>
                </a:rPr>
                <a:t>sai</a:t>
              </a:r>
              <a:endParaRPr lang="en-US" sz="1600">
                <a:effectLst/>
                <a:latin typeface="Times New Roman" panose="02020603050405020304" pitchFamily="18" charset="0"/>
                <a:ea typeface="Times New Roman" panose="02020603050405020304" pitchFamily="18" charset="0"/>
              </a:endParaRPr>
            </a:p>
          </p:txBody>
        </p:sp>
        <p:cxnSp>
          <p:nvCxnSpPr>
            <p:cNvPr id="28" name="Line 2054"/>
            <p:cNvCxnSpPr/>
            <p:nvPr/>
          </p:nvCxnSpPr>
          <p:spPr bwMode="auto">
            <a:xfrm>
              <a:off x="6704880" y="1349689"/>
              <a:ext cx="0" cy="366115"/>
            </a:xfrm>
            <a:prstGeom prst="line">
              <a:avLst/>
            </a:prstGeom>
            <a:noFill/>
            <a:ln w="12700">
              <a:solidFill>
                <a:srgbClr val="000000"/>
              </a:solidFill>
              <a:round/>
              <a:headEnd/>
              <a:tailEnd type="arrow" w="med" len="med"/>
            </a:ln>
            <a:extLst>
              <a:ext uri="{909E8E84-426E-40DD-AFC4-6F175D3DCCD1}">
                <a14:hiddenFill xmlns:a14="http://schemas.microsoft.com/office/drawing/2010/main">
                  <a:noFill/>
                </a14:hiddenFill>
              </a:ext>
            </a:extLst>
          </p:spPr>
        </p:cxnSp>
        <p:sp>
          <p:nvSpPr>
            <p:cNvPr id="29" name="Oval 28"/>
            <p:cNvSpPr>
              <a:spLocks noChangeArrowheads="1"/>
            </p:cNvSpPr>
            <p:nvPr/>
          </p:nvSpPr>
          <p:spPr bwMode="auto">
            <a:xfrm>
              <a:off x="5746273" y="868363"/>
              <a:ext cx="1921790" cy="488153"/>
            </a:xfrm>
            <a:prstGeom prst="ellipse">
              <a:avLst/>
            </a:prstGeom>
            <a:solidFill>
              <a:srgbClr val="FFFFFF"/>
            </a:solidFill>
            <a:ln w="12700">
              <a:solidFill>
                <a:srgbClr val="000000"/>
              </a:solidFill>
              <a:round/>
              <a:headEnd/>
              <a:tailEnd/>
            </a:ln>
          </p:spPr>
          <p:txBody>
            <a:bodyPr rot="0" vert="horz" wrap="square" lIns="7200" tIns="7200" rIns="7200" bIns="7200" anchor="t" anchorCtr="0" upright="1">
              <a:noAutofit/>
            </a:bodyPr>
            <a:lstStyle/>
            <a:p>
              <a:pPr algn="ctr">
                <a:lnSpc>
                  <a:spcPct val="130000"/>
                </a:lnSpc>
                <a:spcBef>
                  <a:spcPts val="100"/>
                </a:spcBef>
                <a:spcAft>
                  <a:spcPts val="100"/>
                </a:spcAft>
              </a:pPr>
              <a:r>
                <a:rPr lang="en-US" sz="1600">
                  <a:effectLst/>
                  <a:latin typeface="Times New Roman" panose="02020603050405020304" pitchFamily="18" charset="0"/>
                  <a:ea typeface="Times New Roman" panose="02020603050405020304" pitchFamily="18" charset="0"/>
                </a:rPr>
                <a:t>Begin</a:t>
              </a:r>
            </a:p>
          </p:txBody>
        </p:sp>
        <p:sp>
          <p:nvSpPr>
            <p:cNvPr id="30" name="AutoShape 2034"/>
            <p:cNvSpPr>
              <a:spLocks noChangeArrowheads="1"/>
            </p:cNvSpPr>
            <p:nvPr/>
          </p:nvSpPr>
          <p:spPr bwMode="auto">
            <a:xfrm>
              <a:off x="4841430" y="1715803"/>
              <a:ext cx="3781808" cy="488153"/>
            </a:xfrm>
            <a:prstGeom prst="parallelogram">
              <a:avLst>
                <a:gd name="adj" fmla="val 39495"/>
              </a:avLst>
            </a:prstGeom>
            <a:solidFill>
              <a:srgbClr val="FFFFFF"/>
            </a:solidFill>
            <a:ln w="12700">
              <a:solidFill>
                <a:srgbClr val="000000"/>
              </a:solidFill>
              <a:miter lim="800000"/>
              <a:headEnd/>
              <a:tailEnd/>
            </a:ln>
          </p:spPr>
          <p:txBody>
            <a:bodyPr rot="0" vert="horz" wrap="square" lIns="7200" tIns="7200" rIns="7200" bIns="7200" anchor="t" anchorCtr="0" upright="1">
              <a:noAutofit/>
            </a:bodyPr>
            <a:lstStyle/>
            <a:p>
              <a:pPr indent="61913" algn="ctr">
                <a:lnSpc>
                  <a:spcPct val="130000"/>
                </a:lnSpc>
                <a:spcBef>
                  <a:spcPts val="100"/>
                </a:spcBef>
                <a:spcAft>
                  <a:spcPts val="100"/>
                </a:spcAft>
              </a:pPr>
              <a:r>
                <a:rPr lang="en-US" sz="1600">
                  <a:effectLst/>
                  <a:latin typeface="Times New Roman" panose="02020603050405020304" pitchFamily="18" charset="0"/>
                  <a:ea typeface="Times New Roman" panose="02020603050405020304" pitchFamily="18" charset="0"/>
                </a:rPr>
                <a:t>n, mảng a[0..n-1] đã sắp, khóa x</a:t>
              </a:r>
            </a:p>
          </p:txBody>
        </p:sp>
        <p:sp>
          <p:nvSpPr>
            <p:cNvPr id="31" name="Text Box 2035"/>
            <p:cNvSpPr txBox="1">
              <a:spLocks noChangeArrowheads="1"/>
            </p:cNvSpPr>
            <p:nvPr/>
          </p:nvSpPr>
          <p:spPr bwMode="auto">
            <a:xfrm>
              <a:off x="5980777" y="2535081"/>
              <a:ext cx="1441342" cy="426707"/>
            </a:xfrm>
            <a:prstGeom prst="rect">
              <a:avLst/>
            </a:prstGeom>
            <a:solidFill>
              <a:srgbClr val="FFFFFF"/>
            </a:solidFill>
            <a:ln w="12700">
              <a:solidFill>
                <a:srgbClr val="000000"/>
              </a:solidFill>
              <a:miter lim="800000"/>
              <a:headEnd/>
              <a:tailEnd/>
            </a:ln>
          </p:spPr>
          <p:txBody>
            <a:bodyPr rot="0" vert="horz" wrap="square" lIns="7200" tIns="7200" rIns="7200" bIns="7200" anchor="t" anchorCtr="0" upright="1">
              <a:noAutofit/>
            </a:bodyPr>
            <a:lstStyle/>
            <a:p>
              <a:pPr algn="ctr">
                <a:lnSpc>
                  <a:spcPct val="130000"/>
                </a:lnSpc>
                <a:spcBef>
                  <a:spcPts val="600"/>
                </a:spcBef>
                <a:spcAft>
                  <a:spcPts val="600"/>
                </a:spcAft>
              </a:pPr>
              <a:r>
                <a:rPr lang="en-US" sz="1600">
                  <a:latin typeface="Times New Roman" panose="02020603050405020304" pitchFamily="18" charset="0"/>
                  <a:ea typeface="Times New Roman" panose="02020603050405020304" pitchFamily="18" charset="0"/>
                </a:rPr>
                <a:t>L</a:t>
              </a:r>
              <a:r>
                <a:rPr lang="en-US" sz="1600">
                  <a:effectLst/>
                  <a:latin typeface="Times New Roman" panose="02020603050405020304" pitchFamily="18" charset="0"/>
                  <a:ea typeface="Times New Roman" panose="02020603050405020304" pitchFamily="18" charset="0"/>
                </a:rPr>
                <a:t> = 0; R=n-1;</a:t>
              </a:r>
            </a:p>
          </p:txBody>
        </p:sp>
        <p:sp>
          <p:nvSpPr>
            <p:cNvPr id="32" name="AutoShape 2037"/>
            <p:cNvSpPr>
              <a:spLocks noChangeArrowheads="1"/>
            </p:cNvSpPr>
            <p:nvPr/>
          </p:nvSpPr>
          <p:spPr bwMode="auto">
            <a:xfrm>
              <a:off x="5743985" y="3302301"/>
              <a:ext cx="1921790" cy="732229"/>
            </a:xfrm>
            <a:prstGeom prst="diamond">
              <a:avLst/>
            </a:prstGeom>
            <a:solidFill>
              <a:srgbClr val="FFFFFF"/>
            </a:solidFill>
            <a:ln w="12700">
              <a:solidFill>
                <a:srgbClr val="000000"/>
              </a:solidFill>
              <a:miter lim="800000"/>
              <a:headEnd/>
              <a:tailEnd/>
            </a:ln>
          </p:spPr>
          <p:txBody>
            <a:bodyPr rot="0" vert="horz" wrap="square" lIns="7200" tIns="7200" rIns="7200" bIns="7200" anchor="t" anchorCtr="0" upright="1">
              <a:noAutofit/>
            </a:bodyPr>
            <a:lstStyle/>
            <a:p>
              <a:pPr algn="ctr">
                <a:lnSpc>
                  <a:spcPct val="130000"/>
                </a:lnSpc>
                <a:spcBef>
                  <a:spcPts val="100"/>
                </a:spcBef>
                <a:spcAft>
                  <a:spcPts val="100"/>
                </a:spcAft>
              </a:pPr>
              <a:r>
                <a:rPr lang="en-US" sz="1600">
                  <a:effectLst/>
                  <a:latin typeface="Times New Roman" panose="02020603050405020304" pitchFamily="18" charset="0"/>
                  <a:ea typeface="Times New Roman" panose="02020603050405020304" pitchFamily="18" charset="0"/>
                </a:rPr>
                <a:t>L&lt;=R</a:t>
              </a:r>
            </a:p>
          </p:txBody>
        </p:sp>
        <p:sp>
          <p:nvSpPr>
            <p:cNvPr id="33" name="AutoShape 2040"/>
            <p:cNvSpPr>
              <a:spLocks noChangeArrowheads="1"/>
            </p:cNvSpPr>
            <p:nvPr/>
          </p:nvSpPr>
          <p:spPr bwMode="auto">
            <a:xfrm>
              <a:off x="8466521" y="3424339"/>
              <a:ext cx="3202983" cy="488153"/>
            </a:xfrm>
            <a:prstGeom prst="parallelogram">
              <a:avLst>
                <a:gd name="adj" fmla="val 47455"/>
              </a:avLst>
            </a:prstGeom>
            <a:solidFill>
              <a:srgbClr val="FFFFFF"/>
            </a:solidFill>
            <a:ln w="12700">
              <a:solidFill>
                <a:srgbClr val="000000"/>
              </a:solidFill>
              <a:miter lim="800000"/>
              <a:headEnd/>
              <a:tailEnd/>
            </a:ln>
          </p:spPr>
          <p:txBody>
            <a:bodyPr rot="0" vert="horz" wrap="square" lIns="7200" tIns="7200" rIns="7200" bIns="7200" anchor="t" anchorCtr="0" upright="1">
              <a:noAutofit/>
            </a:bodyPr>
            <a:lstStyle/>
            <a:p>
              <a:pPr algn="ctr">
                <a:lnSpc>
                  <a:spcPct val="130000"/>
                </a:lnSpc>
                <a:spcBef>
                  <a:spcPts val="100"/>
                </a:spcBef>
                <a:spcAft>
                  <a:spcPts val="100"/>
                </a:spcAft>
              </a:pPr>
              <a:r>
                <a:rPr lang="en-US" sz="1600">
                  <a:effectLst/>
                  <a:latin typeface="Times New Roman" panose="02020603050405020304" pitchFamily="18" charset="0"/>
                  <a:ea typeface="Times New Roman" panose="02020603050405020304" pitchFamily="18" charset="0"/>
                </a:rPr>
                <a:t>return -1;</a:t>
              </a:r>
            </a:p>
          </p:txBody>
        </p:sp>
        <p:sp>
          <p:nvSpPr>
            <p:cNvPr id="34" name="AutoShape 2045"/>
            <p:cNvSpPr>
              <a:spLocks noChangeArrowheads="1"/>
            </p:cNvSpPr>
            <p:nvPr/>
          </p:nvSpPr>
          <p:spPr bwMode="auto">
            <a:xfrm>
              <a:off x="5673062" y="4934627"/>
              <a:ext cx="2165445" cy="732229"/>
            </a:xfrm>
            <a:prstGeom prst="diamond">
              <a:avLst/>
            </a:prstGeom>
            <a:solidFill>
              <a:srgbClr val="FFFFFF"/>
            </a:solidFill>
            <a:ln w="12700">
              <a:solidFill>
                <a:srgbClr val="000000"/>
              </a:solidFill>
              <a:miter lim="800000"/>
              <a:headEnd/>
              <a:tailEnd/>
            </a:ln>
          </p:spPr>
          <p:txBody>
            <a:bodyPr rot="0" vert="horz" wrap="square" lIns="7200" tIns="7200" rIns="7200" bIns="7200" anchor="t" anchorCtr="0" upright="1">
              <a:noAutofit/>
            </a:bodyPr>
            <a:lstStyle/>
            <a:p>
              <a:pPr algn="ctr">
                <a:lnSpc>
                  <a:spcPct val="130000"/>
                </a:lnSpc>
                <a:spcBef>
                  <a:spcPts val="100"/>
                </a:spcBef>
                <a:spcAft>
                  <a:spcPts val="100"/>
                </a:spcAft>
              </a:pPr>
              <a:r>
                <a:rPr lang="en-US" sz="1600">
                  <a:latin typeface="Times New Roman" panose="02020603050405020304" pitchFamily="18" charset="0"/>
                  <a:ea typeface="Times New Roman" panose="02020603050405020304" pitchFamily="18" charset="0"/>
                </a:rPr>
                <a:t>x</a:t>
              </a:r>
              <a:r>
                <a:rPr lang="en-US" sz="1600">
                  <a:effectLst/>
                  <a:latin typeface="Times New Roman" panose="02020603050405020304" pitchFamily="18" charset="0"/>
                  <a:ea typeface="Times New Roman" panose="02020603050405020304" pitchFamily="18" charset="0"/>
                </a:rPr>
                <a:t> ==a[m]</a:t>
              </a:r>
            </a:p>
          </p:txBody>
        </p:sp>
        <p:sp>
          <p:nvSpPr>
            <p:cNvPr id="35" name="AutoShape 2046"/>
            <p:cNvSpPr>
              <a:spLocks noChangeArrowheads="1"/>
            </p:cNvSpPr>
            <p:nvPr/>
          </p:nvSpPr>
          <p:spPr bwMode="auto">
            <a:xfrm>
              <a:off x="8267478" y="5069264"/>
              <a:ext cx="3202983" cy="488153"/>
            </a:xfrm>
            <a:prstGeom prst="parallelogram">
              <a:avLst>
                <a:gd name="adj" fmla="val 47455"/>
              </a:avLst>
            </a:prstGeom>
            <a:solidFill>
              <a:srgbClr val="FFFFFF"/>
            </a:solidFill>
            <a:ln w="12700">
              <a:solidFill>
                <a:srgbClr val="000000"/>
              </a:solidFill>
              <a:miter lim="800000"/>
              <a:headEnd/>
              <a:tailEnd/>
            </a:ln>
          </p:spPr>
          <p:txBody>
            <a:bodyPr rot="0" vert="horz" wrap="square" lIns="7200" tIns="7200" rIns="7200" bIns="7200" anchor="t" anchorCtr="0" upright="1">
              <a:noAutofit/>
            </a:bodyPr>
            <a:lstStyle/>
            <a:p>
              <a:pPr algn="ctr">
                <a:lnSpc>
                  <a:spcPct val="130000"/>
                </a:lnSpc>
                <a:spcBef>
                  <a:spcPts val="100"/>
                </a:spcBef>
                <a:spcAft>
                  <a:spcPts val="100"/>
                </a:spcAft>
              </a:pPr>
              <a:r>
                <a:rPr lang="en-US" sz="1600">
                  <a:effectLst/>
                  <a:latin typeface="Times New Roman" panose="02020603050405020304" pitchFamily="18" charset="0"/>
                  <a:ea typeface="Times New Roman" panose="02020603050405020304" pitchFamily="18" charset="0"/>
                </a:rPr>
                <a:t>return m;</a:t>
              </a:r>
            </a:p>
          </p:txBody>
        </p:sp>
        <p:sp>
          <p:nvSpPr>
            <p:cNvPr id="36" name="Text Box 2049"/>
            <p:cNvSpPr txBox="1">
              <a:spLocks noChangeArrowheads="1"/>
            </p:cNvSpPr>
            <p:nvPr/>
          </p:nvSpPr>
          <p:spPr bwMode="auto">
            <a:xfrm>
              <a:off x="3501897" y="3981014"/>
              <a:ext cx="1441342" cy="426707"/>
            </a:xfrm>
            <a:prstGeom prst="rect">
              <a:avLst/>
            </a:prstGeom>
            <a:solidFill>
              <a:srgbClr val="FFFFFF"/>
            </a:solidFill>
            <a:ln w="12700">
              <a:solidFill>
                <a:srgbClr val="000000"/>
              </a:solidFill>
              <a:miter lim="800000"/>
              <a:headEnd/>
              <a:tailEnd/>
            </a:ln>
          </p:spPr>
          <p:txBody>
            <a:bodyPr rot="0" vert="horz" wrap="square" lIns="7200" tIns="7200" rIns="7200" bIns="7200" anchor="t" anchorCtr="0" upright="1">
              <a:noAutofit/>
            </a:bodyPr>
            <a:lstStyle/>
            <a:p>
              <a:pPr algn="ctr">
                <a:lnSpc>
                  <a:spcPct val="130000"/>
                </a:lnSpc>
                <a:spcBef>
                  <a:spcPts val="100"/>
                </a:spcBef>
                <a:spcAft>
                  <a:spcPts val="100"/>
                </a:spcAft>
              </a:pPr>
              <a:r>
                <a:rPr lang="en-US" sz="1600">
                  <a:latin typeface="Times New Roman" panose="02020603050405020304" pitchFamily="18" charset="0"/>
                  <a:ea typeface="Times New Roman" panose="02020603050405020304" pitchFamily="18" charset="0"/>
                </a:rPr>
                <a:t>L</a:t>
              </a:r>
              <a:r>
                <a:rPr lang="en-US" sz="1600">
                  <a:effectLst/>
                  <a:latin typeface="Times New Roman" panose="02020603050405020304" pitchFamily="18" charset="0"/>
                  <a:ea typeface="Times New Roman" panose="02020603050405020304" pitchFamily="18" charset="0"/>
                </a:rPr>
                <a:t>=m+1</a:t>
              </a:r>
            </a:p>
          </p:txBody>
        </p:sp>
        <p:cxnSp>
          <p:nvCxnSpPr>
            <p:cNvPr id="38" name="Line 2038"/>
            <p:cNvCxnSpPr/>
            <p:nvPr/>
          </p:nvCxnSpPr>
          <p:spPr bwMode="auto">
            <a:xfrm>
              <a:off x="6737534" y="4579932"/>
              <a:ext cx="0" cy="366115"/>
            </a:xfrm>
            <a:prstGeom prst="line">
              <a:avLst/>
            </a:prstGeom>
            <a:noFill/>
            <a:ln w="12700">
              <a:solidFill>
                <a:srgbClr val="000000"/>
              </a:solidFill>
              <a:round/>
              <a:headEnd/>
              <a:tailEnd type="arrow" w="med" len="med"/>
            </a:ln>
            <a:extLst>
              <a:ext uri="{909E8E84-426E-40DD-AFC4-6F175D3DCCD1}">
                <a14:hiddenFill xmlns:a14="http://schemas.microsoft.com/office/drawing/2010/main">
                  <a:noFill/>
                </a14:hiddenFill>
              </a:ext>
            </a:extLst>
          </p:spPr>
        </p:cxnSp>
        <p:sp>
          <p:nvSpPr>
            <p:cNvPr id="37" name="Text Box 2049"/>
            <p:cNvSpPr txBox="1">
              <a:spLocks noChangeArrowheads="1"/>
            </p:cNvSpPr>
            <p:nvPr/>
          </p:nvSpPr>
          <p:spPr bwMode="auto">
            <a:xfrm>
              <a:off x="6007086" y="4392964"/>
              <a:ext cx="1441342" cy="426707"/>
            </a:xfrm>
            <a:prstGeom prst="rect">
              <a:avLst/>
            </a:prstGeom>
            <a:solidFill>
              <a:srgbClr val="FFFFFF"/>
            </a:solidFill>
            <a:ln w="12700">
              <a:solidFill>
                <a:srgbClr val="000000"/>
              </a:solidFill>
              <a:miter lim="800000"/>
              <a:headEnd/>
              <a:tailEnd/>
            </a:ln>
          </p:spPr>
          <p:txBody>
            <a:bodyPr rot="0" vert="horz" wrap="square" lIns="7200" tIns="7200" rIns="7200" bIns="7200" anchor="t" anchorCtr="0" upright="1">
              <a:noAutofit/>
            </a:bodyPr>
            <a:lstStyle/>
            <a:p>
              <a:pPr algn="ctr">
                <a:lnSpc>
                  <a:spcPct val="130000"/>
                </a:lnSpc>
                <a:spcBef>
                  <a:spcPts val="100"/>
                </a:spcBef>
                <a:spcAft>
                  <a:spcPts val="100"/>
                </a:spcAft>
              </a:pPr>
              <a:r>
                <a:rPr lang="en-US" sz="1600">
                  <a:effectLst/>
                  <a:latin typeface="Times New Roman" panose="02020603050405020304" pitchFamily="18" charset="0"/>
                  <a:ea typeface="Times New Roman" panose="02020603050405020304" pitchFamily="18" charset="0"/>
                </a:rPr>
                <a:t>m=(L+R)/2</a:t>
              </a:r>
            </a:p>
          </p:txBody>
        </p:sp>
        <p:cxnSp>
          <p:nvCxnSpPr>
            <p:cNvPr id="40" name="Line 2033"/>
            <p:cNvCxnSpPr/>
            <p:nvPr/>
          </p:nvCxnSpPr>
          <p:spPr bwMode="auto">
            <a:xfrm>
              <a:off x="10100666" y="4728923"/>
              <a:ext cx="0" cy="334309"/>
            </a:xfrm>
            <a:prstGeom prst="line">
              <a:avLst/>
            </a:prstGeom>
            <a:noFill/>
            <a:ln w="12700">
              <a:solidFill>
                <a:srgbClr val="000000"/>
              </a:solidFill>
              <a:round/>
              <a:headEnd type="arrow"/>
              <a:tailEnd type="none" w="med" len="med"/>
            </a:ln>
            <a:extLst>
              <a:ext uri="{909E8E84-426E-40DD-AFC4-6F175D3DCCD1}">
                <a14:hiddenFill xmlns:a14="http://schemas.microsoft.com/office/drawing/2010/main">
                  <a:noFill/>
                </a14:hiddenFill>
              </a:ext>
            </a:extLst>
          </p:spPr>
        </p:cxnSp>
        <p:sp>
          <p:nvSpPr>
            <p:cNvPr id="41" name="Text Box 2044"/>
            <p:cNvSpPr txBox="1">
              <a:spLocks noChangeArrowheads="1"/>
            </p:cNvSpPr>
            <p:nvPr/>
          </p:nvSpPr>
          <p:spPr bwMode="auto">
            <a:xfrm>
              <a:off x="7368354" y="4981971"/>
              <a:ext cx="1441342" cy="426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rot="0" vert="horz" wrap="square" lIns="7200" tIns="7200" rIns="7200" bIns="7200" anchor="t" anchorCtr="0" upright="1">
              <a:noAutofit/>
            </a:bodyPr>
            <a:lstStyle/>
            <a:p>
              <a:pPr algn="ctr">
                <a:lnSpc>
                  <a:spcPct val="130000"/>
                </a:lnSpc>
                <a:spcBef>
                  <a:spcPts val="600"/>
                </a:spcBef>
                <a:spcAft>
                  <a:spcPts val="600"/>
                </a:spcAft>
              </a:pPr>
              <a:r>
                <a:rPr lang="en-US" sz="1600">
                  <a:latin typeface="Times New Roman" panose="02020603050405020304" pitchFamily="18" charset="0"/>
                  <a:ea typeface="Times New Roman" panose="02020603050405020304" pitchFamily="18" charset="0"/>
                </a:rPr>
                <a:t>đúng</a:t>
              </a:r>
              <a:endParaRPr lang="en-US" sz="1600">
                <a:effectLst/>
                <a:latin typeface="Times New Roman" panose="02020603050405020304" pitchFamily="18" charset="0"/>
                <a:ea typeface="Times New Roman" panose="02020603050405020304" pitchFamily="18" charset="0"/>
              </a:endParaRPr>
            </a:p>
          </p:txBody>
        </p:sp>
        <p:sp>
          <p:nvSpPr>
            <p:cNvPr id="42" name="AutoShape 2045"/>
            <p:cNvSpPr>
              <a:spLocks noChangeArrowheads="1"/>
            </p:cNvSpPr>
            <p:nvPr/>
          </p:nvSpPr>
          <p:spPr bwMode="auto">
            <a:xfrm>
              <a:off x="3157004" y="4934627"/>
              <a:ext cx="2165445" cy="732229"/>
            </a:xfrm>
            <a:prstGeom prst="diamond">
              <a:avLst/>
            </a:prstGeom>
            <a:solidFill>
              <a:srgbClr val="FFFFFF"/>
            </a:solidFill>
            <a:ln w="12700">
              <a:solidFill>
                <a:srgbClr val="000000"/>
              </a:solidFill>
              <a:miter lim="800000"/>
              <a:headEnd/>
              <a:tailEnd/>
            </a:ln>
          </p:spPr>
          <p:txBody>
            <a:bodyPr rot="0" vert="horz" wrap="square" lIns="7200" tIns="7200" rIns="7200" bIns="7200" anchor="t" anchorCtr="0" upright="1">
              <a:noAutofit/>
            </a:bodyPr>
            <a:lstStyle/>
            <a:p>
              <a:pPr algn="ctr">
                <a:lnSpc>
                  <a:spcPct val="130000"/>
                </a:lnSpc>
                <a:spcBef>
                  <a:spcPts val="100"/>
                </a:spcBef>
                <a:spcAft>
                  <a:spcPts val="100"/>
                </a:spcAft>
              </a:pPr>
              <a:r>
                <a:rPr lang="en-US" sz="1600">
                  <a:latin typeface="Times New Roman" panose="02020603050405020304" pitchFamily="18" charset="0"/>
                  <a:ea typeface="Times New Roman" panose="02020603050405020304" pitchFamily="18" charset="0"/>
                </a:rPr>
                <a:t>x</a:t>
              </a:r>
              <a:r>
                <a:rPr lang="en-US" sz="1600">
                  <a:effectLst/>
                  <a:latin typeface="Times New Roman" panose="02020603050405020304" pitchFamily="18" charset="0"/>
                  <a:ea typeface="Times New Roman" panose="02020603050405020304" pitchFamily="18" charset="0"/>
                </a:rPr>
                <a:t> &gt;a[m]</a:t>
              </a:r>
            </a:p>
          </p:txBody>
        </p:sp>
        <p:cxnSp>
          <p:nvCxnSpPr>
            <p:cNvPr id="43" name="Line 2033"/>
            <p:cNvCxnSpPr>
              <a:stCxn id="36" idx="2"/>
            </p:cNvCxnSpPr>
            <p:nvPr/>
          </p:nvCxnSpPr>
          <p:spPr bwMode="auto">
            <a:xfrm flipH="1">
              <a:off x="4220967" y="4407721"/>
              <a:ext cx="1601" cy="586690"/>
            </a:xfrm>
            <a:prstGeom prst="line">
              <a:avLst/>
            </a:prstGeom>
            <a:noFill/>
            <a:ln w="12700">
              <a:solidFill>
                <a:srgbClr val="000000"/>
              </a:solidFill>
              <a:round/>
              <a:headEnd type="arrow"/>
              <a:tailEnd type="none" w="med" len="med"/>
            </a:ln>
            <a:extLst>
              <a:ext uri="{909E8E84-426E-40DD-AFC4-6F175D3DCCD1}">
                <a14:hiddenFill xmlns:a14="http://schemas.microsoft.com/office/drawing/2010/main">
                  <a:noFill/>
                </a14:hiddenFill>
              </a:ext>
            </a:extLst>
          </p:spPr>
        </p:cxnSp>
        <p:cxnSp>
          <p:nvCxnSpPr>
            <p:cNvPr id="45" name="Line 2033"/>
            <p:cNvCxnSpPr/>
            <p:nvPr/>
          </p:nvCxnSpPr>
          <p:spPr bwMode="auto">
            <a:xfrm flipH="1">
              <a:off x="2582412" y="4395281"/>
              <a:ext cx="1" cy="918059"/>
            </a:xfrm>
            <a:prstGeom prst="line">
              <a:avLst/>
            </a:prstGeom>
            <a:noFill/>
            <a:ln w="12700">
              <a:solidFill>
                <a:srgbClr val="000000"/>
              </a:solidFill>
              <a:round/>
              <a:headEnd type="arrow"/>
              <a:tailEnd type="none" w="med" len="med"/>
            </a:ln>
            <a:extLst>
              <a:ext uri="{909E8E84-426E-40DD-AFC4-6F175D3DCCD1}">
                <a14:hiddenFill xmlns:a14="http://schemas.microsoft.com/office/drawing/2010/main">
                  <a:noFill/>
                </a14:hiddenFill>
              </a:ext>
            </a:extLst>
          </p:spPr>
        </p:cxnSp>
        <p:cxnSp>
          <p:nvCxnSpPr>
            <p:cNvPr id="46" name="Line 2050"/>
            <p:cNvCxnSpPr/>
            <p:nvPr/>
          </p:nvCxnSpPr>
          <p:spPr bwMode="auto">
            <a:xfrm flipH="1">
              <a:off x="2580811" y="5313340"/>
              <a:ext cx="576193" cy="0"/>
            </a:xfrm>
            <a:prstGeom prst="line">
              <a:avLst/>
            </a:prstGeom>
            <a:noFill/>
            <a:ln w="12700">
              <a:solidFill>
                <a:srgbClr val="000000"/>
              </a:solidFill>
              <a:round/>
              <a:headEnd/>
              <a:tailEnd type="arrow" w="med" len="med"/>
            </a:ln>
            <a:extLst>
              <a:ext uri="{909E8E84-426E-40DD-AFC4-6F175D3DCCD1}">
                <a14:hiddenFill xmlns:a14="http://schemas.microsoft.com/office/drawing/2010/main">
                  <a:noFill/>
                </a14:hiddenFill>
              </a:ext>
            </a:extLst>
          </p:spPr>
        </p:cxnSp>
        <p:sp>
          <p:nvSpPr>
            <p:cNvPr id="50" name="Freeform 49"/>
            <p:cNvSpPr>
              <a:spLocks/>
            </p:cNvSpPr>
            <p:nvPr/>
          </p:nvSpPr>
          <p:spPr bwMode="auto">
            <a:xfrm>
              <a:off x="2580811" y="3137564"/>
              <a:ext cx="1629517" cy="848294"/>
            </a:xfrm>
            <a:custGeom>
              <a:avLst/>
              <a:gdLst>
                <a:gd name="T0" fmla="*/ 0 w 2100"/>
                <a:gd name="T1" fmla="*/ 1573 h 1573"/>
                <a:gd name="T2" fmla="*/ 0 w 2100"/>
                <a:gd name="T3" fmla="*/ 0 h 1573"/>
                <a:gd name="T4" fmla="*/ 2100 w 2100"/>
                <a:gd name="T5" fmla="*/ 0 h 1573"/>
              </a:gdLst>
              <a:ahLst/>
              <a:cxnLst>
                <a:cxn ang="0">
                  <a:pos x="T0" y="T1"/>
                </a:cxn>
                <a:cxn ang="0">
                  <a:pos x="T2" y="T3"/>
                </a:cxn>
                <a:cxn ang="0">
                  <a:pos x="T4" y="T5"/>
                </a:cxn>
              </a:cxnLst>
              <a:rect l="0" t="0" r="r" b="b"/>
              <a:pathLst>
                <a:path w="2100" h="1573">
                  <a:moveTo>
                    <a:pt x="0" y="1573"/>
                  </a:moveTo>
                  <a:lnTo>
                    <a:pt x="0" y="0"/>
                  </a:lnTo>
                  <a:lnTo>
                    <a:pt x="2100" y="0"/>
                  </a:lnTo>
                </a:path>
              </a:pathLst>
            </a:custGeom>
            <a:noFill/>
            <a:ln w="12700">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51" name="Text Box 2053"/>
            <p:cNvSpPr txBox="1">
              <a:spLocks noChangeArrowheads="1"/>
            </p:cNvSpPr>
            <p:nvPr/>
          </p:nvSpPr>
          <p:spPr bwMode="auto">
            <a:xfrm>
              <a:off x="3821634" y="4483644"/>
              <a:ext cx="1441342" cy="426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rot="0" vert="horz" wrap="square" lIns="7200" tIns="7200" rIns="7200" bIns="7200" anchor="t" anchorCtr="0" upright="1">
              <a:noAutofit/>
            </a:bodyPr>
            <a:lstStyle/>
            <a:p>
              <a:pPr algn="ctr">
                <a:lnSpc>
                  <a:spcPct val="130000"/>
                </a:lnSpc>
                <a:spcBef>
                  <a:spcPts val="600"/>
                </a:spcBef>
                <a:spcAft>
                  <a:spcPts val="600"/>
                </a:spcAft>
              </a:pPr>
              <a:r>
                <a:rPr lang="en-US" sz="1600">
                  <a:latin typeface="Times New Roman" panose="02020603050405020304" pitchFamily="18" charset="0"/>
                  <a:ea typeface="Times New Roman" panose="02020603050405020304" pitchFamily="18" charset="0"/>
                </a:rPr>
                <a:t>đúng</a:t>
              </a:r>
              <a:endParaRPr lang="en-US" sz="1600">
                <a:effectLst/>
                <a:latin typeface="Times New Roman" panose="02020603050405020304" pitchFamily="18" charset="0"/>
                <a:ea typeface="Times New Roman" panose="02020603050405020304" pitchFamily="18" charset="0"/>
              </a:endParaRPr>
            </a:p>
          </p:txBody>
        </p:sp>
        <p:sp>
          <p:nvSpPr>
            <p:cNvPr id="52" name="Text Box 2053"/>
            <p:cNvSpPr txBox="1">
              <a:spLocks noChangeArrowheads="1"/>
            </p:cNvSpPr>
            <p:nvPr/>
          </p:nvSpPr>
          <p:spPr bwMode="auto">
            <a:xfrm>
              <a:off x="2060555" y="5424764"/>
              <a:ext cx="1441342" cy="426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rot="0" vert="horz" wrap="square" lIns="7200" tIns="7200" rIns="7200" bIns="7200" anchor="t" anchorCtr="0" upright="1">
              <a:noAutofit/>
            </a:bodyPr>
            <a:lstStyle/>
            <a:p>
              <a:pPr algn="ctr">
                <a:lnSpc>
                  <a:spcPct val="130000"/>
                </a:lnSpc>
                <a:spcBef>
                  <a:spcPts val="600"/>
                </a:spcBef>
                <a:spcAft>
                  <a:spcPts val="600"/>
                </a:spcAft>
              </a:pPr>
              <a:r>
                <a:rPr lang="en-US" sz="1600">
                  <a:latin typeface="Times New Roman" panose="02020603050405020304" pitchFamily="18" charset="0"/>
                  <a:ea typeface="Times New Roman" panose="02020603050405020304" pitchFamily="18" charset="0"/>
                </a:rPr>
                <a:t>sai</a:t>
              </a:r>
              <a:endParaRPr lang="en-US" sz="160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22308593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Cài đặt</a:t>
            </a:r>
          </a:p>
        </p:txBody>
      </p:sp>
      <p:sp>
        <p:nvSpPr>
          <p:cNvPr id="4" name="Footer Placeholder 3"/>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http://fit.vimaru.edu.vn</a:t>
            </a:r>
            <a:endParaRPr lang="en-US">
              <a:solidFill>
                <a:srgbClr val="FFFFFF"/>
              </a:solidFill>
            </a:endParaRPr>
          </a:p>
        </p:txBody>
      </p:sp>
      <p:sp>
        <p:nvSpPr>
          <p:cNvPr id="6" name="Content Placeholder 2"/>
          <p:cNvSpPr>
            <a:spLocks noGrp="1"/>
          </p:cNvSpPr>
          <p:nvPr>
            <p:ph idx="1"/>
          </p:nvPr>
        </p:nvSpPr>
        <p:spPr>
          <a:xfrm>
            <a:off x="211393" y="1096964"/>
            <a:ext cx="5186517" cy="5029200"/>
          </a:xfrm>
        </p:spPr>
        <p:txBody>
          <a:bodyPr/>
          <a:lstStyle/>
          <a:p>
            <a:pPr marL="0" indent="0">
              <a:buNone/>
            </a:pPr>
            <a:r>
              <a:rPr lang="en-US" sz="2400"/>
              <a:t>int TKNP(int a[], int n, int x){</a:t>
            </a:r>
          </a:p>
          <a:p>
            <a:pPr marL="0" indent="0">
              <a:buNone/>
            </a:pPr>
            <a:r>
              <a:rPr lang="en-US" sz="2400"/>
              <a:t>	int L=0, R=n-1;</a:t>
            </a:r>
          </a:p>
          <a:p>
            <a:pPr marL="0" indent="0">
              <a:buNone/>
            </a:pPr>
            <a:r>
              <a:rPr lang="en-US" sz="2400"/>
              <a:t>	int m;</a:t>
            </a:r>
          </a:p>
          <a:p>
            <a:pPr marL="0" indent="0">
              <a:buNone/>
            </a:pPr>
            <a:r>
              <a:rPr lang="en-US" sz="2400"/>
              <a:t>	do{</a:t>
            </a:r>
          </a:p>
          <a:p>
            <a:pPr marL="0" indent="0">
              <a:buNone/>
            </a:pPr>
            <a:r>
              <a:rPr lang="en-US" sz="2400"/>
              <a:t>		m=(L+R)/2;</a:t>
            </a:r>
          </a:p>
          <a:p>
            <a:pPr marL="0" indent="0">
              <a:buNone/>
            </a:pPr>
            <a:r>
              <a:rPr lang="en-US" sz="2400"/>
              <a:t>		if(x==a[m]) return m;</a:t>
            </a:r>
          </a:p>
          <a:p>
            <a:pPr marL="0" indent="0">
              <a:buNone/>
            </a:pPr>
            <a:r>
              <a:rPr lang="en-US" sz="2400"/>
              <a:t>		else</a:t>
            </a:r>
          </a:p>
          <a:p>
            <a:pPr marL="0" indent="0">
              <a:buNone/>
            </a:pPr>
            <a:r>
              <a:rPr lang="en-US" sz="2400"/>
              <a:t>		   if(x&gt;a[m]) L=m+1;</a:t>
            </a:r>
          </a:p>
          <a:p>
            <a:pPr marL="0" indent="0">
              <a:buNone/>
            </a:pPr>
            <a:r>
              <a:rPr lang="en-US" sz="2400"/>
              <a:t>		   else R=m-1;</a:t>
            </a:r>
          </a:p>
          <a:p>
            <a:pPr marL="0" indent="0">
              <a:buNone/>
            </a:pPr>
            <a:r>
              <a:rPr lang="en-US" sz="2400"/>
              <a:t>	}while(L&lt;=R);</a:t>
            </a:r>
          </a:p>
          <a:p>
            <a:pPr marL="0" indent="0">
              <a:buNone/>
            </a:pPr>
            <a:r>
              <a:rPr lang="en-US" sz="2400"/>
              <a:t>	return -1;</a:t>
            </a:r>
          </a:p>
          <a:p>
            <a:pPr marL="0" indent="0">
              <a:buNone/>
            </a:pPr>
            <a:r>
              <a:rPr lang="en-US" sz="2400"/>
              <a:t>}</a:t>
            </a:r>
          </a:p>
        </p:txBody>
      </p:sp>
      <p:sp>
        <p:nvSpPr>
          <p:cNvPr id="5" name="Content Placeholder 2">
            <a:extLst>
              <a:ext uri="{FF2B5EF4-FFF2-40B4-BE49-F238E27FC236}">
                <a16:creationId xmlns:a16="http://schemas.microsoft.com/office/drawing/2014/main" id="{65C012EB-1504-42E6-9872-8FBF81EC3131}"/>
              </a:ext>
            </a:extLst>
          </p:cNvPr>
          <p:cNvSpPr txBox="1">
            <a:spLocks/>
          </p:cNvSpPr>
          <p:nvPr/>
        </p:nvSpPr>
        <p:spPr bwMode="auto">
          <a:xfrm>
            <a:off x="5796117" y="1096964"/>
            <a:ext cx="5186517"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Font typeface="Wingdings" pitchFamily="2" charset="2"/>
              <a:buChar char="v"/>
              <a:defRPr sz="3200" baseline="0">
                <a:solidFill>
                  <a:schemeClr val="tx1"/>
                </a:solidFill>
                <a:latin typeface="Times New Roman" panose="02020603050405020304" pitchFamily="18" charset="0"/>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baseline="0">
                <a:solidFill>
                  <a:schemeClr val="tx1"/>
                </a:solidFill>
                <a:latin typeface="Times New Roman" panose="02020603050405020304" pitchFamily="18" charset="0"/>
              </a:defRPr>
            </a:lvl2pPr>
            <a:lvl3pPr marL="1143000" indent="-228600" algn="l" rtl="0" eaLnBrk="1" fontAlgn="base" hangingPunct="1">
              <a:spcBef>
                <a:spcPct val="20000"/>
              </a:spcBef>
              <a:spcAft>
                <a:spcPct val="0"/>
              </a:spcAft>
              <a:buChar char="•"/>
              <a:defRPr sz="2400" baseline="0">
                <a:solidFill>
                  <a:schemeClr val="tx1"/>
                </a:solidFill>
                <a:latin typeface="Times New Roman" panose="02020603050405020304" pitchFamily="18" charset="0"/>
              </a:defRPr>
            </a:lvl3pPr>
            <a:lvl4pPr marL="1600200" indent="-228600" algn="l" rtl="0" eaLnBrk="1" fontAlgn="base" hangingPunct="1">
              <a:spcBef>
                <a:spcPct val="20000"/>
              </a:spcBef>
              <a:spcAft>
                <a:spcPct val="0"/>
              </a:spcAft>
              <a:buChar char="–"/>
              <a:defRPr sz="2000" baseline="0">
                <a:solidFill>
                  <a:schemeClr val="tx1"/>
                </a:solidFill>
                <a:latin typeface="Times New Roman" panose="02020603050405020304" pitchFamily="18" charset="0"/>
              </a:defRPr>
            </a:lvl4pPr>
            <a:lvl5pPr marL="2057400" indent="-228600" algn="l" rtl="0" eaLnBrk="1" fontAlgn="base" hangingPunct="1">
              <a:spcBef>
                <a:spcPct val="20000"/>
              </a:spcBef>
              <a:spcAft>
                <a:spcPct val="0"/>
              </a:spcAft>
              <a:buChar char="»"/>
              <a:defRPr sz="2000" baseline="0">
                <a:solidFill>
                  <a:schemeClr val="tx1"/>
                </a:solidFill>
                <a:latin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Font typeface="Wingdings" pitchFamily="2" charset="2"/>
              <a:buNone/>
            </a:pPr>
            <a:r>
              <a:rPr lang="en-US" sz="2400" kern="0"/>
              <a:t>int TKNP(int a[], int n, int x){</a:t>
            </a:r>
          </a:p>
          <a:p>
            <a:pPr marL="0" indent="0">
              <a:buFont typeface="Wingdings" pitchFamily="2" charset="2"/>
              <a:buNone/>
            </a:pPr>
            <a:r>
              <a:rPr lang="en-US" sz="2400" kern="0"/>
              <a:t>	int L=0, R=n-1;</a:t>
            </a:r>
          </a:p>
          <a:p>
            <a:pPr marL="0" indent="0">
              <a:buFont typeface="Wingdings" pitchFamily="2" charset="2"/>
              <a:buNone/>
            </a:pPr>
            <a:r>
              <a:rPr lang="en-US" sz="2400" kern="0"/>
              <a:t>	int m;</a:t>
            </a:r>
          </a:p>
          <a:p>
            <a:pPr marL="0" indent="0">
              <a:buFont typeface="Wingdings" pitchFamily="2" charset="2"/>
              <a:buNone/>
            </a:pPr>
            <a:r>
              <a:rPr lang="en-US" sz="2400" kern="0"/>
              <a:t>	while(L&lt;=R){</a:t>
            </a:r>
          </a:p>
          <a:p>
            <a:pPr marL="0" indent="0">
              <a:buFont typeface="Wingdings" pitchFamily="2" charset="2"/>
              <a:buNone/>
            </a:pPr>
            <a:r>
              <a:rPr lang="en-US" sz="2400" kern="0"/>
              <a:t>		m=(L+R)/2;</a:t>
            </a:r>
          </a:p>
          <a:p>
            <a:pPr marL="0" indent="0">
              <a:buFont typeface="Wingdings" pitchFamily="2" charset="2"/>
              <a:buNone/>
            </a:pPr>
            <a:r>
              <a:rPr lang="en-US" sz="2400" kern="0"/>
              <a:t>		if(x==a[m]) return m;</a:t>
            </a:r>
          </a:p>
          <a:p>
            <a:pPr marL="0" indent="0">
              <a:buFont typeface="Wingdings" pitchFamily="2" charset="2"/>
              <a:buNone/>
            </a:pPr>
            <a:r>
              <a:rPr lang="en-US" sz="2400" kern="0"/>
              <a:t>		else</a:t>
            </a:r>
          </a:p>
          <a:p>
            <a:pPr marL="0" indent="0">
              <a:buFont typeface="Wingdings" pitchFamily="2" charset="2"/>
              <a:buNone/>
            </a:pPr>
            <a:r>
              <a:rPr lang="en-US" sz="2400" kern="0"/>
              <a:t>		   if(x&gt;a[m]) L=m+1;</a:t>
            </a:r>
          </a:p>
          <a:p>
            <a:pPr marL="0" indent="0">
              <a:buFont typeface="Wingdings" pitchFamily="2" charset="2"/>
              <a:buNone/>
            </a:pPr>
            <a:r>
              <a:rPr lang="en-US" sz="2400" kern="0"/>
              <a:t>		   else R=m-1;</a:t>
            </a:r>
          </a:p>
          <a:p>
            <a:pPr marL="0" indent="0">
              <a:buFont typeface="Wingdings" pitchFamily="2" charset="2"/>
              <a:buNone/>
            </a:pPr>
            <a:r>
              <a:rPr lang="en-US" sz="2400" kern="0"/>
              <a:t>	}</a:t>
            </a:r>
          </a:p>
          <a:p>
            <a:pPr marL="0" indent="0">
              <a:buFont typeface="Wingdings" pitchFamily="2" charset="2"/>
              <a:buNone/>
            </a:pPr>
            <a:r>
              <a:rPr lang="en-US" sz="2400" kern="0"/>
              <a:t>	return -1;</a:t>
            </a:r>
          </a:p>
          <a:p>
            <a:pPr marL="0" indent="0">
              <a:buFont typeface="Wingdings" pitchFamily="2" charset="2"/>
              <a:buNone/>
            </a:pPr>
            <a:r>
              <a:rPr lang="en-US" sz="2400" kern="0"/>
              <a:t>}</a:t>
            </a:r>
          </a:p>
        </p:txBody>
      </p:sp>
    </p:spTree>
    <p:extLst>
      <p:ext uri="{BB962C8B-B14F-4D97-AF65-F5344CB8AC3E}">
        <p14:creationId xmlns:p14="http://schemas.microsoft.com/office/powerpoint/2010/main" val="12949847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Áp dụng</a:t>
            </a:r>
          </a:p>
        </p:txBody>
      </p:sp>
      <p:sp>
        <p:nvSpPr>
          <p:cNvPr id="3" name="Content Placeholder 2"/>
          <p:cNvSpPr>
            <a:spLocks noGrp="1"/>
          </p:cNvSpPr>
          <p:nvPr>
            <p:ph idx="1"/>
          </p:nvPr>
        </p:nvSpPr>
        <p:spPr/>
        <p:txBody>
          <a:bodyPr/>
          <a:lstStyle/>
          <a:p>
            <a:r>
              <a:rPr lang="en-US"/>
              <a:t>Cho danh sách sinh viên đã được sắp xếp theo mã sinh viên. Hãy tìm sinh viên có mã X cho trước.</a:t>
            </a:r>
          </a:p>
        </p:txBody>
      </p:sp>
      <p:sp>
        <p:nvSpPr>
          <p:cNvPr id="4" name="Footer Placeholder 3"/>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http://fit.vimaru.edu.vn</a:t>
            </a:r>
            <a:endParaRPr lang="en-US">
              <a:solidFill>
                <a:srgbClr val="FFFFFF"/>
              </a:solidFill>
            </a:endParaRPr>
          </a:p>
        </p:txBody>
      </p:sp>
    </p:spTree>
    <p:extLst>
      <p:ext uri="{BB962C8B-B14F-4D97-AF65-F5344CB8AC3E}">
        <p14:creationId xmlns:p14="http://schemas.microsoft.com/office/powerpoint/2010/main" val="5612918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bwMode="gray">
          <a:xfrm>
            <a:off x="223156" y="836241"/>
            <a:ext cx="11615057" cy="5379364"/>
          </a:xfrm>
          <a:noFill/>
          <a:ln/>
        </p:spPr>
        <p:txBody>
          <a:bodyPr/>
          <a:lstStyle/>
          <a:p>
            <a:pPr marL="319088" lvl="0" indent="-319088">
              <a:lnSpc>
                <a:spcPct val="150000"/>
              </a:lnSpc>
              <a:spcBef>
                <a:spcPts val="700"/>
              </a:spcBef>
              <a:buClr>
                <a:srgbClr val="DD8047"/>
              </a:buClr>
              <a:buSzPct val="60000"/>
              <a:buFont typeface="Wingdings" panose="05000000000000000000" pitchFamily="2" charset="2"/>
              <a:buChar char=""/>
            </a:pPr>
            <a:r>
              <a:rPr lang="en-US" sz="2000" kern="1200">
                <a:latin typeface="Times New Roman" panose="02020603050405020304" pitchFamily="18" charset="0"/>
                <a:cs typeface="Times New Roman" panose="02020603050405020304" pitchFamily="18" charset="0"/>
              </a:rPr>
              <a:t>Tại sao phải sắp xếp?</a:t>
            </a:r>
          </a:p>
          <a:p>
            <a:pPr marL="639763" lvl="1" indent="-273050">
              <a:lnSpc>
                <a:spcPct val="150000"/>
              </a:lnSpc>
              <a:spcBef>
                <a:spcPts val="550"/>
              </a:spcBef>
              <a:buClr>
                <a:srgbClr val="94B6D2"/>
              </a:buClr>
              <a:buSzPct val="70000"/>
              <a:buFont typeface="Wingdings 2" panose="05020102010507070707" pitchFamily="18" charset="2"/>
              <a:buChar char=""/>
            </a:pPr>
            <a:r>
              <a:rPr lang="en-US" sz="2000" kern="1200">
                <a:latin typeface="Times New Roman" panose="02020603050405020304" pitchFamily="18" charset="0"/>
                <a:cs typeface="Times New Roman" panose="02020603050405020304" pitchFamily="18" charset="0"/>
              </a:rPr>
              <a:t>Để có thể tìm kiếm nhanh hơn</a:t>
            </a:r>
          </a:p>
          <a:p>
            <a:pPr marL="639763" lvl="1" indent="-273050">
              <a:lnSpc>
                <a:spcPct val="150000"/>
              </a:lnSpc>
              <a:spcBef>
                <a:spcPts val="550"/>
              </a:spcBef>
              <a:buClr>
                <a:srgbClr val="94B6D2"/>
              </a:buClr>
              <a:buSzPct val="70000"/>
              <a:buFont typeface="Wingdings 2" panose="05020102010507070707" pitchFamily="18" charset="2"/>
              <a:buChar char=""/>
            </a:pPr>
            <a:r>
              <a:rPr lang="en-US" sz="2000" kern="1200">
                <a:latin typeface="Times New Roman" panose="02020603050405020304" pitchFamily="18" charset="0"/>
                <a:cs typeface="Times New Roman" panose="02020603050405020304" pitchFamily="18" charset="0"/>
              </a:rPr>
              <a:t>Để thực hiện thao tác nào đó được nhanh hơn</a:t>
            </a:r>
          </a:p>
          <a:p>
            <a:pPr marL="319088" lvl="0" indent="-319088">
              <a:lnSpc>
                <a:spcPct val="150000"/>
              </a:lnSpc>
              <a:spcBef>
                <a:spcPts val="700"/>
              </a:spcBef>
              <a:buClr>
                <a:srgbClr val="DD8047"/>
              </a:buClr>
              <a:buSzPct val="60000"/>
              <a:buFont typeface="Wingdings" panose="05000000000000000000" pitchFamily="2" charset="2"/>
              <a:buChar char=""/>
            </a:pPr>
            <a:r>
              <a:rPr lang="en-US" sz="2000" kern="1200">
                <a:latin typeface="Times New Roman" panose="02020603050405020304" pitchFamily="18" charset="0"/>
                <a:cs typeface="Times New Roman" panose="02020603050405020304" pitchFamily="18" charset="0"/>
              </a:rPr>
              <a:t>Định nghĩa bài toán sắp xếp </a:t>
            </a:r>
          </a:p>
          <a:p>
            <a:pPr marL="639763" lvl="1" indent="-273050">
              <a:lnSpc>
                <a:spcPct val="150000"/>
              </a:lnSpc>
              <a:spcBef>
                <a:spcPts val="550"/>
              </a:spcBef>
              <a:buClr>
                <a:srgbClr val="94B6D2"/>
              </a:buClr>
              <a:buSzPct val="70000"/>
              <a:buFont typeface="Wingdings 2" panose="05020102010507070707" pitchFamily="18" charset="2"/>
              <a:buChar char=""/>
            </a:pPr>
            <a:r>
              <a:rPr lang="en-US" sz="2000">
                <a:latin typeface="Times New Roman" panose="02020603050405020304" pitchFamily="18" charset="0"/>
                <a:cs typeface="Times New Roman" panose="02020603050405020304" pitchFamily="18" charset="0"/>
              </a:rPr>
              <a:t>Sắp xếp (sorting) là một quá trình xếp đặt các bản ghi của một file theo một thứ tự nào đó.</a:t>
            </a:r>
          </a:p>
          <a:p>
            <a:pPr marL="639763" lvl="1" indent="-273050">
              <a:lnSpc>
                <a:spcPct val="150000"/>
              </a:lnSpc>
              <a:spcBef>
                <a:spcPts val="550"/>
              </a:spcBef>
              <a:buClr>
                <a:srgbClr val="94B6D2"/>
              </a:buClr>
              <a:buSzPct val="70000"/>
              <a:buFont typeface="Wingdings 2" panose="05020102010507070707" pitchFamily="18" charset="2"/>
              <a:buChar char=""/>
            </a:pPr>
            <a:r>
              <a:rPr lang="en-US" sz="2000">
                <a:latin typeface="Times New Roman" panose="02020603050405020304" pitchFamily="18" charset="0"/>
                <a:cs typeface="Times New Roman" panose="02020603050405020304" pitchFamily="18" charset="0"/>
              </a:rPr>
              <a:t>Việc xếp đặt này được thực hiện dựa trên một hay nhiều trường nào đó, và các thông tin này được gọi là khóa sắp xếp (key).</a:t>
            </a:r>
            <a:endParaRPr lang="en-US" sz="2000" kern="1200">
              <a:latin typeface="Times New Roman" panose="02020603050405020304" pitchFamily="18" charset="0"/>
              <a:cs typeface="Times New Roman" panose="02020603050405020304" pitchFamily="18" charset="0"/>
            </a:endParaRPr>
          </a:p>
          <a:p>
            <a:pPr marL="319088" lvl="0" indent="-319088">
              <a:lnSpc>
                <a:spcPct val="150000"/>
              </a:lnSpc>
              <a:spcBef>
                <a:spcPts val="700"/>
              </a:spcBef>
              <a:buClr>
                <a:srgbClr val="DD8047"/>
              </a:buClr>
              <a:buSzPct val="60000"/>
              <a:buFont typeface="Wingdings" panose="05000000000000000000" pitchFamily="2" charset="2"/>
              <a:buChar char=""/>
            </a:pPr>
            <a:r>
              <a:rPr lang="en-US" sz="2000" kern="1200">
                <a:latin typeface="Times New Roman" panose="02020603050405020304" pitchFamily="18" charset="0"/>
                <a:cs typeface="Times New Roman" panose="02020603050405020304" pitchFamily="18" charset="0"/>
              </a:rPr>
              <a:t>Ví dụ:</a:t>
            </a:r>
          </a:p>
          <a:p>
            <a:pPr marL="639763" lvl="1" indent="-273050">
              <a:lnSpc>
                <a:spcPct val="150000"/>
              </a:lnSpc>
              <a:spcBef>
                <a:spcPts val="550"/>
              </a:spcBef>
              <a:buClr>
                <a:srgbClr val="94B6D2"/>
              </a:buClr>
              <a:buSzPct val="70000"/>
              <a:buFont typeface="Wingdings 2" panose="05020102010507070707" pitchFamily="18" charset="2"/>
              <a:buChar char=""/>
            </a:pPr>
            <a:r>
              <a:rPr lang="en-US" sz="2000">
                <a:latin typeface="Times New Roman" panose="02020603050405020304" pitchFamily="18" charset="0"/>
                <a:cs typeface="Times New Roman" panose="02020603050405020304" pitchFamily="18" charset="0"/>
              </a:rPr>
              <a:t>Sắp xếp danh sách sinh viên theo tên, cùng tên theo mã.</a:t>
            </a:r>
          </a:p>
          <a:p>
            <a:pPr marL="639763" lvl="1" indent="-273050">
              <a:lnSpc>
                <a:spcPct val="150000"/>
              </a:lnSpc>
              <a:spcBef>
                <a:spcPts val="550"/>
              </a:spcBef>
              <a:buClr>
                <a:srgbClr val="94B6D2"/>
              </a:buClr>
              <a:buSzPct val="70000"/>
              <a:buFont typeface="Wingdings 2" panose="05020102010507070707" pitchFamily="18" charset="2"/>
              <a:buChar char=""/>
            </a:pPr>
            <a:r>
              <a:rPr lang="en-US" sz="2000">
                <a:latin typeface="Times New Roman" panose="02020603050405020304" pitchFamily="18" charset="0"/>
                <a:cs typeface="Times New Roman" panose="02020603050405020304" pitchFamily="18" charset="0"/>
              </a:rPr>
              <a:t>Sắp xếp danh sách các mặt hàng theo ngày nhập, …</a:t>
            </a:r>
            <a:endParaRPr lang="en-US" sz="2000" kern="1200">
              <a:latin typeface="Times New Roman" panose="02020603050405020304" pitchFamily="18" charset="0"/>
              <a:cs typeface="Times New Roman" panose="02020603050405020304" pitchFamily="18" charset="0"/>
            </a:endParaRPr>
          </a:p>
        </p:txBody>
      </p:sp>
      <p:sp>
        <p:nvSpPr>
          <p:cNvPr id="2" name="Rectangle 1"/>
          <p:cNvSpPr/>
          <p:nvPr/>
        </p:nvSpPr>
        <p:spPr>
          <a:xfrm>
            <a:off x="223156" y="66800"/>
            <a:ext cx="11745686" cy="769441"/>
          </a:xfrm>
          <a:prstGeom prst="rect">
            <a:avLst/>
          </a:prstGeom>
        </p:spPr>
        <p:txBody>
          <a:bodyPr wrap="square">
            <a:spAutoFit/>
          </a:bodyPr>
          <a:lstStyle/>
          <a:p>
            <a:pPr algn="ctr"/>
            <a:r>
              <a:rPr lang="en-US" sz="4400" b="1">
                <a:latin typeface="Times New Roman" panose="02020603050405020304" pitchFamily="18" charset="0"/>
                <a:cs typeface="Times New Roman" panose="02020603050405020304" pitchFamily="18" charset="0"/>
              </a:rPr>
              <a:t>3.2. Bài toán sắp xếp</a:t>
            </a:r>
            <a:endParaRPr lang="en-US" sz="430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6"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100017923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19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reeform 5"/>
          <p:cNvSpPr>
            <a:spLocks/>
          </p:cNvSpPr>
          <p:nvPr/>
        </p:nvSpPr>
        <p:spPr bwMode="gray">
          <a:xfrm rot="16200000">
            <a:off x="1756854" y="2704455"/>
            <a:ext cx="477838" cy="1912938"/>
          </a:xfrm>
          <a:custGeom>
            <a:avLst/>
            <a:gdLst/>
            <a:ahLst/>
            <a:cxnLst>
              <a:cxn ang="0">
                <a:pos x="37" y="1"/>
              </a:cxn>
              <a:cxn ang="0">
                <a:pos x="45" y="472"/>
              </a:cxn>
              <a:cxn ang="0">
                <a:pos x="0" y="474"/>
              </a:cxn>
              <a:cxn ang="0">
                <a:pos x="72" y="604"/>
              </a:cxn>
              <a:cxn ang="0">
                <a:pos x="142" y="474"/>
              </a:cxn>
              <a:cxn ang="0">
                <a:pos x="100" y="474"/>
              </a:cxn>
              <a:cxn ang="0">
                <a:pos x="99" y="0"/>
              </a:cxn>
              <a:cxn ang="0">
                <a:pos x="37" y="1"/>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accent1"/>
          </a:solidFill>
          <a:ln w="9525" cap="flat" cmpd="sng">
            <a:noFill/>
            <a:prstDash val="solid"/>
            <a:round/>
            <a:headEnd type="none" w="med" len="med"/>
            <a:tailEnd type="none" w="med" len="med"/>
          </a:ln>
          <a:effectLst/>
        </p:spPr>
        <p:txBody>
          <a:bodyPr wrap="none" anchor="ctr"/>
          <a:lstStyle/>
          <a:p>
            <a:endParaRPr lang="en-US" sz="2000">
              <a:latin typeface="Times New Roman" panose="02020603050405020304" pitchFamily="18" charset="0"/>
              <a:cs typeface="Times New Roman" panose="02020603050405020304" pitchFamily="18" charset="0"/>
            </a:endParaRPr>
          </a:p>
        </p:txBody>
      </p:sp>
      <p:sp>
        <p:nvSpPr>
          <p:cNvPr id="38" name="Freeform 4"/>
          <p:cNvSpPr>
            <a:spLocks/>
          </p:cNvSpPr>
          <p:nvPr/>
        </p:nvSpPr>
        <p:spPr bwMode="gray">
          <a:xfrm flipV="1">
            <a:off x="1366300" y="3630472"/>
            <a:ext cx="1609352" cy="1876425"/>
          </a:xfrm>
          <a:custGeom>
            <a:avLst/>
            <a:gdLst/>
            <a:ahLst/>
            <a:cxnLst>
              <a:cxn ang="0">
                <a:pos x="118" y="1044"/>
              </a:cxn>
              <a:cxn ang="0">
                <a:pos x="128" y="340"/>
              </a:cxn>
              <a:cxn ang="0">
                <a:pos x="264" y="210"/>
              </a:cxn>
              <a:cxn ang="0">
                <a:pos x="720" y="202"/>
              </a:cxn>
              <a:cxn ang="0">
                <a:pos x="720" y="320"/>
              </a:cxn>
              <a:cxn ang="0">
                <a:pos x="933" y="153"/>
              </a:cxn>
              <a:cxn ang="0">
                <a:pos x="712" y="0"/>
              </a:cxn>
              <a:cxn ang="0">
                <a:pos x="714" y="92"/>
              </a:cxn>
              <a:cxn ang="0">
                <a:pos x="234" y="94"/>
              </a:cxn>
              <a:cxn ang="0">
                <a:pos x="0" y="298"/>
              </a:cxn>
              <a:cxn ang="0">
                <a:pos x="0" y="1058"/>
              </a:cxn>
              <a:cxn ang="0">
                <a:pos x="118" y="1044"/>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1"/>
          </a:solidFill>
          <a:ln w="9525" cap="flat" cmpd="sng">
            <a:noFill/>
            <a:prstDash val="solid"/>
            <a:round/>
            <a:headEnd type="none" w="med" len="med"/>
            <a:tailEnd type="none" w="med" len="med"/>
          </a:ln>
          <a:effectLst/>
        </p:spPr>
        <p:txBody>
          <a:bodyPr wrap="none" anchor="ctr"/>
          <a:lstStyle/>
          <a:p>
            <a:endParaRPr lang="en-US" sz="2000">
              <a:latin typeface="Times New Roman" panose="02020603050405020304" pitchFamily="18" charset="0"/>
              <a:cs typeface="Times New Roman" panose="02020603050405020304" pitchFamily="18" charset="0"/>
            </a:endParaRPr>
          </a:p>
        </p:txBody>
      </p:sp>
      <p:sp>
        <p:nvSpPr>
          <p:cNvPr id="39" name="Freeform 6"/>
          <p:cNvSpPr>
            <a:spLocks/>
          </p:cNvSpPr>
          <p:nvPr/>
        </p:nvSpPr>
        <p:spPr bwMode="gray">
          <a:xfrm>
            <a:off x="1332385" y="1879601"/>
            <a:ext cx="1609352" cy="1876425"/>
          </a:xfrm>
          <a:custGeom>
            <a:avLst/>
            <a:gdLst/>
            <a:ahLst/>
            <a:cxnLst>
              <a:cxn ang="0">
                <a:pos x="118" y="1044"/>
              </a:cxn>
              <a:cxn ang="0">
                <a:pos x="128" y="340"/>
              </a:cxn>
              <a:cxn ang="0">
                <a:pos x="264" y="210"/>
              </a:cxn>
              <a:cxn ang="0">
                <a:pos x="720" y="202"/>
              </a:cxn>
              <a:cxn ang="0">
                <a:pos x="720" y="320"/>
              </a:cxn>
              <a:cxn ang="0">
                <a:pos x="933" y="153"/>
              </a:cxn>
              <a:cxn ang="0">
                <a:pos x="712" y="0"/>
              </a:cxn>
              <a:cxn ang="0">
                <a:pos x="714" y="92"/>
              </a:cxn>
              <a:cxn ang="0">
                <a:pos x="234" y="94"/>
              </a:cxn>
              <a:cxn ang="0">
                <a:pos x="0" y="298"/>
              </a:cxn>
              <a:cxn ang="0">
                <a:pos x="0" y="1058"/>
              </a:cxn>
              <a:cxn ang="0">
                <a:pos x="118" y="1044"/>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1"/>
          </a:solidFill>
          <a:ln w="9525" cap="flat" cmpd="sng">
            <a:noFill/>
            <a:prstDash val="solid"/>
            <a:round/>
            <a:headEnd type="none" w="med" len="med"/>
            <a:tailEnd type="none" w="med" len="med"/>
          </a:ln>
          <a:effectLst/>
        </p:spPr>
        <p:txBody>
          <a:bodyPr wrap="none" anchor="ctr"/>
          <a:lstStyle/>
          <a:p>
            <a:endParaRPr lang="en-US" sz="2000">
              <a:latin typeface="Times New Roman" panose="02020603050405020304" pitchFamily="18" charset="0"/>
              <a:cs typeface="Times New Roman" panose="02020603050405020304" pitchFamily="18" charset="0"/>
            </a:endParaRPr>
          </a:p>
        </p:txBody>
      </p:sp>
      <p:sp>
        <p:nvSpPr>
          <p:cNvPr id="9223" name="AutoShape 7"/>
          <p:cNvSpPr>
            <a:spLocks noChangeArrowheads="1"/>
          </p:cNvSpPr>
          <p:nvPr/>
        </p:nvSpPr>
        <p:spPr bwMode="gray">
          <a:xfrm>
            <a:off x="3543400" y="3030539"/>
            <a:ext cx="7927111" cy="1304925"/>
          </a:xfrm>
          <a:prstGeom prst="roundRect">
            <a:avLst>
              <a:gd name="adj" fmla="val 11505"/>
            </a:avLst>
          </a:prstGeom>
          <a:gradFill rotWithShape="1">
            <a:gsLst>
              <a:gs pos="0">
                <a:schemeClr val="folHlink"/>
              </a:gs>
              <a:gs pos="100000">
                <a:schemeClr val="folHlink">
                  <a:gamma/>
                  <a:shade val="46275"/>
                  <a:invGamma/>
                  <a:alpha val="0"/>
                </a:schemeClr>
              </a:gs>
            </a:gsLst>
            <a:lin ang="0" scaled="1"/>
          </a:gradFill>
          <a:ln w="6350" algn="ctr">
            <a:noFill/>
            <a:prstDash val="sysDot"/>
            <a:round/>
            <a:headEnd/>
            <a:tailEnd/>
          </a:ln>
          <a:effectLst/>
        </p:spPr>
        <p:txBody>
          <a:bodyPr wrap="none" anchor="ctr"/>
          <a:lstStyle/>
          <a:p>
            <a:endParaRPr lang="en-US" sz="2000">
              <a:latin typeface="Times New Roman" panose="02020603050405020304" pitchFamily="18" charset="0"/>
              <a:cs typeface="Times New Roman" panose="02020603050405020304" pitchFamily="18" charset="0"/>
            </a:endParaRPr>
          </a:p>
        </p:txBody>
      </p:sp>
      <p:sp>
        <p:nvSpPr>
          <p:cNvPr id="9224" name="AutoShape 8"/>
          <p:cNvSpPr>
            <a:spLocks noChangeArrowheads="1"/>
          </p:cNvSpPr>
          <p:nvPr/>
        </p:nvSpPr>
        <p:spPr bwMode="gray">
          <a:xfrm>
            <a:off x="4422875" y="3476625"/>
            <a:ext cx="376237" cy="344488"/>
          </a:xfrm>
          <a:prstGeom prst="rightArrow">
            <a:avLst>
              <a:gd name="adj1" fmla="val 50000"/>
              <a:gd name="adj2" fmla="val 45507"/>
            </a:avLst>
          </a:prstGeom>
          <a:solidFill>
            <a:srgbClr val="FEFEFE"/>
          </a:solidFill>
          <a:ln w="9525">
            <a:noFill/>
            <a:miter lim="800000"/>
            <a:headEnd/>
            <a:tailEnd/>
          </a:ln>
          <a:effectLst/>
        </p:spPr>
        <p:txBody>
          <a:bodyPr wrap="none" anchor="ctr"/>
          <a:lstStyle/>
          <a:p>
            <a:endParaRPr lang="en-US" sz="2000">
              <a:latin typeface="Times New Roman" panose="02020603050405020304" pitchFamily="18" charset="0"/>
              <a:cs typeface="Times New Roman" panose="02020603050405020304" pitchFamily="18" charset="0"/>
            </a:endParaRPr>
          </a:p>
        </p:txBody>
      </p:sp>
      <p:sp>
        <p:nvSpPr>
          <p:cNvPr id="9225" name="AutoShape 9"/>
          <p:cNvSpPr>
            <a:spLocks noChangeArrowheads="1"/>
          </p:cNvSpPr>
          <p:nvPr/>
        </p:nvSpPr>
        <p:spPr bwMode="ltGray">
          <a:xfrm>
            <a:off x="3581498" y="4552950"/>
            <a:ext cx="7876385" cy="1314450"/>
          </a:xfrm>
          <a:prstGeom prst="roundRect">
            <a:avLst>
              <a:gd name="adj" fmla="val 11505"/>
            </a:avLst>
          </a:prstGeom>
          <a:gradFill rotWithShape="1">
            <a:gsLst>
              <a:gs pos="0">
                <a:schemeClr val="accent2"/>
              </a:gs>
              <a:gs pos="100000">
                <a:schemeClr val="accent2">
                  <a:gamma/>
                  <a:shade val="46275"/>
                  <a:invGamma/>
                  <a:alpha val="0"/>
                </a:schemeClr>
              </a:gs>
            </a:gsLst>
            <a:lin ang="0" scaled="1"/>
          </a:gradFill>
          <a:ln w="6350" algn="ctr">
            <a:noFill/>
            <a:prstDash val="sysDot"/>
            <a:round/>
            <a:headEnd/>
            <a:tailEnd/>
          </a:ln>
          <a:effectLst/>
        </p:spPr>
        <p:txBody>
          <a:bodyPr wrap="none" anchor="ctr"/>
          <a:lstStyle/>
          <a:p>
            <a:endParaRPr lang="en-US" sz="2000">
              <a:latin typeface="Times New Roman" panose="02020603050405020304" pitchFamily="18" charset="0"/>
              <a:cs typeface="Times New Roman" panose="02020603050405020304" pitchFamily="18" charset="0"/>
            </a:endParaRPr>
          </a:p>
        </p:txBody>
      </p:sp>
      <p:sp>
        <p:nvSpPr>
          <p:cNvPr id="9226" name="AutoShape 10"/>
          <p:cNvSpPr>
            <a:spLocks noChangeArrowheads="1"/>
          </p:cNvSpPr>
          <p:nvPr/>
        </p:nvSpPr>
        <p:spPr bwMode="gray">
          <a:xfrm>
            <a:off x="4395886" y="5018088"/>
            <a:ext cx="376238" cy="347662"/>
          </a:xfrm>
          <a:prstGeom prst="rightArrow">
            <a:avLst>
              <a:gd name="adj1" fmla="val 50000"/>
              <a:gd name="adj2" fmla="val 45091"/>
            </a:avLst>
          </a:prstGeom>
          <a:solidFill>
            <a:srgbClr val="FEFEFE"/>
          </a:solidFill>
          <a:ln w="9525">
            <a:noFill/>
            <a:miter lim="800000"/>
            <a:headEnd/>
            <a:tailEnd/>
          </a:ln>
          <a:effectLst/>
        </p:spPr>
        <p:txBody>
          <a:bodyPr wrap="none" anchor="ctr"/>
          <a:lstStyle/>
          <a:p>
            <a:endParaRPr lang="en-US" sz="2000">
              <a:latin typeface="Times New Roman" panose="02020603050405020304" pitchFamily="18" charset="0"/>
              <a:cs typeface="Times New Roman" panose="02020603050405020304" pitchFamily="18" charset="0"/>
            </a:endParaRPr>
          </a:p>
        </p:txBody>
      </p:sp>
      <p:sp>
        <p:nvSpPr>
          <p:cNvPr id="9227" name="AutoShape 11"/>
          <p:cNvSpPr>
            <a:spLocks noChangeArrowheads="1"/>
          </p:cNvSpPr>
          <p:nvPr/>
        </p:nvSpPr>
        <p:spPr bwMode="gray">
          <a:xfrm>
            <a:off x="3543400" y="1535114"/>
            <a:ext cx="7927111" cy="1304925"/>
          </a:xfrm>
          <a:prstGeom prst="roundRect">
            <a:avLst>
              <a:gd name="adj" fmla="val 11505"/>
            </a:avLst>
          </a:prstGeom>
          <a:gradFill rotWithShape="1">
            <a:gsLst>
              <a:gs pos="0">
                <a:schemeClr val="hlink">
                  <a:alpha val="80000"/>
                </a:schemeClr>
              </a:gs>
              <a:gs pos="100000">
                <a:schemeClr val="hlink">
                  <a:gamma/>
                  <a:shade val="46275"/>
                  <a:invGamma/>
                  <a:alpha val="0"/>
                </a:schemeClr>
              </a:gs>
            </a:gsLst>
            <a:lin ang="0" scaled="1"/>
          </a:gradFill>
          <a:ln w="6350" algn="ctr">
            <a:noFill/>
            <a:prstDash val="sysDot"/>
            <a:round/>
            <a:headEnd/>
            <a:tailEnd/>
          </a:ln>
          <a:effectLst/>
        </p:spPr>
        <p:txBody>
          <a:bodyPr wrap="none" anchor="ctr"/>
          <a:lstStyle/>
          <a:p>
            <a:endParaRPr lang="en-US" sz="2000">
              <a:latin typeface="Times New Roman" panose="02020603050405020304" pitchFamily="18" charset="0"/>
              <a:cs typeface="Times New Roman" panose="02020603050405020304" pitchFamily="18" charset="0"/>
            </a:endParaRPr>
          </a:p>
        </p:txBody>
      </p:sp>
      <p:sp>
        <p:nvSpPr>
          <p:cNvPr id="9228" name="AutoShape 12"/>
          <p:cNvSpPr>
            <a:spLocks noChangeArrowheads="1"/>
          </p:cNvSpPr>
          <p:nvPr/>
        </p:nvSpPr>
        <p:spPr bwMode="gray">
          <a:xfrm>
            <a:off x="4403825" y="1981200"/>
            <a:ext cx="376237" cy="344488"/>
          </a:xfrm>
          <a:prstGeom prst="rightArrow">
            <a:avLst>
              <a:gd name="adj1" fmla="val 50000"/>
              <a:gd name="adj2" fmla="val 45507"/>
            </a:avLst>
          </a:prstGeom>
          <a:solidFill>
            <a:srgbClr val="FEFEFE"/>
          </a:solidFill>
          <a:ln w="9525">
            <a:noFill/>
            <a:miter lim="800000"/>
            <a:headEnd/>
            <a:tailEnd/>
          </a:ln>
          <a:effectLst/>
        </p:spPr>
        <p:txBody>
          <a:bodyPr wrap="none" anchor="ctr"/>
          <a:lstStyle/>
          <a:p>
            <a:endParaRPr lang="en-US" sz="2000">
              <a:latin typeface="Times New Roman" panose="02020603050405020304" pitchFamily="18" charset="0"/>
              <a:cs typeface="Times New Roman" panose="02020603050405020304" pitchFamily="18" charset="0"/>
            </a:endParaRPr>
          </a:p>
        </p:txBody>
      </p:sp>
      <p:sp>
        <p:nvSpPr>
          <p:cNvPr id="9229" name="AutoShape 13"/>
          <p:cNvSpPr>
            <a:spLocks noChangeArrowheads="1"/>
          </p:cNvSpPr>
          <p:nvPr/>
        </p:nvSpPr>
        <p:spPr bwMode="gray">
          <a:xfrm>
            <a:off x="2960787" y="1519239"/>
            <a:ext cx="1628775" cy="1298575"/>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en-US" sz="2000">
              <a:latin typeface="Times New Roman" panose="02020603050405020304" pitchFamily="18" charset="0"/>
              <a:cs typeface="Times New Roman" panose="02020603050405020304" pitchFamily="18" charset="0"/>
            </a:endParaRPr>
          </a:p>
        </p:txBody>
      </p:sp>
      <p:sp>
        <p:nvSpPr>
          <p:cNvPr id="9230" name="Freeform 14"/>
          <p:cNvSpPr>
            <a:spLocks/>
          </p:cNvSpPr>
          <p:nvPr/>
        </p:nvSpPr>
        <p:spPr bwMode="gray">
          <a:xfrm>
            <a:off x="3024287" y="1584325"/>
            <a:ext cx="811213" cy="649288"/>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8627"/>
                  <a:invGamma/>
                </a:schemeClr>
              </a:gs>
              <a:gs pos="50000">
                <a:schemeClr val="hlink">
                  <a:alpha val="0"/>
                </a:schemeClr>
              </a:gs>
              <a:gs pos="100000">
                <a:schemeClr val="hlink">
                  <a:gamma/>
                  <a:tint val="48627"/>
                  <a:invGamma/>
                </a:schemeClr>
              </a:gs>
            </a:gsLst>
            <a:lin ang="2700000" scaled="1"/>
          </a:gradFill>
          <a:ln w="0">
            <a:noFill/>
            <a:prstDash val="solid"/>
            <a:round/>
            <a:headEnd/>
            <a:tailEnd/>
          </a:ln>
        </p:spPr>
        <p:txBody>
          <a:bodyPr/>
          <a:lstStyle/>
          <a:p>
            <a:endParaRPr lang="en-US" sz="2000">
              <a:latin typeface="Times New Roman" panose="02020603050405020304" pitchFamily="18" charset="0"/>
              <a:cs typeface="Times New Roman" panose="02020603050405020304" pitchFamily="18" charset="0"/>
            </a:endParaRPr>
          </a:p>
        </p:txBody>
      </p:sp>
      <p:sp>
        <p:nvSpPr>
          <p:cNvPr id="9231" name="AutoShape 15"/>
          <p:cNvSpPr>
            <a:spLocks noChangeArrowheads="1"/>
          </p:cNvSpPr>
          <p:nvPr/>
        </p:nvSpPr>
        <p:spPr bwMode="gray">
          <a:xfrm>
            <a:off x="2973487" y="3021014"/>
            <a:ext cx="1628775" cy="1298575"/>
          </a:xfrm>
          <a:prstGeom prst="roundRect">
            <a:avLst>
              <a:gd name="adj" fmla="val 11921"/>
            </a:avLst>
          </a:prstGeom>
          <a:gradFill rotWithShape="1">
            <a:gsLst>
              <a:gs pos="0">
                <a:schemeClr val="folHlink"/>
              </a:gs>
              <a:gs pos="100000">
                <a:schemeClr val="fo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en-US" sz="2000">
              <a:latin typeface="Times New Roman" panose="02020603050405020304" pitchFamily="18" charset="0"/>
              <a:cs typeface="Times New Roman" panose="02020603050405020304" pitchFamily="18" charset="0"/>
            </a:endParaRPr>
          </a:p>
        </p:txBody>
      </p:sp>
      <p:sp>
        <p:nvSpPr>
          <p:cNvPr id="9232" name="Freeform 16"/>
          <p:cNvSpPr>
            <a:spLocks/>
          </p:cNvSpPr>
          <p:nvPr/>
        </p:nvSpPr>
        <p:spPr bwMode="gray">
          <a:xfrm>
            <a:off x="3027462" y="3086100"/>
            <a:ext cx="811213" cy="649288"/>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folHlink">
                  <a:gamma/>
                  <a:tint val="48627"/>
                  <a:invGamma/>
                </a:schemeClr>
              </a:gs>
              <a:gs pos="50000">
                <a:schemeClr val="folHlink">
                  <a:alpha val="0"/>
                </a:schemeClr>
              </a:gs>
              <a:gs pos="100000">
                <a:schemeClr val="folHlink">
                  <a:gamma/>
                  <a:tint val="48627"/>
                  <a:invGamma/>
                </a:schemeClr>
              </a:gs>
            </a:gsLst>
            <a:lin ang="2700000" scaled="1"/>
          </a:gradFill>
          <a:ln w="0">
            <a:noFill/>
            <a:prstDash val="solid"/>
            <a:round/>
            <a:headEnd/>
            <a:tailEnd/>
          </a:ln>
        </p:spPr>
        <p:txBody>
          <a:bodyPr/>
          <a:lstStyle/>
          <a:p>
            <a:endParaRPr lang="en-US" sz="2000">
              <a:latin typeface="Times New Roman" panose="02020603050405020304" pitchFamily="18" charset="0"/>
              <a:cs typeface="Times New Roman" panose="02020603050405020304" pitchFamily="18" charset="0"/>
            </a:endParaRPr>
          </a:p>
        </p:txBody>
      </p:sp>
      <p:sp>
        <p:nvSpPr>
          <p:cNvPr id="9233" name="AutoShape 17"/>
          <p:cNvSpPr>
            <a:spLocks noChangeArrowheads="1"/>
          </p:cNvSpPr>
          <p:nvPr/>
        </p:nvSpPr>
        <p:spPr bwMode="gray">
          <a:xfrm>
            <a:off x="2954437" y="4543426"/>
            <a:ext cx="1628775" cy="1298575"/>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en-US" sz="2000">
              <a:latin typeface="Times New Roman" panose="02020603050405020304" pitchFamily="18" charset="0"/>
              <a:cs typeface="Times New Roman" panose="02020603050405020304" pitchFamily="18" charset="0"/>
            </a:endParaRPr>
          </a:p>
        </p:txBody>
      </p:sp>
      <p:sp>
        <p:nvSpPr>
          <p:cNvPr id="9234" name="Freeform 18"/>
          <p:cNvSpPr>
            <a:spLocks/>
          </p:cNvSpPr>
          <p:nvPr/>
        </p:nvSpPr>
        <p:spPr bwMode="gray">
          <a:xfrm>
            <a:off x="3008412" y="4598989"/>
            <a:ext cx="811213" cy="649287"/>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w="0">
            <a:noFill/>
            <a:prstDash val="solid"/>
            <a:round/>
            <a:headEnd/>
            <a:tailEnd/>
          </a:ln>
        </p:spPr>
        <p:txBody>
          <a:bodyPr/>
          <a:lstStyle/>
          <a:p>
            <a:endParaRPr lang="en-US" sz="2000">
              <a:latin typeface="Times New Roman" panose="02020603050405020304" pitchFamily="18" charset="0"/>
              <a:cs typeface="Times New Roman" panose="02020603050405020304" pitchFamily="18" charset="0"/>
            </a:endParaRPr>
          </a:p>
        </p:txBody>
      </p:sp>
      <p:pic>
        <p:nvPicPr>
          <p:cNvPr id="9235" name="Picture 19" descr="YG_circle001"/>
          <p:cNvPicPr>
            <a:picLocks noChangeAspect="1" noChangeArrowheads="1"/>
          </p:cNvPicPr>
          <p:nvPr/>
        </p:nvPicPr>
        <p:blipFill>
          <a:blip r:embed="rId2"/>
          <a:srcRect/>
          <a:stretch>
            <a:fillRect/>
          </a:stretch>
        </p:blipFill>
        <p:spPr bwMode="auto">
          <a:xfrm>
            <a:off x="377925" y="2695575"/>
            <a:ext cx="1882775" cy="1879600"/>
          </a:xfrm>
          <a:prstGeom prst="rect">
            <a:avLst/>
          </a:prstGeom>
          <a:noFill/>
        </p:spPr>
      </p:pic>
      <p:sp>
        <p:nvSpPr>
          <p:cNvPr id="9236" name="Text Box 20"/>
          <p:cNvSpPr txBox="1">
            <a:spLocks noChangeArrowheads="1"/>
          </p:cNvSpPr>
          <p:nvPr/>
        </p:nvSpPr>
        <p:spPr bwMode="black">
          <a:xfrm>
            <a:off x="4813400" y="1747838"/>
            <a:ext cx="6644483" cy="646331"/>
          </a:xfrm>
          <a:prstGeom prst="rect">
            <a:avLst/>
          </a:prstGeom>
          <a:noFill/>
          <a:ln w="9525" algn="ctr">
            <a:noFill/>
            <a:miter lim="800000"/>
            <a:headEnd/>
            <a:tailEnd/>
          </a:ln>
          <a:effectLst/>
        </p:spPr>
        <p:txBody>
          <a:bodyPr wrap="square">
            <a:spAutoFit/>
          </a:bodyPr>
          <a:lstStyle/>
          <a:p>
            <a:pPr algn="just" eaLnBrk="0" hangingPunct="0"/>
            <a:r>
              <a:rPr lang="en-US">
                <a:latin typeface="Times New Roman" panose="02020603050405020304" pitchFamily="18" charset="0"/>
                <a:cs typeface="Times New Roman" panose="02020603050405020304" pitchFamily="18" charset="0"/>
              </a:rPr>
              <a:t>Dữ liệu cần sắp xếp được lưu đầy đủ trong bộ nhớ trong để thực hiện thuật toán sắp xếp.</a:t>
            </a:r>
            <a:endParaRPr lang="en-US">
              <a:solidFill>
                <a:srgbClr val="000000"/>
              </a:solidFill>
              <a:latin typeface="Times New Roman" panose="02020603050405020304" pitchFamily="18" charset="0"/>
              <a:cs typeface="Times New Roman" panose="02020603050405020304" pitchFamily="18" charset="0"/>
            </a:endParaRPr>
          </a:p>
        </p:txBody>
      </p:sp>
      <p:sp>
        <p:nvSpPr>
          <p:cNvPr id="9237" name="Text Box 21"/>
          <p:cNvSpPr txBox="1">
            <a:spLocks noChangeArrowheads="1"/>
          </p:cNvSpPr>
          <p:nvPr/>
        </p:nvSpPr>
        <p:spPr bwMode="black">
          <a:xfrm>
            <a:off x="4813400" y="3243263"/>
            <a:ext cx="6657111" cy="923330"/>
          </a:xfrm>
          <a:prstGeom prst="rect">
            <a:avLst/>
          </a:prstGeom>
          <a:noFill/>
          <a:ln w="9525" algn="ctr">
            <a:noFill/>
            <a:miter lim="800000"/>
            <a:headEnd/>
            <a:tailEnd/>
          </a:ln>
          <a:effectLst/>
        </p:spPr>
        <p:txBody>
          <a:bodyPr wrap="square">
            <a:spAutoFit/>
          </a:bodyPr>
          <a:lstStyle/>
          <a:p>
            <a:pPr algn="just" eaLnBrk="0" hangingPunct="0"/>
            <a:r>
              <a:rPr lang="en-US">
                <a:latin typeface="Times New Roman" panose="02020603050405020304" pitchFamily="18" charset="0"/>
                <a:cs typeface="Times New Roman" panose="02020603050405020304" pitchFamily="18" charset="0"/>
              </a:rPr>
              <a:t>Dữ liệu cần sắp xếp có kích thước quá lớn và không thể lưu vào bộ nhớ trong để sắp xếp, các thao tác truy cập dữ liệu cũng mất nhiều thời gian hơn.</a:t>
            </a:r>
            <a:endParaRPr lang="en-US">
              <a:solidFill>
                <a:srgbClr val="000000"/>
              </a:solidFill>
              <a:latin typeface="Times New Roman" panose="02020603050405020304" pitchFamily="18" charset="0"/>
              <a:cs typeface="Times New Roman" panose="02020603050405020304" pitchFamily="18" charset="0"/>
            </a:endParaRPr>
          </a:p>
        </p:txBody>
      </p:sp>
      <p:sp>
        <p:nvSpPr>
          <p:cNvPr id="9238" name="Text Box 22"/>
          <p:cNvSpPr txBox="1">
            <a:spLocks noChangeArrowheads="1"/>
          </p:cNvSpPr>
          <p:nvPr/>
        </p:nvSpPr>
        <p:spPr bwMode="black">
          <a:xfrm>
            <a:off x="4813400" y="4824413"/>
            <a:ext cx="6657111" cy="646331"/>
          </a:xfrm>
          <a:prstGeom prst="rect">
            <a:avLst/>
          </a:prstGeom>
          <a:noFill/>
          <a:ln w="9525" algn="ctr">
            <a:noFill/>
            <a:miter lim="800000"/>
            <a:headEnd/>
            <a:tailEnd/>
          </a:ln>
          <a:effectLst/>
        </p:spPr>
        <p:txBody>
          <a:bodyPr wrap="square">
            <a:spAutoFit/>
          </a:bodyPr>
          <a:lstStyle/>
          <a:p>
            <a:pPr algn="just" eaLnBrk="0" hangingPunct="0"/>
            <a:r>
              <a:rPr lang="en-US">
                <a:latin typeface="Times New Roman" panose="02020603050405020304" pitchFamily="18" charset="0"/>
                <a:cs typeface="Times New Roman" panose="02020603050405020304" pitchFamily="18" charset="0"/>
              </a:rPr>
              <a:t>Tạo ra một file mới chứa các trường khóa của file ban đầu và thực hiện sắp xếp trên file này.</a:t>
            </a:r>
            <a:endParaRPr lang="en-US">
              <a:solidFill>
                <a:srgbClr val="000000"/>
              </a:solidFill>
              <a:latin typeface="Times New Roman" panose="02020603050405020304" pitchFamily="18" charset="0"/>
              <a:cs typeface="Times New Roman" panose="02020603050405020304" pitchFamily="18" charset="0"/>
            </a:endParaRPr>
          </a:p>
        </p:txBody>
      </p:sp>
      <p:sp>
        <p:nvSpPr>
          <p:cNvPr id="9239" name="Text Box 23"/>
          <p:cNvSpPr txBox="1">
            <a:spLocks noChangeArrowheads="1"/>
          </p:cNvSpPr>
          <p:nvPr/>
        </p:nvSpPr>
        <p:spPr bwMode="gray">
          <a:xfrm>
            <a:off x="531491" y="3153418"/>
            <a:ext cx="1573212" cy="954107"/>
          </a:xfrm>
          <a:prstGeom prst="rect">
            <a:avLst/>
          </a:prstGeom>
          <a:noFill/>
          <a:ln w="9525" algn="ctr">
            <a:noFill/>
            <a:miter lim="800000"/>
            <a:headEnd/>
            <a:tailEnd/>
          </a:ln>
          <a:effectLst/>
        </p:spPr>
        <p:txBody>
          <a:bodyPr>
            <a:spAutoFit/>
          </a:bodyPr>
          <a:lstStyle/>
          <a:p>
            <a:pPr algn="ctr" eaLnBrk="0" hangingPunct="0"/>
            <a:r>
              <a:rPr lang="en-US" sz="2800" b="1">
                <a:latin typeface="Times New Roman" panose="02020603050405020304" pitchFamily="18" charset="0"/>
                <a:cs typeface="Times New Roman" panose="02020603050405020304" pitchFamily="18" charset="0"/>
              </a:rPr>
              <a:t>Phân loại</a:t>
            </a:r>
          </a:p>
        </p:txBody>
      </p:sp>
      <p:sp>
        <p:nvSpPr>
          <p:cNvPr id="9240" name="Text Box 24"/>
          <p:cNvSpPr txBox="1">
            <a:spLocks noChangeArrowheads="1"/>
          </p:cNvSpPr>
          <p:nvPr/>
        </p:nvSpPr>
        <p:spPr bwMode="white">
          <a:xfrm>
            <a:off x="2941737" y="1689101"/>
            <a:ext cx="1673225" cy="954107"/>
          </a:xfrm>
          <a:prstGeom prst="rect">
            <a:avLst/>
          </a:prstGeom>
          <a:noFill/>
          <a:ln w="9525" algn="ctr">
            <a:noFill/>
            <a:miter lim="800000"/>
            <a:headEnd/>
            <a:tailEnd/>
          </a:ln>
          <a:effectLst/>
        </p:spPr>
        <p:txBody>
          <a:bodyPr>
            <a:spAutoFit/>
          </a:bodyPr>
          <a:lstStyle/>
          <a:p>
            <a:pPr algn="ctr">
              <a:spcBef>
                <a:spcPct val="50000"/>
              </a:spcBef>
            </a:pPr>
            <a:r>
              <a:rPr lang="en-US" sz="2800" b="1">
                <a:solidFill>
                  <a:srgbClr val="FEFFFF"/>
                </a:solidFill>
                <a:latin typeface="Times New Roman" panose="02020603050405020304" pitchFamily="18" charset="0"/>
                <a:cs typeface="Times New Roman" panose="02020603050405020304" pitchFamily="18" charset="0"/>
              </a:rPr>
              <a:t>Sắp xếp trong</a:t>
            </a:r>
          </a:p>
        </p:txBody>
      </p:sp>
      <p:sp>
        <p:nvSpPr>
          <p:cNvPr id="9241" name="Text Box 25"/>
          <p:cNvSpPr txBox="1">
            <a:spLocks noChangeArrowheads="1"/>
          </p:cNvSpPr>
          <p:nvPr/>
        </p:nvSpPr>
        <p:spPr bwMode="white">
          <a:xfrm>
            <a:off x="2941737" y="3248026"/>
            <a:ext cx="1673225" cy="954107"/>
          </a:xfrm>
          <a:prstGeom prst="rect">
            <a:avLst/>
          </a:prstGeom>
          <a:noFill/>
          <a:ln w="9525" algn="ctr">
            <a:noFill/>
            <a:miter lim="800000"/>
            <a:headEnd/>
            <a:tailEnd/>
          </a:ln>
          <a:effectLst/>
        </p:spPr>
        <p:txBody>
          <a:bodyPr>
            <a:spAutoFit/>
          </a:bodyPr>
          <a:lstStyle/>
          <a:p>
            <a:pPr algn="ctr">
              <a:spcBef>
                <a:spcPct val="50000"/>
              </a:spcBef>
            </a:pPr>
            <a:r>
              <a:rPr lang="en-US" sz="2800" b="1">
                <a:solidFill>
                  <a:srgbClr val="FEFFFF"/>
                </a:solidFill>
                <a:latin typeface="Times New Roman" panose="02020603050405020304" pitchFamily="18" charset="0"/>
                <a:cs typeface="Times New Roman" panose="02020603050405020304" pitchFamily="18" charset="0"/>
              </a:rPr>
              <a:t>Sắp xếp ngoài</a:t>
            </a:r>
          </a:p>
        </p:txBody>
      </p:sp>
      <p:sp>
        <p:nvSpPr>
          <p:cNvPr id="9242" name="Text Box 26"/>
          <p:cNvSpPr txBox="1">
            <a:spLocks noChangeArrowheads="1"/>
          </p:cNvSpPr>
          <p:nvPr/>
        </p:nvSpPr>
        <p:spPr bwMode="white">
          <a:xfrm>
            <a:off x="2870300" y="4806951"/>
            <a:ext cx="1673225" cy="954107"/>
          </a:xfrm>
          <a:prstGeom prst="rect">
            <a:avLst/>
          </a:prstGeom>
          <a:noFill/>
          <a:ln w="9525" algn="ctr">
            <a:noFill/>
            <a:miter lim="800000"/>
            <a:headEnd/>
            <a:tailEnd/>
          </a:ln>
          <a:effectLst/>
        </p:spPr>
        <p:txBody>
          <a:bodyPr>
            <a:spAutoFit/>
          </a:bodyPr>
          <a:lstStyle/>
          <a:p>
            <a:pPr algn="ctr">
              <a:spcBef>
                <a:spcPct val="50000"/>
              </a:spcBef>
            </a:pPr>
            <a:r>
              <a:rPr lang="en-US" sz="2800" b="1">
                <a:solidFill>
                  <a:srgbClr val="FEFFFF"/>
                </a:solidFill>
                <a:latin typeface="Times New Roman" panose="02020603050405020304" pitchFamily="18" charset="0"/>
                <a:cs typeface="Times New Roman" panose="02020603050405020304" pitchFamily="18" charset="0"/>
              </a:rPr>
              <a:t>Sắp xếp gián tiếp</a:t>
            </a:r>
          </a:p>
        </p:txBody>
      </p:sp>
      <p:sp>
        <p:nvSpPr>
          <p:cNvPr id="30" name="Rectangle 29"/>
          <p:cNvSpPr/>
          <p:nvPr/>
        </p:nvSpPr>
        <p:spPr>
          <a:xfrm>
            <a:off x="223157" y="59016"/>
            <a:ext cx="11745686" cy="769441"/>
          </a:xfrm>
          <a:prstGeom prst="rect">
            <a:avLst/>
          </a:prstGeom>
        </p:spPr>
        <p:txBody>
          <a:bodyPr wrap="square">
            <a:spAutoFit/>
          </a:bodyPr>
          <a:lstStyle/>
          <a:p>
            <a:pPr algn="ctr"/>
            <a:r>
              <a:rPr lang="en-US" sz="4400" b="1">
                <a:latin typeface="Times New Roman" panose="02020603050405020304" pitchFamily="18" charset="0"/>
                <a:cs typeface="Times New Roman" panose="02020603050405020304" pitchFamily="18" charset="0"/>
              </a:rPr>
              <a:t>Bài toán sắp xếp</a:t>
            </a:r>
            <a:endParaRPr lang="en-US" sz="4000">
              <a:latin typeface="Times New Roman" panose="02020603050405020304" pitchFamily="18" charset="0"/>
              <a:cs typeface="Times New Roman" panose="02020603050405020304" pitchFamily="18" charset="0"/>
            </a:endParaRPr>
          </a:p>
        </p:txBody>
      </p:sp>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28"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264805018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39"/>
                                        </p:tgtEl>
                                        <p:attrNameLst>
                                          <p:attrName>style.visibility</p:attrName>
                                        </p:attrNameLst>
                                      </p:cBhvr>
                                      <p:to>
                                        <p:strVal val="visible"/>
                                      </p:to>
                                    </p:set>
                                    <p:animEffect transition="in" filter="fade">
                                      <p:cBhvr>
                                        <p:cTn id="7" dur="500"/>
                                        <p:tgtEl>
                                          <p:spTgt spid="9239"/>
                                        </p:tgtEl>
                                      </p:cBhvr>
                                    </p:animEffect>
                                  </p:childTnLst>
                                </p:cTn>
                              </p:par>
                              <p:par>
                                <p:cTn id="8" presetID="10" presetClass="entr" presetSubtype="0" fill="hold" nodeType="withEffect">
                                  <p:stCondLst>
                                    <p:cond delay="0"/>
                                  </p:stCondLst>
                                  <p:childTnLst>
                                    <p:set>
                                      <p:cBhvr>
                                        <p:cTn id="9" dur="1" fill="hold">
                                          <p:stCondLst>
                                            <p:cond delay="0"/>
                                          </p:stCondLst>
                                        </p:cTn>
                                        <p:tgtEl>
                                          <p:spTgt spid="9235"/>
                                        </p:tgtEl>
                                        <p:attrNameLst>
                                          <p:attrName>style.visibility</p:attrName>
                                        </p:attrNameLst>
                                      </p:cBhvr>
                                      <p:to>
                                        <p:strVal val="visible"/>
                                      </p:to>
                                    </p:set>
                                    <p:animEffect transition="in" filter="fade">
                                      <p:cBhvr>
                                        <p:cTn id="10" dur="500"/>
                                        <p:tgtEl>
                                          <p:spTgt spid="923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227"/>
                                        </p:tgtEl>
                                        <p:attrNameLst>
                                          <p:attrName>style.visibility</p:attrName>
                                        </p:attrNameLst>
                                      </p:cBhvr>
                                      <p:to>
                                        <p:strVal val="visible"/>
                                      </p:to>
                                    </p:set>
                                    <p:animEffect transition="in" filter="fade">
                                      <p:cBhvr>
                                        <p:cTn id="15" dur="500"/>
                                        <p:tgtEl>
                                          <p:spTgt spid="922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228"/>
                                        </p:tgtEl>
                                        <p:attrNameLst>
                                          <p:attrName>style.visibility</p:attrName>
                                        </p:attrNameLst>
                                      </p:cBhvr>
                                      <p:to>
                                        <p:strVal val="visible"/>
                                      </p:to>
                                    </p:set>
                                    <p:animEffect transition="in" filter="fade">
                                      <p:cBhvr>
                                        <p:cTn id="18" dur="500"/>
                                        <p:tgtEl>
                                          <p:spTgt spid="922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229"/>
                                        </p:tgtEl>
                                        <p:attrNameLst>
                                          <p:attrName>style.visibility</p:attrName>
                                        </p:attrNameLst>
                                      </p:cBhvr>
                                      <p:to>
                                        <p:strVal val="visible"/>
                                      </p:to>
                                    </p:set>
                                    <p:animEffect transition="in" filter="fade">
                                      <p:cBhvr>
                                        <p:cTn id="21" dur="500"/>
                                        <p:tgtEl>
                                          <p:spTgt spid="922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230"/>
                                        </p:tgtEl>
                                        <p:attrNameLst>
                                          <p:attrName>style.visibility</p:attrName>
                                        </p:attrNameLst>
                                      </p:cBhvr>
                                      <p:to>
                                        <p:strVal val="visible"/>
                                      </p:to>
                                    </p:set>
                                    <p:animEffect transition="in" filter="fade">
                                      <p:cBhvr>
                                        <p:cTn id="24" dur="500"/>
                                        <p:tgtEl>
                                          <p:spTgt spid="923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236"/>
                                        </p:tgtEl>
                                        <p:attrNameLst>
                                          <p:attrName>style.visibility</p:attrName>
                                        </p:attrNameLst>
                                      </p:cBhvr>
                                      <p:to>
                                        <p:strVal val="visible"/>
                                      </p:to>
                                    </p:set>
                                    <p:animEffect transition="in" filter="fade">
                                      <p:cBhvr>
                                        <p:cTn id="27" dur="500"/>
                                        <p:tgtEl>
                                          <p:spTgt spid="923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240"/>
                                        </p:tgtEl>
                                        <p:attrNameLst>
                                          <p:attrName>style.visibility</p:attrName>
                                        </p:attrNameLst>
                                      </p:cBhvr>
                                      <p:to>
                                        <p:strVal val="visible"/>
                                      </p:to>
                                    </p:set>
                                    <p:animEffect transition="in" filter="fade">
                                      <p:cBhvr>
                                        <p:cTn id="30" dur="500"/>
                                        <p:tgtEl>
                                          <p:spTgt spid="924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fade">
                                      <p:cBhvr>
                                        <p:cTn id="38" dur="500"/>
                                        <p:tgtEl>
                                          <p:spTgt spid="4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9223"/>
                                        </p:tgtEl>
                                        <p:attrNameLst>
                                          <p:attrName>style.visibility</p:attrName>
                                        </p:attrNameLst>
                                      </p:cBhvr>
                                      <p:to>
                                        <p:strVal val="visible"/>
                                      </p:to>
                                    </p:set>
                                    <p:animEffect transition="in" filter="fade">
                                      <p:cBhvr>
                                        <p:cTn id="41" dur="500"/>
                                        <p:tgtEl>
                                          <p:spTgt spid="92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9224"/>
                                        </p:tgtEl>
                                        <p:attrNameLst>
                                          <p:attrName>style.visibility</p:attrName>
                                        </p:attrNameLst>
                                      </p:cBhvr>
                                      <p:to>
                                        <p:strVal val="visible"/>
                                      </p:to>
                                    </p:set>
                                    <p:animEffect transition="in" filter="fade">
                                      <p:cBhvr>
                                        <p:cTn id="44" dur="500"/>
                                        <p:tgtEl>
                                          <p:spTgt spid="922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9231"/>
                                        </p:tgtEl>
                                        <p:attrNameLst>
                                          <p:attrName>style.visibility</p:attrName>
                                        </p:attrNameLst>
                                      </p:cBhvr>
                                      <p:to>
                                        <p:strVal val="visible"/>
                                      </p:to>
                                    </p:set>
                                    <p:animEffect transition="in" filter="fade">
                                      <p:cBhvr>
                                        <p:cTn id="47" dur="500"/>
                                        <p:tgtEl>
                                          <p:spTgt spid="923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9232"/>
                                        </p:tgtEl>
                                        <p:attrNameLst>
                                          <p:attrName>style.visibility</p:attrName>
                                        </p:attrNameLst>
                                      </p:cBhvr>
                                      <p:to>
                                        <p:strVal val="visible"/>
                                      </p:to>
                                    </p:set>
                                    <p:animEffect transition="in" filter="fade">
                                      <p:cBhvr>
                                        <p:cTn id="50" dur="500"/>
                                        <p:tgtEl>
                                          <p:spTgt spid="9232"/>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9237"/>
                                        </p:tgtEl>
                                        <p:attrNameLst>
                                          <p:attrName>style.visibility</p:attrName>
                                        </p:attrNameLst>
                                      </p:cBhvr>
                                      <p:to>
                                        <p:strVal val="visible"/>
                                      </p:to>
                                    </p:set>
                                    <p:animEffect transition="in" filter="fade">
                                      <p:cBhvr>
                                        <p:cTn id="53" dur="500"/>
                                        <p:tgtEl>
                                          <p:spTgt spid="923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9241"/>
                                        </p:tgtEl>
                                        <p:attrNameLst>
                                          <p:attrName>style.visibility</p:attrName>
                                        </p:attrNameLst>
                                      </p:cBhvr>
                                      <p:to>
                                        <p:strVal val="visible"/>
                                      </p:to>
                                    </p:set>
                                    <p:animEffect transition="in" filter="fade">
                                      <p:cBhvr>
                                        <p:cTn id="56" dur="500"/>
                                        <p:tgtEl>
                                          <p:spTgt spid="924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fade">
                                      <p:cBhvr>
                                        <p:cTn id="61" dur="500"/>
                                        <p:tgtEl>
                                          <p:spTgt spid="3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9225"/>
                                        </p:tgtEl>
                                        <p:attrNameLst>
                                          <p:attrName>style.visibility</p:attrName>
                                        </p:attrNameLst>
                                      </p:cBhvr>
                                      <p:to>
                                        <p:strVal val="visible"/>
                                      </p:to>
                                    </p:set>
                                    <p:animEffect transition="in" filter="fade">
                                      <p:cBhvr>
                                        <p:cTn id="64" dur="500"/>
                                        <p:tgtEl>
                                          <p:spTgt spid="922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9226"/>
                                        </p:tgtEl>
                                        <p:attrNameLst>
                                          <p:attrName>style.visibility</p:attrName>
                                        </p:attrNameLst>
                                      </p:cBhvr>
                                      <p:to>
                                        <p:strVal val="visible"/>
                                      </p:to>
                                    </p:set>
                                    <p:animEffect transition="in" filter="fade">
                                      <p:cBhvr>
                                        <p:cTn id="67" dur="500"/>
                                        <p:tgtEl>
                                          <p:spTgt spid="922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9233"/>
                                        </p:tgtEl>
                                        <p:attrNameLst>
                                          <p:attrName>style.visibility</p:attrName>
                                        </p:attrNameLst>
                                      </p:cBhvr>
                                      <p:to>
                                        <p:strVal val="visible"/>
                                      </p:to>
                                    </p:set>
                                    <p:animEffect transition="in" filter="fade">
                                      <p:cBhvr>
                                        <p:cTn id="70" dur="500"/>
                                        <p:tgtEl>
                                          <p:spTgt spid="923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9234"/>
                                        </p:tgtEl>
                                        <p:attrNameLst>
                                          <p:attrName>style.visibility</p:attrName>
                                        </p:attrNameLst>
                                      </p:cBhvr>
                                      <p:to>
                                        <p:strVal val="visible"/>
                                      </p:to>
                                    </p:set>
                                    <p:animEffect transition="in" filter="fade">
                                      <p:cBhvr>
                                        <p:cTn id="73" dur="500"/>
                                        <p:tgtEl>
                                          <p:spTgt spid="9234"/>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9238"/>
                                        </p:tgtEl>
                                        <p:attrNameLst>
                                          <p:attrName>style.visibility</p:attrName>
                                        </p:attrNameLst>
                                      </p:cBhvr>
                                      <p:to>
                                        <p:strVal val="visible"/>
                                      </p:to>
                                    </p:set>
                                    <p:animEffect transition="in" filter="fade">
                                      <p:cBhvr>
                                        <p:cTn id="76" dur="500"/>
                                        <p:tgtEl>
                                          <p:spTgt spid="923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9242"/>
                                        </p:tgtEl>
                                        <p:attrNameLst>
                                          <p:attrName>style.visibility</p:attrName>
                                        </p:attrNameLst>
                                      </p:cBhvr>
                                      <p:to>
                                        <p:strVal val="visible"/>
                                      </p:to>
                                    </p:set>
                                    <p:animEffect transition="in" filter="fade">
                                      <p:cBhvr>
                                        <p:cTn id="79" dur="500"/>
                                        <p:tgtEl>
                                          <p:spTgt spid="9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8" grpId="0" animBg="1"/>
      <p:bldP spid="39" grpId="0" animBg="1"/>
      <p:bldP spid="9223" grpId="0" animBg="1"/>
      <p:bldP spid="9224" grpId="0" animBg="1"/>
      <p:bldP spid="9225" grpId="0" animBg="1"/>
      <p:bldP spid="9226" grpId="0" animBg="1"/>
      <p:bldP spid="9227" grpId="0" animBg="1"/>
      <p:bldP spid="9228" grpId="0" animBg="1"/>
      <p:bldP spid="9229" grpId="0" animBg="1"/>
      <p:bldP spid="9230" grpId="0" animBg="1"/>
      <p:bldP spid="9231" grpId="0" animBg="1"/>
      <p:bldP spid="9232" grpId="0" animBg="1"/>
      <p:bldP spid="9233" grpId="0" animBg="1"/>
      <p:bldP spid="9234" grpId="0" animBg="1"/>
      <p:bldP spid="9236" grpId="0"/>
      <p:bldP spid="9237" grpId="0"/>
      <p:bldP spid="9238" grpId="0"/>
      <p:bldP spid="9239" grpId="0"/>
      <p:bldP spid="9240" grpId="0"/>
      <p:bldP spid="9241" grpId="0"/>
      <p:bldP spid="924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0243" y="236816"/>
            <a:ext cx="11745686" cy="830997"/>
          </a:xfrm>
          <a:prstGeom prst="rect">
            <a:avLst/>
          </a:prstGeom>
        </p:spPr>
        <p:txBody>
          <a:bodyPr wrap="square">
            <a:spAutoFit/>
          </a:bodyPr>
          <a:lstStyle/>
          <a:p>
            <a:pPr algn="ctr"/>
            <a:r>
              <a:rPr lang="en-US" sz="4800" b="1">
                <a:latin typeface="Times New Roman" panose="02020603050405020304" pitchFamily="18" charset="0"/>
                <a:cs typeface="Times New Roman" panose="02020603050405020304" pitchFamily="18" charset="0"/>
              </a:rPr>
              <a:t>Sắp xếp trong</a:t>
            </a:r>
            <a:endParaRPr lang="en-US" sz="440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29" name="AutoShape 36"/>
          <p:cNvSpPr>
            <a:spLocks noChangeArrowheads="1"/>
          </p:cNvSpPr>
          <p:nvPr/>
        </p:nvSpPr>
        <p:spPr bwMode="gray">
          <a:xfrm>
            <a:off x="615395" y="1595035"/>
            <a:ext cx="10243957" cy="1226122"/>
          </a:xfrm>
          <a:prstGeom prst="roundRect">
            <a:avLst>
              <a:gd name="adj" fmla="val 10889"/>
            </a:avLst>
          </a:prstGeom>
          <a:gradFill rotWithShape="1">
            <a:gsLst>
              <a:gs pos="0">
                <a:srgbClr val="DDDDDD"/>
              </a:gs>
              <a:gs pos="50000">
                <a:srgbClr val="DDDDDD">
                  <a:gamma/>
                  <a:tint val="36471"/>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17347D"/>
              </a:solidFill>
              <a:effectLst/>
              <a:uLnTx/>
              <a:uFillTx/>
              <a:latin typeface="Times New Roman" panose="02020603050405020304" pitchFamily="18" charset="0"/>
              <a:cs typeface="Times New Roman" panose="02020603050405020304" pitchFamily="18" charset="0"/>
            </a:endParaRPr>
          </a:p>
        </p:txBody>
      </p:sp>
      <p:sp>
        <p:nvSpPr>
          <p:cNvPr id="30" name="AutoShape 38"/>
          <p:cNvSpPr>
            <a:spLocks noChangeArrowheads="1"/>
          </p:cNvSpPr>
          <p:nvPr/>
        </p:nvSpPr>
        <p:spPr bwMode="gray">
          <a:xfrm>
            <a:off x="830234" y="1707967"/>
            <a:ext cx="1896508" cy="1002946"/>
          </a:xfrm>
          <a:prstGeom prst="roundRect">
            <a:avLst>
              <a:gd name="adj" fmla="val 11921"/>
            </a:avLst>
          </a:prstGeom>
          <a:gradFill rotWithShape="1">
            <a:gsLst>
              <a:gs pos="0">
                <a:srgbClr val="77B7E7"/>
              </a:gs>
              <a:gs pos="100000">
                <a:srgbClr val="77B7E7">
                  <a:gamma/>
                  <a:shade val="69804"/>
                  <a:invGamma/>
                </a:srgbClr>
              </a:gs>
            </a:gsLst>
            <a:lin ang="5400000" scaled="1"/>
          </a:gradFill>
          <a:ln w="3810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17347D"/>
              </a:solidFill>
              <a:effectLst/>
              <a:uLnTx/>
              <a:uFillTx/>
              <a:latin typeface="Times New Roman" panose="02020603050405020304" pitchFamily="18" charset="0"/>
              <a:cs typeface="Times New Roman" panose="02020603050405020304" pitchFamily="18" charset="0"/>
            </a:endParaRPr>
          </a:p>
        </p:txBody>
      </p:sp>
      <p:sp>
        <p:nvSpPr>
          <p:cNvPr id="31" name="Text Box 40"/>
          <p:cNvSpPr txBox="1">
            <a:spLocks noChangeArrowheads="1"/>
          </p:cNvSpPr>
          <p:nvPr/>
        </p:nvSpPr>
        <p:spPr bwMode="gray">
          <a:xfrm>
            <a:off x="1236058" y="1904687"/>
            <a:ext cx="1050289" cy="584775"/>
          </a:xfrm>
          <a:prstGeom prst="rect">
            <a:avLst/>
          </a:prstGeom>
          <a:noFill/>
          <a:ln>
            <a:noFill/>
          </a:ln>
          <a:effectLst>
            <a:outerShdw dist="35921" dir="2700000" algn="ctr" rotWithShape="0">
              <a:srgbClr val="17347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a:ln>
                  <a:noFill/>
                </a:ln>
                <a:solidFill>
                  <a:srgbClr val="FFFFFF"/>
                </a:solidFill>
                <a:effectLst>
                  <a:outerShdw blurRad="38100" dist="38100" dir="2700000" algn="tl">
                    <a:srgbClr val="C0C0C0"/>
                  </a:outerShdw>
                </a:effectLst>
                <a:uLnTx/>
                <a:uFillTx/>
                <a:latin typeface="Times New Roman" panose="02020603050405020304" pitchFamily="18" charset="0"/>
                <a:cs typeface="Times New Roman" panose="02020603050405020304" pitchFamily="18" charset="0"/>
              </a:rPr>
              <a:t>Input</a:t>
            </a:r>
          </a:p>
        </p:txBody>
      </p:sp>
      <p:sp>
        <p:nvSpPr>
          <p:cNvPr id="32" name="Text Box 41"/>
          <p:cNvSpPr txBox="1">
            <a:spLocks noChangeArrowheads="1"/>
          </p:cNvSpPr>
          <p:nvPr/>
        </p:nvSpPr>
        <p:spPr bwMode="gray">
          <a:xfrm>
            <a:off x="2986029" y="1997766"/>
            <a:ext cx="78733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400" b="1"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Mảng</a:t>
            </a:r>
            <a:r>
              <a:rPr kumimoji="0" lang="en-US" sz="2400" b="1" i="0" u="none" strike="noStrike" kern="0" cap="none" spc="0" normalizeH="0" noProof="0">
                <a:ln>
                  <a:noFill/>
                </a:ln>
                <a:solidFill>
                  <a:srgbClr val="000000"/>
                </a:solidFill>
                <a:effectLst/>
                <a:uLnTx/>
                <a:uFillTx/>
                <a:latin typeface="Times New Roman" panose="02020603050405020304" pitchFamily="18" charset="0"/>
                <a:cs typeface="Times New Roman" panose="02020603050405020304" pitchFamily="18" charset="0"/>
              </a:rPr>
              <a:t> các số nguyên A gồm n phần tử a[0], a[1], …, a[n-1]</a:t>
            </a: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33" name="AutoShape 43"/>
          <p:cNvSpPr>
            <a:spLocks noChangeArrowheads="1"/>
          </p:cNvSpPr>
          <p:nvPr/>
        </p:nvSpPr>
        <p:spPr bwMode="gray">
          <a:xfrm>
            <a:off x="615395" y="3036476"/>
            <a:ext cx="10243957" cy="1226122"/>
          </a:xfrm>
          <a:prstGeom prst="roundRect">
            <a:avLst>
              <a:gd name="adj" fmla="val 10889"/>
            </a:avLst>
          </a:prstGeom>
          <a:gradFill rotWithShape="1">
            <a:gsLst>
              <a:gs pos="0">
                <a:srgbClr val="DDDDDD"/>
              </a:gs>
              <a:gs pos="50000">
                <a:srgbClr val="DDDDDD">
                  <a:gamma/>
                  <a:tint val="39216"/>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17347D"/>
              </a:solidFill>
              <a:effectLst/>
              <a:uLnTx/>
              <a:uFillTx/>
              <a:latin typeface="Times New Roman" panose="02020603050405020304" pitchFamily="18" charset="0"/>
              <a:cs typeface="Times New Roman" panose="02020603050405020304" pitchFamily="18" charset="0"/>
            </a:endParaRPr>
          </a:p>
        </p:txBody>
      </p:sp>
      <p:sp>
        <p:nvSpPr>
          <p:cNvPr id="34" name="AutoShape 45"/>
          <p:cNvSpPr>
            <a:spLocks noChangeArrowheads="1"/>
          </p:cNvSpPr>
          <p:nvPr/>
        </p:nvSpPr>
        <p:spPr bwMode="gray">
          <a:xfrm>
            <a:off x="830234" y="3149408"/>
            <a:ext cx="1896508" cy="1002946"/>
          </a:xfrm>
          <a:prstGeom prst="roundRect">
            <a:avLst>
              <a:gd name="adj" fmla="val 11921"/>
            </a:avLst>
          </a:prstGeom>
          <a:gradFill rotWithShape="1">
            <a:gsLst>
              <a:gs pos="0">
                <a:srgbClr val="9999FF">
                  <a:gamma/>
                  <a:tint val="72549"/>
                  <a:invGamma/>
                </a:srgbClr>
              </a:gs>
              <a:gs pos="100000">
                <a:srgbClr val="9999FF"/>
              </a:gs>
            </a:gsLst>
            <a:lin ang="5400000" scaled="1"/>
          </a:gradFill>
          <a:ln w="3810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17347D"/>
              </a:solidFill>
              <a:effectLst/>
              <a:uLnTx/>
              <a:uFillTx/>
              <a:latin typeface="Times New Roman" panose="02020603050405020304" pitchFamily="18" charset="0"/>
              <a:cs typeface="Times New Roman" panose="02020603050405020304" pitchFamily="18" charset="0"/>
            </a:endParaRPr>
          </a:p>
        </p:txBody>
      </p:sp>
      <p:sp>
        <p:nvSpPr>
          <p:cNvPr id="35" name="Text Box 47"/>
          <p:cNvSpPr txBox="1">
            <a:spLocks noChangeArrowheads="1"/>
          </p:cNvSpPr>
          <p:nvPr/>
        </p:nvSpPr>
        <p:spPr bwMode="gray">
          <a:xfrm>
            <a:off x="1099001" y="3334772"/>
            <a:ext cx="1324402" cy="584775"/>
          </a:xfrm>
          <a:prstGeom prst="rect">
            <a:avLst/>
          </a:prstGeom>
          <a:noFill/>
          <a:ln>
            <a:noFill/>
          </a:ln>
          <a:effectLst>
            <a:outerShdw dist="35921" dir="2700000" algn="ctr" rotWithShape="0">
              <a:srgbClr val="17347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a:ln>
                  <a:noFill/>
                </a:ln>
                <a:solidFill>
                  <a:srgbClr val="FFFFFF"/>
                </a:solidFill>
                <a:effectLst>
                  <a:outerShdw blurRad="38100" dist="38100" dir="2700000" algn="tl">
                    <a:srgbClr val="C0C0C0"/>
                  </a:outerShdw>
                </a:effectLst>
                <a:uLnTx/>
                <a:uFillTx/>
                <a:latin typeface="Times New Roman" panose="02020603050405020304" pitchFamily="18" charset="0"/>
                <a:cs typeface="Times New Roman" panose="02020603050405020304" pitchFamily="18" charset="0"/>
              </a:rPr>
              <a:t>Output</a:t>
            </a:r>
          </a:p>
        </p:txBody>
      </p:sp>
      <p:sp>
        <p:nvSpPr>
          <p:cNvPr id="36" name="Text Box 48"/>
          <p:cNvSpPr txBox="1">
            <a:spLocks noChangeArrowheads="1"/>
          </p:cNvSpPr>
          <p:nvPr/>
        </p:nvSpPr>
        <p:spPr bwMode="gray">
          <a:xfrm>
            <a:off x="2986029" y="3404996"/>
            <a:ext cx="76311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eaLnBrk="0" fontAlgn="base" hangingPunct="0">
              <a:spcBef>
                <a:spcPct val="0"/>
              </a:spcBef>
              <a:spcAft>
                <a:spcPct val="0"/>
              </a:spcAft>
            </a:pPr>
            <a:r>
              <a:rPr kumimoji="0" lang="en-US" sz="2400" b="1"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Mảng</a:t>
            </a:r>
            <a:r>
              <a:rPr kumimoji="0" lang="en-US" sz="2400" b="1" i="0" u="none" strike="noStrike" kern="0" cap="none" spc="0" normalizeH="0" noProof="0">
                <a:ln>
                  <a:noFill/>
                </a:ln>
                <a:solidFill>
                  <a:srgbClr val="000000"/>
                </a:solidFill>
                <a:effectLst/>
                <a:uLnTx/>
                <a:uFillTx/>
                <a:latin typeface="Times New Roman" panose="02020603050405020304" pitchFamily="18" charset="0"/>
                <a:cs typeface="Times New Roman" panose="02020603050405020304" pitchFamily="18" charset="0"/>
              </a:rPr>
              <a:t> các</a:t>
            </a:r>
            <a:r>
              <a:rPr lang="en-US" sz="2400" b="1" kern="0">
                <a:solidFill>
                  <a:srgbClr val="000000"/>
                </a:solidFill>
                <a:latin typeface="Times New Roman" panose="02020603050405020304" pitchFamily="18" charset="0"/>
                <a:cs typeface="Times New Roman" panose="02020603050405020304" pitchFamily="18" charset="0"/>
              </a:rPr>
              <a:t> số nguyên A ở trên mà a[0] ≤ a[1] ≤… ≤a[n-1]</a:t>
            </a: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37" name="AutoShape 50"/>
          <p:cNvSpPr>
            <a:spLocks noChangeArrowheads="1"/>
          </p:cNvSpPr>
          <p:nvPr/>
        </p:nvSpPr>
        <p:spPr bwMode="gray">
          <a:xfrm>
            <a:off x="615395" y="4486888"/>
            <a:ext cx="10243957" cy="1226122"/>
          </a:xfrm>
          <a:prstGeom prst="roundRect">
            <a:avLst>
              <a:gd name="adj" fmla="val 10889"/>
            </a:avLst>
          </a:prstGeom>
          <a:gradFill rotWithShape="1">
            <a:gsLst>
              <a:gs pos="0">
                <a:srgbClr val="DDDDDD"/>
              </a:gs>
              <a:gs pos="50000">
                <a:srgbClr val="DDDDDD">
                  <a:gamma/>
                  <a:tint val="48627"/>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17347D"/>
              </a:solidFill>
              <a:effectLst/>
              <a:uLnTx/>
              <a:uFillTx/>
              <a:latin typeface="Times New Roman" panose="02020603050405020304" pitchFamily="18" charset="0"/>
              <a:cs typeface="Times New Roman" panose="02020603050405020304" pitchFamily="18" charset="0"/>
            </a:endParaRPr>
          </a:p>
        </p:txBody>
      </p:sp>
      <p:sp>
        <p:nvSpPr>
          <p:cNvPr id="38" name="AutoShape 52"/>
          <p:cNvSpPr>
            <a:spLocks noChangeArrowheads="1"/>
          </p:cNvSpPr>
          <p:nvPr/>
        </p:nvSpPr>
        <p:spPr bwMode="gray">
          <a:xfrm>
            <a:off x="830234" y="4599820"/>
            <a:ext cx="1896508" cy="1002946"/>
          </a:xfrm>
          <a:prstGeom prst="roundRect">
            <a:avLst>
              <a:gd name="adj" fmla="val 11921"/>
            </a:avLst>
          </a:prstGeom>
          <a:gradFill rotWithShape="1">
            <a:gsLst>
              <a:gs pos="0">
                <a:srgbClr val="45AB7D">
                  <a:gamma/>
                  <a:tint val="63529"/>
                  <a:invGamma/>
                </a:srgbClr>
              </a:gs>
              <a:gs pos="100000">
                <a:srgbClr val="45AB7D"/>
              </a:gs>
            </a:gsLst>
            <a:lin ang="5400000" scaled="1"/>
          </a:gradFill>
          <a:ln w="38100">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17347D"/>
              </a:solidFill>
              <a:effectLst/>
              <a:uLnTx/>
              <a:uFillTx/>
              <a:latin typeface="Times New Roman" panose="02020603050405020304" pitchFamily="18" charset="0"/>
              <a:cs typeface="Times New Roman" panose="02020603050405020304" pitchFamily="18" charset="0"/>
            </a:endParaRPr>
          </a:p>
        </p:txBody>
      </p:sp>
      <p:sp>
        <p:nvSpPr>
          <p:cNvPr id="39" name="Text Box 54"/>
          <p:cNvSpPr txBox="1">
            <a:spLocks noChangeArrowheads="1"/>
          </p:cNvSpPr>
          <p:nvPr/>
        </p:nvSpPr>
        <p:spPr bwMode="gray">
          <a:xfrm>
            <a:off x="1208439" y="4785184"/>
            <a:ext cx="1107997" cy="584775"/>
          </a:xfrm>
          <a:prstGeom prst="rect">
            <a:avLst/>
          </a:prstGeom>
          <a:noFill/>
          <a:ln>
            <a:noFill/>
          </a:ln>
          <a:effectLst>
            <a:outerShdw dist="35921" dir="2700000" algn="ctr" rotWithShape="0">
              <a:srgbClr val="17347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a:ln>
                  <a:noFill/>
                </a:ln>
                <a:solidFill>
                  <a:srgbClr val="FFFFFF"/>
                </a:solidFill>
                <a:effectLst>
                  <a:outerShdw blurRad="38100" dist="38100" dir="2700000" algn="tl">
                    <a:srgbClr val="C0C0C0"/>
                  </a:outerShdw>
                </a:effectLst>
                <a:uLnTx/>
                <a:uFillTx/>
                <a:latin typeface="Times New Roman" panose="02020603050405020304" pitchFamily="18" charset="0"/>
                <a:cs typeface="Times New Roman" panose="02020603050405020304" pitchFamily="18" charset="0"/>
              </a:rPr>
              <a:t>Ví</a:t>
            </a:r>
            <a:r>
              <a:rPr kumimoji="0" lang="en-US" sz="3200" b="0" i="0" u="none" strike="noStrike" kern="0" cap="none" spc="0" normalizeH="0" noProof="0">
                <a:ln>
                  <a:noFill/>
                </a:ln>
                <a:solidFill>
                  <a:srgbClr val="FFFFFF"/>
                </a:solidFill>
                <a:effectLst>
                  <a:outerShdw blurRad="38100" dist="38100" dir="2700000" algn="tl">
                    <a:srgbClr val="C0C0C0"/>
                  </a:outerShdw>
                </a:effectLst>
                <a:uLnTx/>
                <a:uFillTx/>
                <a:latin typeface="Times New Roman" panose="02020603050405020304" pitchFamily="18" charset="0"/>
                <a:cs typeface="Times New Roman" panose="02020603050405020304" pitchFamily="18" charset="0"/>
              </a:rPr>
              <a:t> dụ</a:t>
            </a:r>
            <a:endParaRPr kumimoji="0" lang="en-US" sz="3200" b="0" i="0" u="none" strike="noStrike" kern="0" cap="none" spc="0" normalizeH="0" baseline="0" noProof="0">
              <a:ln>
                <a:noFill/>
              </a:ln>
              <a:solidFill>
                <a:srgbClr val="FFFFFF"/>
              </a:solidFill>
              <a:effectLst>
                <a:outerShdw blurRad="38100" dist="38100" dir="2700000" algn="tl">
                  <a:srgbClr val="C0C0C0"/>
                </a:outerShdw>
              </a:effectLst>
              <a:uLnTx/>
              <a:uFillTx/>
              <a:latin typeface="Times New Roman" panose="02020603050405020304" pitchFamily="18" charset="0"/>
              <a:cs typeface="Times New Roman" panose="02020603050405020304" pitchFamily="18" charset="0"/>
            </a:endParaRPr>
          </a:p>
        </p:txBody>
      </p:sp>
      <p:sp>
        <p:nvSpPr>
          <p:cNvPr id="40" name="Text Box 55"/>
          <p:cNvSpPr txBox="1">
            <a:spLocks noChangeArrowheads="1"/>
          </p:cNvSpPr>
          <p:nvPr/>
        </p:nvSpPr>
        <p:spPr bwMode="gray">
          <a:xfrm>
            <a:off x="2986029" y="4696284"/>
            <a:ext cx="72304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400" b="1"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Input:    4, 2, 6, 12, 44, </a:t>
            </a:r>
            <a:r>
              <a:rPr lang="en-US" sz="2400" b="1" kern="0">
                <a:solidFill>
                  <a:srgbClr val="000000"/>
                </a:solidFill>
                <a:latin typeface="Times New Roman" panose="02020603050405020304" pitchFamily="18" charset="0"/>
                <a:cs typeface="Times New Roman" panose="02020603050405020304" pitchFamily="18" charset="0"/>
              </a:rPr>
              <a:t>2</a:t>
            </a:r>
            <a:r>
              <a:rPr kumimoji="0" lang="en-US" sz="2400" b="1"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 5</a:t>
            </a:r>
          </a:p>
          <a:p>
            <a:pPr marL="0" marR="0" lvl="0" indent="0" defTabSz="914400" eaLnBrk="0" fontAlgn="base" latinLnBrk="0" hangingPunct="0">
              <a:lnSpc>
                <a:spcPct val="100000"/>
              </a:lnSpc>
              <a:spcBef>
                <a:spcPct val="0"/>
              </a:spcBef>
              <a:spcAft>
                <a:spcPct val="0"/>
              </a:spcAft>
              <a:buClrTx/>
              <a:buSzTx/>
              <a:buFontTx/>
              <a:buNone/>
              <a:tabLst/>
              <a:defRPr/>
            </a:pPr>
            <a:r>
              <a:rPr lang="en-US" sz="2400" b="1" kern="0">
                <a:solidFill>
                  <a:srgbClr val="000000"/>
                </a:solidFill>
                <a:latin typeface="Times New Roman" panose="02020603050405020304" pitchFamily="18" charset="0"/>
                <a:cs typeface="Times New Roman" panose="02020603050405020304" pitchFamily="18" charset="0"/>
              </a:rPr>
              <a:t>Output: 2, 2, 4, 5, 6, 12, 44</a:t>
            </a:r>
            <a:endParaRPr kumimoji="0" lang="en-US" sz="24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17"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14097688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500"/>
                                        <p:tgtEl>
                                          <p:spTgt spid="3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500"/>
                                        <p:tgtEl>
                                          <p:spTgt spid="3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fade">
                                      <p:cBhvr>
                                        <p:cTn id="38" dur="500"/>
                                        <p:tgtEl>
                                          <p:spTgt spid="3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500"/>
                                        <p:tgtEl>
                                          <p:spTgt spid="4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7"/>
                                        </p:tgtEl>
                                        <p:attrNameLst>
                                          <p:attrName>style.visibility</p:attrName>
                                        </p:attrNameLst>
                                      </p:cBhvr>
                                      <p:to>
                                        <p:strVal val="visible"/>
                                      </p:to>
                                    </p:set>
                                    <p:animEffect transition="in" filter="fade">
                                      <p:cBhvr>
                                        <p:cTn id="4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p:bldP spid="32" grpId="0"/>
      <p:bldP spid="33" grpId="0" animBg="1"/>
      <p:bldP spid="34" grpId="0" animBg="1"/>
      <p:bldP spid="35" grpId="0"/>
      <p:bldP spid="36" grpId="0"/>
      <p:bldP spid="37" grpId="0" animBg="1"/>
      <p:bldP spid="38" grpId="0" animBg="1"/>
      <p:bldP spid="39" grpId="0"/>
      <p:bldP spid="4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3157" y="59016"/>
            <a:ext cx="11745686" cy="830997"/>
          </a:xfrm>
          <a:prstGeom prst="rect">
            <a:avLst/>
          </a:prstGeom>
        </p:spPr>
        <p:txBody>
          <a:bodyPr wrap="square">
            <a:spAutoFit/>
          </a:bodyPr>
          <a:lstStyle/>
          <a:p>
            <a:pPr algn="ctr"/>
            <a:r>
              <a:rPr lang="en-US" sz="4800" b="1">
                <a:latin typeface="Times New Roman" panose="02020603050405020304" pitchFamily="18" charset="0"/>
                <a:cs typeface="Times New Roman" panose="02020603050405020304" pitchFamily="18" charset="0"/>
              </a:rPr>
              <a:t>3.3. Các phương pháp sắp xếp thông dụng</a:t>
            </a:r>
            <a:endParaRPr lang="en-US" sz="440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grpSp>
        <p:nvGrpSpPr>
          <p:cNvPr id="10" name="Group 3"/>
          <p:cNvGrpSpPr>
            <a:grpSpLocks/>
          </p:cNvGrpSpPr>
          <p:nvPr/>
        </p:nvGrpSpPr>
        <p:grpSpPr bwMode="auto">
          <a:xfrm>
            <a:off x="1812925" y="1599589"/>
            <a:ext cx="2002634" cy="3827597"/>
            <a:chOff x="513" y="998"/>
            <a:chExt cx="1161" cy="1793"/>
          </a:xfrm>
        </p:grpSpPr>
        <p:sp>
          <p:nvSpPr>
            <p:cNvPr id="12" name="Freeform 5"/>
            <p:cNvSpPr>
              <a:spLocks/>
            </p:cNvSpPr>
            <p:nvPr/>
          </p:nvSpPr>
          <p:spPr bwMode="gray">
            <a:xfrm rot="-5400000">
              <a:off x="917" y="1548"/>
              <a:ext cx="301" cy="1109"/>
            </a:xfrm>
            <a:custGeom>
              <a:avLst/>
              <a:gdLst/>
              <a:ahLst/>
              <a:cxnLst>
                <a:cxn ang="0">
                  <a:pos x="37" y="1"/>
                </a:cxn>
                <a:cxn ang="0">
                  <a:pos x="45" y="472"/>
                </a:cxn>
                <a:cxn ang="0">
                  <a:pos x="0" y="474"/>
                </a:cxn>
                <a:cxn ang="0">
                  <a:pos x="72" y="604"/>
                </a:cxn>
                <a:cxn ang="0">
                  <a:pos x="142" y="474"/>
                </a:cxn>
                <a:cxn ang="0">
                  <a:pos x="100" y="474"/>
                </a:cxn>
                <a:cxn ang="0">
                  <a:pos x="99" y="0"/>
                </a:cxn>
                <a:cxn ang="0">
                  <a:pos x="37" y="1"/>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accent1"/>
            </a:solidFill>
            <a:ln w="9525" cap="flat" cmpd="sng">
              <a:noFill/>
              <a:prstDash val="solid"/>
              <a:round/>
              <a:headEnd type="none" w="med" len="med"/>
              <a:tailEnd type="none" w="med" len="med"/>
            </a:ln>
            <a:effectLst/>
          </p:spPr>
          <p:txBody>
            <a:bodyPr wrap="none" anchor="ctr"/>
            <a:lstStyle/>
            <a:p>
              <a:endParaRPr lang="en-US" sz="2000">
                <a:latin typeface="Times New Roman" panose="02020603050405020304" pitchFamily="18" charset="0"/>
                <a:cs typeface="Times New Roman" panose="02020603050405020304" pitchFamily="18" charset="0"/>
              </a:endParaRPr>
            </a:p>
          </p:txBody>
        </p:sp>
        <p:sp>
          <p:nvSpPr>
            <p:cNvPr id="13" name="Freeform 6"/>
            <p:cNvSpPr>
              <a:spLocks/>
            </p:cNvSpPr>
            <p:nvPr/>
          </p:nvSpPr>
          <p:spPr bwMode="gray">
            <a:xfrm>
              <a:off x="677" y="998"/>
              <a:ext cx="933" cy="1182"/>
            </a:xfrm>
            <a:custGeom>
              <a:avLst/>
              <a:gdLst/>
              <a:ahLst/>
              <a:cxnLst>
                <a:cxn ang="0">
                  <a:pos x="118" y="1044"/>
                </a:cxn>
                <a:cxn ang="0">
                  <a:pos x="128" y="340"/>
                </a:cxn>
                <a:cxn ang="0">
                  <a:pos x="264" y="210"/>
                </a:cxn>
                <a:cxn ang="0">
                  <a:pos x="720" y="202"/>
                </a:cxn>
                <a:cxn ang="0">
                  <a:pos x="720" y="320"/>
                </a:cxn>
                <a:cxn ang="0">
                  <a:pos x="933" y="153"/>
                </a:cxn>
                <a:cxn ang="0">
                  <a:pos x="712" y="0"/>
                </a:cxn>
                <a:cxn ang="0">
                  <a:pos x="714" y="92"/>
                </a:cxn>
                <a:cxn ang="0">
                  <a:pos x="234" y="94"/>
                </a:cxn>
                <a:cxn ang="0">
                  <a:pos x="0" y="298"/>
                </a:cxn>
                <a:cxn ang="0">
                  <a:pos x="0" y="1058"/>
                </a:cxn>
                <a:cxn ang="0">
                  <a:pos x="118" y="1044"/>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1"/>
            </a:solidFill>
            <a:ln w="9525" cap="flat" cmpd="sng">
              <a:noFill/>
              <a:prstDash val="solid"/>
              <a:round/>
              <a:headEnd type="none" w="med" len="med"/>
              <a:tailEnd type="none" w="med" len="med"/>
            </a:ln>
            <a:effectLst/>
          </p:spPr>
          <p:txBody>
            <a:bodyPr wrap="none" anchor="ctr"/>
            <a:lstStyle/>
            <a:p>
              <a:endParaRPr lang="en-US" sz="2000">
                <a:latin typeface="Times New Roman" panose="02020603050405020304" pitchFamily="18" charset="0"/>
                <a:cs typeface="Times New Roman" panose="02020603050405020304" pitchFamily="18" charset="0"/>
              </a:endParaRPr>
            </a:p>
          </p:txBody>
        </p:sp>
        <p:sp>
          <p:nvSpPr>
            <p:cNvPr id="36" name="Freeform 4"/>
            <p:cNvSpPr>
              <a:spLocks/>
            </p:cNvSpPr>
            <p:nvPr/>
          </p:nvSpPr>
          <p:spPr bwMode="gray">
            <a:xfrm flipV="1">
              <a:off x="677" y="1619"/>
              <a:ext cx="997" cy="1172"/>
            </a:xfrm>
            <a:custGeom>
              <a:avLst/>
              <a:gdLst/>
              <a:ahLst/>
              <a:cxnLst>
                <a:cxn ang="0">
                  <a:pos x="118" y="1044"/>
                </a:cxn>
                <a:cxn ang="0">
                  <a:pos x="128" y="340"/>
                </a:cxn>
                <a:cxn ang="0">
                  <a:pos x="264" y="210"/>
                </a:cxn>
                <a:cxn ang="0">
                  <a:pos x="720" y="202"/>
                </a:cxn>
                <a:cxn ang="0">
                  <a:pos x="720" y="320"/>
                </a:cxn>
                <a:cxn ang="0">
                  <a:pos x="933" y="153"/>
                </a:cxn>
                <a:cxn ang="0">
                  <a:pos x="712" y="0"/>
                </a:cxn>
                <a:cxn ang="0">
                  <a:pos x="714" y="92"/>
                </a:cxn>
                <a:cxn ang="0">
                  <a:pos x="234" y="94"/>
                </a:cxn>
                <a:cxn ang="0">
                  <a:pos x="0" y="298"/>
                </a:cxn>
                <a:cxn ang="0">
                  <a:pos x="0" y="1058"/>
                </a:cxn>
                <a:cxn ang="0">
                  <a:pos x="118" y="1044"/>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1"/>
            </a:solidFill>
            <a:ln w="9525" cap="flat" cmpd="sng">
              <a:noFill/>
              <a:prstDash val="solid"/>
              <a:round/>
              <a:headEnd type="none" w="med" len="med"/>
              <a:tailEnd type="none" w="med" len="med"/>
            </a:ln>
            <a:effectLst/>
          </p:spPr>
          <p:txBody>
            <a:bodyPr wrap="none" anchor="ctr"/>
            <a:lstStyle/>
            <a:p>
              <a:endParaRPr lang="en-US" sz="2000">
                <a:latin typeface="Times New Roman" panose="02020603050405020304" pitchFamily="18" charset="0"/>
                <a:cs typeface="Times New Roman" panose="02020603050405020304" pitchFamily="18" charset="0"/>
              </a:endParaRPr>
            </a:p>
          </p:txBody>
        </p:sp>
        <p:sp>
          <p:nvSpPr>
            <p:cNvPr id="37" name="Freeform 6"/>
            <p:cNvSpPr>
              <a:spLocks/>
            </p:cNvSpPr>
            <p:nvPr/>
          </p:nvSpPr>
          <p:spPr bwMode="gray">
            <a:xfrm>
              <a:off x="677" y="1484"/>
              <a:ext cx="933" cy="1182"/>
            </a:xfrm>
            <a:custGeom>
              <a:avLst/>
              <a:gdLst/>
              <a:ahLst/>
              <a:cxnLst>
                <a:cxn ang="0">
                  <a:pos x="118" y="1044"/>
                </a:cxn>
                <a:cxn ang="0">
                  <a:pos x="128" y="340"/>
                </a:cxn>
                <a:cxn ang="0">
                  <a:pos x="264" y="210"/>
                </a:cxn>
                <a:cxn ang="0">
                  <a:pos x="720" y="202"/>
                </a:cxn>
                <a:cxn ang="0">
                  <a:pos x="720" y="320"/>
                </a:cxn>
                <a:cxn ang="0">
                  <a:pos x="933" y="153"/>
                </a:cxn>
                <a:cxn ang="0">
                  <a:pos x="712" y="0"/>
                </a:cxn>
                <a:cxn ang="0">
                  <a:pos x="714" y="92"/>
                </a:cxn>
                <a:cxn ang="0">
                  <a:pos x="234" y="94"/>
                </a:cxn>
                <a:cxn ang="0">
                  <a:pos x="0" y="298"/>
                </a:cxn>
                <a:cxn ang="0">
                  <a:pos x="0" y="1058"/>
                </a:cxn>
                <a:cxn ang="0">
                  <a:pos x="118" y="1044"/>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accent1"/>
            </a:solidFill>
            <a:ln w="9525" cap="flat" cmpd="sng">
              <a:noFill/>
              <a:prstDash val="solid"/>
              <a:round/>
              <a:headEnd type="none" w="med" len="med"/>
              <a:tailEnd type="none" w="med" len="med"/>
            </a:ln>
            <a:effectLst/>
          </p:spPr>
          <p:txBody>
            <a:bodyPr wrap="none" anchor="ctr"/>
            <a:lstStyle/>
            <a:p>
              <a:endParaRPr lang="en-US" sz="2000">
                <a:latin typeface="Times New Roman" panose="02020603050405020304" pitchFamily="18" charset="0"/>
                <a:cs typeface="Times New Roman" panose="02020603050405020304" pitchFamily="18" charset="0"/>
              </a:endParaRPr>
            </a:p>
          </p:txBody>
        </p:sp>
      </p:grpSp>
      <p:sp>
        <p:nvSpPr>
          <p:cNvPr id="14" name="AutoShape 7"/>
          <p:cNvSpPr>
            <a:spLocks noChangeArrowheads="1"/>
          </p:cNvSpPr>
          <p:nvPr/>
        </p:nvSpPr>
        <p:spPr bwMode="gray">
          <a:xfrm>
            <a:off x="3814763" y="2637783"/>
            <a:ext cx="5457825" cy="772238"/>
          </a:xfrm>
          <a:prstGeom prst="roundRect">
            <a:avLst>
              <a:gd name="adj" fmla="val 11505"/>
            </a:avLst>
          </a:prstGeom>
          <a:gradFill rotWithShape="1">
            <a:gsLst>
              <a:gs pos="0">
                <a:schemeClr val="folHlink"/>
              </a:gs>
              <a:gs pos="100000">
                <a:schemeClr val="folHlink">
                  <a:gamma/>
                  <a:shade val="46275"/>
                  <a:invGamma/>
                  <a:alpha val="0"/>
                </a:schemeClr>
              </a:gs>
            </a:gsLst>
            <a:lin ang="0" scaled="1"/>
          </a:gradFill>
          <a:ln w="6350" algn="ctr">
            <a:noFill/>
            <a:prstDash val="sysDot"/>
            <a:round/>
            <a:headEnd/>
            <a:tailEnd/>
          </a:ln>
          <a:effectLst/>
        </p:spPr>
        <p:txBody>
          <a:bodyPr wrap="none" anchor="ctr"/>
          <a:lstStyle/>
          <a:p>
            <a:r>
              <a:rPr lang="vi-VN" sz="2400">
                <a:latin typeface="Times New Roman" panose="02020603050405020304" pitchFamily="18" charset="0"/>
                <a:cs typeface="Times New Roman" panose="02020603050405020304" pitchFamily="18" charset="0"/>
              </a:rPr>
              <a:t>Phương pháp </a:t>
            </a:r>
            <a:r>
              <a:rPr lang="en-US" sz="2400">
                <a:latin typeface="Times New Roman" panose="02020603050405020304" pitchFamily="18" charset="0"/>
                <a:cs typeface="Times New Roman" panose="02020603050405020304" pitchFamily="18" charset="0"/>
              </a:rPr>
              <a:t>Đ</a:t>
            </a:r>
            <a:r>
              <a:rPr lang="vi-VN" sz="2400">
                <a:latin typeface="Times New Roman" panose="02020603050405020304" pitchFamily="18" charset="0"/>
                <a:cs typeface="Times New Roman" panose="02020603050405020304" pitchFamily="18" charset="0"/>
              </a:rPr>
              <a:t>ổi chỗ trực tiếp </a:t>
            </a:r>
            <a:r>
              <a:rPr lang="en-US" sz="2400">
                <a:latin typeface="Times New Roman" panose="02020603050405020304" pitchFamily="18" charset="0"/>
                <a:cs typeface="Times New Roman" panose="02020603050405020304" pitchFamily="18" charset="0"/>
              </a:rPr>
              <a:t>(</a:t>
            </a:r>
            <a:r>
              <a:rPr lang="en-US" sz="2400">
                <a:solidFill>
                  <a:srgbClr val="0000FF"/>
                </a:solidFill>
                <a:latin typeface="Times New Roman" panose="02020603050405020304" pitchFamily="18" charset="0"/>
                <a:cs typeface="Times New Roman" panose="02020603050405020304" pitchFamily="18" charset="0"/>
              </a:rPr>
              <a:t>Interchange sort)</a:t>
            </a:r>
            <a:endParaRPr lang="en-US" sz="2400">
              <a:latin typeface="Times New Roman" panose="02020603050405020304" pitchFamily="18" charset="0"/>
              <a:cs typeface="Times New Roman" panose="02020603050405020304" pitchFamily="18" charset="0"/>
            </a:endParaRPr>
          </a:p>
        </p:txBody>
      </p:sp>
      <p:sp>
        <p:nvSpPr>
          <p:cNvPr id="16" name="AutoShape 9"/>
          <p:cNvSpPr>
            <a:spLocks noChangeArrowheads="1"/>
          </p:cNvSpPr>
          <p:nvPr/>
        </p:nvSpPr>
        <p:spPr bwMode="ltGray">
          <a:xfrm>
            <a:off x="3852863" y="3677624"/>
            <a:ext cx="5422900" cy="777875"/>
          </a:xfrm>
          <a:prstGeom prst="roundRect">
            <a:avLst>
              <a:gd name="adj" fmla="val 11505"/>
            </a:avLst>
          </a:prstGeom>
          <a:gradFill rotWithShape="1">
            <a:gsLst>
              <a:gs pos="0">
                <a:schemeClr val="accent2"/>
              </a:gs>
              <a:gs pos="100000">
                <a:schemeClr val="accent2">
                  <a:gamma/>
                  <a:shade val="46275"/>
                  <a:invGamma/>
                  <a:alpha val="0"/>
                </a:schemeClr>
              </a:gs>
            </a:gsLst>
            <a:lin ang="0" scaled="1"/>
          </a:gradFill>
          <a:ln w="6350" algn="ctr">
            <a:noFill/>
            <a:prstDash val="sysDot"/>
            <a:round/>
            <a:headEnd/>
            <a:tailEnd/>
          </a:ln>
          <a:effectLst/>
        </p:spPr>
        <p:txBody>
          <a:bodyPr wrap="none" anchor="ctr"/>
          <a:lstStyle/>
          <a:p>
            <a:r>
              <a:rPr lang="vi-VN" sz="2400">
                <a:latin typeface="Times New Roman" panose="02020603050405020304" pitchFamily="18" charset="0"/>
                <a:cs typeface="Times New Roman" panose="02020603050405020304" pitchFamily="18" charset="0"/>
              </a:rPr>
              <a:t>Phương pháp Chèn trực tiếp </a:t>
            </a:r>
            <a:r>
              <a:rPr lang="en-US" sz="2400">
                <a:latin typeface="Times New Roman" panose="02020603050405020304" pitchFamily="18" charset="0"/>
                <a:cs typeface="Times New Roman" panose="02020603050405020304" pitchFamily="18" charset="0"/>
              </a:rPr>
              <a:t>(</a:t>
            </a:r>
            <a:r>
              <a:rPr lang="en-US" sz="2400">
                <a:solidFill>
                  <a:srgbClr val="0000FF"/>
                </a:solidFill>
                <a:latin typeface="Times New Roman" panose="02020603050405020304" pitchFamily="18" charset="0"/>
                <a:cs typeface="Times New Roman" panose="02020603050405020304" pitchFamily="18" charset="0"/>
              </a:rPr>
              <a:t>Insertion sort)</a:t>
            </a:r>
            <a:endParaRPr lang="en-US" sz="2400">
              <a:latin typeface="Times New Roman" panose="02020603050405020304" pitchFamily="18" charset="0"/>
              <a:cs typeface="Times New Roman" panose="02020603050405020304" pitchFamily="18" charset="0"/>
            </a:endParaRPr>
          </a:p>
        </p:txBody>
      </p:sp>
      <p:sp>
        <p:nvSpPr>
          <p:cNvPr id="18" name="AutoShape 11"/>
          <p:cNvSpPr>
            <a:spLocks noChangeArrowheads="1"/>
          </p:cNvSpPr>
          <p:nvPr/>
        </p:nvSpPr>
        <p:spPr bwMode="gray">
          <a:xfrm>
            <a:off x="3814763" y="1599588"/>
            <a:ext cx="5457825" cy="772238"/>
          </a:xfrm>
          <a:prstGeom prst="roundRect">
            <a:avLst>
              <a:gd name="adj" fmla="val 11505"/>
            </a:avLst>
          </a:prstGeom>
          <a:gradFill rotWithShape="1">
            <a:gsLst>
              <a:gs pos="0">
                <a:schemeClr val="hlink">
                  <a:alpha val="80000"/>
                </a:schemeClr>
              </a:gs>
              <a:gs pos="100000">
                <a:schemeClr val="hlink">
                  <a:gamma/>
                  <a:shade val="46275"/>
                  <a:invGamma/>
                  <a:alpha val="0"/>
                </a:schemeClr>
              </a:gs>
            </a:gsLst>
            <a:lin ang="0" scaled="1"/>
          </a:gradFill>
          <a:ln w="6350" algn="ctr">
            <a:noFill/>
            <a:prstDash val="sysDot"/>
            <a:round/>
            <a:headEnd/>
            <a:tailEnd/>
          </a:ln>
          <a:effectLst/>
        </p:spPr>
        <p:txBody>
          <a:bodyPr wrap="none" anchor="ctr"/>
          <a:lstStyle/>
          <a:p>
            <a:r>
              <a:rPr lang="vi-VN" sz="2400">
                <a:latin typeface="Times New Roman" panose="02020603050405020304" pitchFamily="18" charset="0"/>
                <a:cs typeface="Times New Roman" panose="02020603050405020304" pitchFamily="18" charset="0"/>
              </a:rPr>
              <a:t>Phương pháp </a:t>
            </a:r>
            <a:r>
              <a:rPr lang="en-US" sz="2400">
                <a:latin typeface="Times New Roman" panose="02020603050405020304" pitchFamily="18" charset="0"/>
                <a:cs typeface="Times New Roman" panose="02020603050405020304" pitchFamily="18" charset="0"/>
              </a:rPr>
              <a:t>C</a:t>
            </a:r>
            <a:r>
              <a:rPr lang="vi-VN" sz="2400">
                <a:latin typeface="Times New Roman" panose="02020603050405020304" pitchFamily="18" charset="0"/>
                <a:cs typeface="Times New Roman" panose="02020603050405020304" pitchFamily="18" charset="0"/>
              </a:rPr>
              <a:t>họn trực tiếp </a:t>
            </a:r>
            <a:r>
              <a:rPr lang="en-US" sz="2400">
                <a:latin typeface="Times New Roman" panose="02020603050405020304" pitchFamily="18" charset="0"/>
                <a:cs typeface="Times New Roman" panose="02020603050405020304" pitchFamily="18" charset="0"/>
              </a:rPr>
              <a:t>(</a:t>
            </a:r>
            <a:r>
              <a:rPr lang="en-US" sz="2400">
                <a:solidFill>
                  <a:srgbClr val="0000FF"/>
                </a:solidFill>
                <a:latin typeface="Times New Roman" panose="02020603050405020304" pitchFamily="18" charset="0"/>
                <a:cs typeface="Times New Roman" panose="02020603050405020304" pitchFamily="18" charset="0"/>
              </a:rPr>
              <a:t>Selection sort)</a:t>
            </a:r>
          </a:p>
        </p:txBody>
      </p:sp>
      <p:pic>
        <p:nvPicPr>
          <p:cNvPr id="26" name="Picture 19" descr="YG_circle001"/>
          <p:cNvPicPr>
            <a:picLocks noChangeAspect="1" noChangeArrowheads="1"/>
          </p:cNvPicPr>
          <p:nvPr/>
        </p:nvPicPr>
        <p:blipFill>
          <a:blip r:embed="rId3">
            <a:extLst>
              <a:ext uri="{BEBA8EAE-BF5A-486C-A8C5-ECC9F3942E4B}">
                <a14:imgProps xmlns:a14="http://schemas.microsoft.com/office/drawing/2010/main">
                  <a14:imgLayer r:embed="rId4">
                    <a14:imgEffect>
                      <a14:saturation sat="227000"/>
                    </a14:imgEffect>
                  </a14:imgLayer>
                </a14:imgProps>
              </a:ext>
            </a:extLst>
          </a:blip>
          <a:srcRect/>
          <a:stretch>
            <a:fillRect/>
          </a:stretch>
        </p:blipFill>
        <p:spPr bwMode="auto">
          <a:xfrm>
            <a:off x="1227515" y="2696334"/>
            <a:ext cx="1882775" cy="1879600"/>
          </a:xfrm>
          <a:prstGeom prst="rect">
            <a:avLst/>
          </a:prstGeom>
          <a:noFill/>
        </p:spPr>
      </p:pic>
      <p:sp>
        <p:nvSpPr>
          <p:cNvPr id="30" name="Text Box 23"/>
          <p:cNvSpPr txBox="1">
            <a:spLocks noChangeArrowheads="1"/>
          </p:cNvSpPr>
          <p:nvPr/>
        </p:nvSpPr>
        <p:spPr bwMode="gray">
          <a:xfrm>
            <a:off x="1363998" y="2998895"/>
            <a:ext cx="1573212" cy="1200329"/>
          </a:xfrm>
          <a:prstGeom prst="rect">
            <a:avLst/>
          </a:prstGeom>
          <a:noFill/>
          <a:ln w="9525" algn="ctr">
            <a:noFill/>
            <a:miter lim="800000"/>
            <a:headEnd/>
            <a:tailEnd/>
          </a:ln>
          <a:effectLst/>
        </p:spPr>
        <p:txBody>
          <a:bodyPr>
            <a:spAutoFit/>
          </a:bodyPr>
          <a:lstStyle/>
          <a:p>
            <a:pPr algn="ctr" eaLnBrk="0" hangingPunct="0"/>
            <a:r>
              <a:rPr lang="en-US" sz="2400" b="1">
                <a:latin typeface="Times New Roman" panose="02020603050405020304" pitchFamily="18" charset="0"/>
                <a:cs typeface="Times New Roman" panose="02020603050405020304" pitchFamily="18" charset="0"/>
              </a:rPr>
              <a:t>Sắp xếp thông dụng</a:t>
            </a:r>
          </a:p>
        </p:txBody>
      </p:sp>
      <p:sp>
        <p:nvSpPr>
          <p:cNvPr id="35" name="AutoShape 11"/>
          <p:cNvSpPr>
            <a:spLocks noChangeArrowheads="1"/>
          </p:cNvSpPr>
          <p:nvPr/>
        </p:nvSpPr>
        <p:spPr bwMode="gray">
          <a:xfrm>
            <a:off x="3814763" y="4675230"/>
            <a:ext cx="5457825" cy="772238"/>
          </a:xfrm>
          <a:prstGeom prst="roundRect">
            <a:avLst>
              <a:gd name="adj" fmla="val 11505"/>
            </a:avLst>
          </a:prstGeom>
          <a:gradFill rotWithShape="1">
            <a:gsLst>
              <a:gs pos="0">
                <a:schemeClr val="hlink">
                  <a:alpha val="80000"/>
                </a:schemeClr>
              </a:gs>
              <a:gs pos="100000">
                <a:schemeClr val="hlink">
                  <a:gamma/>
                  <a:shade val="46275"/>
                  <a:invGamma/>
                  <a:alpha val="0"/>
                </a:schemeClr>
              </a:gs>
            </a:gsLst>
            <a:lin ang="0" scaled="1"/>
          </a:gradFill>
          <a:ln w="6350" algn="ctr">
            <a:noFill/>
            <a:prstDash val="sysDot"/>
            <a:round/>
            <a:headEnd/>
            <a:tailEnd/>
          </a:ln>
          <a:effectLst/>
        </p:spPr>
        <p:txBody>
          <a:bodyPr wrap="none" anchor="ctr"/>
          <a:lstStyle/>
          <a:p>
            <a:r>
              <a:rPr lang="vi-VN" sz="2400">
                <a:latin typeface="Times New Roman" panose="02020603050405020304" pitchFamily="18" charset="0"/>
                <a:cs typeface="Times New Roman" panose="02020603050405020304" pitchFamily="18" charset="0"/>
              </a:rPr>
              <a:t>Phương pháp </a:t>
            </a:r>
            <a:r>
              <a:rPr lang="en-US" sz="2400">
                <a:latin typeface="Times New Roman" panose="02020603050405020304" pitchFamily="18" charset="0"/>
                <a:cs typeface="Times New Roman" panose="02020603050405020304" pitchFamily="18" charset="0"/>
              </a:rPr>
              <a:t>N</a:t>
            </a:r>
            <a:r>
              <a:rPr lang="vi-VN" sz="2400">
                <a:latin typeface="Times New Roman" panose="02020603050405020304" pitchFamily="18" charset="0"/>
                <a:cs typeface="Times New Roman" panose="02020603050405020304" pitchFamily="18" charset="0"/>
              </a:rPr>
              <a:t>ổi bọt </a:t>
            </a:r>
            <a:r>
              <a:rPr lang="en-US" sz="2400">
                <a:latin typeface="Times New Roman" panose="02020603050405020304" pitchFamily="18" charset="0"/>
                <a:cs typeface="Times New Roman" panose="02020603050405020304" pitchFamily="18" charset="0"/>
              </a:rPr>
              <a:t>(</a:t>
            </a:r>
            <a:r>
              <a:rPr lang="en-US" sz="2400">
                <a:solidFill>
                  <a:srgbClr val="0000FF"/>
                </a:solidFill>
                <a:latin typeface="Times New Roman" panose="02020603050405020304" pitchFamily="18" charset="0"/>
                <a:cs typeface="Times New Roman" panose="02020603050405020304" pitchFamily="18" charset="0"/>
              </a:rPr>
              <a:t>Bubble sort)</a:t>
            </a:r>
            <a:endParaRPr lang="en-US" sz="2400">
              <a:latin typeface="Times New Roman" panose="02020603050405020304" pitchFamily="18" charset="0"/>
              <a:cs typeface="Times New Roman" panose="02020603050405020304" pitchFamily="18" charset="0"/>
            </a:endParaRPr>
          </a:p>
        </p:txBody>
      </p:sp>
      <p:sp>
        <p:nvSpPr>
          <p:cNvPr id="17"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9604796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52" name="Rectangle 12"/>
          <p:cNvSpPr>
            <a:spLocks noGrp="1" noChangeArrowheads="1"/>
          </p:cNvSpPr>
          <p:nvPr>
            <p:ph sz="quarter" idx="1"/>
          </p:nvPr>
        </p:nvSpPr>
        <p:spPr>
          <a:xfrm>
            <a:off x="1242646" y="1600200"/>
            <a:ext cx="9788769" cy="4495800"/>
          </a:xfrm>
        </p:spPr>
        <p:txBody>
          <a:bodyPr/>
          <a:lstStyle/>
          <a:p>
            <a:pPr>
              <a:lnSpc>
                <a:spcPct val="160000"/>
              </a:lnSpc>
              <a:spcBef>
                <a:spcPts val="600"/>
              </a:spcBef>
            </a:pPr>
            <a:r>
              <a:rPr lang="vi-VN">
                <a:latin typeface="Times New Roman" panose="02020603050405020304" pitchFamily="18" charset="0"/>
                <a:cs typeface="Times New Roman" panose="02020603050405020304" pitchFamily="18" charset="0"/>
              </a:rPr>
              <a:t>Phương pháp </a:t>
            </a:r>
            <a:r>
              <a:rPr lang="en-US">
                <a:latin typeface="Times New Roman" panose="02020603050405020304" pitchFamily="18" charset="0"/>
                <a:cs typeface="Times New Roman" panose="02020603050405020304" pitchFamily="18" charset="0"/>
              </a:rPr>
              <a:t>C</a:t>
            </a:r>
            <a:r>
              <a:rPr lang="vi-VN">
                <a:latin typeface="Times New Roman" panose="02020603050405020304" pitchFamily="18" charset="0"/>
                <a:cs typeface="Times New Roman" panose="02020603050405020304" pitchFamily="18" charset="0"/>
              </a:rPr>
              <a:t>họn trực tiếp </a:t>
            </a:r>
            <a:r>
              <a:rPr lang="en-US">
                <a:latin typeface="Times New Roman" panose="02020603050405020304" pitchFamily="18" charset="0"/>
                <a:cs typeface="Times New Roman" panose="02020603050405020304" pitchFamily="18" charset="0"/>
              </a:rPr>
              <a:t>(</a:t>
            </a:r>
            <a:r>
              <a:rPr lang="en-US">
                <a:latin typeface="Times New Roman" panose="02020603050405020304" pitchFamily="18" charset="0"/>
                <a:cs typeface="Times New Roman" panose="02020603050405020304" pitchFamily="18" charset="0"/>
                <a:hlinkClick r:id="rId2" action="ppaction://hlinksldjump"/>
              </a:rPr>
              <a:t>Selection sort</a:t>
            </a:r>
            <a:r>
              <a:rPr lang="en-US">
                <a:latin typeface="Times New Roman" panose="02020603050405020304" pitchFamily="18" charset="0"/>
                <a:cs typeface="Times New Roman" panose="02020603050405020304" pitchFamily="18" charset="0"/>
              </a:rPr>
              <a:t>)</a:t>
            </a:r>
          </a:p>
          <a:p>
            <a:pPr>
              <a:lnSpc>
                <a:spcPct val="160000"/>
              </a:lnSpc>
              <a:spcBef>
                <a:spcPts val="600"/>
              </a:spcBef>
            </a:pPr>
            <a:r>
              <a:rPr lang="vi-VN">
                <a:latin typeface="Times New Roman" panose="02020603050405020304" pitchFamily="18" charset="0"/>
                <a:cs typeface="Times New Roman" panose="02020603050405020304" pitchFamily="18" charset="0"/>
              </a:rPr>
              <a:t>Phương pháp </a:t>
            </a:r>
            <a:r>
              <a:rPr lang="en-US">
                <a:latin typeface="Times New Roman" panose="02020603050405020304" pitchFamily="18" charset="0"/>
                <a:cs typeface="Times New Roman" panose="02020603050405020304" pitchFamily="18" charset="0"/>
              </a:rPr>
              <a:t>Đ</a:t>
            </a:r>
            <a:r>
              <a:rPr lang="vi-VN">
                <a:latin typeface="Times New Roman" panose="02020603050405020304" pitchFamily="18" charset="0"/>
                <a:cs typeface="Times New Roman" panose="02020603050405020304" pitchFamily="18" charset="0"/>
              </a:rPr>
              <a:t>ổi chỗ trực tiếp </a:t>
            </a:r>
            <a:r>
              <a:rPr lang="en-US">
                <a:latin typeface="Times New Roman" panose="02020603050405020304" pitchFamily="18" charset="0"/>
                <a:cs typeface="Times New Roman" panose="02020603050405020304" pitchFamily="18" charset="0"/>
              </a:rPr>
              <a:t>(</a:t>
            </a:r>
            <a:r>
              <a:rPr lang="en-US">
                <a:latin typeface="Times New Roman" panose="02020603050405020304" pitchFamily="18" charset="0"/>
                <a:cs typeface="Times New Roman" panose="02020603050405020304" pitchFamily="18" charset="0"/>
                <a:hlinkClick r:id="rId3" action="ppaction://hlinksldjump"/>
              </a:rPr>
              <a:t>Interchange sort</a:t>
            </a:r>
            <a:r>
              <a:rPr lang="en-US">
                <a:latin typeface="Times New Roman" panose="02020603050405020304" pitchFamily="18" charset="0"/>
                <a:cs typeface="Times New Roman" panose="02020603050405020304" pitchFamily="18" charset="0"/>
              </a:rPr>
              <a:t>)</a:t>
            </a:r>
          </a:p>
          <a:p>
            <a:pPr eaLnBrk="1" hangingPunct="1">
              <a:lnSpc>
                <a:spcPct val="160000"/>
              </a:lnSpc>
              <a:spcBef>
                <a:spcPts val="600"/>
              </a:spcBef>
            </a:pPr>
            <a:r>
              <a:rPr lang="vi-VN">
                <a:latin typeface="Times New Roman" panose="02020603050405020304" pitchFamily="18" charset="0"/>
                <a:cs typeface="Times New Roman" panose="02020603050405020304" pitchFamily="18" charset="0"/>
              </a:rPr>
              <a:t>Phương pháp Chèn trực tiếp </a:t>
            </a:r>
            <a:r>
              <a:rPr lang="en-US">
                <a:latin typeface="Times New Roman" panose="02020603050405020304" pitchFamily="18" charset="0"/>
                <a:cs typeface="Times New Roman" panose="02020603050405020304" pitchFamily="18" charset="0"/>
              </a:rPr>
              <a:t>(</a:t>
            </a:r>
            <a:r>
              <a:rPr lang="en-US">
                <a:latin typeface="Times New Roman" panose="02020603050405020304" pitchFamily="18" charset="0"/>
                <a:cs typeface="Times New Roman" panose="02020603050405020304" pitchFamily="18" charset="0"/>
                <a:hlinkClick r:id="rId4" action="ppaction://hlinksldjump"/>
              </a:rPr>
              <a:t>Insertion sort</a:t>
            </a:r>
            <a:r>
              <a:rPr lang="en-US">
                <a:latin typeface="Times New Roman" panose="02020603050405020304" pitchFamily="18" charset="0"/>
                <a:cs typeface="Times New Roman" panose="02020603050405020304" pitchFamily="18" charset="0"/>
              </a:rPr>
              <a:t>)</a:t>
            </a:r>
          </a:p>
          <a:p>
            <a:pPr>
              <a:lnSpc>
                <a:spcPct val="160000"/>
              </a:lnSpc>
              <a:spcBef>
                <a:spcPts val="600"/>
              </a:spcBef>
            </a:pPr>
            <a:r>
              <a:rPr lang="vi-VN">
                <a:latin typeface="Times New Roman" panose="02020603050405020304" pitchFamily="18" charset="0"/>
                <a:cs typeface="Times New Roman" panose="02020603050405020304" pitchFamily="18" charset="0"/>
              </a:rPr>
              <a:t>Phương pháp </a:t>
            </a:r>
            <a:r>
              <a:rPr lang="en-US">
                <a:latin typeface="Times New Roman" panose="02020603050405020304" pitchFamily="18" charset="0"/>
                <a:cs typeface="Times New Roman" panose="02020603050405020304" pitchFamily="18" charset="0"/>
              </a:rPr>
              <a:t>N</a:t>
            </a:r>
            <a:r>
              <a:rPr lang="vi-VN">
                <a:latin typeface="Times New Roman" panose="02020603050405020304" pitchFamily="18" charset="0"/>
                <a:cs typeface="Times New Roman" panose="02020603050405020304" pitchFamily="18" charset="0"/>
              </a:rPr>
              <a:t>ổi bọt </a:t>
            </a:r>
            <a:r>
              <a:rPr lang="en-US">
                <a:latin typeface="Times New Roman" panose="02020603050405020304" pitchFamily="18" charset="0"/>
                <a:cs typeface="Times New Roman" panose="02020603050405020304" pitchFamily="18" charset="0"/>
              </a:rPr>
              <a:t>(</a:t>
            </a:r>
            <a:r>
              <a:rPr lang="en-US">
                <a:latin typeface="Times New Roman" panose="02020603050405020304" pitchFamily="18" charset="0"/>
                <a:cs typeface="Times New Roman" panose="02020603050405020304" pitchFamily="18" charset="0"/>
                <a:hlinkClick r:id="rId5" action="ppaction://hlinksldjump"/>
              </a:rPr>
              <a:t>Bubble sort</a:t>
            </a:r>
            <a:r>
              <a:rPr lang="en-US">
                <a:latin typeface="Times New Roman" panose="02020603050405020304" pitchFamily="18" charset="0"/>
                <a:cs typeface="Times New Roman" panose="02020603050405020304" pitchFamily="18" charset="0"/>
              </a:rPr>
              <a:t>)</a:t>
            </a: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3" name="Rectangle 2"/>
          <p:cNvSpPr/>
          <p:nvPr/>
        </p:nvSpPr>
        <p:spPr>
          <a:xfrm>
            <a:off x="621323" y="545067"/>
            <a:ext cx="10996246" cy="754053"/>
          </a:xfrm>
          <a:prstGeom prst="rect">
            <a:avLst/>
          </a:prstGeom>
        </p:spPr>
        <p:txBody>
          <a:bodyPr wrap="square">
            <a:spAutoFit/>
          </a:bodyPr>
          <a:lstStyle/>
          <a:p>
            <a:pPr algn="ctr"/>
            <a:r>
              <a:rPr lang="en-US" sz="4300">
                <a:latin typeface="Times New Roman" panose="02020603050405020304" pitchFamily="18" charset="0"/>
                <a:cs typeface="Times New Roman" panose="02020603050405020304" pitchFamily="18" charset="0"/>
              </a:rPr>
              <a:t>Các phương pháp sắp xếp thông dụng </a:t>
            </a:r>
          </a:p>
        </p:txBody>
      </p:sp>
      <p:sp>
        <p:nvSpPr>
          <p:cNvPr id="6"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4369712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200"/>
                                  </p:stCondLst>
                                  <p:iterate type="lt">
                                    <p:tmAbs val="25"/>
                                  </p:iterate>
                                  <p:childTnLst>
                                    <p:set>
                                      <p:cBhvr override="childStyle">
                                        <p:cTn id="6" dur="indefinite"/>
                                        <p:tgtEl>
                                          <p:spTgt spid="343052">
                                            <p:txEl>
                                              <p:pRg st="0" end="0"/>
                                            </p:txEl>
                                          </p:spTgt>
                                        </p:tgtEl>
                                        <p:attrNameLst>
                                          <p:attrName>style.fontWeight</p:attrName>
                                        </p:attrNameLst>
                                      </p:cBhvr>
                                      <p:to>
                                        <p:strVal val="bold"/>
                                      </p:to>
                                    </p:set>
                                  </p:childTnLst>
                                </p:cTn>
                              </p:par>
                              <p:par>
                                <p:cTn id="7" presetID="9" presetClass="emph" presetSubtype="0" grpId="0" nodeType="withEffect">
                                  <p:stCondLst>
                                    <p:cond delay="0"/>
                                  </p:stCondLst>
                                  <p:childTnLst>
                                    <p:set>
                                      <p:cBhvr rctx="PPT">
                                        <p:cTn id="8" dur="indefinite"/>
                                        <p:tgtEl>
                                          <p:spTgt spid="343052">
                                            <p:txEl>
                                              <p:pRg st="1" end="1"/>
                                            </p:txEl>
                                          </p:spTgt>
                                        </p:tgtEl>
                                        <p:attrNameLst>
                                          <p:attrName>style.opacity</p:attrName>
                                        </p:attrNameLst>
                                      </p:cBhvr>
                                      <p:to>
                                        <p:strVal val="0.5"/>
                                      </p:to>
                                    </p:set>
                                    <p:animEffect filter="image" prLst="opacity: 0.5">
                                      <p:cBhvr rctx="IE">
                                        <p:cTn id="9" dur="indefinite"/>
                                        <p:tgtEl>
                                          <p:spTgt spid="343052">
                                            <p:txEl>
                                              <p:pRg st="1" end="1"/>
                                            </p:txEl>
                                          </p:spTgt>
                                        </p:tgtEl>
                                      </p:cBhvr>
                                    </p:animEffect>
                                  </p:childTnLst>
                                </p:cTn>
                              </p:par>
                              <p:par>
                                <p:cTn id="10" presetID="9" presetClass="emph" presetSubtype="0" grpId="0" nodeType="withEffect">
                                  <p:stCondLst>
                                    <p:cond delay="0"/>
                                  </p:stCondLst>
                                  <p:childTnLst>
                                    <p:set>
                                      <p:cBhvr rctx="PPT">
                                        <p:cTn id="11" dur="indefinite"/>
                                        <p:tgtEl>
                                          <p:spTgt spid="343052">
                                            <p:txEl>
                                              <p:pRg st="2" end="2"/>
                                            </p:txEl>
                                          </p:spTgt>
                                        </p:tgtEl>
                                        <p:attrNameLst>
                                          <p:attrName>style.opacity</p:attrName>
                                        </p:attrNameLst>
                                      </p:cBhvr>
                                      <p:to>
                                        <p:strVal val="0.5"/>
                                      </p:to>
                                    </p:set>
                                    <p:animEffect filter="image" prLst="opacity: 0.5">
                                      <p:cBhvr rctx="IE">
                                        <p:cTn id="12" dur="indefinite"/>
                                        <p:tgtEl>
                                          <p:spTgt spid="343052">
                                            <p:txEl>
                                              <p:pRg st="2" end="2"/>
                                            </p:txEl>
                                          </p:spTgt>
                                        </p:tgtEl>
                                      </p:cBhvr>
                                    </p:animEffect>
                                  </p:childTnLst>
                                </p:cTn>
                              </p:par>
                              <p:par>
                                <p:cTn id="13" presetID="9" presetClass="emph" presetSubtype="0" grpId="0" nodeType="withEffect">
                                  <p:stCondLst>
                                    <p:cond delay="0"/>
                                  </p:stCondLst>
                                  <p:childTnLst>
                                    <p:set>
                                      <p:cBhvr rctx="PPT">
                                        <p:cTn id="14" dur="indefinite"/>
                                        <p:tgtEl>
                                          <p:spTgt spid="343052">
                                            <p:txEl>
                                              <p:pRg st="3" end="3"/>
                                            </p:txEl>
                                          </p:spTgt>
                                        </p:tgtEl>
                                        <p:attrNameLst>
                                          <p:attrName>style.opacity</p:attrName>
                                        </p:attrNameLst>
                                      </p:cBhvr>
                                      <p:to>
                                        <p:strVal val="0.5"/>
                                      </p:to>
                                    </p:set>
                                    <p:animEffect filter="image" prLst="opacity: 0.5">
                                      <p:cBhvr rctx="IE">
                                        <p:cTn id="15" dur="indefinite"/>
                                        <p:tgtEl>
                                          <p:spTgt spid="34305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52" grpId="0" uiExpand="1" build="allAtOnce"/>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23" name="Rectangle 7"/>
          <p:cNvSpPr>
            <a:spLocks noGrp="1" noChangeArrowheads="1"/>
          </p:cNvSpPr>
          <p:nvPr>
            <p:ph sz="quarter" idx="1"/>
          </p:nvPr>
        </p:nvSpPr>
        <p:spPr>
          <a:xfrm>
            <a:off x="609600" y="1158874"/>
            <a:ext cx="11078308" cy="5518152"/>
          </a:xfrm>
        </p:spPr>
        <p:txBody>
          <a:bodyPr/>
          <a:lstStyle/>
          <a:p>
            <a:pPr eaLnBrk="1" hangingPunct="1"/>
            <a:r>
              <a:rPr lang="en-US">
                <a:latin typeface="Times New Roman" panose="02020603050405020304" pitchFamily="18" charset="0"/>
                <a:cs typeface="Times New Roman" panose="02020603050405020304" pitchFamily="18" charset="0"/>
              </a:rPr>
              <a:t>Khái niệm nghịch thế: </a:t>
            </a:r>
          </a:p>
          <a:p>
            <a:pPr lvl="1" eaLnBrk="1" hangingPunct="1"/>
            <a:r>
              <a:rPr lang="en-US">
                <a:latin typeface="Times New Roman" panose="02020603050405020304" pitchFamily="18" charset="0"/>
                <a:cs typeface="Times New Roman" panose="02020603050405020304" pitchFamily="18" charset="0"/>
              </a:rPr>
              <a:t>Xét một mảng các số a[0], a[1], … a[n-1]</a:t>
            </a:r>
          </a:p>
          <a:p>
            <a:pPr lvl="1" eaLnBrk="1" hangingPunct="1"/>
            <a:r>
              <a:rPr lang="en-US">
                <a:latin typeface="Times New Roman" panose="02020603050405020304" pitchFamily="18" charset="0"/>
                <a:cs typeface="Times New Roman" panose="02020603050405020304" pitchFamily="18" charset="0"/>
              </a:rPr>
              <a:t>Nếu có i&lt;j và a[i] &gt; a[j], thì ta gọi đó là một nghịch thế</a:t>
            </a:r>
          </a:p>
          <a:p>
            <a:pPr lvl="1" eaLnBrk="1" hangingPunct="1"/>
            <a:r>
              <a:rPr lang="en-US">
                <a:latin typeface="Times New Roman" panose="02020603050405020304" pitchFamily="18" charset="0"/>
                <a:cs typeface="Times New Roman" panose="02020603050405020304" pitchFamily="18" charset="0"/>
              </a:rPr>
              <a:t>Ví dụ: xét mảng</a:t>
            </a:r>
          </a:p>
          <a:p>
            <a:pPr lvl="1" eaLnBrk="1" hangingPunct="1"/>
            <a:endParaRPr lang="en-US">
              <a:latin typeface="Times New Roman" panose="02020603050405020304" pitchFamily="18" charset="0"/>
              <a:cs typeface="Times New Roman" panose="02020603050405020304" pitchFamily="18" charset="0"/>
            </a:endParaRPr>
          </a:p>
          <a:p>
            <a:pPr lvl="1" eaLnBrk="1" hangingPunct="1"/>
            <a:r>
              <a:rPr lang="en-US">
                <a:latin typeface="Times New Roman" panose="02020603050405020304" pitchFamily="18" charset="0"/>
                <a:cs typeface="Times New Roman" panose="02020603050405020304" pitchFamily="18" charset="0"/>
              </a:rPr>
              <a:t>a[0], a[1]; a[3], a[4], … là các nghịch thế </a:t>
            </a:r>
          </a:p>
          <a:p>
            <a:pPr eaLnBrk="1" hangingPunct="1"/>
            <a:r>
              <a:rPr lang="en-US">
                <a:latin typeface="Times New Roman" panose="02020603050405020304" pitchFamily="18" charset="0"/>
                <a:cs typeface="Times New Roman" panose="02020603050405020304" pitchFamily="18" charset="0"/>
              </a:rPr>
              <a:t>Mảng chưa sắp xếp sẽ có nghịch thế</a:t>
            </a:r>
          </a:p>
          <a:p>
            <a:pPr eaLnBrk="1" hangingPunct="1"/>
            <a:r>
              <a:rPr lang="en-US">
                <a:latin typeface="Times New Roman" panose="02020603050405020304" pitchFamily="18" charset="0"/>
                <a:cs typeface="Times New Roman" panose="02020603050405020304" pitchFamily="18" charset="0"/>
              </a:rPr>
              <a:t>Mảng đã có thứ tự sẽ không chứa nghịch thế</a:t>
            </a:r>
          </a:p>
          <a:p>
            <a:pPr algn="ctr" eaLnBrk="1" hangingPunct="1">
              <a:buFont typeface="Wingdings" panose="05000000000000000000" pitchFamily="2" charset="2"/>
              <a:buNone/>
            </a:pPr>
            <a:r>
              <a:rPr lang="en-US">
                <a:latin typeface="Times New Roman" panose="02020603050405020304" pitchFamily="18" charset="0"/>
                <a:cs typeface="Times New Roman" panose="02020603050405020304" pitchFamily="18" charset="0"/>
              </a:rPr>
              <a:t>a[0] </a:t>
            </a:r>
            <a:r>
              <a:rPr lang="en-US">
                <a:latin typeface="Times New Roman" panose="02020603050405020304" pitchFamily="18" charset="0"/>
                <a:cs typeface="Times New Roman" panose="02020603050405020304" pitchFamily="18" charset="0"/>
                <a:sym typeface="Symbol" panose="05050102010706020507" pitchFamily="18" charset="2"/>
              </a:rPr>
              <a:t></a:t>
            </a:r>
            <a:r>
              <a:rPr lang="en-US">
                <a:latin typeface="Times New Roman" panose="02020603050405020304" pitchFamily="18" charset="0"/>
                <a:cs typeface="Times New Roman" panose="02020603050405020304" pitchFamily="18" charset="0"/>
              </a:rPr>
              <a:t> a[1] </a:t>
            </a:r>
            <a:r>
              <a:rPr lang="en-US">
                <a:latin typeface="Times New Roman" panose="02020603050405020304" pitchFamily="18" charset="0"/>
                <a:cs typeface="Times New Roman" panose="02020603050405020304" pitchFamily="18" charset="0"/>
                <a:sym typeface="Symbol" panose="05050102010706020507" pitchFamily="18" charset="2"/>
              </a:rPr>
              <a:t></a:t>
            </a:r>
            <a:r>
              <a:rPr lang="en-US">
                <a:latin typeface="Times New Roman" panose="02020603050405020304" pitchFamily="18" charset="0"/>
                <a:cs typeface="Times New Roman" panose="02020603050405020304" pitchFamily="18" charset="0"/>
              </a:rPr>
              <a:t> … </a:t>
            </a:r>
            <a:r>
              <a:rPr lang="en-US">
                <a:latin typeface="Times New Roman" panose="02020603050405020304" pitchFamily="18" charset="0"/>
                <a:cs typeface="Times New Roman" panose="02020603050405020304" pitchFamily="18" charset="0"/>
                <a:sym typeface="Symbol" panose="05050102010706020507" pitchFamily="18" charset="2"/>
              </a:rPr>
              <a:t></a:t>
            </a:r>
            <a:r>
              <a:rPr lang="en-US">
                <a:latin typeface="Times New Roman" panose="02020603050405020304" pitchFamily="18" charset="0"/>
                <a:cs typeface="Times New Roman" panose="02020603050405020304" pitchFamily="18" charset="0"/>
              </a:rPr>
              <a:t> a[n -1]</a:t>
            </a:r>
          </a:p>
          <a:p>
            <a:pPr algn="ctr" eaLnBrk="1" hangingPunct="1">
              <a:buFont typeface="Wingdings" panose="05000000000000000000" pitchFamily="2" charset="2"/>
              <a:buNone/>
            </a:pPr>
            <a:endParaRPr lang="en-US">
              <a:latin typeface="Times New Roman" panose="02020603050405020304" pitchFamily="18" charset="0"/>
              <a:cs typeface="Times New Roman" panose="02020603050405020304" pitchFamily="18" charset="0"/>
            </a:endParaRPr>
          </a:p>
        </p:txBody>
      </p:sp>
      <p:sp>
        <p:nvSpPr>
          <p:cNvPr id="3" name="Rectangle 2"/>
          <p:cNvSpPr/>
          <p:nvPr/>
        </p:nvSpPr>
        <p:spPr>
          <a:xfrm>
            <a:off x="609600" y="265121"/>
            <a:ext cx="11078308" cy="754053"/>
          </a:xfrm>
          <a:prstGeom prst="rect">
            <a:avLst/>
          </a:prstGeom>
        </p:spPr>
        <p:txBody>
          <a:bodyPr wrap="square">
            <a:spAutoFit/>
          </a:bodyPr>
          <a:lstStyle/>
          <a:p>
            <a:pPr algn="ctr"/>
            <a:r>
              <a:rPr lang="vi-VN" sz="4300">
                <a:latin typeface="Times New Roman" panose="02020603050405020304" pitchFamily="18" charset="0"/>
                <a:cs typeface="Times New Roman" panose="02020603050405020304" pitchFamily="18" charset="0"/>
              </a:rPr>
              <a:t>Phương pháp </a:t>
            </a:r>
            <a:r>
              <a:rPr lang="en-US" sz="4300">
                <a:latin typeface="Times New Roman" panose="02020603050405020304" pitchFamily="18" charset="0"/>
                <a:cs typeface="Times New Roman" panose="02020603050405020304" pitchFamily="18" charset="0"/>
              </a:rPr>
              <a:t>C</a:t>
            </a:r>
            <a:r>
              <a:rPr lang="vi-VN" sz="4300">
                <a:latin typeface="Times New Roman" panose="02020603050405020304" pitchFamily="18" charset="0"/>
                <a:cs typeface="Times New Roman" panose="02020603050405020304" pitchFamily="18" charset="0"/>
              </a:rPr>
              <a:t>họn trực tiếp </a:t>
            </a:r>
            <a:r>
              <a:rPr lang="en-US" sz="4300">
                <a:latin typeface="Times New Roman" panose="02020603050405020304" pitchFamily="18" charset="0"/>
                <a:cs typeface="Times New Roman" panose="02020603050405020304" pitchFamily="18" charset="0"/>
              </a:rPr>
              <a:t>(</a:t>
            </a:r>
            <a:r>
              <a:rPr lang="en-US" sz="4300">
                <a:solidFill>
                  <a:srgbClr val="0000FF"/>
                </a:solidFill>
                <a:latin typeface="Times New Roman" panose="02020603050405020304" pitchFamily="18" charset="0"/>
                <a:cs typeface="Times New Roman" panose="02020603050405020304" pitchFamily="18" charset="0"/>
              </a:rPr>
              <a:t>Selection sort)</a:t>
            </a:r>
            <a:endParaRPr lang="en-US" sz="430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555131457"/>
              </p:ext>
            </p:extLst>
          </p:nvPr>
        </p:nvGraphicFramePr>
        <p:xfrm>
          <a:off x="3860796" y="2813538"/>
          <a:ext cx="8128000" cy="73152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2800">
                  <a:extLst>
                    <a:ext uri="{9D8B030D-6E8A-4147-A177-3AD203B41FA5}">
                      <a16:colId xmlns:a16="http://schemas.microsoft.com/office/drawing/2014/main" val="20003"/>
                    </a:ext>
                  </a:extLst>
                </a:gridCol>
                <a:gridCol w="812800">
                  <a:extLst>
                    <a:ext uri="{9D8B030D-6E8A-4147-A177-3AD203B41FA5}">
                      <a16:colId xmlns:a16="http://schemas.microsoft.com/office/drawing/2014/main" val="20004"/>
                    </a:ext>
                  </a:extLst>
                </a:gridCol>
                <a:gridCol w="812800">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gridCol w="812800">
                  <a:extLst>
                    <a:ext uri="{9D8B030D-6E8A-4147-A177-3AD203B41FA5}">
                      <a16:colId xmlns:a16="http://schemas.microsoft.com/office/drawing/2014/main" val="20009"/>
                    </a:ext>
                  </a:extLst>
                </a:gridCol>
              </a:tblGrid>
              <a:tr h="298939">
                <a:tc>
                  <a:txBody>
                    <a:bodyPr/>
                    <a:lstStyle/>
                    <a:p>
                      <a:pPr algn="ctr"/>
                      <a:r>
                        <a:rPr lang="en-US"/>
                        <a:t>0</a:t>
                      </a:r>
                    </a:p>
                  </a:txBody>
                  <a:tcPr/>
                </a:tc>
                <a:tc>
                  <a:txBody>
                    <a:bodyPr/>
                    <a:lstStyle/>
                    <a:p>
                      <a:pPr algn="ctr"/>
                      <a:r>
                        <a:rPr lang="en-US"/>
                        <a:t>1</a:t>
                      </a:r>
                    </a:p>
                  </a:txBody>
                  <a:tcPr/>
                </a:tc>
                <a:tc>
                  <a:txBody>
                    <a:bodyPr/>
                    <a:lstStyle/>
                    <a:p>
                      <a:pPr algn="ctr"/>
                      <a:r>
                        <a:rPr lang="en-US"/>
                        <a:t>2</a:t>
                      </a:r>
                    </a:p>
                  </a:txBody>
                  <a:tcPr/>
                </a:tc>
                <a:tc>
                  <a:txBody>
                    <a:bodyPr/>
                    <a:lstStyle/>
                    <a:p>
                      <a:pPr algn="ctr"/>
                      <a:r>
                        <a:rPr lang="en-US"/>
                        <a:t>3</a:t>
                      </a:r>
                    </a:p>
                  </a:txBody>
                  <a:tcPr/>
                </a:tc>
                <a:tc>
                  <a:txBody>
                    <a:bodyPr/>
                    <a:lstStyle/>
                    <a:p>
                      <a:pPr algn="ctr"/>
                      <a:r>
                        <a:rPr lang="en-US"/>
                        <a:t>4</a:t>
                      </a:r>
                    </a:p>
                  </a:txBody>
                  <a:tcPr/>
                </a:tc>
                <a:tc>
                  <a:txBody>
                    <a:bodyPr/>
                    <a:lstStyle/>
                    <a:p>
                      <a:pPr algn="ctr"/>
                      <a:r>
                        <a:rPr lang="en-US"/>
                        <a:t>5</a:t>
                      </a:r>
                    </a:p>
                  </a:txBody>
                  <a:tcPr/>
                </a:tc>
                <a:tc>
                  <a:txBody>
                    <a:bodyPr/>
                    <a:lstStyle/>
                    <a:p>
                      <a:pPr algn="ctr"/>
                      <a:r>
                        <a:rPr lang="en-US"/>
                        <a:t>6</a:t>
                      </a:r>
                    </a:p>
                  </a:txBody>
                  <a:tcPr/>
                </a:tc>
                <a:tc>
                  <a:txBody>
                    <a:bodyPr/>
                    <a:lstStyle/>
                    <a:p>
                      <a:pPr algn="ctr"/>
                      <a:r>
                        <a:rPr lang="en-US"/>
                        <a:t>7</a:t>
                      </a:r>
                    </a:p>
                  </a:txBody>
                  <a:tcPr/>
                </a:tc>
                <a:tc>
                  <a:txBody>
                    <a:bodyPr/>
                    <a:lstStyle/>
                    <a:p>
                      <a:pPr algn="ctr"/>
                      <a:r>
                        <a:rPr lang="en-US"/>
                        <a:t>8</a:t>
                      </a:r>
                    </a:p>
                  </a:txBody>
                  <a:tcPr/>
                </a:tc>
                <a:tc>
                  <a:txBody>
                    <a:bodyPr/>
                    <a:lstStyle/>
                    <a:p>
                      <a:pPr algn="ctr"/>
                      <a:r>
                        <a:rPr lang="en-US"/>
                        <a:t>9</a:t>
                      </a:r>
                    </a:p>
                  </a:txBody>
                  <a:tcPr/>
                </a:tc>
                <a:extLst>
                  <a:ext uri="{0D108BD9-81ED-4DB2-BD59-A6C34878D82A}">
                    <a16:rowId xmlns:a16="http://schemas.microsoft.com/office/drawing/2014/main" val="10000"/>
                  </a:ext>
                </a:extLst>
              </a:tr>
              <a:tr h="298939">
                <a:tc>
                  <a:txBody>
                    <a:bodyPr/>
                    <a:lstStyle/>
                    <a:p>
                      <a:pPr algn="ctr"/>
                      <a:r>
                        <a:rPr lang="en-US"/>
                        <a:t>12</a:t>
                      </a:r>
                    </a:p>
                  </a:txBody>
                  <a:tcPr/>
                </a:tc>
                <a:tc>
                  <a:txBody>
                    <a:bodyPr/>
                    <a:lstStyle/>
                    <a:p>
                      <a:pPr algn="ctr"/>
                      <a:r>
                        <a:rPr lang="en-US"/>
                        <a:t>3</a:t>
                      </a:r>
                    </a:p>
                  </a:txBody>
                  <a:tcPr/>
                </a:tc>
                <a:tc>
                  <a:txBody>
                    <a:bodyPr/>
                    <a:lstStyle/>
                    <a:p>
                      <a:pPr algn="ctr"/>
                      <a:r>
                        <a:rPr lang="en-US"/>
                        <a:t>4</a:t>
                      </a:r>
                    </a:p>
                  </a:txBody>
                  <a:tcPr/>
                </a:tc>
                <a:tc>
                  <a:txBody>
                    <a:bodyPr/>
                    <a:lstStyle/>
                    <a:p>
                      <a:pPr algn="ctr"/>
                      <a:r>
                        <a:rPr lang="en-US"/>
                        <a:t>15</a:t>
                      </a:r>
                    </a:p>
                  </a:txBody>
                  <a:tcPr/>
                </a:tc>
                <a:tc>
                  <a:txBody>
                    <a:bodyPr/>
                    <a:lstStyle/>
                    <a:p>
                      <a:pPr algn="ctr"/>
                      <a:r>
                        <a:rPr lang="en-US"/>
                        <a:t>6</a:t>
                      </a:r>
                    </a:p>
                  </a:txBody>
                  <a:tcPr/>
                </a:tc>
                <a:tc>
                  <a:txBody>
                    <a:bodyPr/>
                    <a:lstStyle/>
                    <a:p>
                      <a:pPr algn="ctr"/>
                      <a:r>
                        <a:rPr lang="en-US"/>
                        <a:t>9</a:t>
                      </a:r>
                    </a:p>
                  </a:txBody>
                  <a:tcPr/>
                </a:tc>
                <a:tc>
                  <a:txBody>
                    <a:bodyPr/>
                    <a:lstStyle/>
                    <a:p>
                      <a:pPr algn="ctr"/>
                      <a:r>
                        <a:rPr lang="en-US"/>
                        <a:t>67</a:t>
                      </a:r>
                    </a:p>
                  </a:txBody>
                  <a:tcPr/>
                </a:tc>
                <a:tc>
                  <a:txBody>
                    <a:bodyPr/>
                    <a:lstStyle/>
                    <a:p>
                      <a:pPr algn="ctr"/>
                      <a:r>
                        <a:rPr lang="en-US"/>
                        <a:t>23</a:t>
                      </a:r>
                    </a:p>
                  </a:txBody>
                  <a:tcPr/>
                </a:tc>
                <a:tc>
                  <a:txBody>
                    <a:bodyPr/>
                    <a:lstStyle/>
                    <a:p>
                      <a:pPr algn="ctr"/>
                      <a:r>
                        <a:rPr lang="en-US"/>
                        <a:t>5</a:t>
                      </a:r>
                    </a:p>
                  </a:txBody>
                  <a:tcPr/>
                </a:tc>
                <a:tc>
                  <a:txBody>
                    <a:bodyPr/>
                    <a:lstStyle/>
                    <a:p>
                      <a:pPr algn="ctr"/>
                      <a:r>
                        <a:rPr lang="en-US"/>
                        <a:t>11</a:t>
                      </a:r>
                    </a:p>
                  </a:txBody>
                  <a:tcPr/>
                </a:tc>
                <a:extLst>
                  <a:ext uri="{0D108BD9-81ED-4DB2-BD59-A6C34878D82A}">
                    <a16:rowId xmlns:a16="http://schemas.microsoft.com/office/drawing/2014/main" val="10001"/>
                  </a:ext>
                </a:extLst>
              </a:tr>
            </a:tbl>
          </a:graphicData>
        </a:graphic>
      </p:graphicFrame>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7"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22241588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42023">
                                            <p:txEl>
                                              <p:pRg st="6" end="6"/>
                                            </p:txEl>
                                          </p:spTgt>
                                        </p:tgtEl>
                                        <p:attrNameLst>
                                          <p:attrName>style.visibility</p:attrName>
                                        </p:attrNameLst>
                                      </p:cBhvr>
                                      <p:to>
                                        <p:strVal val="visible"/>
                                      </p:to>
                                    </p:set>
                                    <p:animEffect transition="in" filter="checkerboard(across)">
                                      <p:cBhvr>
                                        <p:cTn id="7" dur="500"/>
                                        <p:tgtEl>
                                          <p:spTgt spid="34202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342023">
                                            <p:txEl>
                                              <p:pRg st="7" end="7"/>
                                            </p:txEl>
                                          </p:spTgt>
                                        </p:tgtEl>
                                        <p:attrNameLst>
                                          <p:attrName>style.visibility</p:attrName>
                                        </p:attrNameLst>
                                      </p:cBhvr>
                                      <p:to>
                                        <p:strVal val="visible"/>
                                      </p:to>
                                    </p:set>
                                    <p:animEffect transition="in" filter="diamond(in)">
                                      <p:cBhvr>
                                        <p:cTn id="12" dur="2000"/>
                                        <p:tgtEl>
                                          <p:spTgt spid="342023">
                                            <p:txEl>
                                              <p:pRg st="7" end="7"/>
                                            </p:txEl>
                                          </p:spTgt>
                                        </p:tgtEl>
                                      </p:cBhvr>
                                    </p:animEffect>
                                  </p:childTnLst>
                                </p:cTn>
                              </p:par>
                              <p:par>
                                <p:cTn id="13" presetID="8" presetClass="entr" presetSubtype="16" fill="hold" nodeType="withEffect">
                                  <p:stCondLst>
                                    <p:cond delay="0"/>
                                  </p:stCondLst>
                                  <p:childTnLst>
                                    <p:set>
                                      <p:cBhvr>
                                        <p:cTn id="14" dur="1" fill="hold">
                                          <p:stCondLst>
                                            <p:cond delay="0"/>
                                          </p:stCondLst>
                                        </p:cTn>
                                        <p:tgtEl>
                                          <p:spTgt spid="342023">
                                            <p:txEl>
                                              <p:pRg st="8" end="8"/>
                                            </p:txEl>
                                          </p:spTgt>
                                        </p:tgtEl>
                                        <p:attrNameLst>
                                          <p:attrName>style.visibility</p:attrName>
                                        </p:attrNameLst>
                                      </p:cBhvr>
                                      <p:to>
                                        <p:strVal val="visible"/>
                                      </p:to>
                                    </p:set>
                                    <p:animEffect transition="in" filter="diamond(in)">
                                      <p:cBhvr>
                                        <p:cTn id="15" dur="2000"/>
                                        <p:tgtEl>
                                          <p:spTgt spid="342023">
                                            <p:txEl>
                                              <p:pRg st="8" end="8"/>
                                            </p:txEl>
                                          </p:spTgt>
                                        </p:tgtEl>
                                      </p:cBhvr>
                                    </p:animEffect>
                                  </p:childTnLst>
                                </p:cTn>
                              </p:par>
                            </p:childTnLst>
                          </p:cTn>
                        </p:par>
                      </p:childTnLst>
                    </p:cTn>
                  </p:par>
                </p:childTnLst>
              </p:cTn>
              <p:nextCondLst>
                <p:cond evt="onClick" delay="0">
                  <p:tgtEl>
                    <p:spTgt spid="10"/>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5" name="Rectangle 5"/>
          <p:cNvSpPr>
            <a:spLocks noGrp="1" noChangeArrowheads="1"/>
          </p:cNvSpPr>
          <p:nvPr>
            <p:ph sz="quarter" idx="1"/>
          </p:nvPr>
        </p:nvSpPr>
        <p:spPr>
          <a:xfrm>
            <a:off x="871659" y="1384300"/>
            <a:ext cx="10683631" cy="4495800"/>
          </a:xfrm>
        </p:spPr>
        <p:txBody>
          <a:bodyPr/>
          <a:lstStyle/>
          <a:p>
            <a:pPr algn="just">
              <a:lnSpc>
                <a:spcPts val="3000"/>
              </a:lnSpc>
              <a:spcBef>
                <a:spcPts val="800"/>
              </a:spcBef>
            </a:pPr>
            <a:r>
              <a:rPr lang="en-US">
                <a:latin typeface="Times New Roman" panose="02020603050405020304" pitchFamily="18" charset="0"/>
              </a:rPr>
              <a:t>Nhận xét</a:t>
            </a:r>
          </a:p>
          <a:p>
            <a:pPr lvl="1" algn="just">
              <a:lnSpc>
                <a:spcPts val="3000"/>
              </a:lnSpc>
              <a:spcBef>
                <a:spcPts val="800"/>
              </a:spcBef>
            </a:pPr>
            <a:r>
              <a:rPr lang="en-US">
                <a:latin typeface="Times New Roman" panose="02020603050405020304" pitchFamily="18" charset="0"/>
              </a:rPr>
              <a:t>Mảng có thứ tự thì a[i]=min(a[i], a[i+1], …, a[n-1])</a:t>
            </a:r>
          </a:p>
          <a:p>
            <a:pPr algn="just">
              <a:lnSpc>
                <a:spcPts val="3000"/>
              </a:lnSpc>
              <a:spcBef>
                <a:spcPts val="800"/>
              </a:spcBef>
            </a:pPr>
            <a:r>
              <a:rPr lang="en-US">
                <a:latin typeface="Times New Roman" panose="02020603050405020304" pitchFamily="18" charset="0"/>
              </a:rPr>
              <a:t>Ý tưởng:</a:t>
            </a:r>
          </a:p>
          <a:p>
            <a:pPr lvl="1" algn="just">
              <a:lnSpc>
                <a:spcPts val="3000"/>
              </a:lnSpc>
              <a:spcBef>
                <a:spcPts val="800"/>
              </a:spcBef>
            </a:pPr>
            <a:r>
              <a:rPr lang="en-US">
                <a:latin typeface="Times New Roman" panose="02020603050405020304" pitchFamily="18" charset="0"/>
              </a:rPr>
              <a:t>Chọn phần tử nhỏ nhất trong n phần tử ban đầu, đưa phần tử này về vị trí đúng là đầu dãy hiện hành bằng cách đổi chỗ nó cho phần tử đầu tiên của dãy</a:t>
            </a:r>
          </a:p>
          <a:p>
            <a:pPr lvl="1" algn="just">
              <a:lnSpc>
                <a:spcPts val="3000"/>
              </a:lnSpc>
              <a:spcBef>
                <a:spcPts val="800"/>
              </a:spcBef>
            </a:pPr>
            <a:r>
              <a:rPr lang="en-US">
                <a:latin typeface="Times New Roman" panose="02020603050405020304" pitchFamily="18" charset="0"/>
              </a:rPr>
              <a:t>Xem dãy hiện hành chỉ còn n-1 phần tử của dãy ban đầu, bắt đầu từ vị trí thứ 2; </a:t>
            </a:r>
          </a:p>
          <a:p>
            <a:pPr lvl="1" algn="just">
              <a:lnSpc>
                <a:spcPts val="3000"/>
              </a:lnSpc>
              <a:spcBef>
                <a:spcPts val="800"/>
              </a:spcBef>
            </a:pPr>
            <a:r>
              <a:rPr lang="en-US">
                <a:latin typeface="Times New Roman" panose="02020603050405020304" pitchFamily="18" charset="0"/>
              </a:rPr>
              <a:t>Lặp lại quá trình trên cho dãy hiện hành... đến khi dãy hiện hành chỉ còn 1 phần tử</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4" name="Rectangle 3"/>
          <p:cNvSpPr/>
          <p:nvPr/>
        </p:nvSpPr>
        <p:spPr>
          <a:xfrm>
            <a:off x="622300" y="542408"/>
            <a:ext cx="10932989" cy="754053"/>
          </a:xfrm>
          <a:prstGeom prst="rect">
            <a:avLst/>
          </a:prstGeom>
        </p:spPr>
        <p:txBody>
          <a:bodyPr wrap="square">
            <a:spAutoFit/>
          </a:bodyPr>
          <a:lstStyle/>
          <a:p>
            <a:pPr algn="ctr"/>
            <a:r>
              <a:rPr lang="en-US" sz="4300" i="1">
                <a:latin typeface="Times New Roman" panose="02020603050405020304" pitchFamily="18" charset="0"/>
              </a:rPr>
              <a:t>Selection Sort – Ý tưởng</a:t>
            </a:r>
            <a:endParaRPr lang="en-US" sz="4300"/>
          </a:p>
        </p:txBody>
      </p:sp>
      <p:sp>
        <p:nvSpPr>
          <p:cNvPr id="8"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380509088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06565">
                                            <p:txEl>
                                              <p:pRg st="2" end="2"/>
                                            </p:txEl>
                                          </p:spTgt>
                                        </p:tgtEl>
                                        <p:attrNameLst>
                                          <p:attrName>style.visibility</p:attrName>
                                        </p:attrNameLst>
                                      </p:cBhvr>
                                      <p:to>
                                        <p:strVal val="visible"/>
                                      </p:to>
                                    </p:set>
                                    <p:anim calcmode="lin" valueType="num">
                                      <p:cBhvr additive="base">
                                        <p:cTn id="7" dur="500" fill="hold"/>
                                        <p:tgtEl>
                                          <p:spTgt spid="70656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656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06565">
                                            <p:txEl>
                                              <p:pRg st="3" end="3"/>
                                            </p:txEl>
                                          </p:spTgt>
                                        </p:tgtEl>
                                        <p:attrNameLst>
                                          <p:attrName>style.visibility</p:attrName>
                                        </p:attrNameLst>
                                      </p:cBhvr>
                                      <p:to>
                                        <p:strVal val="visible"/>
                                      </p:to>
                                    </p:set>
                                    <p:anim calcmode="lin" valueType="num">
                                      <p:cBhvr additive="base">
                                        <p:cTn id="13" dur="500" fill="hold"/>
                                        <p:tgtEl>
                                          <p:spTgt spid="70656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0656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06565">
                                            <p:txEl>
                                              <p:pRg st="4" end="4"/>
                                            </p:txEl>
                                          </p:spTgt>
                                        </p:tgtEl>
                                        <p:attrNameLst>
                                          <p:attrName>style.visibility</p:attrName>
                                        </p:attrNameLst>
                                      </p:cBhvr>
                                      <p:to>
                                        <p:strVal val="visible"/>
                                      </p:to>
                                    </p:set>
                                    <p:anim calcmode="lin" valueType="num">
                                      <p:cBhvr additive="base">
                                        <p:cTn id="19" dur="500" fill="hold"/>
                                        <p:tgtEl>
                                          <p:spTgt spid="70656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0656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06565">
                                            <p:txEl>
                                              <p:pRg st="5" end="5"/>
                                            </p:txEl>
                                          </p:spTgt>
                                        </p:tgtEl>
                                        <p:attrNameLst>
                                          <p:attrName>style.visibility</p:attrName>
                                        </p:attrNameLst>
                                      </p:cBhvr>
                                      <p:to>
                                        <p:strVal val="visible"/>
                                      </p:to>
                                    </p:set>
                                    <p:anim calcmode="lin" valueType="num">
                                      <p:cBhvr additive="base">
                                        <p:cTn id="25" dur="500" fill="hold"/>
                                        <p:tgtEl>
                                          <p:spTgt spid="70656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0656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Oval 2"/>
          <p:cNvSpPr>
            <a:spLocks noChangeArrowheads="1"/>
          </p:cNvSpPr>
          <p:nvPr/>
        </p:nvSpPr>
        <p:spPr bwMode="gray">
          <a:xfrm>
            <a:off x="3879850" y="2438400"/>
            <a:ext cx="2743200" cy="2743200"/>
          </a:xfrm>
          <a:prstGeom prst="ellipse">
            <a:avLst/>
          </a:prstGeom>
          <a:solidFill>
            <a:schemeClr val="bg1">
              <a:alpha val="80000"/>
            </a:schemeClr>
          </a:solidFill>
          <a:ln w="9525" algn="ctr">
            <a:noFill/>
            <a:round/>
            <a:headEnd/>
            <a:tailEnd/>
          </a:ln>
          <a:effectLst/>
        </p:spPr>
        <p:txBody>
          <a:bodyPr wrap="none" anchor="ctr"/>
          <a:lstStyle/>
          <a:p>
            <a:endParaRPr lang="en-US"/>
          </a:p>
        </p:txBody>
      </p:sp>
      <p:sp>
        <p:nvSpPr>
          <p:cNvPr id="15363" name="Oval 3"/>
          <p:cNvSpPr>
            <a:spLocks noChangeArrowheads="1"/>
          </p:cNvSpPr>
          <p:nvPr/>
        </p:nvSpPr>
        <p:spPr bwMode="gray">
          <a:xfrm>
            <a:off x="5022849" y="2952750"/>
            <a:ext cx="2141879" cy="1892108"/>
          </a:xfrm>
          <a:prstGeom prst="ellipse">
            <a:avLst/>
          </a:prstGeom>
          <a:solidFill>
            <a:srgbClr val="DCDCDC">
              <a:alpha val="50000"/>
            </a:srgbClr>
          </a:solidFill>
          <a:ln w="9525" algn="ctr">
            <a:noFill/>
            <a:round/>
            <a:headEnd/>
            <a:tailEnd/>
          </a:ln>
          <a:effectLst/>
        </p:spPr>
        <p:txBody>
          <a:bodyPr wrap="none" anchor="ctr"/>
          <a:lstStyle/>
          <a:p>
            <a:endParaRPr lang="en-US"/>
          </a:p>
        </p:txBody>
      </p:sp>
      <p:sp>
        <p:nvSpPr>
          <p:cNvPr id="15364" name="Line 4"/>
          <p:cNvSpPr>
            <a:spLocks noChangeShapeType="1"/>
          </p:cNvSpPr>
          <p:nvPr/>
        </p:nvSpPr>
        <p:spPr bwMode="gray">
          <a:xfrm>
            <a:off x="2886523" y="3645917"/>
            <a:ext cx="2898327" cy="164083"/>
          </a:xfrm>
          <a:prstGeom prst="line">
            <a:avLst/>
          </a:prstGeom>
          <a:noFill/>
          <a:ln w="12700">
            <a:solidFill>
              <a:schemeClr val="tx1"/>
            </a:solidFill>
            <a:round/>
            <a:headEnd/>
            <a:tailEnd/>
          </a:ln>
          <a:effectLst/>
        </p:spPr>
        <p:txBody>
          <a:bodyPr wrap="none" anchor="ctr"/>
          <a:lstStyle/>
          <a:p>
            <a:endParaRPr lang="en-US"/>
          </a:p>
        </p:txBody>
      </p:sp>
      <p:sp>
        <p:nvSpPr>
          <p:cNvPr id="15365" name="Line 5"/>
          <p:cNvSpPr>
            <a:spLocks noChangeShapeType="1"/>
          </p:cNvSpPr>
          <p:nvPr/>
        </p:nvSpPr>
        <p:spPr bwMode="gray">
          <a:xfrm>
            <a:off x="3052542" y="2048623"/>
            <a:ext cx="2960908" cy="1456577"/>
          </a:xfrm>
          <a:prstGeom prst="line">
            <a:avLst/>
          </a:prstGeom>
          <a:noFill/>
          <a:ln w="12700">
            <a:solidFill>
              <a:schemeClr val="tx1"/>
            </a:solidFill>
            <a:round/>
            <a:headEnd/>
            <a:tailEnd/>
          </a:ln>
          <a:effectLst/>
        </p:spPr>
        <p:txBody>
          <a:bodyPr wrap="none" anchor="ctr"/>
          <a:lstStyle/>
          <a:p>
            <a:endParaRPr lang="en-US"/>
          </a:p>
        </p:txBody>
      </p:sp>
      <p:sp>
        <p:nvSpPr>
          <p:cNvPr id="15366" name="Line 6"/>
          <p:cNvSpPr>
            <a:spLocks noChangeShapeType="1"/>
          </p:cNvSpPr>
          <p:nvPr/>
        </p:nvSpPr>
        <p:spPr bwMode="gray">
          <a:xfrm flipH="1">
            <a:off x="5194300" y="4114800"/>
            <a:ext cx="819150" cy="1409700"/>
          </a:xfrm>
          <a:prstGeom prst="line">
            <a:avLst/>
          </a:prstGeom>
          <a:noFill/>
          <a:ln w="12700">
            <a:solidFill>
              <a:schemeClr val="tx1"/>
            </a:solidFill>
            <a:round/>
            <a:headEnd/>
            <a:tailEnd/>
          </a:ln>
          <a:effectLst/>
        </p:spPr>
        <p:txBody>
          <a:bodyPr wrap="none" anchor="ctr"/>
          <a:lstStyle/>
          <a:p>
            <a:endParaRPr lang="en-US"/>
          </a:p>
        </p:txBody>
      </p:sp>
      <p:sp>
        <p:nvSpPr>
          <p:cNvPr id="15367" name="Line 7"/>
          <p:cNvSpPr>
            <a:spLocks noChangeShapeType="1"/>
          </p:cNvSpPr>
          <p:nvPr/>
        </p:nvSpPr>
        <p:spPr bwMode="gray">
          <a:xfrm flipV="1">
            <a:off x="6394450" y="3765011"/>
            <a:ext cx="2483332" cy="273589"/>
          </a:xfrm>
          <a:prstGeom prst="line">
            <a:avLst/>
          </a:prstGeom>
          <a:noFill/>
          <a:ln w="12700">
            <a:solidFill>
              <a:schemeClr val="tx1"/>
            </a:solidFill>
            <a:round/>
            <a:headEnd/>
            <a:tailEnd/>
          </a:ln>
          <a:effectLst/>
        </p:spPr>
        <p:txBody>
          <a:bodyPr wrap="none" anchor="ctr"/>
          <a:lstStyle/>
          <a:p>
            <a:endParaRPr lang="en-US"/>
          </a:p>
        </p:txBody>
      </p:sp>
      <p:sp>
        <p:nvSpPr>
          <p:cNvPr id="15368" name="Line 8"/>
          <p:cNvSpPr>
            <a:spLocks noChangeShapeType="1"/>
          </p:cNvSpPr>
          <p:nvPr/>
        </p:nvSpPr>
        <p:spPr bwMode="gray">
          <a:xfrm flipV="1">
            <a:off x="6394449" y="2048623"/>
            <a:ext cx="1390651" cy="1532777"/>
          </a:xfrm>
          <a:prstGeom prst="line">
            <a:avLst/>
          </a:prstGeom>
          <a:noFill/>
          <a:ln w="12700">
            <a:solidFill>
              <a:schemeClr val="tx1"/>
            </a:solidFill>
            <a:round/>
            <a:headEnd/>
            <a:tailEnd/>
          </a:ln>
          <a:effectLst/>
        </p:spPr>
        <p:txBody>
          <a:bodyPr wrap="none" anchor="ctr"/>
          <a:lstStyle/>
          <a:p>
            <a:endParaRPr lang="en-US"/>
          </a:p>
        </p:txBody>
      </p:sp>
      <p:pic>
        <p:nvPicPr>
          <p:cNvPr id="180" name="Picture 17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075" y="561189"/>
            <a:ext cx="2466975" cy="1847850"/>
          </a:xfrm>
          <a:prstGeom prst="rect">
            <a:avLst/>
          </a:prstGeom>
          <a:ln>
            <a:noFill/>
          </a:ln>
          <a:effectLst>
            <a:softEdge rad="112500"/>
          </a:effec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2747" y="561189"/>
            <a:ext cx="2381250" cy="1924050"/>
          </a:xfrm>
          <a:prstGeom prst="rect">
            <a:avLst/>
          </a:prstGeom>
          <a:ln>
            <a:noFill/>
          </a:ln>
          <a:effectLst>
            <a:softEdge rad="112500"/>
          </a:effectLst>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7374" y="2939858"/>
            <a:ext cx="2836676" cy="1905000"/>
          </a:xfrm>
          <a:prstGeom prst="rect">
            <a:avLst/>
          </a:prstGeom>
          <a:ln>
            <a:noFill/>
          </a:ln>
          <a:effectLst>
            <a:softEdge rad="112500"/>
          </a:effectLst>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60600" y="2852737"/>
            <a:ext cx="3134891" cy="2124377"/>
          </a:xfrm>
          <a:prstGeom prst="rect">
            <a:avLst/>
          </a:prstGeom>
          <a:ln>
            <a:noFill/>
          </a:ln>
          <a:effectLst>
            <a:softEdge rad="112500"/>
          </a:effectLst>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80553" y="4456859"/>
            <a:ext cx="2738688" cy="1943100"/>
          </a:xfrm>
          <a:prstGeom prst="rect">
            <a:avLst/>
          </a:prstGeom>
          <a:ln>
            <a:noFill/>
          </a:ln>
          <a:effectLst>
            <a:softEdge rad="112500"/>
          </a:effectLst>
        </p:spPr>
      </p:pic>
      <p:sp>
        <p:nvSpPr>
          <p:cNvPr id="189" name="Rectangle 188"/>
          <p:cNvSpPr/>
          <p:nvPr/>
        </p:nvSpPr>
        <p:spPr>
          <a:xfrm>
            <a:off x="590309" y="323564"/>
            <a:ext cx="11065397" cy="754053"/>
          </a:xfrm>
          <a:prstGeom prst="rect">
            <a:avLst/>
          </a:prstGeom>
        </p:spPr>
        <p:txBody>
          <a:bodyPr wrap="square">
            <a:spAutoFit/>
          </a:bodyPr>
          <a:lstStyle/>
          <a:p>
            <a:pPr algn="ctr"/>
            <a:r>
              <a:rPr lang="en-US" sz="4300">
                <a:latin typeface="Times New Roman" panose="02020603050405020304" pitchFamily="18" charset="0"/>
                <a:cs typeface="Times New Roman" panose="02020603050405020304" pitchFamily="18" charset="0"/>
              </a:rPr>
              <a:t>Ví dụ</a:t>
            </a:r>
          </a:p>
        </p:txBody>
      </p:sp>
      <p:grpSp>
        <p:nvGrpSpPr>
          <p:cNvPr id="219" name="Group 127"/>
          <p:cNvGrpSpPr>
            <a:grpSpLocks/>
          </p:cNvGrpSpPr>
          <p:nvPr/>
        </p:nvGrpSpPr>
        <p:grpSpPr bwMode="auto">
          <a:xfrm>
            <a:off x="5268219" y="3101974"/>
            <a:ext cx="1655664" cy="1695452"/>
            <a:chOff x="2064" y="1008"/>
            <a:chExt cx="722" cy="872"/>
          </a:xfrm>
        </p:grpSpPr>
        <p:sp>
          <p:nvSpPr>
            <p:cNvPr id="220" name="Oval 128"/>
            <p:cNvSpPr>
              <a:spLocks noChangeArrowheads="1"/>
            </p:cNvSpPr>
            <p:nvPr/>
          </p:nvSpPr>
          <p:spPr bwMode="gray">
            <a:xfrm>
              <a:off x="2064" y="1008"/>
              <a:ext cx="722" cy="727"/>
            </a:xfrm>
            <a:prstGeom prst="ellipse">
              <a:avLst/>
            </a:prstGeom>
            <a:solidFill>
              <a:srgbClr val="EAEAEA">
                <a:alpha val="50000"/>
              </a:srgbClr>
            </a:solidFill>
            <a:ln w="9525" algn="ctr">
              <a:noFill/>
              <a:round/>
              <a:headEnd/>
              <a:tailEnd/>
            </a:ln>
            <a:effectLst/>
          </p:spPr>
          <p:txBody>
            <a:bodyPr wrap="none" anchor="ctr"/>
            <a:lstStyle/>
            <a:p>
              <a:endParaRPr lang="en-US"/>
            </a:p>
          </p:txBody>
        </p:sp>
        <p:grpSp>
          <p:nvGrpSpPr>
            <p:cNvPr id="221" name="Group 129"/>
            <p:cNvGrpSpPr>
              <a:grpSpLocks/>
            </p:cNvGrpSpPr>
            <p:nvPr/>
          </p:nvGrpSpPr>
          <p:grpSpPr bwMode="auto">
            <a:xfrm>
              <a:off x="2086" y="1031"/>
              <a:ext cx="680" cy="849"/>
              <a:chOff x="3975" y="1593"/>
              <a:chExt cx="931" cy="1163"/>
            </a:xfrm>
          </p:grpSpPr>
          <p:pic>
            <p:nvPicPr>
              <p:cNvPr id="234" name="Picture 130" descr="circuler_1"/>
              <p:cNvPicPr>
                <a:picLocks noChangeAspect="1" noChangeArrowheads="1"/>
              </p:cNvPicPr>
              <p:nvPr/>
            </p:nvPicPr>
            <p:blipFill>
              <a:blip r:embed="rId8" cstate="print"/>
              <a:srcRect/>
              <a:stretch>
                <a:fillRect/>
              </a:stretch>
            </p:blipFill>
            <p:spPr bwMode="gray">
              <a:xfrm>
                <a:off x="3975" y="1593"/>
                <a:ext cx="925" cy="935"/>
              </a:xfrm>
              <a:prstGeom prst="rect">
                <a:avLst/>
              </a:prstGeom>
              <a:noFill/>
            </p:spPr>
          </p:pic>
          <p:sp>
            <p:nvSpPr>
              <p:cNvPr id="235" name="Oval 131"/>
              <p:cNvSpPr>
                <a:spLocks noChangeArrowheads="1"/>
              </p:cNvSpPr>
              <p:nvPr/>
            </p:nvSpPr>
            <p:spPr bwMode="gray">
              <a:xfrm>
                <a:off x="3975" y="1593"/>
                <a:ext cx="931" cy="937"/>
              </a:xfrm>
              <a:prstGeom prst="ellipse">
                <a:avLst/>
              </a:prstGeom>
              <a:solidFill>
                <a:schemeClr val="folHlink">
                  <a:alpha val="50000"/>
                </a:schemeClr>
              </a:solidFill>
              <a:ln w="9525" algn="ctr">
                <a:noFill/>
                <a:round/>
                <a:headEnd/>
                <a:tailEnd/>
              </a:ln>
              <a:effectLst/>
            </p:spPr>
            <p:txBody>
              <a:bodyPr wrap="none" anchor="ctr"/>
              <a:lstStyle/>
              <a:p>
                <a:endParaRPr lang="en-US"/>
              </a:p>
            </p:txBody>
          </p:sp>
          <p:pic>
            <p:nvPicPr>
              <p:cNvPr id="236" name="Picture 132" descr="light_shadow1"/>
              <p:cNvPicPr>
                <a:picLocks noChangeAspect="1" noChangeArrowheads="1"/>
              </p:cNvPicPr>
              <p:nvPr/>
            </p:nvPicPr>
            <p:blipFill>
              <a:blip r:embed="rId9" cstate="print"/>
              <a:srcRect t="14285"/>
              <a:stretch>
                <a:fillRect/>
              </a:stretch>
            </p:blipFill>
            <p:spPr bwMode="gray">
              <a:xfrm>
                <a:off x="3984" y="1632"/>
                <a:ext cx="682" cy="585"/>
              </a:xfrm>
              <a:prstGeom prst="rect">
                <a:avLst/>
              </a:prstGeom>
              <a:noFill/>
            </p:spPr>
          </p:pic>
          <p:grpSp>
            <p:nvGrpSpPr>
              <p:cNvPr id="237" name="Group 133"/>
              <p:cNvGrpSpPr>
                <a:grpSpLocks/>
              </p:cNvGrpSpPr>
              <p:nvPr/>
            </p:nvGrpSpPr>
            <p:grpSpPr bwMode="auto">
              <a:xfrm rot="-3733502" flipH="1" flipV="1">
                <a:off x="4256" y="2247"/>
                <a:ext cx="820" cy="198"/>
                <a:chOff x="2532" y="1051"/>
                <a:chExt cx="893" cy="246"/>
              </a:xfrm>
            </p:grpSpPr>
            <p:grpSp>
              <p:nvGrpSpPr>
                <p:cNvPr id="238" name="Group 134"/>
                <p:cNvGrpSpPr>
                  <a:grpSpLocks/>
                </p:cNvGrpSpPr>
                <p:nvPr/>
              </p:nvGrpSpPr>
              <p:grpSpPr bwMode="auto">
                <a:xfrm>
                  <a:off x="2532" y="1051"/>
                  <a:ext cx="743" cy="185"/>
                  <a:chOff x="1565" y="2568"/>
                  <a:chExt cx="1118" cy="279"/>
                </a:xfrm>
              </p:grpSpPr>
              <p:sp>
                <p:nvSpPr>
                  <p:cNvPr id="244" name="AutoShape 135"/>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245" name="AutoShape 136"/>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246" name="AutoShape 137"/>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247" name="AutoShape 138"/>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nvGrpSpPr>
                <p:cNvPr id="239" name="Group 139"/>
                <p:cNvGrpSpPr>
                  <a:grpSpLocks/>
                </p:cNvGrpSpPr>
                <p:nvPr/>
              </p:nvGrpSpPr>
              <p:grpSpPr bwMode="auto">
                <a:xfrm rot="1353540">
                  <a:off x="2682" y="1111"/>
                  <a:ext cx="743" cy="186"/>
                  <a:chOff x="1565" y="2568"/>
                  <a:chExt cx="1118" cy="279"/>
                </a:xfrm>
              </p:grpSpPr>
              <p:sp>
                <p:nvSpPr>
                  <p:cNvPr id="240" name="AutoShape 140"/>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241" name="AutoShape 141"/>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242" name="AutoShape 142"/>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243" name="AutoShape 143"/>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grpSp>
        <p:grpSp>
          <p:nvGrpSpPr>
            <p:cNvPr id="222" name="Group 144"/>
            <p:cNvGrpSpPr>
              <a:grpSpLocks/>
            </p:cNvGrpSpPr>
            <p:nvPr/>
          </p:nvGrpSpPr>
          <p:grpSpPr bwMode="auto">
            <a:xfrm rot="-3733502" flipH="1" flipV="1">
              <a:off x="2362" y="1505"/>
              <a:ext cx="527" cy="128"/>
              <a:chOff x="2532" y="1051"/>
              <a:chExt cx="893" cy="246"/>
            </a:xfrm>
          </p:grpSpPr>
          <p:grpSp>
            <p:nvGrpSpPr>
              <p:cNvPr id="224" name="Group 145"/>
              <p:cNvGrpSpPr>
                <a:grpSpLocks/>
              </p:cNvGrpSpPr>
              <p:nvPr/>
            </p:nvGrpSpPr>
            <p:grpSpPr bwMode="auto">
              <a:xfrm>
                <a:off x="2532" y="1051"/>
                <a:ext cx="743" cy="185"/>
                <a:chOff x="1565" y="2568"/>
                <a:chExt cx="1118" cy="279"/>
              </a:xfrm>
            </p:grpSpPr>
            <p:sp>
              <p:nvSpPr>
                <p:cNvPr id="230" name="AutoShape 146"/>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231" name="AutoShape 147"/>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232" name="AutoShape 148"/>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233" name="AutoShape 149"/>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nvGrpSpPr>
              <p:cNvPr id="225" name="Group 150"/>
              <p:cNvGrpSpPr>
                <a:grpSpLocks/>
              </p:cNvGrpSpPr>
              <p:nvPr/>
            </p:nvGrpSpPr>
            <p:grpSpPr bwMode="auto">
              <a:xfrm rot="1353540">
                <a:off x="2682" y="1111"/>
                <a:ext cx="743" cy="186"/>
                <a:chOff x="1565" y="2568"/>
                <a:chExt cx="1118" cy="279"/>
              </a:xfrm>
            </p:grpSpPr>
            <p:sp>
              <p:nvSpPr>
                <p:cNvPr id="226" name="AutoShape 151"/>
                <p:cNvSpPr>
                  <a:spLocks noChangeArrowheads="1"/>
                </p:cNvSpPr>
                <p:nvPr/>
              </p:nvSpPr>
              <p:spPr bwMode="white">
                <a:xfrm rot="5263130">
                  <a:off x="1859"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227" name="AutoShape 152"/>
                <p:cNvSpPr>
                  <a:spLocks noChangeArrowheads="1"/>
                </p:cNvSpPr>
                <p:nvPr/>
              </p:nvSpPr>
              <p:spPr bwMode="white">
                <a:xfrm rot="6078281">
                  <a:off x="1995" y="2274"/>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228" name="AutoShape 153"/>
                <p:cNvSpPr>
                  <a:spLocks noChangeArrowheads="1"/>
                </p:cNvSpPr>
                <p:nvPr/>
              </p:nvSpPr>
              <p:spPr bwMode="white">
                <a:xfrm rot="6373927">
                  <a:off x="2071" y="229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sp>
              <p:nvSpPr>
                <p:cNvPr id="229" name="AutoShape 154"/>
                <p:cNvSpPr>
                  <a:spLocks noChangeArrowheads="1"/>
                </p:cNvSpPr>
                <p:nvPr/>
              </p:nvSpPr>
              <p:spPr bwMode="white">
                <a:xfrm rot="6906312">
                  <a:off x="2161" y="2326"/>
                  <a:ext cx="227" cy="816"/>
                </a:xfrm>
                <a:prstGeom prst="moon">
                  <a:avLst>
                    <a:gd name="adj" fmla="val 49773"/>
                  </a:avLst>
                </a:prstGeom>
                <a:solidFill>
                  <a:srgbClr val="FFFFFF">
                    <a:alpha val="3999"/>
                  </a:srgbClr>
                </a:solidFill>
                <a:ln w="9525">
                  <a:noFill/>
                  <a:miter lim="800000"/>
                  <a:headEnd/>
                  <a:tailEnd/>
                </a:ln>
                <a:effectLst/>
              </p:spPr>
              <p:txBody>
                <a:bodyPr wrap="none" anchor="ctr"/>
                <a:lstStyle/>
                <a:p>
                  <a:endParaRPr lang="en-US"/>
                </a:p>
              </p:txBody>
            </p:sp>
          </p:grpSp>
        </p:grpSp>
        <p:sp>
          <p:nvSpPr>
            <p:cNvPr id="223" name="Rectangle 155"/>
            <p:cNvSpPr>
              <a:spLocks noChangeArrowheads="1"/>
            </p:cNvSpPr>
            <p:nvPr/>
          </p:nvSpPr>
          <p:spPr bwMode="gray">
            <a:xfrm>
              <a:off x="2098" y="1240"/>
              <a:ext cx="662" cy="237"/>
            </a:xfrm>
            <a:prstGeom prst="rect">
              <a:avLst/>
            </a:prstGeom>
            <a:noFill/>
            <a:ln w="9525" algn="ctr">
              <a:noFill/>
              <a:miter lim="800000"/>
              <a:headEnd/>
              <a:tailEnd/>
            </a:ln>
            <a:effectLst/>
          </p:spPr>
          <p:txBody>
            <a:bodyPr wrap="none">
              <a:spAutoFit/>
              <a:flatTx/>
            </a:bodyPr>
            <a:lstStyle/>
            <a:p>
              <a:pPr algn="ctr"/>
              <a:r>
                <a:rPr lang="en-US" sz="2400" b="1"/>
                <a:t>Tìm kiếm</a:t>
              </a:r>
            </a:p>
          </p:txBody>
        </p:sp>
      </p:grpSp>
      <p:sp>
        <p:nvSpPr>
          <p:cNvPr id="46"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13710468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5"/>
          <p:cNvSpPr>
            <a:spLocks noGrp="1" noChangeArrowheads="1"/>
          </p:cNvSpPr>
          <p:nvPr>
            <p:ph sz="quarter" idx="1"/>
          </p:nvPr>
        </p:nvSpPr>
        <p:spPr>
          <a:xfrm>
            <a:off x="355600" y="1077912"/>
            <a:ext cx="11658599" cy="5459413"/>
          </a:xfrm>
        </p:spPr>
        <p:txBody>
          <a:bodyPr/>
          <a:lstStyle/>
          <a:p>
            <a:pPr eaLnBrk="1" hangingPunct="1">
              <a:spcBef>
                <a:spcPct val="0"/>
              </a:spcBef>
              <a:buFont typeface="Wingdings" panose="05000000000000000000" pitchFamily="2" charset="2"/>
              <a:buNone/>
            </a:pPr>
            <a:r>
              <a:rPr lang="en-US" i="1">
                <a:solidFill>
                  <a:srgbClr val="000000"/>
                </a:solidFill>
                <a:latin typeface="Times New Roman" panose="02020603050405020304" pitchFamily="18" charset="0"/>
                <a:cs typeface="Times New Roman" panose="02020603050405020304" pitchFamily="18" charset="0"/>
              </a:rPr>
              <a:t>Input: dãy (a, n)</a:t>
            </a:r>
          </a:p>
          <a:p>
            <a:pPr eaLnBrk="1" hangingPunct="1">
              <a:spcBef>
                <a:spcPct val="0"/>
              </a:spcBef>
              <a:buFont typeface="Wingdings" panose="05000000000000000000" pitchFamily="2" charset="2"/>
              <a:buNone/>
            </a:pPr>
            <a:r>
              <a:rPr lang="en-US" i="1">
                <a:solidFill>
                  <a:srgbClr val="000000"/>
                </a:solidFill>
                <a:latin typeface="Times New Roman" panose="02020603050405020304" pitchFamily="18" charset="0"/>
                <a:cs typeface="Times New Roman" panose="02020603050405020304" pitchFamily="18" charset="0"/>
              </a:rPr>
              <a:t>Output: dãy (a, n) đã được sắp xếp</a:t>
            </a:r>
          </a:p>
          <a:p>
            <a:pPr eaLnBrk="1" hangingPunct="1"/>
            <a:r>
              <a:rPr lang="en-US">
                <a:latin typeface="Times New Roman" panose="02020603050405020304" pitchFamily="18" charset="0"/>
                <a:cs typeface="Times New Roman" panose="02020603050405020304" pitchFamily="18" charset="0"/>
              </a:rPr>
              <a:t>Bước 1 : i = 0</a:t>
            </a:r>
          </a:p>
          <a:p>
            <a:pPr eaLnBrk="1" hangingPunct="1"/>
            <a:r>
              <a:rPr lang="en-US">
                <a:latin typeface="Times New Roman" panose="02020603050405020304" pitchFamily="18" charset="0"/>
                <a:cs typeface="Times New Roman" panose="02020603050405020304" pitchFamily="18" charset="0"/>
              </a:rPr>
              <a:t>Bước 2 : Tìm phần tử a[vtmin] nhỏ nhất trong dãy hiện hành từ  a[i] đến a[n-1]</a:t>
            </a:r>
          </a:p>
          <a:p>
            <a:pPr eaLnBrk="1" hangingPunct="1"/>
            <a:r>
              <a:rPr lang="en-US">
                <a:latin typeface="Times New Roman" panose="02020603050405020304" pitchFamily="18" charset="0"/>
                <a:cs typeface="Times New Roman" panose="02020603050405020304" pitchFamily="18" charset="0"/>
              </a:rPr>
              <a:t>Bước 3 : Nếu vtmin </a:t>
            </a:r>
            <a:r>
              <a:rPr lang="en-US" sz="2800">
                <a:latin typeface="Times New Roman" panose="02020603050405020304" pitchFamily="18" charset="0"/>
                <a:cs typeface="Times New Roman" panose="02020603050405020304" pitchFamily="18" charset="0"/>
                <a:sym typeface="Symbol" panose="05050102010706020507" pitchFamily="18" charset="2"/>
              </a:rPr>
              <a:t> </a:t>
            </a:r>
            <a:r>
              <a:rPr lang="en-US">
                <a:latin typeface="Times New Roman" panose="02020603050405020304" pitchFamily="18" charset="0"/>
                <a:cs typeface="Times New Roman" panose="02020603050405020304" pitchFamily="18" charset="0"/>
              </a:rPr>
              <a:t>i: Đổi chỗ a[vtmin] và a[i]</a:t>
            </a:r>
          </a:p>
          <a:p>
            <a:pPr eaLnBrk="1" hangingPunct="1"/>
            <a:r>
              <a:rPr lang="en-US">
                <a:latin typeface="Times New Roman" panose="02020603050405020304" pitchFamily="18" charset="0"/>
                <a:cs typeface="Times New Roman" panose="02020603050405020304" pitchFamily="18" charset="0"/>
              </a:rPr>
              <a:t>Bước 4 : Nếu  i  </a:t>
            </a:r>
            <a:r>
              <a:rPr lang="en-US">
                <a:latin typeface="Times New Roman" panose="02020603050405020304" pitchFamily="18" charset="0"/>
                <a:cs typeface="Times New Roman" panose="02020603050405020304" pitchFamily="18" charset="0"/>
                <a:sym typeface="Symbol" panose="05050102010706020507" pitchFamily="18" charset="2"/>
              </a:rPr>
              <a:t>&lt; n:</a:t>
            </a:r>
            <a:endParaRPr lang="en-US">
              <a:latin typeface="Times New Roman" panose="02020603050405020304" pitchFamily="18" charset="0"/>
              <a:cs typeface="Times New Roman" panose="02020603050405020304" pitchFamily="18" charset="0"/>
            </a:endParaRPr>
          </a:p>
          <a:p>
            <a:pPr lvl="4" eaLnBrk="1" hangingPunct="1"/>
            <a:r>
              <a:rPr lang="en-US" sz="2200">
                <a:latin typeface="Times New Roman" panose="02020603050405020304" pitchFamily="18" charset="0"/>
                <a:cs typeface="Times New Roman" panose="02020603050405020304" pitchFamily="18" charset="0"/>
              </a:rPr>
              <a:t>i =i+1</a:t>
            </a:r>
          </a:p>
          <a:p>
            <a:pPr lvl="4" eaLnBrk="1" hangingPunct="1"/>
            <a:r>
              <a:rPr lang="en-US" sz="2200">
                <a:latin typeface="Times New Roman" panose="02020603050405020304" pitchFamily="18" charset="0"/>
                <a:cs typeface="Times New Roman" panose="02020603050405020304" pitchFamily="18" charset="0"/>
              </a:rPr>
              <a:t>Lặp lại Bước 2</a:t>
            </a:r>
          </a:p>
          <a:p>
            <a:pPr eaLnBrk="1" hangingPunct="1">
              <a:buFont typeface="Wingdings" panose="05000000000000000000" pitchFamily="2" charset="2"/>
              <a:buNone/>
            </a:pPr>
            <a:r>
              <a:rPr lang="en-US">
                <a:latin typeface="Times New Roman" panose="02020603050405020304" pitchFamily="18" charset="0"/>
                <a:cs typeface="Times New Roman" panose="02020603050405020304" pitchFamily="18" charset="0"/>
              </a:rPr>
              <a:t> 	               Ngược lại: Dừng. </a:t>
            </a:r>
            <a:r>
              <a:rPr lang="en-US" i="1">
                <a:solidFill>
                  <a:srgbClr val="009900"/>
                </a:solidFill>
                <a:latin typeface="Times New Roman" panose="02020603050405020304" pitchFamily="18" charset="0"/>
                <a:cs typeface="Times New Roman" panose="02020603050405020304" pitchFamily="18" charset="0"/>
              </a:rPr>
              <a:t>//n phần tử đã nằm đúng vị trí</a:t>
            </a:r>
            <a:endParaRPr lang="en-US" i="1">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8" name="Rectangle 7"/>
          <p:cNvSpPr/>
          <p:nvPr/>
        </p:nvSpPr>
        <p:spPr>
          <a:xfrm>
            <a:off x="629505" y="83353"/>
            <a:ext cx="10932989" cy="754053"/>
          </a:xfrm>
          <a:prstGeom prst="rect">
            <a:avLst/>
          </a:prstGeom>
        </p:spPr>
        <p:txBody>
          <a:bodyPr wrap="square">
            <a:spAutoFit/>
          </a:bodyPr>
          <a:lstStyle/>
          <a:p>
            <a:pPr algn="ctr"/>
            <a:r>
              <a:rPr lang="en-US" sz="4300" i="1">
                <a:latin typeface="Times New Roman" panose="02020603050405020304" pitchFamily="18" charset="0"/>
              </a:rPr>
              <a:t>Selection Sort – Ý tưởng</a:t>
            </a:r>
            <a:endParaRPr lang="en-US" sz="4300"/>
          </a:p>
        </p:txBody>
      </p:sp>
      <p:sp>
        <p:nvSpPr>
          <p:cNvPr id="9"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11923216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 calcmode="lin" valueType="num">
                                      <p:cBhvr additive="base">
                                        <p:cTn id="7" dur="500" fill="hold"/>
                                        <p:tgtEl>
                                          <p:spTgt spid="696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6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9635">
                                            <p:txEl>
                                              <p:pRg st="1" end="1"/>
                                            </p:txEl>
                                          </p:spTgt>
                                        </p:tgtEl>
                                        <p:attrNameLst>
                                          <p:attrName>style.visibility</p:attrName>
                                        </p:attrNameLst>
                                      </p:cBhvr>
                                      <p:to>
                                        <p:strVal val="visible"/>
                                      </p:to>
                                    </p:set>
                                    <p:anim calcmode="lin" valueType="num">
                                      <p:cBhvr additive="base">
                                        <p:cTn id="13" dur="500" fill="hold"/>
                                        <p:tgtEl>
                                          <p:spTgt spid="696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96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9635">
                                            <p:txEl>
                                              <p:pRg st="2" end="2"/>
                                            </p:txEl>
                                          </p:spTgt>
                                        </p:tgtEl>
                                        <p:attrNameLst>
                                          <p:attrName>style.visibility</p:attrName>
                                        </p:attrNameLst>
                                      </p:cBhvr>
                                      <p:to>
                                        <p:strVal val="visible"/>
                                      </p:to>
                                    </p:set>
                                    <p:anim calcmode="lin" valueType="num">
                                      <p:cBhvr additive="base">
                                        <p:cTn id="19" dur="500" fill="hold"/>
                                        <p:tgtEl>
                                          <p:spTgt spid="6963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96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9635">
                                            <p:txEl>
                                              <p:pRg st="3" end="3"/>
                                            </p:txEl>
                                          </p:spTgt>
                                        </p:tgtEl>
                                        <p:attrNameLst>
                                          <p:attrName>style.visibility</p:attrName>
                                        </p:attrNameLst>
                                      </p:cBhvr>
                                      <p:to>
                                        <p:strVal val="visible"/>
                                      </p:to>
                                    </p:set>
                                    <p:anim calcmode="lin" valueType="num">
                                      <p:cBhvr additive="base">
                                        <p:cTn id="25" dur="500" fill="hold"/>
                                        <p:tgtEl>
                                          <p:spTgt spid="6963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963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9635">
                                            <p:txEl>
                                              <p:pRg st="4" end="4"/>
                                            </p:txEl>
                                          </p:spTgt>
                                        </p:tgtEl>
                                        <p:attrNameLst>
                                          <p:attrName>style.visibility</p:attrName>
                                        </p:attrNameLst>
                                      </p:cBhvr>
                                      <p:to>
                                        <p:strVal val="visible"/>
                                      </p:to>
                                    </p:set>
                                    <p:anim calcmode="lin" valueType="num">
                                      <p:cBhvr additive="base">
                                        <p:cTn id="31" dur="500" fill="hold"/>
                                        <p:tgtEl>
                                          <p:spTgt spid="6963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96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9635">
                                            <p:txEl>
                                              <p:pRg st="5" end="5"/>
                                            </p:txEl>
                                          </p:spTgt>
                                        </p:tgtEl>
                                        <p:attrNameLst>
                                          <p:attrName>style.visibility</p:attrName>
                                        </p:attrNameLst>
                                      </p:cBhvr>
                                      <p:to>
                                        <p:strVal val="visible"/>
                                      </p:to>
                                    </p:set>
                                    <p:anim calcmode="lin" valueType="num">
                                      <p:cBhvr additive="base">
                                        <p:cTn id="37" dur="500" fill="hold"/>
                                        <p:tgtEl>
                                          <p:spTgt spid="6963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9635">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69635">
                                            <p:txEl>
                                              <p:pRg st="6" end="6"/>
                                            </p:txEl>
                                          </p:spTgt>
                                        </p:tgtEl>
                                        <p:attrNameLst>
                                          <p:attrName>style.visibility</p:attrName>
                                        </p:attrNameLst>
                                      </p:cBhvr>
                                      <p:to>
                                        <p:strVal val="visible"/>
                                      </p:to>
                                    </p:set>
                                    <p:anim calcmode="lin" valueType="num">
                                      <p:cBhvr additive="base">
                                        <p:cTn id="41" dur="500" fill="hold"/>
                                        <p:tgtEl>
                                          <p:spTgt spid="69635">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9635">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69635">
                                            <p:txEl>
                                              <p:pRg st="7" end="7"/>
                                            </p:txEl>
                                          </p:spTgt>
                                        </p:tgtEl>
                                        <p:attrNameLst>
                                          <p:attrName>style.visibility</p:attrName>
                                        </p:attrNameLst>
                                      </p:cBhvr>
                                      <p:to>
                                        <p:strVal val="visible"/>
                                      </p:to>
                                    </p:set>
                                    <p:anim calcmode="lin" valueType="num">
                                      <p:cBhvr additive="base">
                                        <p:cTn id="45" dur="500" fill="hold"/>
                                        <p:tgtEl>
                                          <p:spTgt spid="69635">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963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69635">
                                            <p:txEl>
                                              <p:pRg st="8" end="8"/>
                                            </p:txEl>
                                          </p:spTgt>
                                        </p:tgtEl>
                                        <p:attrNameLst>
                                          <p:attrName>style.visibility</p:attrName>
                                        </p:attrNameLst>
                                      </p:cBhvr>
                                      <p:to>
                                        <p:strVal val="visible"/>
                                      </p:to>
                                    </p:set>
                                    <p:anim calcmode="lin" valueType="num">
                                      <p:cBhvr additive="base">
                                        <p:cTn id="51" dur="500" fill="hold"/>
                                        <p:tgtEl>
                                          <p:spTgt spid="69635">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963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Oval 3"/>
          <p:cNvSpPr>
            <a:spLocks noChangeArrowheads="1"/>
          </p:cNvSpPr>
          <p:nvPr/>
        </p:nvSpPr>
        <p:spPr bwMode="auto">
          <a:xfrm>
            <a:off x="3568700"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55301" name="Oval 4"/>
          <p:cNvSpPr>
            <a:spLocks noChangeArrowheads="1"/>
          </p:cNvSpPr>
          <p:nvPr/>
        </p:nvSpPr>
        <p:spPr bwMode="auto">
          <a:xfrm>
            <a:off x="4592638"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8</a:t>
            </a:r>
          </a:p>
        </p:txBody>
      </p:sp>
      <p:sp>
        <p:nvSpPr>
          <p:cNvPr id="55302" name="Oval 5"/>
          <p:cNvSpPr>
            <a:spLocks noChangeArrowheads="1"/>
          </p:cNvSpPr>
          <p:nvPr/>
        </p:nvSpPr>
        <p:spPr bwMode="auto">
          <a:xfrm>
            <a:off x="5614988"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55303" name="Oval 6"/>
          <p:cNvSpPr>
            <a:spLocks noChangeArrowheads="1"/>
          </p:cNvSpPr>
          <p:nvPr/>
        </p:nvSpPr>
        <p:spPr bwMode="auto">
          <a:xfrm>
            <a:off x="6638925"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55304" name="Oval 7"/>
          <p:cNvSpPr>
            <a:spLocks noChangeArrowheads="1"/>
          </p:cNvSpPr>
          <p:nvPr/>
        </p:nvSpPr>
        <p:spPr bwMode="auto">
          <a:xfrm>
            <a:off x="7661275"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55305" name="Oval 8"/>
          <p:cNvSpPr>
            <a:spLocks noChangeArrowheads="1"/>
          </p:cNvSpPr>
          <p:nvPr/>
        </p:nvSpPr>
        <p:spPr bwMode="auto">
          <a:xfrm>
            <a:off x="8685213"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55306" name="Oval 9"/>
          <p:cNvSpPr>
            <a:spLocks noChangeArrowheads="1"/>
          </p:cNvSpPr>
          <p:nvPr/>
        </p:nvSpPr>
        <p:spPr bwMode="auto">
          <a:xfrm>
            <a:off x="9709151" y="2871789"/>
            <a:ext cx="754063" cy="64928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15</a:t>
            </a:r>
          </a:p>
        </p:txBody>
      </p:sp>
      <p:sp>
        <p:nvSpPr>
          <p:cNvPr id="55307" name="Oval 10"/>
          <p:cNvSpPr>
            <a:spLocks noChangeArrowheads="1"/>
          </p:cNvSpPr>
          <p:nvPr/>
        </p:nvSpPr>
        <p:spPr bwMode="auto">
          <a:xfrm>
            <a:off x="2546351" y="2871789"/>
            <a:ext cx="765175" cy="64928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12</a:t>
            </a:r>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24" name="Rectangle 23"/>
          <p:cNvSpPr/>
          <p:nvPr/>
        </p:nvSpPr>
        <p:spPr>
          <a:xfrm>
            <a:off x="615950" y="248458"/>
            <a:ext cx="10960100" cy="754053"/>
          </a:xfrm>
          <a:prstGeom prst="rect">
            <a:avLst/>
          </a:prstGeom>
        </p:spPr>
        <p:txBody>
          <a:bodyPr wrap="square">
            <a:spAutoFit/>
          </a:bodyPr>
          <a:lstStyle/>
          <a:p>
            <a:pPr algn="ctr"/>
            <a:r>
              <a:rPr lang="en-US" sz="4300" i="1">
                <a:latin typeface="Times New Roman" panose="02020603050405020304" pitchFamily="18" charset="0"/>
              </a:rPr>
              <a:t>Selection Sort – Ví dụ</a:t>
            </a:r>
            <a:endParaRPr lang="en-US" sz="4300"/>
          </a:p>
        </p:txBody>
      </p:sp>
      <p:grpSp>
        <p:nvGrpSpPr>
          <p:cNvPr id="25" name="Group 11"/>
          <p:cNvGrpSpPr>
            <a:grpSpLocks/>
          </p:cNvGrpSpPr>
          <p:nvPr/>
        </p:nvGrpSpPr>
        <p:grpSpPr bwMode="auto">
          <a:xfrm>
            <a:off x="2546350" y="2287589"/>
            <a:ext cx="7893050" cy="649287"/>
            <a:chOff x="644" y="1153"/>
            <a:chExt cx="4972" cy="409"/>
          </a:xfrm>
        </p:grpSpPr>
        <p:sp>
          <p:nvSpPr>
            <p:cNvPr id="26" name="Oval 12"/>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27" name="Oval 13"/>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28" name="Oval 14"/>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3</a:t>
              </a:r>
            </a:p>
          </p:txBody>
        </p:sp>
        <p:sp>
          <p:nvSpPr>
            <p:cNvPr id="29" name="Oval 15"/>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30" name="Oval 16"/>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31" name="Oval 17"/>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32" name="Oval 18"/>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7</a:t>
              </a:r>
            </a:p>
          </p:txBody>
        </p:sp>
        <p:sp>
          <p:nvSpPr>
            <p:cNvPr id="33" name="Oval 19"/>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0</a:t>
              </a:r>
            </a:p>
          </p:txBody>
        </p:sp>
      </p:grpSp>
      <p:sp>
        <p:nvSpPr>
          <p:cNvPr id="34"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5795727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7" name="Oval 5"/>
          <p:cNvSpPr>
            <a:spLocks noChangeArrowheads="1"/>
          </p:cNvSpPr>
          <p:nvPr/>
        </p:nvSpPr>
        <p:spPr bwMode="auto">
          <a:xfrm>
            <a:off x="3568700"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356358" name="Oval 6"/>
          <p:cNvSpPr>
            <a:spLocks noChangeArrowheads="1"/>
          </p:cNvSpPr>
          <p:nvPr/>
        </p:nvSpPr>
        <p:spPr bwMode="auto">
          <a:xfrm>
            <a:off x="4592638"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8</a:t>
            </a:r>
          </a:p>
        </p:txBody>
      </p:sp>
      <p:sp>
        <p:nvSpPr>
          <p:cNvPr id="356359" name="Oval 7"/>
          <p:cNvSpPr>
            <a:spLocks noChangeArrowheads="1"/>
          </p:cNvSpPr>
          <p:nvPr/>
        </p:nvSpPr>
        <p:spPr bwMode="auto">
          <a:xfrm>
            <a:off x="5614988"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356360" name="Oval 8"/>
          <p:cNvSpPr>
            <a:spLocks noChangeArrowheads="1"/>
          </p:cNvSpPr>
          <p:nvPr/>
        </p:nvSpPr>
        <p:spPr bwMode="auto">
          <a:xfrm>
            <a:off x="6638925"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356361" name="Oval 9"/>
          <p:cNvSpPr>
            <a:spLocks noChangeArrowheads="1"/>
          </p:cNvSpPr>
          <p:nvPr/>
        </p:nvSpPr>
        <p:spPr bwMode="auto">
          <a:xfrm>
            <a:off x="7661275"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356362" name="Oval 10"/>
          <p:cNvSpPr>
            <a:spLocks noChangeArrowheads="1"/>
          </p:cNvSpPr>
          <p:nvPr/>
        </p:nvSpPr>
        <p:spPr bwMode="auto">
          <a:xfrm>
            <a:off x="8685213"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356363" name="Oval 11"/>
          <p:cNvSpPr>
            <a:spLocks noChangeArrowheads="1"/>
          </p:cNvSpPr>
          <p:nvPr/>
        </p:nvSpPr>
        <p:spPr bwMode="auto">
          <a:xfrm>
            <a:off x="9709151" y="2871789"/>
            <a:ext cx="754063" cy="64928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15</a:t>
            </a:r>
          </a:p>
        </p:txBody>
      </p:sp>
      <p:sp>
        <p:nvSpPr>
          <p:cNvPr id="356364" name="Oval 12"/>
          <p:cNvSpPr>
            <a:spLocks noChangeArrowheads="1"/>
          </p:cNvSpPr>
          <p:nvPr/>
        </p:nvSpPr>
        <p:spPr bwMode="auto">
          <a:xfrm>
            <a:off x="2546351" y="2871789"/>
            <a:ext cx="779463" cy="64928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12</a:t>
            </a:r>
          </a:p>
        </p:txBody>
      </p:sp>
      <p:sp>
        <p:nvSpPr>
          <p:cNvPr id="356365" name="AutoShape 13"/>
          <p:cNvSpPr>
            <a:spLocks noChangeArrowheads="1"/>
          </p:cNvSpPr>
          <p:nvPr/>
        </p:nvSpPr>
        <p:spPr bwMode="auto">
          <a:xfrm>
            <a:off x="2438400" y="3571876"/>
            <a:ext cx="914400" cy="908149"/>
          </a:xfrm>
          <a:prstGeom prst="upArrowCallout">
            <a:avLst>
              <a:gd name="adj1" fmla="val 27746"/>
              <a:gd name="adj2" fmla="val 25819"/>
              <a:gd name="adj3" fmla="val 16667"/>
              <a:gd name="adj4" fmla="val 5053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latin typeface="Times New Roman" panose="02020603050405020304" pitchFamily="18" charset="0"/>
              </a:rPr>
              <a:t>i</a:t>
            </a:r>
          </a:p>
        </p:txBody>
      </p:sp>
      <p:sp>
        <p:nvSpPr>
          <p:cNvPr id="356366" name="AutoShape 14"/>
          <p:cNvSpPr>
            <a:spLocks noChangeArrowheads="1"/>
          </p:cNvSpPr>
          <p:nvPr/>
        </p:nvSpPr>
        <p:spPr bwMode="auto">
          <a:xfrm>
            <a:off x="2332038" y="2039939"/>
            <a:ext cx="1143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solidFill>
                  <a:srgbClr val="0000FF"/>
                </a:solidFill>
                <a:latin typeface="Times New Roman" panose="02020603050405020304" pitchFamily="18" charset="0"/>
              </a:rPr>
              <a:t>vtmin</a:t>
            </a:r>
          </a:p>
        </p:txBody>
      </p:sp>
      <p:grpSp>
        <p:nvGrpSpPr>
          <p:cNvPr id="70670" name="Group 15"/>
          <p:cNvGrpSpPr>
            <a:grpSpLocks/>
          </p:cNvGrpSpPr>
          <p:nvPr/>
        </p:nvGrpSpPr>
        <p:grpSpPr bwMode="auto">
          <a:xfrm>
            <a:off x="2546350" y="2287589"/>
            <a:ext cx="7893050" cy="649287"/>
            <a:chOff x="644" y="1153"/>
            <a:chExt cx="4972" cy="409"/>
          </a:xfrm>
        </p:grpSpPr>
        <p:sp>
          <p:nvSpPr>
            <p:cNvPr id="70673" name="Oval 16"/>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70674" name="Oval 17"/>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70675" name="Oval 18"/>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3</a:t>
              </a:r>
            </a:p>
          </p:txBody>
        </p:sp>
        <p:sp>
          <p:nvSpPr>
            <p:cNvPr id="70676" name="Oval 19"/>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70677" name="Oval 20"/>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70678" name="Oval 21"/>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70679" name="Oval 22"/>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7</a:t>
              </a:r>
            </a:p>
          </p:txBody>
        </p:sp>
        <p:sp>
          <p:nvSpPr>
            <p:cNvPr id="70680" name="Oval 23"/>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0</a:t>
              </a:r>
            </a:p>
          </p:txBody>
        </p:sp>
      </p:grpSp>
      <p:sp>
        <p:nvSpPr>
          <p:cNvPr id="356401" name="Text Box 49"/>
          <p:cNvSpPr txBox="1">
            <a:spLocks noChangeArrowheads="1"/>
          </p:cNvSpPr>
          <p:nvPr/>
        </p:nvSpPr>
        <p:spPr bwMode="auto">
          <a:xfrm>
            <a:off x="3449638" y="1384300"/>
            <a:ext cx="289560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solidFill>
                  <a:srgbClr val="FFFF00"/>
                </a:solidFill>
                <a:latin typeface="Times New Roman" panose="02020603050405020304" pitchFamily="18" charset="0"/>
              </a:rPr>
              <a:t>Find</a:t>
            </a:r>
            <a:r>
              <a:rPr lang="en-US" sz="2400" b="1">
                <a:solidFill>
                  <a:srgbClr val="FFFF00"/>
                </a:solidFill>
                <a:latin typeface="VNI-Helve" pitchFamily="2" charset="0"/>
              </a:rPr>
              <a:t> </a:t>
            </a:r>
            <a:r>
              <a:rPr lang="en-US" sz="2400" b="1">
                <a:solidFill>
                  <a:srgbClr val="FFFF00"/>
                </a:solidFill>
                <a:latin typeface="Times New Roman" panose="02020603050405020304" pitchFamily="18" charset="0"/>
              </a:rPr>
              <a:t>MinPos</a:t>
            </a:r>
            <a:r>
              <a:rPr lang="en-US" sz="2400" b="1">
                <a:solidFill>
                  <a:srgbClr val="FFFF00"/>
                </a:solidFill>
                <a:latin typeface="VNI-Helve" pitchFamily="2" charset="0"/>
              </a:rPr>
              <a:t>(0, 7)</a:t>
            </a:r>
          </a:p>
        </p:txBody>
      </p:sp>
      <p:sp>
        <p:nvSpPr>
          <p:cNvPr id="356404" name="Text Box 52"/>
          <p:cNvSpPr txBox="1">
            <a:spLocks noChangeArrowheads="1"/>
          </p:cNvSpPr>
          <p:nvPr/>
        </p:nvSpPr>
        <p:spPr bwMode="auto">
          <a:xfrm>
            <a:off x="6829425" y="1379538"/>
            <a:ext cx="2992438"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solidFill>
                  <a:srgbClr val="FFFF00"/>
                </a:solidFill>
                <a:latin typeface="Times New Roman" panose="02020603050405020304" pitchFamily="18" charset="0"/>
              </a:rPr>
              <a:t>Swap</a:t>
            </a:r>
            <a:r>
              <a:rPr lang="en-US" sz="2400" b="1">
                <a:solidFill>
                  <a:srgbClr val="FFFF00"/>
                </a:solidFill>
                <a:latin typeface="VNI-Helve" pitchFamily="2" charset="0"/>
              </a:rPr>
              <a:t>(</a:t>
            </a:r>
            <a:r>
              <a:rPr lang="en-US" sz="2400" b="1">
                <a:solidFill>
                  <a:srgbClr val="FFFF00"/>
                </a:solidFill>
                <a:latin typeface="Times New Roman" panose="02020603050405020304" pitchFamily="18" charset="0"/>
              </a:rPr>
              <a:t>a[i]</a:t>
            </a:r>
            <a:r>
              <a:rPr lang="en-US" sz="2400" b="1">
                <a:solidFill>
                  <a:srgbClr val="FFFF00"/>
                </a:solidFill>
                <a:latin typeface="VNI-Helve" pitchFamily="2" charset="0"/>
              </a:rPr>
              <a:t>, </a:t>
            </a:r>
            <a:r>
              <a:rPr lang="en-US" sz="2400" b="1">
                <a:solidFill>
                  <a:srgbClr val="FFFF00"/>
                </a:solidFill>
                <a:latin typeface="Times New Roman" panose="02020603050405020304" pitchFamily="18" charset="0"/>
              </a:rPr>
              <a:t>a[vtmin]</a:t>
            </a:r>
            <a:r>
              <a:rPr lang="en-US" sz="2400" b="1">
                <a:solidFill>
                  <a:srgbClr val="FFFF00"/>
                </a:solidFill>
                <a:latin typeface="VNI-Helve" pitchFamily="2" charset="0"/>
              </a:rPr>
              <a:t>)</a:t>
            </a:r>
          </a:p>
        </p:txBody>
      </p:sp>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28" name="Rectangle 27"/>
          <p:cNvSpPr/>
          <p:nvPr/>
        </p:nvSpPr>
        <p:spPr>
          <a:xfrm>
            <a:off x="629505" y="83353"/>
            <a:ext cx="10932989" cy="754053"/>
          </a:xfrm>
          <a:prstGeom prst="rect">
            <a:avLst/>
          </a:prstGeom>
        </p:spPr>
        <p:txBody>
          <a:bodyPr wrap="square">
            <a:spAutoFit/>
          </a:bodyPr>
          <a:lstStyle/>
          <a:p>
            <a:pPr algn="ctr"/>
            <a:r>
              <a:rPr lang="en-US" sz="4300" i="1">
                <a:latin typeface="Times New Roman" panose="02020603050405020304" pitchFamily="18" charset="0"/>
              </a:rPr>
              <a:t>Selection Sort – Ví dụ</a:t>
            </a:r>
            <a:endParaRPr lang="en-US" sz="4300"/>
          </a:p>
        </p:txBody>
      </p:sp>
      <p:sp>
        <p:nvSpPr>
          <p:cNvPr id="29" name="Rectangle 28"/>
          <p:cNvSpPr/>
          <p:nvPr/>
        </p:nvSpPr>
        <p:spPr>
          <a:xfrm>
            <a:off x="583582" y="2939534"/>
            <a:ext cx="1378904" cy="523220"/>
          </a:xfrm>
          <a:prstGeom prst="rect">
            <a:avLst/>
          </a:prstGeom>
        </p:spPr>
        <p:txBody>
          <a:bodyPr wrap="none">
            <a:spAutoFit/>
          </a:bodyPr>
          <a:lstStyle/>
          <a:p>
            <a:r>
              <a:rPr lang="en-US" sz="2800" b="1" i="1">
                <a:latin typeface="Times New Roman" panose="02020603050405020304" pitchFamily="18" charset="0"/>
              </a:rPr>
              <a:t>Bước 1:</a:t>
            </a:r>
            <a:endParaRPr lang="en-US" sz="2800" b="1"/>
          </a:p>
        </p:txBody>
      </p:sp>
      <p:sp>
        <p:nvSpPr>
          <p:cNvPr id="30"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87198436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6365"/>
                                        </p:tgtEl>
                                        <p:attrNameLst>
                                          <p:attrName>style.visibility</p:attrName>
                                        </p:attrNameLst>
                                      </p:cBhvr>
                                      <p:to>
                                        <p:strVal val="visible"/>
                                      </p:to>
                                    </p:set>
                                    <p:animEffect transition="in" filter="blinds(horizontal)">
                                      <p:cBhvr>
                                        <p:cTn id="7" dur="500"/>
                                        <p:tgtEl>
                                          <p:spTgt spid="3563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56401"/>
                                        </p:tgtEl>
                                        <p:attrNameLst>
                                          <p:attrName>style.visibility</p:attrName>
                                        </p:attrNameLst>
                                      </p:cBhvr>
                                      <p:to>
                                        <p:strVal val="visible"/>
                                      </p:to>
                                    </p:set>
                                    <p:anim calcmode="lin" valueType="num">
                                      <p:cBhvr additive="base">
                                        <p:cTn id="12" dur="500" fill="hold"/>
                                        <p:tgtEl>
                                          <p:spTgt spid="356401"/>
                                        </p:tgtEl>
                                        <p:attrNameLst>
                                          <p:attrName>ppt_x</p:attrName>
                                        </p:attrNameLst>
                                      </p:cBhvr>
                                      <p:tavLst>
                                        <p:tav tm="0">
                                          <p:val>
                                            <p:strVal val="0-#ppt_w/2"/>
                                          </p:val>
                                        </p:tav>
                                        <p:tav tm="100000">
                                          <p:val>
                                            <p:strVal val="#ppt_x"/>
                                          </p:val>
                                        </p:tav>
                                      </p:tavLst>
                                    </p:anim>
                                    <p:anim calcmode="lin" valueType="num">
                                      <p:cBhvr additive="base">
                                        <p:cTn id="13" dur="500" fill="hold"/>
                                        <p:tgtEl>
                                          <p:spTgt spid="356401"/>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3" presetClass="entr" presetSubtype="10" fill="hold" grpId="0" nodeType="afterEffect">
                                  <p:stCondLst>
                                    <p:cond delay="0"/>
                                  </p:stCondLst>
                                  <p:childTnLst>
                                    <p:set>
                                      <p:cBhvr>
                                        <p:cTn id="16" dur="1" fill="hold">
                                          <p:stCondLst>
                                            <p:cond delay="0"/>
                                          </p:stCondLst>
                                        </p:cTn>
                                        <p:tgtEl>
                                          <p:spTgt spid="356366"/>
                                        </p:tgtEl>
                                        <p:attrNameLst>
                                          <p:attrName>style.visibility</p:attrName>
                                        </p:attrNameLst>
                                      </p:cBhvr>
                                      <p:to>
                                        <p:strVal val="visible"/>
                                      </p:to>
                                    </p:set>
                                    <p:animEffect transition="in" filter="blinds(horizontal)">
                                      <p:cBhvr>
                                        <p:cTn id="17" dur="500"/>
                                        <p:tgtEl>
                                          <p:spTgt spid="356366"/>
                                        </p:tgtEl>
                                      </p:cBhvr>
                                    </p:animEffect>
                                  </p:childTnLst>
                                </p:cTn>
                              </p:par>
                            </p:childTnLst>
                          </p:cTn>
                        </p:par>
                        <p:par>
                          <p:cTn id="18" fill="hold" nodeType="afterGroup">
                            <p:stCondLst>
                              <p:cond delay="1000"/>
                            </p:stCondLst>
                            <p:childTnLst>
                              <p:par>
                                <p:cTn id="19" presetID="26" presetClass="emph" presetSubtype="0" fill="hold" grpId="0" nodeType="afterEffect">
                                  <p:stCondLst>
                                    <p:cond delay="0"/>
                                  </p:stCondLst>
                                  <p:childTnLst>
                                    <p:animEffect transition="out" filter="fade">
                                      <p:cBhvr>
                                        <p:cTn id="20" dur="2000" tmFilter="0, 0; .2, .5; .8, .5; 1, 0"/>
                                        <p:tgtEl>
                                          <p:spTgt spid="356357"/>
                                        </p:tgtEl>
                                      </p:cBhvr>
                                    </p:animEffect>
                                    <p:animScale>
                                      <p:cBhvr>
                                        <p:cTn id="21" dur="1000" autoRev="1" fill="hold"/>
                                        <p:tgtEl>
                                          <p:spTgt spid="356357"/>
                                        </p:tgtEl>
                                      </p:cBhvr>
                                      <p:by x="105000" y="105000"/>
                                    </p:animScale>
                                  </p:childTnLst>
                                </p:cTn>
                              </p:par>
                              <p:par>
                                <p:cTn id="22" presetID="26" presetClass="emph" presetSubtype="0" fill="hold" grpId="0" nodeType="withEffect">
                                  <p:stCondLst>
                                    <p:cond delay="0"/>
                                  </p:stCondLst>
                                  <p:childTnLst>
                                    <p:animEffect transition="out" filter="fade">
                                      <p:cBhvr>
                                        <p:cTn id="23" dur="2000" tmFilter="0, 0; .2, .5; .8, .5; 1, 0"/>
                                        <p:tgtEl>
                                          <p:spTgt spid="356364"/>
                                        </p:tgtEl>
                                      </p:cBhvr>
                                    </p:animEffect>
                                    <p:animScale>
                                      <p:cBhvr>
                                        <p:cTn id="24" dur="1000" autoRev="1" fill="hold"/>
                                        <p:tgtEl>
                                          <p:spTgt spid="356364"/>
                                        </p:tgtEl>
                                      </p:cBhvr>
                                      <p:by x="105000" y="105000"/>
                                    </p:animScale>
                                  </p:childTnLst>
                                </p:cTn>
                              </p:par>
                            </p:childTnLst>
                          </p:cTn>
                        </p:par>
                        <p:par>
                          <p:cTn id="25" fill="hold" nodeType="afterGroup">
                            <p:stCondLst>
                              <p:cond delay="3000"/>
                            </p:stCondLst>
                            <p:childTnLst>
                              <p:par>
                                <p:cTn id="26" presetID="63" presetClass="path" presetSubtype="0" accel="50000" decel="50000" fill="hold" grpId="1" nodeType="afterEffect">
                                  <p:stCondLst>
                                    <p:cond delay="0"/>
                                  </p:stCondLst>
                                  <p:childTnLst>
                                    <p:animMotion origin="layout" path="M -1.04167E-6 3.7037E-6 L 0.08373 0.00231 " pathEditMode="relative" rAng="0" ptsTypes="AA">
                                      <p:cBhvr>
                                        <p:cTn id="27" dur="2000" fill="hold"/>
                                        <p:tgtEl>
                                          <p:spTgt spid="356366"/>
                                        </p:tgtEl>
                                        <p:attrNameLst>
                                          <p:attrName>ppt_x</p:attrName>
                                          <p:attrName>ppt_y</p:attrName>
                                        </p:attrNameLst>
                                      </p:cBhvr>
                                      <p:rCtr x="4180" y="116"/>
                                    </p:animMotion>
                                  </p:childTnLst>
                                </p:cTn>
                              </p:par>
                            </p:childTnLst>
                          </p:cTn>
                        </p:par>
                        <p:par>
                          <p:cTn id="28" fill="hold" nodeType="afterGroup">
                            <p:stCondLst>
                              <p:cond delay="5000"/>
                            </p:stCondLst>
                            <p:childTnLst>
                              <p:par>
                                <p:cTn id="29" presetID="26" presetClass="emph" presetSubtype="0" fill="hold" grpId="1" nodeType="afterEffect">
                                  <p:stCondLst>
                                    <p:cond delay="0"/>
                                  </p:stCondLst>
                                  <p:childTnLst>
                                    <p:animEffect transition="out" filter="fade">
                                      <p:cBhvr>
                                        <p:cTn id="30" dur="2000" tmFilter="0, 0; .2, .5; .8, .5; 1, 0"/>
                                        <p:tgtEl>
                                          <p:spTgt spid="356357"/>
                                        </p:tgtEl>
                                      </p:cBhvr>
                                    </p:animEffect>
                                    <p:animScale>
                                      <p:cBhvr>
                                        <p:cTn id="31" dur="1000" autoRev="1" fill="hold"/>
                                        <p:tgtEl>
                                          <p:spTgt spid="356357"/>
                                        </p:tgtEl>
                                      </p:cBhvr>
                                      <p:by x="105000" y="105000"/>
                                    </p:animScale>
                                  </p:childTnLst>
                                </p:cTn>
                              </p:par>
                              <p:par>
                                <p:cTn id="32" presetID="26" presetClass="emph" presetSubtype="0" fill="hold" grpId="0" nodeType="withEffect">
                                  <p:stCondLst>
                                    <p:cond delay="0"/>
                                  </p:stCondLst>
                                  <p:childTnLst>
                                    <p:animEffect transition="out" filter="fade">
                                      <p:cBhvr>
                                        <p:cTn id="33" dur="2000" tmFilter="0, 0; .2, .5; .8, .5; 1, 0"/>
                                        <p:tgtEl>
                                          <p:spTgt spid="356358"/>
                                        </p:tgtEl>
                                      </p:cBhvr>
                                    </p:animEffect>
                                    <p:animScale>
                                      <p:cBhvr>
                                        <p:cTn id="34" dur="1000" autoRev="1" fill="hold"/>
                                        <p:tgtEl>
                                          <p:spTgt spid="356358"/>
                                        </p:tgtEl>
                                      </p:cBhvr>
                                      <p:by x="105000" y="105000"/>
                                    </p:animScale>
                                  </p:childTnLst>
                                </p:cTn>
                              </p:par>
                            </p:childTnLst>
                          </p:cTn>
                        </p:par>
                        <p:par>
                          <p:cTn id="35" fill="hold" nodeType="afterGroup">
                            <p:stCondLst>
                              <p:cond delay="7000"/>
                            </p:stCondLst>
                            <p:childTnLst>
                              <p:par>
                                <p:cTn id="36" presetID="26" presetClass="emph" presetSubtype="0" fill="hold" grpId="0" nodeType="afterEffect">
                                  <p:stCondLst>
                                    <p:cond delay="0"/>
                                  </p:stCondLst>
                                  <p:childTnLst>
                                    <p:animEffect transition="out" filter="fade">
                                      <p:cBhvr>
                                        <p:cTn id="37" dur="2000" tmFilter="0, 0; .2, .5; .8, .5; 1, 0"/>
                                        <p:tgtEl>
                                          <p:spTgt spid="356359"/>
                                        </p:tgtEl>
                                      </p:cBhvr>
                                    </p:animEffect>
                                    <p:animScale>
                                      <p:cBhvr>
                                        <p:cTn id="38" dur="1000" autoRev="1" fill="hold"/>
                                        <p:tgtEl>
                                          <p:spTgt spid="356359"/>
                                        </p:tgtEl>
                                      </p:cBhvr>
                                      <p:by x="105000" y="105000"/>
                                    </p:animScale>
                                  </p:childTnLst>
                                </p:cTn>
                              </p:par>
                              <p:par>
                                <p:cTn id="39" presetID="26" presetClass="emph" presetSubtype="0" fill="hold" grpId="2" nodeType="withEffect">
                                  <p:stCondLst>
                                    <p:cond delay="0"/>
                                  </p:stCondLst>
                                  <p:childTnLst>
                                    <p:animEffect transition="out" filter="fade">
                                      <p:cBhvr>
                                        <p:cTn id="40" dur="2000" tmFilter="0, 0; .2, .5; .8, .5; 1, 0"/>
                                        <p:tgtEl>
                                          <p:spTgt spid="356357"/>
                                        </p:tgtEl>
                                      </p:cBhvr>
                                    </p:animEffect>
                                    <p:animScale>
                                      <p:cBhvr>
                                        <p:cTn id="41" dur="1000" autoRev="1" fill="hold"/>
                                        <p:tgtEl>
                                          <p:spTgt spid="356357"/>
                                        </p:tgtEl>
                                      </p:cBhvr>
                                      <p:by x="105000" y="105000"/>
                                    </p:animScale>
                                  </p:childTnLst>
                                </p:cTn>
                              </p:par>
                            </p:childTnLst>
                          </p:cTn>
                        </p:par>
                        <p:par>
                          <p:cTn id="42" fill="hold" nodeType="afterGroup">
                            <p:stCondLst>
                              <p:cond delay="9000"/>
                            </p:stCondLst>
                            <p:childTnLst>
                              <p:par>
                                <p:cTn id="43" presetID="26" presetClass="emph" presetSubtype="0" fill="hold" grpId="0" nodeType="afterEffect">
                                  <p:stCondLst>
                                    <p:cond delay="0"/>
                                  </p:stCondLst>
                                  <p:childTnLst>
                                    <p:animEffect transition="out" filter="fade">
                                      <p:cBhvr>
                                        <p:cTn id="44" dur="2000" tmFilter="0, 0; .2, .5; .8, .5; 1, 0"/>
                                        <p:tgtEl>
                                          <p:spTgt spid="356360"/>
                                        </p:tgtEl>
                                      </p:cBhvr>
                                    </p:animEffect>
                                    <p:animScale>
                                      <p:cBhvr>
                                        <p:cTn id="45" dur="1000" autoRev="1" fill="hold"/>
                                        <p:tgtEl>
                                          <p:spTgt spid="356360"/>
                                        </p:tgtEl>
                                      </p:cBhvr>
                                      <p:by x="105000" y="105000"/>
                                    </p:animScale>
                                  </p:childTnLst>
                                </p:cTn>
                              </p:par>
                              <p:par>
                                <p:cTn id="46" presetID="26" presetClass="emph" presetSubtype="0" fill="hold" grpId="3" nodeType="withEffect">
                                  <p:stCondLst>
                                    <p:cond delay="0"/>
                                  </p:stCondLst>
                                  <p:childTnLst>
                                    <p:animEffect transition="out" filter="fade">
                                      <p:cBhvr>
                                        <p:cTn id="47" dur="2000" tmFilter="0, 0; .2, .5; .8, .5; 1, 0"/>
                                        <p:tgtEl>
                                          <p:spTgt spid="356357"/>
                                        </p:tgtEl>
                                      </p:cBhvr>
                                    </p:animEffect>
                                    <p:animScale>
                                      <p:cBhvr>
                                        <p:cTn id="48" dur="1000" autoRev="1" fill="hold"/>
                                        <p:tgtEl>
                                          <p:spTgt spid="356357"/>
                                        </p:tgtEl>
                                      </p:cBhvr>
                                      <p:by x="105000" y="105000"/>
                                    </p:animScale>
                                  </p:childTnLst>
                                </p:cTn>
                              </p:par>
                            </p:childTnLst>
                          </p:cTn>
                        </p:par>
                        <p:par>
                          <p:cTn id="49" fill="hold" nodeType="afterGroup">
                            <p:stCondLst>
                              <p:cond delay="11000"/>
                            </p:stCondLst>
                            <p:childTnLst>
                              <p:par>
                                <p:cTn id="50" presetID="63" presetClass="path" presetSubtype="0" accel="50000" decel="50000" fill="hold" grpId="2" nodeType="afterEffect">
                                  <p:stCondLst>
                                    <p:cond delay="0"/>
                                  </p:stCondLst>
                                  <p:childTnLst>
                                    <p:animMotion origin="layout" path="M 0.08373 0.00231 L 0.33373 -0.00579 " pathEditMode="relative" rAng="0" ptsTypes="AA">
                                      <p:cBhvr>
                                        <p:cTn id="51" dur="2000" fill="hold"/>
                                        <p:tgtEl>
                                          <p:spTgt spid="356366"/>
                                        </p:tgtEl>
                                        <p:attrNameLst>
                                          <p:attrName>ppt_x</p:attrName>
                                          <p:attrName>ppt_y</p:attrName>
                                        </p:attrNameLst>
                                      </p:cBhvr>
                                      <p:rCtr x="12500" y="-417"/>
                                    </p:animMotion>
                                  </p:childTnLst>
                                </p:cTn>
                              </p:par>
                            </p:childTnLst>
                          </p:cTn>
                        </p:par>
                        <p:par>
                          <p:cTn id="52" fill="hold" nodeType="afterGroup">
                            <p:stCondLst>
                              <p:cond delay="13000"/>
                            </p:stCondLst>
                            <p:childTnLst>
                              <p:par>
                                <p:cTn id="53" presetID="26" presetClass="emph" presetSubtype="0" fill="hold" grpId="0" nodeType="afterEffect">
                                  <p:stCondLst>
                                    <p:cond delay="0"/>
                                  </p:stCondLst>
                                  <p:childTnLst>
                                    <p:animEffect transition="out" filter="fade">
                                      <p:cBhvr>
                                        <p:cTn id="54" dur="2000" tmFilter="0, 0; .2, .5; .8, .5; 1, 0"/>
                                        <p:tgtEl>
                                          <p:spTgt spid="356361"/>
                                        </p:tgtEl>
                                      </p:cBhvr>
                                    </p:animEffect>
                                    <p:animScale>
                                      <p:cBhvr>
                                        <p:cTn id="55" dur="1000" autoRev="1" fill="hold"/>
                                        <p:tgtEl>
                                          <p:spTgt spid="356361"/>
                                        </p:tgtEl>
                                      </p:cBhvr>
                                      <p:by x="105000" y="105000"/>
                                    </p:animScale>
                                  </p:childTnLst>
                                </p:cTn>
                              </p:par>
                              <p:par>
                                <p:cTn id="56" presetID="26" presetClass="emph" presetSubtype="0" fill="hold" grpId="1" nodeType="withEffect">
                                  <p:stCondLst>
                                    <p:cond delay="0"/>
                                  </p:stCondLst>
                                  <p:childTnLst>
                                    <p:animEffect transition="out" filter="fade">
                                      <p:cBhvr>
                                        <p:cTn id="57" dur="2000" tmFilter="0, 0; .2, .5; .8, .5; 1, 0"/>
                                        <p:tgtEl>
                                          <p:spTgt spid="356360"/>
                                        </p:tgtEl>
                                      </p:cBhvr>
                                    </p:animEffect>
                                    <p:animScale>
                                      <p:cBhvr>
                                        <p:cTn id="58" dur="1000" autoRev="1" fill="hold"/>
                                        <p:tgtEl>
                                          <p:spTgt spid="356360"/>
                                        </p:tgtEl>
                                      </p:cBhvr>
                                      <p:by x="105000" y="105000"/>
                                    </p:animScale>
                                  </p:childTnLst>
                                </p:cTn>
                              </p:par>
                            </p:childTnLst>
                          </p:cTn>
                        </p:par>
                        <p:par>
                          <p:cTn id="59" fill="hold" nodeType="afterGroup">
                            <p:stCondLst>
                              <p:cond delay="15000"/>
                            </p:stCondLst>
                            <p:childTnLst>
                              <p:par>
                                <p:cTn id="60" presetID="26" presetClass="emph" presetSubtype="0" fill="hold" grpId="2" nodeType="afterEffect">
                                  <p:stCondLst>
                                    <p:cond delay="0"/>
                                  </p:stCondLst>
                                  <p:childTnLst>
                                    <p:animEffect transition="out" filter="fade">
                                      <p:cBhvr>
                                        <p:cTn id="61" dur="2000" tmFilter="0, 0; .2, .5; .8, .5; 1, 0"/>
                                        <p:tgtEl>
                                          <p:spTgt spid="356360"/>
                                        </p:tgtEl>
                                      </p:cBhvr>
                                    </p:animEffect>
                                    <p:animScale>
                                      <p:cBhvr>
                                        <p:cTn id="62" dur="1000" autoRev="1" fill="hold"/>
                                        <p:tgtEl>
                                          <p:spTgt spid="356360"/>
                                        </p:tgtEl>
                                      </p:cBhvr>
                                      <p:by x="105000" y="105000"/>
                                    </p:animScale>
                                  </p:childTnLst>
                                </p:cTn>
                              </p:par>
                              <p:par>
                                <p:cTn id="63" presetID="26" presetClass="emph" presetSubtype="0" fill="hold" grpId="0" nodeType="withEffect">
                                  <p:stCondLst>
                                    <p:cond delay="0"/>
                                  </p:stCondLst>
                                  <p:childTnLst>
                                    <p:animEffect transition="out" filter="fade">
                                      <p:cBhvr>
                                        <p:cTn id="64" dur="2000" tmFilter="0, 0; .2, .5; .8, .5; 1, 0"/>
                                        <p:tgtEl>
                                          <p:spTgt spid="356362"/>
                                        </p:tgtEl>
                                      </p:cBhvr>
                                    </p:animEffect>
                                    <p:animScale>
                                      <p:cBhvr>
                                        <p:cTn id="65" dur="1000" autoRev="1" fill="hold"/>
                                        <p:tgtEl>
                                          <p:spTgt spid="356362"/>
                                        </p:tgtEl>
                                      </p:cBhvr>
                                      <p:by x="105000" y="105000"/>
                                    </p:animScale>
                                  </p:childTnLst>
                                </p:cTn>
                              </p:par>
                            </p:childTnLst>
                          </p:cTn>
                        </p:par>
                        <p:par>
                          <p:cTn id="66" fill="hold" nodeType="afterGroup">
                            <p:stCondLst>
                              <p:cond delay="17000"/>
                            </p:stCondLst>
                            <p:childTnLst>
                              <p:par>
                                <p:cTn id="67" presetID="26" presetClass="emph" presetSubtype="0" fill="hold" grpId="0" nodeType="afterEffect">
                                  <p:stCondLst>
                                    <p:cond delay="0"/>
                                  </p:stCondLst>
                                  <p:childTnLst>
                                    <p:animEffect transition="out" filter="fade">
                                      <p:cBhvr>
                                        <p:cTn id="68" dur="2000" tmFilter="0, 0; .2, .5; .8, .5; 1, 0"/>
                                        <p:tgtEl>
                                          <p:spTgt spid="356363"/>
                                        </p:tgtEl>
                                      </p:cBhvr>
                                    </p:animEffect>
                                    <p:animScale>
                                      <p:cBhvr>
                                        <p:cTn id="69" dur="1000" autoRev="1" fill="hold"/>
                                        <p:tgtEl>
                                          <p:spTgt spid="356363"/>
                                        </p:tgtEl>
                                      </p:cBhvr>
                                      <p:by x="105000" y="105000"/>
                                    </p:animScale>
                                  </p:childTnLst>
                                </p:cTn>
                              </p:par>
                              <p:par>
                                <p:cTn id="70" presetID="26" presetClass="emph" presetSubtype="0" fill="hold" grpId="3" nodeType="withEffect">
                                  <p:stCondLst>
                                    <p:cond delay="0"/>
                                  </p:stCondLst>
                                  <p:childTnLst>
                                    <p:animEffect transition="out" filter="fade">
                                      <p:cBhvr>
                                        <p:cTn id="71" dur="2000" tmFilter="0, 0; .2, .5; .8, .5; 1, 0"/>
                                        <p:tgtEl>
                                          <p:spTgt spid="356360"/>
                                        </p:tgtEl>
                                      </p:cBhvr>
                                    </p:animEffect>
                                    <p:animScale>
                                      <p:cBhvr>
                                        <p:cTn id="72" dur="1000" autoRev="1" fill="hold"/>
                                        <p:tgtEl>
                                          <p:spTgt spid="356360"/>
                                        </p:tgtEl>
                                      </p:cBhvr>
                                      <p:by x="105000" y="105000"/>
                                    </p:animScale>
                                  </p:childTnLst>
                                </p:cTn>
                              </p:par>
                            </p:childTnLst>
                          </p:cTn>
                        </p:par>
                        <p:par>
                          <p:cTn id="73" fill="hold" nodeType="afterGroup">
                            <p:stCondLst>
                              <p:cond delay="19000"/>
                            </p:stCondLst>
                            <p:childTnLst>
                              <p:par>
                                <p:cTn id="74" presetID="2" presetClass="exit" presetSubtype="8" fill="hold" grpId="1" nodeType="afterEffect">
                                  <p:stCondLst>
                                    <p:cond delay="0"/>
                                  </p:stCondLst>
                                  <p:childTnLst>
                                    <p:anim calcmode="lin" valueType="num">
                                      <p:cBhvr additive="base">
                                        <p:cTn id="75" dur="500"/>
                                        <p:tgtEl>
                                          <p:spTgt spid="356401"/>
                                        </p:tgtEl>
                                        <p:attrNameLst>
                                          <p:attrName>ppt_x</p:attrName>
                                        </p:attrNameLst>
                                      </p:cBhvr>
                                      <p:tavLst>
                                        <p:tav tm="0">
                                          <p:val>
                                            <p:strVal val="ppt_x"/>
                                          </p:val>
                                        </p:tav>
                                        <p:tav tm="100000">
                                          <p:val>
                                            <p:strVal val="0-ppt_w/2"/>
                                          </p:val>
                                        </p:tav>
                                      </p:tavLst>
                                    </p:anim>
                                    <p:anim calcmode="lin" valueType="num">
                                      <p:cBhvr additive="base">
                                        <p:cTn id="76" dur="500"/>
                                        <p:tgtEl>
                                          <p:spTgt spid="356401"/>
                                        </p:tgtEl>
                                        <p:attrNameLst>
                                          <p:attrName>ppt_y</p:attrName>
                                        </p:attrNameLst>
                                      </p:cBhvr>
                                      <p:tavLst>
                                        <p:tav tm="0">
                                          <p:val>
                                            <p:strVal val="ppt_y"/>
                                          </p:val>
                                        </p:tav>
                                        <p:tav tm="100000">
                                          <p:val>
                                            <p:strVal val="ppt_y"/>
                                          </p:val>
                                        </p:tav>
                                      </p:tavLst>
                                    </p:anim>
                                    <p:set>
                                      <p:cBhvr>
                                        <p:cTn id="77" dur="1" fill="hold">
                                          <p:stCondLst>
                                            <p:cond delay="499"/>
                                          </p:stCondLst>
                                        </p:cTn>
                                        <p:tgtEl>
                                          <p:spTgt spid="356401"/>
                                        </p:tgtEl>
                                        <p:attrNameLst>
                                          <p:attrName>style.visibility</p:attrName>
                                        </p:attrNameLst>
                                      </p:cBhvr>
                                      <p:to>
                                        <p:strVal val="hidden"/>
                                      </p:to>
                                    </p:set>
                                  </p:childTnLst>
                                </p:cTn>
                              </p:par>
                            </p:childTnLst>
                          </p:cTn>
                        </p:par>
                        <p:par>
                          <p:cTn id="78" fill="hold" nodeType="afterGroup">
                            <p:stCondLst>
                              <p:cond delay="19500"/>
                            </p:stCondLst>
                            <p:childTnLst>
                              <p:par>
                                <p:cTn id="79" presetID="2" presetClass="entr" presetSubtype="2" fill="hold" grpId="0" nodeType="afterEffect">
                                  <p:stCondLst>
                                    <p:cond delay="0"/>
                                  </p:stCondLst>
                                  <p:childTnLst>
                                    <p:set>
                                      <p:cBhvr>
                                        <p:cTn id="80" dur="1" fill="hold">
                                          <p:stCondLst>
                                            <p:cond delay="0"/>
                                          </p:stCondLst>
                                        </p:cTn>
                                        <p:tgtEl>
                                          <p:spTgt spid="356404"/>
                                        </p:tgtEl>
                                        <p:attrNameLst>
                                          <p:attrName>style.visibility</p:attrName>
                                        </p:attrNameLst>
                                      </p:cBhvr>
                                      <p:to>
                                        <p:strVal val="visible"/>
                                      </p:to>
                                    </p:set>
                                    <p:anim calcmode="lin" valueType="num">
                                      <p:cBhvr additive="base">
                                        <p:cTn id="81" dur="500" fill="hold"/>
                                        <p:tgtEl>
                                          <p:spTgt spid="356404"/>
                                        </p:tgtEl>
                                        <p:attrNameLst>
                                          <p:attrName>ppt_x</p:attrName>
                                        </p:attrNameLst>
                                      </p:cBhvr>
                                      <p:tavLst>
                                        <p:tav tm="0">
                                          <p:val>
                                            <p:strVal val="1+#ppt_w/2"/>
                                          </p:val>
                                        </p:tav>
                                        <p:tav tm="100000">
                                          <p:val>
                                            <p:strVal val="#ppt_x"/>
                                          </p:val>
                                        </p:tav>
                                      </p:tavLst>
                                    </p:anim>
                                    <p:anim calcmode="lin" valueType="num">
                                      <p:cBhvr additive="base">
                                        <p:cTn id="82" dur="500" fill="hold"/>
                                        <p:tgtEl>
                                          <p:spTgt spid="356404"/>
                                        </p:tgtEl>
                                        <p:attrNameLst>
                                          <p:attrName>ppt_y</p:attrName>
                                        </p:attrNameLst>
                                      </p:cBhvr>
                                      <p:tavLst>
                                        <p:tav tm="0">
                                          <p:val>
                                            <p:strVal val="#ppt_y"/>
                                          </p:val>
                                        </p:tav>
                                        <p:tav tm="100000">
                                          <p:val>
                                            <p:strVal val="#ppt_y"/>
                                          </p:val>
                                        </p:tav>
                                      </p:tavLst>
                                    </p:anim>
                                  </p:childTnLst>
                                </p:cTn>
                              </p:par>
                            </p:childTnLst>
                          </p:cTn>
                        </p:par>
                        <p:par>
                          <p:cTn id="83" fill="hold" nodeType="afterGroup">
                            <p:stCondLst>
                              <p:cond delay="20000"/>
                            </p:stCondLst>
                            <p:childTnLst>
                              <p:par>
                                <p:cTn id="84" presetID="42" presetClass="path" presetSubtype="0" accel="50000" decel="50000" fill="hold" grpId="4" nodeType="afterEffect">
                                  <p:stCondLst>
                                    <p:cond delay="0"/>
                                  </p:stCondLst>
                                  <p:childTnLst>
                                    <p:animMotion origin="layout" path="M 0.00053 0.00023 L -0.22447 0.21365 " pathEditMode="relative" rAng="0" ptsTypes="AA">
                                      <p:cBhvr>
                                        <p:cTn id="85" dur="2000" fill="hold"/>
                                        <p:tgtEl>
                                          <p:spTgt spid="356360"/>
                                        </p:tgtEl>
                                        <p:attrNameLst>
                                          <p:attrName>ppt_x</p:attrName>
                                          <p:attrName>ppt_y</p:attrName>
                                        </p:attrNameLst>
                                      </p:cBhvr>
                                      <p:rCtr x="-11250" y="10671"/>
                                    </p:animMotion>
                                  </p:childTnLst>
                                </p:cTn>
                              </p:par>
                            </p:childTnLst>
                          </p:cTn>
                        </p:par>
                        <p:par>
                          <p:cTn id="86" fill="hold" nodeType="afterGroup">
                            <p:stCondLst>
                              <p:cond delay="22000"/>
                            </p:stCondLst>
                            <p:childTnLst>
                              <p:par>
                                <p:cTn id="87" presetID="63" presetClass="path" presetSubtype="0" accel="50000" decel="50000" fill="hold" grpId="1" nodeType="afterEffect">
                                  <p:stCondLst>
                                    <p:cond delay="0"/>
                                  </p:stCondLst>
                                  <p:childTnLst>
                                    <p:animMotion origin="layout" path="M -0.00092 -2.22222E-6 L 0.33424 0.00023 " pathEditMode="relative" rAng="0" ptsTypes="AA">
                                      <p:cBhvr>
                                        <p:cTn id="88" dur="2000" fill="hold"/>
                                        <p:tgtEl>
                                          <p:spTgt spid="356364"/>
                                        </p:tgtEl>
                                        <p:attrNameLst>
                                          <p:attrName>ppt_x</p:attrName>
                                          <p:attrName>ppt_y</p:attrName>
                                        </p:attrNameLst>
                                      </p:cBhvr>
                                      <p:rCtr x="16810" y="-93"/>
                                    </p:animMotion>
                                  </p:childTnLst>
                                </p:cTn>
                              </p:par>
                            </p:childTnLst>
                          </p:cTn>
                        </p:par>
                        <p:par>
                          <p:cTn id="89" fill="hold" nodeType="afterGroup">
                            <p:stCondLst>
                              <p:cond delay="24000"/>
                            </p:stCondLst>
                            <p:childTnLst>
                              <p:par>
                                <p:cTn id="90" presetID="64" presetClass="path" presetSubtype="0" accel="50000" decel="50000" fill="hold" grpId="5" nodeType="afterEffect">
                                  <p:stCondLst>
                                    <p:cond delay="0"/>
                                  </p:stCondLst>
                                  <p:childTnLst>
                                    <p:animMotion origin="layout" path="M -0.22448 0.21366 L -0.33463 -1.85185E-6 " pathEditMode="relative" rAng="0" ptsTypes="AA">
                                      <p:cBhvr>
                                        <p:cTn id="91" dur="2000" fill="hold"/>
                                        <p:tgtEl>
                                          <p:spTgt spid="356360"/>
                                        </p:tgtEl>
                                        <p:attrNameLst>
                                          <p:attrName>ppt_x</p:attrName>
                                          <p:attrName>ppt_y</p:attrName>
                                        </p:attrNameLst>
                                      </p:cBhvr>
                                      <p:rCtr x="-5469" y="-10764"/>
                                    </p:animMotion>
                                  </p:childTnLst>
                                </p:cTn>
                              </p:par>
                            </p:childTnLst>
                          </p:cTn>
                        </p:par>
                        <p:par>
                          <p:cTn id="92" fill="hold" nodeType="afterGroup">
                            <p:stCondLst>
                              <p:cond delay="26000"/>
                            </p:stCondLst>
                            <p:childTnLst>
                              <p:par>
                                <p:cTn id="93" presetID="3" presetClass="exit" presetSubtype="10" fill="hold" grpId="3" nodeType="afterEffect">
                                  <p:stCondLst>
                                    <p:cond delay="0"/>
                                  </p:stCondLst>
                                  <p:childTnLst>
                                    <p:animEffect transition="out" filter="blinds(horizontal)">
                                      <p:cBhvr>
                                        <p:cTn id="94" dur="500"/>
                                        <p:tgtEl>
                                          <p:spTgt spid="356366"/>
                                        </p:tgtEl>
                                      </p:cBhvr>
                                    </p:animEffect>
                                    <p:set>
                                      <p:cBhvr>
                                        <p:cTn id="95" dur="1" fill="hold">
                                          <p:stCondLst>
                                            <p:cond delay="499"/>
                                          </p:stCondLst>
                                        </p:cTn>
                                        <p:tgtEl>
                                          <p:spTgt spid="356366"/>
                                        </p:tgtEl>
                                        <p:attrNameLst>
                                          <p:attrName>style.visibility</p:attrName>
                                        </p:attrNameLst>
                                      </p:cBhvr>
                                      <p:to>
                                        <p:strVal val="hidden"/>
                                      </p:to>
                                    </p:set>
                                  </p:childTnLst>
                                </p:cTn>
                              </p:par>
                            </p:childTnLst>
                          </p:cTn>
                        </p:par>
                        <p:par>
                          <p:cTn id="96" fill="hold" nodeType="afterGroup">
                            <p:stCondLst>
                              <p:cond delay="26500"/>
                            </p:stCondLst>
                            <p:childTnLst>
                              <p:par>
                                <p:cTn id="97" presetID="2" presetClass="exit" presetSubtype="2" fill="hold" grpId="1" nodeType="afterEffect">
                                  <p:stCondLst>
                                    <p:cond delay="0"/>
                                  </p:stCondLst>
                                  <p:childTnLst>
                                    <p:anim calcmode="lin" valueType="num">
                                      <p:cBhvr additive="base">
                                        <p:cTn id="98" dur="500"/>
                                        <p:tgtEl>
                                          <p:spTgt spid="356404"/>
                                        </p:tgtEl>
                                        <p:attrNameLst>
                                          <p:attrName>ppt_x</p:attrName>
                                        </p:attrNameLst>
                                      </p:cBhvr>
                                      <p:tavLst>
                                        <p:tav tm="0">
                                          <p:val>
                                            <p:strVal val="ppt_x"/>
                                          </p:val>
                                        </p:tav>
                                        <p:tav tm="100000">
                                          <p:val>
                                            <p:strVal val="1+ppt_w/2"/>
                                          </p:val>
                                        </p:tav>
                                      </p:tavLst>
                                    </p:anim>
                                    <p:anim calcmode="lin" valueType="num">
                                      <p:cBhvr additive="base">
                                        <p:cTn id="99" dur="500"/>
                                        <p:tgtEl>
                                          <p:spTgt spid="356404"/>
                                        </p:tgtEl>
                                        <p:attrNameLst>
                                          <p:attrName>ppt_y</p:attrName>
                                        </p:attrNameLst>
                                      </p:cBhvr>
                                      <p:tavLst>
                                        <p:tav tm="0">
                                          <p:val>
                                            <p:strVal val="ppt_y"/>
                                          </p:val>
                                        </p:tav>
                                        <p:tav tm="100000">
                                          <p:val>
                                            <p:strVal val="ppt_y"/>
                                          </p:val>
                                        </p:tav>
                                      </p:tavLst>
                                    </p:anim>
                                    <p:set>
                                      <p:cBhvr>
                                        <p:cTn id="100" dur="1" fill="hold">
                                          <p:stCondLst>
                                            <p:cond delay="499"/>
                                          </p:stCondLst>
                                        </p:cTn>
                                        <p:tgtEl>
                                          <p:spTgt spid="3564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7" grpId="0" animBg="1"/>
      <p:bldP spid="356357" grpId="1" animBg="1"/>
      <p:bldP spid="356357" grpId="2" animBg="1"/>
      <p:bldP spid="356357" grpId="3" animBg="1"/>
      <p:bldP spid="356358" grpId="0" animBg="1"/>
      <p:bldP spid="356359" grpId="0" animBg="1"/>
      <p:bldP spid="356360" grpId="0" animBg="1"/>
      <p:bldP spid="356360" grpId="1" animBg="1"/>
      <p:bldP spid="356360" grpId="2" animBg="1"/>
      <p:bldP spid="356360" grpId="3" animBg="1"/>
      <p:bldP spid="356360" grpId="4" animBg="1"/>
      <p:bldP spid="356360" grpId="5" animBg="1"/>
      <p:bldP spid="356361" grpId="0" animBg="1"/>
      <p:bldP spid="356362" grpId="0" animBg="1"/>
      <p:bldP spid="356363" grpId="0" animBg="1"/>
      <p:bldP spid="356364" grpId="0" animBg="1"/>
      <p:bldP spid="356364" grpId="1" animBg="1"/>
      <p:bldP spid="356365" grpId="0" animBg="1"/>
      <p:bldP spid="356366" grpId="0" animBg="1"/>
      <p:bldP spid="356366" grpId="1" animBg="1"/>
      <p:bldP spid="356366" grpId="2" animBg="1"/>
      <p:bldP spid="356366" grpId="3" animBg="1"/>
      <p:bldP spid="356401" grpId="0" animBg="1"/>
      <p:bldP spid="356401" grpId="1" animBg="1"/>
      <p:bldP spid="356404" grpId="0" animBg="1"/>
      <p:bldP spid="356404"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7" name="Oval 3"/>
          <p:cNvSpPr>
            <a:spLocks noChangeArrowheads="1"/>
          </p:cNvSpPr>
          <p:nvPr/>
        </p:nvSpPr>
        <p:spPr bwMode="auto">
          <a:xfrm>
            <a:off x="3568700"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651268" name="Oval 4"/>
          <p:cNvSpPr>
            <a:spLocks noChangeArrowheads="1"/>
          </p:cNvSpPr>
          <p:nvPr/>
        </p:nvSpPr>
        <p:spPr bwMode="auto">
          <a:xfrm>
            <a:off x="4592638"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8</a:t>
            </a:r>
          </a:p>
        </p:txBody>
      </p:sp>
      <p:sp>
        <p:nvSpPr>
          <p:cNvPr id="651269" name="Oval 5"/>
          <p:cNvSpPr>
            <a:spLocks noChangeArrowheads="1"/>
          </p:cNvSpPr>
          <p:nvPr/>
        </p:nvSpPr>
        <p:spPr bwMode="auto">
          <a:xfrm>
            <a:off x="5614988"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651270" name="Oval 6"/>
          <p:cNvSpPr>
            <a:spLocks noChangeArrowheads="1"/>
          </p:cNvSpPr>
          <p:nvPr/>
        </p:nvSpPr>
        <p:spPr bwMode="auto">
          <a:xfrm>
            <a:off x="6638926" y="2871789"/>
            <a:ext cx="766763" cy="64928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12</a:t>
            </a:r>
          </a:p>
        </p:txBody>
      </p:sp>
      <p:sp>
        <p:nvSpPr>
          <p:cNvPr id="651271" name="Oval 7"/>
          <p:cNvSpPr>
            <a:spLocks noChangeArrowheads="1"/>
          </p:cNvSpPr>
          <p:nvPr/>
        </p:nvSpPr>
        <p:spPr bwMode="auto">
          <a:xfrm>
            <a:off x="7661275"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651272" name="Oval 8"/>
          <p:cNvSpPr>
            <a:spLocks noChangeArrowheads="1"/>
          </p:cNvSpPr>
          <p:nvPr/>
        </p:nvSpPr>
        <p:spPr bwMode="auto">
          <a:xfrm>
            <a:off x="8685213"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651273" name="Oval 9"/>
          <p:cNvSpPr>
            <a:spLocks noChangeArrowheads="1"/>
          </p:cNvSpPr>
          <p:nvPr/>
        </p:nvSpPr>
        <p:spPr bwMode="auto">
          <a:xfrm>
            <a:off x="9709150" y="2871789"/>
            <a:ext cx="768350" cy="64928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15</a:t>
            </a:r>
          </a:p>
        </p:txBody>
      </p:sp>
      <p:sp>
        <p:nvSpPr>
          <p:cNvPr id="651274" name="Oval 10"/>
          <p:cNvSpPr>
            <a:spLocks noChangeArrowheads="1"/>
          </p:cNvSpPr>
          <p:nvPr/>
        </p:nvSpPr>
        <p:spPr bwMode="auto">
          <a:xfrm>
            <a:off x="2546350"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651275" name="AutoShape 11"/>
          <p:cNvSpPr>
            <a:spLocks noChangeArrowheads="1"/>
          </p:cNvSpPr>
          <p:nvPr/>
        </p:nvSpPr>
        <p:spPr bwMode="auto">
          <a:xfrm>
            <a:off x="2438400" y="3571876"/>
            <a:ext cx="914400" cy="908149"/>
          </a:xfrm>
          <a:prstGeom prst="upArrowCallout">
            <a:avLst>
              <a:gd name="adj1" fmla="val 27746"/>
              <a:gd name="adj2" fmla="val 25819"/>
              <a:gd name="adj3" fmla="val 16667"/>
              <a:gd name="adj4" fmla="val 5053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latin typeface="Times New Roman" panose="02020603050405020304" pitchFamily="18" charset="0"/>
              </a:rPr>
              <a:t>i</a:t>
            </a:r>
          </a:p>
        </p:txBody>
      </p:sp>
      <p:sp>
        <p:nvSpPr>
          <p:cNvPr id="651276" name="AutoShape 12"/>
          <p:cNvSpPr>
            <a:spLocks noChangeArrowheads="1"/>
          </p:cNvSpPr>
          <p:nvPr/>
        </p:nvSpPr>
        <p:spPr bwMode="auto">
          <a:xfrm>
            <a:off x="3348038" y="2039939"/>
            <a:ext cx="1143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solidFill>
                  <a:srgbClr val="0000FF"/>
                </a:solidFill>
                <a:latin typeface="Times New Roman" panose="02020603050405020304" pitchFamily="18" charset="0"/>
              </a:rPr>
              <a:t>vtmin</a:t>
            </a:r>
          </a:p>
        </p:txBody>
      </p:sp>
      <p:grpSp>
        <p:nvGrpSpPr>
          <p:cNvPr id="71694" name="Group 13"/>
          <p:cNvGrpSpPr>
            <a:grpSpLocks/>
          </p:cNvGrpSpPr>
          <p:nvPr/>
        </p:nvGrpSpPr>
        <p:grpSpPr bwMode="auto">
          <a:xfrm>
            <a:off x="2546350" y="2287589"/>
            <a:ext cx="7893050" cy="649287"/>
            <a:chOff x="644" y="1153"/>
            <a:chExt cx="4972" cy="409"/>
          </a:xfrm>
        </p:grpSpPr>
        <p:sp>
          <p:nvSpPr>
            <p:cNvPr id="71697" name="Oval 14"/>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71698" name="Oval 15"/>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71699" name="Oval 16"/>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3</a:t>
              </a:r>
            </a:p>
          </p:txBody>
        </p:sp>
        <p:sp>
          <p:nvSpPr>
            <p:cNvPr id="71700" name="Oval 17"/>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71701" name="Oval 18"/>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71702" name="Oval 19"/>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71703" name="Oval 20"/>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7</a:t>
              </a:r>
            </a:p>
          </p:txBody>
        </p:sp>
        <p:sp>
          <p:nvSpPr>
            <p:cNvPr id="71704" name="Oval 21"/>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0</a:t>
              </a:r>
            </a:p>
          </p:txBody>
        </p:sp>
      </p:grpSp>
      <p:sp>
        <p:nvSpPr>
          <p:cNvPr id="651286" name="Text Box 22"/>
          <p:cNvSpPr txBox="1">
            <a:spLocks noChangeArrowheads="1"/>
          </p:cNvSpPr>
          <p:nvPr/>
        </p:nvSpPr>
        <p:spPr bwMode="auto">
          <a:xfrm>
            <a:off x="3449638" y="1384300"/>
            <a:ext cx="289560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solidFill>
                  <a:srgbClr val="FFFF00"/>
                </a:solidFill>
                <a:latin typeface="Times New Roman" panose="02020603050405020304" pitchFamily="18" charset="0"/>
              </a:rPr>
              <a:t>Find</a:t>
            </a:r>
            <a:r>
              <a:rPr lang="en-US" sz="2400" b="1">
                <a:solidFill>
                  <a:srgbClr val="FFFF00"/>
                </a:solidFill>
                <a:latin typeface="VNI-Helve" pitchFamily="2" charset="0"/>
              </a:rPr>
              <a:t> </a:t>
            </a:r>
            <a:r>
              <a:rPr lang="en-US" sz="2400" b="1">
                <a:solidFill>
                  <a:srgbClr val="FFFF00"/>
                </a:solidFill>
                <a:latin typeface="Times New Roman" panose="02020603050405020304" pitchFamily="18" charset="0"/>
              </a:rPr>
              <a:t>MinPos</a:t>
            </a:r>
            <a:r>
              <a:rPr lang="en-US" sz="2400" b="1">
                <a:solidFill>
                  <a:srgbClr val="FFFF00"/>
                </a:solidFill>
                <a:latin typeface="VNI-Helve" pitchFamily="2" charset="0"/>
              </a:rPr>
              <a:t>(1, 7)</a:t>
            </a:r>
          </a:p>
        </p:txBody>
      </p:sp>
      <p:sp>
        <p:nvSpPr>
          <p:cNvPr id="651301" name="Text Box 37"/>
          <p:cNvSpPr txBox="1">
            <a:spLocks noChangeArrowheads="1"/>
          </p:cNvSpPr>
          <p:nvPr/>
        </p:nvSpPr>
        <p:spPr bwMode="auto">
          <a:xfrm>
            <a:off x="6829425" y="1379538"/>
            <a:ext cx="3182938"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solidFill>
                  <a:srgbClr val="FFFF00"/>
                </a:solidFill>
                <a:latin typeface="Times New Roman" panose="02020603050405020304" pitchFamily="18" charset="0"/>
              </a:rPr>
              <a:t>Swap</a:t>
            </a:r>
            <a:r>
              <a:rPr lang="en-US" sz="2400" b="1">
                <a:solidFill>
                  <a:srgbClr val="FFFF00"/>
                </a:solidFill>
                <a:latin typeface="VNI-Helve" pitchFamily="2" charset="0"/>
              </a:rPr>
              <a:t>(</a:t>
            </a:r>
            <a:r>
              <a:rPr lang="en-US" sz="2400" b="1">
                <a:solidFill>
                  <a:srgbClr val="FFFF00"/>
                </a:solidFill>
                <a:latin typeface="Times New Roman" panose="02020603050405020304" pitchFamily="18" charset="0"/>
              </a:rPr>
              <a:t>a[i]</a:t>
            </a:r>
            <a:r>
              <a:rPr lang="en-US" sz="2400" b="1">
                <a:solidFill>
                  <a:srgbClr val="FFFF00"/>
                </a:solidFill>
                <a:latin typeface="VNI-Helve" pitchFamily="2" charset="0"/>
              </a:rPr>
              <a:t>, </a:t>
            </a:r>
            <a:r>
              <a:rPr lang="en-US" sz="2400" b="1">
                <a:solidFill>
                  <a:srgbClr val="FFFF00"/>
                </a:solidFill>
                <a:latin typeface="Times New Roman" panose="02020603050405020304" pitchFamily="18" charset="0"/>
              </a:rPr>
              <a:t>a[vtmin]</a:t>
            </a:r>
            <a:r>
              <a:rPr lang="en-US" sz="2400" b="1">
                <a:solidFill>
                  <a:srgbClr val="FFFF00"/>
                </a:solidFill>
                <a:latin typeface="VNI-Helve" pitchFamily="2" charset="0"/>
              </a:rPr>
              <a:t>)</a:t>
            </a:r>
          </a:p>
        </p:txBody>
      </p:sp>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28" name="Rectangle 27"/>
          <p:cNvSpPr/>
          <p:nvPr/>
        </p:nvSpPr>
        <p:spPr>
          <a:xfrm>
            <a:off x="629505" y="83353"/>
            <a:ext cx="10932989" cy="754053"/>
          </a:xfrm>
          <a:prstGeom prst="rect">
            <a:avLst/>
          </a:prstGeom>
        </p:spPr>
        <p:txBody>
          <a:bodyPr wrap="square">
            <a:spAutoFit/>
          </a:bodyPr>
          <a:lstStyle/>
          <a:p>
            <a:pPr algn="ctr"/>
            <a:r>
              <a:rPr lang="en-US" sz="4300" i="1">
                <a:latin typeface="Times New Roman" panose="02020603050405020304" pitchFamily="18" charset="0"/>
              </a:rPr>
              <a:t>Selection Sort – Ví dụ</a:t>
            </a:r>
            <a:endParaRPr lang="en-US" sz="4300"/>
          </a:p>
        </p:txBody>
      </p:sp>
      <p:sp>
        <p:nvSpPr>
          <p:cNvPr id="29" name="Rectangle 28"/>
          <p:cNvSpPr/>
          <p:nvPr/>
        </p:nvSpPr>
        <p:spPr>
          <a:xfrm>
            <a:off x="583582" y="2939534"/>
            <a:ext cx="1378904" cy="523220"/>
          </a:xfrm>
          <a:prstGeom prst="rect">
            <a:avLst/>
          </a:prstGeom>
        </p:spPr>
        <p:txBody>
          <a:bodyPr wrap="none">
            <a:spAutoFit/>
          </a:bodyPr>
          <a:lstStyle/>
          <a:p>
            <a:r>
              <a:rPr lang="en-US" sz="2800" b="1" i="1">
                <a:latin typeface="Times New Roman" panose="02020603050405020304" pitchFamily="18" charset="0"/>
              </a:rPr>
              <a:t>Bước 2:</a:t>
            </a:r>
            <a:endParaRPr lang="en-US" sz="2800" b="1"/>
          </a:p>
        </p:txBody>
      </p:sp>
      <p:sp>
        <p:nvSpPr>
          <p:cNvPr id="30"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3766694403"/>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withEffect">
                                  <p:stCondLst>
                                    <p:cond delay="0"/>
                                  </p:stCondLst>
                                  <p:childTnLst>
                                    <p:set>
                                      <p:cBhvr>
                                        <p:cTn id="6" dur="1" fill="hold">
                                          <p:stCondLst>
                                            <p:cond delay="0"/>
                                          </p:stCondLst>
                                        </p:cTn>
                                        <p:tgtEl>
                                          <p:spTgt spid="651274"/>
                                        </p:tgtEl>
                                        <p:attrNameLst>
                                          <p:attrName>style.visibility</p:attrName>
                                        </p:attrNameLst>
                                      </p:cBhvr>
                                      <p:to>
                                        <p:strVal val="visible"/>
                                      </p:to>
                                    </p:set>
                                    <p:animEffect transition="in" filter="diamond(in)">
                                      <p:cBhvr>
                                        <p:cTn id="7" dur="2000"/>
                                        <p:tgtEl>
                                          <p:spTgt spid="651274"/>
                                        </p:tgtEl>
                                      </p:cBhvr>
                                    </p:animEffect>
                                  </p:childTnLst>
                                </p:cTn>
                              </p:par>
                            </p:childTnLst>
                          </p:cTn>
                        </p:par>
                        <p:par>
                          <p:cTn id="8" fill="hold" nodeType="afterGroup">
                            <p:stCondLst>
                              <p:cond delay="2000"/>
                            </p:stCondLst>
                            <p:childTnLst>
                              <p:par>
                                <p:cTn id="9" presetID="63" presetClass="path" presetSubtype="0" accel="50000" decel="50000" fill="hold" grpId="0" nodeType="afterEffect">
                                  <p:stCondLst>
                                    <p:cond delay="0"/>
                                  </p:stCondLst>
                                  <p:childTnLst>
                                    <p:animMotion origin="layout" path="M 2.77556E-17 2.96296E-6 L 0.08333 2.96296E-6 " pathEditMode="relative" rAng="0" ptsTypes="AA">
                                      <p:cBhvr>
                                        <p:cTn id="10" dur="2000" fill="hold"/>
                                        <p:tgtEl>
                                          <p:spTgt spid="651275"/>
                                        </p:tgtEl>
                                        <p:attrNameLst>
                                          <p:attrName>ppt_x</p:attrName>
                                          <p:attrName>ppt_y</p:attrName>
                                        </p:attrNameLst>
                                      </p:cBhvr>
                                      <p:rCtr x="4167" y="0"/>
                                    </p:animMotion>
                                  </p:childTnLst>
                                </p:cTn>
                              </p:par>
                            </p:childTnLst>
                          </p:cTn>
                        </p:par>
                        <p:par>
                          <p:cTn id="11" fill="hold" nodeType="afterGroup">
                            <p:stCondLst>
                              <p:cond delay="4000"/>
                            </p:stCondLst>
                            <p:childTnLst>
                              <p:par>
                                <p:cTn id="12" presetID="2" presetClass="entr" presetSubtype="8" fill="hold" grpId="0" nodeType="afterEffect">
                                  <p:stCondLst>
                                    <p:cond delay="0"/>
                                  </p:stCondLst>
                                  <p:childTnLst>
                                    <p:set>
                                      <p:cBhvr>
                                        <p:cTn id="13" dur="1" fill="hold">
                                          <p:stCondLst>
                                            <p:cond delay="0"/>
                                          </p:stCondLst>
                                        </p:cTn>
                                        <p:tgtEl>
                                          <p:spTgt spid="651286"/>
                                        </p:tgtEl>
                                        <p:attrNameLst>
                                          <p:attrName>style.visibility</p:attrName>
                                        </p:attrNameLst>
                                      </p:cBhvr>
                                      <p:to>
                                        <p:strVal val="visible"/>
                                      </p:to>
                                    </p:set>
                                    <p:anim calcmode="lin" valueType="num">
                                      <p:cBhvr additive="base">
                                        <p:cTn id="14" dur="500" fill="hold"/>
                                        <p:tgtEl>
                                          <p:spTgt spid="651286"/>
                                        </p:tgtEl>
                                        <p:attrNameLst>
                                          <p:attrName>ppt_x</p:attrName>
                                        </p:attrNameLst>
                                      </p:cBhvr>
                                      <p:tavLst>
                                        <p:tav tm="0">
                                          <p:val>
                                            <p:strVal val="0-#ppt_w/2"/>
                                          </p:val>
                                        </p:tav>
                                        <p:tav tm="100000">
                                          <p:val>
                                            <p:strVal val="#ppt_x"/>
                                          </p:val>
                                        </p:tav>
                                      </p:tavLst>
                                    </p:anim>
                                    <p:anim calcmode="lin" valueType="num">
                                      <p:cBhvr additive="base">
                                        <p:cTn id="15" dur="500" fill="hold"/>
                                        <p:tgtEl>
                                          <p:spTgt spid="651286"/>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4500"/>
                            </p:stCondLst>
                            <p:childTnLst>
                              <p:par>
                                <p:cTn id="17" presetID="3" presetClass="entr" presetSubtype="10" fill="hold" grpId="0" nodeType="afterEffect">
                                  <p:stCondLst>
                                    <p:cond delay="0"/>
                                  </p:stCondLst>
                                  <p:childTnLst>
                                    <p:set>
                                      <p:cBhvr>
                                        <p:cTn id="18" dur="1" fill="hold">
                                          <p:stCondLst>
                                            <p:cond delay="0"/>
                                          </p:stCondLst>
                                        </p:cTn>
                                        <p:tgtEl>
                                          <p:spTgt spid="651276"/>
                                        </p:tgtEl>
                                        <p:attrNameLst>
                                          <p:attrName>style.visibility</p:attrName>
                                        </p:attrNameLst>
                                      </p:cBhvr>
                                      <p:to>
                                        <p:strVal val="visible"/>
                                      </p:to>
                                    </p:set>
                                    <p:animEffect transition="in" filter="blinds(horizontal)">
                                      <p:cBhvr>
                                        <p:cTn id="19" dur="500"/>
                                        <p:tgtEl>
                                          <p:spTgt spid="651276"/>
                                        </p:tgtEl>
                                      </p:cBhvr>
                                    </p:animEffect>
                                  </p:childTnLst>
                                </p:cTn>
                              </p:par>
                            </p:childTnLst>
                          </p:cTn>
                        </p:par>
                        <p:par>
                          <p:cTn id="20" fill="hold" nodeType="afterGroup">
                            <p:stCondLst>
                              <p:cond delay="5000"/>
                            </p:stCondLst>
                            <p:childTnLst>
                              <p:par>
                                <p:cTn id="21" presetID="26" presetClass="emph" presetSubtype="0" fill="hold" grpId="0" nodeType="afterEffect">
                                  <p:stCondLst>
                                    <p:cond delay="0"/>
                                  </p:stCondLst>
                                  <p:iterate type="lt">
                                    <p:tmPct val="0"/>
                                  </p:iterate>
                                  <p:childTnLst>
                                    <p:animEffect transition="out" filter="fade">
                                      <p:cBhvr>
                                        <p:cTn id="22" dur="2000" tmFilter="0, 0; .2, .5; .8, .5; 1, 0"/>
                                        <p:tgtEl>
                                          <p:spTgt spid="651267"/>
                                        </p:tgtEl>
                                      </p:cBhvr>
                                    </p:animEffect>
                                    <p:animScale>
                                      <p:cBhvr>
                                        <p:cTn id="23" dur="1000" autoRev="1" fill="hold"/>
                                        <p:tgtEl>
                                          <p:spTgt spid="651267"/>
                                        </p:tgtEl>
                                      </p:cBhvr>
                                      <p:by x="105000" y="105000"/>
                                    </p:animScale>
                                  </p:childTnLst>
                                </p:cTn>
                              </p:par>
                              <p:par>
                                <p:cTn id="24" presetID="26" presetClass="emph" presetSubtype="0" fill="hold" grpId="0" nodeType="withEffect">
                                  <p:stCondLst>
                                    <p:cond delay="0"/>
                                  </p:stCondLst>
                                  <p:childTnLst>
                                    <p:animEffect transition="out" filter="fade">
                                      <p:cBhvr>
                                        <p:cTn id="25" dur="2000" tmFilter="0, 0; .2, .5; .8, .5; 1, 0"/>
                                        <p:tgtEl>
                                          <p:spTgt spid="651268"/>
                                        </p:tgtEl>
                                      </p:cBhvr>
                                    </p:animEffect>
                                    <p:animScale>
                                      <p:cBhvr>
                                        <p:cTn id="26" dur="1000" autoRev="1" fill="hold"/>
                                        <p:tgtEl>
                                          <p:spTgt spid="651268"/>
                                        </p:tgtEl>
                                      </p:cBhvr>
                                      <p:by x="105000" y="105000"/>
                                    </p:animScale>
                                  </p:childTnLst>
                                </p:cTn>
                              </p:par>
                            </p:childTnLst>
                          </p:cTn>
                        </p:par>
                        <p:par>
                          <p:cTn id="27" fill="hold" nodeType="afterGroup">
                            <p:stCondLst>
                              <p:cond delay="7000"/>
                            </p:stCondLst>
                            <p:childTnLst>
                              <p:par>
                                <p:cTn id="28" presetID="26" presetClass="emph" presetSubtype="0" fill="hold" grpId="1" nodeType="afterEffect">
                                  <p:stCondLst>
                                    <p:cond delay="0"/>
                                  </p:stCondLst>
                                  <p:iterate type="lt">
                                    <p:tmPct val="0"/>
                                  </p:iterate>
                                  <p:childTnLst>
                                    <p:animEffect transition="out" filter="fade">
                                      <p:cBhvr>
                                        <p:cTn id="29" dur="2000" tmFilter="0, 0; .2, .5; .8, .5; 1, 0"/>
                                        <p:tgtEl>
                                          <p:spTgt spid="651267"/>
                                        </p:tgtEl>
                                      </p:cBhvr>
                                    </p:animEffect>
                                    <p:animScale>
                                      <p:cBhvr>
                                        <p:cTn id="30" dur="1000" autoRev="1" fill="hold"/>
                                        <p:tgtEl>
                                          <p:spTgt spid="651267"/>
                                        </p:tgtEl>
                                      </p:cBhvr>
                                      <p:by x="105000" y="105000"/>
                                    </p:animScale>
                                  </p:childTnLst>
                                </p:cTn>
                              </p:par>
                              <p:par>
                                <p:cTn id="31" presetID="26" presetClass="emph" presetSubtype="0" fill="hold" grpId="0" nodeType="withEffect">
                                  <p:stCondLst>
                                    <p:cond delay="0"/>
                                  </p:stCondLst>
                                  <p:childTnLst>
                                    <p:animEffect transition="out" filter="fade">
                                      <p:cBhvr>
                                        <p:cTn id="32" dur="2000" tmFilter="0, 0; .2, .5; .8, .5; 1, 0"/>
                                        <p:tgtEl>
                                          <p:spTgt spid="651269"/>
                                        </p:tgtEl>
                                      </p:cBhvr>
                                    </p:animEffect>
                                    <p:animScale>
                                      <p:cBhvr>
                                        <p:cTn id="33" dur="1000" autoRev="1" fill="hold"/>
                                        <p:tgtEl>
                                          <p:spTgt spid="651269"/>
                                        </p:tgtEl>
                                      </p:cBhvr>
                                      <p:by x="105000" y="105000"/>
                                    </p:animScale>
                                  </p:childTnLst>
                                </p:cTn>
                              </p:par>
                            </p:childTnLst>
                          </p:cTn>
                        </p:par>
                        <p:par>
                          <p:cTn id="34" fill="hold" nodeType="afterGroup">
                            <p:stCondLst>
                              <p:cond delay="9000"/>
                            </p:stCondLst>
                            <p:childTnLst>
                              <p:par>
                                <p:cTn id="35" presetID="26" presetClass="emph" presetSubtype="0" fill="hold" grpId="2" nodeType="afterEffect">
                                  <p:stCondLst>
                                    <p:cond delay="0"/>
                                  </p:stCondLst>
                                  <p:iterate type="lt">
                                    <p:tmPct val="0"/>
                                  </p:iterate>
                                  <p:childTnLst>
                                    <p:animEffect transition="out" filter="fade">
                                      <p:cBhvr>
                                        <p:cTn id="36" dur="2000" tmFilter="0, 0; .2, .5; .8, .5; 1, 0"/>
                                        <p:tgtEl>
                                          <p:spTgt spid="651267"/>
                                        </p:tgtEl>
                                      </p:cBhvr>
                                    </p:animEffect>
                                    <p:animScale>
                                      <p:cBhvr>
                                        <p:cTn id="37" dur="1000" autoRev="1" fill="hold"/>
                                        <p:tgtEl>
                                          <p:spTgt spid="651267"/>
                                        </p:tgtEl>
                                      </p:cBhvr>
                                      <p:by x="105000" y="105000"/>
                                    </p:animScale>
                                  </p:childTnLst>
                                </p:cTn>
                              </p:par>
                              <p:par>
                                <p:cTn id="38" presetID="26" presetClass="emph" presetSubtype="0" fill="hold" grpId="0" nodeType="withEffect">
                                  <p:stCondLst>
                                    <p:cond delay="0"/>
                                  </p:stCondLst>
                                  <p:childTnLst>
                                    <p:animEffect transition="out" filter="fade">
                                      <p:cBhvr>
                                        <p:cTn id="39" dur="2000" tmFilter="0, 0; .2, .5; .8, .5; 1, 0"/>
                                        <p:tgtEl>
                                          <p:spTgt spid="651270"/>
                                        </p:tgtEl>
                                      </p:cBhvr>
                                    </p:animEffect>
                                    <p:animScale>
                                      <p:cBhvr>
                                        <p:cTn id="40" dur="1000" autoRev="1" fill="hold"/>
                                        <p:tgtEl>
                                          <p:spTgt spid="651270"/>
                                        </p:tgtEl>
                                      </p:cBhvr>
                                      <p:by x="105000" y="105000"/>
                                    </p:animScale>
                                  </p:childTnLst>
                                </p:cTn>
                              </p:par>
                            </p:childTnLst>
                          </p:cTn>
                        </p:par>
                        <p:par>
                          <p:cTn id="41" fill="hold" nodeType="afterGroup">
                            <p:stCondLst>
                              <p:cond delay="11000"/>
                            </p:stCondLst>
                            <p:childTnLst>
                              <p:par>
                                <p:cTn id="42" presetID="26" presetClass="emph" presetSubtype="0" fill="hold" grpId="3" nodeType="afterEffect">
                                  <p:stCondLst>
                                    <p:cond delay="0"/>
                                  </p:stCondLst>
                                  <p:iterate type="lt">
                                    <p:tmPct val="0"/>
                                  </p:iterate>
                                  <p:childTnLst>
                                    <p:animEffect transition="out" filter="fade">
                                      <p:cBhvr>
                                        <p:cTn id="43" dur="2000" tmFilter="0, 0; .2, .5; .8, .5; 1, 0"/>
                                        <p:tgtEl>
                                          <p:spTgt spid="651267"/>
                                        </p:tgtEl>
                                      </p:cBhvr>
                                    </p:animEffect>
                                    <p:animScale>
                                      <p:cBhvr>
                                        <p:cTn id="44" dur="1000" autoRev="1" fill="hold"/>
                                        <p:tgtEl>
                                          <p:spTgt spid="651267"/>
                                        </p:tgtEl>
                                      </p:cBhvr>
                                      <p:by x="105000" y="105000"/>
                                    </p:animScale>
                                  </p:childTnLst>
                                </p:cTn>
                              </p:par>
                              <p:par>
                                <p:cTn id="45" presetID="26" presetClass="emph" presetSubtype="0" fill="hold" grpId="0" nodeType="withEffect">
                                  <p:stCondLst>
                                    <p:cond delay="0"/>
                                  </p:stCondLst>
                                  <p:childTnLst>
                                    <p:animEffect transition="out" filter="fade">
                                      <p:cBhvr>
                                        <p:cTn id="46" dur="2000" tmFilter="0, 0; .2, .5; .8, .5; 1, 0"/>
                                        <p:tgtEl>
                                          <p:spTgt spid="651271"/>
                                        </p:tgtEl>
                                      </p:cBhvr>
                                    </p:animEffect>
                                    <p:animScale>
                                      <p:cBhvr>
                                        <p:cTn id="47" dur="1000" autoRev="1" fill="hold"/>
                                        <p:tgtEl>
                                          <p:spTgt spid="651271"/>
                                        </p:tgtEl>
                                      </p:cBhvr>
                                      <p:by x="105000" y="105000"/>
                                    </p:animScale>
                                  </p:childTnLst>
                                </p:cTn>
                              </p:par>
                            </p:childTnLst>
                          </p:cTn>
                        </p:par>
                        <p:par>
                          <p:cTn id="48" fill="hold" nodeType="afterGroup">
                            <p:stCondLst>
                              <p:cond delay="13000"/>
                            </p:stCondLst>
                            <p:childTnLst>
                              <p:par>
                                <p:cTn id="49" presetID="26" presetClass="emph" presetSubtype="0" fill="hold" grpId="4" nodeType="afterEffect">
                                  <p:stCondLst>
                                    <p:cond delay="0"/>
                                  </p:stCondLst>
                                  <p:iterate type="lt">
                                    <p:tmPct val="0"/>
                                  </p:iterate>
                                  <p:childTnLst>
                                    <p:animEffect transition="out" filter="fade">
                                      <p:cBhvr>
                                        <p:cTn id="50" dur="2000" tmFilter="0, 0; .2, .5; .8, .5; 1, 0"/>
                                        <p:tgtEl>
                                          <p:spTgt spid="651267"/>
                                        </p:tgtEl>
                                      </p:cBhvr>
                                    </p:animEffect>
                                    <p:animScale>
                                      <p:cBhvr>
                                        <p:cTn id="51" dur="1000" autoRev="1" fill="hold"/>
                                        <p:tgtEl>
                                          <p:spTgt spid="651267"/>
                                        </p:tgtEl>
                                      </p:cBhvr>
                                      <p:by x="105000" y="105000"/>
                                    </p:animScale>
                                  </p:childTnLst>
                                </p:cTn>
                              </p:par>
                              <p:par>
                                <p:cTn id="52" presetID="26" presetClass="emph" presetSubtype="0" fill="hold" grpId="0" nodeType="withEffect">
                                  <p:stCondLst>
                                    <p:cond delay="0"/>
                                  </p:stCondLst>
                                  <p:childTnLst>
                                    <p:animEffect transition="out" filter="fade">
                                      <p:cBhvr>
                                        <p:cTn id="53" dur="2000" tmFilter="0, 0; .2, .5; .8, .5; 1, 0"/>
                                        <p:tgtEl>
                                          <p:spTgt spid="651272"/>
                                        </p:tgtEl>
                                      </p:cBhvr>
                                    </p:animEffect>
                                    <p:animScale>
                                      <p:cBhvr>
                                        <p:cTn id="54" dur="1000" autoRev="1" fill="hold"/>
                                        <p:tgtEl>
                                          <p:spTgt spid="651272"/>
                                        </p:tgtEl>
                                      </p:cBhvr>
                                      <p:by x="105000" y="105000"/>
                                    </p:animScale>
                                  </p:childTnLst>
                                </p:cTn>
                              </p:par>
                            </p:childTnLst>
                          </p:cTn>
                        </p:par>
                        <p:par>
                          <p:cTn id="55" fill="hold" nodeType="afterGroup">
                            <p:stCondLst>
                              <p:cond delay="15000"/>
                            </p:stCondLst>
                            <p:childTnLst>
                              <p:par>
                                <p:cTn id="56" presetID="26" presetClass="emph" presetSubtype="0" fill="hold" grpId="5" nodeType="afterEffect">
                                  <p:stCondLst>
                                    <p:cond delay="0"/>
                                  </p:stCondLst>
                                  <p:iterate type="lt">
                                    <p:tmPct val="0"/>
                                  </p:iterate>
                                  <p:childTnLst>
                                    <p:animEffect transition="out" filter="fade">
                                      <p:cBhvr>
                                        <p:cTn id="57" dur="2000" tmFilter="0, 0; .2, .5; .8, .5; 1, 0"/>
                                        <p:tgtEl>
                                          <p:spTgt spid="651267"/>
                                        </p:tgtEl>
                                      </p:cBhvr>
                                    </p:animEffect>
                                    <p:animScale>
                                      <p:cBhvr>
                                        <p:cTn id="58" dur="1000" autoRev="1" fill="hold"/>
                                        <p:tgtEl>
                                          <p:spTgt spid="651267"/>
                                        </p:tgtEl>
                                      </p:cBhvr>
                                      <p:by x="105000" y="105000"/>
                                    </p:animScale>
                                  </p:childTnLst>
                                </p:cTn>
                              </p:par>
                              <p:par>
                                <p:cTn id="59" presetID="26" presetClass="emph" presetSubtype="0" fill="hold" grpId="0" nodeType="withEffect">
                                  <p:stCondLst>
                                    <p:cond delay="0"/>
                                  </p:stCondLst>
                                  <p:childTnLst>
                                    <p:animEffect transition="out" filter="fade">
                                      <p:cBhvr>
                                        <p:cTn id="60" dur="2000" tmFilter="0, 0; .2, .5; .8, .5; 1, 0"/>
                                        <p:tgtEl>
                                          <p:spTgt spid="651273"/>
                                        </p:tgtEl>
                                      </p:cBhvr>
                                    </p:animEffect>
                                    <p:animScale>
                                      <p:cBhvr>
                                        <p:cTn id="61" dur="1000" autoRev="1" fill="hold"/>
                                        <p:tgtEl>
                                          <p:spTgt spid="651273"/>
                                        </p:tgtEl>
                                      </p:cBhvr>
                                      <p:by x="105000" y="105000"/>
                                    </p:animScale>
                                  </p:childTnLst>
                                </p:cTn>
                              </p:par>
                            </p:childTnLst>
                          </p:cTn>
                        </p:par>
                        <p:par>
                          <p:cTn id="62" fill="hold" nodeType="afterGroup">
                            <p:stCondLst>
                              <p:cond delay="17000"/>
                            </p:stCondLst>
                            <p:childTnLst>
                              <p:par>
                                <p:cTn id="63" presetID="2" presetClass="exit" presetSubtype="8" fill="hold" grpId="1" nodeType="afterEffect">
                                  <p:stCondLst>
                                    <p:cond delay="0"/>
                                  </p:stCondLst>
                                  <p:childTnLst>
                                    <p:anim calcmode="lin" valueType="num">
                                      <p:cBhvr additive="base">
                                        <p:cTn id="64" dur="500"/>
                                        <p:tgtEl>
                                          <p:spTgt spid="651286"/>
                                        </p:tgtEl>
                                        <p:attrNameLst>
                                          <p:attrName>ppt_x</p:attrName>
                                        </p:attrNameLst>
                                      </p:cBhvr>
                                      <p:tavLst>
                                        <p:tav tm="0">
                                          <p:val>
                                            <p:strVal val="ppt_x"/>
                                          </p:val>
                                        </p:tav>
                                        <p:tav tm="100000">
                                          <p:val>
                                            <p:strVal val="0-ppt_w/2"/>
                                          </p:val>
                                        </p:tav>
                                      </p:tavLst>
                                    </p:anim>
                                    <p:anim calcmode="lin" valueType="num">
                                      <p:cBhvr additive="base">
                                        <p:cTn id="65" dur="500"/>
                                        <p:tgtEl>
                                          <p:spTgt spid="651286"/>
                                        </p:tgtEl>
                                        <p:attrNameLst>
                                          <p:attrName>ppt_y</p:attrName>
                                        </p:attrNameLst>
                                      </p:cBhvr>
                                      <p:tavLst>
                                        <p:tav tm="0">
                                          <p:val>
                                            <p:strVal val="ppt_y"/>
                                          </p:val>
                                        </p:tav>
                                        <p:tav tm="100000">
                                          <p:val>
                                            <p:strVal val="ppt_y"/>
                                          </p:val>
                                        </p:tav>
                                      </p:tavLst>
                                    </p:anim>
                                    <p:set>
                                      <p:cBhvr>
                                        <p:cTn id="66" dur="1" fill="hold">
                                          <p:stCondLst>
                                            <p:cond delay="499"/>
                                          </p:stCondLst>
                                        </p:cTn>
                                        <p:tgtEl>
                                          <p:spTgt spid="651286"/>
                                        </p:tgtEl>
                                        <p:attrNameLst>
                                          <p:attrName>style.visibility</p:attrName>
                                        </p:attrNameLst>
                                      </p:cBhvr>
                                      <p:to>
                                        <p:strVal val="hidden"/>
                                      </p:to>
                                    </p:set>
                                  </p:childTnLst>
                                </p:cTn>
                              </p:par>
                            </p:childTnLst>
                          </p:cTn>
                        </p:par>
                        <p:par>
                          <p:cTn id="67" fill="hold" nodeType="afterGroup">
                            <p:stCondLst>
                              <p:cond delay="17500"/>
                            </p:stCondLst>
                            <p:childTnLst>
                              <p:par>
                                <p:cTn id="68" presetID="2" presetClass="entr" presetSubtype="2" fill="hold" grpId="0" nodeType="afterEffect">
                                  <p:stCondLst>
                                    <p:cond delay="0"/>
                                  </p:stCondLst>
                                  <p:childTnLst>
                                    <p:set>
                                      <p:cBhvr>
                                        <p:cTn id="69" dur="1" fill="hold">
                                          <p:stCondLst>
                                            <p:cond delay="0"/>
                                          </p:stCondLst>
                                        </p:cTn>
                                        <p:tgtEl>
                                          <p:spTgt spid="651301"/>
                                        </p:tgtEl>
                                        <p:attrNameLst>
                                          <p:attrName>style.visibility</p:attrName>
                                        </p:attrNameLst>
                                      </p:cBhvr>
                                      <p:to>
                                        <p:strVal val="visible"/>
                                      </p:to>
                                    </p:set>
                                    <p:anim calcmode="lin" valueType="num">
                                      <p:cBhvr additive="base">
                                        <p:cTn id="70" dur="500" fill="hold"/>
                                        <p:tgtEl>
                                          <p:spTgt spid="651301"/>
                                        </p:tgtEl>
                                        <p:attrNameLst>
                                          <p:attrName>ppt_x</p:attrName>
                                        </p:attrNameLst>
                                      </p:cBhvr>
                                      <p:tavLst>
                                        <p:tav tm="0">
                                          <p:val>
                                            <p:strVal val="1+#ppt_w/2"/>
                                          </p:val>
                                        </p:tav>
                                        <p:tav tm="100000">
                                          <p:val>
                                            <p:strVal val="#ppt_x"/>
                                          </p:val>
                                        </p:tav>
                                      </p:tavLst>
                                    </p:anim>
                                    <p:anim calcmode="lin" valueType="num">
                                      <p:cBhvr additive="base">
                                        <p:cTn id="71" dur="500" fill="hold"/>
                                        <p:tgtEl>
                                          <p:spTgt spid="651301"/>
                                        </p:tgtEl>
                                        <p:attrNameLst>
                                          <p:attrName>ppt_y</p:attrName>
                                        </p:attrNameLst>
                                      </p:cBhvr>
                                      <p:tavLst>
                                        <p:tav tm="0">
                                          <p:val>
                                            <p:strVal val="#ppt_y"/>
                                          </p:val>
                                        </p:tav>
                                        <p:tav tm="100000">
                                          <p:val>
                                            <p:strVal val="#ppt_y"/>
                                          </p:val>
                                        </p:tav>
                                      </p:tavLst>
                                    </p:anim>
                                  </p:childTnLst>
                                </p:cTn>
                              </p:par>
                            </p:childTnLst>
                          </p:cTn>
                        </p:par>
                        <p:par>
                          <p:cTn id="72" fill="hold" nodeType="afterGroup">
                            <p:stCondLst>
                              <p:cond delay="18000"/>
                            </p:stCondLst>
                            <p:childTnLst>
                              <p:par>
                                <p:cTn id="73" presetID="36" presetClass="emph" presetSubtype="0" fill="hold" grpId="6" nodeType="afterEffect">
                                  <p:stCondLst>
                                    <p:cond delay="0"/>
                                  </p:stCondLst>
                                  <p:iterate type="lt">
                                    <p:tmPct val="10000"/>
                                  </p:iterate>
                                  <p:childTnLst>
                                    <p:animScale>
                                      <p:cBhvr>
                                        <p:cTn id="74" dur="1000" autoRev="1" fill="hold">
                                          <p:stCondLst>
                                            <p:cond delay="0"/>
                                          </p:stCondLst>
                                        </p:cTn>
                                        <p:tgtEl>
                                          <p:spTgt spid="651267"/>
                                        </p:tgtEl>
                                      </p:cBhvr>
                                      <p:to x="80000" y="100000"/>
                                    </p:animScale>
                                    <p:anim by="(#ppt_w*0.10)" calcmode="lin" valueType="num">
                                      <p:cBhvr>
                                        <p:cTn id="75" dur="1000" autoRev="1" fill="hold">
                                          <p:stCondLst>
                                            <p:cond delay="0"/>
                                          </p:stCondLst>
                                        </p:cTn>
                                        <p:tgtEl>
                                          <p:spTgt spid="651267"/>
                                        </p:tgtEl>
                                        <p:attrNameLst>
                                          <p:attrName>ppt_x</p:attrName>
                                        </p:attrNameLst>
                                      </p:cBhvr>
                                    </p:anim>
                                    <p:anim by="(-#ppt_w*0.10)" calcmode="lin" valueType="num">
                                      <p:cBhvr>
                                        <p:cTn id="76" dur="1000" autoRev="1" fill="hold">
                                          <p:stCondLst>
                                            <p:cond delay="0"/>
                                          </p:stCondLst>
                                        </p:cTn>
                                        <p:tgtEl>
                                          <p:spTgt spid="651267"/>
                                        </p:tgtEl>
                                        <p:attrNameLst>
                                          <p:attrName>ppt_y</p:attrName>
                                        </p:attrNameLst>
                                      </p:cBhvr>
                                    </p:anim>
                                    <p:animRot by="-480000">
                                      <p:cBhvr>
                                        <p:cTn id="77" dur="1000" autoRev="1" fill="hold">
                                          <p:stCondLst>
                                            <p:cond delay="0"/>
                                          </p:stCondLst>
                                        </p:cTn>
                                        <p:tgtEl>
                                          <p:spTgt spid="651267"/>
                                        </p:tgtEl>
                                        <p:attrNameLst>
                                          <p:attrName>r</p:attrName>
                                        </p:attrNameLst>
                                      </p:cBhvr>
                                    </p:animRot>
                                  </p:childTnLst>
                                </p:cTn>
                              </p:par>
                            </p:childTnLst>
                          </p:cTn>
                        </p:par>
                        <p:par>
                          <p:cTn id="78" fill="hold" nodeType="afterGroup">
                            <p:stCondLst>
                              <p:cond delay="20000"/>
                            </p:stCondLst>
                            <p:childTnLst>
                              <p:par>
                                <p:cTn id="79" presetID="3" presetClass="exit" presetSubtype="10" fill="hold" grpId="1" nodeType="afterEffect">
                                  <p:stCondLst>
                                    <p:cond delay="0"/>
                                  </p:stCondLst>
                                  <p:childTnLst>
                                    <p:animEffect transition="out" filter="blinds(horizontal)">
                                      <p:cBhvr>
                                        <p:cTn id="80" dur="500"/>
                                        <p:tgtEl>
                                          <p:spTgt spid="651276"/>
                                        </p:tgtEl>
                                      </p:cBhvr>
                                    </p:animEffect>
                                    <p:set>
                                      <p:cBhvr>
                                        <p:cTn id="81" dur="1" fill="hold">
                                          <p:stCondLst>
                                            <p:cond delay="499"/>
                                          </p:stCondLst>
                                        </p:cTn>
                                        <p:tgtEl>
                                          <p:spTgt spid="651276"/>
                                        </p:tgtEl>
                                        <p:attrNameLst>
                                          <p:attrName>style.visibility</p:attrName>
                                        </p:attrNameLst>
                                      </p:cBhvr>
                                      <p:to>
                                        <p:strVal val="hidden"/>
                                      </p:to>
                                    </p:set>
                                  </p:childTnLst>
                                </p:cTn>
                              </p:par>
                            </p:childTnLst>
                          </p:cTn>
                        </p:par>
                        <p:par>
                          <p:cTn id="82" fill="hold" nodeType="afterGroup">
                            <p:stCondLst>
                              <p:cond delay="20500"/>
                            </p:stCondLst>
                            <p:childTnLst>
                              <p:par>
                                <p:cTn id="83" presetID="2" presetClass="exit" presetSubtype="2" fill="hold" grpId="1" nodeType="afterEffect">
                                  <p:stCondLst>
                                    <p:cond delay="0"/>
                                  </p:stCondLst>
                                  <p:childTnLst>
                                    <p:anim calcmode="lin" valueType="num">
                                      <p:cBhvr additive="base">
                                        <p:cTn id="84" dur="500"/>
                                        <p:tgtEl>
                                          <p:spTgt spid="651301"/>
                                        </p:tgtEl>
                                        <p:attrNameLst>
                                          <p:attrName>ppt_x</p:attrName>
                                        </p:attrNameLst>
                                      </p:cBhvr>
                                      <p:tavLst>
                                        <p:tav tm="0">
                                          <p:val>
                                            <p:strVal val="ppt_x"/>
                                          </p:val>
                                        </p:tav>
                                        <p:tav tm="100000">
                                          <p:val>
                                            <p:strVal val="1+ppt_w/2"/>
                                          </p:val>
                                        </p:tav>
                                      </p:tavLst>
                                    </p:anim>
                                    <p:anim calcmode="lin" valueType="num">
                                      <p:cBhvr additive="base">
                                        <p:cTn id="85" dur="500"/>
                                        <p:tgtEl>
                                          <p:spTgt spid="651301"/>
                                        </p:tgtEl>
                                        <p:attrNameLst>
                                          <p:attrName>ppt_y</p:attrName>
                                        </p:attrNameLst>
                                      </p:cBhvr>
                                      <p:tavLst>
                                        <p:tav tm="0">
                                          <p:val>
                                            <p:strVal val="ppt_y"/>
                                          </p:val>
                                        </p:tav>
                                        <p:tav tm="100000">
                                          <p:val>
                                            <p:strVal val="ppt_y"/>
                                          </p:val>
                                        </p:tav>
                                      </p:tavLst>
                                    </p:anim>
                                    <p:set>
                                      <p:cBhvr>
                                        <p:cTn id="86" dur="1" fill="hold">
                                          <p:stCondLst>
                                            <p:cond delay="499"/>
                                          </p:stCondLst>
                                        </p:cTn>
                                        <p:tgtEl>
                                          <p:spTgt spid="65130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1267" grpId="0" animBg="1"/>
      <p:bldP spid="651267" grpId="1" animBg="1"/>
      <p:bldP spid="651267" grpId="2" animBg="1"/>
      <p:bldP spid="651267" grpId="3" animBg="1"/>
      <p:bldP spid="651267" grpId="4" animBg="1"/>
      <p:bldP spid="651267" grpId="5" animBg="1"/>
      <p:bldP spid="651267" grpId="6" animBg="1"/>
      <p:bldP spid="651268" grpId="0" animBg="1"/>
      <p:bldP spid="651269" grpId="0" animBg="1"/>
      <p:bldP spid="651270" grpId="0" animBg="1"/>
      <p:bldP spid="651271" grpId="0" animBg="1"/>
      <p:bldP spid="651272" grpId="0" animBg="1"/>
      <p:bldP spid="651273" grpId="0" animBg="1"/>
      <p:bldP spid="651274" grpId="0" animBg="1"/>
      <p:bldP spid="651275" grpId="0" animBg="1"/>
      <p:bldP spid="651276" grpId="0" animBg="1"/>
      <p:bldP spid="651276" grpId="1" animBg="1"/>
      <p:bldP spid="651286" grpId="0" animBg="1"/>
      <p:bldP spid="651286" grpId="1" animBg="1"/>
      <p:bldP spid="651301" grpId="0" animBg="1"/>
      <p:bldP spid="651301"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1" name="Oval 3"/>
          <p:cNvSpPr>
            <a:spLocks noChangeArrowheads="1"/>
          </p:cNvSpPr>
          <p:nvPr/>
        </p:nvSpPr>
        <p:spPr bwMode="auto">
          <a:xfrm>
            <a:off x="3568700"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652292" name="Oval 4"/>
          <p:cNvSpPr>
            <a:spLocks noChangeArrowheads="1"/>
          </p:cNvSpPr>
          <p:nvPr/>
        </p:nvSpPr>
        <p:spPr bwMode="auto">
          <a:xfrm>
            <a:off x="4592638"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8</a:t>
            </a:r>
          </a:p>
        </p:txBody>
      </p:sp>
      <p:sp>
        <p:nvSpPr>
          <p:cNvPr id="652293" name="Oval 5"/>
          <p:cNvSpPr>
            <a:spLocks noChangeArrowheads="1"/>
          </p:cNvSpPr>
          <p:nvPr/>
        </p:nvSpPr>
        <p:spPr bwMode="auto">
          <a:xfrm>
            <a:off x="5614988"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652294" name="Oval 6"/>
          <p:cNvSpPr>
            <a:spLocks noChangeArrowheads="1"/>
          </p:cNvSpPr>
          <p:nvPr/>
        </p:nvSpPr>
        <p:spPr bwMode="auto">
          <a:xfrm>
            <a:off x="6638926" y="2871789"/>
            <a:ext cx="754063" cy="64928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12</a:t>
            </a:r>
          </a:p>
        </p:txBody>
      </p:sp>
      <p:sp>
        <p:nvSpPr>
          <p:cNvPr id="652295" name="Oval 7"/>
          <p:cNvSpPr>
            <a:spLocks noChangeArrowheads="1"/>
          </p:cNvSpPr>
          <p:nvPr/>
        </p:nvSpPr>
        <p:spPr bwMode="auto">
          <a:xfrm>
            <a:off x="7661275"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652296" name="Oval 8"/>
          <p:cNvSpPr>
            <a:spLocks noChangeArrowheads="1"/>
          </p:cNvSpPr>
          <p:nvPr/>
        </p:nvSpPr>
        <p:spPr bwMode="auto">
          <a:xfrm>
            <a:off x="8685213"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652297" name="Oval 9"/>
          <p:cNvSpPr>
            <a:spLocks noChangeArrowheads="1"/>
          </p:cNvSpPr>
          <p:nvPr/>
        </p:nvSpPr>
        <p:spPr bwMode="auto">
          <a:xfrm>
            <a:off x="9709150" y="2871789"/>
            <a:ext cx="768350" cy="64928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15</a:t>
            </a:r>
          </a:p>
        </p:txBody>
      </p:sp>
      <p:sp>
        <p:nvSpPr>
          <p:cNvPr id="72715" name="Oval 10"/>
          <p:cNvSpPr>
            <a:spLocks noChangeArrowheads="1"/>
          </p:cNvSpPr>
          <p:nvPr/>
        </p:nvSpPr>
        <p:spPr bwMode="auto">
          <a:xfrm>
            <a:off x="2546350"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652299" name="AutoShape 11"/>
          <p:cNvSpPr>
            <a:spLocks noChangeArrowheads="1"/>
          </p:cNvSpPr>
          <p:nvPr/>
        </p:nvSpPr>
        <p:spPr bwMode="auto">
          <a:xfrm>
            <a:off x="3470275" y="3571876"/>
            <a:ext cx="914400" cy="908149"/>
          </a:xfrm>
          <a:prstGeom prst="upArrowCallout">
            <a:avLst>
              <a:gd name="adj1" fmla="val 27746"/>
              <a:gd name="adj2" fmla="val 25819"/>
              <a:gd name="adj3" fmla="val 16667"/>
              <a:gd name="adj4" fmla="val 5053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latin typeface="Times New Roman" panose="02020603050405020304" pitchFamily="18" charset="0"/>
              </a:rPr>
              <a:t>i</a:t>
            </a:r>
          </a:p>
        </p:txBody>
      </p:sp>
      <p:sp>
        <p:nvSpPr>
          <p:cNvPr id="652300" name="AutoShape 12"/>
          <p:cNvSpPr>
            <a:spLocks noChangeArrowheads="1"/>
          </p:cNvSpPr>
          <p:nvPr/>
        </p:nvSpPr>
        <p:spPr bwMode="auto">
          <a:xfrm>
            <a:off x="4379913" y="2039939"/>
            <a:ext cx="1143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solidFill>
                  <a:srgbClr val="0000FF"/>
                </a:solidFill>
                <a:latin typeface="Times New Roman" panose="02020603050405020304" pitchFamily="18" charset="0"/>
              </a:rPr>
              <a:t>vtmin</a:t>
            </a:r>
          </a:p>
        </p:txBody>
      </p:sp>
      <p:sp>
        <p:nvSpPr>
          <p:cNvPr id="652310" name="Text Box 22"/>
          <p:cNvSpPr txBox="1">
            <a:spLocks noChangeArrowheads="1"/>
          </p:cNvSpPr>
          <p:nvPr/>
        </p:nvSpPr>
        <p:spPr bwMode="auto">
          <a:xfrm>
            <a:off x="3449638" y="1384300"/>
            <a:ext cx="289560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solidFill>
                  <a:srgbClr val="FFFF00"/>
                </a:solidFill>
                <a:latin typeface="Times New Roman" panose="02020603050405020304" pitchFamily="18" charset="0"/>
              </a:rPr>
              <a:t>Find</a:t>
            </a:r>
            <a:r>
              <a:rPr lang="en-US" sz="2400" b="1">
                <a:solidFill>
                  <a:srgbClr val="FFFF00"/>
                </a:solidFill>
                <a:latin typeface="VNI-Helve" pitchFamily="2" charset="0"/>
              </a:rPr>
              <a:t> </a:t>
            </a:r>
            <a:r>
              <a:rPr lang="en-US" sz="2400" b="1">
                <a:solidFill>
                  <a:srgbClr val="FFFF00"/>
                </a:solidFill>
                <a:latin typeface="Times New Roman" panose="02020603050405020304" pitchFamily="18" charset="0"/>
              </a:rPr>
              <a:t>MinPos</a:t>
            </a:r>
            <a:r>
              <a:rPr lang="en-US" sz="2400" b="1">
                <a:solidFill>
                  <a:srgbClr val="FFFF00"/>
                </a:solidFill>
                <a:latin typeface="VNI-Helve" pitchFamily="2" charset="0"/>
              </a:rPr>
              <a:t>(2, 7)</a:t>
            </a:r>
          </a:p>
        </p:txBody>
      </p:sp>
      <p:sp>
        <p:nvSpPr>
          <p:cNvPr id="652311" name="Text Box 23"/>
          <p:cNvSpPr txBox="1">
            <a:spLocks noChangeArrowheads="1"/>
          </p:cNvSpPr>
          <p:nvPr/>
        </p:nvSpPr>
        <p:spPr bwMode="auto">
          <a:xfrm>
            <a:off x="6829425" y="1379538"/>
            <a:ext cx="3240088"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solidFill>
                  <a:srgbClr val="FFFF00"/>
                </a:solidFill>
                <a:latin typeface="Times New Roman" panose="02020603050405020304" pitchFamily="18" charset="0"/>
              </a:rPr>
              <a:t>Swap</a:t>
            </a:r>
            <a:r>
              <a:rPr lang="en-US" sz="2400" b="1">
                <a:solidFill>
                  <a:srgbClr val="FFFF00"/>
                </a:solidFill>
                <a:latin typeface="VNI-Helve" pitchFamily="2" charset="0"/>
              </a:rPr>
              <a:t>(</a:t>
            </a:r>
            <a:r>
              <a:rPr lang="en-US" sz="2400" b="1">
                <a:solidFill>
                  <a:srgbClr val="FFFF00"/>
                </a:solidFill>
                <a:latin typeface="Times New Roman" panose="02020603050405020304" pitchFamily="18" charset="0"/>
              </a:rPr>
              <a:t>a[i]</a:t>
            </a:r>
            <a:r>
              <a:rPr lang="en-US" sz="2400" b="1">
                <a:solidFill>
                  <a:srgbClr val="FFFF00"/>
                </a:solidFill>
                <a:latin typeface="VNI-Helve" pitchFamily="2" charset="0"/>
              </a:rPr>
              <a:t>, </a:t>
            </a:r>
            <a:r>
              <a:rPr lang="en-US" sz="2400" b="1">
                <a:solidFill>
                  <a:srgbClr val="FFFF00"/>
                </a:solidFill>
                <a:latin typeface="Times New Roman" panose="02020603050405020304" pitchFamily="18" charset="0"/>
              </a:rPr>
              <a:t>a[vtmin]</a:t>
            </a:r>
            <a:r>
              <a:rPr lang="en-US" sz="2400" b="1">
                <a:solidFill>
                  <a:srgbClr val="FFFF00"/>
                </a:solidFill>
                <a:latin typeface="VNI-Helve" pitchFamily="2" charset="0"/>
              </a:rPr>
              <a:t>)</a:t>
            </a:r>
          </a:p>
        </p:txBody>
      </p:sp>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28" name="Rectangle 27"/>
          <p:cNvSpPr/>
          <p:nvPr/>
        </p:nvSpPr>
        <p:spPr>
          <a:xfrm>
            <a:off x="629505" y="83353"/>
            <a:ext cx="10932989" cy="754053"/>
          </a:xfrm>
          <a:prstGeom prst="rect">
            <a:avLst/>
          </a:prstGeom>
        </p:spPr>
        <p:txBody>
          <a:bodyPr wrap="square">
            <a:spAutoFit/>
          </a:bodyPr>
          <a:lstStyle/>
          <a:p>
            <a:pPr algn="ctr"/>
            <a:r>
              <a:rPr lang="en-US" sz="4300" i="1">
                <a:latin typeface="Times New Roman" panose="02020603050405020304" pitchFamily="18" charset="0"/>
              </a:rPr>
              <a:t>Selection Sort – Ví dụ</a:t>
            </a:r>
            <a:endParaRPr lang="en-US" sz="4300"/>
          </a:p>
        </p:txBody>
      </p:sp>
      <p:grpSp>
        <p:nvGrpSpPr>
          <p:cNvPr id="29" name="Group 13"/>
          <p:cNvGrpSpPr>
            <a:grpSpLocks/>
          </p:cNvGrpSpPr>
          <p:nvPr/>
        </p:nvGrpSpPr>
        <p:grpSpPr bwMode="auto">
          <a:xfrm>
            <a:off x="2546350" y="2287589"/>
            <a:ext cx="7893050" cy="649287"/>
            <a:chOff x="644" y="1153"/>
            <a:chExt cx="4972" cy="409"/>
          </a:xfrm>
        </p:grpSpPr>
        <p:sp>
          <p:nvSpPr>
            <p:cNvPr id="30" name="Oval 14"/>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31" name="Oval 15"/>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32" name="Oval 16"/>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3</a:t>
              </a:r>
            </a:p>
          </p:txBody>
        </p:sp>
        <p:sp>
          <p:nvSpPr>
            <p:cNvPr id="33" name="Oval 17"/>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34" name="Oval 18"/>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35" name="Oval 19"/>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36" name="Oval 20"/>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7</a:t>
              </a:r>
            </a:p>
          </p:txBody>
        </p:sp>
        <p:sp>
          <p:nvSpPr>
            <p:cNvPr id="37" name="Oval 21"/>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0</a:t>
              </a:r>
            </a:p>
          </p:txBody>
        </p:sp>
      </p:grpSp>
      <p:sp>
        <p:nvSpPr>
          <p:cNvPr id="38" name="Rectangle 37"/>
          <p:cNvSpPr/>
          <p:nvPr/>
        </p:nvSpPr>
        <p:spPr>
          <a:xfrm>
            <a:off x="583582" y="2939534"/>
            <a:ext cx="1378904" cy="523220"/>
          </a:xfrm>
          <a:prstGeom prst="rect">
            <a:avLst/>
          </a:prstGeom>
        </p:spPr>
        <p:txBody>
          <a:bodyPr wrap="none">
            <a:spAutoFit/>
          </a:bodyPr>
          <a:lstStyle/>
          <a:p>
            <a:r>
              <a:rPr lang="en-US" sz="2800" b="1" i="1">
                <a:latin typeface="Times New Roman" panose="02020603050405020304" pitchFamily="18" charset="0"/>
              </a:rPr>
              <a:t>Bước 3:</a:t>
            </a:r>
            <a:endParaRPr lang="en-US" sz="2800" b="1"/>
          </a:p>
        </p:txBody>
      </p:sp>
      <p:sp>
        <p:nvSpPr>
          <p:cNvPr id="39"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83098373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652291"/>
                                        </p:tgtEl>
                                        <p:attrNameLst>
                                          <p:attrName>style.visibility</p:attrName>
                                        </p:attrNameLst>
                                      </p:cBhvr>
                                      <p:to>
                                        <p:strVal val="visible"/>
                                      </p:to>
                                    </p:set>
                                    <p:animEffect transition="in" filter="diamond(in)">
                                      <p:cBhvr>
                                        <p:cTn id="7" dur="2000"/>
                                        <p:tgtEl>
                                          <p:spTgt spid="652291"/>
                                        </p:tgtEl>
                                      </p:cBhvr>
                                    </p:animEffect>
                                  </p:childTnLst>
                                </p:cTn>
                              </p:par>
                            </p:childTnLst>
                          </p:cTn>
                        </p:par>
                        <p:par>
                          <p:cTn id="8" fill="hold" nodeType="afterGroup">
                            <p:stCondLst>
                              <p:cond delay="2000"/>
                            </p:stCondLst>
                            <p:childTnLst>
                              <p:par>
                                <p:cTn id="9" presetID="63" presetClass="path" presetSubtype="0" accel="50000" decel="50000" fill="hold" grpId="0" nodeType="afterEffect">
                                  <p:stCondLst>
                                    <p:cond delay="0"/>
                                  </p:stCondLst>
                                  <p:childTnLst>
                                    <p:animMotion origin="layout" path="M 4.58333E-6 2.96296E-6 L 0.08203 2.96296E-6 " pathEditMode="relative" rAng="0" ptsTypes="AA">
                                      <p:cBhvr>
                                        <p:cTn id="10" dur="2000" fill="hold"/>
                                        <p:tgtEl>
                                          <p:spTgt spid="652299"/>
                                        </p:tgtEl>
                                        <p:attrNameLst>
                                          <p:attrName>ppt_x</p:attrName>
                                          <p:attrName>ppt_y</p:attrName>
                                        </p:attrNameLst>
                                      </p:cBhvr>
                                      <p:rCtr x="4102" y="0"/>
                                    </p:animMotion>
                                  </p:childTnLst>
                                </p:cTn>
                              </p:par>
                            </p:childTnLst>
                          </p:cTn>
                        </p:par>
                        <p:par>
                          <p:cTn id="11" fill="hold" nodeType="afterGroup">
                            <p:stCondLst>
                              <p:cond delay="4000"/>
                            </p:stCondLst>
                            <p:childTnLst>
                              <p:par>
                                <p:cTn id="12" presetID="2" presetClass="entr" presetSubtype="8" fill="hold" grpId="0" nodeType="afterEffect">
                                  <p:stCondLst>
                                    <p:cond delay="0"/>
                                  </p:stCondLst>
                                  <p:childTnLst>
                                    <p:set>
                                      <p:cBhvr>
                                        <p:cTn id="13" dur="1" fill="hold">
                                          <p:stCondLst>
                                            <p:cond delay="0"/>
                                          </p:stCondLst>
                                        </p:cTn>
                                        <p:tgtEl>
                                          <p:spTgt spid="652310"/>
                                        </p:tgtEl>
                                        <p:attrNameLst>
                                          <p:attrName>style.visibility</p:attrName>
                                        </p:attrNameLst>
                                      </p:cBhvr>
                                      <p:to>
                                        <p:strVal val="visible"/>
                                      </p:to>
                                    </p:set>
                                    <p:anim calcmode="lin" valueType="num">
                                      <p:cBhvr additive="base">
                                        <p:cTn id="14" dur="500" fill="hold"/>
                                        <p:tgtEl>
                                          <p:spTgt spid="652310"/>
                                        </p:tgtEl>
                                        <p:attrNameLst>
                                          <p:attrName>ppt_x</p:attrName>
                                        </p:attrNameLst>
                                      </p:cBhvr>
                                      <p:tavLst>
                                        <p:tav tm="0">
                                          <p:val>
                                            <p:strVal val="0-#ppt_w/2"/>
                                          </p:val>
                                        </p:tav>
                                        <p:tav tm="100000">
                                          <p:val>
                                            <p:strVal val="#ppt_x"/>
                                          </p:val>
                                        </p:tav>
                                      </p:tavLst>
                                    </p:anim>
                                    <p:anim calcmode="lin" valueType="num">
                                      <p:cBhvr additive="base">
                                        <p:cTn id="15" dur="500" fill="hold"/>
                                        <p:tgtEl>
                                          <p:spTgt spid="652310"/>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4500"/>
                            </p:stCondLst>
                            <p:childTnLst>
                              <p:par>
                                <p:cTn id="17" presetID="3" presetClass="entr" presetSubtype="10" fill="hold" grpId="0" nodeType="afterEffect">
                                  <p:stCondLst>
                                    <p:cond delay="0"/>
                                  </p:stCondLst>
                                  <p:childTnLst>
                                    <p:set>
                                      <p:cBhvr>
                                        <p:cTn id="18" dur="1" fill="hold">
                                          <p:stCondLst>
                                            <p:cond delay="0"/>
                                          </p:stCondLst>
                                        </p:cTn>
                                        <p:tgtEl>
                                          <p:spTgt spid="652300"/>
                                        </p:tgtEl>
                                        <p:attrNameLst>
                                          <p:attrName>style.visibility</p:attrName>
                                        </p:attrNameLst>
                                      </p:cBhvr>
                                      <p:to>
                                        <p:strVal val="visible"/>
                                      </p:to>
                                    </p:set>
                                    <p:animEffect transition="in" filter="blinds(horizontal)">
                                      <p:cBhvr>
                                        <p:cTn id="19" dur="500"/>
                                        <p:tgtEl>
                                          <p:spTgt spid="652300"/>
                                        </p:tgtEl>
                                      </p:cBhvr>
                                    </p:animEffect>
                                  </p:childTnLst>
                                </p:cTn>
                              </p:par>
                            </p:childTnLst>
                          </p:cTn>
                        </p:par>
                        <p:par>
                          <p:cTn id="20" fill="hold" nodeType="afterGroup">
                            <p:stCondLst>
                              <p:cond delay="5000"/>
                            </p:stCondLst>
                            <p:childTnLst>
                              <p:par>
                                <p:cTn id="21" presetID="26" presetClass="emph" presetSubtype="0" fill="hold" grpId="0" nodeType="afterEffect">
                                  <p:stCondLst>
                                    <p:cond delay="0"/>
                                  </p:stCondLst>
                                  <p:childTnLst>
                                    <p:animEffect transition="out" filter="fade">
                                      <p:cBhvr>
                                        <p:cTn id="22" dur="2000" tmFilter="0, 0; .2, .5; .8, .5; 1, 0"/>
                                        <p:tgtEl>
                                          <p:spTgt spid="652292"/>
                                        </p:tgtEl>
                                      </p:cBhvr>
                                    </p:animEffect>
                                    <p:animScale>
                                      <p:cBhvr>
                                        <p:cTn id="23" dur="1000" autoRev="1" fill="hold"/>
                                        <p:tgtEl>
                                          <p:spTgt spid="652292"/>
                                        </p:tgtEl>
                                      </p:cBhvr>
                                      <p:by x="105000" y="105000"/>
                                    </p:animScale>
                                  </p:childTnLst>
                                </p:cTn>
                              </p:par>
                              <p:par>
                                <p:cTn id="24" presetID="26" presetClass="emph" presetSubtype="0" fill="hold" grpId="0" nodeType="withEffect">
                                  <p:stCondLst>
                                    <p:cond delay="0"/>
                                  </p:stCondLst>
                                  <p:childTnLst>
                                    <p:animEffect transition="out" filter="fade">
                                      <p:cBhvr>
                                        <p:cTn id="25" dur="2000" tmFilter="0, 0; .2, .5; .8, .5; 1, 0"/>
                                        <p:tgtEl>
                                          <p:spTgt spid="652293"/>
                                        </p:tgtEl>
                                      </p:cBhvr>
                                    </p:animEffect>
                                    <p:animScale>
                                      <p:cBhvr>
                                        <p:cTn id="26" dur="1000" autoRev="1" fill="hold"/>
                                        <p:tgtEl>
                                          <p:spTgt spid="652293"/>
                                        </p:tgtEl>
                                      </p:cBhvr>
                                      <p:by x="105000" y="105000"/>
                                    </p:animScale>
                                  </p:childTnLst>
                                </p:cTn>
                              </p:par>
                            </p:childTnLst>
                          </p:cTn>
                        </p:par>
                        <p:par>
                          <p:cTn id="27" fill="hold" nodeType="afterGroup">
                            <p:stCondLst>
                              <p:cond delay="7000"/>
                            </p:stCondLst>
                            <p:childTnLst>
                              <p:par>
                                <p:cTn id="28" presetID="63" presetClass="path" presetSubtype="0" accel="50000" decel="50000" fill="hold" grpId="1" nodeType="afterEffect">
                                  <p:stCondLst>
                                    <p:cond delay="0"/>
                                  </p:stCondLst>
                                  <p:childTnLst>
                                    <p:animMotion origin="layout" path="M 2.08333E-7 3.7037E-6 L 0.08659 3.7037E-6 " pathEditMode="relative" rAng="0" ptsTypes="AA">
                                      <p:cBhvr>
                                        <p:cTn id="29" dur="2000" fill="hold"/>
                                        <p:tgtEl>
                                          <p:spTgt spid="652300"/>
                                        </p:tgtEl>
                                        <p:attrNameLst>
                                          <p:attrName>ppt_x</p:attrName>
                                          <p:attrName>ppt_y</p:attrName>
                                        </p:attrNameLst>
                                      </p:cBhvr>
                                      <p:rCtr x="4323" y="0"/>
                                    </p:animMotion>
                                  </p:childTnLst>
                                </p:cTn>
                              </p:par>
                            </p:childTnLst>
                          </p:cTn>
                        </p:par>
                        <p:par>
                          <p:cTn id="30" fill="hold" nodeType="afterGroup">
                            <p:stCondLst>
                              <p:cond delay="9000"/>
                            </p:stCondLst>
                            <p:childTnLst>
                              <p:par>
                                <p:cTn id="31" presetID="26" presetClass="emph" presetSubtype="0" fill="hold" grpId="1" nodeType="afterEffect">
                                  <p:stCondLst>
                                    <p:cond delay="0"/>
                                  </p:stCondLst>
                                  <p:childTnLst>
                                    <p:animEffect transition="out" filter="fade">
                                      <p:cBhvr>
                                        <p:cTn id="32" dur="2000" tmFilter="0, 0; .2, .5; .8, .5; 1, 0"/>
                                        <p:tgtEl>
                                          <p:spTgt spid="652293"/>
                                        </p:tgtEl>
                                      </p:cBhvr>
                                    </p:animEffect>
                                    <p:animScale>
                                      <p:cBhvr>
                                        <p:cTn id="33" dur="1000" autoRev="1" fill="hold"/>
                                        <p:tgtEl>
                                          <p:spTgt spid="652293"/>
                                        </p:tgtEl>
                                      </p:cBhvr>
                                      <p:by x="105000" y="105000"/>
                                    </p:animScale>
                                  </p:childTnLst>
                                </p:cTn>
                              </p:par>
                              <p:par>
                                <p:cTn id="34" presetID="26" presetClass="emph" presetSubtype="0" fill="hold" grpId="0" nodeType="withEffect">
                                  <p:stCondLst>
                                    <p:cond delay="0"/>
                                  </p:stCondLst>
                                  <p:childTnLst>
                                    <p:animEffect transition="out" filter="fade">
                                      <p:cBhvr>
                                        <p:cTn id="35" dur="2000" tmFilter="0, 0; .2, .5; .8, .5; 1, 0"/>
                                        <p:tgtEl>
                                          <p:spTgt spid="652294"/>
                                        </p:tgtEl>
                                      </p:cBhvr>
                                    </p:animEffect>
                                    <p:animScale>
                                      <p:cBhvr>
                                        <p:cTn id="36" dur="1000" autoRev="1" fill="hold"/>
                                        <p:tgtEl>
                                          <p:spTgt spid="652294"/>
                                        </p:tgtEl>
                                      </p:cBhvr>
                                      <p:by x="105000" y="105000"/>
                                    </p:animScale>
                                  </p:childTnLst>
                                </p:cTn>
                              </p:par>
                            </p:childTnLst>
                          </p:cTn>
                        </p:par>
                        <p:par>
                          <p:cTn id="37" fill="hold" nodeType="afterGroup">
                            <p:stCondLst>
                              <p:cond delay="11000"/>
                            </p:stCondLst>
                            <p:childTnLst>
                              <p:par>
                                <p:cTn id="38" presetID="26" presetClass="emph" presetSubtype="0" fill="hold" grpId="2" nodeType="afterEffect">
                                  <p:stCondLst>
                                    <p:cond delay="0"/>
                                  </p:stCondLst>
                                  <p:childTnLst>
                                    <p:animEffect transition="out" filter="fade">
                                      <p:cBhvr>
                                        <p:cTn id="39" dur="2000" tmFilter="0, 0; .2, .5; .8, .5; 1, 0"/>
                                        <p:tgtEl>
                                          <p:spTgt spid="652293"/>
                                        </p:tgtEl>
                                      </p:cBhvr>
                                    </p:animEffect>
                                    <p:animScale>
                                      <p:cBhvr>
                                        <p:cTn id="40" dur="1000" autoRev="1" fill="hold"/>
                                        <p:tgtEl>
                                          <p:spTgt spid="652293"/>
                                        </p:tgtEl>
                                      </p:cBhvr>
                                      <p:by x="105000" y="105000"/>
                                    </p:animScale>
                                  </p:childTnLst>
                                </p:cTn>
                              </p:par>
                              <p:par>
                                <p:cTn id="41" presetID="26" presetClass="emph" presetSubtype="0" fill="hold" grpId="0" nodeType="withEffect">
                                  <p:stCondLst>
                                    <p:cond delay="0"/>
                                  </p:stCondLst>
                                  <p:childTnLst>
                                    <p:animEffect transition="out" filter="fade">
                                      <p:cBhvr>
                                        <p:cTn id="42" dur="2000" tmFilter="0, 0; .2, .5; .8, .5; 1, 0"/>
                                        <p:tgtEl>
                                          <p:spTgt spid="652295"/>
                                        </p:tgtEl>
                                      </p:cBhvr>
                                    </p:animEffect>
                                    <p:animScale>
                                      <p:cBhvr>
                                        <p:cTn id="43" dur="1000" autoRev="1" fill="hold"/>
                                        <p:tgtEl>
                                          <p:spTgt spid="652295"/>
                                        </p:tgtEl>
                                      </p:cBhvr>
                                      <p:by x="105000" y="105000"/>
                                    </p:animScale>
                                  </p:childTnLst>
                                </p:cTn>
                              </p:par>
                            </p:childTnLst>
                          </p:cTn>
                        </p:par>
                        <p:par>
                          <p:cTn id="44" fill="hold" nodeType="afterGroup">
                            <p:stCondLst>
                              <p:cond delay="13000"/>
                            </p:stCondLst>
                            <p:childTnLst>
                              <p:par>
                                <p:cTn id="45" presetID="26" presetClass="emph" presetSubtype="0" fill="hold" grpId="3" nodeType="afterEffect">
                                  <p:stCondLst>
                                    <p:cond delay="0"/>
                                  </p:stCondLst>
                                  <p:childTnLst>
                                    <p:animEffect transition="out" filter="fade">
                                      <p:cBhvr>
                                        <p:cTn id="46" dur="2000" tmFilter="0, 0; .2, .5; .8, .5; 1, 0"/>
                                        <p:tgtEl>
                                          <p:spTgt spid="652293"/>
                                        </p:tgtEl>
                                      </p:cBhvr>
                                    </p:animEffect>
                                    <p:animScale>
                                      <p:cBhvr>
                                        <p:cTn id="47" dur="1000" autoRev="1" fill="hold"/>
                                        <p:tgtEl>
                                          <p:spTgt spid="652293"/>
                                        </p:tgtEl>
                                      </p:cBhvr>
                                      <p:by x="105000" y="105000"/>
                                    </p:animScale>
                                  </p:childTnLst>
                                </p:cTn>
                              </p:par>
                              <p:par>
                                <p:cTn id="48" presetID="26" presetClass="emph" presetSubtype="0" fill="hold" grpId="0" nodeType="withEffect">
                                  <p:stCondLst>
                                    <p:cond delay="0"/>
                                  </p:stCondLst>
                                  <p:childTnLst>
                                    <p:animEffect transition="out" filter="fade">
                                      <p:cBhvr>
                                        <p:cTn id="49" dur="2000" tmFilter="0, 0; .2, .5; .8, .5; 1, 0"/>
                                        <p:tgtEl>
                                          <p:spTgt spid="652296"/>
                                        </p:tgtEl>
                                      </p:cBhvr>
                                    </p:animEffect>
                                    <p:animScale>
                                      <p:cBhvr>
                                        <p:cTn id="50" dur="1000" autoRev="1" fill="hold"/>
                                        <p:tgtEl>
                                          <p:spTgt spid="652296"/>
                                        </p:tgtEl>
                                      </p:cBhvr>
                                      <p:by x="105000" y="105000"/>
                                    </p:animScale>
                                  </p:childTnLst>
                                </p:cTn>
                              </p:par>
                            </p:childTnLst>
                          </p:cTn>
                        </p:par>
                        <p:par>
                          <p:cTn id="51" fill="hold" nodeType="afterGroup">
                            <p:stCondLst>
                              <p:cond delay="15000"/>
                            </p:stCondLst>
                            <p:childTnLst>
                              <p:par>
                                <p:cTn id="52" presetID="63" presetClass="path" presetSubtype="0" accel="50000" decel="50000" fill="hold" grpId="2" nodeType="afterEffect">
                                  <p:stCondLst>
                                    <p:cond delay="0"/>
                                  </p:stCondLst>
                                  <p:childTnLst>
                                    <p:animMotion origin="layout" path="M 0.08659 3.7037E-6 L 0.33034 3.7037E-6 " pathEditMode="relative" rAng="0" ptsTypes="AA">
                                      <p:cBhvr>
                                        <p:cTn id="53" dur="2000" fill="hold"/>
                                        <p:tgtEl>
                                          <p:spTgt spid="652300"/>
                                        </p:tgtEl>
                                        <p:attrNameLst>
                                          <p:attrName>ppt_x</p:attrName>
                                          <p:attrName>ppt_y</p:attrName>
                                        </p:attrNameLst>
                                      </p:cBhvr>
                                      <p:rCtr x="12188" y="0"/>
                                    </p:animMotion>
                                  </p:childTnLst>
                                </p:cTn>
                              </p:par>
                            </p:childTnLst>
                          </p:cTn>
                        </p:par>
                        <p:par>
                          <p:cTn id="54" fill="hold" nodeType="afterGroup">
                            <p:stCondLst>
                              <p:cond delay="17000"/>
                            </p:stCondLst>
                            <p:childTnLst>
                              <p:par>
                                <p:cTn id="55" presetID="26" presetClass="emph" presetSubtype="0" fill="hold" grpId="1" nodeType="afterEffect">
                                  <p:stCondLst>
                                    <p:cond delay="0"/>
                                  </p:stCondLst>
                                  <p:childTnLst>
                                    <p:animEffect transition="out" filter="fade">
                                      <p:cBhvr>
                                        <p:cTn id="56" dur="2000" tmFilter="0, 0; .2, .5; .8, .5; 1, 0"/>
                                        <p:tgtEl>
                                          <p:spTgt spid="652296"/>
                                        </p:tgtEl>
                                      </p:cBhvr>
                                    </p:animEffect>
                                    <p:animScale>
                                      <p:cBhvr>
                                        <p:cTn id="57" dur="1000" autoRev="1" fill="hold"/>
                                        <p:tgtEl>
                                          <p:spTgt spid="652296"/>
                                        </p:tgtEl>
                                      </p:cBhvr>
                                      <p:by x="105000" y="105000"/>
                                    </p:animScale>
                                  </p:childTnLst>
                                </p:cTn>
                              </p:par>
                              <p:par>
                                <p:cTn id="58" presetID="26" presetClass="emph" presetSubtype="0" fill="hold" grpId="0" nodeType="withEffect">
                                  <p:stCondLst>
                                    <p:cond delay="0"/>
                                  </p:stCondLst>
                                  <p:childTnLst>
                                    <p:animEffect transition="out" filter="fade">
                                      <p:cBhvr>
                                        <p:cTn id="59" dur="2000" tmFilter="0, 0; .2, .5; .8, .5; 1, 0"/>
                                        <p:tgtEl>
                                          <p:spTgt spid="652297"/>
                                        </p:tgtEl>
                                      </p:cBhvr>
                                    </p:animEffect>
                                    <p:animScale>
                                      <p:cBhvr>
                                        <p:cTn id="60" dur="1000" autoRev="1" fill="hold"/>
                                        <p:tgtEl>
                                          <p:spTgt spid="652297"/>
                                        </p:tgtEl>
                                      </p:cBhvr>
                                      <p:by x="105000" y="105000"/>
                                    </p:animScale>
                                  </p:childTnLst>
                                </p:cTn>
                              </p:par>
                            </p:childTnLst>
                          </p:cTn>
                        </p:par>
                        <p:par>
                          <p:cTn id="61" fill="hold" nodeType="afterGroup">
                            <p:stCondLst>
                              <p:cond delay="19000"/>
                            </p:stCondLst>
                            <p:childTnLst>
                              <p:par>
                                <p:cTn id="62" presetID="2" presetClass="exit" presetSubtype="8" fill="hold" grpId="1" nodeType="afterEffect">
                                  <p:stCondLst>
                                    <p:cond delay="0"/>
                                  </p:stCondLst>
                                  <p:childTnLst>
                                    <p:anim calcmode="lin" valueType="num">
                                      <p:cBhvr additive="base">
                                        <p:cTn id="63" dur="500"/>
                                        <p:tgtEl>
                                          <p:spTgt spid="652310"/>
                                        </p:tgtEl>
                                        <p:attrNameLst>
                                          <p:attrName>ppt_x</p:attrName>
                                        </p:attrNameLst>
                                      </p:cBhvr>
                                      <p:tavLst>
                                        <p:tav tm="0">
                                          <p:val>
                                            <p:strVal val="ppt_x"/>
                                          </p:val>
                                        </p:tav>
                                        <p:tav tm="100000">
                                          <p:val>
                                            <p:strVal val="0-ppt_w/2"/>
                                          </p:val>
                                        </p:tav>
                                      </p:tavLst>
                                    </p:anim>
                                    <p:anim calcmode="lin" valueType="num">
                                      <p:cBhvr additive="base">
                                        <p:cTn id="64" dur="500"/>
                                        <p:tgtEl>
                                          <p:spTgt spid="652310"/>
                                        </p:tgtEl>
                                        <p:attrNameLst>
                                          <p:attrName>ppt_y</p:attrName>
                                        </p:attrNameLst>
                                      </p:cBhvr>
                                      <p:tavLst>
                                        <p:tav tm="0">
                                          <p:val>
                                            <p:strVal val="ppt_y"/>
                                          </p:val>
                                        </p:tav>
                                        <p:tav tm="100000">
                                          <p:val>
                                            <p:strVal val="ppt_y"/>
                                          </p:val>
                                        </p:tav>
                                      </p:tavLst>
                                    </p:anim>
                                    <p:set>
                                      <p:cBhvr>
                                        <p:cTn id="65" dur="1" fill="hold">
                                          <p:stCondLst>
                                            <p:cond delay="499"/>
                                          </p:stCondLst>
                                        </p:cTn>
                                        <p:tgtEl>
                                          <p:spTgt spid="652310"/>
                                        </p:tgtEl>
                                        <p:attrNameLst>
                                          <p:attrName>style.visibility</p:attrName>
                                        </p:attrNameLst>
                                      </p:cBhvr>
                                      <p:to>
                                        <p:strVal val="hidden"/>
                                      </p:to>
                                    </p:set>
                                  </p:childTnLst>
                                </p:cTn>
                              </p:par>
                            </p:childTnLst>
                          </p:cTn>
                        </p:par>
                        <p:par>
                          <p:cTn id="66" fill="hold" nodeType="afterGroup">
                            <p:stCondLst>
                              <p:cond delay="19500"/>
                            </p:stCondLst>
                            <p:childTnLst>
                              <p:par>
                                <p:cTn id="67" presetID="2" presetClass="entr" presetSubtype="2" fill="hold" grpId="0" nodeType="afterEffect">
                                  <p:stCondLst>
                                    <p:cond delay="0"/>
                                  </p:stCondLst>
                                  <p:childTnLst>
                                    <p:set>
                                      <p:cBhvr>
                                        <p:cTn id="68" dur="1" fill="hold">
                                          <p:stCondLst>
                                            <p:cond delay="0"/>
                                          </p:stCondLst>
                                        </p:cTn>
                                        <p:tgtEl>
                                          <p:spTgt spid="652311"/>
                                        </p:tgtEl>
                                        <p:attrNameLst>
                                          <p:attrName>style.visibility</p:attrName>
                                        </p:attrNameLst>
                                      </p:cBhvr>
                                      <p:to>
                                        <p:strVal val="visible"/>
                                      </p:to>
                                    </p:set>
                                    <p:anim calcmode="lin" valueType="num">
                                      <p:cBhvr additive="base">
                                        <p:cTn id="69" dur="500" fill="hold"/>
                                        <p:tgtEl>
                                          <p:spTgt spid="652311"/>
                                        </p:tgtEl>
                                        <p:attrNameLst>
                                          <p:attrName>ppt_x</p:attrName>
                                        </p:attrNameLst>
                                      </p:cBhvr>
                                      <p:tavLst>
                                        <p:tav tm="0">
                                          <p:val>
                                            <p:strVal val="1+#ppt_w/2"/>
                                          </p:val>
                                        </p:tav>
                                        <p:tav tm="100000">
                                          <p:val>
                                            <p:strVal val="#ppt_x"/>
                                          </p:val>
                                        </p:tav>
                                      </p:tavLst>
                                    </p:anim>
                                    <p:anim calcmode="lin" valueType="num">
                                      <p:cBhvr additive="base">
                                        <p:cTn id="70" dur="500" fill="hold"/>
                                        <p:tgtEl>
                                          <p:spTgt spid="652311"/>
                                        </p:tgtEl>
                                        <p:attrNameLst>
                                          <p:attrName>ppt_y</p:attrName>
                                        </p:attrNameLst>
                                      </p:cBhvr>
                                      <p:tavLst>
                                        <p:tav tm="0">
                                          <p:val>
                                            <p:strVal val="#ppt_y"/>
                                          </p:val>
                                        </p:tav>
                                        <p:tav tm="100000">
                                          <p:val>
                                            <p:strVal val="#ppt_y"/>
                                          </p:val>
                                        </p:tav>
                                      </p:tavLst>
                                    </p:anim>
                                  </p:childTnLst>
                                </p:cTn>
                              </p:par>
                            </p:childTnLst>
                          </p:cTn>
                        </p:par>
                        <p:par>
                          <p:cTn id="71" fill="hold" nodeType="afterGroup">
                            <p:stCondLst>
                              <p:cond delay="20000"/>
                            </p:stCondLst>
                            <p:childTnLst>
                              <p:par>
                                <p:cTn id="72" presetID="42" presetClass="path" presetSubtype="0" accel="50000" decel="50000" fill="hold" grpId="2" nodeType="afterEffect">
                                  <p:stCondLst>
                                    <p:cond delay="0"/>
                                  </p:stCondLst>
                                  <p:childTnLst>
                                    <p:animMotion origin="layout" path="M -2.77778E-7 2.59259E-6 L -0.22674 0.20879 " pathEditMode="relative" rAng="0" ptsTypes="AA">
                                      <p:cBhvr>
                                        <p:cTn id="73" dur="2000" fill="hold"/>
                                        <p:tgtEl>
                                          <p:spTgt spid="652296"/>
                                        </p:tgtEl>
                                        <p:attrNameLst>
                                          <p:attrName>ppt_x</p:attrName>
                                          <p:attrName>ppt_y</p:attrName>
                                        </p:attrNameLst>
                                      </p:cBhvr>
                                      <p:rCtr x="-11337" y="10440"/>
                                    </p:animMotion>
                                  </p:childTnLst>
                                </p:cTn>
                              </p:par>
                            </p:childTnLst>
                          </p:cTn>
                        </p:par>
                        <p:par>
                          <p:cTn id="74" fill="hold" nodeType="afterGroup">
                            <p:stCondLst>
                              <p:cond delay="22000"/>
                            </p:stCondLst>
                            <p:childTnLst>
                              <p:par>
                                <p:cTn id="75" presetID="63" presetClass="path" presetSubtype="0" accel="50000" decel="50000" fill="hold" grpId="1" nodeType="afterEffect">
                                  <p:stCondLst>
                                    <p:cond delay="0"/>
                                  </p:stCondLst>
                                  <p:childTnLst>
                                    <p:animMotion origin="layout" path="M 0.00065 -2.22222E-6 L 0.33568 -2.22222E-6 " pathEditMode="relative" rAng="0" ptsTypes="AA">
                                      <p:cBhvr>
                                        <p:cTn id="76" dur="2000" fill="hold"/>
                                        <p:tgtEl>
                                          <p:spTgt spid="652292"/>
                                        </p:tgtEl>
                                        <p:attrNameLst>
                                          <p:attrName>ppt_x</p:attrName>
                                          <p:attrName>ppt_y</p:attrName>
                                        </p:attrNameLst>
                                      </p:cBhvr>
                                      <p:rCtr x="16771" y="0"/>
                                    </p:animMotion>
                                  </p:childTnLst>
                                </p:cTn>
                              </p:par>
                            </p:childTnLst>
                          </p:cTn>
                        </p:par>
                        <p:par>
                          <p:cTn id="77" fill="hold" nodeType="afterGroup">
                            <p:stCondLst>
                              <p:cond delay="24000"/>
                            </p:stCondLst>
                            <p:childTnLst>
                              <p:par>
                                <p:cTn id="78" presetID="64" presetClass="path" presetSubtype="0" accel="50000" decel="50000" fill="hold" grpId="3" nodeType="afterEffect">
                                  <p:stCondLst>
                                    <p:cond delay="0"/>
                                  </p:stCondLst>
                                  <p:childTnLst>
                                    <p:animMotion origin="layout" path="M -0.22669 0.2088 L -0.33503 -1.85185E-6 " pathEditMode="relative" rAng="0" ptsTypes="AA">
                                      <p:cBhvr>
                                        <p:cTn id="79" dur="2000" fill="hold"/>
                                        <p:tgtEl>
                                          <p:spTgt spid="652296"/>
                                        </p:tgtEl>
                                        <p:attrNameLst>
                                          <p:attrName>ppt_x</p:attrName>
                                          <p:attrName>ppt_y</p:attrName>
                                        </p:attrNameLst>
                                      </p:cBhvr>
                                      <p:rCtr x="-5417" y="-10532"/>
                                    </p:animMotion>
                                  </p:childTnLst>
                                </p:cTn>
                              </p:par>
                            </p:childTnLst>
                          </p:cTn>
                        </p:par>
                        <p:par>
                          <p:cTn id="80" fill="hold" nodeType="afterGroup">
                            <p:stCondLst>
                              <p:cond delay="26000"/>
                            </p:stCondLst>
                            <p:childTnLst>
                              <p:par>
                                <p:cTn id="81" presetID="3" presetClass="exit" presetSubtype="10" fill="hold" grpId="3" nodeType="afterEffect">
                                  <p:stCondLst>
                                    <p:cond delay="0"/>
                                  </p:stCondLst>
                                  <p:childTnLst>
                                    <p:animEffect transition="out" filter="blinds(horizontal)">
                                      <p:cBhvr>
                                        <p:cTn id="82" dur="500"/>
                                        <p:tgtEl>
                                          <p:spTgt spid="652300"/>
                                        </p:tgtEl>
                                      </p:cBhvr>
                                    </p:animEffect>
                                    <p:set>
                                      <p:cBhvr>
                                        <p:cTn id="83" dur="1" fill="hold">
                                          <p:stCondLst>
                                            <p:cond delay="499"/>
                                          </p:stCondLst>
                                        </p:cTn>
                                        <p:tgtEl>
                                          <p:spTgt spid="652300"/>
                                        </p:tgtEl>
                                        <p:attrNameLst>
                                          <p:attrName>style.visibility</p:attrName>
                                        </p:attrNameLst>
                                      </p:cBhvr>
                                      <p:to>
                                        <p:strVal val="hidden"/>
                                      </p:to>
                                    </p:set>
                                  </p:childTnLst>
                                </p:cTn>
                              </p:par>
                            </p:childTnLst>
                          </p:cTn>
                        </p:par>
                        <p:par>
                          <p:cTn id="84" fill="hold" nodeType="afterGroup">
                            <p:stCondLst>
                              <p:cond delay="26500"/>
                            </p:stCondLst>
                            <p:childTnLst>
                              <p:par>
                                <p:cTn id="85" presetID="2" presetClass="exit" presetSubtype="2" fill="hold" grpId="1" nodeType="afterEffect">
                                  <p:stCondLst>
                                    <p:cond delay="0"/>
                                  </p:stCondLst>
                                  <p:childTnLst>
                                    <p:anim calcmode="lin" valueType="num">
                                      <p:cBhvr additive="base">
                                        <p:cTn id="86" dur="500"/>
                                        <p:tgtEl>
                                          <p:spTgt spid="652311"/>
                                        </p:tgtEl>
                                        <p:attrNameLst>
                                          <p:attrName>ppt_x</p:attrName>
                                        </p:attrNameLst>
                                      </p:cBhvr>
                                      <p:tavLst>
                                        <p:tav tm="0">
                                          <p:val>
                                            <p:strVal val="ppt_x"/>
                                          </p:val>
                                        </p:tav>
                                        <p:tav tm="100000">
                                          <p:val>
                                            <p:strVal val="1+ppt_w/2"/>
                                          </p:val>
                                        </p:tav>
                                      </p:tavLst>
                                    </p:anim>
                                    <p:anim calcmode="lin" valueType="num">
                                      <p:cBhvr additive="base">
                                        <p:cTn id="87" dur="500"/>
                                        <p:tgtEl>
                                          <p:spTgt spid="652311"/>
                                        </p:tgtEl>
                                        <p:attrNameLst>
                                          <p:attrName>ppt_y</p:attrName>
                                        </p:attrNameLst>
                                      </p:cBhvr>
                                      <p:tavLst>
                                        <p:tav tm="0">
                                          <p:val>
                                            <p:strVal val="ppt_y"/>
                                          </p:val>
                                        </p:tav>
                                        <p:tav tm="100000">
                                          <p:val>
                                            <p:strVal val="ppt_y"/>
                                          </p:val>
                                        </p:tav>
                                      </p:tavLst>
                                    </p:anim>
                                    <p:set>
                                      <p:cBhvr>
                                        <p:cTn id="88" dur="1" fill="hold">
                                          <p:stCondLst>
                                            <p:cond delay="499"/>
                                          </p:stCondLst>
                                        </p:cTn>
                                        <p:tgtEl>
                                          <p:spTgt spid="6523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291" grpId="0" animBg="1"/>
      <p:bldP spid="652292" grpId="0" animBg="1"/>
      <p:bldP spid="652292" grpId="1" animBg="1"/>
      <p:bldP spid="652293" grpId="0" animBg="1"/>
      <p:bldP spid="652293" grpId="1" animBg="1"/>
      <p:bldP spid="652293" grpId="2" animBg="1"/>
      <p:bldP spid="652293" grpId="3" animBg="1"/>
      <p:bldP spid="652294" grpId="0" animBg="1"/>
      <p:bldP spid="652295" grpId="0" animBg="1"/>
      <p:bldP spid="652296" grpId="0" animBg="1"/>
      <p:bldP spid="652296" grpId="1" animBg="1"/>
      <p:bldP spid="652296" grpId="2" animBg="1"/>
      <p:bldP spid="652296" grpId="3" animBg="1"/>
      <p:bldP spid="652297" grpId="0" animBg="1"/>
      <p:bldP spid="652299" grpId="0" animBg="1"/>
      <p:bldP spid="652300" grpId="0" animBg="1"/>
      <p:bldP spid="652300" grpId="1" animBg="1"/>
      <p:bldP spid="652300" grpId="2" animBg="1"/>
      <p:bldP spid="652300" grpId="3" animBg="1"/>
      <p:bldP spid="652310" grpId="0" animBg="1"/>
      <p:bldP spid="652310" grpId="1" animBg="1"/>
      <p:bldP spid="652311" grpId="0" animBg="1"/>
      <p:bldP spid="652311"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Oval 3"/>
          <p:cNvSpPr>
            <a:spLocks noChangeArrowheads="1"/>
          </p:cNvSpPr>
          <p:nvPr/>
        </p:nvSpPr>
        <p:spPr bwMode="auto">
          <a:xfrm>
            <a:off x="3568700"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653316" name="Oval 4"/>
          <p:cNvSpPr>
            <a:spLocks noChangeArrowheads="1"/>
          </p:cNvSpPr>
          <p:nvPr/>
        </p:nvSpPr>
        <p:spPr bwMode="auto">
          <a:xfrm>
            <a:off x="4592638"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653317" name="Oval 5"/>
          <p:cNvSpPr>
            <a:spLocks noChangeArrowheads="1"/>
          </p:cNvSpPr>
          <p:nvPr/>
        </p:nvSpPr>
        <p:spPr bwMode="auto">
          <a:xfrm>
            <a:off x="5614988"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653318" name="Oval 6"/>
          <p:cNvSpPr>
            <a:spLocks noChangeArrowheads="1"/>
          </p:cNvSpPr>
          <p:nvPr/>
        </p:nvSpPr>
        <p:spPr bwMode="auto">
          <a:xfrm>
            <a:off x="6638925" y="2871789"/>
            <a:ext cx="781050" cy="64928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12</a:t>
            </a:r>
          </a:p>
        </p:txBody>
      </p:sp>
      <p:sp>
        <p:nvSpPr>
          <p:cNvPr id="653319" name="Oval 7"/>
          <p:cNvSpPr>
            <a:spLocks noChangeArrowheads="1"/>
          </p:cNvSpPr>
          <p:nvPr/>
        </p:nvSpPr>
        <p:spPr bwMode="auto">
          <a:xfrm>
            <a:off x="7661275"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653320" name="Oval 8"/>
          <p:cNvSpPr>
            <a:spLocks noChangeArrowheads="1"/>
          </p:cNvSpPr>
          <p:nvPr/>
        </p:nvSpPr>
        <p:spPr bwMode="auto">
          <a:xfrm>
            <a:off x="8685213"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8</a:t>
            </a:r>
          </a:p>
        </p:txBody>
      </p:sp>
      <p:sp>
        <p:nvSpPr>
          <p:cNvPr id="653321" name="Oval 9"/>
          <p:cNvSpPr>
            <a:spLocks noChangeArrowheads="1"/>
          </p:cNvSpPr>
          <p:nvPr/>
        </p:nvSpPr>
        <p:spPr bwMode="auto">
          <a:xfrm>
            <a:off x="9709150" y="2871789"/>
            <a:ext cx="781050" cy="64928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15</a:t>
            </a:r>
          </a:p>
        </p:txBody>
      </p:sp>
      <p:sp>
        <p:nvSpPr>
          <p:cNvPr id="73739" name="Oval 10"/>
          <p:cNvSpPr>
            <a:spLocks noChangeArrowheads="1"/>
          </p:cNvSpPr>
          <p:nvPr/>
        </p:nvSpPr>
        <p:spPr bwMode="auto">
          <a:xfrm>
            <a:off x="2546350"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653323" name="AutoShape 11"/>
          <p:cNvSpPr>
            <a:spLocks noChangeArrowheads="1"/>
          </p:cNvSpPr>
          <p:nvPr/>
        </p:nvSpPr>
        <p:spPr bwMode="auto">
          <a:xfrm>
            <a:off x="4486275" y="3571876"/>
            <a:ext cx="914400" cy="908149"/>
          </a:xfrm>
          <a:prstGeom prst="upArrowCallout">
            <a:avLst>
              <a:gd name="adj1" fmla="val 27746"/>
              <a:gd name="adj2" fmla="val 25819"/>
              <a:gd name="adj3" fmla="val 16667"/>
              <a:gd name="adj4" fmla="val 5053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latin typeface="Times New Roman" panose="02020603050405020304" pitchFamily="18" charset="0"/>
              </a:rPr>
              <a:t>i</a:t>
            </a:r>
          </a:p>
        </p:txBody>
      </p:sp>
      <p:sp>
        <p:nvSpPr>
          <p:cNvPr id="653324" name="AutoShape 12"/>
          <p:cNvSpPr>
            <a:spLocks noChangeArrowheads="1"/>
          </p:cNvSpPr>
          <p:nvPr/>
        </p:nvSpPr>
        <p:spPr bwMode="auto">
          <a:xfrm>
            <a:off x="5395913" y="2039939"/>
            <a:ext cx="1143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solidFill>
                  <a:srgbClr val="0000FF"/>
                </a:solidFill>
                <a:latin typeface="Times New Roman" panose="02020603050405020304" pitchFamily="18" charset="0"/>
              </a:rPr>
              <a:t>vtmin</a:t>
            </a:r>
          </a:p>
        </p:txBody>
      </p:sp>
      <p:sp>
        <p:nvSpPr>
          <p:cNvPr id="653334" name="Text Box 22"/>
          <p:cNvSpPr txBox="1">
            <a:spLocks noChangeArrowheads="1"/>
          </p:cNvSpPr>
          <p:nvPr/>
        </p:nvSpPr>
        <p:spPr bwMode="auto">
          <a:xfrm>
            <a:off x="3449638" y="1384300"/>
            <a:ext cx="289560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solidFill>
                  <a:srgbClr val="FFFF00"/>
                </a:solidFill>
                <a:latin typeface="Times New Roman" panose="02020603050405020304" pitchFamily="18" charset="0"/>
              </a:rPr>
              <a:t>Find</a:t>
            </a:r>
            <a:r>
              <a:rPr lang="en-US" sz="2400" b="1">
                <a:solidFill>
                  <a:srgbClr val="FFFF00"/>
                </a:solidFill>
                <a:latin typeface="VNI-Helve" pitchFamily="2" charset="0"/>
              </a:rPr>
              <a:t> </a:t>
            </a:r>
            <a:r>
              <a:rPr lang="en-US" sz="2400" b="1">
                <a:solidFill>
                  <a:srgbClr val="FFFF00"/>
                </a:solidFill>
                <a:latin typeface="Times New Roman" panose="02020603050405020304" pitchFamily="18" charset="0"/>
              </a:rPr>
              <a:t>MinPos</a:t>
            </a:r>
            <a:r>
              <a:rPr lang="en-US" sz="2400" b="1">
                <a:solidFill>
                  <a:srgbClr val="FFFF00"/>
                </a:solidFill>
                <a:latin typeface="VNI-Helve" pitchFamily="2" charset="0"/>
              </a:rPr>
              <a:t>(3, 7)</a:t>
            </a:r>
          </a:p>
        </p:txBody>
      </p:sp>
      <p:sp>
        <p:nvSpPr>
          <p:cNvPr id="653335" name="Text Box 23"/>
          <p:cNvSpPr txBox="1">
            <a:spLocks noChangeArrowheads="1"/>
          </p:cNvSpPr>
          <p:nvPr/>
        </p:nvSpPr>
        <p:spPr bwMode="auto">
          <a:xfrm>
            <a:off x="6829425" y="1379538"/>
            <a:ext cx="302260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solidFill>
                  <a:srgbClr val="FFFF00"/>
                </a:solidFill>
                <a:latin typeface="Times New Roman" panose="02020603050405020304" pitchFamily="18" charset="0"/>
              </a:rPr>
              <a:t>Swap</a:t>
            </a:r>
            <a:r>
              <a:rPr lang="en-US" sz="2400" b="1">
                <a:solidFill>
                  <a:srgbClr val="FFFF00"/>
                </a:solidFill>
                <a:latin typeface="VNI-Helve" pitchFamily="2" charset="0"/>
              </a:rPr>
              <a:t>(</a:t>
            </a:r>
            <a:r>
              <a:rPr lang="en-US" sz="2400" b="1">
                <a:solidFill>
                  <a:srgbClr val="FFFF00"/>
                </a:solidFill>
                <a:latin typeface="Times New Roman" panose="02020603050405020304" pitchFamily="18" charset="0"/>
              </a:rPr>
              <a:t>a[i]</a:t>
            </a:r>
            <a:r>
              <a:rPr lang="en-US" sz="2400" b="1">
                <a:solidFill>
                  <a:srgbClr val="FFFF00"/>
                </a:solidFill>
                <a:latin typeface="VNI-Helve" pitchFamily="2" charset="0"/>
              </a:rPr>
              <a:t>, </a:t>
            </a:r>
            <a:r>
              <a:rPr lang="en-US" sz="2400" b="1">
                <a:solidFill>
                  <a:srgbClr val="FFFF00"/>
                </a:solidFill>
                <a:latin typeface="Times New Roman" panose="02020603050405020304" pitchFamily="18" charset="0"/>
              </a:rPr>
              <a:t>a[vtmin]</a:t>
            </a:r>
            <a:r>
              <a:rPr lang="en-US" sz="2400" b="1">
                <a:solidFill>
                  <a:srgbClr val="FFFF00"/>
                </a:solidFill>
                <a:latin typeface="VNI-Helve" pitchFamily="2" charset="0"/>
              </a:rPr>
              <a:t>)</a:t>
            </a:r>
          </a:p>
        </p:txBody>
      </p:sp>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28" name="Rectangle 27"/>
          <p:cNvSpPr/>
          <p:nvPr/>
        </p:nvSpPr>
        <p:spPr>
          <a:xfrm>
            <a:off x="629505" y="83353"/>
            <a:ext cx="10932989" cy="754053"/>
          </a:xfrm>
          <a:prstGeom prst="rect">
            <a:avLst/>
          </a:prstGeom>
        </p:spPr>
        <p:txBody>
          <a:bodyPr wrap="square">
            <a:spAutoFit/>
          </a:bodyPr>
          <a:lstStyle/>
          <a:p>
            <a:pPr algn="ctr"/>
            <a:r>
              <a:rPr lang="en-US" sz="4300" i="1">
                <a:latin typeface="Times New Roman" panose="02020603050405020304" pitchFamily="18" charset="0"/>
              </a:rPr>
              <a:t>Selection Sort – Ví dụ</a:t>
            </a:r>
            <a:endParaRPr lang="en-US" sz="4300"/>
          </a:p>
        </p:txBody>
      </p:sp>
      <p:grpSp>
        <p:nvGrpSpPr>
          <p:cNvPr id="29" name="Group 13"/>
          <p:cNvGrpSpPr>
            <a:grpSpLocks/>
          </p:cNvGrpSpPr>
          <p:nvPr/>
        </p:nvGrpSpPr>
        <p:grpSpPr bwMode="auto">
          <a:xfrm>
            <a:off x="2546350" y="2287589"/>
            <a:ext cx="7893050" cy="649287"/>
            <a:chOff x="644" y="1153"/>
            <a:chExt cx="4972" cy="409"/>
          </a:xfrm>
        </p:grpSpPr>
        <p:sp>
          <p:nvSpPr>
            <p:cNvPr id="30" name="Oval 14"/>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31" name="Oval 15"/>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32" name="Oval 16"/>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3</a:t>
              </a:r>
            </a:p>
          </p:txBody>
        </p:sp>
        <p:sp>
          <p:nvSpPr>
            <p:cNvPr id="33" name="Oval 17"/>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34" name="Oval 18"/>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35" name="Oval 19"/>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36" name="Oval 20"/>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7</a:t>
              </a:r>
            </a:p>
          </p:txBody>
        </p:sp>
        <p:sp>
          <p:nvSpPr>
            <p:cNvPr id="37" name="Oval 21"/>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0</a:t>
              </a:r>
            </a:p>
          </p:txBody>
        </p:sp>
      </p:grpSp>
      <p:sp>
        <p:nvSpPr>
          <p:cNvPr id="38" name="Rectangle 37"/>
          <p:cNvSpPr/>
          <p:nvPr/>
        </p:nvSpPr>
        <p:spPr>
          <a:xfrm>
            <a:off x="583582" y="2939534"/>
            <a:ext cx="1378904" cy="523220"/>
          </a:xfrm>
          <a:prstGeom prst="rect">
            <a:avLst/>
          </a:prstGeom>
        </p:spPr>
        <p:txBody>
          <a:bodyPr wrap="none">
            <a:spAutoFit/>
          </a:bodyPr>
          <a:lstStyle/>
          <a:p>
            <a:r>
              <a:rPr lang="en-US" sz="2800" b="1" i="1">
                <a:latin typeface="Times New Roman" panose="02020603050405020304" pitchFamily="18" charset="0"/>
              </a:rPr>
              <a:t>Bước 4:</a:t>
            </a:r>
            <a:endParaRPr lang="en-US" sz="2800" b="1"/>
          </a:p>
        </p:txBody>
      </p:sp>
      <p:sp>
        <p:nvSpPr>
          <p:cNvPr id="39"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67646775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653316"/>
                                        </p:tgtEl>
                                        <p:attrNameLst>
                                          <p:attrName>style.visibility</p:attrName>
                                        </p:attrNameLst>
                                      </p:cBhvr>
                                      <p:to>
                                        <p:strVal val="visible"/>
                                      </p:to>
                                    </p:set>
                                    <p:animEffect transition="in" filter="diamond(in)">
                                      <p:cBhvr>
                                        <p:cTn id="7" dur="2000"/>
                                        <p:tgtEl>
                                          <p:spTgt spid="653316"/>
                                        </p:tgtEl>
                                      </p:cBhvr>
                                    </p:animEffect>
                                  </p:childTnLst>
                                </p:cTn>
                              </p:par>
                            </p:childTnLst>
                          </p:cTn>
                        </p:par>
                        <p:par>
                          <p:cTn id="8" fill="hold" nodeType="afterGroup">
                            <p:stCondLst>
                              <p:cond delay="2000"/>
                            </p:stCondLst>
                            <p:childTnLst>
                              <p:par>
                                <p:cTn id="9" presetID="63" presetClass="path" presetSubtype="0" accel="50000" decel="50000" fill="hold" grpId="0" nodeType="afterEffect">
                                  <p:stCondLst>
                                    <p:cond delay="0"/>
                                  </p:stCondLst>
                                  <p:childTnLst>
                                    <p:animMotion origin="layout" path="M 1.25E-6 2.96296E-6 L 0.08307 2.96296E-6 " pathEditMode="relative" rAng="0" ptsTypes="AA">
                                      <p:cBhvr>
                                        <p:cTn id="10" dur="2000" fill="hold"/>
                                        <p:tgtEl>
                                          <p:spTgt spid="653323"/>
                                        </p:tgtEl>
                                        <p:attrNameLst>
                                          <p:attrName>ppt_x</p:attrName>
                                          <p:attrName>ppt_y</p:attrName>
                                        </p:attrNameLst>
                                      </p:cBhvr>
                                      <p:rCtr x="4154" y="0"/>
                                    </p:animMotion>
                                  </p:childTnLst>
                                </p:cTn>
                              </p:par>
                            </p:childTnLst>
                          </p:cTn>
                        </p:par>
                        <p:par>
                          <p:cTn id="11" fill="hold" nodeType="afterGroup">
                            <p:stCondLst>
                              <p:cond delay="4000"/>
                            </p:stCondLst>
                            <p:childTnLst>
                              <p:par>
                                <p:cTn id="12" presetID="2" presetClass="entr" presetSubtype="8" fill="hold" grpId="0" nodeType="afterEffect">
                                  <p:stCondLst>
                                    <p:cond delay="0"/>
                                  </p:stCondLst>
                                  <p:childTnLst>
                                    <p:set>
                                      <p:cBhvr>
                                        <p:cTn id="13" dur="1" fill="hold">
                                          <p:stCondLst>
                                            <p:cond delay="0"/>
                                          </p:stCondLst>
                                        </p:cTn>
                                        <p:tgtEl>
                                          <p:spTgt spid="653334"/>
                                        </p:tgtEl>
                                        <p:attrNameLst>
                                          <p:attrName>style.visibility</p:attrName>
                                        </p:attrNameLst>
                                      </p:cBhvr>
                                      <p:to>
                                        <p:strVal val="visible"/>
                                      </p:to>
                                    </p:set>
                                    <p:anim calcmode="lin" valueType="num">
                                      <p:cBhvr additive="base">
                                        <p:cTn id="14" dur="500" fill="hold"/>
                                        <p:tgtEl>
                                          <p:spTgt spid="653334"/>
                                        </p:tgtEl>
                                        <p:attrNameLst>
                                          <p:attrName>ppt_x</p:attrName>
                                        </p:attrNameLst>
                                      </p:cBhvr>
                                      <p:tavLst>
                                        <p:tav tm="0">
                                          <p:val>
                                            <p:strVal val="0-#ppt_w/2"/>
                                          </p:val>
                                        </p:tav>
                                        <p:tav tm="100000">
                                          <p:val>
                                            <p:strVal val="#ppt_x"/>
                                          </p:val>
                                        </p:tav>
                                      </p:tavLst>
                                    </p:anim>
                                    <p:anim calcmode="lin" valueType="num">
                                      <p:cBhvr additive="base">
                                        <p:cTn id="15" dur="500" fill="hold"/>
                                        <p:tgtEl>
                                          <p:spTgt spid="653334"/>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4500"/>
                            </p:stCondLst>
                            <p:childTnLst>
                              <p:par>
                                <p:cTn id="17" presetID="3" presetClass="entr" presetSubtype="10" fill="hold" grpId="0" nodeType="afterEffect">
                                  <p:stCondLst>
                                    <p:cond delay="0"/>
                                  </p:stCondLst>
                                  <p:childTnLst>
                                    <p:set>
                                      <p:cBhvr>
                                        <p:cTn id="18" dur="1" fill="hold">
                                          <p:stCondLst>
                                            <p:cond delay="0"/>
                                          </p:stCondLst>
                                        </p:cTn>
                                        <p:tgtEl>
                                          <p:spTgt spid="653324"/>
                                        </p:tgtEl>
                                        <p:attrNameLst>
                                          <p:attrName>style.visibility</p:attrName>
                                        </p:attrNameLst>
                                      </p:cBhvr>
                                      <p:to>
                                        <p:strVal val="visible"/>
                                      </p:to>
                                    </p:set>
                                    <p:animEffect transition="in" filter="blinds(horizontal)">
                                      <p:cBhvr>
                                        <p:cTn id="19" dur="500"/>
                                        <p:tgtEl>
                                          <p:spTgt spid="653324"/>
                                        </p:tgtEl>
                                      </p:cBhvr>
                                    </p:animEffect>
                                  </p:childTnLst>
                                </p:cTn>
                              </p:par>
                            </p:childTnLst>
                          </p:cTn>
                        </p:par>
                        <p:par>
                          <p:cTn id="20" fill="hold" nodeType="afterGroup">
                            <p:stCondLst>
                              <p:cond delay="5000"/>
                            </p:stCondLst>
                            <p:childTnLst>
                              <p:par>
                                <p:cTn id="21" presetID="26" presetClass="emph" presetSubtype="0" fill="hold" grpId="0" nodeType="afterEffect">
                                  <p:stCondLst>
                                    <p:cond delay="0"/>
                                  </p:stCondLst>
                                  <p:iterate type="lt">
                                    <p:tmPct val="0"/>
                                  </p:iterate>
                                  <p:childTnLst>
                                    <p:animEffect transition="out" filter="fade">
                                      <p:cBhvr>
                                        <p:cTn id="22" dur="2000" tmFilter="0, 0; .2, .5; .8, .5; 1, 0"/>
                                        <p:tgtEl>
                                          <p:spTgt spid="653317"/>
                                        </p:tgtEl>
                                      </p:cBhvr>
                                    </p:animEffect>
                                    <p:animScale>
                                      <p:cBhvr>
                                        <p:cTn id="23" dur="1000" autoRev="1" fill="hold"/>
                                        <p:tgtEl>
                                          <p:spTgt spid="653317"/>
                                        </p:tgtEl>
                                      </p:cBhvr>
                                      <p:by x="105000" y="105000"/>
                                    </p:animScale>
                                  </p:childTnLst>
                                </p:cTn>
                              </p:par>
                              <p:par>
                                <p:cTn id="24" presetID="26" presetClass="emph" presetSubtype="0" fill="hold" grpId="0" nodeType="withEffect">
                                  <p:stCondLst>
                                    <p:cond delay="0"/>
                                  </p:stCondLst>
                                  <p:childTnLst>
                                    <p:animEffect transition="out" filter="fade">
                                      <p:cBhvr>
                                        <p:cTn id="25" dur="2000" tmFilter="0, 0; .2, .5; .8, .5; 1, 0"/>
                                        <p:tgtEl>
                                          <p:spTgt spid="653318"/>
                                        </p:tgtEl>
                                      </p:cBhvr>
                                    </p:animEffect>
                                    <p:animScale>
                                      <p:cBhvr>
                                        <p:cTn id="26" dur="1000" autoRev="1" fill="hold"/>
                                        <p:tgtEl>
                                          <p:spTgt spid="653318"/>
                                        </p:tgtEl>
                                      </p:cBhvr>
                                      <p:by x="105000" y="105000"/>
                                    </p:animScale>
                                  </p:childTnLst>
                                </p:cTn>
                              </p:par>
                            </p:childTnLst>
                          </p:cTn>
                        </p:par>
                        <p:par>
                          <p:cTn id="27" fill="hold" nodeType="afterGroup">
                            <p:stCondLst>
                              <p:cond delay="7000"/>
                            </p:stCondLst>
                            <p:childTnLst>
                              <p:par>
                                <p:cTn id="28" presetID="26" presetClass="emph" presetSubtype="0" fill="hold" grpId="1" nodeType="afterEffect">
                                  <p:stCondLst>
                                    <p:cond delay="0"/>
                                  </p:stCondLst>
                                  <p:iterate type="lt">
                                    <p:tmPct val="0"/>
                                  </p:iterate>
                                  <p:childTnLst>
                                    <p:animEffect transition="out" filter="fade">
                                      <p:cBhvr>
                                        <p:cTn id="29" dur="2000" tmFilter="0, 0; .2, .5; .8, .5; 1, 0"/>
                                        <p:tgtEl>
                                          <p:spTgt spid="653317"/>
                                        </p:tgtEl>
                                      </p:cBhvr>
                                    </p:animEffect>
                                    <p:animScale>
                                      <p:cBhvr>
                                        <p:cTn id="30" dur="1000" autoRev="1" fill="hold"/>
                                        <p:tgtEl>
                                          <p:spTgt spid="653317"/>
                                        </p:tgtEl>
                                      </p:cBhvr>
                                      <p:by x="105000" y="105000"/>
                                    </p:animScale>
                                  </p:childTnLst>
                                </p:cTn>
                              </p:par>
                              <p:par>
                                <p:cTn id="31" presetID="26" presetClass="emph" presetSubtype="0" fill="hold" grpId="0" nodeType="withEffect">
                                  <p:stCondLst>
                                    <p:cond delay="0"/>
                                  </p:stCondLst>
                                  <p:childTnLst>
                                    <p:animEffect transition="out" filter="fade">
                                      <p:cBhvr>
                                        <p:cTn id="32" dur="2000" tmFilter="0, 0; .2, .5; .8, .5; 1, 0"/>
                                        <p:tgtEl>
                                          <p:spTgt spid="653319"/>
                                        </p:tgtEl>
                                      </p:cBhvr>
                                    </p:animEffect>
                                    <p:animScale>
                                      <p:cBhvr>
                                        <p:cTn id="33" dur="1000" autoRev="1" fill="hold"/>
                                        <p:tgtEl>
                                          <p:spTgt spid="653319"/>
                                        </p:tgtEl>
                                      </p:cBhvr>
                                      <p:by x="105000" y="105000"/>
                                    </p:animScale>
                                  </p:childTnLst>
                                </p:cTn>
                              </p:par>
                            </p:childTnLst>
                          </p:cTn>
                        </p:par>
                        <p:par>
                          <p:cTn id="34" fill="hold" nodeType="afterGroup">
                            <p:stCondLst>
                              <p:cond delay="9000"/>
                            </p:stCondLst>
                            <p:childTnLst>
                              <p:par>
                                <p:cTn id="35" presetID="26" presetClass="emph" presetSubtype="0" fill="hold" grpId="2" nodeType="afterEffect">
                                  <p:stCondLst>
                                    <p:cond delay="0"/>
                                  </p:stCondLst>
                                  <p:iterate type="lt">
                                    <p:tmPct val="0"/>
                                  </p:iterate>
                                  <p:childTnLst>
                                    <p:animEffect transition="out" filter="fade">
                                      <p:cBhvr>
                                        <p:cTn id="36" dur="2000" tmFilter="0, 0; .2, .5; .8, .5; 1, 0"/>
                                        <p:tgtEl>
                                          <p:spTgt spid="653317"/>
                                        </p:tgtEl>
                                      </p:cBhvr>
                                    </p:animEffect>
                                    <p:animScale>
                                      <p:cBhvr>
                                        <p:cTn id="37" dur="1000" autoRev="1" fill="hold"/>
                                        <p:tgtEl>
                                          <p:spTgt spid="653317"/>
                                        </p:tgtEl>
                                      </p:cBhvr>
                                      <p:by x="105000" y="105000"/>
                                    </p:animScale>
                                  </p:childTnLst>
                                </p:cTn>
                              </p:par>
                              <p:par>
                                <p:cTn id="38" presetID="26" presetClass="emph" presetSubtype="0" fill="hold" grpId="0" nodeType="withEffect">
                                  <p:stCondLst>
                                    <p:cond delay="0"/>
                                  </p:stCondLst>
                                  <p:childTnLst>
                                    <p:animEffect transition="out" filter="fade">
                                      <p:cBhvr>
                                        <p:cTn id="39" dur="2000" tmFilter="0, 0; .2, .5; .8, .5; 1, 0"/>
                                        <p:tgtEl>
                                          <p:spTgt spid="653320"/>
                                        </p:tgtEl>
                                      </p:cBhvr>
                                    </p:animEffect>
                                    <p:animScale>
                                      <p:cBhvr>
                                        <p:cTn id="40" dur="1000" autoRev="1" fill="hold"/>
                                        <p:tgtEl>
                                          <p:spTgt spid="653320"/>
                                        </p:tgtEl>
                                      </p:cBhvr>
                                      <p:by x="105000" y="105000"/>
                                    </p:animScale>
                                  </p:childTnLst>
                                </p:cTn>
                              </p:par>
                            </p:childTnLst>
                          </p:cTn>
                        </p:par>
                        <p:par>
                          <p:cTn id="41" fill="hold" nodeType="afterGroup">
                            <p:stCondLst>
                              <p:cond delay="11000"/>
                            </p:stCondLst>
                            <p:childTnLst>
                              <p:par>
                                <p:cTn id="42" presetID="26" presetClass="emph" presetSubtype="0" fill="hold" grpId="3" nodeType="afterEffect">
                                  <p:stCondLst>
                                    <p:cond delay="0"/>
                                  </p:stCondLst>
                                  <p:iterate type="lt">
                                    <p:tmPct val="0"/>
                                  </p:iterate>
                                  <p:childTnLst>
                                    <p:animEffect transition="out" filter="fade">
                                      <p:cBhvr>
                                        <p:cTn id="43" dur="2000" tmFilter="0, 0; .2, .5; .8, .5; 1, 0"/>
                                        <p:tgtEl>
                                          <p:spTgt spid="653317"/>
                                        </p:tgtEl>
                                      </p:cBhvr>
                                    </p:animEffect>
                                    <p:animScale>
                                      <p:cBhvr>
                                        <p:cTn id="44" dur="1000" autoRev="1" fill="hold"/>
                                        <p:tgtEl>
                                          <p:spTgt spid="653317"/>
                                        </p:tgtEl>
                                      </p:cBhvr>
                                      <p:by x="105000" y="105000"/>
                                    </p:animScale>
                                  </p:childTnLst>
                                </p:cTn>
                              </p:par>
                              <p:par>
                                <p:cTn id="45" presetID="26" presetClass="emph" presetSubtype="0" fill="hold" grpId="0" nodeType="withEffect">
                                  <p:stCondLst>
                                    <p:cond delay="0"/>
                                  </p:stCondLst>
                                  <p:childTnLst>
                                    <p:animEffect transition="out" filter="fade">
                                      <p:cBhvr>
                                        <p:cTn id="46" dur="2000" tmFilter="0, 0; .2, .5; .8, .5; 1, 0"/>
                                        <p:tgtEl>
                                          <p:spTgt spid="653321"/>
                                        </p:tgtEl>
                                      </p:cBhvr>
                                    </p:animEffect>
                                    <p:animScale>
                                      <p:cBhvr>
                                        <p:cTn id="47" dur="1000" autoRev="1" fill="hold"/>
                                        <p:tgtEl>
                                          <p:spTgt spid="653321"/>
                                        </p:tgtEl>
                                      </p:cBhvr>
                                      <p:by x="105000" y="105000"/>
                                    </p:animScale>
                                  </p:childTnLst>
                                </p:cTn>
                              </p:par>
                            </p:childTnLst>
                          </p:cTn>
                        </p:par>
                        <p:par>
                          <p:cTn id="48" fill="hold" nodeType="afterGroup">
                            <p:stCondLst>
                              <p:cond delay="13000"/>
                            </p:stCondLst>
                            <p:childTnLst>
                              <p:par>
                                <p:cTn id="49" presetID="2" presetClass="exit" presetSubtype="8" fill="hold" grpId="1" nodeType="afterEffect">
                                  <p:stCondLst>
                                    <p:cond delay="0"/>
                                  </p:stCondLst>
                                  <p:childTnLst>
                                    <p:anim calcmode="lin" valueType="num">
                                      <p:cBhvr additive="base">
                                        <p:cTn id="50" dur="500"/>
                                        <p:tgtEl>
                                          <p:spTgt spid="653334"/>
                                        </p:tgtEl>
                                        <p:attrNameLst>
                                          <p:attrName>ppt_x</p:attrName>
                                        </p:attrNameLst>
                                      </p:cBhvr>
                                      <p:tavLst>
                                        <p:tav tm="0">
                                          <p:val>
                                            <p:strVal val="ppt_x"/>
                                          </p:val>
                                        </p:tav>
                                        <p:tav tm="100000">
                                          <p:val>
                                            <p:strVal val="0-ppt_w/2"/>
                                          </p:val>
                                        </p:tav>
                                      </p:tavLst>
                                    </p:anim>
                                    <p:anim calcmode="lin" valueType="num">
                                      <p:cBhvr additive="base">
                                        <p:cTn id="51" dur="500"/>
                                        <p:tgtEl>
                                          <p:spTgt spid="653334"/>
                                        </p:tgtEl>
                                        <p:attrNameLst>
                                          <p:attrName>ppt_y</p:attrName>
                                        </p:attrNameLst>
                                      </p:cBhvr>
                                      <p:tavLst>
                                        <p:tav tm="0">
                                          <p:val>
                                            <p:strVal val="ppt_y"/>
                                          </p:val>
                                        </p:tav>
                                        <p:tav tm="100000">
                                          <p:val>
                                            <p:strVal val="ppt_y"/>
                                          </p:val>
                                        </p:tav>
                                      </p:tavLst>
                                    </p:anim>
                                    <p:set>
                                      <p:cBhvr>
                                        <p:cTn id="52" dur="1" fill="hold">
                                          <p:stCondLst>
                                            <p:cond delay="499"/>
                                          </p:stCondLst>
                                        </p:cTn>
                                        <p:tgtEl>
                                          <p:spTgt spid="653334"/>
                                        </p:tgtEl>
                                        <p:attrNameLst>
                                          <p:attrName>style.visibility</p:attrName>
                                        </p:attrNameLst>
                                      </p:cBhvr>
                                      <p:to>
                                        <p:strVal val="hidden"/>
                                      </p:to>
                                    </p:set>
                                  </p:childTnLst>
                                </p:cTn>
                              </p:par>
                            </p:childTnLst>
                          </p:cTn>
                        </p:par>
                        <p:par>
                          <p:cTn id="53" fill="hold" nodeType="afterGroup">
                            <p:stCondLst>
                              <p:cond delay="13500"/>
                            </p:stCondLst>
                            <p:childTnLst>
                              <p:par>
                                <p:cTn id="54" presetID="2" presetClass="entr" presetSubtype="2" fill="hold" grpId="0" nodeType="afterEffect">
                                  <p:stCondLst>
                                    <p:cond delay="0"/>
                                  </p:stCondLst>
                                  <p:childTnLst>
                                    <p:set>
                                      <p:cBhvr>
                                        <p:cTn id="55" dur="1" fill="hold">
                                          <p:stCondLst>
                                            <p:cond delay="0"/>
                                          </p:stCondLst>
                                        </p:cTn>
                                        <p:tgtEl>
                                          <p:spTgt spid="653335"/>
                                        </p:tgtEl>
                                        <p:attrNameLst>
                                          <p:attrName>style.visibility</p:attrName>
                                        </p:attrNameLst>
                                      </p:cBhvr>
                                      <p:to>
                                        <p:strVal val="visible"/>
                                      </p:to>
                                    </p:set>
                                    <p:anim calcmode="lin" valueType="num">
                                      <p:cBhvr additive="base">
                                        <p:cTn id="56" dur="500" fill="hold"/>
                                        <p:tgtEl>
                                          <p:spTgt spid="653335"/>
                                        </p:tgtEl>
                                        <p:attrNameLst>
                                          <p:attrName>ppt_x</p:attrName>
                                        </p:attrNameLst>
                                      </p:cBhvr>
                                      <p:tavLst>
                                        <p:tav tm="0">
                                          <p:val>
                                            <p:strVal val="1+#ppt_w/2"/>
                                          </p:val>
                                        </p:tav>
                                        <p:tav tm="100000">
                                          <p:val>
                                            <p:strVal val="#ppt_x"/>
                                          </p:val>
                                        </p:tav>
                                      </p:tavLst>
                                    </p:anim>
                                    <p:anim calcmode="lin" valueType="num">
                                      <p:cBhvr additive="base">
                                        <p:cTn id="57" dur="500" fill="hold"/>
                                        <p:tgtEl>
                                          <p:spTgt spid="653335"/>
                                        </p:tgtEl>
                                        <p:attrNameLst>
                                          <p:attrName>ppt_y</p:attrName>
                                        </p:attrNameLst>
                                      </p:cBhvr>
                                      <p:tavLst>
                                        <p:tav tm="0">
                                          <p:val>
                                            <p:strVal val="#ppt_y"/>
                                          </p:val>
                                        </p:tav>
                                        <p:tav tm="100000">
                                          <p:val>
                                            <p:strVal val="#ppt_y"/>
                                          </p:val>
                                        </p:tav>
                                      </p:tavLst>
                                    </p:anim>
                                  </p:childTnLst>
                                </p:cTn>
                              </p:par>
                            </p:childTnLst>
                          </p:cTn>
                        </p:par>
                        <p:par>
                          <p:cTn id="58" fill="hold" nodeType="afterGroup">
                            <p:stCondLst>
                              <p:cond delay="14000"/>
                            </p:stCondLst>
                            <p:childTnLst>
                              <p:par>
                                <p:cTn id="59" presetID="36" presetClass="emph" presetSubtype="0" fill="hold" grpId="4" nodeType="afterEffect">
                                  <p:stCondLst>
                                    <p:cond delay="0"/>
                                  </p:stCondLst>
                                  <p:iterate type="lt">
                                    <p:tmPct val="10000"/>
                                  </p:iterate>
                                  <p:childTnLst>
                                    <p:animScale>
                                      <p:cBhvr>
                                        <p:cTn id="60" dur="1000" autoRev="1" fill="hold">
                                          <p:stCondLst>
                                            <p:cond delay="0"/>
                                          </p:stCondLst>
                                        </p:cTn>
                                        <p:tgtEl>
                                          <p:spTgt spid="653317"/>
                                        </p:tgtEl>
                                      </p:cBhvr>
                                      <p:to x="80000" y="100000"/>
                                    </p:animScale>
                                    <p:anim by="(#ppt_w*0.10)" calcmode="lin" valueType="num">
                                      <p:cBhvr>
                                        <p:cTn id="61" dur="1000" autoRev="1" fill="hold">
                                          <p:stCondLst>
                                            <p:cond delay="0"/>
                                          </p:stCondLst>
                                        </p:cTn>
                                        <p:tgtEl>
                                          <p:spTgt spid="653317"/>
                                        </p:tgtEl>
                                        <p:attrNameLst>
                                          <p:attrName>ppt_x</p:attrName>
                                        </p:attrNameLst>
                                      </p:cBhvr>
                                    </p:anim>
                                    <p:anim by="(-#ppt_w*0.10)" calcmode="lin" valueType="num">
                                      <p:cBhvr>
                                        <p:cTn id="62" dur="1000" autoRev="1" fill="hold">
                                          <p:stCondLst>
                                            <p:cond delay="0"/>
                                          </p:stCondLst>
                                        </p:cTn>
                                        <p:tgtEl>
                                          <p:spTgt spid="653317"/>
                                        </p:tgtEl>
                                        <p:attrNameLst>
                                          <p:attrName>ppt_y</p:attrName>
                                        </p:attrNameLst>
                                      </p:cBhvr>
                                    </p:anim>
                                    <p:animRot by="-480000">
                                      <p:cBhvr>
                                        <p:cTn id="63" dur="1000" autoRev="1" fill="hold">
                                          <p:stCondLst>
                                            <p:cond delay="0"/>
                                          </p:stCondLst>
                                        </p:cTn>
                                        <p:tgtEl>
                                          <p:spTgt spid="653317"/>
                                        </p:tgtEl>
                                        <p:attrNameLst>
                                          <p:attrName>r</p:attrName>
                                        </p:attrNameLst>
                                      </p:cBhvr>
                                    </p:animRot>
                                  </p:childTnLst>
                                </p:cTn>
                              </p:par>
                            </p:childTnLst>
                          </p:cTn>
                        </p:par>
                        <p:par>
                          <p:cTn id="64" fill="hold" nodeType="afterGroup">
                            <p:stCondLst>
                              <p:cond delay="16000"/>
                            </p:stCondLst>
                            <p:childTnLst>
                              <p:par>
                                <p:cTn id="65" presetID="3" presetClass="exit" presetSubtype="10" fill="hold" grpId="1" nodeType="afterEffect">
                                  <p:stCondLst>
                                    <p:cond delay="0"/>
                                  </p:stCondLst>
                                  <p:childTnLst>
                                    <p:animEffect transition="out" filter="blinds(horizontal)">
                                      <p:cBhvr>
                                        <p:cTn id="66" dur="500"/>
                                        <p:tgtEl>
                                          <p:spTgt spid="653324"/>
                                        </p:tgtEl>
                                      </p:cBhvr>
                                    </p:animEffect>
                                    <p:set>
                                      <p:cBhvr>
                                        <p:cTn id="67" dur="1" fill="hold">
                                          <p:stCondLst>
                                            <p:cond delay="499"/>
                                          </p:stCondLst>
                                        </p:cTn>
                                        <p:tgtEl>
                                          <p:spTgt spid="653324"/>
                                        </p:tgtEl>
                                        <p:attrNameLst>
                                          <p:attrName>style.visibility</p:attrName>
                                        </p:attrNameLst>
                                      </p:cBhvr>
                                      <p:to>
                                        <p:strVal val="hidden"/>
                                      </p:to>
                                    </p:set>
                                  </p:childTnLst>
                                </p:cTn>
                              </p:par>
                            </p:childTnLst>
                          </p:cTn>
                        </p:par>
                        <p:par>
                          <p:cTn id="68" fill="hold" nodeType="afterGroup">
                            <p:stCondLst>
                              <p:cond delay="16500"/>
                            </p:stCondLst>
                            <p:childTnLst>
                              <p:par>
                                <p:cTn id="69" presetID="2" presetClass="exit" presetSubtype="2" fill="hold" grpId="1" nodeType="afterEffect">
                                  <p:stCondLst>
                                    <p:cond delay="0"/>
                                  </p:stCondLst>
                                  <p:childTnLst>
                                    <p:anim calcmode="lin" valueType="num">
                                      <p:cBhvr additive="base">
                                        <p:cTn id="70" dur="500"/>
                                        <p:tgtEl>
                                          <p:spTgt spid="653335"/>
                                        </p:tgtEl>
                                        <p:attrNameLst>
                                          <p:attrName>ppt_x</p:attrName>
                                        </p:attrNameLst>
                                      </p:cBhvr>
                                      <p:tavLst>
                                        <p:tav tm="0">
                                          <p:val>
                                            <p:strVal val="ppt_x"/>
                                          </p:val>
                                        </p:tav>
                                        <p:tav tm="100000">
                                          <p:val>
                                            <p:strVal val="1+ppt_w/2"/>
                                          </p:val>
                                        </p:tav>
                                      </p:tavLst>
                                    </p:anim>
                                    <p:anim calcmode="lin" valueType="num">
                                      <p:cBhvr additive="base">
                                        <p:cTn id="71" dur="500"/>
                                        <p:tgtEl>
                                          <p:spTgt spid="653335"/>
                                        </p:tgtEl>
                                        <p:attrNameLst>
                                          <p:attrName>ppt_y</p:attrName>
                                        </p:attrNameLst>
                                      </p:cBhvr>
                                      <p:tavLst>
                                        <p:tav tm="0">
                                          <p:val>
                                            <p:strVal val="ppt_y"/>
                                          </p:val>
                                        </p:tav>
                                        <p:tav tm="100000">
                                          <p:val>
                                            <p:strVal val="ppt_y"/>
                                          </p:val>
                                        </p:tav>
                                      </p:tavLst>
                                    </p:anim>
                                    <p:set>
                                      <p:cBhvr>
                                        <p:cTn id="72" dur="1" fill="hold">
                                          <p:stCondLst>
                                            <p:cond delay="499"/>
                                          </p:stCondLst>
                                        </p:cTn>
                                        <p:tgtEl>
                                          <p:spTgt spid="6533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16" grpId="0" animBg="1"/>
      <p:bldP spid="653317" grpId="0" animBg="1"/>
      <p:bldP spid="653317" grpId="1" animBg="1"/>
      <p:bldP spid="653317" grpId="2" animBg="1"/>
      <p:bldP spid="653317" grpId="3" animBg="1"/>
      <p:bldP spid="653317" grpId="4" animBg="1"/>
      <p:bldP spid="653318" grpId="0" animBg="1"/>
      <p:bldP spid="653319" grpId="0" animBg="1"/>
      <p:bldP spid="653320" grpId="0" animBg="1"/>
      <p:bldP spid="653321" grpId="0" animBg="1"/>
      <p:bldP spid="653323" grpId="0" animBg="1"/>
      <p:bldP spid="653324" grpId="0" animBg="1"/>
      <p:bldP spid="653324" grpId="1" animBg="1"/>
      <p:bldP spid="653334" grpId="0" animBg="1"/>
      <p:bldP spid="653334" grpId="1" animBg="1"/>
      <p:bldP spid="653335" grpId="0" animBg="1"/>
      <p:bldP spid="653335"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Oval 3"/>
          <p:cNvSpPr>
            <a:spLocks noChangeArrowheads="1"/>
          </p:cNvSpPr>
          <p:nvPr/>
        </p:nvSpPr>
        <p:spPr bwMode="auto">
          <a:xfrm>
            <a:off x="3568700"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74757" name="Oval 4"/>
          <p:cNvSpPr>
            <a:spLocks noChangeArrowheads="1"/>
          </p:cNvSpPr>
          <p:nvPr/>
        </p:nvSpPr>
        <p:spPr bwMode="auto">
          <a:xfrm>
            <a:off x="4592638"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654341" name="Oval 5"/>
          <p:cNvSpPr>
            <a:spLocks noChangeArrowheads="1"/>
          </p:cNvSpPr>
          <p:nvPr/>
        </p:nvSpPr>
        <p:spPr bwMode="auto">
          <a:xfrm>
            <a:off x="5614988"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654342" name="Oval 6"/>
          <p:cNvSpPr>
            <a:spLocks noChangeArrowheads="1"/>
          </p:cNvSpPr>
          <p:nvPr/>
        </p:nvSpPr>
        <p:spPr bwMode="auto">
          <a:xfrm>
            <a:off x="6638926" y="2871789"/>
            <a:ext cx="766763" cy="64928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12</a:t>
            </a:r>
          </a:p>
        </p:txBody>
      </p:sp>
      <p:sp>
        <p:nvSpPr>
          <p:cNvPr id="654343" name="Oval 7"/>
          <p:cNvSpPr>
            <a:spLocks noChangeArrowheads="1"/>
          </p:cNvSpPr>
          <p:nvPr/>
        </p:nvSpPr>
        <p:spPr bwMode="auto">
          <a:xfrm>
            <a:off x="7661275"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654344" name="Oval 8"/>
          <p:cNvSpPr>
            <a:spLocks noChangeArrowheads="1"/>
          </p:cNvSpPr>
          <p:nvPr/>
        </p:nvSpPr>
        <p:spPr bwMode="auto">
          <a:xfrm>
            <a:off x="8685213"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8</a:t>
            </a:r>
          </a:p>
        </p:txBody>
      </p:sp>
      <p:sp>
        <p:nvSpPr>
          <p:cNvPr id="654345" name="Oval 9"/>
          <p:cNvSpPr>
            <a:spLocks noChangeArrowheads="1"/>
          </p:cNvSpPr>
          <p:nvPr/>
        </p:nvSpPr>
        <p:spPr bwMode="auto">
          <a:xfrm>
            <a:off x="9709150" y="2871789"/>
            <a:ext cx="768350" cy="64928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15</a:t>
            </a:r>
          </a:p>
        </p:txBody>
      </p:sp>
      <p:sp>
        <p:nvSpPr>
          <p:cNvPr id="74763" name="Oval 10"/>
          <p:cNvSpPr>
            <a:spLocks noChangeArrowheads="1"/>
          </p:cNvSpPr>
          <p:nvPr/>
        </p:nvSpPr>
        <p:spPr bwMode="auto">
          <a:xfrm>
            <a:off x="2546350"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654347" name="AutoShape 11"/>
          <p:cNvSpPr>
            <a:spLocks noChangeArrowheads="1"/>
          </p:cNvSpPr>
          <p:nvPr/>
        </p:nvSpPr>
        <p:spPr bwMode="auto">
          <a:xfrm>
            <a:off x="5518150" y="3571876"/>
            <a:ext cx="914400" cy="908149"/>
          </a:xfrm>
          <a:prstGeom prst="upArrowCallout">
            <a:avLst>
              <a:gd name="adj1" fmla="val 27746"/>
              <a:gd name="adj2" fmla="val 25819"/>
              <a:gd name="adj3" fmla="val 16667"/>
              <a:gd name="adj4" fmla="val 5053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latin typeface="Times New Roman" panose="02020603050405020304" pitchFamily="18" charset="0"/>
              </a:rPr>
              <a:t>i</a:t>
            </a:r>
          </a:p>
        </p:txBody>
      </p:sp>
      <p:sp>
        <p:nvSpPr>
          <p:cNvPr id="654348" name="AutoShape 12"/>
          <p:cNvSpPr>
            <a:spLocks noChangeArrowheads="1"/>
          </p:cNvSpPr>
          <p:nvPr/>
        </p:nvSpPr>
        <p:spPr bwMode="auto">
          <a:xfrm>
            <a:off x="6411913" y="2039939"/>
            <a:ext cx="1143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solidFill>
                  <a:srgbClr val="0000FF"/>
                </a:solidFill>
                <a:latin typeface="Times New Roman" panose="02020603050405020304" pitchFamily="18" charset="0"/>
              </a:rPr>
              <a:t>vtmin</a:t>
            </a:r>
          </a:p>
        </p:txBody>
      </p:sp>
      <p:sp>
        <p:nvSpPr>
          <p:cNvPr id="654358" name="Text Box 22"/>
          <p:cNvSpPr txBox="1">
            <a:spLocks noChangeArrowheads="1"/>
          </p:cNvSpPr>
          <p:nvPr/>
        </p:nvSpPr>
        <p:spPr bwMode="auto">
          <a:xfrm>
            <a:off x="3449638" y="1384300"/>
            <a:ext cx="289560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solidFill>
                  <a:srgbClr val="FFFF00"/>
                </a:solidFill>
                <a:latin typeface="Times New Roman" panose="02020603050405020304" pitchFamily="18" charset="0"/>
              </a:rPr>
              <a:t>Find</a:t>
            </a:r>
            <a:r>
              <a:rPr lang="en-US" sz="2400" b="1">
                <a:solidFill>
                  <a:srgbClr val="FFFF00"/>
                </a:solidFill>
                <a:latin typeface="VNI-Helve" pitchFamily="2" charset="0"/>
              </a:rPr>
              <a:t> </a:t>
            </a:r>
            <a:r>
              <a:rPr lang="en-US" sz="2400" b="1">
                <a:solidFill>
                  <a:srgbClr val="FFFF00"/>
                </a:solidFill>
                <a:latin typeface="Times New Roman" panose="02020603050405020304" pitchFamily="18" charset="0"/>
              </a:rPr>
              <a:t>MinPos</a:t>
            </a:r>
            <a:r>
              <a:rPr lang="en-US" sz="2400" b="1">
                <a:solidFill>
                  <a:srgbClr val="FFFF00"/>
                </a:solidFill>
                <a:latin typeface="VNI-Helve" pitchFamily="2" charset="0"/>
              </a:rPr>
              <a:t>(4, 7)</a:t>
            </a:r>
          </a:p>
        </p:txBody>
      </p:sp>
      <p:sp>
        <p:nvSpPr>
          <p:cNvPr id="654359" name="Text Box 23"/>
          <p:cNvSpPr txBox="1">
            <a:spLocks noChangeArrowheads="1"/>
          </p:cNvSpPr>
          <p:nvPr/>
        </p:nvSpPr>
        <p:spPr bwMode="auto">
          <a:xfrm>
            <a:off x="6829426" y="1379538"/>
            <a:ext cx="3065463"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solidFill>
                  <a:srgbClr val="FFFF00"/>
                </a:solidFill>
                <a:latin typeface="Times New Roman" panose="02020603050405020304" pitchFamily="18" charset="0"/>
              </a:rPr>
              <a:t>Swap</a:t>
            </a:r>
            <a:r>
              <a:rPr lang="en-US" sz="2400" b="1">
                <a:solidFill>
                  <a:srgbClr val="FFFF00"/>
                </a:solidFill>
                <a:latin typeface="VNI-Helve" pitchFamily="2" charset="0"/>
              </a:rPr>
              <a:t>(</a:t>
            </a:r>
            <a:r>
              <a:rPr lang="en-US" sz="2400" b="1">
                <a:solidFill>
                  <a:srgbClr val="FFFF00"/>
                </a:solidFill>
                <a:latin typeface="Times New Roman" panose="02020603050405020304" pitchFamily="18" charset="0"/>
              </a:rPr>
              <a:t>a[i]</a:t>
            </a:r>
            <a:r>
              <a:rPr lang="en-US" sz="2400" b="1">
                <a:solidFill>
                  <a:srgbClr val="FFFF00"/>
                </a:solidFill>
                <a:latin typeface="VNI-Helve" pitchFamily="2" charset="0"/>
              </a:rPr>
              <a:t>, </a:t>
            </a:r>
            <a:r>
              <a:rPr lang="en-US" sz="2400" b="1">
                <a:solidFill>
                  <a:srgbClr val="FFFF00"/>
                </a:solidFill>
                <a:latin typeface="Times New Roman" panose="02020603050405020304" pitchFamily="18" charset="0"/>
              </a:rPr>
              <a:t>a[vtmin]</a:t>
            </a:r>
            <a:r>
              <a:rPr lang="en-US" sz="2400" b="1">
                <a:solidFill>
                  <a:srgbClr val="FFFF00"/>
                </a:solidFill>
                <a:latin typeface="VNI-Helve" pitchFamily="2" charset="0"/>
              </a:rPr>
              <a:t>)</a:t>
            </a:r>
          </a:p>
        </p:txBody>
      </p:sp>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28" name="Rectangle 27"/>
          <p:cNvSpPr/>
          <p:nvPr/>
        </p:nvSpPr>
        <p:spPr>
          <a:xfrm>
            <a:off x="629505" y="83353"/>
            <a:ext cx="10932989" cy="754053"/>
          </a:xfrm>
          <a:prstGeom prst="rect">
            <a:avLst/>
          </a:prstGeom>
        </p:spPr>
        <p:txBody>
          <a:bodyPr wrap="square">
            <a:spAutoFit/>
          </a:bodyPr>
          <a:lstStyle/>
          <a:p>
            <a:pPr algn="ctr"/>
            <a:r>
              <a:rPr lang="en-US" sz="4300" i="1">
                <a:latin typeface="Times New Roman" panose="02020603050405020304" pitchFamily="18" charset="0"/>
              </a:rPr>
              <a:t>Selection Sort – Ví dụ</a:t>
            </a:r>
            <a:endParaRPr lang="en-US" sz="4300"/>
          </a:p>
        </p:txBody>
      </p:sp>
      <p:grpSp>
        <p:nvGrpSpPr>
          <p:cNvPr id="29" name="Group 13"/>
          <p:cNvGrpSpPr>
            <a:grpSpLocks/>
          </p:cNvGrpSpPr>
          <p:nvPr/>
        </p:nvGrpSpPr>
        <p:grpSpPr bwMode="auto">
          <a:xfrm>
            <a:off x="2546350" y="2287589"/>
            <a:ext cx="7893050" cy="649287"/>
            <a:chOff x="644" y="1153"/>
            <a:chExt cx="4972" cy="409"/>
          </a:xfrm>
        </p:grpSpPr>
        <p:sp>
          <p:nvSpPr>
            <p:cNvPr id="30" name="Oval 14"/>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31" name="Oval 15"/>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32" name="Oval 16"/>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3</a:t>
              </a:r>
            </a:p>
          </p:txBody>
        </p:sp>
        <p:sp>
          <p:nvSpPr>
            <p:cNvPr id="33" name="Oval 17"/>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34" name="Oval 18"/>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35" name="Oval 19"/>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36" name="Oval 20"/>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7</a:t>
              </a:r>
            </a:p>
          </p:txBody>
        </p:sp>
        <p:sp>
          <p:nvSpPr>
            <p:cNvPr id="37" name="Oval 21"/>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0</a:t>
              </a:r>
            </a:p>
          </p:txBody>
        </p:sp>
      </p:grpSp>
      <p:sp>
        <p:nvSpPr>
          <p:cNvPr id="38" name="Rectangle 37"/>
          <p:cNvSpPr/>
          <p:nvPr/>
        </p:nvSpPr>
        <p:spPr>
          <a:xfrm>
            <a:off x="583582" y="2939534"/>
            <a:ext cx="1378904" cy="523220"/>
          </a:xfrm>
          <a:prstGeom prst="rect">
            <a:avLst/>
          </a:prstGeom>
        </p:spPr>
        <p:txBody>
          <a:bodyPr wrap="none">
            <a:spAutoFit/>
          </a:bodyPr>
          <a:lstStyle/>
          <a:p>
            <a:r>
              <a:rPr lang="en-US" sz="2800" b="1" i="1">
                <a:latin typeface="Times New Roman" panose="02020603050405020304" pitchFamily="18" charset="0"/>
              </a:rPr>
              <a:t>Bước 5:</a:t>
            </a:r>
            <a:endParaRPr lang="en-US" sz="2800" b="1"/>
          </a:p>
        </p:txBody>
      </p:sp>
      <p:sp>
        <p:nvSpPr>
          <p:cNvPr id="39"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378611858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654341"/>
                                        </p:tgtEl>
                                        <p:attrNameLst>
                                          <p:attrName>style.visibility</p:attrName>
                                        </p:attrNameLst>
                                      </p:cBhvr>
                                      <p:to>
                                        <p:strVal val="visible"/>
                                      </p:to>
                                    </p:set>
                                    <p:animEffect transition="in" filter="diamond(in)">
                                      <p:cBhvr>
                                        <p:cTn id="7" dur="2000"/>
                                        <p:tgtEl>
                                          <p:spTgt spid="654341"/>
                                        </p:tgtEl>
                                      </p:cBhvr>
                                    </p:animEffect>
                                  </p:childTnLst>
                                </p:cTn>
                              </p:par>
                            </p:childTnLst>
                          </p:cTn>
                        </p:par>
                        <p:par>
                          <p:cTn id="8" fill="hold" nodeType="afterGroup">
                            <p:stCondLst>
                              <p:cond delay="2000"/>
                            </p:stCondLst>
                            <p:childTnLst>
                              <p:par>
                                <p:cTn id="9" presetID="63" presetClass="path" presetSubtype="0" accel="50000" decel="50000" fill="hold" grpId="0" nodeType="afterEffect">
                                  <p:stCondLst>
                                    <p:cond delay="0"/>
                                  </p:stCondLst>
                                  <p:childTnLst>
                                    <p:animMotion origin="layout" path="M -4.16667E-6 2.96296E-6 L 0.08594 2.96296E-6 " pathEditMode="relative" rAng="0" ptsTypes="AA">
                                      <p:cBhvr>
                                        <p:cTn id="10" dur="2000" fill="hold"/>
                                        <p:tgtEl>
                                          <p:spTgt spid="654347"/>
                                        </p:tgtEl>
                                        <p:attrNameLst>
                                          <p:attrName>ppt_x</p:attrName>
                                          <p:attrName>ppt_y</p:attrName>
                                        </p:attrNameLst>
                                      </p:cBhvr>
                                      <p:rCtr x="4297" y="0"/>
                                    </p:animMotion>
                                  </p:childTnLst>
                                </p:cTn>
                              </p:par>
                            </p:childTnLst>
                          </p:cTn>
                        </p:par>
                        <p:par>
                          <p:cTn id="11" fill="hold" nodeType="afterGroup">
                            <p:stCondLst>
                              <p:cond delay="4000"/>
                            </p:stCondLst>
                            <p:childTnLst>
                              <p:par>
                                <p:cTn id="12" presetID="2" presetClass="entr" presetSubtype="8" fill="hold" grpId="0" nodeType="afterEffect">
                                  <p:stCondLst>
                                    <p:cond delay="0"/>
                                  </p:stCondLst>
                                  <p:childTnLst>
                                    <p:set>
                                      <p:cBhvr>
                                        <p:cTn id="13" dur="1" fill="hold">
                                          <p:stCondLst>
                                            <p:cond delay="0"/>
                                          </p:stCondLst>
                                        </p:cTn>
                                        <p:tgtEl>
                                          <p:spTgt spid="654358"/>
                                        </p:tgtEl>
                                        <p:attrNameLst>
                                          <p:attrName>style.visibility</p:attrName>
                                        </p:attrNameLst>
                                      </p:cBhvr>
                                      <p:to>
                                        <p:strVal val="visible"/>
                                      </p:to>
                                    </p:set>
                                    <p:anim calcmode="lin" valueType="num">
                                      <p:cBhvr additive="base">
                                        <p:cTn id="14" dur="500" fill="hold"/>
                                        <p:tgtEl>
                                          <p:spTgt spid="654358"/>
                                        </p:tgtEl>
                                        <p:attrNameLst>
                                          <p:attrName>ppt_x</p:attrName>
                                        </p:attrNameLst>
                                      </p:cBhvr>
                                      <p:tavLst>
                                        <p:tav tm="0">
                                          <p:val>
                                            <p:strVal val="0-#ppt_w/2"/>
                                          </p:val>
                                        </p:tav>
                                        <p:tav tm="100000">
                                          <p:val>
                                            <p:strVal val="#ppt_x"/>
                                          </p:val>
                                        </p:tav>
                                      </p:tavLst>
                                    </p:anim>
                                    <p:anim calcmode="lin" valueType="num">
                                      <p:cBhvr additive="base">
                                        <p:cTn id="15" dur="500" fill="hold"/>
                                        <p:tgtEl>
                                          <p:spTgt spid="654358"/>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4500"/>
                            </p:stCondLst>
                            <p:childTnLst>
                              <p:par>
                                <p:cTn id="17" presetID="3" presetClass="entr" presetSubtype="10" fill="hold" grpId="0" nodeType="afterEffect">
                                  <p:stCondLst>
                                    <p:cond delay="0"/>
                                  </p:stCondLst>
                                  <p:childTnLst>
                                    <p:set>
                                      <p:cBhvr>
                                        <p:cTn id="18" dur="1" fill="hold">
                                          <p:stCondLst>
                                            <p:cond delay="0"/>
                                          </p:stCondLst>
                                        </p:cTn>
                                        <p:tgtEl>
                                          <p:spTgt spid="654348"/>
                                        </p:tgtEl>
                                        <p:attrNameLst>
                                          <p:attrName>style.visibility</p:attrName>
                                        </p:attrNameLst>
                                      </p:cBhvr>
                                      <p:to>
                                        <p:strVal val="visible"/>
                                      </p:to>
                                    </p:set>
                                    <p:animEffect transition="in" filter="blinds(horizontal)">
                                      <p:cBhvr>
                                        <p:cTn id="19" dur="500"/>
                                        <p:tgtEl>
                                          <p:spTgt spid="654348"/>
                                        </p:tgtEl>
                                      </p:cBhvr>
                                    </p:animEffect>
                                  </p:childTnLst>
                                </p:cTn>
                              </p:par>
                            </p:childTnLst>
                          </p:cTn>
                        </p:par>
                        <p:par>
                          <p:cTn id="20" fill="hold" nodeType="afterGroup">
                            <p:stCondLst>
                              <p:cond delay="5000"/>
                            </p:stCondLst>
                            <p:childTnLst>
                              <p:par>
                                <p:cTn id="21" presetID="26" presetClass="emph" presetSubtype="0" fill="hold" grpId="0" nodeType="afterEffect">
                                  <p:stCondLst>
                                    <p:cond delay="0"/>
                                  </p:stCondLst>
                                  <p:childTnLst>
                                    <p:animEffect transition="out" filter="fade">
                                      <p:cBhvr>
                                        <p:cTn id="22" dur="2000" tmFilter="0, 0; .2, .5; .8, .5; 1, 0"/>
                                        <p:tgtEl>
                                          <p:spTgt spid="654342"/>
                                        </p:tgtEl>
                                      </p:cBhvr>
                                    </p:animEffect>
                                    <p:animScale>
                                      <p:cBhvr>
                                        <p:cTn id="23" dur="1000" autoRev="1" fill="hold"/>
                                        <p:tgtEl>
                                          <p:spTgt spid="654342"/>
                                        </p:tgtEl>
                                      </p:cBhvr>
                                      <p:by x="105000" y="105000"/>
                                    </p:animScale>
                                  </p:childTnLst>
                                </p:cTn>
                              </p:par>
                              <p:par>
                                <p:cTn id="24" presetID="26" presetClass="emph" presetSubtype="0" fill="hold" grpId="0" nodeType="withEffect">
                                  <p:stCondLst>
                                    <p:cond delay="0"/>
                                  </p:stCondLst>
                                  <p:childTnLst>
                                    <p:animEffect transition="out" filter="fade">
                                      <p:cBhvr>
                                        <p:cTn id="25" dur="2000" tmFilter="0, 0; .2, .5; .8, .5; 1, 0"/>
                                        <p:tgtEl>
                                          <p:spTgt spid="654343"/>
                                        </p:tgtEl>
                                      </p:cBhvr>
                                    </p:animEffect>
                                    <p:animScale>
                                      <p:cBhvr>
                                        <p:cTn id="26" dur="1000" autoRev="1" fill="hold"/>
                                        <p:tgtEl>
                                          <p:spTgt spid="654343"/>
                                        </p:tgtEl>
                                      </p:cBhvr>
                                      <p:by x="105000" y="105000"/>
                                    </p:animScale>
                                  </p:childTnLst>
                                </p:cTn>
                              </p:par>
                            </p:childTnLst>
                          </p:cTn>
                        </p:par>
                        <p:par>
                          <p:cTn id="27" fill="hold" nodeType="afterGroup">
                            <p:stCondLst>
                              <p:cond delay="7000"/>
                            </p:stCondLst>
                            <p:childTnLst>
                              <p:par>
                                <p:cTn id="28" presetID="63" presetClass="path" presetSubtype="0" accel="50000" decel="50000" fill="hold" grpId="1" nodeType="afterEffect">
                                  <p:stCondLst>
                                    <p:cond delay="0"/>
                                  </p:stCondLst>
                                  <p:childTnLst>
                                    <p:animMotion origin="layout" path="M 3.54167E-6 3.7037E-6 L 0.08554 3.7037E-6 " pathEditMode="relative" rAng="0" ptsTypes="AA">
                                      <p:cBhvr>
                                        <p:cTn id="29" dur="2000" fill="hold"/>
                                        <p:tgtEl>
                                          <p:spTgt spid="654348"/>
                                        </p:tgtEl>
                                        <p:attrNameLst>
                                          <p:attrName>ppt_x</p:attrName>
                                          <p:attrName>ppt_y</p:attrName>
                                        </p:attrNameLst>
                                      </p:cBhvr>
                                      <p:rCtr x="4271" y="0"/>
                                    </p:animMotion>
                                  </p:childTnLst>
                                </p:cTn>
                              </p:par>
                            </p:childTnLst>
                          </p:cTn>
                        </p:par>
                        <p:par>
                          <p:cTn id="30" fill="hold" nodeType="afterGroup">
                            <p:stCondLst>
                              <p:cond delay="9000"/>
                            </p:stCondLst>
                            <p:childTnLst>
                              <p:par>
                                <p:cTn id="31" presetID="26" presetClass="emph" presetSubtype="0" fill="hold" grpId="1" nodeType="afterEffect">
                                  <p:stCondLst>
                                    <p:cond delay="0"/>
                                  </p:stCondLst>
                                  <p:childTnLst>
                                    <p:animEffect transition="out" filter="fade">
                                      <p:cBhvr>
                                        <p:cTn id="32" dur="2000" tmFilter="0, 0; .2, .5; .8, .5; 1, 0"/>
                                        <p:tgtEl>
                                          <p:spTgt spid="654343"/>
                                        </p:tgtEl>
                                      </p:cBhvr>
                                    </p:animEffect>
                                    <p:animScale>
                                      <p:cBhvr>
                                        <p:cTn id="33" dur="1000" autoRev="1" fill="hold"/>
                                        <p:tgtEl>
                                          <p:spTgt spid="654343"/>
                                        </p:tgtEl>
                                      </p:cBhvr>
                                      <p:by x="105000" y="105000"/>
                                    </p:animScale>
                                  </p:childTnLst>
                                </p:cTn>
                              </p:par>
                              <p:par>
                                <p:cTn id="34" presetID="26" presetClass="emph" presetSubtype="0" fill="hold" grpId="0" nodeType="withEffect">
                                  <p:stCondLst>
                                    <p:cond delay="0"/>
                                  </p:stCondLst>
                                  <p:childTnLst>
                                    <p:animEffect transition="out" filter="fade">
                                      <p:cBhvr>
                                        <p:cTn id="35" dur="2000" tmFilter="0, 0; .2, .5; .8, .5; 1, 0"/>
                                        <p:tgtEl>
                                          <p:spTgt spid="654344"/>
                                        </p:tgtEl>
                                      </p:cBhvr>
                                    </p:animEffect>
                                    <p:animScale>
                                      <p:cBhvr>
                                        <p:cTn id="36" dur="1000" autoRev="1" fill="hold"/>
                                        <p:tgtEl>
                                          <p:spTgt spid="654344"/>
                                        </p:tgtEl>
                                      </p:cBhvr>
                                      <p:by x="105000" y="105000"/>
                                    </p:animScale>
                                  </p:childTnLst>
                                </p:cTn>
                              </p:par>
                            </p:childTnLst>
                          </p:cTn>
                        </p:par>
                        <p:par>
                          <p:cTn id="37" fill="hold" nodeType="afterGroup">
                            <p:stCondLst>
                              <p:cond delay="11000"/>
                            </p:stCondLst>
                            <p:childTnLst>
                              <p:par>
                                <p:cTn id="38" presetID="26" presetClass="emph" presetSubtype="0" fill="hold" grpId="2" nodeType="afterEffect">
                                  <p:stCondLst>
                                    <p:cond delay="0"/>
                                  </p:stCondLst>
                                  <p:childTnLst>
                                    <p:animEffect transition="out" filter="fade">
                                      <p:cBhvr>
                                        <p:cTn id="39" dur="2000" tmFilter="0, 0; .2, .5; .8, .5; 1, 0"/>
                                        <p:tgtEl>
                                          <p:spTgt spid="654343"/>
                                        </p:tgtEl>
                                      </p:cBhvr>
                                    </p:animEffect>
                                    <p:animScale>
                                      <p:cBhvr>
                                        <p:cTn id="40" dur="1000" autoRev="1" fill="hold"/>
                                        <p:tgtEl>
                                          <p:spTgt spid="654343"/>
                                        </p:tgtEl>
                                      </p:cBhvr>
                                      <p:by x="105000" y="105000"/>
                                    </p:animScale>
                                  </p:childTnLst>
                                </p:cTn>
                              </p:par>
                              <p:par>
                                <p:cTn id="41" presetID="26" presetClass="emph" presetSubtype="0" fill="hold" grpId="0" nodeType="withEffect">
                                  <p:stCondLst>
                                    <p:cond delay="0"/>
                                  </p:stCondLst>
                                  <p:childTnLst>
                                    <p:animEffect transition="out" filter="fade">
                                      <p:cBhvr>
                                        <p:cTn id="42" dur="2000" tmFilter="0, 0; .2, .5; .8, .5; 1, 0"/>
                                        <p:tgtEl>
                                          <p:spTgt spid="654345"/>
                                        </p:tgtEl>
                                      </p:cBhvr>
                                    </p:animEffect>
                                    <p:animScale>
                                      <p:cBhvr>
                                        <p:cTn id="43" dur="1000" autoRev="1" fill="hold"/>
                                        <p:tgtEl>
                                          <p:spTgt spid="654345"/>
                                        </p:tgtEl>
                                      </p:cBhvr>
                                      <p:by x="105000" y="105000"/>
                                    </p:animScale>
                                  </p:childTnLst>
                                </p:cTn>
                              </p:par>
                            </p:childTnLst>
                          </p:cTn>
                        </p:par>
                        <p:par>
                          <p:cTn id="44" fill="hold" nodeType="afterGroup">
                            <p:stCondLst>
                              <p:cond delay="13000"/>
                            </p:stCondLst>
                            <p:childTnLst>
                              <p:par>
                                <p:cTn id="45" presetID="2" presetClass="exit" presetSubtype="8" fill="hold" grpId="1" nodeType="afterEffect">
                                  <p:stCondLst>
                                    <p:cond delay="0"/>
                                  </p:stCondLst>
                                  <p:childTnLst>
                                    <p:anim calcmode="lin" valueType="num">
                                      <p:cBhvr additive="base">
                                        <p:cTn id="46" dur="500"/>
                                        <p:tgtEl>
                                          <p:spTgt spid="654358"/>
                                        </p:tgtEl>
                                        <p:attrNameLst>
                                          <p:attrName>ppt_x</p:attrName>
                                        </p:attrNameLst>
                                      </p:cBhvr>
                                      <p:tavLst>
                                        <p:tav tm="0">
                                          <p:val>
                                            <p:strVal val="ppt_x"/>
                                          </p:val>
                                        </p:tav>
                                        <p:tav tm="100000">
                                          <p:val>
                                            <p:strVal val="0-ppt_w/2"/>
                                          </p:val>
                                        </p:tav>
                                      </p:tavLst>
                                    </p:anim>
                                    <p:anim calcmode="lin" valueType="num">
                                      <p:cBhvr additive="base">
                                        <p:cTn id="47" dur="500"/>
                                        <p:tgtEl>
                                          <p:spTgt spid="654358"/>
                                        </p:tgtEl>
                                        <p:attrNameLst>
                                          <p:attrName>ppt_y</p:attrName>
                                        </p:attrNameLst>
                                      </p:cBhvr>
                                      <p:tavLst>
                                        <p:tav tm="0">
                                          <p:val>
                                            <p:strVal val="ppt_y"/>
                                          </p:val>
                                        </p:tav>
                                        <p:tav tm="100000">
                                          <p:val>
                                            <p:strVal val="ppt_y"/>
                                          </p:val>
                                        </p:tav>
                                      </p:tavLst>
                                    </p:anim>
                                    <p:set>
                                      <p:cBhvr>
                                        <p:cTn id="48" dur="1" fill="hold">
                                          <p:stCondLst>
                                            <p:cond delay="499"/>
                                          </p:stCondLst>
                                        </p:cTn>
                                        <p:tgtEl>
                                          <p:spTgt spid="654358"/>
                                        </p:tgtEl>
                                        <p:attrNameLst>
                                          <p:attrName>style.visibility</p:attrName>
                                        </p:attrNameLst>
                                      </p:cBhvr>
                                      <p:to>
                                        <p:strVal val="hidden"/>
                                      </p:to>
                                    </p:set>
                                  </p:childTnLst>
                                </p:cTn>
                              </p:par>
                            </p:childTnLst>
                          </p:cTn>
                        </p:par>
                        <p:par>
                          <p:cTn id="49" fill="hold" nodeType="afterGroup">
                            <p:stCondLst>
                              <p:cond delay="13500"/>
                            </p:stCondLst>
                            <p:childTnLst>
                              <p:par>
                                <p:cTn id="50" presetID="2" presetClass="entr" presetSubtype="2" fill="hold" grpId="0" nodeType="afterEffect">
                                  <p:stCondLst>
                                    <p:cond delay="0"/>
                                  </p:stCondLst>
                                  <p:childTnLst>
                                    <p:set>
                                      <p:cBhvr>
                                        <p:cTn id="51" dur="1" fill="hold">
                                          <p:stCondLst>
                                            <p:cond delay="0"/>
                                          </p:stCondLst>
                                        </p:cTn>
                                        <p:tgtEl>
                                          <p:spTgt spid="654359"/>
                                        </p:tgtEl>
                                        <p:attrNameLst>
                                          <p:attrName>style.visibility</p:attrName>
                                        </p:attrNameLst>
                                      </p:cBhvr>
                                      <p:to>
                                        <p:strVal val="visible"/>
                                      </p:to>
                                    </p:set>
                                    <p:anim calcmode="lin" valueType="num">
                                      <p:cBhvr additive="base">
                                        <p:cTn id="52" dur="500" fill="hold"/>
                                        <p:tgtEl>
                                          <p:spTgt spid="654359"/>
                                        </p:tgtEl>
                                        <p:attrNameLst>
                                          <p:attrName>ppt_x</p:attrName>
                                        </p:attrNameLst>
                                      </p:cBhvr>
                                      <p:tavLst>
                                        <p:tav tm="0">
                                          <p:val>
                                            <p:strVal val="1+#ppt_w/2"/>
                                          </p:val>
                                        </p:tav>
                                        <p:tav tm="100000">
                                          <p:val>
                                            <p:strVal val="#ppt_x"/>
                                          </p:val>
                                        </p:tav>
                                      </p:tavLst>
                                    </p:anim>
                                    <p:anim calcmode="lin" valueType="num">
                                      <p:cBhvr additive="base">
                                        <p:cTn id="53" dur="500" fill="hold"/>
                                        <p:tgtEl>
                                          <p:spTgt spid="654359"/>
                                        </p:tgtEl>
                                        <p:attrNameLst>
                                          <p:attrName>ppt_y</p:attrName>
                                        </p:attrNameLst>
                                      </p:cBhvr>
                                      <p:tavLst>
                                        <p:tav tm="0">
                                          <p:val>
                                            <p:strVal val="#ppt_y"/>
                                          </p:val>
                                        </p:tav>
                                        <p:tav tm="100000">
                                          <p:val>
                                            <p:strVal val="#ppt_y"/>
                                          </p:val>
                                        </p:tav>
                                      </p:tavLst>
                                    </p:anim>
                                  </p:childTnLst>
                                </p:cTn>
                              </p:par>
                            </p:childTnLst>
                          </p:cTn>
                        </p:par>
                        <p:par>
                          <p:cTn id="54" fill="hold" nodeType="afterGroup">
                            <p:stCondLst>
                              <p:cond delay="14000"/>
                            </p:stCondLst>
                            <p:childTnLst>
                              <p:par>
                                <p:cTn id="55" presetID="42" presetClass="path" presetSubtype="0" accel="50000" decel="50000" fill="hold" grpId="3" nodeType="afterEffect">
                                  <p:stCondLst>
                                    <p:cond delay="0"/>
                                  </p:stCondLst>
                                  <p:childTnLst>
                                    <p:animMotion origin="layout" path="M -1.11111E-6 2.59259E-6 L -0.05173 0.27546 " pathEditMode="relative" rAng="0" ptsTypes="AA">
                                      <p:cBhvr>
                                        <p:cTn id="56" dur="2000" fill="hold"/>
                                        <p:tgtEl>
                                          <p:spTgt spid="654343"/>
                                        </p:tgtEl>
                                        <p:attrNameLst>
                                          <p:attrName>ppt_x</p:attrName>
                                          <p:attrName>ppt_y</p:attrName>
                                        </p:attrNameLst>
                                      </p:cBhvr>
                                      <p:rCtr x="-2587" y="13773"/>
                                    </p:animMotion>
                                  </p:childTnLst>
                                </p:cTn>
                              </p:par>
                            </p:childTnLst>
                          </p:cTn>
                        </p:par>
                        <p:par>
                          <p:cTn id="57" fill="hold" nodeType="afterGroup">
                            <p:stCondLst>
                              <p:cond delay="16000"/>
                            </p:stCondLst>
                            <p:childTnLst>
                              <p:par>
                                <p:cTn id="58" presetID="63" presetClass="path" presetSubtype="0" accel="50000" decel="50000" fill="hold" grpId="1" nodeType="afterEffect">
                                  <p:stCondLst>
                                    <p:cond delay="0"/>
                                  </p:stCondLst>
                                  <p:childTnLst>
                                    <p:animMotion origin="layout" path="M -1.45833E-6 -2.22222E-6 L 0.08242 -2.22222E-6 " pathEditMode="relative" rAng="0" ptsTypes="AA">
                                      <p:cBhvr>
                                        <p:cTn id="59" dur="2000" fill="hold"/>
                                        <p:tgtEl>
                                          <p:spTgt spid="654342"/>
                                        </p:tgtEl>
                                        <p:attrNameLst>
                                          <p:attrName>ppt_x</p:attrName>
                                          <p:attrName>ppt_y</p:attrName>
                                        </p:attrNameLst>
                                      </p:cBhvr>
                                      <p:rCtr x="4115" y="0"/>
                                    </p:animMotion>
                                  </p:childTnLst>
                                </p:cTn>
                              </p:par>
                            </p:childTnLst>
                          </p:cTn>
                        </p:par>
                        <p:par>
                          <p:cTn id="60" fill="hold" nodeType="afterGroup">
                            <p:stCondLst>
                              <p:cond delay="18000"/>
                            </p:stCondLst>
                            <p:childTnLst>
                              <p:par>
                                <p:cTn id="61" presetID="64" presetClass="path" presetSubtype="0" accel="50000" decel="50000" fill="hold" grpId="4" nodeType="afterEffect">
                                  <p:stCondLst>
                                    <p:cond delay="0"/>
                                  </p:stCondLst>
                                  <p:childTnLst>
                                    <p:animMotion origin="layout" path="M -0.05169 0.27547 L -0.08242 -1.48148E-6 " pathEditMode="relative" rAng="0" ptsTypes="AA">
                                      <p:cBhvr>
                                        <p:cTn id="62" dur="2000" fill="hold"/>
                                        <p:tgtEl>
                                          <p:spTgt spid="654343"/>
                                        </p:tgtEl>
                                        <p:attrNameLst>
                                          <p:attrName>ppt_x</p:attrName>
                                          <p:attrName>ppt_y</p:attrName>
                                        </p:attrNameLst>
                                      </p:cBhvr>
                                      <p:rCtr x="-1120" y="-13009"/>
                                    </p:animMotion>
                                  </p:childTnLst>
                                </p:cTn>
                              </p:par>
                            </p:childTnLst>
                          </p:cTn>
                        </p:par>
                        <p:par>
                          <p:cTn id="63" fill="hold" nodeType="afterGroup">
                            <p:stCondLst>
                              <p:cond delay="20000"/>
                            </p:stCondLst>
                            <p:childTnLst>
                              <p:par>
                                <p:cTn id="64" presetID="3" presetClass="exit" presetSubtype="10" fill="hold" grpId="2" nodeType="afterEffect">
                                  <p:stCondLst>
                                    <p:cond delay="0"/>
                                  </p:stCondLst>
                                  <p:childTnLst>
                                    <p:animEffect transition="out" filter="blinds(horizontal)">
                                      <p:cBhvr>
                                        <p:cTn id="65" dur="500"/>
                                        <p:tgtEl>
                                          <p:spTgt spid="654348"/>
                                        </p:tgtEl>
                                      </p:cBhvr>
                                    </p:animEffect>
                                    <p:set>
                                      <p:cBhvr>
                                        <p:cTn id="66" dur="1" fill="hold">
                                          <p:stCondLst>
                                            <p:cond delay="499"/>
                                          </p:stCondLst>
                                        </p:cTn>
                                        <p:tgtEl>
                                          <p:spTgt spid="654348"/>
                                        </p:tgtEl>
                                        <p:attrNameLst>
                                          <p:attrName>style.visibility</p:attrName>
                                        </p:attrNameLst>
                                      </p:cBhvr>
                                      <p:to>
                                        <p:strVal val="hidden"/>
                                      </p:to>
                                    </p:set>
                                  </p:childTnLst>
                                </p:cTn>
                              </p:par>
                            </p:childTnLst>
                          </p:cTn>
                        </p:par>
                        <p:par>
                          <p:cTn id="67" fill="hold" nodeType="afterGroup">
                            <p:stCondLst>
                              <p:cond delay="20500"/>
                            </p:stCondLst>
                            <p:childTnLst>
                              <p:par>
                                <p:cTn id="68" presetID="2" presetClass="exit" presetSubtype="2" fill="hold" grpId="1" nodeType="afterEffect">
                                  <p:stCondLst>
                                    <p:cond delay="0"/>
                                  </p:stCondLst>
                                  <p:childTnLst>
                                    <p:anim calcmode="lin" valueType="num">
                                      <p:cBhvr additive="base">
                                        <p:cTn id="69" dur="500"/>
                                        <p:tgtEl>
                                          <p:spTgt spid="654359"/>
                                        </p:tgtEl>
                                        <p:attrNameLst>
                                          <p:attrName>ppt_x</p:attrName>
                                        </p:attrNameLst>
                                      </p:cBhvr>
                                      <p:tavLst>
                                        <p:tav tm="0">
                                          <p:val>
                                            <p:strVal val="ppt_x"/>
                                          </p:val>
                                        </p:tav>
                                        <p:tav tm="100000">
                                          <p:val>
                                            <p:strVal val="1+ppt_w/2"/>
                                          </p:val>
                                        </p:tav>
                                      </p:tavLst>
                                    </p:anim>
                                    <p:anim calcmode="lin" valueType="num">
                                      <p:cBhvr additive="base">
                                        <p:cTn id="70" dur="500"/>
                                        <p:tgtEl>
                                          <p:spTgt spid="654359"/>
                                        </p:tgtEl>
                                        <p:attrNameLst>
                                          <p:attrName>ppt_y</p:attrName>
                                        </p:attrNameLst>
                                      </p:cBhvr>
                                      <p:tavLst>
                                        <p:tav tm="0">
                                          <p:val>
                                            <p:strVal val="ppt_y"/>
                                          </p:val>
                                        </p:tav>
                                        <p:tav tm="100000">
                                          <p:val>
                                            <p:strVal val="ppt_y"/>
                                          </p:val>
                                        </p:tav>
                                      </p:tavLst>
                                    </p:anim>
                                    <p:set>
                                      <p:cBhvr>
                                        <p:cTn id="71" dur="1" fill="hold">
                                          <p:stCondLst>
                                            <p:cond delay="499"/>
                                          </p:stCondLst>
                                        </p:cTn>
                                        <p:tgtEl>
                                          <p:spTgt spid="6543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4341" grpId="0" animBg="1"/>
      <p:bldP spid="654342" grpId="0" animBg="1"/>
      <p:bldP spid="654342" grpId="1" animBg="1"/>
      <p:bldP spid="654343" grpId="0" animBg="1"/>
      <p:bldP spid="654343" grpId="1" animBg="1"/>
      <p:bldP spid="654343" grpId="2" animBg="1"/>
      <p:bldP spid="654343" grpId="3" animBg="1"/>
      <p:bldP spid="654343" grpId="4" animBg="1"/>
      <p:bldP spid="654344" grpId="0" animBg="1"/>
      <p:bldP spid="654345" grpId="0" animBg="1"/>
      <p:bldP spid="654347" grpId="0" animBg="1"/>
      <p:bldP spid="654348" grpId="0" animBg="1"/>
      <p:bldP spid="654348" grpId="1" animBg="1"/>
      <p:bldP spid="654348" grpId="2" animBg="1"/>
      <p:bldP spid="654358" grpId="0" animBg="1"/>
      <p:bldP spid="654358" grpId="1" animBg="1"/>
      <p:bldP spid="654359" grpId="0" animBg="1"/>
      <p:bldP spid="654359"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Oval 3"/>
          <p:cNvSpPr>
            <a:spLocks noChangeArrowheads="1"/>
          </p:cNvSpPr>
          <p:nvPr/>
        </p:nvSpPr>
        <p:spPr bwMode="auto">
          <a:xfrm>
            <a:off x="3568700"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75781" name="Oval 4"/>
          <p:cNvSpPr>
            <a:spLocks noChangeArrowheads="1"/>
          </p:cNvSpPr>
          <p:nvPr/>
        </p:nvSpPr>
        <p:spPr bwMode="auto">
          <a:xfrm>
            <a:off x="4592638"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75782" name="Oval 5"/>
          <p:cNvSpPr>
            <a:spLocks noChangeArrowheads="1"/>
          </p:cNvSpPr>
          <p:nvPr/>
        </p:nvSpPr>
        <p:spPr bwMode="auto">
          <a:xfrm>
            <a:off x="5614988"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655366" name="Oval 6"/>
          <p:cNvSpPr>
            <a:spLocks noChangeArrowheads="1"/>
          </p:cNvSpPr>
          <p:nvPr/>
        </p:nvSpPr>
        <p:spPr bwMode="auto">
          <a:xfrm>
            <a:off x="6638925"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655367" name="Oval 7"/>
          <p:cNvSpPr>
            <a:spLocks noChangeArrowheads="1"/>
          </p:cNvSpPr>
          <p:nvPr/>
        </p:nvSpPr>
        <p:spPr bwMode="auto">
          <a:xfrm>
            <a:off x="7661275" y="2871789"/>
            <a:ext cx="768350" cy="64928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12</a:t>
            </a:r>
          </a:p>
        </p:txBody>
      </p:sp>
      <p:sp>
        <p:nvSpPr>
          <p:cNvPr id="655368" name="Oval 8"/>
          <p:cNvSpPr>
            <a:spLocks noChangeArrowheads="1"/>
          </p:cNvSpPr>
          <p:nvPr/>
        </p:nvSpPr>
        <p:spPr bwMode="auto">
          <a:xfrm>
            <a:off x="8685213"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8</a:t>
            </a:r>
          </a:p>
        </p:txBody>
      </p:sp>
      <p:sp>
        <p:nvSpPr>
          <p:cNvPr id="655369" name="Oval 9"/>
          <p:cNvSpPr>
            <a:spLocks noChangeArrowheads="1"/>
          </p:cNvSpPr>
          <p:nvPr/>
        </p:nvSpPr>
        <p:spPr bwMode="auto">
          <a:xfrm>
            <a:off x="9709150" y="2871789"/>
            <a:ext cx="768350" cy="64928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15</a:t>
            </a:r>
          </a:p>
        </p:txBody>
      </p:sp>
      <p:sp>
        <p:nvSpPr>
          <p:cNvPr id="75787" name="Oval 10"/>
          <p:cNvSpPr>
            <a:spLocks noChangeArrowheads="1"/>
          </p:cNvSpPr>
          <p:nvPr/>
        </p:nvSpPr>
        <p:spPr bwMode="auto">
          <a:xfrm>
            <a:off x="2546350"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655371" name="AutoShape 11"/>
          <p:cNvSpPr>
            <a:spLocks noChangeArrowheads="1"/>
          </p:cNvSpPr>
          <p:nvPr/>
        </p:nvSpPr>
        <p:spPr bwMode="auto">
          <a:xfrm>
            <a:off x="6550025" y="3571876"/>
            <a:ext cx="914400" cy="908149"/>
          </a:xfrm>
          <a:prstGeom prst="upArrowCallout">
            <a:avLst>
              <a:gd name="adj1" fmla="val 27746"/>
              <a:gd name="adj2" fmla="val 25819"/>
              <a:gd name="adj3" fmla="val 16667"/>
              <a:gd name="adj4" fmla="val 5053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latin typeface="Times New Roman" panose="02020603050405020304" pitchFamily="18" charset="0"/>
              </a:rPr>
              <a:t>i</a:t>
            </a:r>
          </a:p>
        </p:txBody>
      </p:sp>
      <p:sp>
        <p:nvSpPr>
          <p:cNvPr id="655372" name="AutoShape 12"/>
          <p:cNvSpPr>
            <a:spLocks noChangeArrowheads="1"/>
          </p:cNvSpPr>
          <p:nvPr/>
        </p:nvSpPr>
        <p:spPr bwMode="auto">
          <a:xfrm>
            <a:off x="7427913" y="2039939"/>
            <a:ext cx="1143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solidFill>
                  <a:srgbClr val="0000FF"/>
                </a:solidFill>
                <a:latin typeface="Times New Roman" panose="02020603050405020304" pitchFamily="18" charset="0"/>
              </a:rPr>
              <a:t>vtmin</a:t>
            </a:r>
          </a:p>
        </p:txBody>
      </p:sp>
      <p:sp>
        <p:nvSpPr>
          <p:cNvPr id="655382" name="Text Box 22"/>
          <p:cNvSpPr txBox="1">
            <a:spLocks noChangeArrowheads="1"/>
          </p:cNvSpPr>
          <p:nvPr/>
        </p:nvSpPr>
        <p:spPr bwMode="auto">
          <a:xfrm>
            <a:off x="3449638" y="1384300"/>
            <a:ext cx="289560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solidFill>
                  <a:srgbClr val="FFFF00"/>
                </a:solidFill>
                <a:latin typeface="Times New Roman" panose="02020603050405020304" pitchFamily="18" charset="0"/>
              </a:rPr>
              <a:t>Find</a:t>
            </a:r>
            <a:r>
              <a:rPr lang="en-US" sz="2400" b="1">
                <a:solidFill>
                  <a:srgbClr val="FFFF00"/>
                </a:solidFill>
                <a:latin typeface="VNI-Helve" pitchFamily="2" charset="0"/>
              </a:rPr>
              <a:t> </a:t>
            </a:r>
            <a:r>
              <a:rPr lang="en-US" sz="2400" b="1">
                <a:solidFill>
                  <a:srgbClr val="FFFF00"/>
                </a:solidFill>
                <a:latin typeface="Times New Roman" panose="02020603050405020304" pitchFamily="18" charset="0"/>
              </a:rPr>
              <a:t>MinPos</a:t>
            </a:r>
            <a:r>
              <a:rPr lang="en-US" sz="2400" b="1">
                <a:solidFill>
                  <a:srgbClr val="FFFF00"/>
                </a:solidFill>
                <a:latin typeface="VNI-Helve" pitchFamily="2" charset="0"/>
              </a:rPr>
              <a:t>(5, 7)</a:t>
            </a:r>
          </a:p>
        </p:txBody>
      </p:sp>
      <p:sp>
        <p:nvSpPr>
          <p:cNvPr id="655383" name="Text Box 23"/>
          <p:cNvSpPr txBox="1">
            <a:spLocks noChangeArrowheads="1"/>
          </p:cNvSpPr>
          <p:nvPr/>
        </p:nvSpPr>
        <p:spPr bwMode="auto">
          <a:xfrm>
            <a:off x="6829425" y="1379538"/>
            <a:ext cx="312420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solidFill>
                  <a:srgbClr val="FFFF00"/>
                </a:solidFill>
                <a:latin typeface="Times New Roman" panose="02020603050405020304" pitchFamily="18" charset="0"/>
              </a:rPr>
              <a:t>Swap</a:t>
            </a:r>
            <a:r>
              <a:rPr lang="en-US" sz="2400" b="1">
                <a:solidFill>
                  <a:srgbClr val="FFFF00"/>
                </a:solidFill>
                <a:latin typeface="VNI-Helve" pitchFamily="2" charset="0"/>
              </a:rPr>
              <a:t>(</a:t>
            </a:r>
            <a:r>
              <a:rPr lang="en-US" sz="2400" b="1">
                <a:solidFill>
                  <a:srgbClr val="FFFF00"/>
                </a:solidFill>
                <a:latin typeface="Times New Roman" panose="02020603050405020304" pitchFamily="18" charset="0"/>
              </a:rPr>
              <a:t>a[i]</a:t>
            </a:r>
            <a:r>
              <a:rPr lang="en-US" sz="2400" b="1">
                <a:solidFill>
                  <a:srgbClr val="FFFF00"/>
                </a:solidFill>
                <a:latin typeface="VNI-Helve" pitchFamily="2" charset="0"/>
              </a:rPr>
              <a:t>, </a:t>
            </a:r>
            <a:r>
              <a:rPr lang="en-US" sz="2400" b="1">
                <a:solidFill>
                  <a:srgbClr val="FFFF00"/>
                </a:solidFill>
                <a:latin typeface="Times New Roman" panose="02020603050405020304" pitchFamily="18" charset="0"/>
              </a:rPr>
              <a:t>a[vtmin]</a:t>
            </a:r>
            <a:r>
              <a:rPr lang="en-US" sz="2400" b="1">
                <a:solidFill>
                  <a:srgbClr val="FFFF00"/>
                </a:solidFill>
                <a:latin typeface="VNI-Helve" pitchFamily="2" charset="0"/>
              </a:rPr>
              <a:t>)</a:t>
            </a:r>
          </a:p>
        </p:txBody>
      </p:sp>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28" name="Rectangle 27"/>
          <p:cNvSpPr/>
          <p:nvPr/>
        </p:nvSpPr>
        <p:spPr>
          <a:xfrm>
            <a:off x="629505" y="83353"/>
            <a:ext cx="10932989" cy="754053"/>
          </a:xfrm>
          <a:prstGeom prst="rect">
            <a:avLst/>
          </a:prstGeom>
        </p:spPr>
        <p:txBody>
          <a:bodyPr wrap="square">
            <a:spAutoFit/>
          </a:bodyPr>
          <a:lstStyle/>
          <a:p>
            <a:pPr algn="ctr"/>
            <a:r>
              <a:rPr lang="en-US" sz="4300" i="1">
                <a:latin typeface="Times New Roman" panose="02020603050405020304" pitchFamily="18" charset="0"/>
              </a:rPr>
              <a:t>Selection Sort – Ví dụ</a:t>
            </a:r>
            <a:endParaRPr lang="en-US" sz="4300"/>
          </a:p>
        </p:txBody>
      </p:sp>
      <p:sp>
        <p:nvSpPr>
          <p:cNvPr id="29" name="Rectangle 28"/>
          <p:cNvSpPr/>
          <p:nvPr/>
        </p:nvSpPr>
        <p:spPr>
          <a:xfrm>
            <a:off x="583582" y="2939534"/>
            <a:ext cx="1378904" cy="523220"/>
          </a:xfrm>
          <a:prstGeom prst="rect">
            <a:avLst/>
          </a:prstGeom>
        </p:spPr>
        <p:txBody>
          <a:bodyPr wrap="none">
            <a:spAutoFit/>
          </a:bodyPr>
          <a:lstStyle/>
          <a:p>
            <a:r>
              <a:rPr lang="en-US" sz="2800" b="1" i="1">
                <a:latin typeface="Times New Roman" panose="02020603050405020304" pitchFamily="18" charset="0"/>
              </a:rPr>
              <a:t>Bước 6:</a:t>
            </a:r>
            <a:endParaRPr lang="en-US" sz="2800" b="1"/>
          </a:p>
        </p:txBody>
      </p:sp>
      <p:sp>
        <p:nvSpPr>
          <p:cNvPr id="30"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grpSp>
        <p:nvGrpSpPr>
          <p:cNvPr id="31" name="Group 13"/>
          <p:cNvGrpSpPr>
            <a:grpSpLocks/>
          </p:cNvGrpSpPr>
          <p:nvPr/>
        </p:nvGrpSpPr>
        <p:grpSpPr bwMode="auto">
          <a:xfrm>
            <a:off x="2546350" y="2287589"/>
            <a:ext cx="7893050" cy="649287"/>
            <a:chOff x="644" y="1153"/>
            <a:chExt cx="4972" cy="409"/>
          </a:xfrm>
        </p:grpSpPr>
        <p:sp>
          <p:nvSpPr>
            <p:cNvPr id="32" name="Oval 14"/>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33" name="Oval 15"/>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34" name="Oval 16"/>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3</a:t>
              </a:r>
            </a:p>
          </p:txBody>
        </p:sp>
        <p:sp>
          <p:nvSpPr>
            <p:cNvPr id="35" name="Oval 17"/>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36" name="Oval 18"/>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37" name="Oval 19"/>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38" name="Oval 20"/>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7</a:t>
              </a:r>
            </a:p>
          </p:txBody>
        </p:sp>
        <p:sp>
          <p:nvSpPr>
            <p:cNvPr id="39" name="Oval 21"/>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0</a:t>
              </a:r>
            </a:p>
          </p:txBody>
        </p:sp>
      </p:grpSp>
    </p:spTree>
    <p:extLst>
      <p:ext uri="{BB962C8B-B14F-4D97-AF65-F5344CB8AC3E}">
        <p14:creationId xmlns:p14="http://schemas.microsoft.com/office/powerpoint/2010/main" val="239910428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655366"/>
                                        </p:tgtEl>
                                        <p:attrNameLst>
                                          <p:attrName>style.visibility</p:attrName>
                                        </p:attrNameLst>
                                      </p:cBhvr>
                                      <p:to>
                                        <p:strVal val="visible"/>
                                      </p:to>
                                    </p:set>
                                    <p:animEffect transition="in" filter="diamond(in)">
                                      <p:cBhvr>
                                        <p:cTn id="7" dur="2000"/>
                                        <p:tgtEl>
                                          <p:spTgt spid="655366"/>
                                        </p:tgtEl>
                                      </p:cBhvr>
                                    </p:animEffect>
                                  </p:childTnLst>
                                </p:cTn>
                              </p:par>
                            </p:childTnLst>
                          </p:cTn>
                        </p:par>
                        <p:par>
                          <p:cTn id="8" fill="hold" nodeType="afterGroup">
                            <p:stCondLst>
                              <p:cond delay="2000"/>
                            </p:stCondLst>
                            <p:childTnLst>
                              <p:par>
                                <p:cTn id="9" presetID="63" presetClass="path" presetSubtype="0" accel="50000" decel="50000" fill="hold" grpId="0" nodeType="afterEffect">
                                  <p:stCondLst>
                                    <p:cond delay="0"/>
                                  </p:stCondLst>
                                  <p:childTnLst>
                                    <p:animMotion origin="layout" path="M 4.16667E-7 2.96296E-6 L 0.08359 2.96296E-6 " pathEditMode="relative" rAng="0" ptsTypes="AA">
                                      <p:cBhvr>
                                        <p:cTn id="10" dur="2000" fill="hold"/>
                                        <p:tgtEl>
                                          <p:spTgt spid="655371"/>
                                        </p:tgtEl>
                                        <p:attrNameLst>
                                          <p:attrName>ppt_x</p:attrName>
                                          <p:attrName>ppt_y</p:attrName>
                                        </p:attrNameLst>
                                      </p:cBhvr>
                                      <p:rCtr x="4180" y="0"/>
                                    </p:animMotion>
                                  </p:childTnLst>
                                </p:cTn>
                              </p:par>
                            </p:childTnLst>
                          </p:cTn>
                        </p:par>
                        <p:par>
                          <p:cTn id="11" fill="hold" nodeType="afterGroup">
                            <p:stCondLst>
                              <p:cond delay="4000"/>
                            </p:stCondLst>
                            <p:childTnLst>
                              <p:par>
                                <p:cTn id="12" presetID="2" presetClass="entr" presetSubtype="8" fill="hold" grpId="0" nodeType="afterEffect">
                                  <p:stCondLst>
                                    <p:cond delay="0"/>
                                  </p:stCondLst>
                                  <p:childTnLst>
                                    <p:set>
                                      <p:cBhvr>
                                        <p:cTn id="13" dur="1" fill="hold">
                                          <p:stCondLst>
                                            <p:cond delay="0"/>
                                          </p:stCondLst>
                                        </p:cTn>
                                        <p:tgtEl>
                                          <p:spTgt spid="655382"/>
                                        </p:tgtEl>
                                        <p:attrNameLst>
                                          <p:attrName>style.visibility</p:attrName>
                                        </p:attrNameLst>
                                      </p:cBhvr>
                                      <p:to>
                                        <p:strVal val="visible"/>
                                      </p:to>
                                    </p:set>
                                    <p:anim calcmode="lin" valueType="num">
                                      <p:cBhvr additive="base">
                                        <p:cTn id="14" dur="500" fill="hold"/>
                                        <p:tgtEl>
                                          <p:spTgt spid="655382"/>
                                        </p:tgtEl>
                                        <p:attrNameLst>
                                          <p:attrName>ppt_x</p:attrName>
                                        </p:attrNameLst>
                                      </p:cBhvr>
                                      <p:tavLst>
                                        <p:tav tm="0">
                                          <p:val>
                                            <p:strVal val="0-#ppt_w/2"/>
                                          </p:val>
                                        </p:tav>
                                        <p:tav tm="100000">
                                          <p:val>
                                            <p:strVal val="#ppt_x"/>
                                          </p:val>
                                        </p:tav>
                                      </p:tavLst>
                                    </p:anim>
                                    <p:anim calcmode="lin" valueType="num">
                                      <p:cBhvr additive="base">
                                        <p:cTn id="15" dur="500" fill="hold"/>
                                        <p:tgtEl>
                                          <p:spTgt spid="655382"/>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4500"/>
                            </p:stCondLst>
                            <p:childTnLst>
                              <p:par>
                                <p:cTn id="17" presetID="3" presetClass="entr" presetSubtype="10" fill="hold" grpId="0" nodeType="afterEffect">
                                  <p:stCondLst>
                                    <p:cond delay="0"/>
                                  </p:stCondLst>
                                  <p:childTnLst>
                                    <p:set>
                                      <p:cBhvr>
                                        <p:cTn id="18" dur="1" fill="hold">
                                          <p:stCondLst>
                                            <p:cond delay="0"/>
                                          </p:stCondLst>
                                        </p:cTn>
                                        <p:tgtEl>
                                          <p:spTgt spid="655372"/>
                                        </p:tgtEl>
                                        <p:attrNameLst>
                                          <p:attrName>style.visibility</p:attrName>
                                        </p:attrNameLst>
                                      </p:cBhvr>
                                      <p:to>
                                        <p:strVal val="visible"/>
                                      </p:to>
                                    </p:set>
                                    <p:animEffect transition="in" filter="blinds(horizontal)">
                                      <p:cBhvr>
                                        <p:cTn id="19" dur="500"/>
                                        <p:tgtEl>
                                          <p:spTgt spid="655372"/>
                                        </p:tgtEl>
                                      </p:cBhvr>
                                    </p:animEffect>
                                  </p:childTnLst>
                                </p:cTn>
                              </p:par>
                            </p:childTnLst>
                          </p:cTn>
                        </p:par>
                        <p:par>
                          <p:cTn id="20" fill="hold" nodeType="afterGroup">
                            <p:stCondLst>
                              <p:cond delay="5000"/>
                            </p:stCondLst>
                            <p:childTnLst>
                              <p:par>
                                <p:cTn id="21" presetID="26" presetClass="emph" presetSubtype="0" fill="hold" grpId="0" nodeType="afterEffect">
                                  <p:stCondLst>
                                    <p:cond delay="0"/>
                                  </p:stCondLst>
                                  <p:childTnLst>
                                    <p:animEffect transition="out" filter="fade">
                                      <p:cBhvr>
                                        <p:cTn id="22" dur="2000" tmFilter="0, 0; .2, .5; .8, .5; 1, 0"/>
                                        <p:tgtEl>
                                          <p:spTgt spid="655367"/>
                                        </p:tgtEl>
                                      </p:cBhvr>
                                    </p:animEffect>
                                    <p:animScale>
                                      <p:cBhvr>
                                        <p:cTn id="23" dur="1000" autoRev="1" fill="hold"/>
                                        <p:tgtEl>
                                          <p:spTgt spid="655367"/>
                                        </p:tgtEl>
                                      </p:cBhvr>
                                      <p:by x="105000" y="105000"/>
                                    </p:animScale>
                                  </p:childTnLst>
                                </p:cTn>
                              </p:par>
                              <p:par>
                                <p:cTn id="24" presetID="26" presetClass="emph" presetSubtype="0" fill="hold" grpId="0" nodeType="withEffect">
                                  <p:stCondLst>
                                    <p:cond delay="0"/>
                                  </p:stCondLst>
                                  <p:childTnLst>
                                    <p:animEffect transition="out" filter="fade">
                                      <p:cBhvr>
                                        <p:cTn id="25" dur="2000" tmFilter="0, 0; .2, .5; .8, .5; 1, 0"/>
                                        <p:tgtEl>
                                          <p:spTgt spid="655368"/>
                                        </p:tgtEl>
                                      </p:cBhvr>
                                    </p:animEffect>
                                    <p:animScale>
                                      <p:cBhvr>
                                        <p:cTn id="26" dur="1000" autoRev="1" fill="hold"/>
                                        <p:tgtEl>
                                          <p:spTgt spid="655368"/>
                                        </p:tgtEl>
                                      </p:cBhvr>
                                      <p:by x="105000" y="105000"/>
                                    </p:animScale>
                                  </p:childTnLst>
                                </p:cTn>
                              </p:par>
                            </p:childTnLst>
                          </p:cTn>
                        </p:par>
                        <p:par>
                          <p:cTn id="27" fill="hold" nodeType="afterGroup">
                            <p:stCondLst>
                              <p:cond delay="7000"/>
                            </p:stCondLst>
                            <p:childTnLst>
                              <p:par>
                                <p:cTn id="28" presetID="63" presetClass="path" presetSubtype="0" accel="50000" decel="50000" fill="hold" grpId="2" nodeType="afterEffect">
                                  <p:stCondLst>
                                    <p:cond delay="0"/>
                                  </p:stCondLst>
                                  <p:childTnLst>
                                    <p:animMotion origin="layout" path="M 2.08333E-7 3.7037E-6 L 0.08242 0.00162 " pathEditMode="relative" rAng="0" ptsTypes="AA">
                                      <p:cBhvr>
                                        <p:cTn id="29" dur="2000" fill="hold"/>
                                        <p:tgtEl>
                                          <p:spTgt spid="655372"/>
                                        </p:tgtEl>
                                        <p:attrNameLst>
                                          <p:attrName>ppt_x</p:attrName>
                                          <p:attrName>ppt_y</p:attrName>
                                        </p:attrNameLst>
                                      </p:cBhvr>
                                      <p:rCtr x="4115" y="69"/>
                                    </p:animMotion>
                                  </p:childTnLst>
                                </p:cTn>
                              </p:par>
                            </p:childTnLst>
                          </p:cTn>
                        </p:par>
                        <p:par>
                          <p:cTn id="30" fill="hold" nodeType="afterGroup">
                            <p:stCondLst>
                              <p:cond delay="9000"/>
                            </p:stCondLst>
                            <p:childTnLst>
                              <p:par>
                                <p:cTn id="31" presetID="26" presetClass="emph" presetSubtype="0" fill="hold" grpId="1" nodeType="afterEffect">
                                  <p:stCondLst>
                                    <p:cond delay="0"/>
                                  </p:stCondLst>
                                  <p:childTnLst>
                                    <p:animEffect transition="out" filter="fade">
                                      <p:cBhvr>
                                        <p:cTn id="32" dur="2000" tmFilter="0, 0; .2, .5; .8, .5; 1, 0"/>
                                        <p:tgtEl>
                                          <p:spTgt spid="655368"/>
                                        </p:tgtEl>
                                      </p:cBhvr>
                                    </p:animEffect>
                                    <p:animScale>
                                      <p:cBhvr>
                                        <p:cTn id="33" dur="1000" autoRev="1" fill="hold"/>
                                        <p:tgtEl>
                                          <p:spTgt spid="655368"/>
                                        </p:tgtEl>
                                      </p:cBhvr>
                                      <p:by x="105000" y="105000"/>
                                    </p:animScale>
                                  </p:childTnLst>
                                </p:cTn>
                              </p:par>
                              <p:par>
                                <p:cTn id="34" presetID="26" presetClass="emph" presetSubtype="0" fill="hold" grpId="0" nodeType="withEffect">
                                  <p:stCondLst>
                                    <p:cond delay="0"/>
                                  </p:stCondLst>
                                  <p:childTnLst>
                                    <p:animEffect transition="out" filter="fade">
                                      <p:cBhvr>
                                        <p:cTn id="35" dur="2000" tmFilter="0, 0; .2, .5; .8, .5; 1, 0"/>
                                        <p:tgtEl>
                                          <p:spTgt spid="655369"/>
                                        </p:tgtEl>
                                      </p:cBhvr>
                                    </p:animEffect>
                                    <p:animScale>
                                      <p:cBhvr>
                                        <p:cTn id="36" dur="1000" autoRev="1" fill="hold"/>
                                        <p:tgtEl>
                                          <p:spTgt spid="655369"/>
                                        </p:tgtEl>
                                      </p:cBhvr>
                                      <p:by x="105000" y="105000"/>
                                    </p:animScale>
                                  </p:childTnLst>
                                </p:cTn>
                              </p:par>
                            </p:childTnLst>
                          </p:cTn>
                        </p:par>
                        <p:par>
                          <p:cTn id="37" fill="hold" nodeType="afterGroup">
                            <p:stCondLst>
                              <p:cond delay="11000"/>
                            </p:stCondLst>
                            <p:childTnLst>
                              <p:par>
                                <p:cTn id="38" presetID="2" presetClass="exit" presetSubtype="8" fill="hold" grpId="1" nodeType="afterEffect">
                                  <p:stCondLst>
                                    <p:cond delay="0"/>
                                  </p:stCondLst>
                                  <p:childTnLst>
                                    <p:anim calcmode="lin" valueType="num">
                                      <p:cBhvr additive="base">
                                        <p:cTn id="39" dur="500"/>
                                        <p:tgtEl>
                                          <p:spTgt spid="655382"/>
                                        </p:tgtEl>
                                        <p:attrNameLst>
                                          <p:attrName>ppt_x</p:attrName>
                                        </p:attrNameLst>
                                      </p:cBhvr>
                                      <p:tavLst>
                                        <p:tav tm="0">
                                          <p:val>
                                            <p:strVal val="ppt_x"/>
                                          </p:val>
                                        </p:tav>
                                        <p:tav tm="100000">
                                          <p:val>
                                            <p:strVal val="0-ppt_w/2"/>
                                          </p:val>
                                        </p:tav>
                                      </p:tavLst>
                                    </p:anim>
                                    <p:anim calcmode="lin" valueType="num">
                                      <p:cBhvr additive="base">
                                        <p:cTn id="40" dur="500"/>
                                        <p:tgtEl>
                                          <p:spTgt spid="655382"/>
                                        </p:tgtEl>
                                        <p:attrNameLst>
                                          <p:attrName>ppt_y</p:attrName>
                                        </p:attrNameLst>
                                      </p:cBhvr>
                                      <p:tavLst>
                                        <p:tav tm="0">
                                          <p:val>
                                            <p:strVal val="ppt_y"/>
                                          </p:val>
                                        </p:tav>
                                        <p:tav tm="100000">
                                          <p:val>
                                            <p:strVal val="ppt_y"/>
                                          </p:val>
                                        </p:tav>
                                      </p:tavLst>
                                    </p:anim>
                                    <p:set>
                                      <p:cBhvr>
                                        <p:cTn id="41" dur="1" fill="hold">
                                          <p:stCondLst>
                                            <p:cond delay="499"/>
                                          </p:stCondLst>
                                        </p:cTn>
                                        <p:tgtEl>
                                          <p:spTgt spid="655382"/>
                                        </p:tgtEl>
                                        <p:attrNameLst>
                                          <p:attrName>style.visibility</p:attrName>
                                        </p:attrNameLst>
                                      </p:cBhvr>
                                      <p:to>
                                        <p:strVal val="hidden"/>
                                      </p:to>
                                    </p:set>
                                  </p:childTnLst>
                                </p:cTn>
                              </p:par>
                            </p:childTnLst>
                          </p:cTn>
                        </p:par>
                        <p:par>
                          <p:cTn id="42" fill="hold" nodeType="afterGroup">
                            <p:stCondLst>
                              <p:cond delay="11500"/>
                            </p:stCondLst>
                            <p:childTnLst>
                              <p:par>
                                <p:cTn id="43" presetID="2" presetClass="entr" presetSubtype="2" fill="hold" grpId="0" nodeType="afterEffect">
                                  <p:stCondLst>
                                    <p:cond delay="0"/>
                                  </p:stCondLst>
                                  <p:childTnLst>
                                    <p:set>
                                      <p:cBhvr>
                                        <p:cTn id="44" dur="1" fill="hold">
                                          <p:stCondLst>
                                            <p:cond delay="0"/>
                                          </p:stCondLst>
                                        </p:cTn>
                                        <p:tgtEl>
                                          <p:spTgt spid="655383"/>
                                        </p:tgtEl>
                                        <p:attrNameLst>
                                          <p:attrName>style.visibility</p:attrName>
                                        </p:attrNameLst>
                                      </p:cBhvr>
                                      <p:to>
                                        <p:strVal val="visible"/>
                                      </p:to>
                                    </p:set>
                                    <p:anim calcmode="lin" valueType="num">
                                      <p:cBhvr additive="base">
                                        <p:cTn id="45" dur="500" fill="hold"/>
                                        <p:tgtEl>
                                          <p:spTgt spid="655383"/>
                                        </p:tgtEl>
                                        <p:attrNameLst>
                                          <p:attrName>ppt_x</p:attrName>
                                        </p:attrNameLst>
                                      </p:cBhvr>
                                      <p:tavLst>
                                        <p:tav tm="0">
                                          <p:val>
                                            <p:strVal val="1+#ppt_w/2"/>
                                          </p:val>
                                        </p:tav>
                                        <p:tav tm="100000">
                                          <p:val>
                                            <p:strVal val="#ppt_x"/>
                                          </p:val>
                                        </p:tav>
                                      </p:tavLst>
                                    </p:anim>
                                    <p:anim calcmode="lin" valueType="num">
                                      <p:cBhvr additive="base">
                                        <p:cTn id="46" dur="500" fill="hold"/>
                                        <p:tgtEl>
                                          <p:spTgt spid="655383"/>
                                        </p:tgtEl>
                                        <p:attrNameLst>
                                          <p:attrName>ppt_y</p:attrName>
                                        </p:attrNameLst>
                                      </p:cBhvr>
                                      <p:tavLst>
                                        <p:tav tm="0">
                                          <p:val>
                                            <p:strVal val="#ppt_y"/>
                                          </p:val>
                                        </p:tav>
                                        <p:tav tm="100000">
                                          <p:val>
                                            <p:strVal val="#ppt_y"/>
                                          </p:val>
                                        </p:tav>
                                      </p:tavLst>
                                    </p:anim>
                                  </p:childTnLst>
                                </p:cTn>
                              </p:par>
                            </p:childTnLst>
                          </p:cTn>
                        </p:par>
                        <p:par>
                          <p:cTn id="47" fill="hold" nodeType="afterGroup">
                            <p:stCondLst>
                              <p:cond delay="12000"/>
                            </p:stCondLst>
                            <p:childTnLst>
                              <p:par>
                                <p:cTn id="48" presetID="42" presetClass="path" presetSubtype="0" accel="50000" decel="50000" fill="hold" grpId="2" nodeType="afterEffect">
                                  <p:stCondLst>
                                    <p:cond delay="0"/>
                                  </p:stCondLst>
                                  <p:childTnLst>
                                    <p:animMotion origin="layout" path="M -2.77778E-7 2.59259E-6 L -0.0533 0.29768 " pathEditMode="relative" rAng="0" ptsTypes="AA">
                                      <p:cBhvr>
                                        <p:cTn id="49" dur="2000" fill="hold"/>
                                        <p:tgtEl>
                                          <p:spTgt spid="655368"/>
                                        </p:tgtEl>
                                        <p:attrNameLst>
                                          <p:attrName>ppt_x</p:attrName>
                                          <p:attrName>ppt_y</p:attrName>
                                        </p:attrNameLst>
                                      </p:cBhvr>
                                      <p:rCtr x="-2674" y="14884"/>
                                    </p:animMotion>
                                  </p:childTnLst>
                                </p:cTn>
                              </p:par>
                            </p:childTnLst>
                          </p:cTn>
                        </p:par>
                        <p:par>
                          <p:cTn id="50" fill="hold" nodeType="afterGroup">
                            <p:stCondLst>
                              <p:cond delay="14000"/>
                            </p:stCondLst>
                            <p:childTnLst>
                              <p:par>
                                <p:cTn id="51" presetID="63" presetClass="path" presetSubtype="0" accel="50000" decel="50000" fill="hold" grpId="1" nodeType="afterEffect">
                                  <p:stCondLst>
                                    <p:cond delay="0"/>
                                  </p:stCondLst>
                                  <p:childTnLst>
                                    <p:animMotion origin="layout" path="M 4.16667E-6 -2.22222E-6 L 0.08242 -1.85185E-6 " pathEditMode="relative" rAng="0" ptsTypes="AA">
                                      <p:cBhvr>
                                        <p:cTn id="52" dur="2000" fill="hold"/>
                                        <p:tgtEl>
                                          <p:spTgt spid="655367"/>
                                        </p:tgtEl>
                                        <p:attrNameLst>
                                          <p:attrName>ppt_x</p:attrName>
                                          <p:attrName>ppt_y</p:attrName>
                                        </p:attrNameLst>
                                      </p:cBhvr>
                                      <p:rCtr x="4193" y="-93"/>
                                    </p:animMotion>
                                  </p:childTnLst>
                                </p:cTn>
                              </p:par>
                            </p:childTnLst>
                          </p:cTn>
                        </p:par>
                        <p:par>
                          <p:cTn id="53" fill="hold" nodeType="afterGroup">
                            <p:stCondLst>
                              <p:cond delay="16000"/>
                            </p:stCondLst>
                            <p:childTnLst>
                              <p:par>
                                <p:cTn id="54" presetID="64" presetClass="path" presetSubtype="0" accel="50000" decel="50000" fill="hold" grpId="3" nodeType="afterEffect">
                                  <p:stCondLst>
                                    <p:cond delay="0"/>
                                  </p:stCondLst>
                                  <p:childTnLst>
                                    <p:animMotion origin="layout" path="M -0.05326 0.29769 L -0.08243 -1.85185E-6 " pathEditMode="relative" rAng="0" ptsTypes="AA">
                                      <p:cBhvr>
                                        <p:cTn id="55" dur="2000" fill="hold"/>
                                        <p:tgtEl>
                                          <p:spTgt spid="655368"/>
                                        </p:tgtEl>
                                        <p:attrNameLst>
                                          <p:attrName>ppt_x</p:attrName>
                                          <p:attrName>ppt_y</p:attrName>
                                        </p:attrNameLst>
                                      </p:cBhvr>
                                      <p:rCtr x="-1536" y="-14977"/>
                                    </p:animMotion>
                                  </p:childTnLst>
                                </p:cTn>
                              </p:par>
                            </p:childTnLst>
                          </p:cTn>
                        </p:par>
                        <p:par>
                          <p:cTn id="56" fill="hold" nodeType="afterGroup">
                            <p:stCondLst>
                              <p:cond delay="18000"/>
                            </p:stCondLst>
                            <p:childTnLst>
                              <p:par>
                                <p:cTn id="57" presetID="3" presetClass="exit" presetSubtype="10" fill="hold" grpId="1" nodeType="afterEffect">
                                  <p:stCondLst>
                                    <p:cond delay="0"/>
                                  </p:stCondLst>
                                  <p:childTnLst>
                                    <p:animEffect transition="out" filter="blinds(horizontal)">
                                      <p:cBhvr>
                                        <p:cTn id="58" dur="500"/>
                                        <p:tgtEl>
                                          <p:spTgt spid="655372"/>
                                        </p:tgtEl>
                                      </p:cBhvr>
                                    </p:animEffect>
                                    <p:set>
                                      <p:cBhvr>
                                        <p:cTn id="59" dur="1" fill="hold">
                                          <p:stCondLst>
                                            <p:cond delay="499"/>
                                          </p:stCondLst>
                                        </p:cTn>
                                        <p:tgtEl>
                                          <p:spTgt spid="655372"/>
                                        </p:tgtEl>
                                        <p:attrNameLst>
                                          <p:attrName>style.visibility</p:attrName>
                                        </p:attrNameLst>
                                      </p:cBhvr>
                                      <p:to>
                                        <p:strVal val="hidden"/>
                                      </p:to>
                                    </p:set>
                                  </p:childTnLst>
                                </p:cTn>
                              </p:par>
                            </p:childTnLst>
                          </p:cTn>
                        </p:par>
                        <p:par>
                          <p:cTn id="60" fill="hold" nodeType="afterGroup">
                            <p:stCondLst>
                              <p:cond delay="18500"/>
                            </p:stCondLst>
                            <p:childTnLst>
                              <p:par>
                                <p:cTn id="61" presetID="2" presetClass="exit" presetSubtype="2" fill="hold" grpId="1" nodeType="afterEffect">
                                  <p:stCondLst>
                                    <p:cond delay="0"/>
                                  </p:stCondLst>
                                  <p:childTnLst>
                                    <p:anim calcmode="lin" valueType="num">
                                      <p:cBhvr additive="base">
                                        <p:cTn id="62" dur="500"/>
                                        <p:tgtEl>
                                          <p:spTgt spid="655383"/>
                                        </p:tgtEl>
                                        <p:attrNameLst>
                                          <p:attrName>ppt_x</p:attrName>
                                        </p:attrNameLst>
                                      </p:cBhvr>
                                      <p:tavLst>
                                        <p:tav tm="0">
                                          <p:val>
                                            <p:strVal val="ppt_x"/>
                                          </p:val>
                                        </p:tav>
                                        <p:tav tm="100000">
                                          <p:val>
                                            <p:strVal val="1+ppt_w/2"/>
                                          </p:val>
                                        </p:tav>
                                      </p:tavLst>
                                    </p:anim>
                                    <p:anim calcmode="lin" valueType="num">
                                      <p:cBhvr additive="base">
                                        <p:cTn id="63" dur="500"/>
                                        <p:tgtEl>
                                          <p:spTgt spid="655383"/>
                                        </p:tgtEl>
                                        <p:attrNameLst>
                                          <p:attrName>ppt_y</p:attrName>
                                        </p:attrNameLst>
                                      </p:cBhvr>
                                      <p:tavLst>
                                        <p:tav tm="0">
                                          <p:val>
                                            <p:strVal val="ppt_y"/>
                                          </p:val>
                                        </p:tav>
                                        <p:tav tm="100000">
                                          <p:val>
                                            <p:strVal val="ppt_y"/>
                                          </p:val>
                                        </p:tav>
                                      </p:tavLst>
                                    </p:anim>
                                    <p:set>
                                      <p:cBhvr>
                                        <p:cTn id="64" dur="1" fill="hold">
                                          <p:stCondLst>
                                            <p:cond delay="499"/>
                                          </p:stCondLst>
                                        </p:cTn>
                                        <p:tgtEl>
                                          <p:spTgt spid="65538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66" grpId="0" animBg="1"/>
      <p:bldP spid="655367" grpId="0" animBg="1"/>
      <p:bldP spid="655367" grpId="1" animBg="1"/>
      <p:bldP spid="655368" grpId="0" animBg="1"/>
      <p:bldP spid="655368" grpId="1" animBg="1"/>
      <p:bldP spid="655368" grpId="2" animBg="1"/>
      <p:bldP spid="655368" grpId="3" animBg="1"/>
      <p:bldP spid="655369" grpId="0" animBg="1"/>
      <p:bldP spid="655371" grpId="0" animBg="1"/>
      <p:bldP spid="655372" grpId="0" animBg="1"/>
      <p:bldP spid="655372" grpId="1" animBg="1"/>
      <p:bldP spid="655372" grpId="2" animBg="1"/>
      <p:bldP spid="655382" grpId="0" animBg="1"/>
      <p:bldP spid="655382" grpId="1" animBg="1"/>
      <p:bldP spid="655383" grpId="0" animBg="1"/>
      <p:bldP spid="655383"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Oval 3"/>
          <p:cNvSpPr>
            <a:spLocks noChangeArrowheads="1"/>
          </p:cNvSpPr>
          <p:nvPr/>
        </p:nvSpPr>
        <p:spPr bwMode="auto">
          <a:xfrm>
            <a:off x="3568700"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76805" name="Oval 4"/>
          <p:cNvSpPr>
            <a:spLocks noChangeArrowheads="1"/>
          </p:cNvSpPr>
          <p:nvPr/>
        </p:nvSpPr>
        <p:spPr bwMode="auto">
          <a:xfrm>
            <a:off x="4592638"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76806" name="Oval 5"/>
          <p:cNvSpPr>
            <a:spLocks noChangeArrowheads="1"/>
          </p:cNvSpPr>
          <p:nvPr/>
        </p:nvSpPr>
        <p:spPr bwMode="auto">
          <a:xfrm>
            <a:off x="5614988"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76807" name="Oval 6"/>
          <p:cNvSpPr>
            <a:spLocks noChangeArrowheads="1"/>
          </p:cNvSpPr>
          <p:nvPr/>
        </p:nvSpPr>
        <p:spPr bwMode="auto">
          <a:xfrm>
            <a:off x="6638925"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656391" name="Oval 7"/>
          <p:cNvSpPr>
            <a:spLocks noChangeArrowheads="1"/>
          </p:cNvSpPr>
          <p:nvPr/>
        </p:nvSpPr>
        <p:spPr bwMode="auto">
          <a:xfrm>
            <a:off x="7661275"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8</a:t>
            </a:r>
          </a:p>
        </p:txBody>
      </p:sp>
      <p:sp>
        <p:nvSpPr>
          <p:cNvPr id="656392" name="Oval 8"/>
          <p:cNvSpPr>
            <a:spLocks noChangeArrowheads="1"/>
          </p:cNvSpPr>
          <p:nvPr/>
        </p:nvSpPr>
        <p:spPr bwMode="auto">
          <a:xfrm>
            <a:off x="8685213" y="2886075"/>
            <a:ext cx="768350" cy="6492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12</a:t>
            </a:r>
          </a:p>
        </p:txBody>
      </p:sp>
      <p:sp>
        <p:nvSpPr>
          <p:cNvPr id="656393" name="Oval 9"/>
          <p:cNvSpPr>
            <a:spLocks noChangeArrowheads="1"/>
          </p:cNvSpPr>
          <p:nvPr/>
        </p:nvSpPr>
        <p:spPr bwMode="auto">
          <a:xfrm>
            <a:off x="9709151" y="2871789"/>
            <a:ext cx="754063" cy="64928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15</a:t>
            </a:r>
          </a:p>
        </p:txBody>
      </p:sp>
      <p:sp>
        <p:nvSpPr>
          <p:cNvPr id="76811" name="Oval 10"/>
          <p:cNvSpPr>
            <a:spLocks noChangeArrowheads="1"/>
          </p:cNvSpPr>
          <p:nvPr/>
        </p:nvSpPr>
        <p:spPr bwMode="auto">
          <a:xfrm>
            <a:off x="2546350"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656395" name="AutoShape 11"/>
          <p:cNvSpPr>
            <a:spLocks noChangeArrowheads="1"/>
          </p:cNvSpPr>
          <p:nvPr/>
        </p:nvSpPr>
        <p:spPr bwMode="auto">
          <a:xfrm>
            <a:off x="7566025" y="3571876"/>
            <a:ext cx="914400" cy="908149"/>
          </a:xfrm>
          <a:prstGeom prst="upArrowCallout">
            <a:avLst>
              <a:gd name="adj1" fmla="val 27746"/>
              <a:gd name="adj2" fmla="val 25819"/>
              <a:gd name="adj3" fmla="val 16667"/>
              <a:gd name="adj4" fmla="val 5053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latin typeface="Times New Roman" panose="02020603050405020304" pitchFamily="18" charset="0"/>
              </a:rPr>
              <a:t>i</a:t>
            </a:r>
          </a:p>
        </p:txBody>
      </p:sp>
      <p:sp>
        <p:nvSpPr>
          <p:cNvPr id="656396" name="AutoShape 12"/>
          <p:cNvSpPr>
            <a:spLocks noChangeArrowheads="1"/>
          </p:cNvSpPr>
          <p:nvPr/>
        </p:nvSpPr>
        <p:spPr bwMode="auto">
          <a:xfrm>
            <a:off x="8459788" y="2039939"/>
            <a:ext cx="1143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solidFill>
                  <a:srgbClr val="0000FF"/>
                </a:solidFill>
                <a:latin typeface="Times New Roman" panose="02020603050405020304" pitchFamily="18" charset="0"/>
              </a:rPr>
              <a:t>vtmin</a:t>
            </a:r>
          </a:p>
        </p:txBody>
      </p:sp>
      <p:sp>
        <p:nvSpPr>
          <p:cNvPr id="656406" name="Text Box 22"/>
          <p:cNvSpPr txBox="1">
            <a:spLocks noChangeArrowheads="1"/>
          </p:cNvSpPr>
          <p:nvPr/>
        </p:nvSpPr>
        <p:spPr bwMode="auto">
          <a:xfrm>
            <a:off x="3449638" y="1384300"/>
            <a:ext cx="2895600"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solidFill>
                  <a:srgbClr val="FFFF00"/>
                </a:solidFill>
                <a:latin typeface="Times New Roman" panose="02020603050405020304" pitchFamily="18" charset="0"/>
              </a:rPr>
              <a:t>Find</a:t>
            </a:r>
            <a:r>
              <a:rPr lang="en-US" sz="2400" b="1">
                <a:solidFill>
                  <a:srgbClr val="FFFF00"/>
                </a:solidFill>
                <a:latin typeface="VNI-Helve" pitchFamily="2" charset="0"/>
              </a:rPr>
              <a:t> </a:t>
            </a:r>
            <a:r>
              <a:rPr lang="en-US" sz="2400" b="1">
                <a:solidFill>
                  <a:srgbClr val="FFFF00"/>
                </a:solidFill>
                <a:latin typeface="Times New Roman" panose="02020603050405020304" pitchFamily="18" charset="0"/>
              </a:rPr>
              <a:t>MinPos</a:t>
            </a:r>
            <a:r>
              <a:rPr lang="en-US" sz="2400" b="1">
                <a:solidFill>
                  <a:srgbClr val="FFFF00"/>
                </a:solidFill>
                <a:latin typeface="VNI-Helve" pitchFamily="2" charset="0"/>
              </a:rPr>
              <a:t>(6,7)</a:t>
            </a:r>
          </a:p>
        </p:txBody>
      </p:sp>
      <p:sp>
        <p:nvSpPr>
          <p:cNvPr id="656407" name="Text Box 23"/>
          <p:cNvSpPr txBox="1">
            <a:spLocks noChangeArrowheads="1"/>
          </p:cNvSpPr>
          <p:nvPr/>
        </p:nvSpPr>
        <p:spPr bwMode="auto">
          <a:xfrm>
            <a:off x="6829426" y="1379538"/>
            <a:ext cx="3108325"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solidFill>
                  <a:srgbClr val="FFFF00"/>
                </a:solidFill>
                <a:latin typeface="Times New Roman" panose="02020603050405020304" pitchFamily="18" charset="0"/>
              </a:rPr>
              <a:t>Swap</a:t>
            </a:r>
            <a:r>
              <a:rPr lang="en-US" sz="2400" b="1">
                <a:solidFill>
                  <a:srgbClr val="FFFF00"/>
                </a:solidFill>
                <a:latin typeface="VNI-Helve" pitchFamily="2" charset="0"/>
              </a:rPr>
              <a:t>(</a:t>
            </a:r>
            <a:r>
              <a:rPr lang="en-US" sz="2400" b="1">
                <a:solidFill>
                  <a:srgbClr val="FFFF00"/>
                </a:solidFill>
                <a:latin typeface="Times New Roman" panose="02020603050405020304" pitchFamily="18" charset="0"/>
              </a:rPr>
              <a:t>a[i]</a:t>
            </a:r>
            <a:r>
              <a:rPr lang="en-US" sz="2400" b="1">
                <a:solidFill>
                  <a:srgbClr val="FFFF00"/>
                </a:solidFill>
                <a:latin typeface="VNI-Helve" pitchFamily="2" charset="0"/>
              </a:rPr>
              <a:t>, </a:t>
            </a:r>
            <a:r>
              <a:rPr lang="en-US" sz="2400" b="1">
                <a:solidFill>
                  <a:srgbClr val="FFFF00"/>
                </a:solidFill>
                <a:latin typeface="Times New Roman" panose="02020603050405020304" pitchFamily="18" charset="0"/>
              </a:rPr>
              <a:t>a[vtmin]</a:t>
            </a:r>
            <a:r>
              <a:rPr lang="en-US" sz="2400" b="1">
                <a:solidFill>
                  <a:srgbClr val="FFFF00"/>
                </a:solidFill>
                <a:latin typeface="VNI-Helve" pitchFamily="2" charset="0"/>
              </a:rPr>
              <a:t>)</a:t>
            </a:r>
          </a:p>
        </p:txBody>
      </p:sp>
      <p:sp>
        <p:nvSpPr>
          <p:cNvPr id="656424" name="Oval 40"/>
          <p:cNvSpPr>
            <a:spLocks noChangeArrowheads="1"/>
          </p:cNvSpPr>
          <p:nvPr/>
        </p:nvSpPr>
        <p:spPr bwMode="auto">
          <a:xfrm>
            <a:off x="8678863" y="2881314"/>
            <a:ext cx="774700" cy="64928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12</a:t>
            </a:r>
          </a:p>
        </p:txBody>
      </p:sp>
      <p:sp>
        <p:nvSpPr>
          <p:cNvPr id="656425" name="Oval 41"/>
          <p:cNvSpPr>
            <a:spLocks noChangeArrowheads="1"/>
          </p:cNvSpPr>
          <p:nvPr/>
        </p:nvSpPr>
        <p:spPr bwMode="auto">
          <a:xfrm>
            <a:off x="9702801" y="2870200"/>
            <a:ext cx="760413" cy="6492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15</a:t>
            </a:r>
          </a:p>
        </p:txBody>
      </p:sp>
      <p:pic>
        <p:nvPicPr>
          <p:cNvPr id="29" name="Picture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30" name="Rectangle 29"/>
          <p:cNvSpPr/>
          <p:nvPr/>
        </p:nvSpPr>
        <p:spPr>
          <a:xfrm>
            <a:off x="629505" y="83353"/>
            <a:ext cx="10932989" cy="754053"/>
          </a:xfrm>
          <a:prstGeom prst="rect">
            <a:avLst/>
          </a:prstGeom>
        </p:spPr>
        <p:txBody>
          <a:bodyPr wrap="square">
            <a:spAutoFit/>
          </a:bodyPr>
          <a:lstStyle/>
          <a:p>
            <a:pPr algn="ctr"/>
            <a:r>
              <a:rPr lang="en-US" sz="4300" i="1">
                <a:latin typeface="Times New Roman" panose="02020603050405020304" pitchFamily="18" charset="0"/>
              </a:rPr>
              <a:t>Selection Sort – Ví dụ</a:t>
            </a:r>
            <a:endParaRPr lang="en-US" sz="4300"/>
          </a:p>
        </p:txBody>
      </p:sp>
      <p:grpSp>
        <p:nvGrpSpPr>
          <p:cNvPr id="31" name="Group 13"/>
          <p:cNvGrpSpPr>
            <a:grpSpLocks/>
          </p:cNvGrpSpPr>
          <p:nvPr/>
        </p:nvGrpSpPr>
        <p:grpSpPr bwMode="auto">
          <a:xfrm>
            <a:off x="2546350" y="2287589"/>
            <a:ext cx="7893050" cy="649287"/>
            <a:chOff x="644" y="1153"/>
            <a:chExt cx="4972" cy="409"/>
          </a:xfrm>
        </p:grpSpPr>
        <p:sp>
          <p:nvSpPr>
            <p:cNvPr id="32" name="Oval 14"/>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33" name="Oval 15"/>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34" name="Oval 16"/>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3</a:t>
              </a:r>
            </a:p>
          </p:txBody>
        </p:sp>
        <p:sp>
          <p:nvSpPr>
            <p:cNvPr id="35" name="Oval 17"/>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36" name="Oval 18"/>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37" name="Oval 19"/>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38" name="Oval 20"/>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7</a:t>
              </a:r>
            </a:p>
          </p:txBody>
        </p:sp>
        <p:sp>
          <p:nvSpPr>
            <p:cNvPr id="39" name="Oval 21"/>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0</a:t>
              </a:r>
            </a:p>
          </p:txBody>
        </p:sp>
      </p:grpSp>
      <p:sp>
        <p:nvSpPr>
          <p:cNvPr id="3" name="Rectangle 2"/>
          <p:cNvSpPr/>
          <p:nvPr/>
        </p:nvSpPr>
        <p:spPr>
          <a:xfrm>
            <a:off x="764183" y="6008689"/>
            <a:ext cx="2307043" cy="369332"/>
          </a:xfrm>
          <a:prstGeom prst="rect">
            <a:avLst/>
          </a:prstGeom>
        </p:spPr>
        <p:txBody>
          <a:bodyPr wrap="none">
            <a:spAutoFit/>
          </a:bodyPr>
          <a:lstStyle/>
          <a:p>
            <a:pPr algn="ctr"/>
            <a:r>
              <a:rPr lang="en-US" i="1">
                <a:latin typeface="Times New Roman" panose="02020603050405020304" pitchFamily="18" charset="0"/>
              </a:rPr>
              <a:t>Xem thêm ví dụ tại </a:t>
            </a:r>
            <a:r>
              <a:rPr lang="en-US" i="1">
                <a:latin typeface="Times New Roman" panose="02020603050405020304" pitchFamily="18" charset="0"/>
                <a:hlinkClick r:id="rId3" action="ppaction://program"/>
              </a:rPr>
              <a:t>đây</a:t>
            </a:r>
            <a:endParaRPr lang="en-US"/>
          </a:p>
        </p:txBody>
      </p:sp>
      <p:sp>
        <p:nvSpPr>
          <p:cNvPr id="40" name="Rectangle 39"/>
          <p:cNvSpPr/>
          <p:nvPr/>
        </p:nvSpPr>
        <p:spPr>
          <a:xfrm>
            <a:off x="583582" y="2939534"/>
            <a:ext cx="1378904" cy="523220"/>
          </a:xfrm>
          <a:prstGeom prst="rect">
            <a:avLst/>
          </a:prstGeom>
        </p:spPr>
        <p:txBody>
          <a:bodyPr wrap="none">
            <a:spAutoFit/>
          </a:bodyPr>
          <a:lstStyle/>
          <a:p>
            <a:r>
              <a:rPr lang="en-US" sz="2800" b="1" i="1">
                <a:latin typeface="Times New Roman" panose="02020603050405020304" pitchFamily="18" charset="0"/>
              </a:rPr>
              <a:t>Bước 7:</a:t>
            </a:r>
            <a:endParaRPr lang="en-US" sz="2800" b="1"/>
          </a:p>
        </p:txBody>
      </p:sp>
      <p:sp>
        <p:nvSpPr>
          <p:cNvPr id="41"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357114672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656391"/>
                                        </p:tgtEl>
                                        <p:attrNameLst>
                                          <p:attrName>style.visibility</p:attrName>
                                        </p:attrNameLst>
                                      </p:cBhvr>
                                      <p:to>
                                        <p:strVal val="visible"/>
                                      </p:to>
                                    </p:set>
                                    <p:animEffect transition="in" filter="diamond(in)">
                                      <p:cBhvr>
                                        <p:cTn id="7" dur="2000"/>
                                        <p:tgtEl>
                                          <p:spTgt spid="656391"/>
                                        </p:tgtEl>
                                      </p:cBhvr>
                                    </p:animEffect>
                                  </p:childTnLst>
                                </p:cTn>
                              </p:par>
                            </p:childTnLst>
                          </p:cTn>
                        </p:par>
                        <p:par>
                          <p:cTn id="8" fill="hold" nodeType="afterGroup">
                            <p:stCondLst>
                              <p:cond delay="2000"/>
                            </p:stCondLst>
                            <p:childTnLst>
                              <p:par>
                                <p:cTn id="9" presetID="63" presetClass="path" presetSubtype="0" accel="50000" decel="50000" fill="hold" grpId="0" nodeType="afterEffect">
                                  <p:stCondLst>
                                    <p:cond delay="0"/>
                                  </p:stCondLst>
                                  <p:childTnLst>
                                    <p:animMotion origin="layout" path="M -2.91667E-6 2.96296E-6 L 0.08464 -0.00371 " pathEditMode="relative" rAng="0" ptsTypes="AA">
                                      <p:cBhvr>
                                        <p:cTn id="10" dur="2000" fill="hold"/>
                                        <p:tgtEl>
                                          <p:spTgt spid="656395"/>
                                        </p:tgtEl>
                                        <p:attrNameLst>
                                          <p:attrName>ppt_x</p:attrName>
                                          <p:attrName>ppt_y</p:attrName>
                                        </p:attrNameLst>
                                      </p:cBhvr>
                                      <p:rCtr x="4232" y="-185"/>
                                    </p:animMotion>
                                  </p:childTnLst>
                                </p:cTn>
                              </p:par>
                            </p:childTnLst>
                          </p:cTn>
                        </p:par>
                        <p:par>
                          <p:cTn id="11" fill="hold" nodeType="afterGroup">
                            <p:stCondLst>
                              <p:cond delay="4000"/>
                            </p:stCondLst>
                            <p:childTnLst>
                              <p:par>
                                <p:cTn id="12" presetID="2" presetClass="entr" presetSubtype="8" fill="hold" grpId="0" nodeType="afterEffect">
                                  <p:stCondLst>
                                    <p:cond delay="0"/>
                                  </p:stCondLst>
                                  <p:childTnLst>
                                    <p:set>
                                      <p:cBhvr>
                                        <p:cTn id="13" dur="1" fill="hold">
                                          <p:stCondLst>
                                            <p:cond delay="0"/>
                                          </p:stCondLst>
                                        </p:cTn>
                                        <p:tgtEl>
                                          <p:spTgt spid="656406"/>
                                        </p:tgtEl>
                                        <p:attrNameLst>
                                          <p:attrName>style.visibility</p:attrName>
                                        </p:attrNameLst>
                                      </p:cBhvr>
                                      <p:to>
                                        <p:strVal val="visible"/>
                                      </p:to>
                                    </p:set>
                                    <p:anim calcmode="lin" valueType="num">
                                      <p:cBhvr additive="base">
                                        <p:cTn id="14" dur="500" fill="hold"/>
                                        <p:tgtEl>
                                          <p:spTgt spid="656406"/>
                                        </p:tgtEl>
                                        <p:attrNameLst>
                                          <p:attrName>ppt_x</p:attrName>
                                        </p:attrNameLst>
                                      </p:cBhvr>
                                      <p:tavLst>
                                        <p:tav tm="0">
                                          <p:val>
                                            <p:strVal val="0-#ppt_w/2"/>
                                          </p:val>
                                        </p:tav>
                                        <p:tav tm="100000">
                                          <p:val>
                                            <p:strVal val="#ppt_x"/>
                                          </p:val>
                                        </p:tav>
                                      </p:tavLst>
                                    </p:anim>
                                    <p:anim calcmode="lin" valueType="num">
                                      <p:cBhvr additive="base">
                                        <p:cTn id="15" dur="500" fill="hold"/>
                                        <p:tgtEl>
                                          <p:spTgt spid="656406"/>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4500"/>
                            </p:stCondLst>
                            <p:childTnLst>
                              <p:par>
                                <p:cTn id="17" presetID="3" presetClass="entr" presetSubtype="10" fill="hold" grpId="0" nodeType="afterEffect">
                                  <p:stCondLst>
                                    <p:cond delay="0"/>
                                  </p:stCondLst>
                                  <p:childTnLst>
                                    <p:set>
                                      <p:cBhvr>
                                        <p:cTn id="18" dur="1" fill="hold">
                                          <p:stCondLst>
                                            <p:cond delay="0"/>
                                          </p:stCondLst>
                                        </p:cTn>
                                        <p:tgtEl>
                                          <p:spTgt spid="656396"/>
                                        </p:tgtEl>
                                        <p:attrNameLst>
                                          <p:attrName>style.visibility</p:attrName>
                                        </p:attrNameLst>
                                      </p:cBhvr>
                                      <p:to>
                                        <p:strVal val="visible"/>
                                      </p:to>
                                    </p:set>
                                    <p:animEffect transition="in" filter="blinds(horizontal)">
                                      <p:cBhvr>
                                        <p:cTn id="19" dur="500"/>
                                        <p:tgtEl>
                                          <p:spTgt spid="656396"/>
                                        </p:tgtEl>
                                      </p:cBhvr>
                                    </p:animEffect>
                                  </p:childTnLst>
                                </p:cTn>
                              </p:par>
                            </p:childTnLst>
                          </p:cTn>
                        </p:par>
                        <p:par>
                          <p:cTn id="20" fill="hold" nodeType="afterGroup">
                            <p:stCondLst>
                              <p:cond delay="5000"/>
                            </p:stCondLst>
                            <p:childTnLst>
                              <p:par>
                                <p:cTn id="21" presetID="26" presetClass="emph" presetSubtype="0" fill="hold" grpId="0" nodeType="afterEffect">
                                  <p:stCondLst>
                                    <p:cond delay="0"/>
                                  </p:stCondLst>
                                  <p:iterate type="lt">
                                    <p:tmPct val="0"/>
                                  </p:iterate>
                                  <p:childTnLst>
                                    <p:animEffect transition="out" filter="fade">
                                      <p:cBhvr>
                                        <p:cTn id="22" dur="2000" tmFilter="0, 0; .2, .5; .8, .5; 1, 0"/>
                                        <p:tgtEl>
                                          <p:spTgt spid="656392"/>
                                        </p:tgtEl>
                                      </p:cBhvr>
                                    </p:animEffect>
                                    <p:animScale>
                                      <p:cBhvr>
                                        <p:cTn id="23" dur="1000" autoRev="1" fill="hold"/>
                                        <p:tgtEl>
                                          <p:spTgt spid="656392"/>
                                        </p:tgtEl>
                                      </p:cBhvr>
                                      <p:by x="105000" y="105000"/>
                                    </p:animScale>
                                  </p:childTnLst>
                                </p:cTn>
                              </p:par>
                              <p:par>
                                <p:cTn id="24" presetID="26" presetClass="emph" presetSubtype="0" fill="hold" grpId="0" nodeType="withEffect">
                                  <p:stCondLst>
                                    <p:cond delay="0"/>
                                  </p:stCondLst>
                                  <p:childTnLst>
                                    <p:animEffect transition="out" filter="fade">
                                      <p:cBhvr>
                                        <p:cTn id="25" dur="2000" tmFilter="0, 0; .2, .5; .8, .5; 1, 0"/>
                                        <p:tgtEl>
                                          <p:spTgt spid="656393"/>
                                        </p:tgtEl>
                                      </p:cBhvr>
                                    </p:animEffect>
                                    <p:animScale>
                                      <p:cBhvr>
                                        <p:cTn id="26" dur="1000" autoRev="1" fill="hold"/>
                                        <p:tgtEl>
                                          <p:spTgt spid="656393"/>
                                        </p:tgtEl>
                                      </p:cBhvr>
                                      <p:by x="105000" y="105000"/>
                                    </p:animScale>
                                  </p:childTnLst>
                                </p:cTn>
                              </p:par>
                            </p:childTnLst>
                          </p:cTn>
                        </p:par>
                        <p:par>
                          <p:cTn id="27" fill="hold" nodeType="afterGroup">
                            <p:stCondLst>
                              <p:cond delay="7000"/>
                            </p:stCondLst>
                            <p:childTnLst>
                              <p:par>
                                <p:cTn id="28" presetID="2" presetClass="exit" presetSubtype="8" fill="hold" grpId="1" nodeType="afterEffect">
                                  <p:stCondLst>
                                    <p:cond delay="0"/>
                                  </p:stCondLst>
                                  <p:childTnLst>
                                    <p:anim calcmode="lin" valueType="num">
                                      <p:cBhvr additive="base">
                                        <p:cTn id="29" dur="500"/>
                                        <p:tgtEl>
                                          <p:spTgt spid="656406"/>
                                        </p:tgtEl>
                                        <p:attrNameLst>
                                          <p:attrName>ppt_x</p:attrName>
                                        </p:attrNameLst>
                                      </p:cBhvr>
                                      <p:tavLst>
                                        <p:tav tm="0">
                                          <p:val>
                                            <p:strVal val="ppt_x"/>
                                          </p:val>
                                        </p:tav>
                                        <p:tav tm="100000">
                                          <p:val>
                                            <p:strVal val="0-ppt_w/2"/>
                                          </p:val>
                                        </p:tav>
                                      </p:tavLst>
                                    </p:anim>
                                    <p:anim calcmode="lin" valueType="num">
                                      <p:cBhvr additive="base">
                                        <p:cTn id="30" dur="500"/>
                                        <p:tgtEl>
                                          <p:spTgt spid="656406"/>
                                        </p:tgtEl>
                                        <p:attrNameLst>
                                          <p:attrName>ppt_y</p:attrName>
                                        </p:attrNameLst>
                                      </p:cBhvr>
                                      <p:tavLst>
                                        <p:tav tm="0">
                                          <p:val>
                                            <p:strVal val="ppt_y"/>
                                          </p:val>
                                        </p:tav>
                                        <p:tav tm="100000">
                                          <p:val>
                                            <p:strVal val="ppt_y"/>
                                          </p:val>
                                        </p:tav>
                                      </p:tavLst>
                                    </p:anim>
                                    <p:set>
                                      <p:cBhvr>
                                        <p:cTn id="31" dur="1" fill="hold">
                                          <p:stCondLst>
                                            <p:cond delay="499"/>
                                          </p:stCondLst>
                                        </p:cTn>
                                        <p:tgtEl>
                                          <p:spTgt spid="656406"/>
                                        </p:tgtEl>
                                        <p:attrNameLst>
                                          <p:attrName>style.visibility</p:attrName>
                                        </p:attrNameLst>
                                      </p:cBhvr>
                                      <p:to>
                                        <p:strVal val="hidden"/>
                                      </p:to>
                                    </p:set>
                                  </p:childTnLst>
                                </p:cTn>
                              </p:par>
                            </p:childTnLst>
                          </p:cTn>
                        </p:par>
                        <p:par>
                          <p:cTn id="32" fill="hold" nodeType="afterGroup">
                            <p:stCondLst>
                              <p:cond delay="7500"/>
                            </p:stCondLst>
                            <p:childTnLst>
                              <p:par>
                                <p:cTn id="33" presetID="2" presetClass="entr" presetSubtype="2" fill="hold" grpId="0" nodeType="afterEffect">
                                  <p:stCondLst>
                                    <p:cond delay="0"/>
                                  </p:stCondLst>
                                  <p:childTnLst>
                                    <p:set>
                                      <p:cBhvr>
                                        <p:cTn id="34" dur="1" fill="hold">
                                          <p:stCondLst>
                                            <p:cond delay="0"/>
                                          </p:stCondLst>
                                        </p:cTn>
                                        <p:tgtEl>
                                          <p:spTgt spid="656407"/>
                                        </p:tgtEl>
                                        <p:attrNameLst>
                                          <p:attrName>style.visibility</p:attrName>
                                        </p:attrNameLst>
                                      </p:cBhvr>
                                      <p:to>
                                        <p:strVal val="visible"/>
                                      </p:to>
                                    </p:set>
                                    <p:anim calcmode="lin" valueType="num">
                                      <p:cBhvr additive="base">
                                        <p:cTn id="35" dur="500" fill="hold"/>
                                        <p:tgtEl>
                                          <p:spTgt spid="656407"/>
                                        </p:tgtEl>
                                        <p:attrNameLst>
                                          <p:attrName>ppt_x</p:attrName>
                                        </p:attrNameLst>
                                      </p:cBhvr>
                                      <p:tavLst>
                                        <p:tav tm="0">
                                          <p:val>
                                            <p:strVal val="1+#ppt_w/2"/>
                                          </p:val>
                                        </p:tav>
                                        <p:tav tm="100000">
                                          <p:val>
                                            <p:strVal val="#ppt_x"/>
                                          </p:val>
                                        </p:tav>
                                      </p:tavLst>
                                    </p:anim>
                                    <p:anim calcmode="lin" valueType="num">
                                      <p:cBhvr additive="base">
                                        <p:cTn id="36" dur="500" fill="hold"/>
                                        <p:tgtEl>
                                          <p:spTgt spid="656407"/>
                                        </p:tgtEl>
                                        <p:attrNameLst>
                                          <p:attrName>ppt_y</p:attrName>
                                        </p:attrNameLst>
                                      </p:cBhvr>
                                      <p:tavLst>
                                        <p:tav tm="0">
                                          <p:val>
                                            <p:strVal val="#ppt_y"/>
                                          </p:val>
                                        </p:tav>
                                        <p:tav tm="100000">
                                          <p:val>
                                            <p:strVal val="#ppt_y"/>
                                          </p:val>
                                        </p:tav>
                                      </p:tavLst>
                                    </p:anim>
                                  </p:childTnLst>
                                </p:cTn>
                              </p:par>
                            </p:childTnLst>
                          </p:cTn>
                        </p:par>
                        <p:par>
                          <p:cTn id="37" fill="hold" nodeType="afterGroup">
                            <p:stCondLst>
                              <p:cond delay="8000"/>
                            </p:stCondLst>
                            <p:childTnLst>
                              <p:par>
                                <p:cTn id="38" presetID="36" presetClass="emph" presetSubtype="0" fill="hold" grpId="1" nodeType="afterEffect">
                                  <p:stCondLst>
                                    <p:cond delay="0"/>
                                  </p:stCondLst>
                                  <p:iterate type="lt">
                                    <p:tmPct val="10000"/>
                                  </p:iterate>
                                  <p:childTnLst>
                                    <p:animScale>
                                      <p:cBhvr>
                                        <p:cTn id="39" dur="1000" autoRev="1" fill="hold">
                                          <p:stCondLst>
                                            <p:cond delay="0"/>
                                          </p:stCondLst>
                                        </p:cTn>
                                        <p:tgtEl>
                                          <p:spTgt spid="656392"/>
                                        </p:tgtEl>
                                      </p:cBhvr>
                                      <p:to x="80000" y="100000"/>
                                    </p:animScale>
                                    <p:anim by="(#ppt_w*0.10)" calcmode="lin" valueType="num">
                                      <p:cBhvr>
                                        <p:cTn id="40" dur="1000" autoRev="1" fill="hold">
                                          <p:stCondLst>
                                            <p:cond delay="0"/>
                                          </p:stCondLst>
                                        </p:cTn>
                                        <p:tgtEl>
                                          <p:spTgt spid="656392"/>
                                        </p:tgtEl>
                                        <p:attrNameLst>
                                          <p:attrName>ppt_x</p:attrName>
                                        </p:attrNameLst>
                                      </p:cBhvr>
                                    </p:anim>
                                    <p:anim by="(-#ppt_w*0.10)" calcmode="lin" valueType="num">
                                      <p:cBhvr>
                                        <p:cTn id="41" dur="1000" autoRev="1" fill="hold">
                                          <p:stCondLst>
                                            <p:cond delay="0"/>
                                          </p:stCondLst>
                                        </p:cTn>
                                        <p:tgtEl>
                                          <p:spTgt spid="656392"/>
                                        </p:tgtEl>
                                        <p:attrNameLst>
                                          <p:attrName>ppt_y</p:attrName>
                                        </p:attrNameLst>
                                      </p:cBhvr>
                                    </p:anim>
                                    <p:animRot by="-480000">
                                      <p:cBhvr>
                                        <p:cTn id="42" dur="1000" autoRev="1" fill="hold">
                                          <p:stCondLst>
                                            <p:cond delay="0"/>
                                          </p:stCondLst>
                                        </p:cTn>
                                        <p:tgtEl>
                                          <p:spTgt spid="656392"/>
                                        </p:tgtEl>
                                        <p:attrNameLst>
                                          <p:attrName>r</p:attrName>
                                        </p:attrNameLst>
                                      </p:cBhvr>
                                    </p:animRot>
                                  </p:childTnLst>
                                </p:cTn>
                              </p:par>
                            </p:childTnLst>
                          </p:cTn>
                        </p:par>
                        <p:par>
                          <p:cTn id="43" fill="hold" nodeType="afterGroup">
                            <p:stCondLst>
                              <p:cond delay="10200"/>
                            </p:stCondLst>
                            <p:childTnLst>
                              <p:par>
                                <p:cTn id="44" presetID="3" presetClass="exit" presetSubtype="10" fill="hold" grpId="1" nodeType="afterEffect">
                                  <p:stCondLst>
                                    <p:cond delay="0"/>
                                  </p:stCondLst>
                                  <p:childTnLst>
                                    <p:animEffect transition="out" filter="blinds(horizontal)">
                                      <p:cBhvr>
                                        <p:cTn id="45" dur="500"/>
                                        <p:tgtEl>
                                          <p:spTgt spid="656396"/>
                                        </p:tgtEl>
                                      </p:cBhvr>
                                    </p:animEffect>
                                    <p:set>
                                      <p:cBhvr>
                                        <p:cTn id="46" dur="1" fill="hold">
                                          <p:stCondLst>
                                            <p:cond delay="499"/>
                                          </p:stCondLst>
                                        </p:cTn>
                                        <p:tgtEl>
                                          <p:spTgt spid="656396"/>
                                        </p:tgtEl>
                                        <p:attrNameLst>
                                          <p:attrName>style.visibility</p:attrName>
                                        </p:attrNameLst>
                                      </p:cBhvr>
                                      <p:to>
                                        <p:strVal val="hidden"/>
                                      </p:to>
                                    </p:set>
                                  </p:childTnLst>
                                </p:cTn>
                              </p:par>
                            </p:childTnLst>
                          </p:cTn>
                        </p:par>
                        <p:par>
                          <p:cTn id="47" fill="hold" nodeType="afterGroup">
                            <p:stCondLst>
                              <p:cond delay="10700"/>
                            </p:stCondLst>
                            <p:childTnLst>
                              <p:par>
                                <p:cTn id="48" presetID="2" presetClass="exit" presetSubtype="2" fill="hold" grpId="1" nodeType="afterEffect">
                                  <p:stCondLst>
                                    <p:cond delay="0"/>
                                  </p:stCondLst>
                                  <p:childTnLst>
                                    <p:anim calcmode="lin" valueType="num">
                                      <p:cBhvr additive="base">
                                        <p:cTn id="49" dur="500"/>
                                        <p:tgtEl>
                                          <p:spTgt spid="656407"/>
                                        </p:tgtEl>
                                        <p:attrNameLst>
                                          <p:attrName>ppt_x</p:attrName>
                                        </p:attrNameLst>
                                      </p:cBhvr>
                                      <p:tavLst>
                                        <p:tav tm="0">
                                          <p:val>
                                            <p:strVal val="ppt_x"/>
                                          </p:val>
                                        </p:tav>
                                        <p:tav tm="100000">
                                          <p:val>
                                            <p:strVal val="1+ppt_w/2"/>
                                          </p:val>
                                        </p:tav>
                                      </p:tavLst>
                                    </p:anim>
                                    <p:anim calcmode="lin" valueType="num">
                                      <p:cBhvr additive="base">
                                        <p:cTn id="50" dur="500"/>
                                        <p:tgtEl>
                                          <p:spTgt spid="656407"/>
                                        </p:tgtEl>
                                        <p:attrNameLst>
                                          <p:attrName>ppt_y</p:attrName>
                                        </p:attrNameLst>
                                      </p:cBhvr>
                                      <p:tavLst>
                                        <p:tav tm="0">
                                          <p:val>
                                            <p:strVal val="ppt_y"/>
                                          </p:val>
                                        </p:tav>
                                        <p:tav tm="100000">
                                          <p:val>
                                            <p:strVal val="ppt_y"/>
                                          </p:val>
                                        </p:tav>
                                      </p:tavLst>
                                    </p:anim>
                                    <p:set>
                                      <p:cBhvr>
                                        <p:cTn id="51" dur="1" fill="hold">
                                          <p:stCondLst>
                                            <p:cond delay="499"/>
                                          </p:stCondLst>
                                        </p:cTn>
                                        <p:tgtEl>
                                          <p:spTgt spid="656407"/>
                                        </p:tgtEl>
                                        <p:attrNameLst>
                                          <p:attrName>style.visibility</p:attrName>
                                        </p:attrNameLst>
                                      </p:cBhvr>
                                      <p:to>
                                        <p:strVal val="hidden"/>
                                      </p:to>
                                    </p:set>
                                  </p:childTnLst>
                                </p:cTn>
                              </p:par>
                            </p:childTnLst>
                          </p:cTn>
                        </p:par>
                        <p:par>
                          <p:cTn id="52" fill="hold" nodeType="afterGroup">
                            <p:stCondLst>
                              <p:cond delay="11200"/>
                            </p:stCondLst>
                            <p:childTnLst>
                              <p:par>
                                <p:cTn id="53" presetID="8" presetClass="exit" presetSubtype="16" fill="hold" grpId="2" nodeType="afterEffect">
                                  <p:stCondLst>
                                    <p:cond delay="0"/>
                                  </p:stCondLst>
                                  <p:iterate type="lt">
                                    <p:tmPct val="0"/>
                                  </p:iterate>
                                  <p:childTnLst>
                                    <p:animEffect transition="out" filter="diamond(in)">
                                      <p:cBhvr>
                                        <p:cTn id="54" dur="2000"/>
                                        <p:tgtEl>
                                          <p:spTgt spid="656392"/>
                                        </p:tgtEl>
                                      </p:cBhvr>
                                    </p:animEffect>
                                    <p:set>
                                      <p:cBhvr>
                                        <p:cTn id="55" dur="1" fill="hold">
                                          <p:stCondLst>
                                            <p:cond delay="1999"/>
                                          </p:stCondLst>
                                        </p:cTn>
                                        <p:tgtEl>
                                          <p:spTgt spid="656392"/>
                                        </p:tgtEl>
                                        <p:attrNameLst>
                                          <p:attrName>style.visibility</p:attrName>
                                        </p:attrNameLst>
                                      </p:cBhvr>
                                      <p:to>
                                        <p:strVal val="hidden"/>
                                      </p:to>
                                    </p:set>
                                  </p:childTnLst>
                                </p:cTn>
                              </p:par>
                              <p:par>
                                <p:cTn id="56" presetID="8" presetClass="entr" presetSubtype="16" fill="hold" grpId="0" nodeType="withEffect">
                                  <p:stCondLst>
                                    <p:cond delay="0"/>
                                  </p:stCondLst>
                                  <p:childTnLst>
                                    <p:set>
                                      <p:cBhvr>
                                        <p:cTn id="57" dur="1" fill="hold">
                                          <p:stCondLst>
                                            <p:cond delay="0"/>
                                          </p:stCondLst>
                                        </p:cTn>
                                        <p:tgtEl>
                                          <p:spTgt spid="656424"/>
                                        </p:tgtEl>
                                        <p:attrNameLst>
                                          <p:attrName>style.visibility</p:attrName>
                                        </p:attrNameLst>
                                      </p:cBhvr>
                                      <p:to>
                                        <p:strVal val="visible"/>
                                      </p:to>
                                    </p:set>
                                    <p:animEffect transition="in" filter="diamond(in)">
                                      <p:cBhvr>
                                        <p:cTn id="58" dur="2000"/>
                                        <p:tgtEl>
                                          <p:spTgt spid="656424"/>
                                        </p:tgtEl>
                                      </p:cBhvr>
                                    </p:animEffect>
                                  </p:childTnLst>
                                </p:cTn>
                              </p:par>
                            </p:childTnLst>
                          </p:cTn>
                        </p:par>
                        <p:par>
                          <p:cTn id="59" fill="hold" nodeType="afterGroup">
                            <p:stCondLst>
                              <p:cond delay="13200"/>
                            </p:stCondLst>
                            <p:childTnLst>
                              <p:par>
                                <p:cTn id="60" presetID="3" presetClass="exit" presetSubtype="10" fill="hold" grpId="1" nodeType="afterEffect">
                                  <p:stCondLst>
                                    <p:cond delay="0"/>
                                  </p:stCondLst>
                                  <p:childTnLst>
                                    <p:animEffect transition="out" filter="blinds(horizontal)">
                                      <p:cBhvr>
                                        <p:cTn id="61" dur="500"/>
                                        <p:tgtEl>
                                          <p:spTgt spid="656395"/>
                                        </p:tgtEl>
                                      </p:cBhvr>
                                    </p:animEffect>
                                    <p:set>
                                      <p:cBhvr>
                                        <p:cTn id="62" dur="1" fill="hold">
                                          <p:stCondLst>
                                            <p:cond delay="499"/>
                                          </p:stCondLst>
                                        </p:cTn>
                                        <p:tgtEl>
                                          <p:spTgt spid="656395"/>
                                        </p:tgtEl>
                                        <p:attrNameLst>
                                          <p:attrName>style.visibility</p:attrName>
                                        </p:attrNameLst>
                                      </p:cBhvr>
                                      <p:to>
                                        <p:strVal val="hidden"/>
                                      </p:to>
                                    </p:set>
                                  </p:childTnLst>
                                </p:cTn>
                              </p:par>
                            </p:childTnLst>
                          </p:cTn>
                        </p:par>
                        <p:par>
                          <p:cTn id="63" fill="hold" nodeType="afterGroup">
                            <p:stCondLst>
                              <p:cond delay="13700"/>
                            </p:stCondLst>
                            <p:childTnLst>
                              <p:par>
                                <p:cTn id="64" presetID="8" presetClass="exit" presetSubtype="16" fill="hold" grpId="1" nodeType="afterEffect">
                                  <p:stCondLst>
                                    <p:cond delay="0"/>
                                  </p:stCondLst>
                                  <p:childTnLst>
                                    <p:animEffect transition="out" filter="diamond(in)">
                                      <p:cBhvr>
                                        <p:cTn id="65" dur="2000"/>
                                        <p:tgtEl>
                                          <p:spTgt spid="656393"/>
                                        </p:tgtEl>
                                      </p:cBhvr>
                                    </p:animEffect>
                                    <p:set>
                                      <p:cBhvr>
                                        <p:cTn id="66" dur="1" fill="hold">
                                          <p:stCondLst>
                                            <p:cond delay="1999"/>
                                          </p:stCondLst>
                                        </p:cTn>
                                        <p:tgtEl>
                                          <p:spTgt spid="656393"/>
                                        </p:tgtEl>
                                        <p:attrNameLst>
                                          <p:attrName>style.visibility</p:attrName>
                                        </p:attrNameLst>
                                      </p:cBhvr>
                                      <p:to>
                                        <p:strVal val="hidden"/>
                                      </p:to>
                                    </p:set>
                                  </p:childTnLst>
                                </p:cTn>
                              </p:par>
                              <p:par>
                                <p:cTn id="67" presetID="8" presetClass="entr" presetSubtype="16" fill="hold" grpId="0" nodeType="withEffect">
                                  <p:stCondLst>
                                    <p:cond delay="0"/>
                                  </p:stCondLst>
                                  <p:childTnLst>
                                    <p:set>
                                      <p:cBhvr>
                                        <p:cTn id="68" dur="1" fill="hold">
                                          <p:stCondLst>
                                            <p:cond delay="0"/>
                                          </p:stCondLst>
                                        </p:cTn>
                                        <p:tgtEl>
                                          <p:spTgt spid="656425"/>
                                        </p:tgtEl>
                                        <p:attrNameLst>
                                          <p:attrName>style.visibility</p:attrName>
                                        </p:attrNameLst>
                                      </p:cBhvr>
                                      <p:to>
                                        <p:strVal val="visible"/>
                                      </p:to>
                                    </p:set>
                                    <p:animEffect transition="in" filter="diamond(in)">
                                      <p:cBhvr>
                                        <p:cTn id="69" dur="2000"/>
                                        <p:tgtEl>
                                          <p:spTgt spid="656425"/>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391" grpId="0" animBg="1"/>
      <p:bldP spid="656392" grpId="0" animBg="1"/>
      <p:bldP spid="656392" grpId="1" animBg="1"/>
      <p:bldP spid="656392" grpId="2" animBg="1"/>
      <p:bldP spid="656393" grpId="0" animBg="1"/>
      <p:bldP spid="656393" grpId="1" animBg="1"/>
      <p:bldP spid="656395" grpId="0" animBg="1"/>
      <p:bldP spid="656395" grpId="1" animBg="1"/>
      <p:bldP spid="656396" grpId="0" animBg="1"/>
      <p:bldP spid="656396" grpId="1" animBg="1"/>
      <p:bldP spid="656406" grpId="0" animBg="1"/>
      <p:bldP spid="656406" grpId="1" animBg="1"/>
      <p:bldP spid="656407" grpId="0" animBg="1"/>
      <p:bldP spid="656407" grpId="1" animBg="1"/>
      <p:bldP spid="656424" grpId="0" animBg="1"/>
      <p:bldP spid="656425" grpId="0" animBg="1"/>
      <p:bldP spid="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6900" y="109816"/>
            <a:ext cx="10934700" cy="769441"/>
          </a:xfrm>
          <a:prstGeom prst="rect">
            <a:avLst/>
          </a:prstGeom>
        </p:spPr>
        <p:txBody>
          <a:bodyPr wrap="square">
            <a:spAutoFit/>
          </a:bodyPr>
          <a:lstStyle/>
          <a:p>
            <a:pPr algn="ctr"/>
            <a:r>
              <a:rPr lang="en-US" sz="4400" b="1"/>
              <a:t>Sơ đồ khối</a:t>
            </a:r>
            <a:endParaRPr lang="en-US" sz="430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3" name="Rectangle 2"/>
          <p:cNvSpPr>
            <a:spLocks noChangeArrowheads="1"/>
          </p:cNvSpPr>
          <p:nvPr/>
        </p:nvSpPr>
        <p:spPr bwMode="auto">
          <a:xfrm>
            <a:off x="3606800" y="-792162"/>
            <a:ext cx="2414144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6" name="Picture 5"/>
          <p:cNvPicPr>
            <a:picLocks noChangeAspect="1"/>
          </p:cNvPicPr>
          <p:nvPr/>
        </p:nvPicPr>
        <p:blipFill>
          <a:blip r:embed="rId3"/>
          <a:stretch>
            <a:fillRect/>
          </a:stretch>
        </p:blipFill>
        <p:spPr>
          <a:xfrm>
            <a:off x="1193800" y="681925"/>
            <a:ext cx="9004300" cy="5637912"/>
          </a:xfrm>
          <a:prstGeom prst="rect">
            <a:avLst/>
          </a:prstGeom>
          <a:ln>
            <a:noFill/>
          </a:ln>
          <a:effectLst>
            <a:softEdge rad="112500"/>
          </a:effectLst>
        </p:spPr>
      </p:pic>
      <p:sp>
        <p:nvSpPr>
          <p:cNvPr id="9"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36834480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60BA4-4FEF-48DA-933D-8D047F9E61C2}"/>
              </a:ext>
            </a:extLst>
          </p:cNvPr>
          <p:cNvSpPr>
            <a:spLocks noGrp="1"/>
          </p:cNvSpPr>
          <p:nvPr>
            <p:ph type="title"/>
          </p:nvPr>
        </p:nvSpPr>
        <p:spPr/>
        <p:txBody>
          <a:bodyPr/>
          <a:lstStyle/>
          <a:p>
            <a:r>
              <a:rPr lang="en-US"/>
              <a:t>3.1. Bài toán tìm kiếm</a:t>
            </a:r>
          </a:p>
        </p:txBody>
      </p:sp>
      <p:sp>
        <p:nvSpPr>
          <p:cNvPr id="3" name="Content Placeholder 2">
            <a:extLst>
              <a:ext uri="{FF2B5EF4-FFF2-40B4-BE49-F238E27FC236}">
                <a16:creationId xmlns:a16="http://schemas.microsoft.com/office/drawing/2014/main" id="{1FDB3869-4BBD-4304-ADCE-5564C3BEEE8C}"/>
              </a:ext>
            </a:extLst>
          </p:cNvPr>
          <p:cNvSpPr>
            <a:spLocks noGrp="1"/>
          </p:cNvSpPr>
          <p:nvPr>
            <p:ph idx="1"/>
          </p:nvPr>
        </p:nvSpPr>
        <p:spPr/>
        <p:txBody>
          <a:bodyPr/>
          <a:lstStyle/>
          <a:p>
            <a:r>
              <a:rPr lang="en-US" sz="4000"/>
              <a:t>Phân loại:</a:t>
            </a:r>
          </a:p>
          <a:p>
            <a:pPr lvl="1"/>
            <a:r>
              <a:rPr lang="en-US" sz="3600"/>
              <a:t>Tìm kiếm tuần tự: dữ liệu vào không cần sắp xếp</a:t>
            </a:r>
          </a:p>
          <a:p>
            <a:pPr lvl="1"/>
            <a:r>
              <a:rPr lang="en-US" sz="3600"/>
              <a:t>Tìm kiếm nhị phân: dữ liệu vào cần sắp xếp</a:t>
            </a:r>
          </a:p>
        </p:txBody>
      </p:sp>
      <p:sp>
        <p:nvSpPr>
          <p:cNvPr id="4" name="Footer Placeholder 3">
            <a:extLst>
              <a:ext uri="{FF2B5EF4-FFF2-40B4-BE49-F238E27FC236}">
                <a16:creationId xmlns:a16="http://schemas.microsoft.com/office/drawing/2014/main" id="{335432A6-689D-490D-959A-FEC4CACAA50B}"/>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http://fit.vimaru.edu.vn</a:t>
            </a:r>
            <a:endParaRPr lang="en-US">
              <a:solidFill>
                <a:srgbClr val="FFFFFF"/>
              </a:solidFill>
            </a:endParaRPr>
          </a:p>
        </p:txBody>
      </p:sp>
    </p:spTree>
    <p:extLst>
      <p:ext uri="{BB962C8B-B14F-4D97-AF65-F5344CB8AC3E}">
        <p14:creationId xmlns:p14="http://schemas.microsoft.com/office/powerpoint/2010/main" val="16321080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sz="quarter" idx="1"/>
          </p:nvPr>
        </p:nvSpPr>
        <p:spPr>
          <a:xfrm>
            <a:off x="863600" y="927100"/>
            <a:ext cx="9350375" cy="5372100"/>
          </a:xfrm>
        </p:spPr>
        <p:txBody>
          <a:bodyPr/>
          <a:lstStyle/>
          <a:p>
            <a:pPr marL="457200" indent="-457200" eaLnBrk="1" hangingPunct="1">
              <a:lnSpc>
                <a:spcPct val="90000"/>
              </a:lnSpc>
              <a:buFont typeface="+mj-lt"/>
              <a:buAutoNum type="arabicPeriod"/>
            </a:pPr>
            <a:r>
              <a:rPr lang="en-US" sz="2400" b="1" dirty="0">
                <a:solidFill>
                  <a:srgbClr val="0000FF"/>
                </a:solidFill>
                <a:latin typeface="Times New Roman" panose="02020603050405020304" pitchFamily="18" charset="0"/>
                <a:cs typeface="Times New Roman" panose="02020603050405020304" pitchFamily="18" charset="0"/>
              </a:rPr>
              <a:t>void</a:t>
            </a:r>
            <a:r>
              <a:rPr lang="en-US" sz="2400" b="1" dirty="0">
                <a:solidFill>
                  <a:srgbClr val="000000"/>
                </a:solidFill>
                <a:latin typeface="Times New Roman" panose="02020603050405020304" pitchFamily="18" charset="0"/>
                <a:cs typeface="Times New Roman" panose="02020603050405020304" pitchFamily="18" charset="0"/>
              </a:rPr>
              <a:t> </a:t>
            </a:r>
            <a:r>
              <a:rPr lang="en-US" sz="2400" b="1" dirty="0" err="1">
                <a:solidFill>
                  <a:srgbClr val="FF0000"/>
                </a:solidFill>
                <a:latin typeface="Times New Roman" panose="02020603050405020304" pitchFamily="18" charset="0"/>
                <a:cs typeface="Times New Roman" panose="02020603050405020304" pitchFamily="18" charset="0"/>
              </a:rPr>
              <a:t>SelectionSort</a:t>
            </a:r>
            <a:r>
              <a:rPr lang="en-US" sz="2400" b="1" dirty="0">
                <a:solidFill>
                  <a:srgbClr val="000000"/>
                </a:solidFill>
                <a:latin typeface="Times New Roman" panose="02020603050405020304" pitchFamily="18" charset="0"/>
                <a:cs typeface="Times New Roman" panose="02020603050405020304" pitchFamily="18" charset="0"/>
              </a:rPr>
              <a:t>(</a:t>
            </a:r>
            <a:r>
              <a:rPr lang="en-US" sz="2400" b="1" dirty="0" err="1">
                <a:solidFill>
                  <a:srgbClr val="0000FF"/>
                </a:solidFill>
                <a:latin typeface="Times New Roman" panose="02020603050405020304" pitchFamily="18" charset="0"/>
                <a:cs typeface="Times New Roman" panose="02020603050405020304" pitchFamily="18" charset="0"/>
              </a:rPr>
              <a:t>int</a:t>
            </a:r>
            <a:r>
              <a:rPr lang="en-US" sz="2400" b="1" dirty="0">
                <a:solidFill>
                  <a:srgbClr val="000000"/>
                </a:solidFill>
                <a:latin typeface="Times New Roman" panose="02020603050405020304" pitchFamily="18" charset="0"/>
                <a:cs typeface="Times New Roman" panose="02020603050405020304" pitchFamily="18" charset="0"/>
              </a:rPr>
              <a:t> a[], </a:t>
            </a:r>
            <a:r>
              <a:rPr lang="en-US" sz="2400" b="1" dirty="0" err="1">
                <a:solidFill>
                  <a:srgbClr val="0000FF"/>
                </a:solidFill>
                <a:latin typeface="Times New Roman" panose="02020603050405020304" pitchFamily="18" charset="0"/>
                <a:cs typeface="Times New Roman" panose="02020603050405020304" pitchFamily="18" charset="0"/>
              </a:rPr>
              <a:t>int</a:t>
            </a:r>
            <a:r>
              <a:rPr lang="en-US" sz="2400" b="1" dirty="0">
                <a:solidFill>
                  <a:srgbClr val="000000"/>
                </a:solidFill>
                <a:latin typeface="Times New Roman" panose="02020603050405020304" pitchFamily="18" charset="0"/>
                <a:cs typeface="Times New Roman" panose="02020603050405020304" pitchFamily="18" charset="0"/>
              </a:rPr>
              <a:t> n )</a:t>
            </a:r>
          </a:p>
          <a:p>
            <a:pPr marL="457200" indent="-457200" eaLnBrk="1" hangingPunct="1">
              <a:lnSpc>
                <a:spcPct val="90000"/>
              </a:lnSpc>
              <a:buFont typeface="+mj-lt"/>
              <a:buAutoNum type="arabicPeriod"/>
            </a:pPr>
            <a:r>
              <a:rPr lang="en-US" sz="2400" b="1" dirty="0">
                <a:solidFill>
                  <a:srgbClr val="000000"/>
                </a:solidFill>
                <a:latin typeface="Times New Roman" panose="02020603050405020304" pitchFamily="18" charset="0"/>
                <a:cs typeface="Times New Roman" panose="02020603050405020304" pitchFamily="18" charset="0"/>
              </a:rPr>
              <a:t>{</a:t>
            </a:r>
          </a:p>
          <a:p>
            <a:pPr marL="457200" indent="-457200" eaLnBrk="1" hangingPunct="1">
              <a:lnSpc>
                <a:spcPct val="90000"/>
              </a:lnSpc>
              <a:buFont typeface="+mj-lt"/>
              <a:buAutoNum type="arabicPeriod"/>
            </a:pPr>
            <a:r>
              <a:rPr lang="en-US" sz="2400" b="1" dirty="0">
                <a:solidFill>
                  <a:srgbClr val="0000FF"/>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int</a:t>
            </a:r>
            <a:r>
              <a:rPr lang="en-US" sz="2400" b="1" dirty="0">
                <a:solidFill>
                  <a:srgbClr val="000000"/>
                </a:solidFill>
                <a:latin typeface="Times New Roman" panose="02020603050405020304" pitchFamily="18" charset="0"/>
                <a:cs typeface="Times New Roman" panose="02020603050405020304" pitchFamily="18" charset="0"/>
              </a:rPr>
              <a:t> </a:t>
            </a:r>
            <a:r>
              <a:rPr lang="en-US" sz="2400" b="1" dirty="0" err="1">
                <a:solidFill>
                  <a:srgbClr val="000000"/>
                </a:solidFill>
                <a:latin typeface="Times New Roman" panose="02020603050405020304" pitchFamily="18" charset="0"/>
                <a:cs typeface="Times New Roman" panose="02020603050405020304" pitchFamily="18" charset="0"/>
              </a:rPr>
              <a:t>vtmin</a:t>
            </a:r>
            <a:r>
              <a:rPr lang="en-US" sz="2400" b="1" dirty="0">
                <a:solidFill>
                  <a:srgbClr val="000000"/>
                </a:solidFill>
                <a:latin typeface="Times New Roman" panose="02020603050405020304" pitchFamily="18" charset="0"/>
                <a:cs typeface="Times New Roman" panose="02020603050405020304" pitchFamily="18" charset="0"/>
              </a:rPr>
              <a:t>; </a:t>
            </a:r>
            <a:r>
              <a:rPr lang="en-US" sz="2400" i="1" dirty="0">
                <a:solidFill>
                  <a:srgbClr val="009900"/>
                </a:solidFill>
                <a:latin typeface="Times New Roman" panose="02020603050405020304" pitchFamily="18" charset="0"/>
                <a:cs typeface="Times New Roman" panose="02020603050405020304" pitchFamily="18" charset="0"/>
              </a:rPr>
              <a:t>// </a:t>
            </a:r>
            <a:r>
              <a:rPr lang="en-US" sz="2400" i="1" dirty="0" err="1">
                <a:solidFill>
                  <a:srgbClr val="009900"/>
                </a:solidFill>
                <a:latin typeface="Times New Roman" panose="02020603050405020304" pitchFamily="18" charset="0"/>
                <a:cs typeface="Times New Roman" panose="02020603050405020304" pitchFamily="18" charset="0"/>
              </a:rPr>
              <a:t>chỉ</a:t>
            </a:r>
            <a:r>
              <a:rPr lang="en-US" sz="2400" i="1" dirty="0">
                <a:solidFill>
                  <a:srgbClr val="009900"/>
                </a:solidFill>
                <a:latin typeface="Times New Roman" panose="02020603050405020304" pitchFamily="18" charset="0"/>
                <a:cs typeface="Times New Roman" panose="02020603050405020304" pitchFamily="18" charset="0"/>
              </a:rPr>
              <a:t> </a:t>
            </a:r>
            <a:r>
              <a:rPr lang="en-US" sz="2400" i="1" dirty="0" err="1">
                <a:solidFill>
                  <a:srgbClr val="009900"/>
                </a:solidFill>
                <a:latin typeface="Times New Roman" panose="02020603050405020304" pitchFamily="18" charset="0"/>
                <a:cs typeface="Times New Roman" panose="02020603050405020304" pitchFamily="18" charset="0"/>
              </a:rPr>
              <a:t>số</a:t>
            </a:r>
            <a:r>
              <a:rPr lang="en-US" sz="2400" i="1" dirty="0">
                <a:solidFill>
                  <a:srgbClr val="009900"/>
                </a:solidFill>
                <a:latin typeface="Times New Roman" panose="02020603050405020304" pitchFamily="18" charset="0"/>
                <a:cs typeface="Times New Roman" panose="02020603050405020304" pitchFamily="18" charset="0"/>
              </a:rPr>
              <a:t> </a:t>
            </a:r>
            <a:r>
              <a:rPr lang="en-US" sz="2400" i="1" dirty="0" err="1">
                <a:solidFill>
                  <a:srgbClr val="009900"/>
                </a:solidFill>
                <a:latin typeface="Times New Roman" panose="02020603050405020304" pitchFamily="18" charset="0"/>
                <a:cs typeface="Times New Roman" panose="02020603050405020304" pitchFamily="18" charset="0"/>
              </a:rPr>
              <a:t>phần</a:t>
            </a:r>
            <a:r>
              <a:rPr lang="en-US" sz="2400" i="1" dirty="0">
                <a:solidFill>
                  <a:srgbClr val="009900"/>
                </a:solidFill>
                <a:latin typeface="Times New Roman" panose="02020603050405020304" pitchFamily="18" charset="0"/>
                <a:cs typeface="Times New Roman" panose="02020603050405020304" pitchFamily="18" charset="0"/>
              </a:rPr>
              <a:t> </a:t>
            </a:r>
            <a:r>
              <a:rPr lang="en-US" sz="2400" i="1" dirty="0" err="1">
                <a:solidFill>
                  <a:srgbClr val="009900"/>
                </a:solidFill>
                <a:latin typeface="Times New Roman" panose="02020603050405020304" pitchFamily="18" charset="0"/>
                <a:cs typeface="Times New Roman" panose="02020603050405020304" pitchFamily="18" charset="0"/>
              </a:rPr>
              <a:t>tử</a:t>
            </a:r>
            <a:r>
              <a:rPr lang="en-US" sz="2400" i="1" dirty="0">
                <a:solidFill>
                  <a:srgbClr val="009900"/>
                </a:solidFill>
                <a:latin typeface="Times New Roman" panose="02020603050405020304" pitchFamily="18" charset="0"/>
                <a:cs typeface="Times New Roman" panose="02020603050405020304" pitchFamily="18" charset="0"/>
              </a:rPr>
              <a:t> </a:t>
            </a:r>
            <a:r>
              <a:rPr lang="en-US" sz="2400" i="1" dirty="0" err="1">
                <a:solidFill>
                  <a:srgbClr val="009900"/>
                </a:solidFill>
                <a:latin typeface="Times New Roman" panose="02020603050405020304" pitchFamily="18" charset="0"/>
                <a:cs typeface="Times New Roman" panose="02020603050405020304" pitchFamily="18" charset="0"/>
              </a:rPr>
              <a:t>nhỏ</a:t>
            </a:r>
            <a:r>
              <a:rPr lang="en-US" sz="2400" i="1" dirty="0">
                <a:solidFill>
                  <a:srgbClr val="009900"/>
                </a:solidFill>
                <a:latin typeface="Times New Roman" panose="02020603050405020304" pitchFamily="18" charset="0"/>
                <a:cs typeface="Times New Roman" panose="02020603050405020304" pitchFamily="18" charset="0"/>
              </a:rPr>
              <a:t> </a:t>
            </a:r>
            <a:r>
              <a:rPr lang="en-US" sz="2400" i="1" dirty="0" err="1">
                <a:solidFill>
                  <a:srgbClr val="009900"/>
                </a:solidFill>
                <a:latin typeface="Times New Roman" panose="02020603050405020304" pitchFamily="18" charset="0"/>
                <a:cs typeface="Times New Roman" panose="02020603050405020304" pitchFamily="18" charset="0"/>
              </a:rPr>
              <a:t>nhất</a:t>
            </a:r>
            <a:r>
              <a:rPr lang="en-US" sz="2400" i="1" dirty="0">
                <a:solidFill>
                  <a:srgbClr val="009900"/>
                </a:solidFill>
                <a:latin typeface="Times New Roman" panose="02020603050405020304" pitchFamily="18" charset="0"/>
                <a:cs typeface="Times New Roman" panose="02020603050405020304" pitchFamily="18" charset="0"/>
              </a:rPr>
              <a:t> </a:t>
            </a:r>
            <a:r>
              <a:rPr lang="en-US" sz="2400" i="1" dirty="0" err="1">
                <a:solidFill>
                  <a:srgbClr val="009900"/>
                </a:solidFill>
                <a:latin typeface="Times New Roman" panose="02020603050405020304" pitchFamily="18" charset="0"/>
                <a:cs typeface="Times New Roman" panose="02020603050405020304" pitchFamily="18" charset="0"/>
              </a:rPr>
              <a:t>trong</a:t>
            </a:r>
            <a:r>
              <a:rPr lang="en-US" sz="2400" i="1" dirty="0">
                <a:solidFill>
                  <a:srgbClr val="009900"/>
                </a:solidFill>
                <a:latin typeface="Times New Roman" panose="02020603050405020304" pitchFamily="18" charset="0"/>
                <a:cs typeface="Times New Roman" panose="02020603050405020304" pitchFamily="18" charset="0"/>
              </a:rPr>
              <a:t> </a:t>
            </a:r>
            <a:r>
              <a:rPr lang="en-US" sz="2400" i="1" dirty="0" err="1">
                <a:solidFill>
                  <a:srgbClr val="009900"/>
                </a:solidFill>
                <a:latin typeface="Times New Roman" panose="02020603050405020304" pitchFamily="18" charset="0"/>
                <a:cs typeface="Times New Roman" panose="02020603050405020304" pitchFamily="18" charset="0"/>
              </a:rPr>
              <a:t>dãy</a:t>
            </a:r>
            <a:r>
              <a:rPr lang="en-US" sz="2400" i="1" dirty="0">
                <a:solidFill>
                  <a:srgbClr val="009900"/>
                </a:solidFill>
                <a:latin typeface="Times New Roman" panose="02020603050405020304" pitchFamily="18" charset="0"/>
                <a:cs typeface="Times New Roman" panose="02020603050405020304" pitchFamily="18" charset="0"/>
              </a:rPr>
              <a:t> </a:t>
            </a:r>
            <a:r>
              <a:rPr lang="en-US" sz="2400" i="1" dirty="0" err="1">
                <a:solidFill>
                  <a:srgbClr val="009900"/>
                </a:solidFill>
                <a:latin typeface="Times New Roman" panose="02020603050405020304" pitchFamily="18" charset="0"/>
                <a:cs typeface="Times New Roman" panose="02020603050405020304" pitchFamily="18" charset="0"/>
              </a:rPr>
              <a:t>hiện</a:t>
            </a:r>
            <a:r>
              <a:rPr lang="en-US" sz="2400" i="1" dirty="0">
                <a:solidFill>
                  <a:srgbClr val="009900"/>
                </a:solidFill>
                <a:latin typeface="Times New Roman" panose="02020603050405020304" pitchFamily="18" charset="0"/>
                <a:cs typeface="Times New Roman" panose="02020603050405020304" pitchFamily="18" charset="0"/>
              </a:rPr>
              <a:t> </a:t>
            </a:r>
            <a:r>
              <a:rPr lang="en-US" sz="2400" i="1" dirty="0" err="1">
                <a:solidFill>
                  <a:srgbClr val="009900"/>
                </a:solidFill>
                <a:latin typeface="Times New Roman" panose="02020603050405020304" pitchFamily="18" charset="0"/>
                <a:cs typeface="Times New Roman" panose="02020603050405020304" pitchFamily="18" charset="0"/>
              </a:rPr>
              <a:t>hành</a:t>
            </a:r>
            <a:endParaRPr lang="en-US" sz="2400" i="1" dirty="0">
              <a:solidFill>
                <a:srgbClr val="009900"/>
              </a:solidFill>
              <a:latin typeface="Times New Roman" panose="02020603050405020304" pitchFamily="18" charset="0"/>
              <a:cs typeface="Times New Roman" panose="02020603050405020304" pitchFamily="18" charset="0"/>
            </a:endParaRPr>
          </a:p>
          <a:p>
            <a:pPr marL="457200" indent="-457200" eaLnBrk="1" hangingPunct="1">
              <a:lnSpc>
                <a:spcPct val="90000"/>
              </a:lnSpc>
              <a:buFont typeface="+mj-lt"/>
              <a:buAutoNum type="arabicPeriod"/>
            </a:pPr>
            <a:r>
              <a:rPr lang="en-US" sz="2400" b="1" dirty="0">
                <a:solidFill>
                  <a:srgbClr val="0000FF"/>
                </a:solidFill>
                <a:latin typeface="Times New Roman" panose="02020603050405020304" pitchFamily="18" charset="0"/>
                <a:cs typeface="Times New Roman" panose="02020603050405020304" pitchFamily="18" charset="0"/>
              </a:rPr>
              <a:t>	for</a:t>
            </a:r>
            <a:r>
              <a:rPr lang="en-US" sz="2400" b="1" dirty="0">
                <a:solidFill>
                  <a:srgbClr val="000000"/>
                </a:solidFill>
                <a:latin typeface="Times New Roman" panose="02020603050405020304" pitchFamily="18" charset="0"/>
                <a:cs typeface="Times New Roman" panose="02020603050405020304" pitchFamily="18" charset="0"/>
              </a:rPr>
              <a:t> (</a:t>
            </a:r>
            <a:r>
              <a:rPr lang="en-US" sz="2400" b="1" dirty="0" err="1">
                <a:solidFill>
                  <a:srgbClr val="0000FF"/>
                </a:solidFill>
                <a:latin typeface="Times New Roman" panose="02020603050405020304" pitchFamily="18" charset="0"/>
                <a:cs typeface="Times New Roman" panose="02020603050405020304" pitchFamily="18" charset="0"/>
              </a:rPr>
              <a:t>int</a:t>
            </a:r>
            <a:r>
              <a:rPr lang="en-US" sz="2400" b="1" dirty="0">
                <a:solidFill>
                  <a:srgbClr val="000000"/>
                </a:solidFill>
                <a:latin typeface="Times New Roman" panose="02020603050405020304" pitchFamily="18" charset="0"/>
                <a:cs typeface="Times New Roman" panose="02020603050405020304" pitchFamily="18" charset="0"/>
              </a:rPr>
              <a:t>  </a:t>
            </a:r>
            <a:r>
              <a:rPr lang="en-US" sz="2400" b="1" dirty="0" err="1">
                <a:solidFill>
                  <a:srgbClr val="000000"/>
                </a:solidFill>
                <a:latin typeface="Times New Roman" panose="02020603050405020304" pitchFamily="18" charset="0"/>
                <a:cs typeface="Times New Roman" panose="02020603050405020304" pitchFamily="18" charset="0"/>
              </a:rPr>
              <a:t>i</a:t>
            </a:r>
            <a:r>
              <a:rPr lang="en-US" sz="2400" b="1" dirty="0">
                <a:solidFill>
                  <a:srgbClr val="000000"/>
                </a:solidFill>
                <a:latin typeface="Times New Roman" panose="02020603050405020304" pitchFamily="18" charset="0"/>
                <a:cs typeface="Times New Roman" panose="02020603050405020304" pitchFamily="18" charset="0"/>
              </a:rPr>
              <a:t>=0; </a:t>
            </a:r>
            <a:r>
              <a:rPr lang="en-US" sz="2400" b="1" dirty="0" err="1">
                <a:solidFill>
                  <a:srgbClr val="000000"/>
                </a:solidFill>
                <a:latin typeface="Times New Roman" panose="02020603050405020304" pitchFamily="18" charset="0"/>
                <a:cs typeface="Times New Roman" panose="02020603050405020304" pitchFamily="18" charset="0"/>
              </a:rPr>
              <a:t>i</a:t>
            </a:r>
            <a:r>
              <a:rPr lang="en-US" sz="2400" b="1" dirty="0">
                <a:solidFill>
                  <a:srgbClr val="000000"/>
                </a:solidFill>
                <a:latin typeface="Times New Roman" panose="02020603050405020304" pitchFamily="18" charset="0"/>
                <a:cs typeface="Times New Roman" panose="02020603050405020304" pitchFamily="18" charset="0"/>
              </a:rPr>
              <a:t>&lt;n-1; </a:t>
            </a:r>
            <a:r>
              <a:rPr lang="en-US" sz="2400" b="1" dirty="0" err="1">
                <a:solidFill>
                  <a:srgbClr val="000000"/>
                </a:solidFill>
                <a:latin typeface="Times New Roman" panose="02020603050405020304" pitchFamily="18" charset="0"/>
                <a:cs typeface="Times New Roman" panose="02020603050405020304" pitchFamily="18" charset="0"/>
              </a:rPr>
              <a:t>i</a:t>
            </a:r>
            <a:r>
              <a:rPr lang="en-US" sz="2400" b="1" dirty="0">
                <a:solidFill>
                  <a:srgbClr val="000000"/>
                </a:solidFill>
                <a:latin typeface="Times New Roman" panose="02020603050405020304" pitchFamily="18" charset="0"/>
                <a:cs typeface="Times New Roman" panose="02020603050405020304" pitchFamily="18" charset="0"/>
              </a:rPr>
              <a:t>++)</a:t>
            </a:r>
          </a:p>
          <a:p>
            <a:pPr marL="457200" indent="-457200" eaLnBrk="1" hangingPunct="1">
              <a:lnSpc>
                <a:spcPct val="90000"/>
              </a:lnSpc>
              <a:buFont typeface="+mj-lt"/>
              <a:buAutoNum type="arabicPeriod"/>
            </a:pPr>
            <a:r>
              <a:rPr lang="en-US" sz="2400" b="1" dirty="0">
                <a:solidFill>
                  <a:srgbClr val="000000"/>
                </a:solidFill>
                <a:latin typeface="Times New Roman" panose="02020603050405020304" pitchFamily="18" charset="0"/>
                <a:cs typeface="Times New Roman" panose="02020603050405020304" pitchFamily="18" charset="0"/>
              </a:rPr>
              <a:t>	{  </a:t>
            </a:r>
          </a:p>
          <a:p>
            <a:pPr marL="457200" indent="-457200" eaLnBrk="1" hangingPunct="1">
              <a:lnSpc>
                <a:spcPct val="90000"/>
              </a:lnSpc>
              <a:buFont typeface="+mj-lt"/>
              <a:buAutoNum type="arabicPeriod"/>
            </a:pPr>
            <a:r>
              <a:rPr lang="en-US" sz="2400" b="1" dirty="0">
                <a:solidFill>
                  <a:srgbClr val="000000"/>
                </a:solidFill>
                <a:latin typeface="Times New Roman" panose="02020603050405020304" pitchFamily="18" charset="0"/>
                <a:cs typeface="Times New Roman" panose="02020603050405020304" pitchFamily="18" charset="0"/>
              </a:rPr>
              <a:t>		</a:t>
            </a:r>
            <a:r>
              <a:rPr lang="en-US" sz="2400" b="1" dirty="0" err="1">
                <a:solidFill>
                  <a:srgbClr val="000000"/>
                </a:solidFill>
                <a:latin typeface="Times New Roman" panose="02020603050405020304" pitchFamily="18" charset="0"/>
                <a:cs typeface="Times New Roman" panose="02020603050405020304" pitchFamily="18" charset="0"/>
              </a:rPr>
              <a:t>vtmin</a:t>
            </a:r>
            <a:r>
              <a:rPr lang="en-US" sz="2400" b="1" dirty="0">
                <a:solidFill>
                  <a:srgbClr val="000000"/>
                </a:solidFill>
                <a:latin typeface="Times New Roman" panose="02020603050405020304" pitchFamily="18" charset="0"/>
                <a:cs typeface="Times New Roman" panose="02020603050405020304" pitchFamily="18" charset="0"/>
              </a:rPr>
              <a:t> = </a:t>
            </a:r>
            <a:r>
              <a:rPr lang="en-US" sz="2400" b="1" dirty="0" err="1">
                <a:solidFill>
                  <a:srgbClr val="000000"/>
                </a:solidFill>
                <a:latin typeface="Times New Roman" panose="02020603050405020304" pitchFamily="18" charset="0"/>
                <a:cs typeface="Times New Roman" panose="02020603050405020304" pitchFamily="18" charset="0"/>
              </a:rPr>
              <a:t>i</a:t>
            </a:r>
            <a:r>
              <a:rPr lang="en-US" sz="2400" b="1" dirty="0">
                <a:solidFill>
                  <a:srgbClr val="000000"/>
                </a:solidFill>
                <a:latin typeface="Times New Roman" panose="02020603050405020304" pitchFamily="18" charset="0"/>
                <a:cs typeface="Times New Roman" panose="02020603050405020304" pitchFamily="18" charset="0"/>
              </a:rPr>
              <a:t>; </a:t>
            </a:r>
          </a:p>
          <a:p>
            <a:pPr marL="457200" indent="-457200" eaLnBrk="1" hangingPunct="1">
              <a:lnSpc>
                <a:spcPct val="90000"/>
              </a:lnSpc>
              <a:buFont typeface="+mj-lt"/>
              <a:buAutoNum type="arabicPeriod"/>
            </a:pPr>
            <a:r>
              <a:rPr lang="en-US" sz="2400" b="1" dirty="0">
                <a:solidFill>
                  <a:srgbClr val="0000FF"/>
                </a:solidFill>
                <a:latin typeface="Times New Roman" panose="02020603050405020304" pitchFamily="18" charset="0"/>
                <a:cs typeface="Times New Roman" panose="02020603050405020304" pitchFamily="18" charset="0"/>
              </a:rPr>
              <a:t>		for</a:t>
            </a:r>
            <a:r>
              <a:rPr lang="en-US" sz="2400" b="1" dirty="0">
                <a:solidFill>
                  <a:srgbClr val="000000"/>
                </a:solidFill>
                <a:latin typeface="Times New Roman" panose="02020603050405020304" pitchFamily="18" charset="0"/>
                <a:cs typeface="Times New Roman" panose="02020603050405020304" pitchFamily="18" charset="0"/>
              </a:rPr>
              <a:t>(</a:t>
            </a:r>
            <a:r>
              <a:rPr lang="en-US" sz="2400" b="1" dirty="0" err="1">
                <a:solidFill>
                  <a:srgbClr val="0000FF"/>
                </a:solidFill>
                <a:latin typeface="Times New Roman" panose="02020603050405020304" pitchFamily="18" charset="0"/>
                <a:cs typeface="Times New Roman" panose="02020603050405020304" pitchFamily="18" charset="0"/>
              </a:rPr>
              <a:t>int</a:t>
            </a:r>
            <a:r>
              <a:rPr lang="en-US" sz="2400" b="1" dirty="0">
                <a:solidFill>
                  <a:srgbClr val="000000"/>
                </a:solidFill>
                <a:latin typeface="Times New Roman" panose="02020603050405020304" pitchFamily="18" charset="0"/>
                <a:cs typeface="Times New Roman" panose="02020603050405020304" pitchFamily="18" charset="0"/>
              </a:rPr>
              <a:t> j = i+1; j&lt;n; </a:t>
            </a:r>
            <a:r>
              <a:rPr lang="en-US" sz="2400" b="1" dirty="0" err="1">
                <a:solidFill>
                  <a:srgbClr val="000000"/>
                </a:solidFill>
                <a:latin typeface="Times New Roman" panose="02020603050405020304" pitchFamily="18" charset="0"/>
                <a:cs typeface="Times New Roman" panose="02020603050405020304" pitchFamily="18" charset="0"/>
              </a:rPr>
              <a:t>j++</a:t>
            </a:r>
            <a:r>
              <a:rPr lang="en-US" sz="2400" b="1" dirty="0">
                <a:solidFill>
                  <a:srgbClr val="000000"/>
                </a:solidFill>
                <a:latin typeface="Times New Roman" panose="02020603050405020304" pitchFamily="18" charset="0"/>
                <a:cs typeface="Times New Roman" panose="02020603050405020304" pitchFamily="18" charset="0"/>
              </a:rPr>
              <a:t>)</a:t>
            </a:r>
          </a:p>
          <a:p>
            <a:pPr marL="457200" indent="-457200" eaLnBrk="1" hangingPunct="1">
              <a:lnSpc>
                <a:spcPct val="90000"/>
              </a:lnSpc>
              <a:buFont typeface="+mj-lt"/>
              <a:buAutoNum type="arabicPeriod"/>
            </a:pPr>
            <a:r>
              <a:rPr lang="en-US" sz="2400" b="1" dirty="0">
                <a:solidFill>
                  <a:srgbClr val="000000"/>
                </a:solidFill>
                <a:latin typeface="Times New Roman" panose="02020603050405020304" pitchFamily="18" charset="0"/>
                <a:cs typeface="Times New Roman" panose="02020603050405020304" pitchFamily="18" charset="0"/>
              </a:rPr>
              <a:t>	   	   </a:t>
            </a:r>
            <a:r>
              <a:rPr lang="en-US" sz="2400" b="1" dirty="0">
                <a:solidFill>
                  <a:srgbClr val="0000FF"/>
                </a:solidFill>
                <a:latin typeface="Times New Roman" panose="02020603050405020304" pitchFamily="18" charset="0"/>
                <a:cs typeface="Times New Roman" panose="02020603050405020304" pitchFamily="18" charset="0"/>
              </a:rPr>
              <a:t>if</a:t>
            </a:r>
            <a:r>
              <a:rPr lang="en-US" sz="2400" b="1" dirty="0">
                <a:solidFill>
                  <a:srgbClr val="000000"/>
                </a:solidFill>
                <a:latin typeface="Times New Roman" panose="02020603050405020304" pitchFamily="18" charset="0"/>
                <a:cs typeface="Times New Roman" panose="02020603050405020304" pitchFamily="18" charset="0"/>
              </a:rPr>
              <a:t> (a[j] &lt; a[</a:t>
            </a:r>
            <a:r>
              <a:rPr lang="en-US" sz="2400" b="1" dirty="0" err="1">
                <a:solidFill>
                  <a:srgbClr val="000000"/>
                </a:solidFill>
                <a:latin typeface="Times New Roman" panose="02020603050405020304" pitchFamily="18" charset="0"/>
                <a:cs typeface="Times New Roman" panose="02020603050405020304" pitchFamily="18" charset="0"/>
              </a:rPr>
              <a:t>vtmin</a:t>
            </a:r>
            <a:r>
              <a:rPr lang="en-US" sz="2400" b="1" dirty="0">
                <a:solidFill>
                  <a:srgbClr val="000000"/>
                </a:solidFill>
                <a:latin typeface="Times New Roman" panose="02020603050405020304" pitchFamily="18" charset="0"/>
                <a:cs typeface="Times New Roman" panose="02020603050405020304" pitchFamily="18" charset="0"/>
              </a:rPr>
              <a:t>])</a:t>
            </a:r>
          </a:p>
          <a:p>
            <a:pPr marL="457200" indent="-457200" eaLnBrk="1" hangingPunct="1">
              <a:lnSpc>
                <a:spcPct val="90000"/>
              </a:lnSpc>
              <a:buFont typeface="+mj-lt"/>
              <a:buAutoNum type="arabicPeriod"/>
            </a:pPr>
            <a:r>
              <a:rPr lang="en-US" sz="2400" b="1" dirty="0">
                <a:solidFill>
                  <a:srgbClr val="000000"/>
                </a:solidFill>
                <a:latin typeface="Times New Roman" panose="02020603050405020304" pitchFamily="18" charset="0"/>
                <a:cs typeface="Times New Roman" panose="02020603050405020304" pitchFamily="18" charset="0"/>
              </a:rPr>
              <a:t>		   	</a:t>
            </a:r>
            <a:r>
              <a:rPr lang="en-US" sz="2400" b="1" dirty="0" err="1">
                <a:solidFill>
                  <a:srgbClr val="000000"/>
                </a:solidFill>
                <a:latin typeface="Times New Roman" panose="02020603050405020304" pitchFamily="18" charset="0"/>
                <a:cs typeface="Times New Roman" panose="02020603050405020304" pitchFamily="18" charset="0"/>
              </a:rPr>
              <a:t>vtmin</a:t>
            </a:r>
            <a:r>
              <a:rPr lang="en-US" sz="2400" b="1" dirty="0">
                <a:solidFill>
                  <a:srgbClr val="000000"/>
                </a:solidFill>
                <a:latin typeface="Times New Roman" panose="02020603050405020304" pitchFamily="18" charset="0"/>
                <a:cs typeface="Times New Roman" panose="02020603050405020304" pitchFamily="18" charset="0"/>
              </a:rPr>
              <a:t> = j; </a:t>
            </a:r>
            <a:r>
              <a:rPr lang="en-US" sz="2400" i="1" dirty="0">
                <a:solidFill>
                  <a:srgbClr val="009900"/>
                </a:solidFill>
                <a:latin typeface="Times New Roman" panose="02020603050405020304" pitchFamily="18" charset="0"/>
                <a:cs typeface="Times New Roman" panose="02020603050405020304" pitchFamily="18" charset="0"/>
              </a:rPr>
              <a:t>// </a:t>
            </a:r>
            <a:r>
              <a:rPr lang="en-US" sz="2400" i="1" dirty="0" err="1">
                <a:solidFill>
                  <a:srgbClr val="009900"/>
                </a:solidFill>
                <a:latin typeface="Times New Roman" panose="02020603050405020304" pitchFamily="18" charset="0"/>
                <a:cs typeface="Times New Roman" panose="02020603050405020304" pitchFamily="18" charset="0"/>
              </a:rPr>
              <a:t>ghi</a:t>
            </a:r>
            <a:r>
              <a:rPr lang="en-US" sz="2400" i="1" dirty="0">
                <a:solidFill>
                  <a:srgbClr val="009900"/>
                </a:solidFill>
                <a:latin typeface="Times New Roman" panose="02020603050405020304" pitchFamily="18" charset="0"/>
                <a:cs typeface="Times New Roman" panose="02020603050405020304" pitchFamily="18" charset="0"/>
              </a:rPr>
              <a:t> </a:t>
            </a:r>
            <a:r>
              <a:rPr lang="en-US" sz="2400" i="1" dirty="0" err="1">
                <a:solidFill>
                  <a:srgbClr val="009900"/>
                </a:solidFill>
                <a:latin typeface="Times New Roman" panose="02020603050405020304" pitchFamily="18" charset="0"/>
                <a:cs typeface="Times New Roman" panose="02020603050405020304" pitchFamily="18" charset="0"/>
              </a:rPr>
              <a:t>nhận</a:t>
            </a:r>
            <a:r>
              <a:rPr lang="en-US" sz="2400" i="1" dirty="0">
                <a:solidFill>
                  <a:srgbClr val="009900"/>
                </a:solidFill>
                <a:latin typeface="Times New Roman" panose="02020603050405020304" pitchFamily="18" charset="0"/>
                <a:cs typeface="Times New Roman" panose="02020603050405020304" pitchFamily="18" charset="0"/>
              </a:rPr>
              <a:t> </a:t>
            </a:r>
            <a:r>
              <a:rPr lang="en-US" sz="2400" i="1" dirty="0" err="1">
                <a:solidFill>
                  <a:srgbClr val="009900"/>
                </a:solidFill>
                <a:latin typeface="Times New Roman" panose="02020603050405020304" pitchFamily="18" charset="0"/>
                <a:cs typeface="Times New Roman" panose="02020603050405020304" pitchFamily="18" charset="0"/>
              </a:rPr>
              <a:t>vị</a:t>
            </a:r>
            <a:r>
              <a:rPr lang="en-US" sz="2400" i="1" dirty="0">
                <a:solidFill>
                  <a:srgbClr val="009900"/>
                </a:solidFill>
                <a:latin typeface="Times New Roman" panose="02020603050405020304" pitchFamily="18" charset="0"/>
                <a:cs typeface="Times New Roman" panose="02020603050405020304" pitchFamily="18" charset="0"/>
              </a:rPr>
              <a:t> </a:t>
            </a:r>
            <a:r>
              <a:rPr lang="en-US" sz="2400" i="1" dirty="0" err="1">
                <a:solidFill>
                  <a:srgbClr val="009900"/>
                </a:solidFill>
                <a:latin typeface="Times New Roman" panose="02020603050405020304" pitchFamily="18" charset="0"/>
                <a:cs typeface="Times New Roman" panose="02020603050405020304" pitchFamily="18" charset="0"/>
              </a:rPr>
              <a:t>trí</a:t>
            </a:r>
            <a:r>
              <a:rPr lang="en-US" sz="2400" i="1" dirty="0">
                <a:solidFill>
                  <a:srgbClr val="009900"/>
                </a:solidFill>
                <a:latin typeface="Times New Roman" panose="02020603050405020304" pitchFamily="18" charset="0"/>
                <a:cs typeface="Times New Roman" panose="02020603050405020304" pitchFamily="18" charset="0"/>
              </a:rPr>
              <a:t> </a:t>
            </a:r>
            <a:r>
              <a:rPr lang="en-US" sz="2400" i="1" dirty="0" err="1">
                <a:solidFill>
                  <a:srgbClr val="009900"/>
                </a:solidFill>
                <a:latin typeface="Times New Roman" panose="02020603050405020304" pitchFamily="18" charset="0"/>
                <a:cs typeface="Times New Roman" panose="02020603050405020304" pitchFamily="18" charset="0"/>
              </a:rPr>
              <a:t>phần</a:t>
            </a:r>
            <a:r>
              <a:rPr lang="en-US" sz="2400" i="1" dirty="0">
                <a:solidFill>
                  <a:srgbClr val="009900"/>
                </a:solidFill>
                <a:latin typeface="Times New Roman" panose="02020603050405020304" pitchFamily="18" charset="0"/>
                <a:cs typeface="Times New Roman" panose="02020603050405020304" pitchFamily="18" charset="0"/>
              </a:rPr>
              <a:t> </a:t>
            </a:r>
            <a:r>
              <a:rPr lang="en-US" sz="2400" i="1" dirty="0" err="1">
                <a:solidFill>
                  <a:srgbClr val="009900"/>
                </a:solidFill>
                <a:latin typeface="Times New Roman" panose="02020603050405020304" pitchFamily="18" charset="0"/>
                <a:cs typeface="Times New Roman" panose="02020603050405020304" pitchFamily="18" charset="0"/>
              </a:rPr>
              <a:t>tử</a:t>
            </a:r>
            <a:r>
              <a:rPr lang="en-US" sz="2400" i="1" dirty="0">
                <a:solidFill>
                  <a:srgbClr val="009900"/>
                </a:solidFill>
                <a:latin typeface="Times New Roman" panose="02020603050405020304" pitchFamily="18" charset="0"/>
                <a:cs typeface="Times New Roman" panose="02020603050405020304" pitchFamily="18" charset="0"/>
              </a:rPr>
              <a:t> </a:t>
            </a:r>
            <a:r>
              <a:rPr lang="en-US" sz="2400" i="1" dirty="0" err="1">
                <a:solidFill>
                  <a:srgbClr val="009900"/>
                </a:solidFill>
                <a:latin typeface="Times New Roman" panose="02020603050405020304" pitchFamily="18" charset="0"/>
                <a:cs typeface="Times New Roman" panose="02020603050405020304" pitchFamily="18" charset="0"/>
              </a:rPr>
              <a:t>nhỏ</a:t>
            </a:r>
            <a:r>
              <a:rPr lang="en-US" sz="2400" i="1" dirty="0">
                <a:solidFill>
                  <a:srgbClr val="009900"/>
                </a:solidFill>
                <a:latin typeface="Times New Roman" panose="02020603050405020304" pitchFamily="18" charset="0"/>
                <a:cs typeface="Times New Roman" panose="02020603050405020304" pitchFamily="18" charset="0"/>
              </a:rPr>
              <a:t> </a:t>
            </a:r>
            <a:r>
              <a:rPr lang="en-US" sz="2400" i="1" dirty="0" err="1">
                <a:solidFill>
                  <a:srgbClr val="009900"/>
                </a:solidFill>
                <a:latin typeface="Times New Roman" panose="02020603050405020304" pitchFamily="18" charset="0"/>
                <a:cs typeface="Times New Roman" panose="02020603050405020304" pitchFamily="18" charset="0"/>
              </a:rPr>
              <a:t>nhất</a:t>
            </a:r>
            <a:endParaRPr lang="en-US" sz="2400" i="1" dirty="0">
              <a:solidFill>
                <a:srgbClr val="009900"/>
              </a:solidFill>
              <a:latin typeface="Times New Roman" panose="02020603050405020304" pitchFamily="18" charset="0"/>
              <a:cs typeface="Times New Roman" panose="02020603050405020304" pitchFamily="18" charset="0"/>
            </a:endParaRPr>
          </a:p>
          <a:p>
            <a:pPr marL="457200" indent="-457200" eaLnBrk="1" hangingPunct="1">
              <a:lnSpc>
                <a:spcPct val="90000"/>
              </a:lnSpc>
              <a:buFont typeface="+mj-lt"/>
              <a:buAutoNum type="arabicPeriod"/>
            </a:pPr>
            <a:r>
              <a:rPr lang="en-US" sz="2400" b="1" dirty="0">
                <a:solidFill>
                  <a:srgbClr val="0000FF"/>
                </a:solidFill>
                <a:latin typeface="Times New Roman" panose="02020603050405020304" pitchFamily="18" charset="0"/>
                <a:cs typeface="Times New Roman" panose="02020603050405020304" pitchFamily="18" charset="0"/>
              </a:rPr>
              <a:t>		if</a:t>
            </a:r>
            <a:r>
              <a:rPr lang="en-US" sz="2400" b="1" dirty="0">
                <a:solidFill>
                  <a:srgbClr val="000000"/>
                </a:solidFill>
                <a:latin typeface="Times New Roman" panose="02020603050405020304" pitchFamily="18" charset="0"/>
                <a:cs typeface="Times New Roman" panose="02020603050405020304" pitchFamily="18" charset="0"/>
              </a:rPr>
              <a:t> (</a:t>
            </a:r>
            <a:r>
              <a:rPr lang="en-US" sz="2400" b="1" dirty="0" err="1">
                <a:solidFill>
                  <a:srgbClr val="000000"/>
                </a:solidFill>
                <a:latin typeface="Times New Roman" panose="02020603050405020304" pitchFamily="18" charset="0"/>
                <a:cs typeface="Times New Roman" panose="02020603050405020304" pitchFamily="18" charset="0"/>
              </a:rPr>
              <a:t>vtmin</a:t>
            </a:r>
            <a:r>
              <a:rPr lang="en-US" sz="2400" b="1" dirty="0">
                <a:solidFill>
                  <a:srgbClr val="000000"/>
                </a:solidFill>
                <a:latin typeface="Times New Roman" panose="02020603050405020304" pitchFamily="18" charset="0"/>
                <a:cs typeface="Times New Roman" panose="02020603050405020304" pitchFamily="18" charset="0"/>
              </a:rPr>
              <a:t> != </a:t>
            </a:r>
            <a:r>
              <a:rPr lang="en-US" sz="2400" b="1" dirty="0" err="1">
                <a:solidFill>
                  <a:srgbClr val="000000"/>
                </a:solidFill>
                <a:latin typeface="Times New Roman" panose="02020603050405020304" pitchFamily="18" charset="0"/>
                <a:cs typeface="Times New Roman" panose="02020603050405020304" pitchFamily="18" charset="0"/>
              </a:rPr>
              <a:t>i</a:t>
            </a:r>
            <a:r>
              <a:rPr lang="en-US" sz="2400" b="1" dirty="0">
                <a:solidFill>
                  <a:srgbClr val="000000"/>
                </a:solidFill>
                <a:latin typeface="Times New Roman" panose="02020603050405020304" pitchFamily="18" charset="0"/>
                <a:cs typeface="Times New Roman" panose="02020603050405020304" pitchFamily="18" charset="0"/>
              </a:rPr>
              <a:t>)</a:t>
            </a:r>
          </a:p>
          <a:p>
            <a:pPr marL="457200" indent="-457200">
              <a:lnSpc>
                <a:spcPct val="90000"/>
              </a:lnSpc>
              <a:buFont typeface="+mj-lt"/>
              <a:buAutoNum type="arabicPeriod"/>
            </a:pPr>
            <a:r>
              <a:rPr lang="en-US" sz="2400" b="1" dirty="0">
                <a:solidFill>
                  <a:srgbClr val="000000"/>
                </a:solidFill>
                <a:latin typeface="Times New Roman" panose="02020603050405020304" pitchFamily="18" charset="0"/>
                <a:cs typeface="Times New Roman" panose="02020603050405020304" pitchFamily="18" charset="0"/>
              </a:rPr>
              <a:t>	   	   </a:t>
            </a:r>
            <a:r>
              <a:rPr lang="en-US" sz="2400" b="1" dirty="0">
                <a:solidFill>
                  <a:srgbClr val="FF3300"/>
                </a:solidFill>
                <a:latin typeface="Times New Roman" panose="02020603050405020304" pitchFamily="18" charset="0"/>
                <a:cs typeface="Times New Roman" panose="02020603050405020304" pitchFamily="18" charset="0"/>
              </a:rPr>
              <a:t>Swap</a:t>
            </a:r>
            <a:r>
              <a:rPr lang="en-US" sz="2400" b="1" dirty="0">
                <a:solidFill>
                  <a:srgbClr val="000000"/>
                </a:solidFill>
                <a:latin typeface="Times New Roman" panose="02020603050405020304" pitchFamily="18" charset="0"/>
                <a:cs typeface="Times New Roman" panose="02020603050405020304" pitchFamily="18" charset="0"/>
              </a:rPr>
              <a:t>(a[</a:t>
            </a:r>
            <a:r>
              <a:rPr lang="en-US" sz="2400" b="1" dirty="0" err="1">
                <a:solidFill>
                  <a:srgbClr val="000000"/>
                </a:solidFill>
                <a:latin typeface="Times New Roman" panose="02020603050405020304" pitchFamily="18" charset="0"/>
                <a:cs typeface="Times New Roman" panose="02020603050405020304" pitchFamily="18" charset="0"/>
              </a:rPr>
              <a:t>vtmin</a:t>
            </a:r>
            <a:r>
              <a:rPr lang="en-US" sz="2400" b="1" dirty="0">
                <a:solidFill>
                  <a:srgbClr val="000000"/>
                </a:solidFill>
                <a:latin typeface="Times New Roman" panose="02020603050405020304" pitchFamily="18" charset="0"/>
                <a:cs typeface="Times New Roman" panose="02020603050405020304" pitchFamily="18" charset="0"/>
              </a:rPr>
              <a:t>], a[</a:t>
            </a:r>
            <a:r>
              <a:rPr lang="en-US" sz="2400" b="1" dirty="0" err="1">
                <a:solidFill>
                  <a:srgbClr val="000000"/>
                </a:solidFill>
                <a:latin typeface="Times New Roman" panose="02020603050405020304" pitchFamily="18" charset="0"/>
                <a:cs typeface="Times New Roman" panose="02020603050405020304" pitchFamily="18" charset="0"/>
              </a:rPr>
              <a:t>i</a:t>
            </a:r>
            <a:r>
              <a:rPr lang="en-US" sz="2400" b="1" dirty="0">
                <a:solidFill>
                  <a:srgbClr val="000000"/>
                </a:solidFill>
                <a:latin typeface="Times New Roman" panose="02020603050405020304" pitchFamily="18" charset="0"/>
                <a:cs typeface="Times New Roman" panose="02020603050405020304" pitchFamily="18" charset="0"/>
              </a:rPr>
              <a:t>]);</a:t>
            </a:r>
            <a:r>
              <a:rPr lang="en-US" sz="2400" i="1" dirty="0">
                <a:solidFill>
                  <a:srgbClr val="009900"/>
                </a:solidFill>
                <a:latin typeface="Times New Roman" panose="02020603050405020304" pitchFamily="18" charset="0"/>
                <a:cs typeface="Times New Roman" panose="02020603050405020304" pitchFamily="18" charset="0"/>
              </a:rPr>
              <a:t> / / </a:t>
            </a:r>
            <a:r>
              <a:rPr lang="en-US" sz="2400" i="1" dirty="0" err="1">
                <a:solidFill>
                  <a:srgbClr val="009900"/>
                </a:solidFill>
                <a:latin typeface="Times New Roman" panose="02020603050405020304" pitchFamily="18" charset="0"/>
                <a:cs typeface="Times New Roman" panose="02020603050405020304" pitchFamily="18" charset="0"/>
              </a:rPr>
              <a:t>đổi</a:t>
            </a:r>
            <a:r>
              <a:rPr lang="en-US" sz="2400" i="1" dirty="0">
                <a:solidFill>
                  <a:srgbClr val="009900"/>
                </a:solidFill>
                <a:latin typeface="Times New Roman" panose="02020603050405020304" pitchFamily="18" charset="0"/>
                <a:cs typeface="Times New Roman" panose="02020603050405020304" pitchFamily="18" charset="0"/>
              </a:rPr>
              <a:t> </a:t>
            </a:r>
            <a:r>
              <a:rPr lang="en-US" sz="2400" i="1" dirty="0" err="1">
                <a:solidFill>
                  <a:srgbClr val="009900"/>
                </a:solidFill>
                <a:latin typeface="Times New Roman" panose="02020603050405020304" pitchFamily="18" charset="0"/>
                <a:cs typeface="Times New Roman" panose="02020603050405020304" pitchFamily="18" charset="0"/>
              </a:rPr>
              <a:t>chỗ</a:t>
            </a:r>
            <a:r>
              <a:rPr lang="en-US" sz="2400" i="1" dirty="0">
                <a:solidFill>
                  <a:srgbClr val="009900"/>
                </a:solidFill>
                <a:latin typeface="Times New Roman" panose="02020603050405020304" pitchFamily="18" charset="0"/>
                <a:cs typeface="Times New Roman" panose="02020603050405020304" pitchFamily="18" charset="0"/>
              </a:rPr>
              <a:t> a[</a:t>
            </a:r>
            <a:r>
              <a:rPr lang="en-US" sz="2400" i="1" dirty="0" err="1">
                <a:solidFill>
                  <a:srgbClr val="009900"/>
                </a:solidFill>
                <a:latin typeface="Times New Roman" panose="02020603050405020304" pitchFamily="18" charset="0"/>
                <a:cs typeface="Times New Roman" panose="02020603050405020304" pitchFamily="18" charset="0"/>
              </a:rPr>
              <a:t>vtmin</a:t>
            </a:r>
            <a:r>
              <a:rPr lang="en-US" sz="2400" i="1" dirty="0">
                <a:solidFill>
                  <a:srgbClr val="009900"/>
                </a:solidFill>
                <a:latin typeface="Times New Roman" panose="02020603050405020304" pitchFamily="18" charset="0"/>
                <a:cs typeface="Times New Roman" panose="02020603050405020304" pitchFamily="18" charset="0"/>
              </a:rPr>
              <a:t>] </a:t>
            </a:r>
            <a:r>
              <a:rPr lang="en-US" sz="2400" i="1" dirty="0" err="1">
                <a:solidFill>
                  <a:srgbClr val="009900"/>
                </a:solidFill>
                <a:latin typeface="Times New Roman" panose="02020603050405020304" pitchFamily="18" charset="0"/>
                <a:cs typeface="Times New Roman" panose="02020603050405020304" pitchFamily="18" charset="0"/>
              </a:rPr>
              <a:t>và</a:t>
            </a:r>
            <a:r>
              <a:rPr lang="en-US" sz="2400" i="1" dirty="0">
                <a:solidFill>
                  <a:srgbClr val="009900"/>
                </a:solidFill>
                <a:latin typeface="Times New Roman" panose="02020603050405020304" pitchFamily="18" charset="0"/>
                <a:cs typeface="Times New Roman" panose="02020603050405020304" pitchFamily="18" charset="0"/>
              </a:rPr>
              <a:t> a[</a:t>
            </a:r>
            <a:r>
              <a:rPr lang="en-US" sz="2400" i="1" dirty="0" err="1">
                <a:solidFill>
                  <a:srgbClr val="009900"/>
                </a:solidFill>
                <a:latin typeface="Times New Roman" panose="02020603050405020304" pitchFamily="18" charset="0"/>
                <a:cs typeface="Times New Roman" panose="02020603050405020304" pitchFamily="18" charset="0"/>
              </a:rPr>
              <a:t>i</a:t>
            </a:r>
            <a:r>
              <a:rPr lang="en-US" sz="2400" i="1" dirty="0">
                <a:solidFill>
                  <a:srgbClr val="009900"/>
                </a:solidFill>
                <a:latin typeface="Times New Roman" panose="02020603050405020304" pitchFamily="18" charset="0"/>
                <a:cs typeface="Times New Roman" panose="02020603050405020304" pitchFamily="18" charset="0"/>
              </a:rPr>
              <a:t>]</a:t>
            </a:r>
          </a:p>
          <a:p>
            <a:pPr marL="457200" indent="-457200" eaLnBrk="1" hangingPunct="1">
              <a:lnSpc>
                <a:spcPct val="90000"/>
              </a:lnSpc>
              <a:buFont typeface="+mj-lt"/>
              <a:buAutoNum type="arabicPeriod"/>
            </a:pPr>
            <a:r>
              <a:rPr lang="en-US" sz="2400" b="1" dirty="0">
                <a:solidFill>
                  <a:srgbClr val="000000"/>
                </a:solidFill>
                <a:latin typeface="Times New Roman" panose="02020603050405020304" pitchFamily="18" charset="0"/>
                <a:cs typeface="Times New Roman" panose="02020603050405020304" pitchFamily="18" charset="0"/>
              </a:rPr>
              <a:t>	}</a:t>
            </a:r>
          </a:p>
          <a:p>
            <a:pPr marL="457200" indent="-457200" eaLnBrk="1" hangingPunct="1">
              <a:lnSpc>
                <a:spcPct val="90000"/>
              </a:lnSpc>
              <a:buFont typeface="+mj-lt"/>
              <a:buAutoNum type="arabicPeriod"/>
            </a:pPr>
            <a:r>
              <a:rPr lang="en-US" sz="2400" b="1" dirty="0">
                <a:solidFill>
                  <a:srgbClr val="000000"/>
                </a:solidFill>
                <a:latin typeface="Times New Roman" panose="02020603050405020304" pitchFamily="18" charset="0"/>
                <a:cs typeface="Times New Roman" panose="02020603050405020304" pitchFamily="18" charset="0"/>
              </a:rPr>
              <a: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8" name="Rectangle 7"/>
          <p:cNvSpPr/>
          <p:nvPr/>
        </p:nvSpPr>
        <p:spPr>
          <a:xfrm>
            <a:off x="629505" y="83353"/>
            <a:ext cx="10932989" cy="754053"/>
          </a:xfrm>
          <a:prstGeom prst="rect">
            <a:avLst/>
          </a:prstGeom>
        </p:spPr>
        <p:txBody>
          <a:bodyPr wrap="square">
            <a:spAutoFit/>
          </a:bodyPr>
          <a:lstStyle/>
          <a:p>
            <a:pPr algn="ctr"/>
            <a:r>
              <a:rPr lang="en-US" sz="4300" i="1">
                <a:latin typeface="Times New Roman" panose="02020603050405020304" pitchFamily="18" charset="0"/>
              </a:rPr>
              <a:t>Selection Sort – Cài đặt</a:t>
            </a:r>
            <a:endParaRPr lang="en-US" sz="4300"/>
          </a:p>
        </p:txBody>
      </p:sp>
      <p:sp>
        <p:nvSpPr>
          <p:cNvPr id="4" name="Line Callout 1 3"/>
          <p:cNvSpPr/>
          <p:nvPr/>
        </p:nvSpPr>
        <p:spPr>
          <a:xfrm>
            <a:off x="9090660" y="1554480"/>
            <a:ext cx="3251200" cy="2441574"/>
          </a:xfrm>
          <a:prstGeom prst="borderCallout1">
            <a:avLst>
              <a:gd name="adj1" fmla="val 23033"/>
              <a:gd name="adj2" fmla="val 90"/>
              <a:gd name="adj3" fmla="val 144551"/>
              <a:gd name="adj4" fmla="val -177049"/>
            </a:avLst>
          </a:prstGeom>
          <a:ln>
            <a:headEnd type="arrow"/>
            <a:tailEnd type="none"/>
          </a:ln>
        </p:spPr>
        <p:style>
          <a:lnRef idx="2">
            <a:schemeClr val="accent6"/>
          </a:lnRef>
          <a:fillRef idx="1">
            <a:schemeClr val="lt1"/>
          </a:fillRef>
          <a:effectRef idx="0">
            <a:schemeClr val="accent6"/>
          </a:effectRef>
          <a:fontRef idx="minor">
            <a:schemeClr val="dk1"/>
          </a:fontRef>
        </p:style>
        <p:txBody>
          <a:bodyPr rtlCol="0" anchor="ctr"/>
          <a:lstStyle/>
          <a:p>
            <a:pPr>
              <a:spcBef>
                <a:spcPts val="300"/>
              </a:spcBef>
              <a:buNone/>
            </a:pPr>
            <a:r>
              <a:rPr lang="en-US" sz="2000" b="1">
                <a:solidFill>
                  <a:srgbClr val="0000FF"/>
                </a:solidFill>
                <a:latin typeface="Times New Roman" panose="02020603050405020304" pitchFamily="18" charset="0"/>
                <a:cs typeface="Times New Roman" panose="02020603050405020304" pitchFamily="18" charset="0"/>
              </a:rPr>
              <a:t>void </a:t>
            </a:r>
            <a:r>
              <a:rPr lang="en-US" sz="2000" b="1">
                <a:solidFill>
                  <a:srgbClr val="FF0000"/>
                </a:solidFill>
                <a:latin typeface="Times New Roman" panose="02020603050405020304" pitchFamily="18" charset="0"/>
                <a:cs typeface="Times New Roman" panose="02020603050405020304" pitchFamily="18" charset="0"/>
              </a:rPr>
              <a:t>Swap</a:t>
            </a:r>
            <a:r>
              <a:rPr lang="en-US" sz="2000" b="1">
                <a:latin typeface="Times New Roman" panose="02020603050405020304" pitchFamily="18" charset="0"/>
                <a:cs typeface="Times New Roman" panose="02020603050405020304" pitchFamily="18" charset="0"/>
              </a:rPr>
              <a:t>(</a:t>
            </a:r>
            <a:r>
              <a:rPr lang="en-US" sz="2000" b="1">
                <a:solidFill>
                  <a:srgbClr val="0000FF"/>
                </a:solidFill>
                <a:latin typeface="Times New Roman" panose="02020603050405020304" pitchFamily="18" charset="0"/>
                <a:cs typeface="Times New Roman" panose="02020603050405020304" pitchFamily="18" charset="0"/>
              </a:rPr>
              <a:t>int</a:t>
            </a:r>
            <a:r>
              <a:rPr lang="en-US" sz="2000" b="1">
                <a:latin typeface="Times New Roman" panose="02020603050405020304" pitchFamily="18" charset="0"/>
                <a:cs typeface="Times New Roman" panose="02020603050405020304" pitchFamily="18" charset="0"/>
              </a:rPr>
              <a:t> &amp;a, </a:t>
            </a:r>
            <a:r>
              <a:rPr lang="en-US" sz="2000" b="1">
                <a:solidFill>
                  <a:srgbClr val="0000FF"/>
                </a:solidFill>
                <a:latin typeface="Times New Roman" panose="02020603050405020304" pitchFamily="18" charset="0"/>
                <a:cs typeface="Times New Roman" panose="02020603050405020304" pitchFamily="18" charset="0"/>
              </a:rPr>
              <a:t>int</a:t>
            </a:r>
            <a:r>
              <a:rPr lang="en-US" sz="2000" b="1">
                <a:latin typeface="Times New Roman" panose="02020603050405020304" pitchFamily="18" charset="0"/>
                <a:cs typeface="Times New Roman" panose="02020603050405020304" pitchFamily="18" charset="0"/>
              </a:rPr>
              <a:t> &amp;b)</a:t>
            </a:r>
          </a:p>
          <a:p>
            <a:pPr>
              <a:spcBef>
                <a:spcPts val="300"/>
              </a:spcBef>
              <a:buNone/>
            </a:pPr>
            <a:r>
              <a:rPr lang="en-US" sz="2000" b="1">
                <a:solidFill>
                  <a:srgbClr val="0000FF"/>
                </a:solidFill>
                <a:latin typeface="Times New Roman" panose="02020603050405020304" pitchFamily="18" charset="0"/>
                <a:cs typeface="Times New Roman" panose="02020603050405020304" pitchFamily="18" charset="0"/>
              </a:rPr>
              <a:t>{</a:t>
            </a:r>
          </a:p>
          <a:p>
            <a:pPr>
              <a:spcBef>
                <a:spcPts val="300"/>
              </a:spcBef>
              <a:buNone/>
            </a:pPr>
            <a:r>
              <a:rPr lang="en-US" sz="2000" b="1">
                <a:solidFill>
                  <a:srgbClr val="0000FF"/>
                </a:solidFill>
                <a:latin typeface="Times New Roman" panose="02020603050405020304" pitchFamily="18" charset="0"/>
                <a:cs typeface="Times New Roman" panose="02020603050405020304" pitchFamily="18" charset="0"/>
              </a:rPr>
              <a:t>int  </a:t>
            </a:r>
            <a:r>
              <a:rPr lang="en-US" sz="2000" b="1">
                <a:latin typeface="Times New Roman" panose="02020603050405020304" pitchFamily="18" charset="0"/>
                <a:cs typeface="Times New Roman" panose="02020603050405020304" pitchFamily="18" charset="0"/>
              </a:rPr>
              <a:t>temp = a;</a:t>
            </a:r>
          </a:p>
          <a:p>
            <a:pPr>
              <a:spcBef>
                <a:spcPts val="300"/>
              </a:spcBef>
              <a:buNone/>
            </a:pPr>
            <a:r>
              <a:rPr lang="en-US" sz="2000" b="1">
                <a:latin typeface="Times New Roman" panose="02020603050405020304" pitchFamily="18" charset="0"/>
                <a:cs typeface="Times New Roman" panose="02020603050405020304" pitchFamily="18" charset="0"/>
              </a:rPr>
              <a:t>	a = b;</a:t>
            </a:r>
          </a:p>
          <a:p>
            <a:pPr>
              <a:spcBef>
                <a:spcPts val="300"/>
              </a:spcBef>
              <a:buNone/>
            </a:pPr>
            <a:r>
              <a:rPr lang="en-US" sz="2000" b="1">
                <a:latin typeface="Times New Roman" panose="02020603050405020304" pitchFamily="18" charset="0"/>
                <a:cs typeface="Times New Roman" panose="02020603050405020304" pitchFamily="18" charset="0"/>
              </a:rPr>
              <a:t>	b = temp;</a:t>
            </a:r>
            <a:r>
              <a:rPr lang="en-US" sz="2000" b="1">
                <a:solidFill>
                  <a:srgbClr val="0000FF"/>
                </a:solidFill>
                <a:latin typeface="Times New Roman" panose="02020603050405020304" pitchFamily="18" charset="0"/>
                <a:cs typeface="Times New Roman" panose="02020603050405020304" pitchFamily="18" charset="0"/>
              </a:rPr>
              <a:t>	</a:t>
            </a:r>
          </a:p>
          <a:p>
            <a:pPr>
              <a:spcBef>
                <a:spcPts val="300"/>
              </a:spcBef>
              <a:buNone/>
            </a:pPr>
            <a:r>
              <a:rPr lang="en-US" sz="2000" b="1">
                <a:solidFill>
                  <a:srgbClr val="0000FF"/>
                </a:solidFill>
                <a:latin typeface="Times New Roman" panose="02020603050405020304" pitchFamily="18" charset="0"/>
                <a:cs typeface="Times New Roman" panose="02020603050405020304" pitchFamily="18" charset="0"/>
              </a:rPr>
              <a:t>}</a:t>
            </a:r>
          </a:p>
          <a:p>
            <a:pPr algn="ctr"/>
            <a:endParaRPr lang="en-US" sz="2000">
              <a:latin typeface="Times New Roman" panose="02020603050405020304" pitchFamily="18" charset="0"/>
              <a:cs typeface="Times New Roman" panose="02020603050405020304" pitchFamily="18" charset="0"/>
            </a:endParaRPr>
          </a:p>
        </p:txBody>
      </p:sp>
      <p:sp>
        <p:nvSpPr>
          <p:cNvPr id="9"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284901157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80" name="Rectangle 8"/>
          <p:cNvSpPr>
            <a:spLocks noGrp="1" noChangeArrowheads="1"/>
          </p:cNvSpPr>
          <p:nvPr>
            <p:ph sz="quarter" idx="1"/>
          </p:nvPr>
        </p:nvSpPr>
        <p:spPr>
          <a:xfrm>
            <a:off x="777874" y="1066800"/>
            <a:ext cx="10784620" cy="5219700"/>
          </a:xfrm>
        </p:spPr>
        <p:txBody>
          <a:bodyPr/>
          <a:lstStyle/>
          <a:p>
            <a:pPr algn="just" eaLnBrk="1" hangingPunct="1"/>
            <a:r>
              <a:rPr lang="en-US">
                <a:latin typeface="Times New Roman" panose="02020603050405020304" pitchFamily="18" charset="0"/>
                <a:cs typeface="Times New Roman" panose="02020603050405020304" pitchFamily="18" charset="0"/>
              </a:rPr>
              <a:t>Ở lượt thứ  i, cần  (n-i) lần so sánh để xác định phần tử nhỏ nhất hiện hành</a:t>
            </a:r>
          </a:p>
          <a:p>
            <a:pPr algn="just" eaLnBrk="1" hangingPunct="1"/>
            <a:r>
              <a:rPr lang="en-US">
                <a:latin typeface="Times New Roman" panose="02020603050405020304" pitchFamily="18" charset="0"/>
                <a:cs typeface="Times New Roman" panose="02020603050405020304" pitchFamily="18" charset="0"/>
              </a:rPr>
              <a:t>Số lượng phép so sánh không phụ thuộc vào tình trạng của dãy số ban đầu</a:t>
            </a:r>
          </a:p>
          <a:p>
            <a:pPr algn="just" eaLnBrk="1" hangingPunct="1"/>
            <a:r>
              <a:rPr lang="en-US">
                <a:latin typeface="Times New Roman" panose="02020603050405020304" pitchFamily="18" charset="0"/>
                <a:cs typeface="Times New Roman" panose="02020603050405020304" pitchFamily="18" charset="0"/>
              </a:rPr>
              <a:t>Trong mọi trường hợp, số lần so sánh là:</a:t>
            </a:r>
          </a:p>
          <a:p>
            <a:pPr algn="just" eaLnBrk="1" hangingPunct="1"/>
            <a:r>
              <a:rPr lang="en-US">
                <a:latin typeface="Times New Roman" panose="02020603050405020304" pitchFamily="18" charset="0"/>
                <a:cs typeface="Times New Roman" panose="02020603050405020304" pitchFamily="18" charset="0"/>
              </a:rPr>
              <a:t>Vậy T(n)=O(n</a:t>
            </a:r>
            <a:r>
              <a:rPr lang="en-US" baseline="30000">
                <a:latin typeface="Times New Roman" panose="02020603050405020304" pitchFamily="18" charset="0"/>
                <a:cs typeface="Times New Roman" panose="02020603050405020304" pitchFamily="18" charset="0"/>
              </a:rPr>
              <a:t>2</a:t>
            </a:r>
            <a:r>
              <a:rPr lang="en-US">
                <a:latin typeface="Times New Roman" panose="02020603050405020304" pitchFamily="18" charset="0"/>
                <a:cs typeface="Times New Roman" panose="02020603050405020304" pitchFamily="18" charset="0"/>
              </a:rPr>
              <a:t>)</a:t>
            </a:r>
          </a:p>
        </p:txBody>
      </p:sp>
      <p:graphicFrame>
        <p:nvGraphicFramePr>
          <p:cNvPr id="707584" name="Object 0"/>
          <p:cNvGraphicFramePr>
            <a:graphicFrameLocks noChangeAspect="1"/>
          </p:cNvGraphicFramePr>
          <p:nvPr>
            <p:extLst>
              <p:ext uri="{D42A27DB-BD31-4B8C-83A1-F6EECF244321}">
                <p14:modId xmlns:p14="http://schemas.microsoft.com/office/powerpoint/2010/main" val="165928950"/>
              </p:ext>
            </p:extLst>
          </p:nvPr>
        </p:nvGraphicFramePr>
        <p:xfrm>
          <a:off x="7850554" y="3109515"/>
          <a:ext cx="2684462" cy="950913"/>
        </p:xfrm>
        <a:graphic>
          <a:graphicData uri="http://schemas.openxmlformats.org/presentationml/2006/ole">
            <mc:AlternateContent xmlns:mc="http://schemas.openxmlformats.org/markup-compatibility/2006">
              <mc:Choice xmlns:v="urn:schemas-microsoft-com:vml" Requires="v">
                <p:oleObj spid="_x0000_s2350" name="Equation" r:id="rId4" imgW="1218960" imgH="431640" progId="Equation.3">
                  <p:embed/>
                </p:oleObj>
              </mc:Choice>
              <mc:Fallback>
                <p:oleObj name="Equation" r:id="rId4" imgW="121896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50554" y="3109515"/>
                        <a:ext cx="2684462" cy="95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3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1069" y="4760119"/>
            <a:ext cx="8015288" cy="132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11" name="Rectangle 10"/>
          <p:cNvSpPr/>
          <p:nvPr/>
        </p:nvSpPr>
        <p:spPr>
          <a:xfrm>
            <a:off x="629505" y="83353"/>
            <a:ext cx="10932989" cy="754053"/>
          </a:xfrm>
          <a:prstGeom prst="rect">
            <a:avLst/>
          </a:prstGeom>
        </p:spPr>
        <p:txBody>
          <a:bodyPr wrap="square">
            <a:spAutoFit/>
          </a:bodyPr>
          <a:lstStyle/>
          <a:p>
            <a:pPr algn="ctr"/>
            <a:r>
              <a:rPr lang="en-US" sz="4300" b="1" i="1">
                <a:latin typeface="Times New Roman" panose="02020603050405020304" pitchFamily="18" charset="0"/>
              </a:rPr>
              <a:t>Selection Sort – Phân tích, đánh giá</a:t>
            </a:r>
            <a:endParaRPr lang="en-US" sz="4300" b="1"/>
          </a:p>
        </p:txBody>
      </p:sp>
      <p:sp>
        <p:nvSpPr>
          <p:cNvPr id="9"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7028068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1480">
                                            <p:txEl>
                                              <p:pRg st="1" end="1"/>
                                            </p:txEl>
                                          </p:spTgt>
                                        </p:tgtEl>
                                        <p:attrNameLst>
                                          <p:attrName>style.visibility</p:attrName>
                                        </p:attrNameLst>
                                      </p:cBhvr>
                                      <p:to>
                                        <p:strVal val="visible"/>
                                      </p:to>
                                    </p:set>
                                    <p:anim calcmode="lin" valueType="num">
                                      <p:cBhvr additive="base">
                                        <p:cTn id="7" dur="500" fill="hold"/>
                                        <p:tgtEl>
                                          <p:spTgt spid="36148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148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61480">
                                            <p:txEl>
                                              <p:pRg st="2" end="2"/>
                                            </p:txEl>
                                          </p:spTgt>
                                        </p:tgtEl>
                                        <p:attrNameLst>
                                          <p:attrName>style.visibility</p:attrName>
                                        </p:attrNameLst>
                                      </p:cBhvr>
                                      <p:to>
                                        <p:strVal val="visible"/>
                                      </p:to>
                                    </p:set>
                                    <p:anim calcmode="lin" valueType="num">
                                      <p:cBhvr additive="base">
                                        <p:cTn id="13" dur="500" fill="hold"/>
                                        <p:tgtEl>
                                          <p:spTgt spid="36148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148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61480">
                                            <p:txEl>
                                              <p:pRg st="3" end="3"/>
                                            </p:txEl>
                                          </p:spTgt>
                                        </p:tgtEl>
                                        <p:attrNameLst>
                                          <p:attrName>style.visibility</p:attrName>
                                        </p:attrNameLst>
                                      </p:cBhvr>
                                      <p:to>
                                        <p:strVal val="visible"/>
                                      </p:to>
                                    </p:set>
                                    <p:anim calcmode="lin" valueType="num">
                                      <p:cBhvr additive="base">
                                        <p:cTn id="19" dur="500" fill="hold"/>
                                        <p:tgtEl>
                                          <p:spTgt spid="36148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1480">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07584"/>
                                        </p:tgtEl>
                                        <p:attrNameLst>
                                          <p:attrName>style.visibility</p:attrName>
                                        </p:attrNameLst>
                                      </p:cBhvr>
                                      <p:to>
                                        <p:strVal val="visible"/>
                                      </p:to>
                                    </p:set>
                                    <p:anim calcmode="lin" valueType="num">
                                      <p:cBhvr additive="base">
                                        <p:cTn id="23" dur="500" fill="hold"/>
                                        <p:tgtEl>
                                          <p:spTgt spid="707584"/>
                                        </p:tgtEl>
                                        <p:attrNameLst>
                                          <p:attrName>ppt_x</p:attrName>
                                        </p:attrNameLst>
                                      </p:cBhvr>
                                      <p:tavLst>
                                        <p:tav tm="0">
                                          <p:val>
                                            <p:strVal val="#ppt_x"/>
                                          </p:val>
                                        </p:tav>
                                        <p:tav tm="100000">
                                          <p:val>
                                            <p:strVal val="#ppt_x"/>
                                          </p:val>
                                        </p:tav>
                                      </p:tavLst>
                                    </p:anim>
                                    <p:anim calcmode="lin" valueType="num">
                                      <p:cBhvr additive="base">
                                        <p:cTn id="24" dur="500" fill="hold"/>
                                        <p:tgtEl>
                                          <p:spTgt spid="70758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030"/>
                                        </p:tgtEl>
                                        <p:attrNameLst>
                                          <p:attrName>style.visibility</p:attrName>
                                        </p:attrNameLst>
                                      </p:cBhvr>
                                      <p:to>
                                        <p:strVal val="visible"/>
                                      </p:to>
                                    </p:set>
                                    <p:animEffect transition="in" filter="fade">
                                      <p:cBhvr>
                                        <p:cTn id="29"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Cho </a:t>
            </a:r>
            <a:r>
              <a:rPr lang="en-US" dirty="0" err="1"/>
              <a:t>một</a:t>
            </a:r>
            <a:r>
              <a:rPr lang="en-US" dirty="0"/>
              <a:t> </a:t>
            </a:r>
            <a:r>
              <a:rPr lang="en-US" dirty="0" err="1"/>
              <a:t>danh</a:t>
            </a:r>
            <a:r>
              <a:rPr lang="en-US" dirty="0"/>
              <a:t> </a:t>
            </a:r>
            <a:r>
              <a:rPr lang="en-US" dirty="0" err="1"/>
              <a:t>sách</a:t>
            </a:r>
            <a:r>
              <a:rPr lang="en-US" dirty="0"/>
              <a:t> </a:t>
            </a:r>
            <a:r>
              <a:rPr lang="en-US" dirty="0" err="1"/>
              <a:t>sinh</a:t>
            </a:r>
            <a:r>
              <a:rPr lang="en-US" dirty="0"/>
              <a:t> </a:t>
            </a:r>
            <a:r>
              <a:rPr lang="en-US" dirty="0" err="1"/>
              <a:t>viên</a:t>
            </a:r>
            <a:r>
              <a:rPr lang="en-US" dirty="0"/>
              <a:t> </a:t>
            </a:r>
            <a:r>
              <a:rPr lang="en-US" dirty="0" err="1"/>
              <a:t>cài</a:t>
            </a:r>
            <a:r>
              <a:rPr lang="en-US" dirty="0"/>
              <a:t> </a:t>
            </a:r>
            <a:r>
              <a:rPr lang="en-US" dirty="0" err="1"/>
              <a:t>đặt</a:t>
            </a:r>
            <a:r>
              <a:rPr lang="en-US" dirty="0"/>
              <a:t> </a:t>
            </a:r>
            <a:r>
              <a:rPr lang="en-US" dirty="0" err="1"/>
              <a:t>bởi</a:t>
            </a:r>
            <a:r>
              <a:rPr lang="en-US" dirty="0"/>
              <a:t> </a:t>
            </a:r>
            <a:r>
              <a:rPr lang="en-US" dirty="0" err="1"/>
              <a:t>mảng</a:t>
            </a:r>
            <a:r>
              <a:rPr lang="en-US" dirty="0"/>
              <a:t> </a:t>
            </a:r>
            <a:r>
              <a:rPr lang="en-US" dirty="0" err="1"/>
              <a:t>gồm</a:t>
            </a:r>
            <a:r>
              <a:rPr lang="en-US" dirty="0"/>
              <a:t> n </a:t>
            </a:r>
            <a:r>
              <a:rPr lang="en-US" dirty="0" err="1"/>
              <a:t>phần</a:t>
            </a:r>
            <a:r>
              <a:rPr lang="en-US" dirty="0"/>
              <a:t> </a:t>
            </a:r>
            <a:r>
              <a:rPr lang="en-US" dirty="0" err="1"/>
              <a:t>tử</a:t>
            </a:r>
            <a:r>
              <a:rPr lang="en-US" dirty="0"/>
              <a:t>. </a:t>
            </a:r>
            <a:r>
              <a:rPr lang="en-US" dirty="0" err="1"/>
              <a:t>Biết</a:t>
            </a:r>
            <a:r>
              <a:rPr lang="en-US" dirty="0"/>
              <a:t> </a:t>
            </a:r>
            <a:r>
              <a:rPr lang="en-US" dirty="0" err="1"/>
              <a:t>thông</a:t>
            </a:r>
            <a:r>
              <a:rPr lang="en-US" dirty="0"/>
              <a:t> tin </a:t>
            </a:r>
            <a:r>
              <a:rPr lang="en-US" dirty="0" err="1"/>
              <a:t>của</a:t>
            </a:r>
            <a:r>
              <a:rPr lang="en-US" dirty="0"/>
              <a:t> </a:t>
            </a:r>
            <a:r>
              <a:rPr lang="en-US" dirty="0" err="1"/>
              <a:t>sinh</a:t>
            </a:r>
            <a:r>
              <a:rPr lang="en-US" dirty="0"/>
              <a:t> </a:t>
            </a:r>
            <a:r>
              <a:rPr lang="en-US" dirty="0" err="1"/>
              <a:t>viên</a:t>
            </a:r>
            <a:r>
              <a:rPr lang="en-US" dirty="0"/>
              <a:t> </a:t>
            </a:r>
            <a:r>
              <a:rPr lang="en-US" dirty="0" err="1"/>
              <a:t>gồm</a:t>
            </a:r>
            <a:r>
              <a:rPr lang="en-US" dirty="0"/>
              <a:t>: </a:t>
            </a:r>
            <a:r>
              <a:rPr lang="en-US" dirty="0" err="1"/>
              <a:t>tên</a:t>
            </a:r>
            <a:r>
              <a:rPr lang="en-US" dirty="0"/>
              <a:t>, </a:t>
            </a:r>
            <a:r>
              <a:rPr lang="en-US" dirty="0" err="1"/>
              <a:t>mã</a:t>
            </a:r>
            <a:r>
              <a:rPr lang="en-US" dirty="0"/>
              <a:t> </a:t>
            </a:r>
            <a:r>
              <a:rPr lang="en-US" dirty="0" err="1"/>
              <a:t>sinh</a:t>
            </a:r>
            <a:r>
              <a:rPr lang="en-US" dirty="0"/>
              <a:t> </a:t>
            </a:r>
            <a:r>
              <a:rPr lang="en-US" dirty="0" err="1"/>
              <a:t>viên</a:t>
            </a:r>
            <a:r>
              <a:rPr lang="en-US" dirty="0"/>
              <a:t>, </a:t>
            </a:r>
            <a:r>
              <a:rPr lang="en-US" dirty="0" err="1"/>
              <a:t>điểm</a:t>
            </a:r>
            <a:r>
              <a:rPr lang="en-US" dirty="0"/>
              <a:t> </a:t>
            </a:r>
            <a:r>
              <a:rPr lang="en-US" dirty="0" err="1"/>
              <a:t>trung</a:t>
            </a:r>
            <a:r>
              <a:rPr lang="en-US" dirty="0"/>
              <a:t> </a:t>
            </a:r>
            <a:r>
              <a:rPr lang="en-US" dirty="0" err="1"/>
              <a:t>bình</a:t>
            </a:r>
            <a:r>
              <a:rPr lang="en-US" dirty="0"/>
              <a:t>. </a:t>
            </a:r>
            <a:r>
              <a:rPr lang="en-US" dirty="0" err="1"/>
              <a:t>Áp</a:t>
            </a:r>
            <a:r>
              <a:rPr lang="en-US" dirty="0"/>
              <a:t> </a:t>
            </a:r>
            <a:r>
              <a:rPr lang="en-US" dirty="0" err="1"/>
              <a:t>dụng</a:t>
            </a:r>
            <a:r>
              <a:rPr lang="en-US" dirty="0"/>
              <a:t> </a:t>
            </a:r>
            <a:r>
              <a:rPr lang="en-US" dirty="0" err="1"/>
              <a:t>thuật</a:t>
            </a:r>
            <a:r>
              <a:rPr lang="en-US" dirty="0"/>
              <a:t> </a:t>
            </a:r>
            <a:r>
              <a:rPr lang="en-US" dirty="0" err="1"/>
              <a:t>toán</a:t>
            </a:r>
            <a:r>
              <a:rPr lang="en-US" dirty="0"/>
              <a:t> </a:t>
            </a:r>
            <a:r>
              <a:rPr lang="en-US" dirty="0" err="1"/>
              <a:t>chọn</a:t>
            </a:r>
            <a:r>
              <a:rPr lang="en-US" dirty="0"/>
              <a:t> </a:t>
            </a:r>
            <a:r>
              <a:rPr lang="en-US" dirty="0" err="1"/>
              <a:t>trực</a:t>
            </a:r>
            <a:r>
              <a:rPr lang="en-US" dirty="0"/>
              <a:t> </a:t>
            </a:r>
            <a:r>
              <a:rPr lang="en-US" dirty="0" err="1"/>
              <a:t>tiếp</a:t>
            </a:r>
            <a:r>
              <a:rPr lang="en-US" dirty="0"/>
              <a:t> </a:t>
            </a:r>
            <a:r>
              <a:rPr lang="en-US" dirty="0" err="1"/>
              <a:t>thực</a:t>
            </a:r>
            <a:r>
              <a:rPr lang="en-US" dirty="0"/>
              <a:t> </a:t>
            </a:r>
            <a:r>
              <a:rPr lang="en-US" dirty="0" err="1"/>
              <a:t>hiện</a:t>
            </a:r>
            <a:r>
              <a:rPr lang="en-US" dirty="0"/>
              <a:t> </a:t>
            </a:r>
            <a:r>
              <a:rPr lang="en-US" dirty="0" err="1"/>
              <a:t>các</a:t>
            </a:r>
            <a:r>
              <a:rPr lang="en-US" dirty="0"/>
              <a:t> </a:t>
            </a:r>
            <a:r>
              <a:rPr lang="en-US" dirty="0" err="1"/>
              <a:t>việc</a:t>
            </a:r>
            <a:r>
              <a:rPr lang="en-US" dirty="0"/>
              <a:t> </a:t>
            </a:r>
            <a:r>
              <a:rPr lang="en-US" dirty="0" err="1"/>
              <a:t>sau</a:t>
            </a:r>
            <a:r>
              <a:rPr lang="en-US" dirty="0"/>
              <a:t>:</a:t>
            </a:r>
          </a:p>
          <a:p>
            <a:pPr marL="0" indent="0">
              <a:buNone/>
            </a:pPr>
            <a:r>
              <a:rPr lang="en-US" dirty="0"/>
              <a:t>a) </a:t>
            </a:r>
            <a:r>
              <a:rPr lang="en-US" dirty="0" err="1"/>
              <a:t>Sắp</a:t>
            </a:r>
            <a:r>
              <a:rPr lang="en-US" dirty="0"/>
              <a:t> </a:t>
            </a:r>
            <a:r>
              <a:rPr lang="en-US" dirty="0" err="1"/>
              <a:t>xếp</a:t>
            </a:r>
            <a:r>
              <a:rPr lang="en-US" dirty="0"/>
              <a:t> </a:t>
            </a:r>
            <a:r>
              <a:rPr lang="en-US" dirty="0" err="1"/>
              <a:t>danh</a:t>
            </a:r>
            <a:r>
              <a:rPr lang="en-US" dirty="0"/>
              <a:t> </a:t>
            </a:r>
            <a:r>
              <a:rPr lang="en-US" dirty="0" err="1"/>
              <a:t>sách</a:t>
            </a:r>
            <a:r>
              <a:rPr lang="en-US" dirty="0"/>
              <a:t> </a:t>
            </a:r>
            <a:r>
              <a:rPr lang="en-US" dirty="0" err="1"/>
              <a:t>trên</a:t>
            </a:r>
            <a:r>
              <a:rPr lang="en-US" dirty="0"/>
              <a:t> </a:t>
            </a:r>
            <a:r>
              <a:rPr lang="en-US" dirty="0" err="1"/>
              <a:t>theo</a:t>
            </a:r>
            <a:r>
              <a:rPr lang="en-US" dirty="0"/>
              <a:t> </a:t>
            </a:r>
            <a:r>
              <a:rPr lang="en-US" dirty="0" err="1"/>
              <a:t>tên</a:t>
            </a:r>
            <a:r>
              <a:rPr lang="en-US" dirty="0"/>
              <a:t> (</a:t>
            </a:r>
            <a:r>
              <a:rPr lang="en-US" dirty="0" err="1"/>
              <a:t>thứ</a:t>
            </a:r>
            <a:r>
              <a:rPr lang="en-US" dirty="0"/>
              <a:t> </a:t>
            </a:r>
            <a:r>
              <a:rPr lang="en-US" dirty="0" err="1"/>
              <a:t>tự</a:t>
            </a:r>
            <a:r>
              <a:rPr lang="en-US" dirty="0"/>
              <a:t> A-Z, </a:t>
            </a:r>
            <a:r>
              <a:rPr lang="en-US" dirty="0" err="1"/>
              <a:t>hoặc</a:t>
            </a:r>
            <a:r>
              <a:rPr lang="en-US" dirty="0"/>
              <a:t> </a:t>
            </a:r>
            <a:r>
              <a:rPr lang="en-US" dirty="0" err="1"/>
              <a:t>từ</a:t>
            </a:r>
            <a:r>
              <a:rPr lang="en-US" dirty="0"/>
              <a:t> Z-A).</a:t>
            </a:r>
          </a:p>
          <a:p>
            <a:pPr marL="0" indent="0">
              <a:buNone/>
            </a:pPr>
            <a:r>
              <a:rPr lang="en-US" dirty="0"/>
              <a:t>b) </a:t>
            </a:r>
            <a:r>
              <a:rPr lang="en-US" dirty="0" err="1"/>
              <a:t>Sắp</a:t>
            </a:r>
            <a:r>
              <a:rPr lang="en-US" dirty="0"/>
              <a:t> </a:t>
            </a:r>
            <a:r>
              <a:rPr lang="en-US" dirty="0" err="1"/>
              <a:t>xếp</a:t>
            </a:r>
            <a:r>
              <a:rPr lang="en-US" dirty="0"/>
              <a:t> </a:t>
            </a:r>
            <a:r>
              <a:rPr lang="en-US" dirty="0" err="1"/>
              <a:t>danh</a:t>
            </a:r>
            <a:r>
              <a:rPr lang="en-US" dirty="0"/>
              <a:t> </a:t>
            </a:r>
            <a:r>
              <a:rPr lang="en-US" dirty="0" err="1"/>
              <a:t>sách</a:t>
            </a:r>
            <a:r>
              <a:rPr lang="en-US" dirty="0"/>
              <a:t> </a:t>
            </a:r>
            <a:r>
              <a:rPr lang="en-US" dirty="0" err="1"/>
              <a:t>trên</a:t>
            </a:r>
            <a:r>
              <a:rPr lang="en-US" dirty="0"/>
              <a:t> </a:t>
            </a:r>
            <a:r>
              <a:rPr lang="en-US" dirty="0" err="1"/>
              <a:t>theo</a:t>
            </a:r>
            <a:r>
              <a:rPr lang="en-US" dirty="0"/>
              <a:t> </a:t>
            </a:r>
            <a:r>
              <a:rPr lang="en-US" dirty="0" err="1"/>
              <a:t>mã</a:t>
            </a:r>
            <a:r>
              <a:rPr lang="en-US" dirty="0"/>
              <a:t> </a:t>
            </a:r>
            <a:r>
              <a:rPr lang="en-US" dirty="0" err="1"/>
              <a:t>sinh</a:t>
            </a:r>
            <a:r>
              <a:rPr lang="en-US" dirty="0"/>
              <a:t> </a:t>
            </a:r>
            <a:r>
              <a:rPr lang="en-US" dirty="0" err="1"/>
              <a:t>viên</a:t>
            </a:r>
            <a:r>
              <a:rPr lang="en-US" dirty="0"/>
              <a:t> </a:t>
            </a:r>
            <a:r>
              <a:rPr lang="en-US" dirty="0" err="1"/>
              <a:t>tăng</a:t>
            </a:r>
            <a:r>
              <a:rPr lang="en-US" dirty="0"/>
              <a:t> </a:t>
            </a:r>
            <a:r>
              <a:rPr lang="en-US" dirty="0" err="1"/>
              <a:t>dần</a:t>
            </a:r>
            <a:r>
              <a:rPr lang="en-US" dirty="0"/>
              <a:t>.</a:t>
            </a:r>
          </a:p>
          <a:p>
            <a:pPr marL="0" indent="0">
              <a:buNone/>
            </a:pPr>
            <a:r>
              <a:rPr lang="en-US" dirty="0"/>
              <a:t>c) </a:t>
            </a:r>
            <a:r>
              <a:rPr lang="en-US" dirty="0" err="1"/>
              <a:t>Sắp</a:t>
            </a:r>
            <a:r>
              <a:rPr lang="en-US" dirty="0"/>
              <a:t> </a:t>
            </a:r>
            <a:r>
              <a:rPr lang="en-US" dirty="0" err="1"/>
              <a:t>xếp</a:t>
            </a:r>
            <a:r>
              <a:rPr lang="en-US" dirty="0"/>
              <a:t> </a:t>
            </a:r>
            <a:r>
              <a:rPr lang="en-US" dirty="0" err="1"/>
              <a:t>danh</a:t>
            </a:r>
            <a:r>
              <a:rPr lang="en-US" dirty="0"/>
              <a:t> </a:t>
            </a:r>
            <a:r>
              <a:rPr lang="en-US" dirty="0" err="1"/>
              <a:t>sách</a:t>
            </a:r>
            <a:r>
              <a:rPr lang="en-US" dirty="0"/>
              <a:t> </a:t>
            </a:r>
            <a:r>
              <a:rPr lang="en-US" dirty="0" err="1"/>
              <a:t>trên</a:t>
            </a:r>
            <a:r>
              <a:rPr lang="en-US" dirty="0"/>
              <a:t> </a:t>
            </a:r>
            <a:r>
              <a:rPr lang="en-US" dirty="0" err="1"/>
              <a:t>theo</a:t>
            </a:r>
            <a:r>
              <a:rPr lang="en-US" dirty="0"/>
              <a:t> </a:t>
            </a:r>
            <a:r>
              <a:rPr lang="en-US" dirty="0" err="1"/>
              <a:t>điểm</a:t>
            </a:r>
            <a:r>
              <a:rPr lang="en-US" dirty="0"/>
              <a:t> </a:t>
            </a:r>
            <a:r>
              <a:rPr lang="en-US" dirty="0" err="1"/>
              <a:t>trung</a:t>
            </a:r>
            <a:r>
              <a:rPr lang="en-US" dirty="0"/>
              <a:t> </a:t>
            </a:r>
            <a:r>
              <a:rPr lang="en-US" dirty="0" err="1"/>
              <a:t>bình</a:t>
            </a:r>
            <a:r>
              <a:rPr lang="en-US" dirty="0"/>
              <a:t> </a:t>
            </a:r>
            <a:r>
              <a:rPr lang="en-US" dirty="0" err="1"/>
              <a:t>giảm</a:t>
            </a:r>
            <a:r>
              <a:rPr lang="en-US" dirty="0"/>
              <a:t> </a:t>
            </a:r>
            <a:r>
              <a:rPr lang="en-US" dirty="0" err="1"/>
              <a:t>dần</a:t>
            </a:r>
            <a:r>
              <a:rPr lang="en-US" dirty="0"/>
              <a:t>.</a:t>
            </a:r>
          </a:p>
          <a:p>
            <a:pPr marL="0" indent="0">
              <a:buNone/>
            </a:pPr>
            <a:r>
              <a:rPr lang="en-US" dirty="0"/>
              <a:t>d) </a:t>
            </a:r>
            <a:r>
              <a:rPr lang="en-US" dirty="0" err="1"/>
              <a:t>Sắp</a:t>
            </a:r>
            <a:r>
              <a:rPr lang="en-US" dirty="0"/>
              <a:t> </a:t>
            </a:r>
            <a:r>
              <a:rPr lang="en-US" dirty="0" err="1"/>
              <a:t>xếp</a:t>
            </a:r>
            <a:r>
              <a:rPr lang="en-US" dirty="0"/>
              <a:t> </a:t>
            </a:r>
            <a:r>
              <a:rPr lang="en-US" dirty="0" err="1"/>
              <a:t>danh</a:t>
            </a:r>
            <a:r>
              <a:rPr lang="en-US" dirty="0"/>
              <a:t> </a:t>
            </a:r>
            <a:r>
              <a:rPr lang="en-US" dirty="0" err="1"/>
              <a:t>sách</a:t>
            </a:r>
            <a:r>
              <a:rPr lang="en-US" dirty="0"/>
              <a:t> </a:t>
            </a:r>
            <a:r>
              <a:rPr lang="en-US" dirty="0" err="1"/>
              <a:t>trên</a:t>
            </a:r>
            <a:r>
              <a:rPr lang="en-US" dirty="0"/>
              <a:t> </a:t>
            </a:r>
            <a:r>
              <a:rPr lang="en-US" dirty="0" err="1"/>
              <a:t>theo</a:t>
            </a:r>
            <a:r>
              <a:rPr lang="en-US" dirty="0"/>
              <a:t> </a:t>
            </a:r>
            <a:r>
              <a:rPr lang="en-US" dirty="0" err="1"/>
              <a:t>tên</a:t>
            </a:r>
            <a:r>
              <a:rPr lang="en-US" dirty="0"/>
              <a:t>, </a:t>
            </a:r>
            <a:r>
              <a:rPr lang="en-US" dirty="0" err="1"/>
              <a:t>cùng</a:t>
            </a:r>
            <a:r>
              <a:rPr lang="en-US" dirty="0"/>
              <a:t> </a:t>
            </a:r>
            <a:r>
              <a:rPr lang="en-US" dirty="0" err="1"/>
              <a:t>tên</a:t>
            </a:r>
            <a:r>
              <a:rPr lang="en-US" dirty="0"/>
              <a:t> </a:t>
            </a:r>
            <a:r>
              <a:rPr lang="en-US" dirty="0" err="1"/>
              <a:t>theo</a:t>
            </a:r>
            <a:r>
              <a:rPr lang="en-US" dirty="0"/>
              <a:t> </a:t>
            </a:r>
            <a:r>
              <a:rPr lang="en-US" dirty="0" err="1"/>
              <a:t>mã</a:t>
            </a:r>
            <a:r>
              <a:rPr lang="en-US" dirty="0"/>
              <a:t>.</a:t>
            </a:r>
          </a:p>
          <a:p>
            <a:pPr marL="0" indent="0">
              <a:buNone/>
            </a:pPr>
            <a:r>
              <a:rPr lang="en-US" dirty="0"/>
              <a:t>…</a:t>
            </a:r>
          </a:p>
        </p:txBody>
      </p:sp>
      <p:sp>
        <p:nvSpPr>
          <p:cNvPr id="6" name="Rectangle 5"/>
          <p:cNvSpPr/>
          <p:nvPr/>
        </p:nvSpPr>
        <p:spPr>
          <a:xfrm>
            <a:off x="635000" y="91858"/>
            <a:ext cx="10921999" cy="769441"/>
          </a:xfrm>
          <a:prstGeom prst="rect">
            <a:avLst/>
          </a:prstGeom>
        </p:spPr>
        <p:txBody>
          <a:bodyPr wrap="square">
            <a:spAutoFit/>
          </a:bodyPr>
          <a:lstStyle/>
          <a:p>
            <a:pPr algn="ctr"/>
            <a:r>
              <a:rPr lang="en-US" sz="4400" b="1" i="1">
                <a:latin typeface="Times New Roman" panose="02020603050405020304" pitchFamily="18" charset="0"/>
                <a:cs typeface="Times New Roman" panose="02020603050405020304" pitchFamily="18" charset="0"/>
              </a:rPr>
              <a:t>Bài tập áp dụng</a:t>
            </a:r>
          </a:p>
        </p:txBody>
      </p:sp>
      <p:sp>
        <p:nvSpPr>
          <p:cNvPr id="5"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23261810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95400"/>
            <a:ext cx="8788400" cy="5029200"/>
          </a:xfrm>
        </p:spPr>
        <p:txBody>
          <a:bodyPr/>
          <a:lstStyle/>
          <a:p>
            <a:pPr>
              <a:lnSpc>
                <a:spcPct val="150000"/>
              </a:lnSpc>
              <a:spcBef>
                <a:spcPts val="600"/>
              </a:spcBef>
            </a:pPr>
            <a:r>
              <a:rPr lang="en-US" dirty="0" err="1"/>
              <a:t>Khai</a:t>
            </a:r>
            <a:r>
              <a:rPr lang="en-US" dirty="0"/>
              <a:t> </a:t>
            </a:r>
            <a:r>
              <a:rPr lang="en-US" dirty="0" err="1"/>
              <a:t>báo</a:t>
            </a:r>
            <a:r>
              <a:rPr lang="en-US" dirty="0"/>
              <a:t> </a:t>
            </a:r>
            <a:r>
              <a:rPr lang="en-US" dirty="0" err="1"/>
              <a:t>cấu</a:t>
            </a:r>
            <a:r>
              <a:rPr lang="en-US" dirty="0"/>
              <a:t> </a:t>
            </a:r>
            <a:r>
              <a:rPr lang="en-US" dirty="0" err="1"/>
              <a:t>trúc</a:t>
            </a:r>
            <a:r>
              <a:rPr lang="en-US" dirty="0"/>
              <a:t> </a:t>
            </a:r>
            <a:r>
              <a:rPr lang="en-US" dirty="0" err="1"/>
              <a:t>để</a:t>
            </a:r>
            <a:r>
              <a:rPr lang="en-US" dirty="0"/>
              <a:t> </a:t>
            </a:r>
            <a:r>
              <a:rPr lang="en-US" dirty="0" err="1"/>
              <a:t>lưu</a:t>
            </a:r>
            <a:r>
              <a:rPr lang="en-US" dirty="0"/>
              <a:t> </a:t>
            </a:r>
            <a:r>
              <a:rPr lang="en-US" dirty="0" err="1"/>
              <a:t>thông</a:t>
            </a:r>
            <a:r>
              <a:rPr lang="en-US" dirty="0"/>
              <a:t> tin </a:t>
            </a:r>
            <a:r>
              <a:rPr lang="en-US" dirty="0" err="1"/>
              <a:t>của</a:t>
            </a:r>
            <a:r>
              <a:rPr lang="en-US" dirty="0"/>
              <a:t> </a:t>
            </a:r>
            <a:r>
              <a:rPr lang="en-US" dirty="0" err="1"/>
              <a:t>sinh</a:t>
            </a:r>
            <a:r>
              <a:rPr lang="en-US" dirty="0"/>
              <a:t> </a:t>
            </a:r>
            <a:r>
              <a:rPr lang="en-US" dirty="0" err="1"/>
              <a:t>viên</a:t>
            </a:r>
            <a:endParaRPr lang="en-US" dirty="0"/>
          </a:p>
          <a:p>
            <a:pPr marL="0" indent="0">
              <a:lnSpc>
                <a:spcPct val="150000"/>
              </a:lnSpc>
              <a:spcBef>
                <a:spcPts val="600"/>
              </a:spcBef>
              <a:buNone/>
            </a:pPr>
            <a:r>
              <a:rPr lang="en-US" dirty="0" err="1"/>
              <a:t>typedef</a:t>
            </a:r>
            <a:r>
              <a:rPr lang="en-US" dirty="0"/>
              <a:t> </a:t>
            </a:r>
            <a:r>
              <a:rPr lang="en-US" dirty="0" err="1"/>
              <a:t>struct</a:t>
            </a:r>
            <a:r>
              <a:rPr lang="en-US" dirty="0"/>
              <a:t> {</a:t>
            </a:r>
          </a:p>
          <a:p>
            <a:pPr marL="0" indent="914400">
              <a:lnSpc>
                <a:spcPct val="150000"/>
              </a:lnSpc>
              <a:spcBef>
                <a:spcPts val="600"/>
              </a:spcBef>
              <a:buNone/>
            </a:pPr>
            <a:r>
              <a:rPr lang="en-US" dirty="0"/>
              <a:t>char ten[20];</a:t>
            </a:r>
          </a:p>
          <a:p>
            <a:pPr marL="0" indent="914400">
              <a:lnSpc>
                <a:spcPct val="150000"/>
              </a:lnSpc>
              <a:spcBef>
                <a:spcPts val="600"/>
              </a:spcBef>
              <a:buNone/>
            </a:pPr>
            <a:r>
              <a:rPr lang="en-US" dirty="0" err="1"/>
              <a:t>int</a:t>
            </a:r>
            <a:r>
              <a:rPr lang="en-US" dirty="0"/>
              <a:t> </a:t>
            </a:r>
            <a:r>
              <a:rPr lang="en-US" dirty="0" err="1"/>
              <a:t>masv</a:t>
            </a:r>
            <a:r>
              <a:rPr lang="en-US" dirty="0"/>
              <a:t>;</a:t>
            </a:r>
          </a:p>
          <a:p>
            <a:pPr marL="0" indent="914400">
              <a:lnSpc>
                <a:spcPct val="150000"/>
              </a:lnSpc>
              <a:spcBef>
                <a:spcPts val="600"/>
              </a:spcBef>
              <a:buNone/>
            </a:pPr>
            <a:r>
              <a:rPr lang="en-US"/>
              <a:t>float d1, d2, d3;</a:t>
            </a:r>
            <a:endParaRPr lang="en-US" dirty="0"/>
          </a:p>
          <a:p>
            <a:pPr marL="0" indent="0">
              <a:lnSpc>
                <a:spcPct val="150000"/>
              </a:lnSpc>
              <a:spcBef>
                <a:spcPts val="600"/>
              </a:spcBef>
              <a:buNone/>
            </a:pPr>
            <a:r>
              <a:rPr lang="en-US" dirty="0"/>
              <a:t>}SV;</a:t>
            </a:r>
          </a:p>
        </p:txBody>
      </p:sp>
      <p:sp>
        <p:nvSpPr>
          <p:cNvPr id="6" name="Rectangle 5"/>
          <p:cNvSpPr/>
          <p:nvPr/>
        </p:nvSpPr>
        <p:spPr>
          <a:xfrm>
            <a:off x="635000" y="91858"/>
            <a:ext cx="10921999" cy="769441"/>
          </a:xfrm>
          <a:prstGeom prst="rect">
            <a:avLst/>
          </a:prstGeom>
        </p:spPr>
        <p:txBody>
          <a:bodyPr wrap="square">
            <a:spAutoFit/>
          </a:bodyPr>
          <a:lstStyle/>
          <a:p>
            <a:pPr algn="ctr"/>
            <a:r>
              <a:rPr lang="en-US" sz="4400" b="1" i="1">
                <a:latin typeface="Times New Roman" panose="02020603050405020304" pitchFamily="18" charset="0"/>
                <a:cs typeface="Times New Roman" panose="02020603050405020304" pitchFamily="18" charset="0"/>
              </a:rPr>
              <a:t>Bài tập áp dụng</a:t>
            </a:r>
          </a:p>
        </p:txBody>
      </p:sp>
      <p:sp>
        <p:nvSpPr>
          <p:cNvPr id="5"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8142051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6697" y="684166"/>
            <a:ext cx="10633587" cy="5684836"/>
          </a:xfrm>
        </p:spPr>
        <p:txBody>
          <a:bodyPr/>
          <a:lstStyle/>
          <a:p>
            <a:pPr marL="0" indent="0">
              <a:buNone/>
            </a:pPr>
            <a:r>
              <a:rPr lang="en-US"/>
              <a:t>a) Sắp xếp theo tên (thứ tự từ A-Z)</a:t>
            </a:r>
          </a:p>
          <a:p>
            <a:pPr>
              <a:lnSpc>
                <a:spcPct val="90000"/>
              </a:lnSpc>
              <a:buNone/>
            </a:pPr>
            <a:r>
              <a:rPr lang="en-US" b="1">
                <a:cs typeface="Times New Roman" panose="02020603050405020304" pitchFamily="18" charset="0"/>
              </a:rPr>
              <a:t>void SelectionSort(</a:t>
            </a:r>
            <a:r>
              <a:rPr lang="en-US" b="1">
                <a:solidFill>
                  <a:srgbClr val="FF0000"/>
                </a:solidFill>
                <a:cs typeface="Times New Roman" panose="02020603050405020304" pitchFamily="18" charset="0"/>
              </a:rPr>
              <a:t>SV</a:t>
            </a:r>
            <a:r>
              <a:rPr lang="en-US" b="1">
                <a:cs typeface="Times New Roman" panose="02020603050405020304" pitchFamily="18" charset="0"/>
              </a:rPr>
              <a:t> a[], int n ){</a:t>
            </a:r>
          </a:p>
          <a:p>
            <a:pPr>
              <a:lnSpc>
                <a:spcPct val="90000"/>
              </a:lnSpc>
              <a:buNone/>
            </a:pPr>
            <a:r>
              <a:rPr lang="en-US" b="1">
                <a:cs typeface="Times New Roman" panose="02020603050405020304" pitchFamily="18" charset="0"/>
              </a:rPr>
              <a:t>	int vtmin; </a:t>
            </a:r>
            <a:endParaRPr lang="en-US" i="1">
              <a:cs typeface="Times New Roman" panose="02020603050405020304" pitchFamily="18" charset="0"/>
            </a:endParaRPr>
          </a:p>
          <a:p>
            <a:pPr>
              <a:lnSpc>
                <a:spcPct val="90000"/>
              </a:lnSpc>
              <a:buNone/>
            </a:pPr>
            <a:r>
              <a:rPr lang="en-US" b="1">
                <a:cs typeface="Times New Roman" panose="02020603050405020304" pitchFamily="18" charset="0"/>
              </a:rPr>
              <a:t>	for (int  i=0; i&lt;n-1; i++){  </a:t>
            </a:r>
          </a:p>
          <a:p>
            <a:pPr>
              <a:lnSpc>
                <a:spcPct val="90000"/>
              </a:lnSpc>
              <a:buNone/>
            </a:pPr>
            <a:r>
              <a:rPr lang="en-US" b="1">
                <a:cs typeface="Times New Roman" panose="02020603050405020304" pitchFamily="18" charset="0"/>
              </a:rPr>
              <a:t>		vtmin = i; </a:t>
            </a:r>
          </a:p>
          <a:p>
            <a:pPr>
              <a:lnSpc>
                <a:spcPct val="90000"/>
              </a:lnSpc>
              <a:buNone/>
            </a:pPr>
            <a:r>
              <a:rPr lang="en-US" b="1">
                <a:cs typeface="Times New Roman" panose="02020603050405020304" pitchFamily="18" charset="0"/>
              </a:rPr>
              <a:t>		for(int j = i+1; j&lt;n; j++)</a:t>
            </a:r>
          </a:p>
          <a:p>
            <a:pPr>
              <a:lnSpc>
                <a:spcPct val="90000"/>
              </a:lnSpc>
              <a:buNone/>
            </a:pPr>
            <a:r>
              <a:rPr lang="en-US" b="1">
                <a:cs typeface="Times New Roman" panose="02020603050405020304" pitchFamily="18" charset="0"/>
              </a:rPr>
              <a:t>	   	   if (</a:t>
            </a:r>
            <a:r>
              <a:rPr lang="en-US" b="1">
                <a:solidFill>
                  <a:srgbClr val="FF0000"/>
                </a:solidFill>
                <a:cs typeface="Times New Roman" panose="02020603050405020304" pitchFamily="18" charset="0"/>
              </a:rPr>
              <a:t>strcmp(a[j].ten, a[vtmin].ten)&gt;0</a:t>
            </a:r>
            <a:r>
              <a:rPr lang="en-US" b="1">
                <a:cs typeface="Times New Roman" panose="02020603050405020304" pitchFamily="18" charset="0"/>
              </a:rPr>
              <a:t>) vtmin = j;</a:t>
            </a:r>
          </a:p>
          <a:p>
            <a:pPr>
              <a:lnSpc>
                <a:spcPct val="90000"/>
              </a:lnSpc>
              <a:buNone/>
            </a:pPr>
            <a:r>
              <a:rPr lang="en-US" b="1">
                <a:cs typeface="Times New Roman" panose="02020603050405020304" pitchFamily="18" charset="0"/>
              </a:rPr>
              <a:t>     	if (vtmin != i)</a:t>
            </a:r>
          </a:p>
          <a:p>
            <a:pPr>
              <a:lnSpc>
                <a:spcPct val="90000"/>
              </a:lnSpc>
              <a:buNone/>
            </a:pPr>
            <a:r>
              <a:rPr lang="en-US" b="1">
                <a:cs typeface="Times New Roman" panose="02020603050405020304" pitchFamily="18" charset="0"/>
              </a:rPr>
              <a:t>	   	   Swap(a[vtmin], a[i]);</a:t>
            </a:r>
            <a:r>
              <a:rPr lang="en-US" i="1">
                <a:cs typeface="Times New Roman" panose="02020603050405020304" pitchFamily="18" charset="0"/>
              </a:rPr>
              <a:t> </a:t>
            </a:r>
          </a:p>
          <a:p>
            <a:pPr>
              <a:lnSpc>
                <a:spcPct val="90000"/>
              </a:lnSpc>
              <a:buNone/>
            </a:pPr>
            <a:r>
              <a:rPr lang="en-US" b="1">
                <a:cs typeface="Times New Roman" panose="02020603050405020304" pitchFamily="18" charset="0"/>
              </a:rPr>
              <a:t>	}</a:t>
            </a:r>
          </a:p>
          <a:p>
            <a:pPr>
              <a:lnSpc>
                <a:spcPct val="90000"/>
              </a:lnSpc>
              <a:buNone/>
            </a:pPr>
            <a:r>
              <a:rPr lang="en-US" b="1">
                <a:cs typeface="Times New Roman" panose="02020603050405020304" pitchFamily="18" charset="0"/>
              </a:rPr>
              <a:t>}</a:t>
            </a:r>
            <a:endParaRPr lang="en-US"/>
          </a:p>
        </p:txBody>
      </p:sp>
      <p:sp>
        <p:nvSpPr>
          <p:cNvPr id="5" name="Rectangle 4"/>
          <p:cNvSpPr/>
          <p:nvPr/>
        </p:nvSpPr>
        <p:spPr>
          <a:xfrm>
            <a:off x="8026400" y="6016306"/>
            <a:ext cx="2489784" cy="341632"/>
          </a:xfrm>
          <a:prstGeom prst="rect">
            <a:avLst/>
          </a:prstGeom>
        </p:spPr>
        <p:txBody>
          <a:bodyPr wrap="none">
            <a:spAutoFit/>
          </a:bodyPr>
          <a:lstStyle/>
          <a:p>
            <a:pPr>
              <a:lnSpc>
                <a:spcPct val="90000"/>
              </a:lnSpc>
              <a:buNone/>
            </a:pPr>
            <a:r>
              <a:rPr lang="en-US" b="1">
                <a:cs typeface="Times New Roman" panose="02020603050405020304" pitchFamily="18" charset="0"/>
                <a:hlinkClick r:id="rId2" action="ppaction://hlinkfile"/>
              </a:rPr>
              <a:t>Chương trình chi tiết</a:t>
            </a:r>
            <a:endParaRPr lang="en-US" i="1">
              <a:cs typeface="Times New Roman" panose="02020603050405020304" pitchFamily="18" charset="0"/>
            </a:endParaRPr>
          </a:p>
        </p:txBody>
      </p:sp>
      <p:sp>
        <p:nvSpPr>
          <p:cNvPr id="7" name="Rectangle 6"/>
          <p:cNvSpPr/>
          <p:nvPr/>
        </p:nvSpPr>
        <p:spPr>
          <a:xfrm>
            <a:off x="635000" y="91858"/>
            <a:ext cx="10921999" cy="769441"/>
          </a:xfrm>
          <a:prstGeom prst="rect">
            <a:avLst/>
          </a:prstGeom>
        </p:spPr>
        <p:txBody>
          <a:bodyPr wrap="square">
            <a:spAutoFit/>
          </a:bodyPr>
          <a:lstStyle/>
          <a:p>
            <a:pPr algn="ctr"/>
            <a:r>
              <a:rPr lang="en-US" sz="4400" b="1" i="1">
                <a:latin typeface="Times New Roman" panose="02020603050405020304" pitchFamily="18" charset="0"/>
                <a:cs typeface="Times New Roman" panose="02020603050405020304" pitchFamily="18" charset="0"/>
              </a:rPr>
              <a:t>Bài tập áp dụng</a:t>
            </a:r>
          </a:p>
        </p:txBody>
      </p:sp>
      <p:sp>
        <p:nvSpPr>
          <p:cNvPr id="6"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17350247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6720" y="640080"/>
            <a:ext cx="5181600" cy="5989320"/>
          </a:xfrm>
        </p:spPr>
        <p:txBody>
          <a:bodyPr/>
          <a:lstStyle/>
          <a:p>
            <a:pPr marL="0" indent="0">
              <a:lnSpc>
                <a:spcPct val="150000"/>
              </a:lnSpc>
              <a:spcBef>
                <a:spcPts val="600"/>
              </a:spcBef>
              <a:buNone/>
            </a:pPr>
            <a:r>
              <a:rPr lang="en-US" dirty="0" err="1"/>
              <a:t>Cấu</a:t>
            </a:r>
            <a:r>
              <a:rPr lang="en-US" dirty="0"/>
              <a:t> </a:t>
            </a:r>
            <a:r>
              <a:rPr lang="en-US" dirty="0" err="1"/>
              <a:t>trúc</a:t>
            </a:r>
            <a:r>
              <a:rPr lang="en-US" dirty="0"/>
              <a:t> ds </a:t>
            </a:r>
            <a:r>
              <a:rPr lang="en-US" dirty="0" err="1"/>
              <a:t>lk</a:t>
            </a:r>
            <a:r>
              <a:rPr lang="en-US" dirty="0"/>
              <a:t> </a:t>
            </a:r>
            <a:r>
              <a:rPr lang="en-US" dirty="0" err="1"/>
              <a:t>đơn</a:t>
            </a:r>
            <a:r>
              <a:rPr lang="en-US" dirty="0"/>
              <a:t>:</a:t>
            </a:r>
          </a:p>
          <a:p>
            <a:pPr marL="0" indent="0">
              <a:lnSpc>
                <a:spcPct val="150000"/>
              </a:lnSpc>
              <a:spcBef>
                <a:spcPts val="600"/>
              </a:spcBef>
              <a:buNone/>
            </a:pPr>
            <a:r>
              <a:rPr lang="en-US" dirty="0" err="1"/>
              <a:t>typedef</a:t>
            </a:r>
            <a:r>
              <a:rPr lang="en-US" dirty="0"/>
              <a:t> </a:t>
            </a:r>
            <a:r>
              <a:rPr lang="en-US" dirty="0" err="1"/>
              <a:t>struct</a:t>
            </a:r>
            <a:r>
              <a:rPr lang="en-US" dirty="0"/>
              <a:t> {</a:t>
            </a:r>
          </a:p>
          <a:p>
            <a:pPr marL="0" indent="914400">
              <a:lnSpc>
                <a:spcPct val="150000"/>
              </a:lnSpc>
              <a:spcBef>
                <a:spcPts val="600"/>
              </a:spcBef>
              <a:buNone/>
            </a:pPr>
            <a:r>
              <a:rPr lang="en-US" dirty="0"/>
              <a:t>char ten[20];</a:t>
            </a:r>
          </a:p>
          <a:p>
            <a:pPr marL="0" indent="914400">
              <a:lnSpc>
                <a:spcPct val="150000"/>
              </a:lnSpc>
              <a:spcBef>
                <a:spcPts val="600"/>
              </a:spcBef>
              <a:buNone/>
            </a:pPr>
            <a:r>
              <a:rPr lang="en-US" dirty="0" err="1"/>
              <a:t>int</a:t>
            </a:r>
            <a:r>
              <a:rPr lang="en-US" dirty="0"/>
              <a:t> </a:t>
            </a:r>
            <a:r>
              <a:rPr lang="en-US" dirty="0" err="1"/>
              <a:t>masv</a:t>
            </a:r>
            <a:r>
              <a:rPr lang="en-US" dirty="0"/>
              <a:t>;</a:t>
            </a:r>
          </a:p>
          <a:p>
            <a:pPr marL="0" indent="914400">
              <a:lnSpc>
                <a:spcPct val="150000"/>
              </a:lnSpc>
              <a:spcBef>
                <a:spcPts val="600"/>
              </a:spcBef>
              <a:buNone/>
            </a:pPr>
            <a:r>
              <a:rPr lang="en-US"/>
              <a:t>float d1, d2, d3;</a:t>
            </a:r>
            <a:endParaRPr lang="en-US" dirty="0"/>
          </a:p>
          <a:p>
            <a:pPr marL="0" indent="0">
              <a:lnSpc>
                <a:spcPct val="150000"/>
              </a:lnSpc>
              <a:spcBef>
                <a:spcPts val="600"/>
              </a:spcBef>
              <a:buNone/>
            </a:pPr>
            <a:r>
              <a:rPr lang="en-US" dirty="0"/>
              <a:t>}Data;</a:t>
            </a:r>
          </a:p>
          <a:p>
            <a:endParaRPr lang="en-US" dirty="0"/>
          </a:p>
        </p:txBody>
      </p:sp>
      <p:sp>
        <p:nvSpPr>
          <p:cNvPr id="4" name="Footer Placeholder 3"/>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http://fit.vimaru.edu.vn</a:t>
            </a:r>
            <a:endParaRPr lang="en-US">
              <a:solidFill>
                <a:srgbClr val="FFFFFF"/>
              </a:solidFill>
            </a:endParaRPr>
          </a:p>
        </p:txBody>
      </p:sp>
      <p:sp>
        <p:nvSpPr>
          <p:cNvPr id="5" name="Content Placeholder 2"/>
          <p:cNvSpPr txBox="1">
            <a:spLocks/>
          </p:cNvSpPr>
          <p:nvPr/>
        </p:nvSpPr>
        <p:spPr bwMode="auto">
          <a:xfrm>
            <a:off x="5775960" y="304800"/>
            <a:ext cx="5181600" cy="632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Font typeface="Wingdings" pitchFamily="2" charset="2"/>
              <a:buChar char="v"/>
              <a:defRPr sz="3200" baseline="0">
                <a:solidFill>
                  <a:schemeClr val="tx1"/>
                </a:solidFill>
                <a:latin typeface="Times New Roman" panose="02020603050405020304" pitchFamily="18" charset="0"/>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baseline="0">
                <a:solidFill>
                  <a:schemeClr val="tx1"/>
                </a:solidFill>
                <a:latin typeface="Times New Roman" panose="02020603050405020304" pitchFamily="18" charset="0"/>
              </a:defRPr>
            </a:lvl2pPr>
            <a:lvl3pPr marL="1143000" indent="-228600" algn="l" rtl="0" eaLnBrk="1" fontAlgn="base" hangingPunct="1">
              <a:spcBef>
                <a:spcPct val="20000"/>
              </a:spcBef>
              <a:spcAft>
                <a:spcPct val="0"/>
              </a:spcAft>
              <a:buChar char="•"/>
              <a:defRPr sz="2400" baseline="0">
                <a:solidFill>
                  <a:schemeClr val="tx1"/>
                </a:solidFill>
                <a:latin typeface="Times New Roman" panose="02020603050405020304" pitchFamily="18" charset="0"/>
              </a:defRPr>
            </a:lvl3pPr>
            <a:lvl4pPr marL="1600200" indent="-228600" algn="l" rtl="0" eaLnBrk="1" fontAlgn="base" hangingPunct="1">
              <a:spcBef>
                <a:spcPct val="20000"/>
              </a:spcBef>
              <a:spcAft>
                <a:spcPct val="0"/>
              </a:spcAft>
              <a:buChar char="–"/>
              <a:defRPr sz="2000" baseline="0">
                <a:solidFill>
                  <a:schemeClr val="tx1"/>
                </a:solidFill>
                <a:latin typeface="Times New Roman" panose="02020603050405020304" pitchFamily="18" charset="0"/>
              </a:defRPr>
            </a:lvl4pPr>
            <a:lvl5pPr marL="2057400" indent="-228600" algn="l" rtl="0" eaLnBrk="1" fontAlgn="base" hangingPunct="1">
              <a:spcBef>
                <a:spcPct val="20000"/>
              </a:spcBef>
              <a:spcAft>
                <a:spcPct val="0"/>
              </a:spcAft>
              <a:buChar char="»"/>
              <a:defRPr sz="2000" baseline="0">
                <a:solidFill>
                  <a:schemeClr val="tx1"/>
                </a:solidFill>
                <a:latin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lnSpc>
                <a:spcPct val="150000"/>
              </a:lnSpc>
              <a:spcBef>
                <a:spcPts val="600"/>
              </a:spcBef>
              <a:buFont typeface="Wingdings" pitchFamily="2" charset="2"/>
              <a:buNone/>
            </a:pPr>
            <a:r>
              <a:rPr lang="en-US" kern="0" dirty="0" err="1"/>
              <a:t>typedef</a:t>
            </a:r>
            <a:r>
              <a:rPr lang="en-US" kern="0" dirty="0"/>
              <a:t> </a:t>
            </a:r>
            <a:r>
              <a:rPr lang="en-US" kern="0" dirty="0" err="1"/>
              <a:t>struct</a:t>
            </a:r>
            <a:r>
              <a:rPr lang="en-US" kern="0" dirty="0"/>
              <a:t>  </a:t>
            </a:r>
            <a:r>
              <a:rPr lang="en-US" kern="0" dirty="0" err="1"/>
              <a:t>tagNode</a:t>
            </a:r>
            <a:r>
              <a:rPr lang="en-US" kern="0" dirty="0"/>
              <a:t>{</a:t>
            </a:r>
          </a:p>
          <a:p>
            <a:pPr marL="0" indent="914400">
              <a:lnSpc>
                <a:spcPct val="150000"/>
              </a:lnSpc>
              <a:spcBef>
                <a:spcPts val="600"/>
              </a:spcBef>
              <a:buFont typeface="Wingdings" pitchFamily="2" charset="2"/>
              <a:buNone/>
            </a:pPr>
            <a:r>
              <a:rPr lang="en-US" kern="0" dirty="0"/>
              <a:t>Data </a:t>
            </a:r>
            <a:r>
              <a:rPr lang="en-US" kern="0" dirty="0" err="1"/>
              <a:t>infor</a:t>
            </a:r>
            <a:r>
              <a:rPr lang="en-US" kern="0" dirty="0"/>
              <a:t>;</a:t>
            </a:r>
          </a:p>
          <a:p>
            <a:pPr marL="0" indent="914400">
              <a:lnSpc>
                <a:spcPct val="150000"/>
              </a:lnSpc>
              <a:spcBef>
                <a:spcPts val="600"/>
              </a:spcBef>
              <a:buFont typeface="Wingdings" pitchFamily="2" charset="2"/>
              <a:buNone/>
            </a:pPr>
            <a:r>
              <a:rPr lang="en-US" kern="0" dirty="0" err="1"/>
              <a:t>struct</a:t>
            </a:r>
            <a:r>
              <a:rPr lang="en-US" kern="0" dirty="0"/>
              <a:t> </a:t>
            </a:r>
            <a:r>
              <a:rPr lang="en-US" kern="0" dirty="0" err="1"/>
              <a:t>tagNode</a:t>
            </a:r>
            <a:r>
              <a:rPr lang="en-US" kern="0" dirty="0"/>
              <a:t> *link</a:t>
            </a:r>
          </a:p>
          <a:p>
            <a:pPr marL="0" indent="0">
              <a:lnSpc>
                <a:spcPct val="150000"/>
              </a:lnSpc>
              <a:spcBef>
                <a:spcPts val="600"/>
              </a:spcBef>
              <a:buFont typeface="Wingdings" pitchFamily="2" charset="2"/>
              <a:buNone/>
            </a:pPr>
            <a:r>
              <a:rPr lang="en-US" kern="0" dirty="0"/>
              <a:t>}Node;</a:t>
            </a:r>
          </a:p>
          <a:p>
            <a:pPr marL="0" indent="0">
              <a:lnSpc>
                <a:spcPct val="150000"/>
              </a:lnSpc>
              <a:spcBef>
                <a:spcPts val="600"/>
              </a:spcBef>
              <a:buFont typeface="Wingdings" pitchFamily="2" charset="2"/>
              <a:buNone/>
            </a:pPr>
            <a:r>
              <a:rPr lang="en-US" kern="0" dirty="0" err="1"/>
              <a:t>typedef</a:t>
            </a:r>
            <a:r>
              <a:rPr lang="en-US" kern="0" dirty="0"/>
              <a:t> </a:t>
            </a:r>
            <a:r>
              <a:rPr lang="en-US" kern="0" dirty="0" err="1"/>
              <a:t>struct</a:t>
            </a:r>
            <a:r>
              <a:rPr lang="en-US" kern="0" dirty="0"/>
              <a:t> {</a:t>
            </a:r>
          </a:p>
          <a:p>
            <a:pPr marL="0" indent="0">
              <a:lnSpc>
                <a:spcPct val="150000"/>
              </a:lnSpc>
              <a:spcBef>
                <a:spcPts val="600"/>
              </a:spcBef>
              <a:buFont typeface="Wingdings" pitchFamily="2" charset="2"/>
              <a:buNone/>
            </a:pPr>
            <a:r>
              <a:rPr lang="en-US" kern="0" dirty="0"/>
              <a:t>  </a:t>
            </a:r>
            <a:r>
              <a:rPr lang="en-US" kern="0"/>
              <a:t>Node *pHead, *pTail</a:t>
            </a:r>
            <a:r>
              <a:rPr lang="en-US" kern="0" dirty="0"/>
              <a:t>;</a:t>
            </a:r>
          </a:p>
          <a:p>
            <a:pPr marL="0" indent="0">
              <a:lnSpc>
                <a:spcPct val="150000"/>
              </a:lnSpc>
              <a:spcBef>
                <a:spcPts val="600"/>
              </a:spcBef>
              <a:buFont typeface="Wingdings" pitchFamily="2" charset="2"/>
              <a:buNone/>
            </a:pPr>
            <a:r>
              <a:rPr lang="en-US" kern="0" dirty="0" err="1"/>
              <a:t>int</a:t>
            </a:r>
            <a:r>
              <a:rPr lang="en-US" kern="0" dirty="0"/>
              <a:t> </a:t>
            </a:r>
            <a:r>
              <a:rPr lang="en-US" kern="0" dirty="0" err="1"/>
              <a:t>spt</a:t>
            </a:r>
            <a:r>
              <a:rPr lang="en-US" kern="0" dirty="0"/>
              <a:t>;</a:t>
            </a:r>
          </a:p>
          <a:p>
            <a:pPr marL="0" indent="0">
              <a:lnSpc>
                <a:spcPct val="150000"/>
              </a:lnSpc>
              <a:spcBef>
                <a:spcPts val="600"/>
              </a:spcBef>
              <a:buFont typeface="Wingdings" pitchFamily="2" charset="2"/>
              <a:buNone/>
            </a:pPr>
            <a:r>
              <a:rPr lang="en-US" kern="0"/>
              <a:t>}LList</a:t>
            </a:r>
            <a:r>
              <a:rPr lang="en-US" kern="0" dirty="0"/>
              <a:t>;</a:t>
            </a:r>
          </a:p>
          <a:p>
            <a:endParaRPr lang="en-US" kern="0" dirty="0"/>
          </a:p>
        </p:txBody>
      </p:sp>
    </p:spTree>
    <p:extLst>
      <p:ext uri="{BB962C8B-B14F-4D97-AF65-F5344CB8AC3E}">
        <p14:creationId xmlns:p14="http://schemas.microsoft.com/office/powerpoint/2010/main" val="25900772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Áp dụng trên DSLK đơn</a:t>
            </a:r>
          </a:p>
        </p:txBody>
      </p:sp>
      <p:sp>
        <p:nvSpPr>
          <p:cNvPr id="3" name="Content Placeholder 2"/>
          <p:cNvSpPr>
            <a:spLocks noGrp="1"/>
          </p:cNvSpPr>
          <p:nvPr>
            <p:ph idx="1"/>
          </p:nvPr>
        </p:nvSpPr>
        <p:spPr>
          <a:xfrm>
            <a:off x="176981" y="1295400"/>
            <a:ext cx="6341805" cy="5029200"/>
          </a:xfrm>
        </p:spPr>
        <p:txBody>
          <a:bodyPr/>
          <a:lstStyle/>
          <a:p>
            <a:pPr marL="0" indent="0">
              <a:buNone/>
            </a:pPr>
            <a:r>
              <a:rPr lang="en-US" sz="2800" dirty="0"/>
              <a:t>void </a:t>
            </a:r>
            <a:r>
              <a:rPr lang="en-US" sz="2800" dirty="0" err="1"/>
              <a:t>SelectionSort</a:t>
            </a:r>
            <a:r>
              <a:rPr lang="en-US" sz="2800" dirty="0"/>
              <a:t>(</a:t>
            </a:r>
            <a:r>
              <a:rPr lang="en-US" sz="2800" dirty="0" err="1"/>
              <a:t>LList</a:t>
            </a:r>
            <a:r>
              <a:rPr lang="en-US" sz="2800" dirty="0"/>
              <a:t> </a:t>
            </a:r>
            <a:r>
              <a:rPr lang="en-US" sz="2800"/>
              <a:t>L){</a:t>
            </a:r>
            <a:endParaRPr lang="en-US" sz="2800" dirty="0"/>
          </a:p>
          <a:p>
            <a:pPr marL="0" indent="0">
              <a:buNone/>
            </a:pPr>
            <a:r>
              <a:rPr lang="en-US" sz="2800" dirty="0"/>
              <a:t>Node  *</a:t>
            </a:r>
            <a:r>
              <a:rPr lang="en-US" sz="2800" dirty="0" err="1"/>
              <a:t>vtmin</a:t>
            </a:r>
            <a:r>
              <a:rPr lang="en-US" sz="2800" dirty="0"/>
              <a:t>; </a:t>
            </a:r>
          </a:p>
          <a:p>
            <a:pPr marL="0" indent="0">
              <a:buNone/>
            </a:pPr>
            <a:r>
              <a:rPr lang="en-US" sz="2800" dirty="0"/>
              <a:t>Node *</a:t>
            </a:r>
            <a:r>
              <a:rPr lang="en-US" sz="2800" dirty="0" err="1"/>
              <a:t>i</a:t>
            </a:r>
            <a:r>
              <a:rPr lang="en-US" sz="2800" dirty="0"/>
              <a:t>, *j;</a:t>
            </a:r>
          </a:p>
          <a:p>
            <a:pPr marL="0" indent="0">
              <a:buNone/>
            </a:pPr>
            <a:r>
              <a:rPr lang="en-US" sz="2800" dirty="0"/>
              <a:t>for (</a:t>
            </a:r>
            <a:r>
              <a:rPr lang="en-US" sz="2800" dirty="0" err="1"/>
              <a:t>i</a:t>
            </a:r>
            <a:r>
              <a:rPr lang="en-US" sz="2800" dirty="0"/>
              <a:t>=</a:t>
            </a:r>
            <a:r>
              <a:rPr lang="en-US" sz="2800" dirty="0" err="1"/>
              <a:t>L.head</a:t>
            </a:r>
            <a:r>
              <a:rPr lang="en-US" sz="2800" dirty="0"/>
              <a:t>; </a:t>
            </a:r>
            <a:r>
              <a:rPr lang="en-US" sz="2800" dirty="0" err="1"/>
              <a:t>i</a:t>
            </a:r>
            <a:r>
              <a:rPr lang="en-US" sz="2800" dirty="0"/>
              <a:t>-&gt;link!=NULL; </a:t>
            </a:r>
            <a:r>
              <a:rPr lang="en-US" sz="2800" dirty="0" err="1"/>
              <a:t>i</a:t>
            </a:r>
            <a:r>
              <a:rPr lang="en-US" sz="2800" dirty="0"/>
              <a:t>=</a:t>
            </a:r>
            <a:r>
              <a:rPr lang="en-US" sz="2800" dirty="0" err="1"/>
              <a:t>i</a:t>
            </a:r>
            <a:r>
              <a:rPr lang="en-US" sz="2800" dirty="0"/>
              <a:t>-&gt;</a:t>
            </a:r>
            <a:r>
              <a:rPr lang="en-US" sz="2800"/>
              <a:t>link){  </a:t>
            </a:r>
            <a:endParaRPr lang="en-US" sz="2800" dirty="0"/>
          </a:p>
          <a:p>
            <a:pPr marL="0" indent="0">
              <a:buNone/>
            </a:pPr>
            <a:r>
              <a:rPr lang="en-US" sz="2800" dirty="0" err="1"/>
              <a:t>vtmin</a:t>
            </a:r>
            <a:r>
              <a:rPr lang="en-US" sz="2800" dirty="0"/>
              <a:t> = </a:t>
            </a:r>
            <a:r>
              <a:rPr lang="en-US" sz="2800" dirty="0" err="1"/>
              <a:t>i</a:t>
            </a:r>
            <a:r>
              <a:rPr lang="en-US" sz="2800" dirty="0"/>
              <a:t>; </a:t>
            </a:r>
          </a:p>
          <a:p>
            <a:pPr marL="0" indent="0">
              <a:buNone/>
            </a:pPr>
            <a:r>
              <a:rPr lang="en-US" sz="2800" dirty="0"/>
              <a:t>for(j = </a:t>
            </a:r>
            <a:r>
              <a:rPr lang="en-US" sz="2800" dirty="0" err="1"/>
              <a:t>i</a:t>
            </a:r>
            <a:r>
              <a:rPr lang="en-US" sz="2800" dirty="0"/>
              <a:t>-&gt;.link; j!=NULL; j=j-&gt;link)</a:t>
            </a:r>
          </a:p>
          <a:p>
            <a:pPr marL="0" indent="0">
              <a:buNone/>
            </a:pPr>
            <a:r>
              <a:rPr lang="en-US" sz="2800"/>
              <a:t>   if </a:t>
            </a:r>
            <a:r>
              <a:rPr lang="en-US" sz="2800" dirty="0"/>
              <a:t>(j-&gt;</a:t>
            </a:r>
            <a:r>
              <a:rPr lang="en-US" sz="2800" err="1"/>
              <a:t>infor</a:t>
            </a:r>
            <a:r>
              <a:rPr lang="en-US" sz="2800"/>
              <a:t>.masv </a:t>
            </a:r>
            <a:r>
              <a:rPr lang="en-US" sz="2800" dirty="0"/>
              <a:t>&lt; </a:t>
            </a:r>
            <a:r>
              <a:rPr lang="en-US" sz="2800" dirty="0" err="1"/>
              <a:t>vtmin</a:t>
            </a:r>
            <a:r>
              <a:rPr lang="en-US" sz="2800" dirty="0"/>
              <a:t>-&gt;</a:t>
            </a:r>
            <a:r>
              <a:rPr lang="en-US" sz="2800" err="1"/>
              <a:t>infor</a:t>
            </a:r>
            <a:r>
              <a:rPr lang="en-US" sz="2800"/>
              <a:t>.masv)</a:t>
            </a:r>
            <a:endParaRPr lang="en-US" sz="2800" dirty="0"/>
          </a:p>
          <a:p>
            <a:pPr marL="0" indent="0">
              <a:buNone/>
            </a:pPr>
            <a:r>
              <a:rPr lang="en-US" sz="2800" dirty="0"/>
              <a:t>	   	</a:t>
            </a:r>
            <a:r>
              <a:rPr lang="en-US" sz="2800" dirty="0" err="1"/>
              <a:t>vtmin</a:t>
            </a:r>
            <a:r>
              <a:rPr lang="en-US" sz="2800" dirty="0"/>
              <a:t> = j;  </a:t>
            </a:r>
            <a:r>
              <a:rPr lang="en-US" sz="2200" dirty="0"/>
              <a:t>	</a:t>
            </a:r>
          </a:p>
        </p:txBody>
      </p:sp>
      <p:sp>
        <p:nvSpPr>
          <p:cNvPr id="4" name="Footer Placeholder 3"/>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http://fit.vimaru.edu.vn</a:t>
            </a:r>
            <a:endParaRPr lang="en-US">
              <a:solidFill>
                <a:srgbClr val="FFFFFF"/>
              </a:solidFill>
            </a:endParaRPr>
          </a:p>
        </p:txBody>
      </p:sp>
      <p:sp>
        <p:nvSpPr>
          <p:cNvPr id="5" name="Content Placeholder 2"/>
          <p:cNvSpPr txBox="1">
            <a:spLocks/>
          </p:cNvSpPr>
          <p:nvPr/>
        </p:nvSpPr>
        <p:spPr bwMode="auto">
          <a:xfrm>
            <a:off x="6715433" y="1295400"/>
            <a:ext cx="5114544"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folHlink"/>
              </a:buClr>
              <a:buFont typeface="Wingdings" pitchFamily="2" charset="2"/>
              <a:buChar char="v"/>
              <a:defRPr sz="3200" baseline="0">
                <a:solidFill>
                  <a:schemeClr val="tx1"/>
                </a:solidFill>
                <a:latin typeface="Times New Roman" panose="02020603050405020304" pitchFamily="18" charset="0"/>
                <a:ea typeface="+mn-ea"/>
                <a:cs typeface="+mn-cs"/>
              </a:defRPr>
            </a:lvl1pPr>
            <a:lvl2pPr marL="742950" indent="-285750" algn="l" rtl="0" eaLnBrk="1" fontAlgn="base" hangingPunct="1">
              <a:spcBef>
                <a:spcPct val="20000"/>
              </a:spcBef>
              <a:spcAft>
                <a:spcPct val="0"/>
              </a:spcAft>
              <a:buClr>
                <a:schemeClr val="tx2"/>
              </a:buClr>
              <a:buFont typeface="Wingdings" pitchFamily="2" charset="2"/>
              <a:buChar char="§"/>
              <a:defRPr sz="2800" baseline="0">
                <a:solidFill>
                  <a:schemeClr val="tx1"/>
                </a:solidFill>
                <a:latin typeface="Times New Roman" panose="02020603050405020304" pitchFamily="18" charset="0"/>
              </a:defRPr>
            </a:lvl2pPr>
            <a:lvl3pPr marL="1143000" indent="-228600" algn="l" rtl="0" eaLnBrk="1" fontAlgn="base" hangingPunct="1">
              <a:spcBef>
                <a:spcPct val="20000"/>
              </a:spcBef>
              <a:spcAft>
                <a:spcPct val="0"/>
              </a:spcAft>
              <a:buChar char="•"/>
              <a:defRPr sz="2400" baseline="0">
                <a:solidFill>
                  <a:schemeClr val="tx1"/>
                </a:solidFill>
                <a:latin typeface="Times New Roman" panose="02020603050405020304" pitchFamily="18" charset="0"/>
              </a:defRPr>
            </a:lvl3pPr>
            <a:lvl4pPr marL="1600200" indent="-228600" algn="l" rtl="0" eaLnBrk="1" fontAlgn="base" hangingPunct="1">
              <a:spcBef>
                <a:spcPct val="20000"/>
              </a:spcBef>
              <a:spcAft>
                <a:spcPct val="0"/>
              </a:spcAft>
              <a:buChar char="–"/>
              <a:defRPr sz="2000" baseline="0">
                <a:solidFill>
                  <a:schemeClr val="tx1"/>
                </a:solidFill>
                <a:latin typeface="Times New Roman" panose="02020603050405020304" pitchFamily="18" charset="0"/>
              </a:defRPr>
            </a:lvl4pPr>
            <a:lvl5pPr marL="2057400" indent="-228600" algn="l" rtl="0" eaLnBrk="1" fontAlgn="base" hangingPunct="1">
              <a:spcBef>
                <a:spcPct val="20000"/>
              </a:spcBef>
              <a:spcAft>
                <a:spcPct val="0"/>
              </a:spcAft>
              <a:buChar char="»"/>
              <a:defRPr sz="2000" baseline="0">
                <a:solidFill>
                  <a:schemeClr val="tx1"/>
                </a:solidFill>
                <a:latin typeface="Times New Roman" panose="02020603050405020304" pitchFamily="18"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0">
              <a:buNone/>
            </a:pPr>
            <a:r>
              <a:rPr lang="en-US" sz="2800" kern="0"/>
              <a:t>if (vtmin != i){</a:t>
            </a:r>
          </a:p>
          <a:p>
            <a:pPr marL="0" indent="0">
              <a:buNone/>
            </a:pPr>
            <a:r>
              <a:rPr lang="en-US" sz="2800" kern="0"/>
              <a:t>	Data tg=vtmin-&gt;infor;</a:t>
            </a:r>
          </a:p>
          <a:p>
            <a:pPr marL="0" indent="0">
              <a:buNone/>
            </a:pPr>
            <a:r>
              <a:rPr lang="en-US" sz="2800" kern="0"/>
              <a:t>	vtmin-&gt;infor=i-&gt;infor;</a:t>
            </a:r>
          </a:p>
          <a:p>
            <a:pPr marL="0" indent="0">
              <a:buNone/>
            </a:pPr>
            <a:r>
              <a:rPr lang="en-US" sz="2800" kern="0"/>
              <a:t>	i-&gt;infor=tg;</a:t>
            </a:r>
          </a:p>
          <a:p>
            <a:pPr marL="0" indent="0">
              <a:buNone/>
            </a:pPr>
            <a:r>
              <a:rPr lang="en-US" sz="2800" kern="0"/>
              <a:t>	}</a:t>
            </a:r>
          </a:p>
          <a:p>
            <a:pPr marL="0" indent="0">
              <a:buNone/>
            </a:pPr>
            <a:r>
              <a:rPr lang="en-US" sz="2800" kern="0"/>
              <a:t>}</a:t>
            </a:r>
          </a:p>
          <a:p>
            <a:pPr marL="0" indent="0">
              <a:buNone/>
            </a:pPr>
            <a:r>
              <a:rPr lang="en-US" sz="2800" kern="0"/>
              <a:t>}</a:t>
            </a:r>
          </a:p>
          <a:p>
            <a:pPr marL="0" indent="0">
              <a:buNone/>
            </a:pPr>
            <a:endParaRPr lang="en-US" sz="2800" kern="0"/>
          </a:p>
        </p:txBody>
      </p:sp>
    </p:spTree>
    <p:extLst>
      <p:ext uri="{BB962C8B-B14F-4D97-AF65-F5344CB8AC3E}">
        <p14:creationId xmlns:p14="http://schemas.microsoft.com/office/powerpoint/2010/main" val="36303584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3" name="Rectangle 2"/>
          <p:cNvSpPr/>
          <p:nvPr/>
        </p:nvSpPr>
        <p:spPr>
          <a:xfrm>
            <a:off x="621323" y="545067"/>
            <a:ext cx="10996246" cy="769441"/>
          </a:xfrm>
          <a:prstGeom prst="rect">
            <a:avLst/>
          </a:prstGeom>
        </p:spPr>
        <p:txBody>
          <a:bodyPr wrap="square">
            <a:spAutoFit/>
          </a:bodyPr>
          <a:lstStyle/>
          <a:p>
            <a:pPr algn="ctr"/>
            <a:r>
              <a:rPr lang="en-US" sz="4400">
                <a:latin typeface="Times New Roman" panose="02020603050405020304" pitchFamily="18" charset="0"/>
                <a:cs typeface="Times New Roman" panose="02020603050405020304" pitchFamily="18" charset="0"/>
              </a:rPr>
              <a:t>Các phương pháp sắp xếp thông dụng </a:t>
            </a:r>
          </a:p>
        </p:txBody>
      </p:sp>
      <p:sp>
        <p:nvSpPr>
          <p:cNvPr id="6" name="Rectangle 12"/>
          <p:cNvSpPr>
            <a:spLocks noGrp="1" noChangeArrowheads="1"/>
          </p:cNvSpPr>
          <p:nvPr>
            <p:ph sz="quarter" idx="1"/>
          </p:nvPr>
        </p:nvSpPr>
        <p:spPr>
          <a:xfrm>
            <a:off x="1242646" y="1600200"/>
            <a:ext cx="9788769" cy="4495800"/>
          </a:xfrm>
        </p:spPr>
        <p:txBody>
          <a:bodyPr/>
          <a:lstStyle/>
          <a:p>
            <a:pPr>
              <a:lnSpc>
                <a:spcPct val="150000"/>
              </a:lnSpc>
              <a:spcBef>
                <a:spcPts val="600"/>
              </a:spcBef>
            </a:pPr>
            <a:r>
              <a:rPr lang="vi-VN" sz="3600">
                <a:latin typeface="Times New Roman" panose="02020603050405020304" pitchFamily="18" charset="0"/>
                <a:cs typeface="Times New Roman" panose="02020603050405020304" pitchFamily="18" charset="0"/>
              </a:rPr>
              <a:t>Phương pháp </a:t>
            </a:r>
            <a:r>
              <a:rPr lang="en-US" sz="3600">
                <a:latin typeface="Times New Roman" panose="02020603050405020304" pitchFamily="18" charset="0"/>
                <a:cs typeface="Times New Roman" panose="02020603050405020304" pitchFamily="18" charset="0"/>
              </a:rPr>
              <a:t>C</a:t>
            </a:r>
            <a:r>
              <a:rPr lang="vi-VN" sz="3600">
                <a:latin typeface="Times New Roman" panose="02020603050405020304" pitchFamily="18" charset="0"/>
                <a:cs typeface="Times New Roman" panose="02020603050405020304" pitchFamily="18" charset="0"/>
              </a:rPr>
              <a:t>họn trực tiếp </a:t>
            </a:r>
            <a:r>
              <a:rPr lang="en-US" sz="3600">
                <a:latin typeface="Times New Roman" panose="02020603050405020304" pitchFamily="18" charset="0"/>
                <a:cs typeface="Times New Roman" panose="02020603050405020304" pitchFamily="18" charset="0"/>
              </a:rPr>
              <a:t>(</a:t>
            </a:r>
            <a:r>
              <a:rPr lang="en-US" sz="3600">
                <a:latin typeface="Times New Roman" panose="02020603050405020304" pitchFamily="18" charset="0"/>
                <a:cs typeface="Times New Roman" panose="02020603050405020304" pitchFamily="18" charset="0"/>
                <a:hlinkClick r:id="rId3" action="ppaction://hlinksldjump"/>
              </a:rPr>
              <a:t>Selection sort</a:t>
            </a:r>
            <a:r>
              <a:rPr lang="en-US" sz="3600">
                <a:latin typeface="Times New Roman" panose="02020603050405020304" pitchFamily="18" charset="0"/>
                <a:cs typeface="Times New Roman" panose="02020603050405020304" pitchFamily="18" charset="0"/>
              </a:rPr>
              <a:t>)</a:t>
            </a:r>
          </a:p>
          <a:p>
            <a:pPr>
              <a:lnSpc>
                <a:spcPct val="150000"/>
              </a:lnSpc>
              <a:spcBef>
                <a:spcPts val="600"/>
              </a:spcBef>
            </a:pPr>
            <a:r>
              <a:rPr lang="vi-VN" sz="3600">
                <a:latin typeface="Times New Roman" panose="02020603050405020304" pitchFamily="18" charset="0"/>
                <a:cs typeface="Times New Roman" panose="02020603050405020304" pitchFamily="18" charset="0"/>
              </a:rPr>
              <a:t>Phương pháp </a:t>
            </a:r>
            <a:r>
              <a:rPr lang="en-US" sz="3600">
                <a:latin typeface="Times New Roman" panose="02020603050405020304" pitchFamily="18" charset="0"/>
                <a:cs typeface="Times New Roman" panose="02020603050405020304" pitchFamily="18" charset="0"/>
              </a:rPr>
              <a:t>Đ</a:t>
            </a:r>
            <a:r>
              <a:rPr lang="vi-VN" sz="3600">
                <a:latin typeface="Times New Roman" panose="02020603050405020304" pitchFamily="18" charset="0"/>
                <a:cs typeface="Times New Roman" panose="02020603050405020304" pitchFamily="18" charset="0"/>
              </a:rPr>
              <a:t>ổi chỗ trực tiếp </a:t>
            </a:r>
            <a:r>
              <a:rPr lang="en-US" sz="3600">
                <a:latin typeface="Times New Roman" panose="02020603050405020304" pitchFamily="18" charset="0"/>
                <a:cs typeface="Times New Roman" panose="02020603050405020304" pitchFamily="18" charset="0"/>
              </a:rPr>
              <a:t>(</a:t>
            </a:r>
            <a:r>
              <a:rPr lang="en-US" sz="3600">
                <a:latin typeface="Times New Roman" panose="02020603050405020304" pitchFamily="18" charset="0"/>
                <a:cs typeface="Times New Roman" panose="02020603050405020304" pitchFamily="18" charset="0"/>
                <a:hlinkClick r:id="rId4" action="ppaction://hlinksldjump"/>
              </a:rPr>
              <a:t>Interchange sort</a:t>
            </a:r>
            <a:r>
              <a:rPr lang="en-US" sz="3600">
                <a:latin typeface="Times New Roman" panose="02020603050405020304" pitchFamily="18" charset="0"/>
                <a:cs typeface="Times New Roman" panose="02020603050405020304" pitchFamily="18" charset="0"/>
              </a:rPr>
              <a:t>)</a:t>
            </a:r>
          </a:p>
          <a:p>
            <a:pPr eaLnBrk="1" hangingPunct="1">
              <a:lnSpc>
                <a:spcPct val="150000"/>
              </a:lnSpc>
              <a:spcBef>
                <a:spcPts val="600"/>
              </a:spcBef>
            </a:pPr>
            <a:r>
              <a:rPr lang="vi-VN" sz="3600">
                <a:latin typeface="Times New Roman" panose="02020603050405020304" pitchFamily="18" charset="0"/>
                <a:cs typeface="Times New Roman" panose="02020603050405020304" pitchFamily="18" charset="0"/>
              </a:rPr>
              <a:t>Phương pháp Chèn trực tiếp </a:t>
            </a:r>
            <a:r>
              <a:rPr lang="en-US" sz="3600">
                <a:latin typeface="Times New Roman" panose="02020603050405020304" pitchFamily="18" charset="0"/>
                <a:cs typeface="Times New Roman" panose="02020603050405020304" pitchFamily="18" charset="0"/>
              </a:rPr>
              <a:t>(</a:t>
            </a:r>
            <a:r>
              <a:rPr lang="en-US" sz="3600">
                <a:latin typeface="Times New Roman" panose="02020603050405020304" pitchFamily="18" charset="0"/>
                <a:cs typeface="Times New Roman" panose="02020603050405020304" pitchFamily="18" charset="0"/>
                <a:hlinkClick r:id="rId5" action="ppaction://hlinksldjump"/>
              </a:rPr>
              <a:t>Insertion sort</a:t>
            </a:r>
            <a:r>
              <a:rPr lang="en-US" sz="3600">
                <a:latin typeface="Times New Roman" panose="02020603050405020304" pitchFamily="18" charset="0"/>
                <a:cs typeface="Times New Roman" panose="02020603050405020304" pitchFamily="18" charset="0"/>
              </a:rPr>
              <a:t>)</a:t>
            </a:r>
          </a:p>
          <a:p>
            <a:pPr>
              <a:lnSpc>
                <a:spcPct val="150000"/>
              </a:lnSpc>
              <a:spcBef>
                <a:spcPts val="600"/>
              </a:spcBef>
            </a:pPr>
            <a:r>
              <a:rPr lang="vi-VN" sz="3600">
                <a:latin typeface="Times New Roman" panose="02020603050405020304" pitchFamily="18" charset="0"/>
                <a:cs typeface="Times New Roman" panose="02020603050405020304" pitchFamily="18" charset="0"/>
              </a:rPr>
              <a:t>Phương pháp </a:t>
            </a:r>
            <a:r>
              <a:rPr lang="en-US" sz="3600">
                <a:latin typeface="Times New Roman" panose="02020603050405020304" pitchFamily="18" charset="0"/>
                <a:cs typeface="Times New Roman" panose="02020603050405020304" pitchFamily="18" charset="0"/>
              </a:rPr>
              <a:t>N</a:t>
            </a:r>
            <a:r>
              <a:rPr lang="vi-VN" sz="3600">
                <a:latin typeface="Times New Roman" panose="02020603050405020304" pitchFamily="18" charset="0"/>
                <a:cs typeface="Times New Roman" panose="02020603050405020304" pitchFamily="18" charset="0"/>
              </a:rPr>
              <a:t>ổi bọt </a:t>
            </a:r>
            <a:r>
              <a:rPr lang="en-US" sz="3600">
                <a:latin typeface="Times New Roman" panose="02020603050405020304" pitchFamily="18" charset="0"/>
                <a:cs typeface="Times New Roman" panose="02020603050405020304" pitchFamily="18" charset="0"/>
              </a:rPr>
              <a:t>(</a:t>
            </a:r>
            <a:r>
              <a:rPr lang="en-US" sz="3600">
                <a:latin typeface="Times New Roman" panose="02020603050405020304" pitchFamily="18" charset="0"/>
                <a:cs typeface="Times New Roman" panose="02020603050405020304" pitchFamily="18" charset="0"/>
                <a:hlinkClick r:id="rId6" action="ppaction://hlinksldjump"/>
              </a:rPr>
              <a:t>Bubble sort</a:t>
            </a:r>
            <a:r>
              <a:rPr lang="en-US" sz="3600">
                <a:latin typeface="Times New Roman" panose="02020603050405020304" pitchFamily="18" charset="0"/>
                <a:cs typeface="Times New Roman" panose="02020603050405020304" pitchFamily="18" charset="0"/>
              </a:rPr>
              <a:t>)</a:t>
            </a:r>
          </a:p>
        </p:txBody>
      </p:sp>
      <p:sp>
        <p:nvSpPr>
          <p:cNvPr id="9"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22140949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6">
                                            <p:txEl>
                                              <p:pRg st="0" end="0"/>
                                            </p:txEl>
                                          </p:spTgt>
                                        </p:tgtEl>
                                        <p:attrNameLst>
                                          <p:attrName>style.opacity</p:attrName>
                                        </p:attrNameLst>
                                      </p:cBhvr>
                                      <p:to>
                                        <p:strVal val="0.5"/>
                                      </p:to>
                                    </p:set>
                                    <p:animEffect filter="image" prLst="opacity: 0.5">
                                      <p:cBhvr rctx="IE">
                                        <p:cTn id="7" dur="indefinite"/>
                                        <p:tgtEl>
                                          <p:spTgt spid="6">
                                            <p:txEl>
                                              <p:pRg st="0" end="0"/>
                                            </p:txEl>
                                          </p:spTgt>
                                        </p:tgtEl>
                                      </p:cBhvr>
                                    </p:animEffect>
                                  </p:childTnLst>
                                </p:cTn>
                              </p:par>
                              <p:par>
                                <p:cTn id="8" presetID="15" presetClass="emph" presetSubtype="0" nodeType="withEffect">
                                  <p:stCondLst>
                                    <p:cond delay="0"/>
                                  </p:stCondLst>
                                  <p:iterate type="lt">
                                    <p:tmAbs val="25"/>
                                  </p:iterate>
                                  <p:childTnLst>
                                    <p:set>
                                      <p:cBhvr override="childStyle">
                                        <p:cTn id="9" dur="indefinite"/>
                                        <p:tgtEl>
                                          <p:spTgt spid="6">
                                            <p:txEl>
                                              <p:pRg st="1" end="1"/>
                                            </p:txEl>
                                          </p:spTgt>
                                        </p:tgtEl>
                                        <p:attrNameLst>
                                          <p:attrName>style.fontWeight</p:attrName>
                                        </p:attrNameLst>
                                      </p:cBhvr>
                                      <p:to>
                                        <p:strVal val="bold"/>
                                      </p:to>
                                    </p:set>
                                  </p:childTnLst>
                                </p:cTn>
                              </p:par>
                              <p:par>
                                <p:cTn id="10" presetID="9" presetClass="emph" presetSubtype="0" nodeType="withEffect">
                                  <p:stCondLst>
                                    <p:cond delay="0"/>
                                  </p:stCondLst>
                                  <p:childTnLst>
                                    <p:set>
                                      <p:cBhvr rctx="PPT">
                                        <p:cTn id="11" dur="indefinite"/>
                                        <p:tgtEl>
                                          <p:spTgt spid="6">
                                            <p:txEl>
                                              <p:pRg st="2" end="2"/>
                                            </p:txEl>
                                          </p:spTgt>
                                        </p:tgtEl>
                                        <p:attrNameLst>
                                          <p:attrName>style.opacity</p:attrName>
                                        </p:attrNameLst>
                                      </p:cBhvr>
                                      <p:to>
                                        <p:strVal val="0.5"/>
                                      </p:to>
                                    </p:set>
                                    <p:animEffect filter="image" prLst="opacity: 0.5">
                                      <p:cBhvr rctx="IE">
                                        <p:cTn id="12" dur="indefinite"/>
                                        <p:tgtEl>
                                          <p:spTgt spid="6">
                                            <p:txEl>
                                              <p:pRg st="2" end="2"/>
                                            </p:txEl>
                                          </p:spTgt>
                                        </p:tgtEl>
                                      </p:cBhvr>
                                    </p:animEffect>
                                  </p:childTnLst>
                                </p:cTn>
                              </p:par>
                              <p:par>
                                <p:cTn id="13" presetID="9" presetClass="emph" presetSubtype="0" nodeType="withEffect">
                                  <p:stCondLst>
                                    <p:cond delay="0"/>
                                  </p:stCondLst>
                                  <p:childTnLst>
                                    <p:set>
                                      <p:cBhvr rctx="PPT">
                                        <p:cTn id="14" dur="indefinite"/>
                                        <p:tgtEl>
                                          <p:spTgt spid="6">
                                            <p:txEl>
                                              <p:pRg st="3" end="3"/>
                                            </p:txEl>
                                          </p:spTgt>
                                        </p:tgtEl>
                                        <p:attrNameLst>
                                          <p:attrName>style.opacity</p:attrName>
                                        </p:attrNameLst>
                                      </p:cBhvr>
                                      <p:to>
                                        <p:strVal val="0.5"/>
                                      </p:to>
                                    </p:set>
                                    <p:animEffect filter="image" prLst="opacity: 0.5">
                                      <p:cBhvr rctx="IE">
                                        <p:cTn id="15" dur="indefinite"/>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3" name="Rectangle 3"/>
          <p:cNvSpPr>
            <a:spLocks noGrp="1" noChangeArrowheads="1"/>
          </p:cNvSpPr>
          <p:nvPr>
            <p:ph sz="quarter" idx="1"/>
          </p:nvPr>
        </p:nvSpPr>
        <p:spPr>
          <a:xfrm>
            <a:off x="615950" y="1231900"/>
            <a:ext cx="10960100" cy="4864100"/>
          </a:xfrm>
        </p:spPr>
        <p:txBody>
          <a:bodyPr/>
          <a:lstStyle/>
          <a:p>
            <a:pPr eaLnBrk="1" hangingPunct="1">
              <a:lnSpc>
                <a:spcPct val="120000"/>
              </a:lnSpc>
            </a:pPr>
            <a:r>
              <a:rPr lang="en-US">
                <a:latin typeface="Times New Roman" panose="02020603050405020304" pitchFamily="18" charset="0"/>
                <a:cs typeface="Times New Roman" panose="02020603050405020304" pitchFamily="18" charset="0"/>
              </a:rPr>
              <a:t>Nhận xét:</a:t>
            </a:r>
          </a:p>
          <a:p>
            <a:pPr lvl="1" eaLnBrk="1" hangingPunct="1">
              <a:lnSpc>
                <a:spcPct val="120000"/>
              </a:lnSpc>
            </a:pPr>
            <a:r>
              <a:rPr lang="en-US">
                <a:latin typeface="Times New Roman" panose="02020603050405020304" pitchFamily="18" charset="0"/>
                <a:cs typeface="Times New Roman" panose="02020603050405020304" pitchFamily="18" charset="0"/>
              </a:rPr>
              <a:t>Để sắp xếp một dãy số, ta có thể xét các nghịch thế có trong dãy và làm triệt tiêu dần chúng đi</a:t>
            </a:r>
          </a:p>
          <a:p>
            <a:pPr eaLnBrk="1" hangingPunct="1">
              <a:lnSpc>
                <a:spcPct val="120000"/>
              </a:lnSpc>
            </a:pPr>
            <a:r>
              <a:rPr lang="en-US">
                <a:latin typeface="Times New Roman" panose="02020603050405020304" pitchFamily="18" charset="0"/>
                <a:cs typeface="Times New Roman" panose="02020603050405020304" pitchFamily="18" charset="0"/>
              </a:rPr>
              <a:t>Ý tưởng: </a:t>
            </a:r>
          </a:p>
          <a:p>
            <a:pPr lvl="1" eaLnBrk="1" hangingPunct="1">
              <a:lnSpc>
                <a:spcPct val="120000"/>
              </a:lnSpc>
            </a:pPr>
            <a:r>
              <a:rPr lang="en-US">
                <a:latin typeface="Times New Roman" panose="02020603050405020304" pitchFamily="18" charset="0"/>
                <a:cs typeface="Times New Roman" panose="02020603050405020304" pitchFamily="18" charset="0"/>
              </a:rPr>
              <a:t>Xuất phát từ đầu dãy, tìm tất cả nghịch thế chứa phần tử này, triệt tiêu chúng bằng cách đổi chỗ phần tử này với phần tử tương ứng trong cặp nghịch thế</a:t>
            </a:r>
          </a:p>
          <a:p>
            <a:pPr lvl="1" eaLnBrk="1" hangingPunct="1">
              <a:lnSpc>
                <a:spcPct val="120000"/>
              </a:lnSpc>
            </a:pPr>
            <a:r>
              <a:rPr lang="en-US">
                <a:latin typeface="Times New Roman" panose="02020603050405020304" pitchFamily="18" charset="0"/>
                <a:cs typeface="Times New Roman" panose="02020603050405020304" pitchFamily="18" charset="0"/>
              </a:rPr>
              <a:t>Lặp lại xử lý trên với các phần tử tiếp theo trong dãy</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2" name="Rectangle 1"/>
          <p:cNvSpPr/>
          <p:nvPr/>
        </p:nvSpPr>
        <p:spPr>
          <a:xfrm>
            <a:off x="615950" y="248458"/>
            <a:ext cx="10960100" cy="754053"/>
          </a:xfrm>
          <a:prstGeom prst="rect">
            <a:avLst/>
          </a:prstGeom>
        </p:spPr>
        <p:txBody>
          <a:bodyPr wrap="square">
            <a:spAutoFit/>
          </a:bodyPr>
          <a:lstStyle/>
          <a:p>
            <a:pPr algn="ctr"/>
            <a:r>
              <a:rPr lang="en-US" sz="4300" b="1" i="1">
                <a:latin typeface="Times New Roman" panose="02020603050405020304" pitchFamily="18" charset="0"/>
                <a:cs typeface="Times New Roman" panose="02020603050405020304" pitchFamily="18" charset="0"/>
              </a:rPr>
              <a:t>Interchange Sort – Ý tưởng</a:t>
            </a:r>
            <a:endParaRPr lang="en-US" sz="4300" b="1">
              <a:latin typeface="Times New Roman" panose="02020603050405020304" pitchFamily="18" charset="0"/>
              <a:cs typeface="Times New Roman" panose="02020603050405020304" pitchFamily="18" charset="0"/>
            </a:endParaRPr>
          </a:p>
        </p:txBody>
      </p:sp>
      <p:sp>
        <p:nvSpPr>
          <p:cNvPr id="6"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311368088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696323">
                                            <p:txEl>
                                              <p:pRg st="3" end="3"/>
                                            </p:txEl>
                                          </p:spTgt>
                                        </p:tgtEl>
                                        <p:attrNameLst>
                                          <p:attrName>style.visibility</p:attrName>
                                        </p:attrNameLst>
                                      </p:cBhvr>
                                      <p:to>
                                        <p:strVal val="visible"/>
                                      </p:to>
                                    </p:set>
                                    <p:anim calcmode="lin" valueType="num">
                                      <p:cBhvr additive="base">
                                        <p:cTn id="7" dur="500" fill="hold"/>
                                        <p:tgtEl>
                                          <p:spTgt spid="69632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63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96323">
                                            <p:txEl>
                                              <p:pRg st="4" end="4"/>
                                            </p:txEl>
                                          </p:spTgt>
                                        </p:tgtEl>
                                        <p:attrNameLst>
                                          <p:attrName>style.visibility</p:attrName>
                                        </p:attrNameLst>
                                      </p:cBhvr>
                                      <p:to>
                                        <p:strVal val="visible"/>
                                      </p:to>
                                    </p:set>
                                    <p:anim calcmode="lin" valueType="num">
                                      <p:cBhvr additive="base">
                                        <p:cTn id="13" dur="500" fill="hold"/>
                                        <p:tgtEl>
                                          <p:spTgt spid="69632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9632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Oval 3"/>
          <p:cNvSpPr>
            <a:spLocks noChangeArrowheads="1"/>
          </p:cNvSpPr>
          <p:nvPr/>
        </p:nvSpPr>
        <p:spPr bwMode="auto">
          <a:xfrm>
            <a:off x="3568700"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55301" name="Oval 4"/>
          <p:cNvSpPr>
            <a:spLocks noChangeArrowheads="1"/>
          </p:cNvSpPr>
          <p:nvPr/>
        </p:nvSpPr>
        <p:spPr bwMode="auto">
          <a:xfrm>
            <a:off x="4592638"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8</a:t>
            </a:r>
          </a:p>
        </p:txBody>
      </p:sp>
      <p:sp>
        <p:nvSpPr>
          <p:cNvPr id="55302" name="Oval 5"/>
          <p:cNvSpPr>
            <a:spLocks noChangeArrowheads="1"/>
          </p:cNvSpPr>
          <p:nvPr/>
        </p:nvSpPr>
        <p:spPr bwMode="auto">
          <a:xfrm>
            <a:off x="5614988"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55303" name="Oval 6"/>
          <p:cNvSpPr>
            <a:spLocks noChangeArrowheads="1"/>
          </p:cNvSpPr>
          <p:nvPr/>
        </p:nvSpPr>
        <p:spPr bwMode="auto">
          <a:xfrm>
            <a:off x="6638925"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55304" name="Oval 7"/>
          <p:cNvSpPr>
            <a:spLocks noChangeArrowheads="1"/>
          </p:cNvSpPr>
          <p:nvPr/>
        </p:nvSpPr>
        <p:spPr bwMode="auto">
          <a:xfrm>
            <a:off x="7661275"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55305" name="Oval 8"/>
          <p:cNvSpPr>
            <a:spLocks noChangeArrowheads="1"/>
          </p:cNvSpPr>
          <p:nvPr/>
        </p:nvSpPr>
        <p:spPr bwMode="auto">
          <a:xfrm>
            <a:off x="8685213"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55306" name="Oval 9"/>
          <p:cNvSpPr>
            <a:spLocks noChangeArrowheads="1"/>
          </p:cNvSpPr>
          <p:nvPr/>
        </p:nvSpPr>
        <p:spPr bwMode="auto">
          <a:xfrm>
            <a:off x="9709151" y="2871789"/>
            <a:ext cx="754063" cy="64928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15</a:t>
            </a:r>
          </a:p>
        </p:txBody>
      </p:sp>
      <p:sp>
        <p:nvSpPr>
          <p:cNvPr id="55307" name="Oval 10"/>
          <p:cNvSpPr>
            <a:spLocks noChangeArrowheads="1"/>
          </p:cNvSpPr>
          <p:nvPr/>
        </p:nvSpPr>
        <p:spPr bwMode="auto">
          <a:xfrm>
            <a:off x="2546351" y="2871789"/>
            <a:ext cx="765175" cy="64928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12</a:t>
            </a:r>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24" name="Rectangle 23"/>
          <p:cNvSpPr/>
          <p:nvPr/>
        </p:nvSpPr>
        <p:spPr>
          <a:xfrm>
            <a:off x="615950" y="248458"/>
            <a:ext cx="10960100" cy="754053"/>
          </a:xfrm>
          <a:prstGeom prst="rect">
            <a:avLst/>
          </a:prstGeom>
        </p:spPr>
        <p:txBody>
          <a:bodyPr wrap="square">
            <a:spAutoFit/>
          </a:bodyPr>
          <a:lstStyle/>
          <a:p>
            <a:pPr algn="ctr"/>
            <a:r>
              <a:rPr lang="en-US" sz="4300" i="1">
                <a:latin typeface="Times New Roman" panose="02020603050405020304" pitchFamily="18" charset="0"/>
              </a:rPr>
              <a:t>Interchange</a:t>
            </a:r>
            <a:r>
              <a:rPr lang="en-US" sz="4300" i="1"/>
              <a:t> </a:t>
            </a:r>
            <a:r>
              <a:rPr lang="en-US" sz="4300" i="1">
                <a:latin typeface="Times New Roman" panose="02020603050405020304" pitchFamily="18" charset="0"/>
              </a:rPr>
              <a:t>Sort – Ví dụ</a:t>
            </a:r>
            <a:endParaRPr lang="en-US" sz="4300"/>
          </a:p>
        </p:txBody>
      </p:sp>
      <p:grpSp>
        <p:nvGrpSpPr>
          <p:cNvPr id="25" name="Group 11"/>
          <p:cNvGrpSpPr>
            <a:grpSpLocks/>
          </p:cNvGrpSpPr>
          <p:nvPr/>
        </p:nvGrpSpPr>
        <p:grpSpPr bwMode="auto">
          <a:xfrm>
            <a:off x="2546350" y="2287589"/>
            <a:ext cx="7893050" cy="649287"/>
            <a:chOff x="644" y="1153"/>
            <a:chExt cx="4972" cy="409"/>
          </a:xfrm>
        </p:grpSpPr>
        <p:sp>
          <p:nvSpPr>
            <p:cNvPr id="26" name="Oval 12"/>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27" name="Oval 13"/>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28" name="Oval 14"/>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3</a:t>
              </a:r>
            </a:p>
          </p:txBody>
        </p:sp>
        <p:sp>
          <p:nvSpPr>
            <p:cNvPr id="29" name="Oval 15"/>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30" name="Oval 16"/>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31" name="Oval 17"/>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32" name="Oval 18"/>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7</a:t>
              </a:r>
            </a:p>
          </p:txBody>
        </p:sp>
        <p:sp>
          <p:nvSpPr>
            <p:cNvPr id="33" name="Oval 19"/>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0</a:t>
              </a:r>
            </a:p>
          </p:txBody>
        </p:sp>
      </p:grpSp>
      <p:sp>
        <p:nvSpPr>
          <p:cNvPr id="34"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29145205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1443" y="183907"/>
            <a:ext cx="10467809" cy="830997"/>
          </a:xfrm>
          <a:prstGeom prst="rect">
            <a:avLst/>
          </a:prstGeom>
        </p:spPr>
        <p:txBody>
          <a:bodyPr wrap="square">
            <a:spAutoFit/>
          </a:bodyPr>
          <a:lstStyle/>
          <a:p>
            <a:pPr algn="ctr"/>
            <a:r>
              <a:rPr lang="en-US" sz="4800" b="1">
                <a:latin typeface="Times New Roman" panose="02020603050405020304" pitchFamily="18" charset="0"/>
                <a:cs typeface="Times New Roman" panose="02020603050405020304" pitchFamily="18" charset="0"/>
              </a:rPr>
              <a:t>a)Tìm kiếm tuần tự (Sequential search)</a:t>
            </a:r>
            <a:endParaRPr lang="en-US" sz="440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41" name="AutoShape 7"/>
          <p:cNvSpPr>
            <a:spLocks noChangeArrowheads="1"/>
          </p:cNvSpPr>
          <p:nvPr/>
        </p:nvSpPr>
        <p:spPr bwMode="gray">
          <a:xfrm>
            <a:off x="1371220" y="3030538"/>
            <a:ext cx="9867798" cy="1304925"/>
          </a:xfrm>
          <a:prstGeom prst="roundRect">
            <a:avLst>
              <a:gd name="adj" fmla="val 11505"/>
            </a:avLst>
          </a:prstGeom>
          <a:gradFill rotWithShape="1">
            <a:gsLst>
              <a:gs pos="0">
                <a:schemeClr val="folHlink"/>
              </a:gs>
              <a:gs pos="100000">
                <a:schemeClr val="folHlink">
                  <a:gamma/>
                  <a:shade val="46275"/>
                  <a:invGamma/>
                  <a:alpha val="0"/>
                </a:schemeClr>
              </a:gs>
            </a:gsLst>
            <a:lin ang="0" scaled="1"/>
          </a:gradFill>
          <a:ln w="6350" algn="ctr">
            <a:noFill/>
            <a:prstDash val="sysDot"/>
            <a:round/>
            <a:headEnd/>
            <a:tailEnd/>
          </a:ln>
          <a:effectLst/>
        </p:spPr>
        <p:txBody>
          <a:bodyPr wrap="none" anchor="ctr"/>
          <a:lstStyle/>
          <a:p>
            <a:endParaRPr lang="en-US" sz="2000">
              <a:latin typeface="Times New Roman" panose="02020603050405020304" pitchFamily="18" charset="0"/>
              <a:cs typeface="Times New Roman" panose="02020603050405020304" pitchFamily="18" charset="0"/>
            </a:endParaRPr>
          </a:p>
        </p:txBody>
      </p:sp>
      <p:sp>
        <p:nvSpPr>
          <p:cNvPr id="42" name="AutoShape 8"/>
          <p:cNvSpPr>
            <a:spLocks noChangeArrowheads="1"/>
          </p:cNvSpPr>
          <p:nvPr/>
        </p:nvSpPr>
        <p:spPr bwMode="gray">
          <a:xfrm>
            <a:off x="2250695" y="3476625"/>
            <a:ext cx="376237" cy="344488"/>
          </a:xfrm>
          <a:prstGeom prst="rightArrow">
            <a:avLst>
              <a:gd name="adj1" fmla="val 50000"/>
              <a:gd name="adj2" fmla="val 45507"/>
            </a:avLst>
          </a:prstGeom>
          <a:solidFill>
            <a:srgbClr val="FEFEFE"/>
          </a:solidFill>
          <a:ln w="9525">
            <a:noFill/>
            <a:miter lim="800000"/>
            <a:headEnd/>
            <a:tailEnd/>
          </a:ln>
          <a:effectLst/>
        </p:spPr>
        <p:txBody>
          <a:bodyPr wrap="none" anchor="ctr"/>
          <a:lstStyle/>
          <a:p>
            <a:endParaRPr lang="en-US" sz="2000">
              <a:latin typeface="Times New Roman" panose="02020603050405020304" pitchFamily="18" charset="0"/>
              <a:cs typeface="Times New Roman" panose="02020603050405020304" pitchFamily="18" charset="0"/>
            </a:endParaRPr>
          </a:p>
        </p:txBody>
      </p:sp>
      <p:sp>
        <p:nvSpPr>
          <p:cNvPr id="43" name="AutoShape 9"/>
          <p:cNvSpPr>
            <a:spLocks noChangeArrowheads="1"/>
          </p:cNvSpPr>
          <p:nvPr/>
        </p:nvSpPr>
        <p:spPr bwMode="ltGray">
          <a:xfrm>
            <a:off x="1409319" y="4552950"/>
            <a:ext cx="9804653" cy="1314450"/>
          </a:xfrm>
          <a:prstGeom prst="roundRect">
            <a:avLst>
              <a:gd name="adj" fmla="val 11505"/>
            </a:avLst>
          </a:prstGeom>
          <a:gradFill rotWithShape="1">
            <a:gsLst>
              <a:gs pos="0">
                <a:schemeClr val="accent2"/>
              </a:gs>
              <a:gs pos="100000">
                <a:schemeClr val="accent2">
                  <a:gamma/>
                  <a:shade val="46275"/>
                  <a:invGamma/>
                  <a:alpha val="0"/>
                </a:schemeClr>
              </a:gs>
            </a:gsLst>
            <a:lin ang="0" scaled="1"/>
          </a:gradFill>
          <a:ln w="6350" algn="ctr">
            <a:noFill/>
            <a:prstDash val="sysDot"/>
            <a:round/>
            <a:headEnd/>
            <a:tailEnd/>
          </a:ln>
          <a:effectLst/>
        </p:spPr>
        <p:txBody>
          <a:bodyPr wrap="none" anchor="ctr"/>
          <a:lstStyle/>
          <a:p>
            <a:endParaRPr lang="en-US" sz="2000">
              <a:latin typeface="Times New Roman" panose="02020603050405020304" pitchFamily="18" charset="0"/>
              <a:cs typeface="Times New Roman" panose="02020603050405020304" pitchFamily="18" charset="0"/>
            </a:endParaRPr>
          </a:p>
        </p:txBody>
      </p:sp>
      <p:sp>
        <p:nvSpPr>
          <p:cNvPr id="44" name="AutoShape 10"/>
          <p:cNvSpPr>
            <a:spLocks noChangeArrowheads="1"/>
          </p:cNvSpPr>
          <p:nvPr/>
        </p:nvSpPr>
        <p:spPr bwMode="gray">
          <a:xfrm>
            <a:off x="2223707" y="5018088"/>
            <a:ext cx="376238" cy="347662"/>
          </a:xfrm>
          <a:prstGeom prst="rightArrow">
            <a:avLst>
              <a:gd name="adj1" fmla="val 50000"/>
              <a:gd name="adj2" fmla="val 45091"/>
            </a:avLst>
          </a:prstGeom>
          <a:solidFill>
            <a:srgbClr val="FEFEFE"/>
          </a:solidFill>
          <a:ln w="9525">
            <a:noFill/>
            <a:miter lim="800000"/>
            <a:headEnd/>
            <a:tailEnd/>
          </a:ln>
          <a:effectLst/>
        </p:spPr>
        <p:txBody>
          <a:bodyPr wrap="none" anchor="ctr"/>
          <a:lstStyle/>
          <a:p>
            <a:endParaRPr lang="en-US" sz="2000">
              <a:latin typeface="Times New Roman" panose="02020603050405020304" pitchFamily="18" charset="0"/>
              <a:cs typeface="Times New Roman" panose="02020603050405020304" pitchFamily="18" charset="0"/>
            </a:endParaRPr>
          </a:p>
        </p:txBody>
      </p:sp>
      <p:sp>
        <p:nvSpPr>
          <p:cNvPr id="45" name="AutoShape 11"/>
          <p:cNvSpPr>
            <a:spLocks noChangeArrowheads="1"/>
          </p:cNvSpPr>
          <p:nvPr/>
        </p:nvSpPr>
        <p:spPr bwMode="gray">
          <a:xfrm>
            <a:off x="1371220" y="1535113"/>
            <a:ext cx="9867798" cy="1304925"/>
          </a:xfrm>
          <a:prstGeom prst="roundRect">
            <a:avLst>
              <a:gd name="adj" fmla="val 11505"/>
            </a:avLst>
          </a:prstGeom>
          <a:gradFill rotWithShape="1">
            <a:gsLst>
              <a:gs pos="0">
                <a:schemeClr val="hlink">
                  <a:alpha val="80000"/>
                </a:schemeClr>
              </a:gs>
              <a:gs pos="100000">
                <a:schemeClr val="hlink">
                  <a:gamma/>
                  <a:shade val="46275"/>
                  <a:invGamma/>
                  <a:alpha val="0"/>
                </a:schemeClr>
              </a:gs>
            </a:gsLst>
            <a:lin ang="0" scaled="1"/>
          </a:gradFill>
          <a:ln w="6350" algn="ctr">
            <a:noFill/>
            <a:prstDash val="sysDot"/>
            <a:round/>
            <a:headEnd/>
            <a:tailEnd/>
          </a:ln>
          <a:effectLst/>
        </p:spPr>
        <p:txBody>
          <a:bodyPr wrap="none" anchor="ctr"/>
          <a:lstStyle/>
          <a:p>
            <a:endParaRPr lang="en-US" sz="2000">
              <a:latin typeface="Times New Roman" panose="02020603050405020304" pitchFamily="18" charset="0"/>
              <a:cs typeface="Times New Roman" panose="02020603050405020304" pitchFamily="18" charset="0"/>
            </a:endParaRPr>
          </a:p>
        </p:txBody>
      </p:sp>
      <p:sp>
        <p:nvSpPr>
          <p:cNvPr id="47" name="AutoShape 12"/>
          <p:cNvSpPr>
            <a:spLocks noChangeArrowheads="1"/>
          </p:cNvSpPr>
          <p:nvPr/>
        </p:nvSpPr>
        <p:spPr bwMode="gray">
          <a:xfrm>
            <a:off x="2231645" y="1981200"/>
            <a:ext cx="376237" cy="344488"/>
          </a:xfrm>
          <a:prstGeom prst="rightArrow">
            <a:avLst>
              <a:gd name="adj1" fmla="val 50000"/>
              <a:gd name="adj2" fmla="val 45507"/>
            </a:avLst>
          </a:prstGeom>
          <a:solidFill>
            <a:srgbClr val="FEFEFE"/>
          </a:solidFill>
          <a:ln w="9525">
            <a:noFill/>
            <a:miter lim="800000"/>
            <a:headEnd/>
            <a:tailEnd/>
          </a:ln>
          <a:effectLst/>
        </p:spPr>
        <p:txBody>
          <a:bodyPr wrap="none" anchor="ctr"/>
          <a:lstStyle/>
          <a:p>
            <a:endParaRPr lang="en-US" sz="2000">
              <a:latin typeface="Times New Roman" panose="02020603050405020304" pitchFamily="18" charset="0"/>
              <a:cs typeface="Times New Roman" panose="02020603050405020304" pitchFamily="18" charset="0"/>
            </a:endParaRPr>
          </a:p>
        </p:txBody>
      </p:sp>
      <p:sp>
        <p:nvSpPr>
          <p:cNvPr id="48" name="AutoShape 13"/>
          <p:cNvSpPr>
            <a:spLocks noChangeArrowheads="1"/>
          </p:cNvSpPr>
          <p:nvPr/>
        </p:nvSpPr>
        <p:spPr bwMode="gray">
          <a:xfrm>
            <a:off x="788607" y="1519238"/>
            <a:ext cx="1628775" cy="1298575"/>
          </a:xfrm>
          <a:prstGeom prst="roundRect">
            <a:avLst>
              <a:gd name="adj" fmla="val 11921"/>
            </a:avLst>
          </a:prstGeom>
          <a:gradFill rotWithShape="1">
            <a:gsLst>
              <a:gs pos="0">
                <a:schemeClr val="hlink"/>
              </a:gs>
              <a:gs pos="100000">
                <a:schemeClr va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en-US" sz="2000">
              <a:latin typeface="Times New Roman" panose="02020603050405020304" pitchFamily="18" charset="0"/>
              <a:cs typeface="Times New Roman" panose="02020603050405020304" pitchFamily="18" charset="0"/>
            </a:endParaRPr>
          </a:p>
        </p:txBody>
      </p:sp>
      <p:sp>
        <p:nvSpPr>
          <p:cNvPr id="49" name="Freeform 14"/>
          <p:cNvSpPr>
            <a:spLocks/>
          </p:cNvSpPr>
          <p:nvPr/>
        </p:nvSpPr>
        <p:spPr bwMode="gray">
          <a:xfrm>
            <a:off x="852107" y="1584325"/>
            <a:ext cx="811213" cy="649288"/>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8627"/>
                  <a:invGamma/>
                </a:schemeClr>
              </a:gs>
              <a:gs pos="50000">
                <a:schemeClr val="hlink">
                  <a:alpha val="0"/>
                </a:schemeClr>
              </a:gs>
              <a:gs pos="100000">
                <a:schemeClr val="hlink">
                  <a:gamma/>
                  <a:tint val="48627"/>
                  <a:invGamma/>
                </a:schemeClr>
              </a:gs>
            </a:gsLst>
            <a:lin ang="2700000" scaled="1"/>
          </a:gradFill>
          <a:ln w="0">
            <a:noFill/>
            <a:prstDash val="solid"/>
            <a:round/>
            <a:headEnd/>
            <a:tailEnd/>
          </a:ln>
        </p:spPr>
        <p:txBody>
          <a:bodyPr/>
          <a:lstStyle/>
          <a:p>
            <a:endParaRPr lang="en-US" sz="2000">
              <a:latin typeface="Times New Roman" panose="02020603050405020304" pitchFamily="18" charset="0"/>
              <a:cs typeface="Times New Roman" panose="02020603050405020304" pitchFamily="18" charset="0"/>
            </a:endParaRPr>
          </a:p>
        </p:txBody>
      </p:sp>
      <p:sp>
        <p:nvSpPr>
          <p:cNvPr id="50" name="AutoShape 15"/>
          <p:cNvSpPr>
            <a:spLocks noChangeArrowheads="1"/>
          </p:cNvSpPr>
          <p:nvPr/>
        </p:nvSpPr>
        <p:spPr bwMode="gray">
          <a:xfrm>
            <a:off x="801307" y="3021013"/>
            <a:ext cx="1628775" cy="1298575"/>
          </a:xfrm>
          <a:prstGeom prst="roundRect">
            <a:avLst>
              <a:gd name="adj" fmla="val 11921"/>
            </a:avLst>
          </a:prstGeom>
          <a:gradFill rotWithShape="1">
            <a:gsLst>
              <a:gs pos="0">
                <a:schemeClr val="folHlink"/>
              </a:gs>
              <a:gs pos="100000">
                <a:schemeClr val="folHlink">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en-US" sz="2000">
              <a:latin typeface="Times New Roman" panose="02020603050405020304" pitchFamily="18" charset="0"/>
              <a:cs typeface="Times New Roman" panose="02020603050405020304" pitchFamily="18" charset="0"/>
            </a:endParaRPr>
          </a:p>
        </p:txBody>
      </p:sp>
      <p:sp>
        <p:nvSpPr>
          <p:cNvPr id="61" name="Freeform 16"/>
          <p:cNvSpPr>
            <a:spLocks/>
          </p:cNvSpPr>
          <p:nvPr/>
        </p:nvSpPr>
        <p:spPr bwMode="gray">
          <a:xfrm>
            <a:off x="855282" y="3086100"/>
            <a:ext cx="811213" cy="649288"/>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folHlink">
                  <a:gamma/>
                  <a:tint val="48627"/>
                  <a:invGamma/>
                </a:schemeClr>
              </a:gs>
              <a:gs pos="50000">
                <a:schemeClr val="folHlink">
                  <a:alpha val="0"/>
                </a:schemeClr>
              </a:gs>
              <a:gs pos="100000">
                <a:schemeClr val="folHlink">
                  <a:gamma/>
                  <a:tint val="48627"/>
                  <a:invGamma/>
                </a:schemeClr>
              </a:gs>
            </a:gsLst>
            <a:lin ang="2700000" scaled="1"/>
          </a:gradFill>
          <a:ln w="0">
            <a:noFill/>
            <a:prstDash val="solid"/>
            <a:round/>
            <a:headEnd/>
            <a:tailEnd/>
          </a:ln>
        </p:spPr>
        <p:txBody>
          <a:bodyPr/>
          <a:lstStyle/>
          <a:p>
            <a:endParaRPr lang="en-US" sz="2000">
              <a:latin typeface="Times New Roman" panose="02020603050405020304" pitchFamily="18" charset="0"/>
              <a:cs typeface="Times New Roman" panose="02020603050405020304" pitchFamily="18" charset="0"/>
            </a:endParaRPr>
          </a:p>
        </p:txBody>
      </p:sp>
      <p:sp>
        <p:nvSpPr>
          <p:cNvPr id="62" name="AutoShape 17"/>
          <p:cNvSpPr>
            <a:spLocks noChangeArrowheads="1"/>
          </p:cNvSpPr>
          <p:nvPr/>
        </p:nvSpPr>
        <p:spPr bwMode="gray">
          <a:xfrm>
            <a:off x="782257" y="4543425"/>
            <a:ext cx="1628775" cy="1298575"/>
          </a:xfrm>
          <a:prstGeom prst="roundRect">
            <a:avLst>
              <a:gd name="adj" fmla="val 11921"/>
            </a:avLst>
          </a:prstGeom>
          <a:gradFill rotWithShape="1">
            <a:gsLst>
              <a:gs pos="0">
                <a:schemeClr val="accent2"/>
              </a:gs>
              <a:gs pos="100000">
                <a:schemeClr val="accent2">
                  <a:gamma/>
                  <a:shade val="69804"/>
                  <a:invGamma/>
                </a:scheme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endParaRPr lang="en-US" sz="2000">
              <a:latin typeface="Times New Roman" panose="02020603050405020304" pitchFamily="18" charset="0"/>
              <a:cs typeface="Times New Roman" panose="02020603050405020304" pitchFamily="18" charset="0"/>
            </a:endParaRPr>
          </a:p>
        </p:txBody>
      </p:sp>
      <p:sp>
        <p:nvSpPr>
          <p:cNvPr id="63" name="Freeform 18"/>
          <p:cNvSpPr>
            <a:spLocks/>
          </p:cNvSpPr>
          <p:nvPr/>
        </p:nvSpPr>
        <p:spPr bwMode="gray">
          <a:xfrm>
            <a:off x="836232" y="4598988"/>
            <a:ext cx="811213" cy="649287"/>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50000">
                <a:schemeClr val="accent2">
                  <a:alpha val="0"/>
                </a:schemeClr>
              </a:gs>
              <a:gs pos="100000">
                <a:schemeClr val="accent2">
                  <a:gamma/>
                  <a:tint val="48627"/>
                  <a:invGamma/>
                </a:schemeClr>
              </a:gs>
            </a:gsLst>
            <a:lin ang="2700000" scaled="1"/>
          </a:gradFill>
          <a:ln w="0">
            <a:noFill/>
            <a:prstDash val="solid"/>
            <a:round/>
            <a:headEnd/>
            <a:tailEnd/>
          </a:ln>
        </p:spPr>
        <p:txBody>
          <a:bodyPr/>
          <a:lstStyle/>
          <a:p>
            <a:endParaRPr lang="en-US" sz="2000">
              <a:latin typeface="Times New Roman" panose="02020603050405020304" pitchFamily="18" charset="0"/>
              <a:cs typeface="Times New Roman" panose="02020603050405020304" pitchFamily="18" charset="0"/>
            </a:endParaRPr>
          </a:p>
        </p:txBody>
      </p:sp>
      <p:sp>
        <p:nvSpPr>
          <p:cNvPr id="64" name="Text Box 20"/>
          <p:cNvSpPr txBox="1">
            <a:spLocks noChangeArrowheads="1"/>
          </p:cNvSpPr>
          <p:nvPr/>
        </p:nvSpPr>
        <p:spPr bwMode="black">
          <a:xfrm>
            <a:off x="2641220" y="1747838"/>
            <a:ext cx="6745848" cy="923330"/>
          </a:xfrm>
          <a:prstGeom prst="rect">
            <a:avLst/>
          </a:prstGeom>
          <a:noFill/>
          <a:ln w="9525" algn="ctr">
            <a:noFill/>
            <a:miter lim="800000"/>
            <a:headEnd/>
            <a:tailEnd/>
          </a:ln>
          <a:effectLst/>
        </p:spPr>
        <p:txBody>
          <a:bodyPr wrap="square">
            <a:spAutoFit/>
          </a:bodyPr>
          <a:lstStyle/>
          <a:p>
            <a:pPr eaLnBrk="0" hangingPunct="0"/>
            <a:r>
              <a:rPr lang="en-US">
                <a:solidFill>
                  <a:srgbClr val="000000"/>
                </a:solidFill>
                <a:latin typeface="Times New Roman" panose="02020603050405020304" pitchFamily="18" charset="0"/>
                <a:cs typeface="Times New Roman" panose="02020603050405020304" pitchFamily="18" charset="0"/>
              </a:rPr>
              <a:t>Dãy số nguyên a</a:t>
            </a:r>
            <a:r>
              <a:rPr lang="en-US" baseline="-25000">
                <a:solidFill>
                  <a:srgbClr val="000000"/>
                </a:solidFill>
                <a:latin typeface="Times New Roman" panose="02020603050405020304" pitchFamily="18" charset="0"/>
                <a:cs typeface="Times New Roman" panose="02020603050405020304" pitchFamily="18" charset="0"/>
              </a:rPr>
              <a:t>0</a:t>
            </a:r>
            <a:r>
              <a:rPr lang="en-US">
                <a:solidFill>
                  <a:srgbClr val="000000"/>
                </a:solidFill>
                <a:latin typeface="Times New Roman" panose="02020603050405020304" pitchFamily="18" charset="0"/>
                <a:cs typeface="Times New Roman" panose="02020603050405020304" pitchFamily="18" charset="0"/>
              </a:rPr>
              <a:t>, a</a:t>
            </a:r>
            <a:r>
              <a:rPr lang="en-US" baseline="-25000">
                <a:solidFill>
                  <a:srgbClr val="000000"/>
                </a:solidFill>
                <a:latin typeface="Times New Roman" panose="02020603050405020304" pitchFamily="18" charset="0"/>
                <a:cs typeface="Times New Roman" panose="02020603050405020304" pitchFamily="18" charset="0"/>
              </a:rPr>
              <a:t>1</a:t>
            </a:r>
            <a:r>
              <a:rPr lang="en-US">
                <a:solidFill>
                  <a:srgbClr val="000000"/>
                </a:solidFill>
                <a:latin typeface="Times New Roman" panose="02020603050405020304" pitchFamily="18" charset="0"/>
                <a:cs typeface="Times New Roman" panose="02020603050405020304" pitchFamily="18" charset="0"/>
              </a:rPr>
              <a:t>,…,a</a:t>
            </a:r>
            <a:r>
              <a:rPr lang="en-US" baseline="-25000">
                <a:solidFill>
                  <a:srgbClr val="000000"/>
                </a:solidFill>
                <a:latin typeface="Times New Roman" panose="02020603050405020304" pitchFamily="18" charset="0"/>
                <a:cs typeface="Times New Roman" panose="02020603050405020304" pitchFamily="18" charset="0"/>
              </a:rPr>
              <a:t>n-1</a:t>
            </a:r>
            <a:r>
              <a:rPr lang="en-US">
                <a:solidFill>
                  <a:srgbClr val="000000"/>
                </a:solidFill>
                <a:latin typeface="Times New Roman" panose="02020603050405020304" pitchFamily="18" charset="0"/>
                <a:cs typeface="Times New Roman" panose="02020603050405020304" pitchFamily="18" charset="0"/>
              </a:rPr>
              <a:t>, gồm n phần tử. </a:t>
            </a:r>
          </a:p>
          <a:p>
            <a:pPr eaLnBrk="0" hangingPunct="0"/>
            <a:r>
              <a:rPr lang="en-US">
                <a:solidFill>
                  <a:srgbClr val="000000"/>
                </a:solidFill>
                <a:latin typeface="Times New Roman" panose="02020603050405020304" pitchFamily="18" charset="0"/>
                <a:cs typeface="Times New Roman" panose="02020603050405020304" pitchFamily="18" charset="0"/>
              </a:rPr>
              <a:t>Phần tử cần tìm x</a:t>
            </a:r>
          </a:p>
          <a:p>
            <a:pPr eaLnBrk="0" hangingPunct="0"/>
            <a:r>
              <a:rPr lang="en-US">
                <a:solidFill>
                  <a:srgbClr val="000000"/>
                </a:solidFill>
                <a:latin typeface="Times New Roman" panose="02020603050405020304" pitchFamily="18" charset="0"/>
                <a:cs typeface="Times New Roman" panose="02020603050405020304" pitchFamily="18" charset="0"/>
              </a:rPr>
              <a:t>Ví dụ: dãy số 5, 3, 2, 12, 24, 56, 11, 4 và phần tử x=12</a:t>
            </a:r>
          </a:p>
        </p:txBody>
      </p:sp>
      <p:sp>
        <p:nvSpPr>
          <p:cNvPr id="65" name="Text Box 21"/>
          <p:cNvSpPr txBox="1">
            <a:spLocks noChangeArrowheads="1"/>
          </p:cNvSpPr>
          <p:nvPr/>
        </p:nvSpPr>
        <p:spPr bwMode="black">
          <a:xfrm>
            <a:off x="2641220" y="3243263"/>
            <a:ext cx="8228032" cy="646331"/>
          </a:xfrm>
          <a:prstGeom prst="rect">
            <a:avLst/>
          </a:prstGeom>
          <a:noFill/>
          <a:ln w="9525" algn="ctr">
            <a:noFill/>
            <a:miter lim="800000"/>
            <a:headEnd/>
            <a:tailEnd/>
          </a:ln>
          <a:effectLst/>
        </p:spPr>
        <p:txBody>
          <a:bodyPr wrap="square">
            <a:spAutoFit/>
          </a:bodyPr>
          <a:lstStyle/>
          <a:p>
            <a:pPr eaLnBrk="0" hangingPunct="0"/>
            <a:r>
              <a:rPr lang="en-US">
                <a:solidFill>
                  <a:srgbClr val="000000"/>
                </a:solidFill>
                <a:latin typeface="Times New Roman" panose="02020603050405020304" pitchFamily="18" charset="0"/>
                <a:cs typeface="Times New Roman" panose="02020603050405020304" pitchFamily="18" charset="0"/>
              </a:rPr>
              <a:t>Vị trí của phần tử cần tìm x trong dãy trên nếu x có trong dãy hoặc giá trị -1 nếu x không có trong dãy.</a:t>
            </a:r>
          </a:p>
        </p:txBody>
      </p:sp>
      <p:sp>
        <p:nvSpPr>
          <p:cNvPr id="67" name="Text Box 22"/>
          <p:cNvSpPr txBox="1">
            <a:spLocks noChangeArrowheads="1"/>
          </p:cNvSpPr>
          <p:nvPr/>
        </p:nvSpPr>
        <p:spPr bwMode="black">
          <a:xfrm>
            <a:off x="2641219" y="4824413"/>
            <a:ext cx="8678821" cy="923330"/>
          </a:xfrm>
          <a:prstGeom prst="rect">
            <a:avLst/>
          </a:prstGeom>
          <a:noFill/>
          <a:ln w="9525" algn="ctr">
            <a:noFill/>
            <a:miter lim="800000"/>
            <a:headEnd/>
            <a:tailEnd/>
          </a:ln>
          <a:effectLst/>
        </p:spPr>
        <p:txBody>
          <a:bodyPr wrap="square">
            <a:spAutoFit/>
          </a:bodyPr>
          <a:lstStyle/>
          <a:p>
            <a:pPr eaLnBrk="0" hangingPunct="0"/>
            <a:r>
              <a:rPr lang="en-US">
                <a:latin typeface="Times New Roman" panose="02020603050405020304" pitchFamily="18" charset="0"/>
                <a:cs typeface="Times New Roman" panose="02020603050405020304" pitchFamily="18" charset="0"/>
              </a:rPr>
              <a:t>Duyệt qua tất cả các phần tử của mảng, trong quá trình duyệt nếu tìm thấy phần tử có khóa bằng với khóa tìm kiếm thì trả về vị trí của phần tử đó. Còn nếu duyệt tới hết mảng mà vẫn không có phần tử nào có khóa bằng với khóa tìm kiếm thì trả về -1 (không tìm thấy).</a:t>
            </a:r>
            <a:endParaRPr lang="en-US">
              <a:solidFill>
                <a:srgbClr val="000000"/>
              </a:solidFill>
              <a:latin typeface="Times New Roman" panose="02020603050405020304" pitchFamily="18" charset="0"/>
              <a:cs typeface="Times New Roman" panose="02020603050405020304" pitchFamily="18" charset="0"/>
            </a:endParaRPr>
          </a:p>
        </p:txBody>
      </p:sp>
      <p:sp>
        <p:nvSpPr>
          <p:cNvPr id="69" name="Text Box 24"/>
          <p:cNvSpPr txBox="1">
            <a:spLocks noChangeArrowheads="1"/>
          </p:cNvSpPr>
          <p:nvPr/>
        </p:nvSpPr>
        <p:spPr bwMode="white">
          <a:xfrm>
            <a:off x="769557" y="1689100"/>
            <a:ext cx="1673225" cy="523220"/>
          </a:xfrm>
          <a:prstGeom prst="rect">
            <a:avLst/>
          </a:prstGeom>
          <a:noFill/>
          <a:ln w="9525" algn="ctr">
            <a:noFill/>
            <a:miter lim="800000"/>
            <a:headEnd/>
            <a:tailEnd/>
          </a:ln>
          <a:effectLst/>
        </p:spPr>
        <p:txBody>
          <a:bodyPr>
            <a:spAutoFit/>
          </a:bodyPr>
          <a:lstStyle/>
          <a:p>
            <a:pPr algn="ctr">
              <a:spcBef>
                <a:spcPct val="50000"/>
              </a:spcBef>
            </a:pPr>
            <a:r>
              <a:rPr lang="en-US" sz="2800" b="1">
                <a:solidFill>
                  <a:srgbClr val="FEFFFF"/>
                </a:solidFill>
                <a:latin typeface="Times New Roman" panose="02020603050405020304" pitchFamily="18" charset="0"/>
                <a:cs typeface="Times New Roman" panose="02020603050405020304" pitchFamily="18" charset="0"/>
              </a:rPr>
              <a:t> Input</a:t>
            </a:r>
          </a:p>
        </p:txBody>
      </p:sp>
      <p:sp>
        <p:nvSpPr>
          <p:cNvPr id="70" name="Text Box 25"/>
          <p:cNvSpPr txBox="1">
            <a:spLocks noChangeArrowheads="1"/>
          </p:cNvSpPr>
          <p:nvPr/>
        </p:nvSpPr>
        <p:spPr bwMode="white">
          <a:xfrm>
            <a:off x="769557" y="3248025"/>
            <a:ext cx="1673225" cy="523220"/>
          </a:xfrm>
          <a:prstGeom prst="rect">
            <a:avLst/>
          </a:prstGeom>
          <a:noFill/>
          <a:ln w="9525" algn="ctr">
            <a:noFill/>
            <a:miter lim="800000"/>
            <a:headEnd/>
            <a:tailEnd/>
          </a:ln>
          <a:effectLst/>
        </p:spPr>
        <p:txBody>
          <a:bodyPr>
            <a:spAutoFit/>
          </a:bodyPr>
          <a:lstStyle/>
          <a:p>
            <a:pPr algn="ctr">
              <a:spcBef>
                <a:spcPct val="50000"/>
              </a:spcBef>
            </a:pPr>
            <a:r>
              <a:rPr lang="en-US" sz="2800" b="1">
                <a:solidFill>
                  <a:srgbClr val="FEFFFF"/>
                </a:solidFill>
                <a:latin typeface="Times New Roman" panose="02020603050405020304" pitchFamily="18" charset="0"/>
                <a:cs typeface="Times New Roman" panose="02020603050405020304" pitchFamily="18" charset="0"/>
              </a:rPr>
              <a:t>Output</a:t>
            </a:r>
          </a:p>
        </p:txBody>
      </p:sp>
      <p:sp>
        <p:nvSpPr>
          <p:cNvPr id="71" name="Text Box 26"/>
          <p:cNvSpPr txBox="1">
            <a:spLocks noChangeArrowheads="1"/>
          </p:cNvSpPr>
          <p:nvPr/>
        </p:nvSpPr>
        <p:spPr bwMode="white">
          <a:xfrm>
            <a:off x="698120" y="4806950"/>
            <a:ext cx="1673225" cy="523220"/>
          </a:xfrm>
          <a:prstGeom prst="rect">
            <a:avLst/>
          </a:prstGeom>
          <a:noFill/>
          <a:ln w="9525" algn="ctr">
            <a:noFill/>
            <a:miter lim="800000"/>
            <a:headEnd/>
            <a:tailEnd/>
          </a:ln>
          <a:effectLst/>
        </p:spPr>
        <p:txBody>
          <a:bodyPr>
            <a:spAutoFit/>
          </a:bodyPr>
          <a:lstStyle/>
          <a:p>
            <a:pPr algn="ctr">
              <a:spcBef>
                <a:spcPct val="50000"/>
              </a:spcBef>
            </a:pPr>
            <a:r>
              <a:rPr lang="en-US" sz="2800" b="1">
                <a:solidFill>
                  <a:srgbClr val="FEFFFF"/>
                </a:solidFill>
                <a:latin typeface="Times New Roman" panose="02020603050405020304" pitchFamily="18" charset="0"/>
                <a:cs typeface="Times New Roman" panose="02020603050405020304" pitchFamily="18" charset="0"/>
              </a:rPr>
              <a:t>Ý tưởng</a:t>
            </a:r>
          </a:p>
        </p:txBody>
      </p:sp>
      <p:sp>
        <p:nvSpPr>
          <p:cNvPr id="23"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358669623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1" name="Oval 3"/>
          <p:cNvSpPr>
            <a:spLocks noChangeArrowheads="1"/>
          </p:cNvSpPr>
          <p:nvPr/>
        </p:nvSpPr>
        <p:spPr bwMode="auto">
          <a:xfrm>
            <a:off x="3552825"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698372" name="Oval 4"/>
          <p:cNvSpPr>
            <a:spLocks noChangeArrowheads="1"/>
          </p:cNvSpPr>
          <p:nvPr/>
        </p:nvSpPr>
        <p:spPr bwMode="auto">
          <a:xfrm>
            <a:off x="4592638"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8</a:t>
            </a:r>
          </a:p>
        </p:txBody>
      </p:sp>
      <p:sp>
        <p:nvSpPr>
          <p:cNvPr id="698373" name="Oval 5"/>
          <p:cNvSpPr>
            <a:spLocks noChangeArrowheads="1"/>
          </p:cNvSpPr>
          <p:nvPr/>
        </p:nvSpPr>
        <p:spPr bwMode="auto">
          <a:xfrm>
            <a:off x="5614988"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698374" name="Oval 6"/>
          <p:cNvSpPr>
            <a:spLocks noChangeArrowheads="1"/>
          </p:cNvSpPr>
          <p:nvPr/>
        </p:nvSpPr>
        <p:spPr bwMode="auto">
          <a:xfrm>
            <a:off x="6623050"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698375" name="Oval 7"/>
          <p:cNvSpPr>
            <a:spLocks noChangeArrowheads="1"/>
          </p:cNvSpPr>
          <p:nvPr/>
        </p:nvSpPr>
        <p:spPr bwMode="auto">
          <a:xfrm>
            <a:off x="7645400"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698376" name="Oval 8"/>
          <p:cNvSpPr>
            <a:spLocks noChangeArrowheads="1"/>
          </p:cNvSpPr>
          <p:nvPr/>
        </p:nvSpPr>
        <p:spPr bwMode="auto">
          <a:xfrm>
            <a:off x="8669338"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698377" name="Oval 9"/>
          <p:cNvSpPr>
            <a:spLocks noChangeArrowheads="1"/>
          </p:cNvSpPr>
          <p:nvPr/>
        </p:nvSpPr>
        <p:spPr bwMode="auto">
          <a:xfrm>
            <a:off x="9658350" y="2871789"/>
            <a:ext cx="781050" cy="64928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15</a:t>
            </a:r>
          </a:p>
        </p:txBody>
      </p:sp>
      <p:sp>
        <p:nvSpPr>
          <p:cNvPr id="698378" name="Oval 10"/>
          <p:cNvSpPr>
            <a:spLocks noChangeArrowheads="1"/>
          </p:cNvSpPr>
          <p:nvPr/>
        </p:nvSpPr>
        <p:spPr bwMode="auto">
          <a:xfrm>
            <a:off x="2546351" y="2871789"/>
            <a:ext cx="792163" cy="64928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12</a:t>
            </a:r>
          </a:p>
        </p:txBody>
      </p:sp>
      <p:grpSp>
        <p:nvGrpSpPr>
          <p:cNvPr id="30732" name="Group 11"/>
          <p:cNvGrpSpPr>
            <a:grpSpLocks/>
          </p:cNvGrpSpPr>
          <p:nvPr/>
        </p:nvGrpSpPr>
        <p:grpSpPr bwMode="auto">
          <a:xfrm>
            <a:off x="2546350" y="2287589"/>
            <a:ext cx="7893050" cy="649287"/>
            <a:chOff x="644" y="1153"/>
            <a:chExt cx="4972" cy="409"/>
          </a:xfrm>
        </p:grpSpPr>
        <p:sp>
          <p:nvSpPr>
            <p:cNvPr id="30738" name="Oval 12"/>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30739" name="Oval 13"/>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30740" name="Oval 14"/>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3</a:t>
              </a:r>
            </a:p>
          </p:txBody>
        </p:sp>
        <p:sp>
          <p:nvSpPr>
            <p:cNvPr id="30741" name="Oval 15"/>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30742" name="Oval 16"/>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30743" name="Oval 17"/>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30744" name="Oval 18"/>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7</a:t>
              </a:r>
            </a:p>
          </p:txBody>
        </p:sp>
        <p:sp>
          <p:nvSpPr>
            <p:cNvPr id="30745" name="Oval 19"/>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0</a:t>
              </a:r>
            </a:p>
          </p:txBody>
        </p:sp>
      </p:grpSp>
      <p:sp>
        <p:nvSpPr>
          <p:cNvPr id="698388" name="AutoShape 20"/>
          <p:cNvSpPr>
            <a:spLocks noChangeArrowheads="1"/>
          </p:cNvSpPr>
          <p:nvPr/>
        </p:nvSpPr>
        <p:spPr bwMode="auto">
          <a:xfrm>
            <a:off x="2462213" y="3556001"/>
            <a:ext cx="914400" cy="908149"/>
          </a:xfrm>
          <a:prstGeom prst="upArrowCallout">
            <a:avLst>
              <a:gd name="adj1" fmla="val 27746"/>
              <a:gd name="adj2" fmla="val 25819"/>
              <a:gd name="adj3" fmla="val 16667"/>
              <a:gd name="adj4" fmla="val 5053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latin typeface="Times New Roman" panose="02020603050405020304" pitchFamily="18" charset="0"/>
              </a:rPr>
              <a:t>i</a:t>
            </a:r>
          </a:p>
        </p:txBody>
      </p:sp>
      <p:sp>
        <p:nvSpPr>
          <p:cNvPr id="698389" name="AutoShape 21"/>
          <p:cNvSpPr>
            <a:spLocks noChangeArrowheads="1"/>
          </p:cNvSpPr>
          <p:nvPr/>
        </p:nvSpPr>
        <p:spPr bwMode="auto">
          <a:xfrm>
            <a:off x="3354388" y="2039939"/>
            <a:ext cx="1143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solidFill>
                  <a:srgbClr val="0000FF"/>
                </a:solidFill>
                <a:latin typeface="Times New Roman" panose="02020603050405020304" pitchFamily="18" charset="0"/>
              </a:rPr>
              <a:t>j</a:t>
            </a:r>
          </a:p>
        </p:txBody>
      </p:sp>
      <p:sp>
        <p:nvSpPr>
          <p:cNvPr id="698390" name="Oval 22"/>
          <p:cNvSpPr>
            <a:spLocks noChangeArrowheads="1"/>
          </p:cNvSpPr>
          <p:nvPr/>
        </p:nvSpPr>
        <p:spPr bwMode="auto">
          <a:xfrm>
            <a:off x="2562225" y="2873375"/>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30736" name="Rectangle 26"/>
          <p:cNvSpPr>
            <a:spLocks noChangeArrowheads="1"/>
          </p:cNvSpPr>
          <p:nvPr/>
        </p:nvSpPr>
        <p:spPr bwMode="auto">
          <a:xfrm>
            <a:off x="4143375" y="5813426"/>
            <a:ext cx="4540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09538">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lvl="2">
              <a:spcBef>
                <a:spcPts val="800"/>
              </a:spcBef>
            </a:pPr>
            <a:r>
              <a:rPr lang="en-US" sz="2400">
                <a:solidFill>
                  <a:srgbClr val="0000FF"/>
                </a:solidFill>
                <a:latin typeface="Times New Roman" panose="02020603050405020304" pitchFamily="18" charset="0"/>
                <a:cs typeface="Times New Roman" panose="02020603050405020304" pitchFamily="18" charset="0"/>
              </a:rPr>
              <a:t>Nếu a[i] &gt; a[j] thì đổi chỗ a[i]</a:t>
            </a:r>
            <a:r>
              <a:rPr lang="en-US" sz="24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 </a:t>
            </a:r>
            <a:r>
              <a:rPr lang="en-US" sz="2400">
                <a:solidFill>
                  <a:srgbClr val="0000FF"/>
                </a:solidFill>
                <a:latin typeface="Times New Roman" panose="02020603050405020304" pitchFamily="18" charset="0"/>
                <a:cs typeface="Times New Roman" panose="02020603050405020304" pitchFamily="18" charset="0"/>
              </a:rPr>
              <a:t>a[j]</a:t>
            </a:r>
          </a:p>
        </p:txBody>
      </p:sp>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29" name="Rectangle 28"/>
          <p:cNvSpPr/>
          <p:nvPr/>
        </p:nvSpPr>
        <p:spPr>
          <a:xfrm>
            <a:off x="615950" y="248458"/>
            <a:ext cx="10960100" cy="754053"/>
          </a:xfrm>
          <a:prstGeom prst="rect">
            <a:avLst/>
          </a:prstGeom>
        </p:spPr>
        <p:txBody>
          <a:bodyPr wrap="square">
            <a:spAutoFit/>
          </a:bodyPr>
          <a:lstStyle/>
          <a:p>
            <a:pPr algn="ctr"/>
            <a:r>
              <a:rPr lang="en-US" sz="4300" b="1" i="1">
                <a:latin typeface="Times New Roman" panose="02020603050405020304" pitchFamily="18" charset="0"/>
              </a:rPr>
              <a:t>Interchange</a:t>
            </a:r>
            <a:r>
              <a:rPr lang="en-US" sz="4300" b="1" i="1"/>
              <a:t> </a:t>
            </a:r>
            <a:r>
              <a:rPr lang="en-US" sz="4300" b="1" i="1">
                <a:latin typeface="Times New Roman" panose="02020603050405020304" pitchFamily="18" charset="0"/>
              </a:rPr>
              <a:t>Sort</a:t>
            </a:r>
            <a:r>
              <a:rPr lang="en-US" sz="4300" b="1" i="1"/>
              <a:t> </a:t>
            </a:r>
            <a:r>
              <a:rPr lang="en-US" sz="4300" b="1" i="1">
                <a:latin typeface="Times New Roman" panose="02020603050405020304" pitchFamily="18" charset="0"/>
              </a:rPr>
              <a:t>–</a:t>
            </a:r>
            <a:r>
              <a:rPr lang="en-US" sz="4300" b="1" i="1"/>
              <a:t> </a:t>
            </a:r>
            <a:r>
              <a:rPr lang="en-US" sz="4300" b="1" i="1">
                <a:latin typeface="Times New Roman" panose="02020603050405020304" pitchFamily="18" charset="0"/>
              </a:rPr>
              <a:t>Ví dụ</a:t>
            </a:r>
            <a:endParaRPr lang="en-US" sz="4300" b="1"/>
          </a:p>
        </p:txBody>
      </p:sp>
      <p:sp>
        <p:nvSpPr>
          <p:cNvPr id="28" name="Rectangle 27"/>
          <p:cNvSpPr/>
          <p:nvPr/>
        </p:nvSpPr>
        <p:spPr>
          <a:xfrm>
            <a:off x="583582" y="2939534"/>
            <a:ext cx="1378904" cy="523220"/>
          </a:xfrm>
          <a:prstGeom prst="rect">
            <a:avLst/>
          </a:prstGeom>
        </p:spPr>
        <p:txBody>
          <a:bodyPr wrap="none">
            <a:spAutoFit/>
          </a:bodyPr>
          <a:lstStyle/>
          <a:p>
            <a:r>
              <a:rPr lang="en-US" sz="2800" b="1" i="1">
                <a:latin typeface="Times New Roman" panose="02020603050405020304" pitchFamily="18" charset="0"/>
              </a:rPr>
              <a:t>Bước 1:</a:t>
            </a:r>
            <a:endParaRPr lang="en-US" sz="2800" b="1"/>
          </a:p>
        </p:txBody>
      </p:sp>
      <p:sp>
        <p:nvSpPr>
          <p:cNvPr id="30"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1689158048"/>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8388"/>
                                        </p:tgtEl>
                                        <p:attrNameLst>
                                          <p:attrName>style.visibility</p:attrName>
                                        </p:attrNameLst>
                                      </p:cBhvr>
                                      <p:to>
                                        <p:strVal val="visible"/>
                                      </p:to>
                                    </p:set>
                                    <p:animEffect transition="in" filter="blinds(horizontal)">
                                      <p:cBhvr>
                                        <p:cTn id="7" dur="500"/>
                                        <p:tgtEl>
                                          <p:spTgt spid="698388"/>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iterate type="lt">
                                    <p:tmPct val="0"/>
                                  </p:iterate>
                                  <p:childTnLst>
                                    <p:set>
                                      <p:cBhvr>
                                        <p:cTn id="10" dur="1" fill="hold">
                                          <p:stCondLst>
                                            <p:cond delay="0"/>
                                          </p:stCondLst>
                                        </p:cTn>
                                        <p:tgtEl>
                                          <p:spTgt spid="698389"/>
                                        </p:tgtEl>
                                        <p:attrNameLst>
                                          <p:attrName>style.visibility</p:attrName>
                                        </p:attrNameLst>
                                      </p:cBhvr>
                                      <p:to>
                                        <p:strVal val="visible"/>
                                      </p:to>
                                    </p:set>
                                    <p:animEffect transition="in" filter="blinds(horizontal)">
                                      <p:cBhvr>
                                        <p:cTn id="11" dur="500"/>
                                        <p:tgtEl>
                                          <p:spTgt spid="698389"/>
                                        </p:tgtEl>
                                      </p:cBhvr>
                                    </p:animEffect>
                                  </p:childTnLst>
                                </p:cTn>
                              </p:par>
                            </p:childTnLst>
                          </p:cTn>
                        </p:par>
                        <p:par>
                          <p:cTn id="12" fill="hold" nodeType="afterGroup">
                            <p:stCondLst>
                              <p:cond delay="1000"/>
                            </p:stCondLst>
                            <p:childTnLst>
                              <p:par>
                                <p:cTn id="13" presetID="26" presetClass="emph" presetSubtype="0" fill="hold" grpId="0" nodeType="afterEffect">
                                  <p:stCondLst>
                                    <p:cond delay="0"/>
                                  </p:stCondLst>
                                  <p:childTnLst>
                                    <p:animEffect transition="out" filter="fade">
                                      <p:cBhvr>
                                        <p:cTn id="14" dur="2000" tmFilter="0, 0; .2, .5; .8, .5; 1, 0"/>
                                        <p:tgtEl>
                                          <p:spTgt spid="698371"/>
                                        </p:tgtEl>
                                      </p:cBhvr>
                                    </p:animEffect>
                                    <p:animScale>
                                      <p:cBhvr>
                                        <p:cTn id="15" dur="1000" autoRev="1" fill="hold"/>
                                        <p:tgtEl>
                                          <p:spTgt spid="698371"/>
                                        </p:tgtEl>
                                      </p:cBhvr>
                                      <p:by x="105000" y="105000"/>
                                    </p:animScale>
                                  </p:childTnLst>
                                </p:cTn>
                              </p:par>
                              <p:par>
                                <p:cTn id="16" presetID="26" presetClass="emph" presetSubtype="0" fill="hold" grpId="0" nodeType="withEffect">
                                  <p:stCondLst>
                                    <p:cond delay="0"/>
                                  </p:stCondLst>
                                  <p:childTnLst>
                                    <p:animEffect transition="out" filter="fade">
                                      <p:cBhvr>
                                        <p:cTn id="17" dur="2000" tmFilter="0, 0; .2, .5; .8, .5; 1, 0"/>
                                        <p:tgtEl>
                                          <p:spTgt spid="698378"/>
                                        </p:tgtEl>
                                      </p:cBhvr>
                                    </p:animEffect>
                                    <p:animScale>
                                      <p:cBhvr>
                                        <p:cTn id="18" dur="1000" autoRev="1" fill="hold"/>
                                        <p:tgtEl>
                                          <p:spTgt spid="698378"/>
                                        </p:tgtEl>
                                      </p:cBhvr>
                                      <p:by x="105000" y="105000"/>
                                    </p:animScale>
                                  </p:childTnLst>
                                </p:cTn>
                              </p:par>
                            </p:childTnLst>
                          </p:cTn>
                        </p:par>
                        <p:par>
                          <p:cTn id="19" fill="hold" nodeType="afterGroup">
                            <p:stCondLst>
                              <p:cond delay="3000"/>
                            </p:stCondLst>
                            <p:childTnLst>
                              <p:par>
                                <p:cTn id="20" presetID="42" presetClass="path" presetSubtype="0" accel="50000" decel="50000" fill="hold" grpId="1" nodeType="afterEffect">
                                  <p:stCondLst>
                                    <p:cond delay="0"/>
                                  </p:stCondLst>
                                  <p:childTnLst>
                                    <p:animMotion origin="layout" path="M 4.44444E-6 2.59259E-6 L -0.05174 0.20879 " pathEditMode="relative" rAng="0" ptsTypes="AA">
                                      <p:cBhvr>
                                        <p:cTn id="21" dur="2000" fill="hold"/>
                                        <p:tgtEl>
                                          <p:spTgt spid="698371"/>
                                        </p:tgtEl>
                                        <p:attrNameLst>
                                          <p:attrName>ppt_x</p:attrName>
                                          <p:attrName>ppt_y</p:attrName>
                                        </p:attrNameLst>
                                      </p:cBhvr>
                                      <p:rCtr x="-2587" y="10440"/>
                                    </p:animMotion>
                                  </p:childTnLst>
                                </p:cTn>
                              </p:par>
                            </p:childTnLst>
                          </p:cTn>
                        </p:par>
                        <p:par>
                          <p:cTn id="22" fill="hold" nodeType="afterGroup">
                            <p:stCondLst>
                              <p:cond delay="5000"/>
                            </p:stCondLst>
                            <p:childTnLst>
                              <p:par>
                                <p:cTn id="23" presetID="63" presetClass="path" presetSubtype="0" accel="50000" decel="50000" fill="hold" grpId="1" nodeType="afterEffect">
                                  <p:stCondLst>
                                    <p:cond delay="0"/>
                                  </p:stCondLst>
                                  <p:childTnLst>
                                    <p:animMotion origin="layout" path="M 0.00013 -2.22222E-6 L 0.08008 -1.85185E-6 " pathEditMode="relative" rAng="0" ptsTypes="AA">
                                      <p:cBhvr>
                                        <p:cTn id="24" dur="2000" fill="hold"/>
                                        <p:tgtEl>
                                          <p:spTgt spid="698378"/>
                                        </p:tgtEl>
                                        <p:attrNameLst>
                                          <p:attrName>ppt_x</p:attrName>
                                          <p:attrName>ppt_y</p:attrName>
                                        </p:attrNameLst>
                                      </p:cBhvr>
                                      <p:rCtr x="4128" y="-93"/>
                                    </p:animMotion>
                                  </p:childTnLst>
                                </p:cTn>
                              </p:par>
                            </p:childTnLst>
                          </p:cTn>
                        </p:par>
                        <p:par>
                          <p:cTn id="25" fill="hold" nodeType="afterGroup">
                            <p:stCondLst>
                              <p:cond delay="7000"/>
                            </p:stCondLst>
                            <p:childTnLst>
                              <p:par>
                                <p:cTn id="26" presetID="64" presetClass="path" presetSubtype="0" accel="50000" decel="50000" fill="hold" grpId="2" nodeType="afterEffect">
                                  <p:stCondLst>
                                    <p:cond delay="0"/>
                                  </p:stCondLst>
                                  <p:childTnLst>
                                    <p:animMotion origin="layout" path="M -0.05169 0.2088 L -0.07995 1.48148E-6 " pathEditMode="relative" rAng="0" ptsTypes="AA">
                                      <p:cBhvr>
                                        <p:cTn id="27" dur="2000" fill="hold"/>
                                        <p:tgtEl>
                                          <p:spTgt spid="698371"/>
                                        </p:tgtEl>
                                        <p:attrNameLst>
                                          <p:attrName>ppt_x</p:attrName>
                                          <p:attrName>ppt_y</p:attrName>
                                        </p:attrNameLst>
                                      </p:cBhvr>
                                      <p:rCtr x="-1354" y="-10324"/>
                                    </p:animMotion>
                                  </p:childTnLst>
                                </p:cTn>
                              </p:par>
                            </p:childTnLst>
                          </p:cTn>
                        </p:par>
                        <p:par>
                          <p:cTn id="28" fill="hold" nodeType="afterGroup">
                            <p:stCondLst>
                              <p:cond delay="9000"/>
                            </p:stCondLst>
                            <p:childTnLst>
                              <p:par>
                                <p:cTn id="29" presetID="63" presetClass="path" presetSubtype="0" accel="50000" decel="50000" fill="hold" grpId="2" nodeType="afterEffect">
                                  <p:stCondLst>
                                    <p:cond delay="0"/>
                                  </p:stCondLst>
                                  <p:iterate type="lt">
                                    <p:tmPct val="0"/>
                                  </p:iterate>
                                  <p:childTnLst>
                                    <p:animMotion origin="layout" path="M 5.20417E-17 -2.22222E-6 L 0.08229 -2.22222E-6 " pathEditMode="relative" rAng="0" ptsTypes="AA">
                                      <p:cBhvr>
                                        <p:cTn id="30" dur="2000" fill="hold"/>
                                        <p:tgtEl>
                                          <p:spTgt spid="698389"/>
                                        </p:tgtEl>
                                        <p:attrNameLst>
                                          <p:attrName>ppt_x</p:attrName>
                                          <p:attrName>ppt_y</p:attrName>
                                        </p:attrNameLst>
                                      </p:cBhvr>
                                      <p:rCtr x="4115" y="0"/>
                                    </p:animMotion>
                                  </p:childTnLst>
                                </p:cTn>
                              </p:par>
                            </p:childTnLst>
                          </p:cTn>
                        </p:par>
                        <p:par>
                          <p:cTn id="31" fill="hold" nodeType="afterGroup">
                            <p:stCondLst>
                              <p:cond delay="11000"/>
                            </p:stCondLst>
                            <p:childTnLst>
                              <p:par>
                                <p:cTn id="32" presetID="26" presetClass="emph" presetSubtype="0" fill="hold" grpId="0" nodeType="afterEffect">
                                  <p:stCondLst>
                                    <p:cond delay="0"/>
                                  </p:stCondLst>
                                  <p:childTnLst>
                                    <p:animEffect transition="out" filter="fade">
                                      <p:cBhvr>
                                        <p:cTn id="33" dur="2000" tmFilter="0, 0; .2, .5; .8, .5; 1, 0"/>
                                        <p:tgtEl>
                                          <p:spTgt spid="698372"/>
                                        </p:tgtEl>
                                      </p:cBhvr>
                                    </p:animEffect>
                                    <p:animScale>
                                      <p:cBhvr>
                                        <p:cTn id="34" dur="1000" autoRev="1" fill="hold"/>
                                        <p:tgtEl>
                                          <p:spTgt spid="698372"/>
                                        </p:tgtEl>
                                      </p:cBhvr>
                                      <p:by x="105000" y="105000"/>
                                    </p:animScale>
                                  </p:childTnLst>
                                </p:cTn>
                              </p:par>
                              <p:par>
                                <p:cTn id="35" presetID="26" presetClass="emph" presetSubtype="0" fill="hold" grpId="3" nodeType="withEffect">
                                  <p:stCondLst>
                                    <p:cond delay="0"/>
                                  </p:stCondLst>
                                  <p:childTnLst>
                                    <p:animEffect transition="out" filter="fade">
                                      <p:cBhvr>
                                        <p:cTn id="36" dur="2000" tmFilter="0, 0; .2, .5; .8, .5; 1, 0"/>
                                        <p:tgtEl>
                                          <p:spTgt spid="698371"/>
                                        </p:tgtEl>
                                      </p:cBhvr>
                                    </p:animEffect>
                                    <p:animScale>
                                      <p:cBhvr>
                                        <p:cTn id="37" dur="1000" autoRev="1" fill="hold"/>
                                        <p:tgtEl>
                                          <p:spTgt spid="698371"/>
                                        </p:tgtEl>
                                      </p:cBhvr>
                                      <p:by x="105000" y="105000"/>
                                    </p:animScale>
                                  </p:childTnLst>
                                </p:cTn>
                              </p:par>
                            </p:childTnLst>
                          </p:cTn>
                        </p:par>
                        <p:par>
                          <p:cTn id="38" fill="hold" nodeType="afterGroup">
                            <p:stCondLst>
                              <p:cond delay="13000"/>
                            </p:stCondLst>
                            <p:childTnLst>
                              <p:par>
                                <p:cTn id="39" presetID="63" presetClass="path" presetSubtype="0" accel="50000" decel="50000" fill="hold" grpId="3" nodeType="afterEffect">
                                  <p:stCondLst>
                                    <p:cond delay="0"/>
                                  </p:stCondLst>
                                  <p:iterate type="lt">
                                    <p:tmPct val="0"/>
                                  </p:iterate>
                                  <p:childTnLst>
                                    <p:animMotion origin="layout" path="M 0.08229 3.7037E-6 L 0.16653 0.00046 " pathEditMode="relative" rAng="0" ptsTypes="AA">
                                      <p:cBhvr>
                                        <p:cTn id="40" dur="2000" fill="hold"/>
                                        <p:tgtEl>
                                          <p:spTgt spid="698389"/>
                                        </p:tgtEl>
                                        <p:attrNameLst>
                                          <p:attrName>ppt_x</p:attrName>
                                          <p:attrName>ppt_y</p:attrName>
                                        </p:attrNameLst>
                                      </p:cBhvr>
                                      <p:rCtr x="4206" y="23"/>
                                    </p:animMotion>
                                  </p:childTnLst>
                                </p:cTn>
                              </p:par>
                            </p:childTnLst>
                          </p:cTn>
                        </p:par>
                        <p:par>
                          <p:cTn id="41" fill="hold" nodeType="afterGroup">
                            <p:stCondLst>
                              <p:cond delay="15000"/>
                            </p:stCondLst>
                            <p:childTnLst>
                              <p:par>
                                <p:cTn id="42" presetID="26" presetClass="emph" presetSubtype="0" fill="hold" grpId="4" nodeType="afterEffect">
                                  <p:stCondLst>
                                    <p:cond delay="0"/>
                                  </p:stCondLst>
                                  <p:childTnLst>
                                    <p:animEffect transition="out" filter="fade">
                                      <p:cBhvr>
                                        <p:cTn id="43" dur="2000" tmFilter="0, 0; .2, .5; .8, .5; 1, 0"/>
                                        <p:tgtEl>
                                          <p:spTgt spid="698371"/>
                                        </p:tgtEl>
                                      </p:cBhvr>
                                    </p:animEffect>
                                    <p:animScale>
                                      <p:cBhvr>
                                        <p:cTn id="44" dur="1000" autoRev="1" fill="hold"/>
                                        <p:tgtEl>
                                          <p:spTgt spid="698371"/>
                                        </p:tgtEl>
                                      </p:cBhvr>
                                      <p:by x="105000" y="105000"/>
                                    </p:animScale>
                                  </p:childTnLst>
                                </p:cTn>
                              </p:par>
                              <p:par>
                                <p:cTn id="45" presetID="26" presetClass="emph" presetSubtype="0" fill="hold" grpId="0" nodeType="withEffect">
                                  <p:stCondLst>
                                    <p:cond delay="0"/>
                                  </p:stCondLst>
                                  <p:childTnLst>
                                    <p:animEffect transition="out" filter="fade">
                                      <p:cBhvr>
                                        <p:cTn id="46" dur="2000" tmFilter="0, 0; .2, .5; .8, .5; 1, 0"/>
                                        <p:tgtEl>
                                          <p:spTgt spid="698373"/>
                                        </p:tgtEl>
                                      </p:cBhvr>
                                    </p:animEffect>
                                    <p:animScale>
                                      <p:cBhvr>
                                        <p:cTn id="47" dur="1000" autoRev="1" fill="hold"/>
                                        <p:tgtEl>
                                          <p:spTgt spid="698373"/>
                                        </p:tgtEl>
                                      </p:cBhvr>
                                      <p:by x="105000" y="105000"/>
                                    </p:animScale>
                                  </p:childTnLst>
                                </p:cTn>
                              </p:par>
                            </p:childTnLst>
                          </p:cTn>
                        </p:par>
                        <p:par>
                          <p:cTn id="48" fill="hold" nodeType="afterGroup">
                            <p:stCondLst>
                              <p:cond delay="17000"/>
                            </p:stCondLst>
                            <p:childTnLst>
                              <p:par>
                                <p:cTn id="49" presetID="63" presetClass="path" presetSubtype="0" accel="50000" decel="50000" fill="hold" grpId="4" nodeType="afterEffect">
                                  <p:stCondLst>
                                    <p:cond delay="0"/>
                                  </p:stCondLst>
                                  <p:iterate type="lt">
                                    <p:tmPct val="0"/>
                                  </p:iterate>
                                  <p:childTnLst>
                                    <p:animMotion origin="layout" path="M 0.16653 0.00046 L 0.25299 0.00046 " pathEditMode="relative" rAng="0" ptsTypes="AA">
                                      <p:cBhvr>
                                        <p:cTn id="50" dur="2000" fill="hold"/>
                                        <p:tgtEl>
                                          <p:spTgt spid="698389"/>
                                        </p:tgtEl>
                                        <p:attrNameLst>
                                          <p:attrName>ppt_x</p:attrName>
                                          <p:attrName>ppt_y</p:attrName>
                                        </p:attrNameLst>
                                      </p:cBhvr>
                                      <p:rCtr x="4323" y="0"/>
                                    </p:animMotion>
                                  </p:childTnLst>
                                </p:cTn>
                              </p:par>
                            </p:childTnLst>
                          </p:cTn>
                        </p:par>
                        <p:par>
                          <p:cTn id="51" fill="hold" nodeType="afterGroup">
                            <p:stCondLst>
                              <p:cond delay="19000"/>
                            </p:stCondLst>
                            <p:childTnLst>
                              <p:par>
                                <p:cTn id="52" presetID="26" presetClass="emph" presetSubtype="0" fill="hold" grpId="0" nodeType="afterEffect">
                                  <p:stCondLst>
                                    <p:cond delay="0"/>
                                  </p:stCondLst>
                                  <p:childTnLst>
                                    <p:animEffect transition="out" filter="fade">
                                      <p:cBhvr>
                                        <p:cTn id="53" dur="2000" tmFilter="0, 0; .2, .5; .8, .5; 1, 0"/>
                                        <p:tgtEl>
                                          <p:spTgt spid="698374"/>
                                        </p:tgtEl>
                                      </p:cBhvr>
                                    </p:animEffect>
                                    <p:animScale>
                                      <p:cBhvr>
                                        <p:cTn id="54" dur="1000" autoRev="1" fill="hold"/>
                                        <p:tgtEl>
                                          <p:spTgt spid="698374"/>
                                        </p:tgtEl>
                                      </p:cBhvr>
                                      <p:by x="105000" y="105000"/>
                                    </p:animScale>
                                  </p:childTnLst>
                                </p:cTn>
                              </p:par>
                              <p:par>
                                <p:cTn id="55" presetID="26" presetClass="emph" presetSubtype="0" fill="hold" grpId="5" nodeType="withEffect">
                                  <p:stCondLst>
                                    <p:cond delay="0"/>
                                  </p:stCondLst>
                                  <p:childTnLst>
                                    <p:animEffect transition="out" filter="fade">
                                      <p:cBhvr>
                                        <p:cTn id="56" dur="2000" tmFilter="0, 0; .2, .5; .8, .5; 1, 0"/>
                                        <p:tgtEl>
                                          <p:spTgt spid="698371"/>
                                        </p:tgtEl>
                                      </p:cBhvr>
                                    </p:animEffect>
                                    <p:animScale>
                                      <p:cBhvr>
                                        <p:cTn id="57" dur="1000" autoRev="1" fill="hold"/>
                                        <p:tgtEl>
                                          <p:spTgt spid="698371"/>
                                        </p:tgtEl>
                                      </p:cBhvr>
                                      <p:by x="105000" y="105000"/>
                                    </p:animScale>
                                  </p:childTnLst>
                                </p:cTn>
                              </p:par>
                            </p:childTnLst>
                          </p:cTn>
                        </p:par>
                        <p:par>
                          <p:cTn id="58" fill="hold" nodeType="afterGroup">
                            <p:stCondLst>
                              <p:cond delay="21000"/>
                            </p:stCondLst>
                            <p:childTnLst>
                              <p:par>
                                <p:cTn id="59" presetID="42" presetClass="path" presetSubtype="0" accel="50000" decel="50000" fill="hold" grpId="1" nodeType="afterEffect">
                                  <p:stCondLst>
                                    <p:cond delay="0"/>
                                  </p:stCondLst>
                                  <p:childTnLst>
                                    <p:animMotion origin="layout" path="M 5.55556E-7 2.59259E-6 L -0.2217 0.20879 " pathEditMode="relative" rAng="0" ptsTypes="AA">
                                      <p:cBhvr>
                                        <p:cTn id="60" dur="2000" fill="hold"/>
                                        <p:tgtEl>
                                          <p:spTgt spid="698374"/>
                                        </p:tgtEl>
                                        <p:attrNameLst>
                                          <p:attrName>ppt_x</p:attrName>
                                          <p:attrName>ppt_y</p:attrName>
                                        </p:attrNameLst>
                                      </p:cBhvr>
                                      <p:rCtr x="-11094" y="10440"/>
                                    </p:animMotion>
                                  </p:childTnLst>
                                </p:cTn>
                              </p:par>
                            </p:childTnLst>
                          </p:cTn>
                        </p:par>
                        <p:par>
                          <p:cTn id="61" fill="hold" nodeType="afterGroup">
                            <p:stCondLst>
                              <p:cond delay="23000"/>
                            </p:stCondLst>
                            <p:childTnLst>
                              <p:par>
                                <p:cTn id="62" presetID="63" presetClass="path" presetSubtype="0" accel="50000" decel="50000" fill="hold" grpId="6" nodeType="afterEffect">
                                  <p:stCondLst>
                                    <p:cond delay="0"/>
                                  </p:stCondLst>
                                  <p:childTnLst>
                                    <p:animMotion origin="layout" path="M -0.07994 -2.22222E-6 L 0.25182 4.81481E-6 " pathEditMode="relative" rAng="0" ptsTypes="AA">
                                      <p:cBhvr>
                                        <p:cTn id="63" dur="2000" fill="hold"/>
                                        <p:tgtEl>
                                          <p:spTgt spid="698371"/>
                                        </p:tgtEl>
                                        <p:attrNameLst>
                                          <p:attrName>ppt_x</p:attrName>
                                          <p:attrName>ppt_y</p:attrName>
                                        </p:attrNameLst>
                                      </p:cBhvr>
                                      <p:rCtr x="16680" y="23"/>
                                    </p:animMotion>
                                  </p:childTnLst>
                                </p:cTn>
                              </p:par>
                            </p:childTnLst>
                          </p:cTn>
                        </p:par>
                        <p:par>
                          <p:cTn id="64" fill="hold" nodeType="afterGroup">
                            <p:stCondLst>
                              <p:cond delay="25000"/>
                            </p:stCondLst>
                            <p:childTnLst>
                              <p:par>
                                <p:cTn id="65" presetID="64" presetClass="path" presetSubtype="0" accel="50000" decel="50000" fill="hold" grpId="2" nodeType="afterEffect">
                                  <p:stCondLst>
                                    <p:cond delay="0"/>
                                  </p:stCondLst>
                                  <p:childTnLst>
                                    <p:animMotion origin="layout" path="M -0.22175 0.2088 L -0.33177 4.81481E-6 " pathEditMode="relative" rAng="0" ptsTypes="AA">
                                      <p:cBhvr>
                                        <p:cTn id="66" dur="2000" fill="hold"/>
                                        <p:tgtEl>
                                          <p:spTgt spid="698374"/>
                                        </p:tgtEl>
                                        <p:attrNameLst>
                                          <p:attrName>ppt_x</p:attrName>
                                          <p:attrName>ppt_y</p:attrName>
                                        </p:attrNameLst>
                                      </p:cBhvr>
                                      <p:rCtr x="-5443" y="-10417"/>
                                    </p:animMotion>
                                  </p:childTnLst>
                                </p:cTn>
                              </p:par>
                            </p:childTnLst>
                          </p:cTn>
                        </p:par>
                        <p:par>
                          <p:cTn id="67" fill="hold" nodeType="afterGroup">
                            <p:stCondLst>
                              <p:cond delay="27000"/>
                            </p:stCondLst>
                            <p:childTnLst>
                              <p:par>
                                <p:cTn id="68" presetID="63" presetClass="path" presetSubtype="0" accel="50000" decel="50000" fill="hold" grpId="5" nodeType="afterEffect">
                                  <p:stCondLst>
                                    <p:cond delay="0"/>
                                  </p:stCondLst>
                                  <p:iterate type="lt">
                                    <p:tmPct val="0"/>
                                  </p:iterate>
                                  <p:childTnLst>
                                    <p:animMotion origin="layout" path="M 0.25299 0.00046 L 0.33632 0.00231 " pathEditMode="relative" rAng="0" ptsTypes="AA">
                                      <p:cBhvr>
                                        <p:cTn id="69" dur="2000" fill="hold"/>
                                        <p:tgtEl>
                                          <p:spTgt spid="698389"/>
                                        </p:tgtEl>
                                        <p:attrNameLst>
                                          <p:attrName>ppt_x</p:attrName>
                                          <p:attrName>ppt_y</p:attrName>
                                        </p:attrNameLst>
                                      </p:cBhvr>
                                      <p:rCtr x="4167" y="93"/>
                                    </p:animMotion>
                                  </p:childTnLst>
                                </p:cTn>
                              </p:par>
                            </p:childTnLst>
                          </p:cTn>
                        </p:par>
                        <p:par>
                          <p:cTn id="70" fill="hold" nodeType="afterGroup">
                            <p:stCondLst>
                              <p:cond delay="29000"/>
                            </p:stCondLst>
                            <p:childTnLst>
                              <p:par>
                                <p:cTn id="71" presetID="26" presetClass="emph" presetSubtype="0" fill="hold" grpId="0" nodeType="afterEffect">
                                  <p:stCondLst>
                                    <p:cond delay="0"/>
                                  </p:stCondLst>
                                  <p:childTnLst>
                                    <p:animEffect transition="out" filter="fade">
                                      <p:cBhvr>
                                        <p:cTn id="72" dur="2000" tmFilter="0, 0; .2, .5; .8, .5; 1, 0"/>
                                        <p:tgtEl>
                                          <p:spTgt spid="698375"/>
                                        </p:tgtEl>
                                      </p:cBhvr>
                                    </p:animEffect>
                                    <p:animScale>
                                      <p:cBhvr>
                                        <p:cTn id="73" dur="1000" autoRev="1" fill="hold"/>
                                        <p:tgtEl>
                                          <p:spTgt spid="698375"/>
                                        </p:tgtEl>
                                      </p:cBhvr>
                                      <p:by x="105000" y="105000"/>
                                    </p:animScale>
                                  </p:childTnLst>
                                </p:cTn>
                              </p:par>
                              <p:par>
                                <p:cTn id="74" presetID="26" presetClass="emph" presetSubtype="0" fill="hold" grpId="3" nodeType="withEffect">
                                  <p:stCondLst>
                                    <p:cond delay="0"/>
                                  </p:stCondLst>
                                  <p:childTnLst>
                                    <p:animEffect transition="out" filter="fade">
                                      <p:cBhvr>
                                        <p:cTn id="75" dur="2000" tmFilter="0, 0; .2, .5; .8, .5; 1, 0"/>
                                        <p:tgtEl>
                                          <p:spTgt spid="698374"/>
                                        </p:tgtEl>
                                      </p:cBhvr>
                                    </p:animEffect>
                                    <p:animScale>
                                      <p:cBhvr>
                                        <p:cTn id="76" dur="1000" autoRev="1" fill="hold"/>
                                        <p:tgtEl>
                                          <p:spTgt spid="698374"/>
                                        </p:tgtEl>
                                      </p:cBhvr>
                                      <p:by x="105000" y="105000"/>
                                    </p:animScale>
                                  </p:childTnLst>
                                </p:cTn>
                              </p:par>
                            </p:childTnLst>
                          </p:cTn>
                        </p:par>
                        <p:par>
                          <p:cTn id="77" fill="hold" nodeType="afterGroup">
                            <p:stCondLst>
                              <p:cond delay="31000"/>
                            </p:stCondLst>
                            <p:childTnLst>
                              <p:par>
                                <p:cTn id="78" presetID="63" presetClass="path" presetSubtype="0" accel="50000" decel="50000" fill="hold" grpId="6" nodeType="afterEffect">
                                  <p:stCondLst>
                                    <p:cond delay="0"/>
                                  </p:stCondLst>
                                  <p:iterate type="lt">
                                    <p:tmPct val="0"/>
                                  </p:iterate>
                                  <p:childTnLst>
                                    <p:animMotion origin="layout" path="M 0.33632 0.00231 L 0.41757 0.00231 " pathEditMode="relative" rAng="0" ptsTypes="AA">
                                      <p:cBhvr>
                                        <p:cTn id="79" dur="2000" fill="hold"/>
                                        <p:tgtEl>
                                          <p:spTgt spid="698389"/>
                                        </p:tgtEl>
                                        <p:attrNameLst>
                                          <p:attrName>ppt_x</p:attrName>
                                          <p:attrName>ppt_y</p:attrName>
                                        </p:attrNameLst>
                                      </p:cBhvr>
                                      <p:rCtr x="4062" y="0"/>
                                    </p:animMotion>
                                  </p:childTnLst>
                                </p:cTn>
                              </p:par>
                            </p:childTnLst>
                          </p:cTn>
                        </p:par>
                        <p:par>
                          <p:cTn id="80" fill="hold" nodeType="afterGroup">
                            <p:stCondLst>
                              <p:cond delay="33000"/>
                            </p:stCondLst>
                            <p:childTnLst>
                              <p:par>
                                <p:cTn id="81" presetID="26" presetClass="emph" presetSubtype="0" fill="hold" grpId="0" nodeType="afterEffect">
                                  <p:stCondLst>
                                    <p:cond delay="0"/>
                                  </p:stCondLst>
                                  <p:childTnLst>
                                    <p:animEffect transition="out" filter="fade">
                                      <p:cBhvr>
                                        <p:cTn id="82" dur="2000" tmFilter="0, 0; .2, .5; .8, .5; 1, 0"/>
                                        <p:tgtEl>
                                          <p:spTgt spid="698376"/>
                                        </p:tgtEl>
                                      </p:cBhvr>
                                    </p:animEffect>
                                    <p:animScale>
                                      <p:cBhvr>
                                        <p:cTn id="83" dur="1000" autoRev="1" fill="hold"/>
                                        <p:tgtEl>
                                          <p:spTgt spid="698376"/>
                                        </p:tgtEl>
                                      </p:cBhvr>
                                      <p:by x="105000" y="105000"/>
                                    </p:animScale>
                                  </p:childTnLst>
                                </p:cTn>
                              </p:par>
                              <p:par>
                                <p:cTn id="84" presetID="26" presetClass="emph" presetSubtype="0" fill="hold" grpId="4" nodeType="withEffect">
                                  <p:stCondLst>
                                    <p:cond delay="0"/>
                                  </p:stCondLst>
                                  <p:childTnLst>
                                    <p:animEffect transition="out" filter="fade">
                                      <p:cBhvr>
                                        <p:cTn id="85" dur="2000" tmFilter="0, 0; .2, .5; .8, .5; 1, 0"/>
                                        <p:tgtEl>
                                          <p:spTgt spid="698374"/>
                                        </p:tgtEl>
                                      </p:cBhvr>
                                    </p:animEffect>
                                    <p:animScale>
                                      <p:cBhvr>
                                        <p:cTn id="86" dur="1000" autoRev="1" fill="hold"/>
                                        <p:tgtEl>
                                          <p:spTgt spid="698374"/>
                                        </p:tgtEl>
                                      </p:cBhvr>
                                      <p:by x="105000" y="105000"/>
                                    </p:animScale>
                                  </p:childTnLst>
                                </p:cTn>
                              </p:par>
                            </p:childTnLst>
                          </p:cTn>
                        </p:par>
                        <p:par>
                          <p:cTn id="87" fill="hold" nodeType="afterGroup">
                            <p:stCondLst>
                              <p:cond delay="35000"/>
                            </p:stCondLst>
                            <p:childTnLst>
                              <p:par>
                                <p:cTn id="88" presetID="63" presetClass="path" presetSubtype="0" accel="50000" decel="50000" fill="hold" grpId="7" nodeType="afterEffect">
                                  <p:stCondLst>
                                    <p:cond delay="0"/>
                                  </p:stCondLst>
                                  <p:iterate type="lt">
                                    <p:tmPct val="0"/>
                                  </p:iterate>
                                  <p:childTnLst>
                                    <p:animMotion origin="layout" path="M 0.41757 0.00231 L 0.50507 0.00231 " pathEditMode="relative" rAng="0" ptsTypes="AA">
                                      <p:cBhvr>
                                        <p:cTn id="89" dur="2000" fill="hold"/>
                                        <p:tgtEl>
                                          <p:spTgt spid="698389"/>
                                        </p:tgtEl>
                                        <p:attrNameLst>
                                          <p:attrName>ppt_x</p:attrName>
                                          <p:attrName>ppt_y</p:attrName>
                                        </p:attrNameLst>
                                      </p:cBhvr>
                                      <p:rCtr x="4375" y="0"/>
                                    </p:animMotion>
                                  </p:childTnLst>
                                </p:cTn>
                              </p:par>
                            </p:childTnLst>
                          </p:cTn>
                        </p:par>
                        <p:par>
                          <p:cTn id="90" fill="hold" nodeType="afterGroup">
                            <p:stCondLst>
                              <p:cond delay="37000"/>
                            </p:stCondLst>
                            <p:childTnLst>
                              <p:par>
                                <p:cTn id="91" presetID="26" presetClass="emph" presetSubtype="0" fill="hold" grpId="5" nodeType="afterEffect">
                                  <p:stCondLst>
                                    <p:cond delay="0"/>
                                  </p:stCondLst>
                                  <p:childTnLst>
                                    <p:animEffect transition="out" filter="fade">
                                      <p:cBhvr>
                                        <p:cTn id="92" dur="2000" tmFilter="0, 0; .2, .5; .8, .5; 1, 0"/>
                                        <p:tgtEl>
                                          <p:spTgt spid="698374"/>
                                        </p:tgtEl>
                                      </p:cBhvr>
                                    </p:animEffect>
                                    <p:animScale>
                                      <p:cBhvr>
                                        <p:cTn id="93" dur="1000" autoRev="1" fill="hold"/>
                                        <p:tgtEl>
                                          <p:spTgt spid="698374"/>
                                        </p:tgtEl>
                                      </p:cBhvr>
                                      <p:by x="105000" y="105000"/>
                                    </p:animScale>
                                  </p:childTnLst>
                                </p:cTn>
                              </p:par>
                              <p:par>
                                <p:cTn id="94" presetID="26" presetClass="emph" presetSubtype="0" fill="hold" grpId="0" nodeType="withEffect">
                                  <p:stCondLst>
                                    <p:cond delay="0"/>
                                  </p:stCondLst>
                                  <p:childTnLst>
                                    <p:animEffect transition="out" filter="fade">
                                      <p:cBhvr>
                                        <p:cTn id="95" dur="2000" tmFilter="0, 0; .2, .5; .8, .5; 1, 0"/>
                                        <p:tgtEl>
                                          <p:spTgt spid="698377"/>
                                        </p:tgtEl>
                                      </p:cBhvr>
                                    </p:animEffect>
                                    <p:animScale>
                                      <p:cBhvr>
                                        <p:cTn id="96" dur="1000" autoRev="1" fill="hold"/>
                                        <p:tgtEl>
                                          <p:spTgt spid="698377"/>
                                        </p:tgtEl>
                                      </p:cBhvr>
                                      <p:by x="105000" y="105000"/>
                                    </p:animScale>
                                  </p:childTnLst>
                                </p:cTn>
                              </p:par>
                            </p:childTnLst>
                          </p:cTn>
                        </p:par>
                        <p:par>
                          <p:cTn id="97" fill="hold" nodeType="afterGroup">
                            <p:stCondLst>
                              <p:cond delay="39000"/>
                            </p:stCondLst>
                            <p:childTnLst>
                              <p:par>
                                <p:cTn id="98" presetID="3" presetClass="exit" presetSubtype="10" fill="hold" grpId="1" nodeType="afterEffect">
                                  <p:stCondLst>
                                    <p:cond delay="0"/>
                                  </p:stCondLst>
                                  <p:iterate type="lt">
                                    <p:tmPct val="0"/>
                                  </p:iterate>
                                  <p:childTnLst>
                                    <p:animEffect transition="out" filter="blinds(horizontal)">
                                      <p:cBhvr>
                                        <p:cTn id="99" dur="500"/>
                                        <p:tgtEl>
                                          <p:spTgt spid="698389"/>
                                        </p:tgtEl>
                                      </p:cBhvr>
                                    </p:animEffect>
                                    <p:set>
                                      <p:cBhvr>
                                        <p:cTn id="100" dur="1" fill="hold">
                                          <p:stCondLst>
                                            <p:cond delay="499"/>
                                          </p:stCondLst>
                                        </p:cTn>
                                        <p:tgtEl>
                                          <p:spTgt spid="698389"/>
                                        </p:tgtEl>
                                        <p:attrNameLst>
                                          <p:attrName>style.visibility</p:attrName>
                                        </p:attrNameLst>
                                      </p:cBhvr>
                                      <p:to>
                                        <p:strVal val="hidden"/>
                                      </p:to>
                                    </p:set>
                                  </p:childTnLst>
                                </p:cTn>
                              </p:par>
                            </p:childTnLst>
                          </p:cTn>
                        </p:par>
                        <p:par>
                          <p:cTn id="101" fill="hold" nodeType="afterGroup">
                            <p:stCondLst>
                              <p:cond delay="39500"/>
                            </p:stCondLst>
                            <p:childTnLst>
                              <p:par>
                                <p:cTn id="102" presetID="8" presetClass="exit" presetSubtype="16" fill="hold" grpId="6" nodeType="afterEffect">
                                  <p:stCondLst>
                                    <p:cond delay="0"/>
                                  </p:stCondLst>
                                  <p:childTnLst>
                                    <p:animEffect transition="out" filter="diamond(in)">
                                      <p:cBhvr>
                                        <p:cTn id="103" dur="1000"/>
                                        <p:tgtEl>
                                          <p:spTgt spid="698374"/>
                                        </p:tgtEl>
                                      </p:cBhvr>
                                    </p:animEffect>
                                    <p:set>
                                      <p:cBhvr>
                                        <p:cTn id="104" dur="1" fill="hold">
                                          <p:stCondLst>
                                            <p:cond delay="999"/>
                                          </p:stCondLst>
                                        </p:cTn>
                                        <p:tgtEl>
                                          <p:spTgt spid="698374"/>
                                        </p:tgtEl>
                                        <p:attrNameLst>
                                          <p:attrName>style.visibility</p:attrName>
                                        </p:attrNameLst>
                                      </p:cBhvr>
                                      <p:to>
                                        <p:strVal val="hidden"/>
                                      </p:to>
                                    </p:set>
                                  </p:childTnLst>
                                </p:cTn>
                              </p:par>
                              <p:par>
                                <p:cTn id="105" presetID="8" presetClass="entr" presetSubtype="16" fill="hold" grpId="0" nodeType="withEffect">
                                  <p:stCondLst>
                                    <p:cond delay="0"/>
                                  </p:stCondLst>
                                  <p:childTnLst>
                                    <p:set>
                                      <p:cBhvr>
                                        <p:cTn id="106" dur="1" fill="hold">
                                          <p:stCondLst>
                                            <p:cond delay="0"/>
                                          </p:stCondLst>
                                        </p:cTn>
                                        <p:tgtEl>
                                          <p:spTgt spid="698390"/>
                                        </p:tgtEl>
                                        <p:attrNameLst>
                                          <p:attrName>style.visibility</p:attrName>
                                        </p:attrNameLst>
                                      </p:cBhvr>
                                      <p:to>
                                        <p:strVal val="visible"/>
                                      </p:to>
                                    </p:set>
                                    <p:animEffect transition="in" filter="diamond(in)">
                                      <p:cBhvr>
                                        <p:cTn id="107" dur="1000"/>
                                        <p:tgtEl>
                                          <p:spTgt spid="698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8371" grpId="0" animBg="1"/>
      <p:bldP spid="698371" grpId="1" animBg="1"/>
      <p:bldP spid="698371" grpId="2" animBg="1"/>
      <p:bldP spid="698371" grpId="3" animBg="1"/>
      <p:bldP spid="698371" grpId="4" animBg="1"/>
      <p:bldP spid="698371" grpId="5" animBg="1"/>
      <p:bldP spid="698371" grpId="6" animBg="1"/>
      <p:bldP spid="698372" grpId="0" animBg="1"/>
      <p:bldP spid="698373" grpId="0" animBg="1"/>
      <p:bldP spid="698374" grpId="0" animBg="1"/>
      <p:bldP spid="698374" grpId="1" animBg="1"/>
      <p:bldP spid="698374" grpId="2" animBg="1"/>
      <p:bldP spid="698374" grpId="3" animBg="1"/>
      <p:bldP spid="698374" grpId="4" animBg="1"/>
      <p:bldP spid="698374" grpId="5" animBg="1"/>
      <p:bldP spid="698374" grpId="6" animBg="1"/>
      <p:bldP spid="698375" grpId="0" animBg="1"/>
      <p:bldP spid="698376" grpId="0" animBg="1"/>
      <p:bldP spid="698377" grpId="0" animBg="1"/>
      <p:bldP spid="698378" grpId="0" animBg="1"/>
      <p:bldP spid="698378" grpId="1" animBg="1"/>
      <p:bldP spid="698388" grpId="0" animBg="1"/>
      <p:bldP spid="698389" grpId="0" animBg="1"/>
      <p:bldP spid="698389" grpId="1" animBg="1"/>
      <p:bldP spid="698389" grpId="2" animBg="1"/>
      <p:bldP spid="698389" grpId="3" animBg="1"/>
      <p:bldP spid="698389" grpId="4" animBg="1"/>
      <p:bldP spid="698389" grpId="5" animBg="1"/>
      <p:bldP spid="698389" grpId="6" animBg="1"/>
      <p:bldP spid="698389" grpId="7" animBg="1"/>
      <p:bldP spid="698390"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5" name="Oval 3"/>
          <p:cNvSpPr>
            <a:spLocks noChangeArrowheads="1"/>
          </p:cNvSpPr>
          <p:nvPr/>
        </p:nvSpPr>
        <p:spPr bwMode="auto">
          <a:xfrm>
            <a:off x="3552825" y="2871789"/>
            <a:ext cx="782638" cy="64928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12</a:t>
            </a:r>
          </a:p>
        </p:txBody>
      </p:sp>
      <p:sp>
        <p:nvSpPr>
          <p:cNvPr id="699396" name="Oval 4"/>
          <p:cNvSpPr>
            <a:spLocks noChangeArrowheads="1"/>
          </p:cNvSpPr>
          <p:nvPr/>
        </p:nvSpPr>
        <p:spPr bwMode="auto">
          <a:xfrm>
            <a:off x="4592638"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8</a:t>
            </a:r>
          </a:p>
        </p:txBody>
      </p:sp>
      <p:sp>
        <p:nvSpPr>
          <p:cNvPr id="699397" name="Oval 5"/>
          <p:cNvSpPr>
            <a:spLocks noChangeArrowheads="1"/>
          </p:cNvSpPr>
          <p:nvPr/>
        </p:nvSpPr>
        <p:spPr bwMode="auto">
          <a:xfrm>
            <a:off x="5614988"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699398" name="Oval 6"/>
          <p:cNvSpPr>
            <a:spLocks noChangeArrowheads="1"/>
          </p:cNvSpPr>
          <p:nvPr/>
        </p:nvSpPr>
        <p:spPr bwMode="auto">
          <a:xfrm>
            <a:off x="6623050"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699399" name="Oval 7"/>
          <p:cNvSpPr>
            <a:spLocks noChangeArrowheads="1"/>
          </p:cNvSpPr>
          <p:nvPr/>
        </p:nvSpPr>
        <p:spPr bwMode="auto">
          <a:xfrm>
            <a:off x="7645400"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699400" name="Oval 8"/>
          <p:cNvSpPr>
            <a:spLocks noChangeArrowheads="1"/>
          </p:cNvSpPr>
          <p:nvPr/>
        </p:nvSpPr>
        <p:spPr bwMode="auto">
          <a:xfrm>
            <a:off x="8669338"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699401" name="Oval 9"/>
          <p:cNvSpPr>
            <a:spLocks noChangeArrowheads="1"/>
          </p:cNvSpPr>
          <p:nvPr/>
        </p:nvSpPr>
        <p:spPr bwMode="auto">
          <a:xfrm>
            <a:off x="9709151" y="2871789"/>
            <a:ext cx="754063" cy="64928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15</a:t>
            </a:r>
          </a:p>
        </p:txBody>
      </p:sp>
      <p:sp>
        <p:nvSpPr>
          <p:cNvPr id="31754" name="Oval 10"/>
          <p:cNvSpPr>
            <a:spLocks noChangeArrowheads="1"/>
          </p:cNvSpPr>
          <p:nvPr/>
        </p:nvSpPr>
        <p:spPr bwMode="auto">
          <a:xfrm>
            <a:off x="2546350"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699412" name="AutoShape 20"/>
          <p:cNvSpPr>
            <a:spLocks noChangeArrowheads="1"/>
          </p:cNvSpPr>
          <p:nvPr/>
        </p:nvSpPr>
        <p:spPr bwMode="auto">
          <a:xfrm>
            <a:off x="2462213" y="3556001"/>
            <a:ext cx="914400" cy="908149"/>
          </a:xfrm>
          <a:prstGeom prst="upArrowCallout">
            <a:avLst>
              <a:gd name="adj1" fmla="val 27746"/>
              <a:gd name="adj2" fmla="val 25819"/>
              <a:gd name="adj3" fmla="val 16667"/>
              <a:gd name="adj4" fmla="val 5053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latin typeface="Times New Roman" panose="02020603050405020304" pitchFamily="18" charset="0"/>
              </a:rPr>
              <a:t>i</a:t>
            </a:r>
          </a:p>
        </p:txBody>
      </p:sp>
      <p:sp>
        <p:nvSpPr>
          <p:cNvPr id="699413" name="AutoShape 21"/>
          <p:cNvSpPr>
            <a:spLocks noChangeArrowheads="1"/>
          </p:cNvSpPr>
          <p:nvPr/>
        </p:nvSpPr>
        <p:spPr bwMode="auto">
          <a:xfrm>
            <a:off x="4386263" y="2039939"/>
            <a:ext cx="1143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solidFill>
                  <a:srgbClr val="0000FF"/>
                </a:solidFill>
                <a:latin typeface="Times New Roman" panose="02020603050405020304" pitchFamily="18" charset="0"/>
              </a:rPr>
              <a:t>j</a:t>
            </a:r>
          </a:p>
        </p:txBody>
      </p:sp>
      <p:sp>
        <p:nvSpPr>
          <p:cNvPr id="699414" name="Oval 22"/>
          <p:cNvSpPr>
            <a:spLocks noChangeArrowheads="1"/>
          </p:cNvSpPr>
          <p:nvPr/>
        </p:nvSpPr>
        <p:spPr bwMode="auto">
          <a:xfrm>
            <a:off x="3586163" y="28844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31759" name="Rectangle 24"/>
          <p:cNvSpPr>
            <a:spLocks noChangeArrowheads="1"/>
          </p:cNvSpPr>
          <p:nvPr/>
        </p:nvSpPr>
        <p:spPr bwMode="auto">
          <a:xfrm>
            <a:off x="4143375" y="5813426"/>
            <a:ext cx="4540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09538">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lvl="2">
              <a:spcBef>
                <a:spcPts val="800"/>
              </a:spcBef>
            </a:pPr>
            <a:r>
              <a:rPr lang="en-US" sz="2400">
                <a:solidFill>
                  <a:srgbClr val="0000FF"/>
                </a:solidFill>
                <a:latin typeface="Times New Roman" panose="02020603050405020304" pitchFamily="18" charset="0"/>
                <a:cs typeface="Times New Roman" panose="02020603050405020304" pitchFamily="18" charset="0"/>
              </a:rPr>
              <a:t>Nếu a[i] &gt; a[j] thì đổi chỗ a[i]</a:t>
            </a:r>
            <a:r>
              <a:rPr lang="en-US" sz="24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 </a:t>
            </a:r>
            <a:r>
              <a:rPr lang="en-US" sz="2400">
                <a:solidFill>
                  <a:srgbClr val="0000FF"/>
                </a:solidFill>
                <a:latin typeface="Times New Roman" panose="02020603050405020304" pitchFamily="18" charset="0"/>
                <a:cs typeface="Times New Roman" panose="02020603050405020304" pitchFamily="18" charset="0"/>
              </a:rPr>
              <a:t>a[j]</a:t>
            </a:r>
          </a:p>
        </p:txBody>
      </p:sp>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29" name="Rectangle 28"/>
          <p:cNvSpPr/>
          <p:nvPr/>
        </p:nvSpPr>
        <p:spPr>
          <a:xfrm>
            <a:off x="615950" y="248458"/>
            <a:ext cx="10960100" cy="754053"/>
          </a:xfrm>
          <a:prstGeom prst="rect">
            <a:avLst/>
          </a:prstGeom>
        </p:spPr>
        <p:txBody>
          <a:bodyPr wrap="square">
            <a:spAutoFit/>
          </a:bodyPr>
          <a:lstStyle/>
          <a:p>
            <a:pPr algn="ctr"/>
            <a:r>
              <a:rPr lang="en-US" sz="4300" b="1" i="1">
                <a:latin typeface="Times New Roman" panose="02020603050405020304" pitchFamily="18" charset="0"/>
              </a:rPr>
              <a:t>Interchange</a:t>
            </a:r>
            <a:r>
              <a:rPr lang="en-US" sz="4300" b="1" i="1"/>
              <a:t> </a:t>
            </a:r>
            <a:r>
              <a:rPr lang="en-US" sz="4300" b="1" i="1">
                <a:latin typeface="Times New Roman" panose="02020603050405020304" pitchFamily="18" charset="0"/>
              </a:rPr>
              <a:t>Sort</a:t>
            </a:r>
            <a:r>
              <a:rPr lang="en-US" sz="4300" b="1" i="1"/>
              <a:t> </a:t>
            </a:r>
            <a:r>
              <a:rPr lang="en-US" sz="4300" b="1" i="1">
                <a:latin typeface="Times New Roman" panose="02020603050405020304" pitchFamily="18" charset="0"/>
              </a:rPr>
              <a:t>–</a:t>
            </a:r>
            <a:r>
              <a:rPr lang="en-US" sz="4300" b="1" i="1"/>
              <a:t> </a:t>
            </a:r>
            <a:r>
              <a:rPr lang="en-US" sz="4300" b="1" i="1">
                <a:latin typeface="Times New Roman" panose="02020603050405020304" pitchFamily="18" charset="0"/>
              </a:rPr>
              <a:t>Ví dụ</a:t>
            </a:r>
            <a:endParaRPr lang="en-US" sz="4300" b="1"/>
          </a:p>
        </p:txBody>
      </p:sp>
      <p:grpSp>
        <p:nvGrpSpPr>
          <p:cNvPr id="30" name="Group 11"/>
          <p:cNvGrpSpPr>
            <a:grpSpLocks/>
          </p:cNvGrpSpPr>
          <p:nvPr/>
        </p:nvGrpSpPr>
        <p:grpSpPr bwMode="auto">
          <a:xfrm>
            <a:off x="2546350" y="2287589"/>
            <a:ext cx="7893050" cy="649287"/>
            <a:chOff x="644" y="1153"/>
            <a:chExt cx="4972" cy="409"/>
          </a:xfrm>
        </p:grpSpPr>
        <p:sp>
          <p:nvSpPr>
            <p:cNvPr id="31" name="Oval 12"/>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32" name="Oval 13"/>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33" name="Oval 14"/>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3</a:t>
              </a:r>
            </a:p>
          </p:txBody>
        </p:sp>
        <p:sp>
          <p:nvSpPr>
            <p:cNvPr id="34" name="Oval 15"/>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35" name="Oval 16"/>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36" name="Oval 17"/>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37" name="Oval 18"/>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7</a:t>
              </a:r>
            </a:p>
          </p:txBody>
        </p:sp>
        <p:sp>
          <p:nvSpPr>
            <p:cNvPr id="38" name="Oval 19"/>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0</a:t>
              </a:r>
            </a:p>
          </p:txBody>
        </p:sp>
      </p:grpSp>
      <p:sp>
        <p:nvSpPr>
          <p:cNvPr id="28" name="Rectangle 27"/>
          <p:cNvSpPr/>
          <p:nvPr/>
        </p:nvSpPr>
        <p:spPr>
          <a:xfrm>
            <a:off x="583582" y="2939534"/>
            <a:ext cx="1378904" cy="523220"/>
          </a:xfrm>
          <a:prstGeom prst="rect">
            <a:avLst/>
          </a:prstGeom>
        </p:spPr>
        <p:txBody>
          <a:bodyPr wrap="none">
            <a:spAutoFit/>
          </a:bodyPr>
          <a:lstStyle/>
          <a:p>
            <a:r>
              <a:rPr lang="en-US" sz="2800" b="1" i="1">
                <a:latin typeface="Times New Roman" panose="02020603050405020304" pitchFamily="18" charset="0"/>
              </a:rPr>
              <a:t>Bước 2:</a:t>
            </a:r>
            <a:endParaRPr lang="en-US" sz="2800" b="1"/>
          </a:p>
        </p:txBody>
      </p:sp>
      <p:sp>
        <p:nvSpPr>
          <p:cNvPr id="39" name="Footer Placeholder 6"/>
          <p:cNvSpPr>
            <a:spLocks noGrp="1"/>
          </p:cNvSpPr>
          <p:nvPr>
            <p:ph type="ftr" sz="quarter" idx="4294967295"/>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188952948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3.125E-6 0.00232 L 0.08243 -0.00509 " pathEditMode="relative" rAng="0" ptsTypes="AA">
                                      <p:cBhvr>
                                        <p:cTn id="6" dur="2000" fill="hold"/>
                                        <p:tgtEl>
                                          <p:spTgt spid="699412"/>
                                        </p:tgtEl>
                                        <p:attrNameLst>
                                          <p:attrName>ppt_x</p:attrName>
                                          <p:attrName>ppt_y</p:attrName>
                                        </p:attrNameLst>
                                      </p:cBhvr>
                                      <p:rCtr x="4115" y="-370"/>
                                    </p:animMotion>
                                  </p:childTnLst>
                                </p:cTn>
                              </p:par>
                            </p:childTnLst>
                          </p:cTn>
                        </p:par>
                        <p:par>
                          <p:cTn id="7" fill="hold" nodeType="afterGroup">
                            <p:stCondLst>
                              <p:cond delay="2000"/>
                            </p:stCondLst>
                            <p:childTnLst>
                              <p:par>
                                <p:cTn id="8" presetID="3" presetClass="entr" presetSubtype="10" fill="hold" grpId="0" nodeType="afterEffect">
                                  <p:stCondLst>
                                    <p:cond delay="0"/>
                                  </p:stCondLst>
                                  <p:iterate type="lt">
                                    <p:tmPct val="0"/>
                                  </p:iterate>
                                  <p:childTnLst>
                                    <p:set>
                                      <p:cBhvr>
                                        <p:cTn id="9" dur="1" fill="hold">
                                          <p:stCondLst>
                                            <p:cond delay="0"/>
                                          </p:stCondLst>
                                        </p:cTn>
                                        <p:tgtEl>
                                          <p:spTgt spid="699413"/>
                                        </p:tgtEl>
                                        <p:attrNameLst>
                                          <p:attrName>style.visibility</p:attrName>
                                        </p:attrNameLst>
                                      </p:cBhvr>
                                      <p:to>
                                        <p:strVal val="visible"/>
                                      </p:to>
                                    </p:set>
                                    <p:animEffect transition="in" filter="blinds(horizontal)">
                                      <p:cBhvr>
                                        <p:cTn id="10" dur="500"/>
                                        <p:tgtEl>
                                          <p:spTgt spid="699413"/>
                                        </p:tgtEl>
                                      </p:cBhvr>
                                    </p:animEffect>
                                  </p:childTnLst>
                                </p:cTn>
                              </p:par>
                            </p:childTnLst>
                          </p:cTn>
                        </p:par>
                        <p:par>
                          <p:cTn id="11" fill="hold" nodeType="afterGroup">
                            <p:stCondLst>
                              <p:cond delay="2500"/>
                            </p:stCondLst>
                            <p:childTnLst>
                              <p:par>
                                <p:cTn id="12" presetID="26" presetClass="emph" presetSubtype="0" fill="hold" grpId="0" nodeType="afterEffect">
                                  <p:stCondLst>
                                    <p:cond delay="0"/>
                                  </p:stCondLst>
                                  <p:childTnLst>
                                    <p:animEffect transition="out" filter="fade">
                                      <p:cBhvr>
                                        <p:cTn id="13" dur="2000" tmFilter="0, 0; .2, .5; .8, .5; 1, 0"/>
                                        <p:tgtEl>
                                          <p:spTgt spid="699396"/>
                                        </p:tgtEl>
                                      </p:cBhvr>
                                    </p:animEffect>
                                    <p:animScale>
                                      <p:cBhvr>
                                        <p:cTn id="14" dur="1000" autoRev="1" fill="hold"/>
                                        <p:tgtEl>
                                          <p:spTgt spid="699396"/>
                                        </p:tgtEl>
                                      </p:cBhvr>
                                      <p:by x="105000" y="105000"/>
                                    </p:animScale>
                                  </p:childTnLst>
                                </p:cTn>
                              </p:par>
                              <p:par>
                                <p:cTn id="15" presetID="26" presetClass="emph" presetSubtype="0" fill="hold" grpId="0" nodeType="withEffect">
                                  <p:stCondLst>
                                    <p:cond delay="0"/>
                                  </p:stCondLst>
                                  <p:childTnLst>
                                    <p:animEffect transition="out" filter="fade">
                                      <p:cBhvr>
                                        <p:cTn id="16" dur="2000" tmFilter="0, 0; .2, .5; .8, .5; 1, 0"/>
                                        <p:tgtEl>
                                          <p:spTgt spid="699395"/>
                                        </p:tgtEl>
                                      </p:cBhvr>
                                    </p:animEffect>
                                    <p:animScale>
                                      <p:cBhvr>
                                        <p:cTn id="17" dur="1000" autoRev="1" fill="hold"/>
                                        <p:tgtEl>
                                          <p:spTgt spid="699395"/>
                                        </p:tgtEl>
                                      </p:cBhvr>
                                      <p:by x="105000" y="105000"/>
                                    </p:animScale>
                                  </p:childTnLst>
                                </p:cTn>
                              </p:par>
                            </p:childTnLst>
                          </p:cTn>
                        </p:par>
                        <p:par>
                          <p:cTn id="18" fill="hold" nodeType="afterGroup">
                            <p:stCondLst>
                              <p:cond delay="4500"/>
                            </p:stCondLst>
                            <p:childTnLst>
                              <p:par>
                                <p:cTn id="19" presetID="42" presetClass="path" presetSubtype="0" accel="50000" decel="50000" fill="hold" grpId="1" nodeType="afterEffect">
                                  <p:stCondLst>
                                    <p:cond delay="0"/>
                                  </p:stCondLst>
                                  <p:childTnLst>
                                    <p:animMotion origin="layout" path="M -8.33333E-7 2.59259E-6 L -0.0566 0.21111 " pathEditMode="relative" rAng="0" ptsTypes="AA">
                                      <p:cBhvr>
                                        <p:cTn id="20" dur="2000" fill="hold"/>
                                        <p:tgtEl>
                                          <p:spTgt spid="699396"/>
                                        </p:tgtEl>
                                        <p:attrNameLst>
                                          <p:attrName>ppt_x</p:attrName>
                                          <p:attrName>ppt_y</p:attrName>
                                        </p:attrNameLst>
                                      </p:cBhvr>
                                      <p:rCtr x="-2830" y="10556"/>
                                    </p:animMotion>
                                  </p:childTnLst>
                                </p:cTn>
                              </p:par>
                            </p:childTnLst>
                          </p:cTn>
                        </p:par>
                        <p:par>
                          <p:cTn id="21" fill="hold" nodeType="afterGroup">
                            <p:stCondLst>
                              <p:cond delay="6500"/>
                            </p:stCondLst>
                            <p:childTnLst>
                              <p:par>
                                <p:cTn id="22" presetID="63" presetClass="path" presetSubtype="0" accel="50000" decel="50000" fill="hold" grpId="1" nodeType="afterEffect">
                                  <p:stCondLst>
                                    <p:cond delay="0"/>
                                  </p:stCondLst>
                                  <p:childTnLst>
                                    <p:animMotion origin="layout" path="M 0.00208 -2.22222E-6 L 0.0832 -1.85185E-6 " pathEditMode="relative" rAng="0" ptsTypes="AA">
                                      <p:cBhvr>
                                        <p:cTn id="23" dur="2000" fill="hold"/>
                                        <p:tgtEl>
                                          <p:spTgt spid="699395"/>
                                        </p:tgtEl>
                                        <p:attrNameLst>
                                          <p:attrName>ppt_x</p:attrName>
                                          <p:attrName>ppt_y</p:attrName>
                                        </p:attrNameLst>
                                      </p:cBhvr>
                                      <p:rCtr x="4089" y="-93"/>
                                    </p:animMotion>
                                  </p:childTnLst>
                                </p:cTn>
                              </p:par>
                            </p:childTnLst>
                          </p:cTn>
                        </p:par>
                        <p:par>
                          <p:cTn id="24" fill="hold" nodeType="afterGroup">
                            <p:stCondLst>
                              <p:cond delay="8500"/>
                            </p:stCondLst>
                            <p:childTnLst>
                              <p:par>
                                <p:cTn id="25" presetID="64" presetClass="path" presetSubtype="0" accel="50000" decel="50000" fill="hold" grpId="2" nodeType="afterEffect">
                                  <p:stCondLst>
                                    <p:cond delay="0"/>
                                  </p:stCondLst>
                                  <p:childTnLst>
                                    <p:animMotion origin="layout" path="M -0.05664 0.21111 L -0.08112 4.81481E-6 " pathEditMode="relative" rAng="0" ptsTypes="AA">
                                      <p:cBhvr>
                                        <p:cTn id="26" dur="2000" fill="hold"/>
                                        <p:tgtEl>
                                          <p:spTgt spid="699396"/>
                                        </p:tgtEl>
                                        <p:attrNameLst>
                                          <p:attrName>ppt_x</p:attrName>
                                          <p:attrName>ppt_y</p:attrName>
                                        </p:attrNameLst>
                                      </p:cBhvr>
                                      <p:rCtr x="-1250" y="-10532"/>
                                    </p:animMotion>
                                  </p:childTnLst>
                                </p:cTn>
                              </p:par>
                            </p:childTnLst>
                          </p:cTn>
                        </p:par>
                        <p:par>
                          <p:cTn id="27" fill="hold" nodeType="afterGroup">
                            <p:stCondLst>
                              <p:cond delay="10500"/>
                            </p:stCondLst>
                            <p:childTnLst>
                              <p:par>
                                <p:cTn id="28" presetID="63" presetClass="path" presetSubtype="0" accel="50000" decel="50000" fill="hold" grpId="2" nodeType="afterEffect">
                                  <p:stCondLst>
                                    <p:cond delay="0"/>
                                  </p:stCondLst>
                                  <p:iterate type="lt">
                                    <p:tmPct val="0"/>
                                  </p:iterate>
                                  <p:childTnLst>
                                    <p:animMotion origin="layout" path="M -2.29167E-6 2.96296E-6 L 0.08281 0.00092 " pathEditMode="relative" rAng="0" ptsTypes="AA">
                                      <p:cBhvr>
                                        <p:cTn id="29" dur="2000" fill="hold"/>
                                        <p:tgtEl>
                                          <p:spTgt spid="699413"/>
                                        </p:tgtEl>
                                        <p:attrNameLst>
                                          <p:attrName>ppt_x</p:attrName>
                                          <p:attrName>ppt_y</p:attrName>
                                        </p:attrNameLst>
                                      </p:cBhvr>
                                      <p:rCtr x="4141" y="46"/>
                                    </p:animMotion>
                                  </p:childTnLst>
                                </p:cTn>
                              </p:par>
                            </p:childTnLst>
                          </p:cTn>
                        </p:par>
                        <p:par>
                          <p:cTn id="30" fill="hold" nodeType="afterGroup">
                            <p:stCondLst>
                              <p:cond delay="12500"/>
                            </p:stCondLst>
                            <p:childTnLst>
                              <p:par>
                                <p:cTn id="31" presetID="26" presetClass="emph" presetSubtype="0" fill="hold" grpId="0" nodeType="afterEffect">
                                  <p:stCondLst>
                                    <p:cond delay="0"/>
                                  </p:stCondLst>
                                  <p:childTnLst>
                                    <p:animEffect transition="out" filter="fade">
                                      <p:cBhvr>
                                        <p:cTn id="32" dur="2000" tmFilter="0, 0; .2, .5; .8, .5; 1, 0"/>
                                        <p:tgtEl>
                                          <p:spTgt spid="699397"/>
                                        </p:tgtEl>
                                      </p:cBhvr>
                                    </p:animEffect>
                                    <p:animScale>
                                      <p:cBhvr>
                                        <p:cTn id="33" dur="1000" autoRev="1" fill="hold"/>
                                        <p:tgtEl>
                                          <p:spTgt spid="699397"/>
                                        </p:tgtEl>
                                      </p:cBhvr>
                                      <p:by x="105000" y="105000"/>
                                    </p:animScale>
                                  </p:childTnLst>
                                </p:cTn>
                              </p:par>
                              <p:par>
                                <p:cTn id="34" presetID="26" presetClass="emph" presetSubtype="0" fill="hold" grpId="3" nodeType="withEffect">
                                  <p:stCondLst>
                                    <p:cond delay="0"/>
                                  </p:stCondLst>
                                  <p:childTnLst>
                                    <p:animEffect transition="out" filter="fade">
                                      <p:cBhvr>
                                        <p:cTn id="35" dur="2000" tmFilter="0, 0; .2, .5; .8, .5; 1, 0"/>
                                        <p:tgtEl>
                                          <p:spTgt spid="699396"/>
                                        </p:tgtEl>
                                      </p:cBhvr>
                                    </p:animEffect>
                                    <p:animScale>
                                      <p:cBhvr>
                                        <p:cTn id="36" dur="1000" autoRev="1" fill="hold"/>
                                        <p:tgtEl>
                                          <p:spTgt spid="699396"/>
                                        </p:tgtEl>
                                      </p:cBhvr>
                                      <p:by x="105000" y="105000"/>
                                    </p:animScale>
                                  </p:childTnLst>
                                </p:cTn>
                              </p:par>
                            </p:childTnLst>
                          </p:cTn>
                        </p:par>
                        <p:par>
                          <p:cTn id="37" fill="hold" nodeType="afterGroup">
                            <p:stCondLst>
                              <p:cond delay="14500"/>
                            </p:stCondLst>
                            <p:childTnLst>
                              <p:par>
                                <p:cTn id="38" presetID="42" presetClass="path" presetSubtype="0" accel="50000" decel="50000" fill="hold" grpId="1" nodeType="afterEffect">
                                  <p:stCondLst>
                                    <p:cond delay="0"/>
                                  </p:stCondLst>
                                  <p:childTnLst>
                                    <p:animMotion origin="layout" path="M 3.61111E-6 2.59259E-6 L -0.11007 0.21319 " pathEditMode="relative" rAng="0" ptsTypes="AA">
                                      <p:cBhvr>
                                        <p:cTn id="39" dur="2000" fill="hold"/>
                                        <p:tgtEl>
                                          <p:spTgt spid="699397"/>
                                        </p:tgtEl>
                                        <p:attrNameLst>
                                          <p:attrName>ppt_x</p:attrName>
                                          <p:attrName>ppt_y</p:attrName>
                                        </p:attrNameLst>
                                      </p:cBhvr>
                                      <p:rCtr x="-5503" y="10648"/>
                                    </p:animMotion>
                                  </p:childTnLst>
                                </p:cTn>
                              </p:par>
                            </p:childTnLst>
                          </p:cTn>
                        </p:par>
                        <p:par>
                          <p:cTn id="40" fill="hold" nodeType="afterGroup">
                            <p:stCondLst>
                              <p:cond delay="16500"/>
                            </p:stCondLst>
                            <p:childTnLst>
                              <p:par>
                                <p:cTn id="41" presetID="63" presetClass="path" presetSubtype="0" accel="50000" decel="50000" fill="hold" grpId="4" nodeType="afterEffect">
                                  <p:stCondLst>
                                    <p:cond delay="0"/>
                                  </p:stCondLst>
                                  <p:childTnLst>
                                    <p:animMotion origin="layout" path="M -0.08112 -1.85185E-6 L 0.08385 -2.22222E-6 " pathEditMode="relative" rAng="0" ptsTypes="AA">
                                      <p:cBhvr>
                                        <p:cTn id="42" dur="2000" fill="hold"/>
                                        <p:tgtEl>
                                          <p:spTgt spid="699396"/>
                                        </p:tgtEl>
                                        <p:attrNameLst>
                                          <p:attrName>ppt_x</p:attrName>
                                          <p:attrName>ppt_y</p:attrName>
                                        </p:attrNameLst>
                                      </p:cBhvr>
                                      <p:rCtr x="8320" y="69"/>
                                    </p:animMotion>
                                  </p:childTnLst>
                                </p:cTn>
                              </p:par>
                            </p:childTnLst>
                          </p:cTn>
                        </p:par>
                        <p:par>
                          <p:cTn id="43" fill="hold" nodeType="afterGroup">
                            <p:stCondLst>
                              <p:cond delay="18500"/>
                            </p:stCondLst>
                            <p:childTnLst>
                              <p:par>
                                <p:cTn id="44" presetID="64" presetClass="path" presetSubtype="0" accel="50000" decel="50000" fill="hold" grpId="2" nodeType="afterEffect">
                                  <p:stCondLst>
                                    <p:cond delay="0"/>
                                  </p:stCondLst>
                                  <p:childTnLst>
                                    <p:animMotion origin="layout" path="M -0.11002 0.2132 L -0.16497 4.81481E-6 " pathEditMode="relative" rAng="0" ptsTypes="AA">
                                      <p:cBhvr>
                                        <p:cTn id="45" dur="2000" fill="hold"/>
                                        <p:tgtEl>
                                          <p:spTgt spid="699397"/>
                                        </p:tgtEl>
                                        <p:attrNameLst>
                                          <p:attrName>ppt_x</p:attrName>
                                          <p:attrName>ppt_y</p:attrName>
                                        </p:attrNameLst>
                                      </p:cBhvr>
                                      <p:rCtr x="-2930" y="-10648"/>
                                    </p:animMotion>
                                  </p:childTnLst>
                                </p:cTn>
                              </p:par>
                            </p:childTnLst>
                          </p:cTn>
                        </p:par>
                        <p:par>
                          <p:cTn id="46" fill="hold" nodeType="afterGroup">
                            <p:stCondLst>
                              <p:cond delay="20500"/>
                            </p:stCondLst>
                            <p:childTnLst>
                              <p:par>
                                <p:cTn id="47" presetID="63" presetClass="path" presetSubtype="0" accel="50000" decel="50000" fill="hold" grpId="3" nodeType="afterEffect">
                                  <p:stCondLst>
                                    <p:cond delay="0"/>
                                  </p:stCondLst>
                                  <p:iterate type="lt">
                                    <p:tmPct val="0"/>
                                  </p:iterate>
                                  <p:childTnLst>
                                    <p:animMotion origin="layout" path="M 0.08021 3.7037E-6 L 0.16628 -0.00139 " pathEditMode="relative" rAng="0" ptsTypes="AA">
                                      <p:cBhvr>
                                        <p:cTn id="48" dur="2000" fill="hold"/>
                                        <p:tgtEl>
                                          <p:spTgt spid="699413"/>
                                        </p:tgtEl>
                                        <p:attrNameLst>
                                          <p:attrName>ppt_x</p:attrName>
                                          <p:attrName>ppt_y</p:attrName>
                                        </p:attrNameLst>
                                      </p:cBhvr>
                                      <p:rCtr x="4297" y="-69"/>
                                    </p:animMotion>
                                  </p:childTnLst>
                                </p:cTn>
                              </p:par>
                            </p:childTnLst>
                          </p:cTn>
                        </p:par>
                        <p:par>
                          <p:cTn id="49" fill="hold" nodeType="afterGroup">
                            <p:stCondLst>
                              <p:cond delay="22500"/>
                            </p:stCondLst>
                            <p:childTnLst>
                              <p:par>
                                <p:cTn id="50" presetID="26" presetClass="emph" presetSubtype="0" fill="hold" grpId="0" nodeType="afterEffect">
                                  <p:stCondLst>
                                    <p:cond delay="0"/>
                                  </p:stCondLst>
                                  <p:childTnLst>
                                    <p:animEffect transition="out" filter="fade">
                                      <p:cBhvr>
                                        <p:cTn id="51" dur="2000" tmFilter="0, 0; .2, .5; .8, .5; 1, 0"/>
                                        <p:tgtEl>
                                          <p:spTgt spid="699398"/>
                                        </p:tgtEl>
                                      </p:cBhvr>
                                    </p:animEffect>
                                    <p:animScale>
                                      <p:cBhvr>
                                        <p:cTn id="52" dur="1000" autoRev="1" fill="hold"/>
                                        <p:tgtEl>
                                          <p:spTgt spid="699398"/>
                                        </p:tgtEl>
                                      </p:cBhvr>
                                      <p:by x="105000" y="105000"/>
                                    </p:animScale>
                                  </p:childTnLst>
                                </p:cTn>
                              </p:par>
                              <p:par>
                                <p:cTn id="53" presetID="26" presetClass="emph" presetSubtype="0" fill="hold" grpId="3" nodeType="withEffect">
                                  <p:stCondLst>
                                    <p:cond delay="0"/>
                                  </p:stCondLst>
                                  <p:childTnLst>
                                    <p:animEffect transition="out" filter="fade">
                                      <p:cBhvr>
                                        <p:cTn id="54" dur="2000" tmFilter="0, 0; .2, .5; .8, .5; 1, 0"/>
                                        <p:tgtEl>
                                          <p:spTgt spid="699397"/>
                                        </p:tgtEl>
                                      </p:cBhvr>
                                    </p:animEffect>
                                    <p:animScale>
                                      <p:cBhvr>
                                        <p:cTn id="55" dur="1000" autoRev="1" fill="hold"/>
                                        <p:tgtEl>
                                          <p:spTgt spid="699397"/>
                                        </p:tgtEl>
                                      </p:cBhvr>
                                      <p:by x="105000" y="105000"/>
                                    </p:animScale>
                                  </p:childTnLst>
                                </p:cTn>
                              </p:par>
                            </p:childTnLst>
                          </p:cTn>
                        </p:par>
                        <p:par>
                          <p:cTn id="56" fill="hold" nodeType="afterGroup">
                            <p:stCondLst>
                              <p:cond delay="24500"/>
                            </p:stCondLst>
                            <p:childTnLst>
                              <p:par>
                                <p:cTn id="57" presetID="42" presetClass="path" presetSubtype="0" accel="50000" decel="50000" fill="hold" grpId="1" nodeType="afterEffect">
                                  <p:stCondLst>
                                    <p:cond delay="0"/>
                                  </p:stCondLst>
                                  <p:childTnLst>
                                    <p:animMotion origin="layout" path="M 5.55556E-7 2.59259E-6 L -0.16337 0.20879 " pathEditMode="relative" rAng="0" ptsTypes="AA">
                                      <p:cBhvr>
                                        <p:cTn id="58" dur="2000" fill="hold"/>
                                        <p:tgtEl>
                                          <p:spTgt spid="699398"/>
                                        </p:tgtEl>
                                        <p:attrNameLst>
                                          <p:attrName>ppt_x</p:attrName>
                                          <p:attrName>ppt_y</p:attrName>
                                        </p:attrNameLst>
                                      </p:cBhvr>
                                      <p:rCtr x="-8177" y="10440"/>
                                    </p:animMotion>
                                  </p:childTnLst>
                                </p:cTn>
                              </p:par>
                            </p:childTnLst>
                          </p:cTn>
                        </p:par>
                        <p:par>
                          <p:cTn id="59" fill="hold" nodeType="afterGroup">
                            <p:stCondLst>
                              <p:cond delay="26500"/>
                            </p:stCondLst>
                            <p:childTnLst>
                              <p:par>
                                <p:cTn id="60" presetID="63" presetClass="path" presetSubtype="0" accel="50000" decel="50000" fill="hold" grpId="4" nodeType="afterEffect">
                                  <p:stCondLst>
                                    <p:cond delay="0"/>
                                  </p:stCondLst>
                                  <p:childTnLst>
                                    <p:animMotion origin="layout" path="M -0.16497 -2.22222E-6 L 0.08269 4.81481E-6 " pathEditMode="relative" rAng="0" ptsTypes="AA">
                                      <p:cBhvr>
                                        <p:cTn id="61" dur="2000" fill="hold"/>
                                        <p:tgtEl>
                                          <p:spTgt spid="699397"/>
                                        </p:tgtEl>
                                        <p:attrNameLst>
                                          <p:attrName>ppt_x</p:attrName>
                                          <p:attrName>ppt_y</p:attrName>
                                        </p:attrNameLst>
                                      </p:cBhvr>
                                      <p:rCtr x="12370" y="23"/>
                                    </p:animMotion>
                                  </p:childTnLst>
                                </p:cTn>
                              </p:par>
                            </p:childTnLst>
                          </p:cTn>
                        </p:par>
                        <p:par>
                          <p:cTn id="62" fill="hold" nodeType="afterGroup">
                            <p:stCondLst>
                              <p:cond delay="28500"/>
                            </p:stCondLst>
                            <p:childTnLst>
                              <p:par>
                                <p:cTn id="63" presetID="64" presetClass="path" presetSubtype="0" accel="50000" decel="50000" fill="hold" grpId="2" nodeType="afterEffect">
                                  <p:stCondLst>
                                    <p:cond delay="0"/>
                                  </p:stCondLst>
                                  <p:childTnLst>
                                    <p:animMotion origin="layout" path="M -0.16341 0.2088 L -0.24765 -1.85185E-6 " pathEditMode="relative" rAng="0" ptsTypes="AA">
                                      <p:cBhvr>
                                        <p:cTn id="64" dur="2000" fill="hold"/>
                                        <p:tgtEl>
                                          <p:spTgt spid="699398"/>
                                        </p:tgtEl>
                                        <p:attrNameLst>
                                          <p:attrName>ppt_x</p:attrName>
                                          <p:attrName>ppt_y</p:attrName>
                                        </p:attrNameLst>
                                      </p:cBhvr>
                                      <p:rCtr x="-4349" y="-10532"/>
                                    </p:animMotion>
                                  </p:childTnLst>
                                </p:cTn>
                              </p:par>
                            </p:childTnLst>
                          </p:cTn>
                        </p:par>
                        <p:par>
                          <p:cTn id="65" fill="hold" nodeType="afterGroup">
                            <p:stCondLst>
                              <p:cond delay="30500"/>
                            </p:stCondLst>
                            <p:childTnLst>
                              <p:par>
                                <p:cTn id="66" presetID="63" presetClass="path" presetSubtype="0" accel="50000" decel="50000" fill="hold" grpId="4" nodeType="afterEffect">
                                  <p:stCondLst>
                                    <p:cond delay="0"/>
                                  </p:stCondLst>
                                  <p:iterate type="lt">
                                    <p:tmPct val="0"/>
                                  </p:iterate>
                                  <p:childTnLst>
                                    <p:animMotion origin="layout" path="M 0.16615 0.00046 L 0.25169 0.00046 " pathEditMode="relative" rAng="0" ptsTypes="AA">
                                      <p:cBhvr>
                                        <p:cTn id="67" dur="2000" fill="hold"/>
                                        <p:tgtEl>
                                          <p:spTgt spid="699413"/>
                                        </p:tgtEl>
                                        <p:attrNameLst>
                                          <p:attrName>ppt_x</p:attrName>
                                          <p:attrName>ppt_y</p:attrName>
                                        </p:attrNameLst>
                                      </p:cBhvr>
                                      <p:rCtr x="4271" y="0"/>
                                    </p:animMotion>
                                  </p:childTnLst>
                                </p:cTn>
                              </p:par>
                            </p:childTnLst>
                          </p:cTn>
                        </p:par>
                        <p:par>
                          <p:cTn id="68" fill="hold" nodeType="afterGroup">
                            <p:stCondLst>
                              <p:cond delay="32500"/>
                            </p:stCondLst>
                            <p:childTnLst>
                              <p:par>
                                <p:cTn id="69" presetID="26" presetClass="emph" presetSubtype="0" fill="hold" grpId="0" nodeType="afterEffect">
                                  <p:stCondLst>
                                    <p:cond delay="0"/>
                                  </p:stCondLst>
                                  <p:childTnLst>
                                    <p:animEffect transition="out" filter="fade">
                                      <p:cBhvr>
                                        <p:cTn id="70" dur="2000" tmFilter="0, 0; .2, .5; .8, .5; 1, 0"/>
                                        <p:tgtEl>
                                          <p:spTgt spid="699399"/>
                                        </p:tgtEl>
                                      </p:cBhvr>
                                    </p:animEffect>
                                    <p:animScale>
                                      <p:cBhvr>
                                        <p:cTn id="71" dur="1000" autoRev="1" fill="hold"/>
                                        <p:tgtEl>
                                          <p:spTgt spid="699399"/>
                                        </p:tgtEl>
                                      </p:cBhvr>
                                      <p:by x="105000" y="105000"/>
                                    </p:animScale>
                                  </p:childTnLst>
                                </p:cTn>
                              </p:par>
                              <p:par>
                                <p:cTn id="72" presetID="26" presetClass="emph" presetSubtype="0" fill="hold" grpId="3" nodeType="withEffect">
                                  <p:stCondLst>
                                    <p:cond delay="0"/>
                                  </p:stCondLst>
                                  <p:childTnLst>
                                    <p:animEffect transition="out" filter="fade">
                                      <p:cBhvr>
                                        <p:cTn id="73" dur="2000" tmFilter="0, 0; .2, .5; .8, .5; 1, 0"/>
                                        <p:tgtEl>
                                          <p:spTgt spid="699398"/>
                                        </p:tgtEl>
                                      </p:cBhvr>
                                    </p:animEffect>
                                    <p:animScale>
                                      <p:cBhvr>
                                        <p:cTn id="74" dur="1000" autoRev="1" fill="hold"/>
                                        <p:tgtEl>
                                          <p:spTgt spid="699398"/>
                                        </p:tgtEl>
                                      </p:cBhvr>
                                      <p:by x="105000" y="105000"/>
                                    </p:animScale>
                                  </p:childTnLst>
                                </p:cTn>
                              </p:par>
                            </p:childTnLst>
                          </p:cTn>
                        </p:par>
                        <p:par>
                          <p:cTn id="75" fill="hold" nodeType="afterGroup">
                            <p:stCondLst>
                              <p:cond delay="34500"/>
                            </p:stCondLst>
                            <p:childTnLst>
                              <p:par>
                                <p:cTn id="76" presetID="63" presetClass="path" presetSubtype="0" accel="50000" decel="50000" fill="hold" grpId="5" nodeType="afterEffect">
                                  <p:stCondLst>
                                    <p:cond delay="0"/>
                                  </p:stCondLst>
                                  <p:iterate type="lt">
                                    <p:tmPct val="0"/>
                                  </p:iterate>
                                  <p:childTnLst>
                                    <p:animMotion origin="layout" path="M 0.25117 3.7037E-6 L 0.33164 7.40741E-7 " pathEditMode="relative" rAng="0" ptsTypes="AA">
                                      <p:cBhvr>
                                        <p:cTn id="77" dur="2000" fill="hold"/>
                                        <p:tgtEl>
                                          <p:spTgt spid="699413"/>
                                        </p:tgtEl>
                                        <p:attrNameLst>
                                          <p:attrName>ppt_x</p:attrName>
                                          <p:attrName>ppt_y</p:attrName>
                                        </p:attrNameLst>
                                      </p:cBhvr>
                                      <p:rCtr x="4193" y="23"/>
                                    </p:animMotion>
                                  </p:childTnLst>
                                </p:cTn>
                              </p:par>
                            </p:childTnLst>
                          </p:cTn>
                        </p:par>
                        <p:par>
                          <p:cTn id="78" fill="hold" nodeType="afterGroup">
                            <p:stCondLst>
                              <p:cond delay="36500"/>
                            </p:stCondLst>
                            <p:childTnLst>
                              <p:par>
                                <p:cTn id="79" presetID="26" presetClass="emph" presetSubtype="0" fill="hold" grpId="0" nodeType="afterEffect">
                                  <p:stCondLst>
                                    <p:cond delay="0"/>
                                  </p:stCondLst>
                                  <p:childTnLst>
                                    <p:animEffect transition="out" filter="fade">
                                      <p:cBhvr>
                                        <p:cTn id="80" dur="2000" tmFilter="0, 0; .2, .5; .8, .5; 1, 0"/>
                                        <p:tgtEl>
                                          <p:spTgt spid="699400"/>
                                        </p:tgtEl>
                                      </p:cBhvr>
                                    </p:animEffect>
                                    <p:animScale>
                                      <p:cBhvr>
                                        <p:cTn id="81" dur="1000" autoRev="1" fill="hold"/>
                                        <p:tgtEl>
                                          <p:spTgt spid="699400"/>
                                        </p:tgtEl>
                                      </p:cBhvr>
                                      <p:by x="105000" y="105000"/>
                                    </p:animScale>
                                  </p:childTnLst>
                                </p:cTn>
                              </p:par>
                              <p:par>
                                <p:cTn id="82" presetID="26" presetClass="emph" presetSubtype="0" fill="hold" grpId="4" nodeType="withEffect">
                                  <p:stCondLst>
                                    <p:cond delay="0"/>
                                  </p:stCondLst>
                                  <p:childTnLst>
                                    <p:animEffect transition="out" filter="fade">
                                      <p:cBhvr>
                                        <p:cTn id="83" dur="2000" tmFilter="0, 0; .2, .5; .8, .5; 1, 0"/>
                                        <p:tgtEl>
                                          <p:spTgt spid="699398"/>
                                        </p:tgtEl>
                                      </p:cBhvr>
                                    </p:animEffect>
                                    <p:animScale>
                                      <p:cBhvr>
                                        <p:cTn id="84" dur="1000" autoRev="1" fill="hold"/>
                                        <p:tgtEl>
                                          <p:spTgt spid="699398"/>
                                        </p:tgtEl>
                                      </p:cBhvr>
                                      <p:by x="105000" y="105000"/>
                                    </p:animScale>
                                  </p:childTnLst>
                                </p:cTn>
                              </p:par>
                            </p:childTnLst>
                          </p:cTn>
                        </p:par>
                        <p:par>
                          <p:cTn id="85" fill="hold" nodeType="afterGroup">
                            <p:stCondLst>
                              <p:cond delay="38500"/>
                            </p:stCondLst>
                            <p:childTnLst>
                              <p:par>
                                <p:cTn id="86" presetID="63" presetClass="path" presetSubtype="0" accel="50000" decel="50000" fill="hold" grpId="6" nodeType="afterEffect">
                                  <p:stCondLst>
                                    <p:cond delay="0"/>
                                  </p:stCondLst>
                                  <p:iterate type="lt">
                                    <p:tmPct val="0"/>
                                  </p:iterate>
                                  <p:childTnLst>
                                    <p:animMotion origin="layout" path="M 0.33164 3.7037E-6 L 0.41732 0.00046 " pathEditMode="relative" rAng="0" ptsTypes="AA">
                                      <p:cBhvr>
                                        <p:cTn id="87" dur="2000" fill="hold"/>
                                        <p:tgtEl>
                                          <p:spTgt spid="699413"/>
                                        </p:tgtEl>
                                        <p:attrNameLst>
                                          <p:attrName>ppt_x</p:attrName>
                                          <p:attrName>ppt_y</p:attrName>
                                        </p:attrNameLst>
                                      </p:cBhvr>
                                      <p:rCtr x="4284" y="23"/>
                                    </p:animMotion>
                                  </p:childTnLst>
                                </p:cTn>
                              </p:par>
                            </p:childTnLst>
                          </p:cTn>
                        </p:par>
                        <p:par>
                          <p:cTn id="88" fill="hold" nodeType="afterGroup">
                            <p:stCondLst>
                              <p:cond delay="40500"/>
                            </p:stCondLst>
                            <p:childTnLst>
                              <p:par>
                                <p:cTn id="89" presetID="26" presetClass="emph" presetSubtype="0" fill="hold" grpId="0" nodeType="afterEffect">
                                  <p:stCondLst>
                                    <p:cond delay="0"/>
                                  </p:stCondLst>
                                  <p:childTnLst>
                                    <p:animEffect transition="out" filter="fade">
                                      <p:cBhvr>
                                        <p:cTn id="90" dur="2000" tmFilter="0, 0; .2, .5; .8, .5; 1, 0"/>
                                        <p:tgtEl>
                                          <p:spTgt spid="699401"/>
                                        </p:tgtEl>
                                      </p:cBhvr>
                                    </p:animEffect>
                                    <p:animScale>
                                      <p:cBhvr>
                                        <p:cTn id="91" dur="1000" autoRev="1" fill="hold"/>
                                        <p:tgtEl>
                                          <p:spTgt spid="699401"/>
                                        </p:tgtEl>
                                      </p:cBhvr>
                                      <p:by x="105000" y="105000"/>
                                    </p:animScale>
                                  </p:childTnLst>
                                </p:cTn>
                              </p:par>
                              <p:par>
                                <p:cTn id="92" presetID="26" presetClass="emph" presetSubtype="0" fill="hold" grpId="5" nodeType="withEffect">
                                  <p:stCondLst>
                                    <p:cond delay="0"/>
                                  </p:stCondLst>
                                  <p:childTnLst>
                                    <p:animEffect transition="out" filter="fade">
                                      <p:cBhvr>
                                        <p:cTn id="93" dur="2000" tmFilter="0, 0; .2, .5; .8, .5; 1, 0"/>
                                        <p:tgtEl>
                                          <p:spTgt spid="699398"/>
                                        </p:tgtEl>
                                      </p:cBhvr>
                                    </p:animEffect>
                                    <p:animScale>
                                      <p:cBhvr>
                                        <p:cTn id="94" dur="1000" autoRev="1" fill="hold"/>
                                        <p:tgtEl>
                                          <p:spTgt spid="699398"/>
                                        </p:tgtEl>
                                      </p:cBhvr>
                                      <p:by x="105000" y="105000"/>
                                    </p:animScale>
                                  </p:childTnLst>
                                </p:cTn>
                              </p:par>
                            </p:childTnLst>
                          </p:cTn>
                        </p:par>
                        <p:par>
                          <p:cTn id="95" fill="hold" nodeType="afterGroup">
                            <p:stCondLst>
                              <p:cond delay="42500"/>
                            </p:stCondLst>
                            <p:childTnLst>
                              <p:par>
                                <p:cTn id="96" presetID="3" presetClass="exit" presetSubtype="10" fill="hold" grpId="1" nodeType="afterEffect">
                                  <p:stCondLst>
                                    <p:cond delay="0"/>
                                  </p:stCondLst>
                                  <p:iterate type="lt">
                                    <p:tmPct val="0"/>
                                  </p:iterate>
                                  <p:childTnLst>
                                    <p:animEffect transition="out" filter="blinds(horizontal)">
                                      <p:cBhvr>
                                        <p:cTn id="97" dur="500"/>
                                        <p:tgtEl>
                                          <p:spTgt spid="699413"/>
                                        </p:tgtEl>
                                      </p:cBhvr>
                                    </p:animEffect>
                                    <p:set>
                                      <p:cBhvr>
                                        <p:cTn id="98" dur="1" fill="hold">
                                          <p:stCondLst>
                                            <p:cond delay="499"/>
                                          </p:stCondLst>
                                        </p:cTn>
                                        <p:tgtEl>
                                          <p:spTgt spid="699413"/>
                                        </p:tgtEl>
                                        <p:attrNameLst>
                                          <p:attrName>style.visibility</p:attrName>
                                        </p:attrNameLst>
                                      </p:cBhvr>
                                      <p:to>
                                        <p:strVal val="hidden"/>
                                      </p:to>
                                    </p:set>
                                  </p:childTnLst>
                                </p:cTn>
                              </p:par>
                            </p:childTnLst>
                          </p:cTn>
                        </p:par>
                        <p:par>
                          <p:cTn id="99" fill="hold" nodeType="afterGroup">
                            <p:stCondLst>
                              <p:cond delay="43000"/>
                            </p:stCondLst>
                            <p:childTnLst>
                              <p:par>
                                <p:cTn id="100" presetID="8" presetClass="exit" presetSubtype="16" fill="hold" grpId="6" nodeType="afterEffect">
                                  <p:stCondLst>
                                    <p:cond delay="0"/>
                                  </p:stCondLst>
                                  <p:childTnLst>
                                    <p:animEffect transition="out" filter="diamond(in)">
                                      <p:cBhvr>
                                        <p:cTn id="101" dur="1000"/>
                                        <p:tgtEl>
                                          <p:spTgt spid="699398"/>
                                        </p:tgtEl>
                                      </p:cBhvr>
                                    </p:animEffect>
                                    <p:set>
                                      <p:cBhvr>
                                        <p:cTn id="102" dur="1" fill="hold">
                                          <p:stCondLst>
                                            <p:cond delay="999"/>
                                          </p:stCondLst>
                                        </p:cTn>
                                        <p:tgtEl>
                                          <p:spTgt spid="699398"/>
                                        </p:tgtEl>
                                        <p:attrNameLst>
                                          <p:attrName>style.visibility</p:attrName>
                                        </p:attrNameLst>
                                      </p:cBhvr>
                                      <p:to>
                                        <p:strVal val="hidden"/>
                                      </p:to>
                                    </p:set>
                                  </p:childTnLst>
                                </p:cTn>
                              </p:par>
                              <p:par>
                                <p:cTn id="103" presetID="8" presetClass="entr" presetSubtype="16" fill="hold" grpId="0" nodeType="withEffect">
                                  <p:stCondLst>
                                    <p:cond delay="0"/>
                                  </p:stCondLst>
                                  <p:childTnLst>
                                    <p:set>
                                      <p:cBhvr>
                                        <p:cTn id="104" dur="1" fill="hold">
                                          <p:stCondLst>
                                            <p:cond delay="0"/>
                                          </p:stCondLst>
                                        </p:cTn>
                                        <p:tgtEl>
                                          <p:spTgt spid="699414"/>
                                        </p:tgtEl>
                                        <p:attrNameLst>
                                          <p:attrName>style.visibility</p:attrName>
                                        </p:attrNameLst>
                                      </p:cBhvr>
                                      <p:to>
                                        <p:strVal val="visible"/>
                                      </p:to>
                                    </p:set>
                                    <p:animEffect transition="in" filter="diamond(in)">
                                      <p:cBhvr>
                                        <p:cTn id="105" dur="1000"/>
                                        <p:tgtEl>
                                          <p:spTgt spid="699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9395" grpId="0" animBg="1"/>
      <p:bldP spid="699395" grpId="1" animBg="1"/>
      <p:bldP spid="699396" grpId="0" animBg="1"/>
      <p:bldP spid="699396" grpId="1" animBg="1"/>
      <p:bldP spid="699396" grpId="2" animBg="1"/>
      <p:bldP spid="699396" grpId="3" animBg="1"/>
      <p:bldP spid="699396" grpId="4" animBg="1"/>
      <p:bldP spid="699397" grpId="0" animBg="1"/>
      <p:bldP spid="699397" grpId="1" animBg="1"/>
      <p:bldP spid="699397" grpId="2" animBg="1"/>
      <p:bldP spid="699397" grpId="3" animBg="1"/>
      <p:bldP spid="699397" grpId="4" animBg="1"/>
      <p:bldP spid="699398" grpId="0" animBg="1"/>
      <p:bldP spid="699398" grpId="1" animBg="1"/>
      <p:bldP spid="699398" grpId="2" animBg="1"/>
      <p:bldP spid="699398" grpId="3" animBg="1"/>
      <p:bldP spid="699398" grpId="4" animBg="1"/>
      <p:bldP spid="699398" grpId="5" animBg="1"/>
      <p:bldP spid="699398" grpId="6" animBg="1"/>
      <p:bldP spid="699399" grpId="0" animBg="1"/>
      <p:bldP spid="699400" grpId="0" animBg="1"/>
      <p:bldP spid="699401" grpId="0" animBg="1"/>
      <p:bldP spid="699412" grpId="0" animBg="1"/>
      <p:bldP spid="699413" grpId="0" animBg="1"/>
      <p:bldP spid="699413" grpId="1" animBg="1"/>
      <p:bldP spid="699413" grpId="2" animBg="1"/>
      <p:bldP spid="699413" grpId="3" animBg="1"/>
      <p:bldP spid="699413" grpId="4" animBg="1"/>
      <p:bldP spid="699413" grpId="5" animBg="1"/>
      <p:bldP spid="699413" grpId="6" animBg="1"/>
      <p:bldP spid="69941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Oval 3"/>
          <p:cNvSpPr>
            <a:spLocks noChangeArrowheads="1"/>
          </p:cNvSpPr>
          <p:nvPr/>
        </p:nvSpPr>
        <p:spPr bwMode="auto">
          <a:xfrm>
            <a:off x="3552825"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700420" name="Oval 4"/>
          <p:cNvSpPr>
            <a:spLocks noChangeArrowheads="1"/>
          </p:cNvSpPr>
          <p:nvPr/>
        </p:nvSpPr>
        <p:spPr bwMode="auto">
          <a:xfrm>
            <a:off x="4592639" y="2871789"/>
            <a:ext cx="793749"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wrap="square">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12</a:t>
            </a:r>
          </a:p>
        </p:txBody>
      </p:sp>
      <p:sp>
        <p:nvSpPr>
          <p:cNvPr id="700421" name="Oval 5"/>
          <p:cNvSpPr>
            <a:spLocks noChangeArrowheads="1"/>
          </p:cNvSpPr>
          <p:nvPr/>
        </p:nvSpPr>
        <p:spPr bwMode="auto">
          <a:xfrm>
            <a:off x="5614988"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8</a:t>
            </a:r>
          </a:p>
        </p:txBody>
      </p:sp>
      <p:sp>
        <p:nvSpPr>
          <p:cNvPr id="700422" name="Oval 6"/>
          <p:cNvSpPr>
            <a:spLocks noChangeArrowheads="1"/>
          </p:cNvSpPr>
          <p:nvPr/>
        </p:nvSpPr>
        <p:spPr bwMode="auto">
          <a:xfrm>
            <a:off x="6623050"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700423" name="Oval 7"/>
          <p:cNvSpPr>
            <a:spLocks noChangeArrowheads="1"/>
          </p:cNvSpPr>
          <p:nvPr/>
        </p:nvSpPr>
        <p:spPr bwMode="auto">
          <a:xfrm>
            <a:off x="7645400"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700424" name="Oval 8"/>
          <p:cNvSpPr>
            <a:spLocks noChangeArrowheads="1"/>
          </p:cNvSpPr>
          <p:nvPr/>
        </p:nvSpPr>
        <p:spPr bwMode="auto">
          <a:xfrm>
            <a:off x="8669338"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700425" name="Oval 9"/>
          <p:cNvSpPr>
            <a:spLocks noChangeArrowheads="1"/>
          </p:cNvSpPr>
          <p:nvPr/>
        </p:nvSpPr>
        <p:spPr bwMode="auto">
          <a:xfrm>
            <a:off x="9709150" y="2871789"/>
            <a:ext cx="781050" cy="64928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15</a:t>
            </a:r>
          </a:p>
        </p:txBody>
      </p:sp>
      <p:sp>
        <p:nvSpPr>
          <p:cNvPr id="32779" name="Oval 10"/>
          <p:cNvSpPr>
            <a:spLocks noChangeArrowheads="1"/>
          </p:cNvSpPr>
          <p:nvPr/>
        </p:nvSpPr>
        <p:spPr bwMode="auto">
          <a:xfrm>
            <a:off x="2546350"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700436" name="AutoShape 20"/>
          <p:cNvSpPr>
            <a:spLocks noChangeArrowheads="1"/>
          </p:cNvSpPr>
          <p:nvPr/>
        </p:nvSpPr>
        <p:spPr bwMode="auto">
          <a:xfrm>
            <a:off x="3462338" y="3556001"/>
            <a:ext cx="914400" cy="908149"/>
          </a:xfrm>
          <a:prstGeom prst="upArrowCallout">
            <a:avLst>
              <a:gd name="adj1" fmla="val 27746"/>
              <a:gd name="adj2" fmla="val 25819"/>
              <a:gd name="adj3" fmla="val 16667"/>
              <a:gd name="adj4" fmla="val 5053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latin typeface="Times New Roman" panose="02020603050405020304" pitchFamily="18" charset="0"/>
              </a:rPr>
              <a:t>i</a:t>
            </a:r>
          </a:p>
        </p:txBody>
      </p:sp>
      <p:sp>
        <p:nvSpPr>
          <p:cNvPr id="700437" name="AutoShape 21"/>
          <p:cNvSpPr>
            <a:spLocks noChangeArrowheads="1"/>
          </p:cNvSpPr>
          <p:nvPr/>
        </p:nvSpPr>
        <p:spPr bwMode="auto">
          <a:xfrm>
            <a:off x="5402263" y="2039939"/>
            <a:ext cx="1143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solidFill>
                  <a:srgbClr val="0000FF"/>
                </a:solidFill>
                <a:latin typeface="Times New Roman" panose="02020603050405020304" pitchFamily="18" charset="0"/>
              </a:rPr>
              <a:t>j</a:t>
            </a:r>
          </a:p>
        </p:txBody>
      </p:sp>
      <p:sp>
        <p:nvSpPr>
          <p:cNvPr id="700438" name="Oval 22"/>
          <p:cNvSpPr>
            <a:spLocks noChangeArrowheads="1"/>
          </p:cNvSpPr>
          <p:nvPr/>
        </p:nvSpPr>
        <p:spPr bwMode="auto">
          <a:xfrm>
            <a:off x="4621213" y="2874963"/>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32784" name="Rectangle 25"/>
          <p:cNvSpPr>
            <a:spLocks noChangeArrowheads="1"/>
          </p:cNvSpPr>
          <p:nvPr/>
        </p:nvSpPr>
        <p:spPr bwMode="auto">
          <a:xfrm>
            <a:off x="4143375" y="5813426"/>
            <a:ext cx="4540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09538">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lvl="2">
              <a:spcBef>
                <a:spcPts val="800"/>
              </a:spcBef>
            </a:pPr>
            <a:r>
              <a:rPr lang="en-US" sz="2400">
                <a:solidFill>
                  <a:srgbClr val="0000FF"/>
                </a:solidFill>
                <a:latin typeface="Times New Roman" panose="02020603050405020304" pitchFamily="18" charset="0"/>
                <a:cs typeface="Times New Roman" panose="02020603050405020304" pitchFamily="18" charset="0"/>
              </a:rPr>
              <a:t>Nếu a[i] &gt; a[j] thì đổi chỗ a[i]</a:t>
            </a:r>
            <a:r>
              <a:rPr lang="en-US" sz="24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 </a:t>
            </a:r>
            <a:r>
              <a:rPr lang="en-US" sz="2400">
                <a:solidFill>
                  <a:srgbClr val="0000FF"/>
                </a:solidFill>
                <a:latin typeface="Times New Roman" panose="02020603050405020304" pitchFamily="18" charset="0"/>
                <a:cs typeface="Times New Roman" panose="02020603050405020304" pitchFamily="18" charset="0"/>
              </a:rPr>
              <a:t>a[j]</a:t>
            </a:r>
          </a:p>
        </p:txBody>
      </p:sp>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29" name="Rectangle 28"/>
          <p:cNvSpPr/>
          <p:nvPr/>
        </p:nvSpPr>
        <p:spPr>
          <a:xfrm>
            <a:off x="615950" y="248458"/>
            <a:ext cx="10960100" cy="754053"/>
          </a:xfrm>
          <a:prstGeom prst="rect">
            <a:avLst/>
          </a:prstGeom>
        </p:spPr>
        <p:txBody>
          <a:bodyPr wrap="square">
            <a:spAutoFit/>
          </a:bodyPr>
          <a:lstStyle/>
          <a:p>
            <a:pPr algn="ctr"/>
            <a:r>
              <a:rPr lang="en-US" sz="4300" b="1" i="1">
                <a:latin typeface="Times New Roman" panose="02020603050405020304" pitchFamily="18" charset="0"/>
              </a:rPr>
              <a:t>Interchange</a:t>
            </a:r>
            <a:r>
              <a:rPr lang="en-US" sz="4300" b="1" i="1"/>
              <a:t> </a:t>
            </a:r>
            <a:r>
              <a:rPr lang="en-US" sz="4300" b="1" i="1">
                <a:latin typeface="Times New Roman" panose="02020603050405020304" pitchFamily="18" charset="0"/>
              </a:rPr>
              <a:t>Sort</a:t>
            </a:r>
            <a:r>
              <a:rPr lang="en-US" sz="4300" b="1" i="1"/>
              <a:t> </a:t>
            </a:r>
            <a:r>
              <a:rPr lang="en-US" sz="4300" b="1" i="1">
                <a:latin typeface="Times New Roman" panose="02020603050405020304" pitchFamily="18" charset="0"/>
              </a:rPr>
              <a:t>–</a:t>
            </a:r>
            <a:r>
              <a:rPr lang="en-US" sz="4300" b="1" i="1"/>
              <a:t> </a:t>
            </a:r>
            <a:r>
              <a:rPr lang="en-US" sz="4300" b="1" i="1">
                <a:latin typeface="Times New Roman" panose="02020603050405020304" pitchFamily="18" charset="0"/>
              </a:rPr>
              <a:t>Ví dụ</a:t>
            </a:r>
            <a:endParaRPr lang="en-US" sz="4300" b="1"/>
          </a:p>
        </p:txBody>
      </p:sp>
      <p:grpSp>
        <p:nvGrpSpPr>
          <p:cNvPr id="30" name="Group 11"/>
          <p:cNvGrpSpPr>
            <a:grpSpLocks/>
          </p:cNvGrpSpPr>
          <p:nvPr/>
        </p:nvGrpSpPr>
        <p:grpSpPr bwMode="auto">
          <a:xfrm>
            <a:off x="2546350" y="2287589"/>
            <a:ext cx="7893050" cy="649287"/>
            <a:chOff x="644" y="1153"/>
            <a:chExt cx="4972" cy="409"/>
          </a:xfrm>
        </p:grpSpPr>
        <p:sp>
          <p:nvSpPr>
            <p:cNvPr id="31" name="Oval 12"/>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32" name="Oval 13"/>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33" name="Oval 14"/>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3</a:t>
              </a:r>
            </a:p>
          </p:txBody>
        </p:sp>
        <p:sp>
          <p:nvSpPr>
            <p:cNvPr id="34" name="Oval 15"/>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35" name="Oval 16"/>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36" name="Oval 17"/>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37" name="Oval 18"/>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7</a:t>
              </a:r>
            </a:p>
          </p:txBody>
        </p:sp>
        <p:sp>
          <p:nvSpPr>
            <p:cNvPr id="38" name="Oval 19"/>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0</a:t>
              </a:r>
            </a:p>
          </p:txBody>
        </p:sp>
      </p:grpSp>
      <p:sp>
        <p:nvSpPr>
          <p:cNvPr id="28" name="Rectangle 27"/>
          <p:cNvSpPr/>
          <p:nvPr/>
        </p:nvSpPr>
        <p:spPr>
          <a:xfrm>
            <a:off x="583582" y="2939534"/>
            <a:ext cx="1378904" cy="523220"/>
          </a:xfrm>
          <a:prstGeom prst="rect">
            <a:avLst/>
          </a:prstGeom>
        </p:spPr>
        <p:txBody>
          <a:bodyPr wrap="none">
            <a:spAutoFit/>
          </a:bodyPr>
          <a:lstStyle/>
          <a:p>
            <a:r>
              <a:rPr lang="en-US" sz="2800" b="1" i="1">
                <a:latin typeface="Times New Roman" panose="02020603050405020304" pitchFamily="18" charset="0"/>
              </a:rPr>
              <a:t>Bước 3:</a:t>
            </a:r>
            <a:endParaRPr lang="en-US" sz="2800" b="1"/>
          </a:p>
        </p:txBody>
      </p:sp>
      <p:sp>
        <p:nvSpPr>
          <p:cNvPr id="39"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2519078399"/>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4.375E-6 0.00232 L 0.08998 0.00232 " pathEditMode="relative" rAng="0" ptsTypes="AA">
                                      <p:cBhvr>
                                        <p:cTn id="6" dur="2000" fill="hold"/>
                                        <p:tgtEl>
                                          <p:spTgt spid="700436"/>
                                        </p:tgtEl>
                                        <p:attrNameLst>
                                          <p:attrName>ppt_x</p:attrName>
                                          <p:attrName>ppt_y</p:attrName>
                                        </p:attrNameLst>
                                      </p:cBhvr>
                                      <p:rCtr x="4492" y="0"/>
                                    </p:animMotion>
                                  </p:childTnLst>
                                </p:cTn>
                              </p:par>
                            </p:childTnLst>
                          </p:cTn>
                        </p:par>
                        <p:par>
                          <p:cTn id="7" fill="hold" nodeType="afterGroup">
                            <p:stCondLst>
                              <p:cond delay="2000"/>
                            </p:stCondLst>
                            <p:childTnLst>
                              <p:par>
                                <p:cTn id="8" presetID="3" presetClass="entr" presetSubtype="10" fill="hold" grpId="0" nodeType="afterEffect">
                                  <p:stCondLst>
                                    <p:cond delay="0"/>
                                  </p:stCondLst>
                                  <p:iterate type="lt">
                                    <p:tmPct val="0"/>
                                  </p:iterate>
                                  <p:childTnLst>
                                    <p:set>
                                      <p:cBhvr>
                                        <p:cTn id="9" dur="1" fill="hold">
                                          <p:stCondLst>
                                            <p:cond delay="0"/>
                                          </p:stCondLst>
                                        </p:cTn>
                                        <p:tgtEl>
                                          <p:spTgt spid="700437"/>
                                        </p:tgtEl>
                                        <p:attrNameLst>
                                          <p:attrName>style.visibility</p:attrName>
                                        </p:attrNameLst>
                                      </p:cBhvr>
                                      <p:to>
                                        <p:strVal val="visible"/>
                                      </p:to>
                                    </p:set>
                                    <p:animEffect transition="in" filter="blinds(horizontal)">
                                      <p:cBhvr>
                                        <p:cTn id="10" dur="500"/>
                                        <p:tgtEl>
                                          <p:spTgt spid="700437"/>
                                        </p:tgtEl>
                                      </p:cBhvr>
                                    </p:animEffect>
                                  </p:childTnLst>
                                </p:cTn>
                              </p:par>
                            </p:childTnLst>
                          </p:cTn>
                        </p:par>
                        <p:par>
                          <p:cTn id="11" fill="hold" nodeType="afterGroup">
                            <p:stCondLst>
                              <p:cond delay="2500"/>
                            </p:stCondLst>
                            <p:childTnLst>
                              <p:par>
                                <p:cTn id="12" presetID="26" presetClass="emph" presetSubtype="0" fill="hold" grpId="0" nodeType="afterEffect">
                                  <p:stCondLst>
                                    <p:cond delay="0"/>
                                  </p:stCondLst>
                                  <p:childTnLst>
                                    <p:animEffect transition="out" filter="fade">
                                      <p:cBhvr>
                                        <p:cTn id="13" dur="2000" tmFilter="0, 0; .2, .5; .8, .5; 1, 0"/>
                                        <p:tgtEl>
                                          <p:spTgt spid="700421"/>
                                        </p:tgtEl>
                                      </p:cBhvr>
                                    </p:animEffect>
                                    <p:animScale>
                                      <p:cBhvr>
                                        <p:cTn id="14" dur="1000" autoRev="1" fill="hold"/>
                                        <p:tgtEl>
                                          <p:spTgt spid="700421"/>
                                        </p:tgtEl>
                                      </p:cBhvr>
                                      <p:by x="105000" y="105000"/>
                                    </p:animScale>
                                  </p:childTnLst>
                                </p:cTn>
                              </p:par>
                              <p:par>
                                <p:cTn id="15" presetID="26" presetClass="emph" presetSubtype="0" fill="hold" grpId="0" nodeType="withEffect">
                                  <p:stCondLst>
                                    <p:cond delay="0"/>
                                  </p:stCondLst>
                                  <p:childTnLst>
                                    <p:animEffect transition="out" filter="fade">
                                      <p:cBhvr>
                                        <p:cTn id="16" dur="2000" tmFilter="0, 0; .2, .5; .8, .5; 1, 0"/>
                                        <p:tgtEl>
                                          <p:spTgt spid="700420"/>
                                        </p:tgtEl>
                                      </p:cBhvr>
                                    </p:animEffect>
                                    <p:animScale>
                                      <p:cBhvr>
                                        <p:cTn id="17" dur="1000" autoRev="1" fill="hold"/>
                                        <p:tgtEl>
                                          <p:spTgt spid="700420"/>
                                        </p:tgtEl>
                                      </p:cBhvr>
                                      <p:by x="105000" y="105000"/>
                                    </p:animScale>
                                  </p:childTnLst>
                                </p:cTn>
                              </p:par>
                            </p:childTnLst>
                          </p:cTn>
                        </p:par>
                        <p:par>
                          <p:cTn id="18" fill="hold" nodeType="afterGroup">
                            <p:stCondLst>
                              <p:cond delay="4500"/>
                            </p:stCondLst>
                            <p:childTnLst>
                              <p:par>
                                <p:cTn id="19" presetID="42" presetClass="path" presetSubtype="0" accel="50000" decel="50000" fill="hold" grpId="1" nodeType="afterEffect">
                                  <p:stCondLst>
                                    <p:cond delay="0"/>
                                  </p:stCondLst>
                                  <p:childTnLst>
                                    <p:animMotion origin="layout" path="M 3.61111E-6 2.59259E-6 L -0.05348 0.21319 " pathEditMode="relative" rAng="0" ptsTypes="AA">
                                      <p:cBhvr>
                                        <p:cTn id="20" dur="2000" fill="hold"/>
                                        <p:tgtEl>
                                          <p:spTgt spid="700421"/>
                                        </p:tgtEl>
                                        <p:attrNameLst>
                                          <p:attrName>ppt_x</p:attrName>
                                          <p:attrName>ppt_y</p:attrName>
                                        </p:attrNameLst>
                                      </p:cBhvr>
                                      <p:rCtr x="-2674" y="10648"/>
                                    </p:animMotion>
                                  </p:childTnLst>
                                </p:cTn>
                              </p:par>
                            </p:childTnLst>
                          </p:cTn>
                        </p:par>
                        <p:par>
                          <p:cTn id="21" fill="hold" nodeType="afterGroup">
                            <p:stCondLst>
                              <p:cond delay="6500"/>
                            </p:stCondLst>
                            <p:childTnLst>
                              <p:par>
                                <p:cTn id="22" presetID="63" presetClass="path" presetSubtype="0" accel="50000" decel="50000" fill="hold" grpId="1" nodeType="afterEffect">
                                  <p:stCondLst>
                                    <p:cond delay="0"/>
                                  </p:stCondLst>
                                  <p:childTnLst>
                                    <p:animMotion origin="layout" path="M -0.00156 -2.22222E-6 L 0.08125 4.81481E-6 " pathEditMode="relative" rAng="0" ptsTypes="AA">
                                      <p:cBhvr>
                                        <p:cTn id="23" dur="2000" fill="hold"/>
                                        <p:tgtEl>
                                          <p:spTgt spid="700420"/>
                                        </p:tgtEl>
                                        <p:attrNameLst>
                                          <p:attrName>ppt_x</p:attrName>
                                          <p:attrName>ppt_y</p:attrName>
                                        </p:attrNameLst>
                                      </p:cBhvr>
                                      <p:rCtr x="4193" y="23"/>
                                    </p:animMotion>
                                  </p:childTnLst>
                                </p:cTn>
                              </p:par>
                            </p:childTnLst>
                          </p:cTn>
                        </p:par>
                        <p:par>
                          <p:cTn id="24" fill="hold" nodeType="afterGroup">
                            <p:stCondLst>
                              <p:cond delay="8500"/>
                            </p:stCondLst>
                            <p:childTnLst>
                              <p:par>
                                <p:cTn id="25" presetID="64" presetClass="path" presetSubtype="0" accel="50000" decel="50000" fill="hold" grpId="2" nodeType="afterEffect">
                                  <p:stCondLst>
                                    <p:cond delay="0"/>
                                  </p:stCondLst>
                                  <p:childTnLst>
                                    <p:animMotion origin="layout" path="M -0.05351 0.2132 L -0.08281 4.81481E-6 " pathEditMode="relative" rAng="0" ptsTypes="AA">
                                      <p:cBhvr>
                                        <p:cTn id="26" dur="2000" fill="hold"/>
                                        <p:tgtEl>
                                          <p:spTgt spid="700421"/>
                                        </p:tgtEl>
                                        <p:attrNameLst>
                                          <p:attrName>ppt_x</p:attrName>
                                          <p:attrName>ppt_y</p:attrName>
                                        </p:attrNameLst>
                                      </p:cBhvr>
                                      <p:rCtr x="-1380" y="-10648"/>
                                    </p:animMotion>
                                  </p:childTnLst>
                                </p:cTn>
                              </p:par>
                            </p:childTnLst>
                          </p:cTn>
                        </p:par>
                        <p:par>
                          <p:cTn id="27" fill="hold" nodeType="afterGroup">
                            <p:stCondLst>
                              <p:cond delay="10500"/>
                            </p:stCondLst>
                            <p:childTnLst>
                              <p:par>
                                <p:cTn id="28" presetID="63" presetClass="path" presetSubtype="0" accel="50000" decel="50000" fill="hold" grpId="2" nodeType="afterEffect">
                                  <p:stCondLst>
                                    <p:cond delay="0"/>
                                  </p:stCondLst>
                                  <p:iterate type="lt">
                                    <p:tmPct val="0"/>
                                  </p:iterate>
                                  <p:childTnLst>
                                    <p:animMotion origin="layout" path="M -3.95833E-6 3.7037E-6 L 0.08399 3.7037E-6 " pathEditMode="relative" rAng="0" ptsTypes="AA">
                                      <p:cBhvr>
                                        <p:cTn id="29" dur="2000" fill="hold"/>
                                        <p:tgtEl>
                                          <p:spTgt spid="700437"/>
                                        </p:tgtEl>
                                        <p:attrNameLst>
                                          <p:attrName>ppt_x</p:attrName>
                                          <p:attrName>ppt_y</p:attrName>
                                        </p:attrNameLst>
                                      </p:cBhvr>
                                      <p:rCtr x="4193" y="0"/>
                                    </p:animMotion>
                                  </p:childTnLst>
                                </p:cTn>
                              </p:par>
                            </p:childTnLst>
                          </p:cTn>
                        </p:par>
                        <p:par>
                          <p:cTn id="30" fill="hold" nodeType="afterGroup">
                            <p:stCondLst>
                              <p:cond delay="12500"/>
                            </p:stCondLst>
                            <p:childTnLst>
                              <p:par>
                                <p:cTn id="31" presetID="26" presetClass="emph" presetSubtype="0" fill="hold" grpId="0" nodeType="afterEffect">
                                  <p:stCondLst>
                                    <p:cond delay="0"/>
                                  </p:stCondLst>
                                  <p:childTnLst>
                                    <p:animEffect transition="out" filter="fade">
                                      <p:cBhvr>
                                        <p:cTn id="32" dur="2000" tmFilter="0, 0; .2, .5; .8, .5; 1, 0"/>
                                        <p:tgtEl>
                                          <p:spTgt spid="700422"/>
                                        </p:tgtEl>
                                      </p:cBhvr>
                                    </p:animEffect>
                                    <p:animScale>
                                      <p:cBhvr>
                                        <p:cTn id="33" dur="1000" autoRev="1" fill="hold"/>
                                        <p:tgtEl>
                                          <p:spTgt spid="700422"/>
                                        </p:tgtEl>
                                      </p:cBhvr>
                                      <p:by x="105000" y="105000"/>
                                    </p:animScale>
                                  </p:childTnLst>
                                </p:cTn>
                              </p:par>
                              <p:par>
                                <p:cTn id="34" presetID="26" presetClass="emph" presetSubtype="0" fill="hold" grpId="3" nodeType="withEffect">
                                  <p:stCondLst>
                                    <p:cond delay="0"/>
                                  </p:stCondLst>
                                  <p:childTnLst>
                                    <p:animEffect transition="out" filter="fade">
                                      <p:cBhvr>
                                        <p:cTn id="35" dur="2000" tmFilter="0, 0; .2, .5; .8, .5; 1, 0"/>
                                        <p:tgtEl>
                                          <p:spTgt spid="700421"/>
                                        </p:tgtEl>
                                      </p:cBhvr>
                                    </p:animEffect>
                                    <p:animScale>
                                      <p:cBhvr>
                                        <p:cTn id="36" dur="1000" autoRev="1" fill="hold"/>
                                        <p:tgtEl>
                                          <p:spTgt spid="700421"/>
                                        </p:tgtEl>
                                      </p:cBhvr>
                                      <p:by x="105000" y="105000"/>
                                    </p:animScale>
                                  </p:childTnLst>
                                </p:cTn>
                              </p:par>
                            </p:childTnLst>
                          </p:cTn>
                        </p:par>
                        <p:par>
                          <p:cTn id="37" fill="hold" nodeType="afterGroup">
                            <p:stCondLst>
                              <p:cond delay="14500"/>
                            </p:stCondLst>
                            <p:childTnLst>
                              <p:par>
                                <p:cTn id="38" presetID="42" presetClass="path" presetSubtype="0" accel="50000" decel="50000" fill="hold" grpId="1" nodeType="afterEffect">
                                  <p:stCondLst>
                                    <p:cond delay="0"/>
                                  </p:stCondLst>
                                  <p:childTnLst>
                                    <p:animMotion origin="layout" path="M 5.55556E-7 2.59259E-6 L -0.11163 0.21551 " pathEditMode="relative" rAng="0" ptsTypes="AA">
                                      <p:cBhvr>
                                        <p:cTn id="39" dur="2000" fill="hold"/>
                                        <p:tgtEl>
                                          <p:spTgt spid="700422"/>
                                        </p:tgtEl>
                                        <p:attrNameLst>
                                          <p:attrName>ppt_x</p:attrName>
                                          <p:attrName>ppt_y</p:attrName>
                                        </p:attrNameLst>
                                      </p:cBhvr>
                                      <p:rCtr x="-5590" y="10764"/>
                                    </p:animMotion>
                                  </p:childTnLst>
                                </p:cTn>
                              </p:par>
                            </p:childTnLst>
                          </p:cTn>
                        </p:par>
                        <p:par>
                          <p:cTn id="40" fill="hold" nodeType="afterGroup">
                            <p:stCondLst>
                              <p:cond delay="16500"/>
                            </p:stCondLst>
                            <p:childTnLst>
                              <p:par>
                                <p:cTn id="41" presetID="63" presetClass="path" presetSubtype="0" accel="50000" decel="50000" fill="hold" grpId="4" nodeType="afterEffect">
                                  <p:stCondLst>
                                    <p:cond delay="0"/>
                                  </p:stCondLst>
                                  <p:childTnLst>
                                    <p:animMotion origin="layout" path="M -0.08281 -2.22222E-6 L 0.08268 4.81481E-6 " pathEditMode="relative" rAng="0" ptsTypes="AA">
                                      <p:cBhvr>
                                        <p:cTn id="42" dur="2000" fill="hold"/>
                                        <p:tgtEl>
                                          <p:spTgt spid="700421"/>
                                        </p:tgtEl>
                                        <p:attrNameLst>
                                          <p:attrName>ppt_x</p:attrName>
                                          <p:attrName>ppt_y</p:attrName>
                                        </p:attrNameLst>
                                      </p:cBhvr>
                                      <p:rCtr x="8307" y="23"/>
                                    </p:animMotion>
                                  </p:childTnLst>
                                </p:cTn>
                              </p:par>
                            </p:childTnLst>
                          </p:cTn>
                        </p:par>
                        <p:par>
                          <p:cTn id="43" fill="hold" nodeType="afterGroup">
                            <p:stCondLst>
                              <p:cond delay="18500"/>
                            </p:stCondLst>
                            <p:childTnLst>
                              <p:par>
                                <p:cTn id="44" presetID="64" presetClass="path" presetSubtype="0" accel="50000" decel="50000" fill="hold" grpId="2" nodeType="afterEffect">
                                  <p:stCondLst>
                                    <p:cond delay="0"/>
                                  </p:stCondLst>
                                  <p:childTnLst>
                                    <p:animMotion origin="layout" path="M -0.11159 0.21551 L -0.16549 -1.85185E-6 " pathEditMode="relative" rAng="0" ptsTypes="AA">
                                      <p:cBhvr>
                                        <p:cTn id="45" dur="2000" fill="hold"/>
                                        <p:tgtEl>
                                          <p:spTgt spid="700422"/>
                                        </p:tgtEl>
                                        <p:attrNameLst>
                                          <p:attrName>ppt_x</p:attrName>
                                          <p:attrName>ppt_y</p:attrName>
                                        </p:attrNameLst>
                                      </p:cBhvr>
                                      <p:rCtr x="-2565" y="-10856"/>
                                    </p:animMotion>
                                  </p:childTnLst>
                                </p:cTn>
                              </p:par>
                            </p:childTnLst>
                          </p:cTn>
                        </p:par>
                        <p:par>
                          <p:cTn id="46" fill="hold" nodeType="afterGroup">
                            <p:stCondLst>
                              <p:cond delay="20500"/>
                            </p:stCondLst>
                            <p:childTnLst>
                              <p:par>
                                <p:cTn id="47" presetID="63" presetClass="path" presetSubtype="0" accel="50000" decel="50000" fill="hold" grpId="3" nodeType="afterEffect">
                                  <p:stCondLst>
                                    <p:cond delay="0"/>
                                  </p:stCondLst>
                                  <p:iterate type="lt">
                                    <p:tmPct val="0"/>
                                  </p:iterate>
                                  <p:childTnLst>
                                    <p:animMotion origin="layout" path="M 0.08243 3.7037E-6 L 0.16836 0.00046 " pathEditMode="relative" rAng="0" ptsTypes="AA">
                                      <p:cBhvr>
                                        <p:cTn id="48" dur="2000" fill="hold"/>
                                        <p:tgtEl>
                                          <p:spTgt spid="700437"/>
                                        </p:tgtEl>
                                        <p:attrNameLst>
                                          <p:attrName>ppt_x</p:attrName>
                                          <p:attrName>ppt_y</p:attrName>
                                        </p:attrNameLst>
                                      </p:cBhvr>
                                      <p:rCtr x="4297" y="23"/>
                                    </p:animMotion>
                                  </p:childTnLst>
                                </p:cTn>
                              </p:par>
                            </p:childTnLst>
                          </p:cTn>
                        </p:par>
                        <p:par>
                          <p:cTn id="49" fill="hold" nodeType="afterGroup">
                            <p:stCondLst>
                              <p:cond delay="22500"/>
                            </p:stCondLst>
                            <p:childTnLst>
                              <p:par>
                                <p:cTn id="50" presetID="26" presetClass="emph" presetSubtype="0" fill="hold" grpId="0" nodeType="afterEffect">
                                  <p:stCondLst>
                                    <p:cond delay="0"/>
                                  </p:stCondLst>
                                  <p:childTnLst>
                                    <p:animEffect transition="out" filter="fade">
                                      <p:cBhvr>
                                        <p:cTn id="51" dur="2000" tmFilter="0, 0; .2, .5; .8, .5; 1, 0"/>
                                        <p:tgtEl>
                                          <p:spTgt spid="700423"/>
                                        </p:tgtEl>
                                      </p:cBhvr>
                                    </p:animEffect>
                                    <p:animScale>
                                      <p:cBhvr>
                                        <p:cTn id="52" dur="1000" autoRev="1" fill="hold"/>
                                        <p:tgtEl>
                                          <p:spTgt spid="700423"/>
                                        </p:tgtEl>
                                      </p:cBhvr>
                                      <p:by x="105000" y="105000"/>
                                    </p:animScale>
                                  </p:childTnLst>
                                </p:cTn>
                              </p:par>
                              <p:par>
                                <p:cTn id="53" presetID="26" presetClass="emph" presetSubtype="0" fill="hold" grpId="3" nodeType="withEffect">
                                  <p:stCondLst>
                                    <p:cond delay="0"/>
                                  </p:stCondLst>
                                  <p:childTnLst>
                                    <p:animEffect transition="out" filter="fade">
                                      <p:cBhvr>
                                        <p:cTn id="54" dur="2000" tmFilter="0, 0; .2, .5; .8, .5; 1, 0"/>
                                        <p:tgtEl>
                                          <p:spTgt spid="700422"/>
                                        </p:tgtEl>
                                      </p:cBhvr>
                                    </p:animEffect>
                                    <p:animScale>
                                      <p:cBhvr>
                                        <p:cTn id="55" dur="1000" autoRev="1" fill="hold"/>
                                        <p:tgtEl>
                                          <p:spTgt spid="700422"/>
                                        </p:tgtEl>
                                      </p:cBhvr>
                                      <p:by x="105000" y="105000"/>
                                    </p:animScale>
                                  </p:childTnLst>
                                </p:cTn>
                              </p:par>
                            </p:childTnLst>
                          </p:cTn>
                        </p:par>
                        <p:par>
                          <p:cTn id="56" fill="hold" nodeType="afterGroup">
                            <p:stCondLst>
                              <p:cond delay="24500"/>
                            </p:stCondLst>
                            <p:childTnLst>
                              <p:par>
                                <p:cTn id="57" presetID="63" presetClass="path" presetSubtype="0" accel="50000" decel="50000" fill="hold" grpId="4" nodeType="afterEffect">
                                  <p:stCondLst>
                                    <p:cond delay="0"/>
                                  </p:stCondLst>
                                  <p:iterate type="lt">
                                    <p:tmPct val="0"/>
                                  </p:iterate>
                                  <p:childTnLst>
                                    <p:animMotion origin="layout" path="M 0.16615 3.7037E-6 L 0.24857 3.7037E-6 " pathEditMode="relative" rAng="0" ptsTypes="AA">
                                      <p:cBhvr>
                                        <p:cTn id="58" dur="2000" fill="hold"/>
                                        <p:tgtEl>
                                          <p:spTgt spid="700437"/>
                                        </p:tgtEl>
                                        <p:attrNameLst>
                                          <p:attrName>ppt_x</p:attrName>
                                          <p:attrName>ppt_y</p:attrName>
                                        </p:attrNameLst>
                                      </p:cBhvr>
                                      <p:rCtr x="4115" y="0"/>
                                    </p:animMotion>
                                  </p:childTnLst>
                                </p:cTn>
                              </p:par>
                            </p:childTnLst>
                          </p:cTn>
                        </p:par>
                        <p:par>
                          <p:cTn id="59" fill="hold" nodeType="afterGroup">
                            <p:stCondLst>
                              <p:cond delay="26500"/>
                            </p:stCondLst>
                            <p:childTnLst>
                              <p:par>
                                <p:cTn id="60" presetID="26" presetClass="emph" presetSubtype="0" fill="hold" grpId="0" nodeType="afterEffect">
                                  <p:stCondLst>
                                    <p:cond delay="0"/>
                                  </p:stCondLst>
                                  <p:childTnLst>
                                    <p:animEffect transition="out" filter="fade">
                                      <p:cBhvr>
                                        <p:cTn id="61" dur="2000" tmFilter="0, 0; .2, .5; .8, .5; 1, 0"/>
                                        <p:tgtEl>
                                          <p:spTgt spid="700424"/>
                                        </p:tgtEl>
                                      </p:cBhvr>
                                    </p:animEffect>
                                    <p:animScale>
                                      <p:cBhvr>
                                        <p:cTn id="62" dur="1000" autoRev="1" fill="hold"/>
                                        <p:tgtEl>
                                          <p:spTgt spid="700424"/>
                                        </p:tgtEl>
                                      </p:cBhvr>
                                      <p:by x="105000" y="105000"/>
                                    </p:animScale>
                                  </p:childTnLst>
                                </p:cTn>
                              </p:par>
                              <p:par>
                                <p:cTn id="63" presetID="26" presetClass="emph" presetSubtype="0" fill="hold" grpId="4" nodeType="withEffect">
                                  <p:stCondLst>
                                    <p:cond delay="0"/>
                                  </p:stCondLst>
                                  <p:childTnLst>
                                    <p:animEffect transition="out" filter="fade">
                                      <p:cBhvr>
                                        <p:cTn id="64" dur="2000" tmFilter="0, 0; .2, .5; .8, .5; 1, 0"/>
                                        <p:tgtEl>
                                          <p:spTgt spid="700422"/>
                                        </p:tgtEl>
                                      </p:cBhvr>
                                    </p:animEffect>
                                    <p:animScale>
                                      <p:cBhvr>
                                        <p:cTn id="65" dur="1000" autoRev="1" fill="hold"/>
                                        <p:tgtEl>
                                          <p:spTgt spid="700422"/>
                                        </p:tgtEl>
                                      </p:cBhvr>
                                      <p:by x="105000" y="105000"/>
                                    </p:animScale>
                                  </p:childTnLst>
                                </p:cTn>
                              </p:par>
                            </p:childTnLst>
                          </p:cTn>
                        </p:par>
                        <p:par>
                          <p:cTn id="66" fill="hold" nodeType="afterGroup">
                            <p:stCondLst>
                              <p:cond delay="28500"/>
                            </p:stCondLst>
                            <p:childTnLst>
                              <p:par>
                                <p:cTn id="67" presetID="42" presetClass="path" presetSubtype="0" accel="50000" decel="50000" fill="hold" grpId="1" nodeType="afterEffect">
                                  <p:stCondLst>
                                    <p:cond delay="0"/>
                                  </p:stCondLst>
                                  <p:childTnLst>
                                    <p:animMotion origin="layout" path="M -4.16667E-6 2.59259E-6 L -0.22013 0.21319 " pathEditMode="relative" rAng="0" ptsTypes="AA">
                                      <p:cBhvr>
                                        <p:cTn id="68" dur="2000" fill="hold"/>
                                        <p:tgtEl>
                                          <p:spTgt spid="700424"/>
                                        </p:tgtEl>
                                        <p:attrNameLst>
                                          <p:attrName>ppt_x</p:attrName>
                                          <p:attrName>ppt_y</p:attrName>
                                        </p:attrNameLst>
                                      </p:cBhvr>
                                      <p:rCtr x="-11007" y="10648"/>
                                    </p:animMotion>
                                  </p:childTnLst>
                                </p:cTn>
                              </p:par>
                            </p:childTnLst>
                          </p:cTn>
                        </p:par>
                        <p:par>
                          <p:cTn id="69" fill="hold" nodeType="afterGroup">
                            <p:stCondLst>
                              <p:cond delay="30500"/>
                            </p:stCondLst>
                            <p:childTnLst>
                              <p:par>
                                <p:cTn id="70" presetID="63" presetClass="path" presetSubtype="0" accel="50000" decel="50000" fill="hold" grpId="5" nodeType="afterEffect">
                                  <p:stCondLst>
                                    <p:cond delay="0"/>
                                  </p:stCondLst>
                                  <p:childTnLst>
                                    <p:animMotion origin="layout" path="M -0.1655 -2.22222E-6 L 0.16784 4.81481E-6 " pathEditMode="relative" rAng="0" ptsTypes="AA">
                                      <p:cBhvr>
                                        <p:cTn id="71" dur="2000" fill="hold"/>
                                        <p:tgtEl>
                                          <p:spTgt spid="700422"/>
                                        </p:tgtEl>
                                        <p:attrNameLst>
                                          <p:attrName>ppt_x</p:attrName>
                                          <p:attrName>ppt_y</p:attrName>
                                        </p:attrNameLst>
                                      </p:cBhvr>
                                      <p:rCtr x="16693" y="23"/>
                                    </p:animMotion>
                                  </p:childTnLst>
                                </p:cTn>
                              </p:par>
                            </p:childTnLst>
                          </p:cTn>
                        </p:par>
                        <p:par>
                          <p:cTn id="72" fill="hold" nodeType="afterGroup">
                            <p:stCondLst>
                              <p:cond delay="32500"/>
                            </p:stCondLst>
                            <p:childTnLst>
                              <p:par>
                                <p:cTn id="73" presetID="64" presetClass="path" presetSubtype="0" accel="50000" decel="50000" fill="hold" grpId="2" nodeType="afterEffect">
                                  <p:stCondLst>
                                    <p:cond delay="0"/>
                                  </p:stCondLst>
                                  <p:childTnLst>
                                    <p:animMotion origin="layout" path="M -0.22019 0.2132 L -0.33333 4.81481E-6 " pathEditMode="relative" rAng="0" ptsTypes="AA">
                                      <p:cBhvr>
                                        <p:cTn id="74" dur="2000" fill="hold"/>
                                        <p:tgtEl>
                                          <p:spTgt spid="700424"/>
                                        </p:tgtEl>
                                        <p:attrNameLst>
                                          <p:attrName>ppt_x</p:attrName>
                                          <p:attrName>ppt_y</p:attrName>
                                        </p:attrNameLst>
                                      </p:cBhvr>
                                      <p:rCtr x="-5417" y="-10648"/>
                                    </p:animMotion>
                                  </p:childTnLst>
                                </p:cTn>
                              </p:par>
                            </p:childTnLst>
                          </p:cTn>
                        </p:par>
                        <p:par>
                          <p:cTn id="75" fill="hold" nodeType="afterGroup">
                            <p:stCondLst>
                              <p:cond delay="34500"/>
                            </p:stCondLst>
                            <p:childTnLst>
                              <p:par>
                                <p:cTn id="76" presetID="63" presetClass="path" presetSubtype="0" accel="50000" decel="50000" fill="hold" grpId="5" nodeType="afterEffect">
                                  <p:stCondLst>
                                    <p:cond delay="0"/>
                                  </p:stCondLst>
                                  <p:iterate type="lt">
                                    <p:tmPct val="0"/>
                                  </p:iterate>
                                  <p:childTnLst>
                                    <p:animMotion origin="layout" path="M 0.24649 3.7037E-6 L 0.33086 0.00046 " pathEditMode="relative" rAng="0" ptsTypes="AA">
                                      <p:cBhvr>
                                        <p:cTn id="77" dur="2000" fill="hold"/>
                                        <p:tgtEl>
                                          <p:spTgt spid="700437"/>
                                        </p:tgtEl>
                                        <p:attrNameLst>
                                          <p:attrName>ppt_x</p:attrName>
                                          <p:attrName>ppt_y</p:attrName>
                                        </p:attrNameLst>
                                      </p:cBhvr>
                                      <p:rCtr x="4219" y="23"/>
                                    </p:animMotion>
                                  </p:childTnLst>
                                </p:cTn>
                              </p:par>
                            </p:childTnLst>
                          </p:cTn>
                        </p:par>
                        <p:par>
                          <p:cTn id="78" fill="hold" nodeType="afterGroup">
                            <p:stCondLst>
                              <p:cond delay="36500"/>
                            </p:stCondLst>
                            <p:childTnLst>
                              <p:par>
                                <p:cTn id="79" presetID="26" presetClass="emph" presetSubtype="0" fill="hold" grpId="0" nodeType="afterEffect">
                                  <p:stCondLst>
                                    <p:cond delay="0"/>
                                  </p:stCondLst>
                                  <p:childTnLst>
                                    <p:animEffect transition="out" filter="fade">
                                      <p:cBhvr>
                                        <p:cTn id="80" dur="2000" tmFilter="0, 0; .2, .5; .8, .5; 1, 0"/>
                                        <p:tgtEl>
                                          <p:spTgt spid="700425"/>
                                        </p:tgtEl>
                                      </p:cBhvr>
                                    </p:animEffect>
                                    <p:animScale>
                                      <p:cBhvr>
                                        <p:cTn id="81" dur="1000" autoRev="1" fill="hold"/>
                                        <p:tgtEl>
                                          <p:spTgt spid="700425"/>
                                        </p:tgtEl>
                                      </p:cBhvr>
                                      <p:by x="105000" y="105000"/>
                                    </p:animScale>
                                  </p:childTnLst>
                                </p:cTn>
                              </p:par>
                              <p:par>
                                <p:cTn id="82" presetID="26" presetClass="emph" presetSubtype="0" fill="hold" grpId="3" nodeType="withEffect">
                                  <p:stCondLst>
                                    <p:cond delay="0"/>
                                  </p:stCondLst>
                                  <p:childTnLst>
                                    <p:animEffect transition="out" filter="fade">
                                      <p:cBhvr>
                                        <p:cTn id="83" dur="2000" tmFilter="0, 0; .2, .5; .8, .5; 1, 0"/>
                                        <p:tgtEl>
                                          <p:spTgt spid="700424"/>
                                        </p:tgtEl>
                                      </p:cBhvr>
                                    </p:animEffect>
                                    <p:animScale>
                                      <p:cBhvr>
                                        <p:cTn id="84" dur="1000" autoRev="1" fill="hold"/>
                                        <p:tgtEl>
                                          <p:spTgt spid="700424"/>
                                        </p:tgtEl>
                                      </p:cBhvr>
                                      <p:by x="105000" y="105000"/>
                                    </p:animScale>
                                  </p:childTnLst>
                                </p:cTn>
                              </p:par>
                            </p:childTnLst>
                          </p:cTn>
                        </p:par>
                        <p:par>
                          <p:cTn id="85" fill="hold" nodeType="afterGroup">
                            <p:stCondLst>
                              <p:cond delay="38500"/>
                            </p:stCondLst>
                            <p:childTnLst>
                              <p:par>
                                <p:cTn id="86" presetID="3" presetClass="exit" presetSubtype="10" fill="hold" grpId="1" nodeType="afterEffect">
                                  <p:stCondLst>
                                    <p:cond delay="0"/>
                                  </p:stCondLst>
                                  <p:iterate type="lt">
                                    <p:tmPct val="0"/>
                                  </p:iterate>
                                  <p:childTnLst>
                                    <p:animEffect transition="out" filter="blinds(horizontal)">
                                      <p:cBhvr>
                                        <p:cTn id="87" dur="500"/>
                                        <p:tgtEl>
                                          <p:spTgt spid="700437"/>
                                        </p:tgtEl>
                                      </p:cBhvr>
                                    </p:animEffect>
                                    <p:set>
                                      <p:cBhvr>
                                        <p:cTn id="88" dur="1" fill="hold">
                                          <p:stCondLst>
                                            <p:cond delay="499"/>
                                          </p:stCondLst>
                                        </p:cTn>
                                        <p:tgtEl>
                                          <p:spTgt spid="700437"/>
                                        </p:tgtEl>
                                        <p:attrNameLst>
                                          <p:attrName>style.visibility</p:attrName>
                                        </p:attrNameLst>
                                      </p:cBhvr>
                                      <p:to>
                                        <p:strVal val="hidden"/>
                                      </p:to>
                                    </p:set>
                                  </p:childTnLst>
                                </p:cTn>
                              </p:par>
                            </p:childTnLst>
                          </p:cTn>
                        </p:par>
                        <p:par>
                          <p:cTn id="89" fill="hold" nodeType="afterGroup">
                            <p:stCondLst>
                              <p:cond delay="39000"/>
                            </p:stCondLst>
                            <p:childTnLst>
                              <p:par>
                                <p:cTn id="90" presetID="8" presetClass="exit" presetSubtype="16" fill="hold" grpId="4" nodeType="afterEffect">
                                  <p:stCondLst>
                                    <p:cond delay="0"/>
                                  </p:stCondLst>
                                  <p:childTnLst>
                                    <p:animEffect transition="out" filter="diamond(in)">
                                      <p:cBhvr>
                                        <p:cTn id="91" dur="1000"/>
                                        <p:tgtEl>
                                          <p:spTgt spid="700424"/>
                                        </p:tgtEl>
                                      </p:cBhvr>
                                    </p:animEffect>
                                    <p:set>
                                      <p:cBhvr>
                                        <p:cTn id="92" dur="1" fill="hold">
                                          <p:stCondLst>
                                            <p:cond delay="999"/>
                                          </p:stCondLst>
                                        </p:cTn>
                                        <p:tgtEl>
                                          <p:spTgt spid="700424"/>
                                        </p:tgtEl>
                                        <p:attrNameLst>
                                          <p:attrName>style.visibility</p:attrName>
                                        </p:attrNameLst>
                                      </p:cBhvr>
                                      <p:to>
                                        <p:strVal val="hidden"/>
                                      </p:to>
                                    </p:set>
                                  </p:childTnLst>
                                </p:cTn>
                              </p:par>
                              <p:par>
                                <p:cTn id="93" presetID="8" presetClass="entr" presetSubtype="16" fill="hold" grpId="0" nodeType="withEffect">
                                  <p:stCondLst>
                                    <p:cond delay="0"/>
                                  </p:stCondLst>
                                  <p:childTnLst>
                                    <p:set>
                                      <p:cBhvr>
                                        <p:cTn id="94" dur="1" fill="hold">
                                          <p:stCondLst>
                                            <p:cond delay="0"/>
                                          </p:stCondLst>
                                        </p:cTn>
                                        <p:tgtEl>
                                          <p:spTgt spid="700438"/>
                                        </p:tgtEl>
                                        <p:attrNameLst>
                                          <p:attrName>style.visibility</p:attrName>
                                        </p:attrNameLst>
                                      </p:cBhvr>
                                      <p:to>
                                        <p:strVal val="visible"/>
                                      </p:to>
                                    </p:set>
                                    <p:animEffect transition="in" filter="diamond(in)">
                                      <p:cBhvr>
                                        <p:cTn id="95" dur="1000"/>
                                        <p:tgtEl>
                                          <p:spTgt spid="700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0420" grpId="0" animBg="1"/>
      <p:bldP spid="700420" grpId="1" animBg="1"/>
      <p:bldP spid="700421" grpId="0" animBg="1"/>
      <p:bldP spid="700421" grpId="1" animBg="1"/>
      <p:bldP spid="700421" grpId="2" animBg="1"/>
      <p:bldP spid="700421" grpId="3" animBg="1"/>
      <p:bldP spid="700421" grpId="4" animBg="1"/>
      <p:bldP spid="700422" grpId="0" animBg="1"/>
      <p:bldP spid="700422" grpId="1" animBg="1"/>
      <p:bldP spid="700422" grpId="2" animBg="1"/>
      <p:bldP spid="700422" grpId="3" animBg="1"/>
      <p:bldP spid="700422" grpId="4" animBg="1"/>
      <p:bldP spid="700422" grpId="5" animBg="1"/>
      <p:bldP spid="700423" grpId="0" animBg="1"/>
      <p:bldP spid="700424" grpId="0" animBg="1"/>
      <p:bldP spid="700424" grpId="1" animBg="1"/>
      <p:bldP spid="700424" grpId="2" animBg="1"/>
      <p:bldP spid="700424" grpId="3" animBg="1"/>
      <p:bldP spid="700424" grpId="4" animBg="1"/>
      <p:bldP spid="700425" grpId="0" animBg="1"/>
      <p:bldP spid="700436" grpId="0" animBg="1"/>
      <p:bldP spid="700437" grpId="0" animBg="1"/>
      <p:bldP spid="700437" grpId="1" animBg="1"/>
      <p:bldP spid="700437" grpId="2" animBg="1"/>
      <p:bldP spid="700437" grpId="3" animBg="1"/>
      <p:bldP spid="700437" grpId="4" animBg="1"/>
      <p:bldP spid="700437" grpId="5" animBg="1"/>
      <p:bldP spid="700438"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Oval 3"/>
          <p:cNvSpPr>
            <a:spLocks noChangeArrowheads="1"/>
          </p:cNvSpPr>
          <p:nvPr/>
        </p:nvSpPr>
        <p:spPr bwMode="auto">
          <a:xfrm>
            <a:off x="3552825"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33797" name="Oval 4"/>
          <p:cNvSpPr>
            <a:spLocks noChangeArrowheads="1"/>
          </p:cNvSpPr>
          <p:nvPr/>
        </p:nvSpPr>
        <p:spPr bwMode="auto">
          <a:xfrm>
            <a:off x="4592638"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701445" name="Oval 5"/>
          <p:cNvSpPr>
            <a:spLocks noChangeArrowheads="1"/>
          </p:cNvSpPr>
          <p:nvPr/>
        </p:nvSpPr>
        <p:spPr bwMode="auto">
          <a:xfrm>
            <a:off x="5614988" y="2871789"/>
            <a:ext cx="768350" cy="64928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12</a:t>
            </a:r>
          </a:p>
        </p:txBody>
      </p:sp>
      <p:sp>
        <p:nvSpPr>
          <p:cNvPr id="701446" name="Oval 6"/>
          <p:cNvSpPr>
            <a:spLocks noChangeArrowheads="1"/>
          </p:cNvSpPr>
          <p:nvPr/>
        </p:nvSpPr>
        <p:spPr bwMode="auto">
          <a:xfrm>
            <a:off x="6623050"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8</a:t>
            </a:r>
          </a:p>
        </p:txBody>
      </p:sp>
      <p:sp>
        <p:nvSpPr>
          <p:cNvPr id="701447" name="Oval 7"/>
          <p:cNvSpPr>
            <a:spLocks noChangeArrowheads="1"/>
          </p:cNvSpPr>
          <p:nvPr/>
        </p:nvSpPr>
        <p:spPr bwMode="auto">
          <a:xfrm>
            <a:off x="7645400"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701448" name="Oval 8"/>
          <p:cNvSpPr>
            <a:spLocks noChangeArrowheads="1"/>
          </p:cNvSpPr>
          <p:nvPr/>
        </p:nvSpPr>
        <p:spPr bwMode="auto">
          <a:xfrm>
            <a:off x="8669338"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701449" name="Oval 9"/>
          <p:cNvSpPr>
            <a:spLocks noChangeArrowheads="1"/>
          </p:cNvSpPr>
          <p:nvPr/>
        </p:nvSpPr>
        <p:spPr bwMode="auto">
          <a:xfrm>
            <a:off x="9709150" y="2871789"/>
            <a:ext cx="768350" cy="64928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15</a:t>
            </a:r>
          </a:p>
        </p:txBody>
      </p:sp>
      <p:sp>
        <p:nvSpPr>
          <p:cNvPr id="33803" name="Oval 10"/>
          <p:cNvSpPr>
            <a:spLocks noChangeArrowheads="1"/>
          </p:cNvSpPr>
          <p:nvPr/>
        </p:nvSpPr>
        <p:spPr bwMode="auto">
          <a:xfrm>
            <a:off x="2546350"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701460" name="AutoShape 20"/>
          <p:cNvSpPr>
            <a:spLocks noChangeArrowheads="1"/>
          </p:cNvSpPr>
          <p:nvPr/>
        </p:nvSpPr>
        <p:spPr bwMode="auto">
          <a:xfrm>
            <a:off x="4510088" y="3556001"/>
            <a:ext cx="914400" cy="908149"/>
          </a:xfrm>
          <a:prstGeom prst="upArrowCallout">
            <a:avLst>
              <a:gd name="adj1" fmla="val 27746"/>
              <a:gd name="adj2" fmla="val 25819"/>
              <a:gd name="adj3" fmla="val 16667"/>
              <a:gd name="adj4" fmla="val 5053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latin typeface="Times New Roman" panose="02020603050405020304" pitchFamily="18" charset="0"/>
              </a:rPr>
              <a:t>i</a:t>
            </a:r>
          </a:p>
        </p:txBody>
      </p:sp>
      <p:sp>
        <p:nvSpPr>
          <p:cNvPr id="701461" name="AutoShape 21"/>
          <p:cNvSpPr>
            <a:spLocks noChangeArrowheads="1"/>
          </p:cNvSpPr>
          <p:nvPr/>
        </p:nvSpPr>
        <p:spPr bwMode="auto">
          <a:xfrm>
            <a:off x="6418263" y="2039939"/>
            <a:ext cx="1143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solidFill>
                  <a:srgbClr val="0000FF"/>
                </a:solidFill>
                <a:latin typeface="Times New Roman" panose="02020603050405020304" pitchFamily="18" charset="0"/>
              </a:rPr>
              <a:t>j</a:t>
            </a:r>
          </a:p>
        </p:txBody>
      </p:sp>
      <p:sp>
        <p:nvSpPr>
          <p:cNvPr id="701462" name="Oval 22"/>
          <p:cNvSpPr>
            <a:spLocks noChangeArrowheads="1"/>
          </p:cNvSpPr>
          <p:nvPr/>
        </p:nvSpPr>
        <p:spPr bwMode="auto">
          <a:xfrm>
            <a:off x="5637213" y="2889250"/>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33808" name="Rectangle 25"/>
          <p:cNvSpPr>
            <a:spLocks noChangeArrowheads="1"/>
          </p:cNvSpPr>
          <p:nvPr/>
        </p:nvSpPr>
        <p:spPr bwMode="auto">
          <a:xfrm>
            <a:off x="4143375" y="5813426"/>
            <a:ext cx="4540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09538">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lvl="2">
              <a:spcBef>
                <a:spcPts val="800"/>
              </a:spcBef>
            </a:pPr>
            <a:r>
              <a:rPr lang="en-US" sz="2400">
                <a:solidFill>
                  <a:srgbClr val="0000FF"/>
                </a:solidFill>
                <a:latin typeface="Times New Roman" panose="02020603050405020304" pitchFamily="18" charset="0"/>
                <a:cs typeface="Times New Roman" panose="02020603050405020304" pitchFamily="18" charset="0"/>
              </a:rPr>
              <a:t>Nếu a[i] &gt; a[j] thì đổi chỗ a[i]</a:t>
            </a:r>
            <a:r>
              <a:rPr lang="en-US" sz="24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 </a:t>
            </a:r>
            <a:r>
              <a:rPr lang="en-US" sz="2400">
                <a:solidFill>
                  <a:srgbClr val="0000FF"/>
                </a:solidFill>
                <a:latin typeface="Times New Roman" panose="02020603050405020304" pitchFamily="18" charset="0"/>
                <a:cs typeface="Times New Roman" panose="02020603050405020304" pitchFamily="18" charset="0"/>
              </a:rPr>
              <a:t>a[j]</a:t>
            </a:r>
          </a:p>
        </p:txBody>
      </p:sp>
      <p:pic>
        <p:nvPicPr>
          <p:cNvPr id="27" name="Picture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29" name="Rectangle 28"/>
          <p:cNvSpPr/>
          <p:nvPr/>
        </p:nvSpPr>
        <p:spPr>
          <a:xfrm>
            <a:off x="615950" y="248458"/>
            <a:ext cx="10960100" cy="754053"/>
          </a:xfrm>
          <a:prstGeom prst="rect">
            <a:avLst/>
          </a:prstGeom>
        </p:spPr>
        <p:txBody>
          <a:bodyPr wrap="square">
            <a:spAutoFit/>
          </a:bodyPr>
          <a:lstStyle/>
          <a:p>
            <a:pPr algn="ctr"/>
            <a:r>
              <a:rPr lang="en-US" sz="4300" b="1" i="1">
                <a:latin typeface="Times New Roman" panose="02020603050405020304" pitchFamily="18" charset="0"/>
              </a:rPr>
              <a:t>Interchange</a:t>
            </a:r>
            <a:r>
              <a:rPr lang="en-US" sz="4300" b="1" i="1"/>
              <a:t> </a:t>
            </a:r>
            <a:r>
              <a:rPr lang="en-US" sz="4300" b="1" i="1">
                <a:latin typeface="Times New Roman" panose="02020603050405020304" pitchFamily="18" charset="0"/>
              </a:rPr>
              <a:t>Sort</a:t>
            </a:r>
            <a:r>
              <a:rPr lang="en-US" sz="4300" b="1" i="1"/>
              <a:t> </a:t>
            </a:r>
            <a:r>
              <a:rPr lang="en-US" sz="4300" b="1" i="1">
                <a:latin typeface="Times New Roman" panose="02020603050405020304" pitchFamily="18" charset="0"/>
              </a:rPr>
              <a:t>–</a:t>
            </a:r>
            <a:r>
              <a:rPr lang="en-US" sz="4300" b="1" i="1"/>
              <a:t> </a:t>
            </a:r>
            <a:r>
              <a:rPr lang="en-US" sz="4300" b="1" i="1">
                <a:latin typeface="Times New Roman" panose="02020603050405020304" pitchFamily="18" charset="0"/>
              </a:rPr>
              <a:t>Ví dụ</a:t>
            </a:r>
            <a:endParaRPr lang="en-US" sz="4300" b="1"/>
          </a:p>
        </p:txBody>
      </p:sp>
      <p:grpSp>
        <p:nvGrpSpPr>
          <p:cNvPr id="30" name="Group 11"/>
          <p:cNvGrpSpPr>
            <a:grpSpLocks/>
          </p:cNvGrpSpPr>
          <p:nvPr/>
        </p:nvGrpSpPr>
        <p:grpSpPr bwMode="auto">
          <a:xfrm>
            <a:off x="2546350" y="2287589"/>
            <a:ext cx="7893050" cy="649287"/>
            <a:chOff x="644" y="1153"/>
            <a:chExt cx="4972" cy="409"/>
          </a:xfrm>
        </p:grpSpPr>
        <p:sp>
          <p:nvSpPr>
            <p:cNvPr id="31" name="Oval 12"/>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32" name="Oval 13"/>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33" name="Oval 14"/>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3</a:t>
              </a:r>
            </a:p>
          </p:txBody>
        </p:sp>
        <p:sp>
          <p:nvSpPr>
            <p:cNvPr id="34" name="Oval 15"/>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35" name="Oval 16"/>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36" name="Oval 17"/>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37" name="Oval 18"/>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7</a:t>
              </a:r>
            </a:p>
          </p:txBody>
        </p:sp>
        <p:sp>
          <p:nvSpPr>
            <p:cNvPr id="38" name="Oval 19"/>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0</a:t>
              </a:r>
            </a:p>
          </p:txBody>
        </p:sp>
      </p:grpSp>
      <p:sp>
        <p:nvSpPr>
          <p:cNvPr id="28" name="Rectangle 27"/>
          <p:cNvSpPr/>
          <p:nvPr/>
        </p:nvSpPr>
        <p:spPr>
          <a:xfrm>
            <a:off x="583582" y="2939534"/>
            <a:ext cx="1378904" cy="523220"/>
          </a:xfrm>
          <a:prstGeom prst="rect">
            <a:avLst/>
          </a:prstGeom>
        </p:spPr>
        <p:txBody>
          <a:bodyPr wrap="none">
            <a:spAutoFit/>
          </a:bodyPr>
          <a:lstStyle/>
          <a:p>
            <a:r>
              <a:rPr lang="en-US" sz="2800" b="1" i="1">
                <a:latin typeface="Times New Roman" panose="02020603050405020304" pitchFamily="18" charset="0"/>
              </a:rPr>
              <a:t>Bước 4:</a:t>
            </a:r>
            <a:endParaRPr lang="en-US" sz="2800" b="1"/>
          </a:p>
        </p:txBody>
      </p:sp>
      <p:sp>
        <p:nvSpPr>
          <p:cNvPr id="39"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20591443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1.875E-6 0.00232 L 0.08737 0.00232 " pathEditMode="relative" rAng="0" ptsTypes="AA">
                                      <p:cBhvr>
                                        <p:cTn id="6" dur="2000" fill="hold"/>
                                        <p:tgtEl>
                                          <p:spTgt spid="701460"/>
                                        </p:tgtEl>
                                        <p:attrNameLst>
                                          <p:attrName>ppt_x</p:attrName>
                                          <p:attrName>ppt_y</p:attrName>
                                        </p:attrNameLst>
                                      </p:cBhvr>
                                      <p:rCtr x="4362" y="0"/>
                                    </p:animMotion>
                                  </p:childTnLst>
                                </p:cTn>
                              </p:par>
                            </p:childTnLst>
                          </p:cTn>
                        </p:par>
                        <p:par>
                          <p:cTn id="7" fill="hold" nodeType="afterGroup">
                            <p:stCondLst>
                              <p:cond delay="2000"/>
                            </p:stCondLst>
                            <p:childTnLst>
                              <p:par>
                                <p:cTn id="8" presetID="3" presetClass="entr" presetSubtype="10" fill="hold" grpId="0" nodeType="afterEffect">
                                  <p:stCondLst>
                                    <p:cond delay="0"/>
                                  </p:stCondLst>
                                  <p:iterate type="lt">
                                    <p:tmPct val="0"/>
                                  </p:iterate>
                                  <p:childTnLst>
                                    <p:set>
                                      <p:cBhvr>
                                        <p:cTn id="9" dur="1" fill="hold">
                                          <p:stCondLst>
                                            <p:cond delay="0"/>
                                          </p:stCondLst>
                                        </p:cTn>
                                        <p:tgtEl>
                                          <p:spTgt spid="701461"/>
                                        </p:tgtEl>
                                        <p:attrNameLst>
                                          <p:attrName>style.visibility</p:attrName>
                                        </p:attrNameLst>
                                      </p:cBhvr>
                                      <p:to>
                                        <p:strVal val="visible"/>
                                      </p:to>
                                    </p:set>
                                    <p:animEffect transition="in" filter="blinds(horizontal)">
                                      <p:cBhvr>
                                        <p:cTn id="10" dur="500"/>
                                        <p:tgtEl>
                                          <p:spTgt spid="701461"/>
                                        </p:tgtEl>
                                      </p:cBhvr>
                                    </p:animEffect>
                                  </p:childTnLst>
                                </p:cTn>
                              </p:par>
                            </p:childTnLst>
                          </p:cTn>
                        </p:par>
                        <p:par>
                          <p:cTn id="11" fill="hold" nodeType="afterGroup">
                            <p:stCondLst>
                              <p:cond delay="2500"/>
                            </p:stCondLst>
                            <p:childTnLst>
                              <p:par>
                                <p:cTn id="12" presetID="26" presetClass="emph" presetSubtype="0" fill="hold" grpId="0" nodeType="afterEffect">
                                  <p:stCondLst>
                                    <p:cond delay="0"/>
                                  </p:stCondLst>
                                  <p:childTnLst>
                                    <p:animEffect transition="out" filter="fade">
                                      <p:cBhvr>
                                        <p:cTn id="13" dur="2000" tmFilter="0, 0; .2, .5; .8, .5; 1, 0"/>
                                        <p:tgtEl>
                                          <p:spTgt spid="701446"/>
                                        </p:tgtEl>
                                      </p:cBhvr>
                                    </p:animEffect>
                                    <p:animScale>
                                      <p:cBhvr>
                                        <p:cTn id="14" dur="1000" autoRev="1" fill="hold"/>
                                        <p:tgtEl>
                                          <p:spTgt spid="701446"/>
                                        </p:tgtEl>
                                      </p:cBhvr>
                                      <p:by x="105000" y="105000"/>
                                    </p:animScale>
                                  </p:childTnLst>
                                </p:cTn>
                              </p:par>
                              <p:par>
                                <p:cTn id="15" presetID="26" presetClass="emph" presetSubtype="0" fill="hold" grpId="0" nodeType="withEffect">
                                  <p:stCondLst>
                                    <p:cond delay="0"/>
                                  </p:stCondLst>
                                  <p:childTnLst>
                                    <p:animEffect transition="out" filter="fade">
                                      <p:cBhvr>
                                        <p:cTn id="16" dur="2000" tmFilter="0, 0; .2, .5; .8, .5; 1, 0"/>
                                        <p:tgtEl>
                                          <p:spTgt spid="701445"/>
                                        </p:tgtEl>
                                      </p:cBhvr>
                                    </p:animEffect>
                                    <p:animScale>
                                      <p:cBhvr>
                                        <p:cTn id="17" dur="1000" autoRev="1" fill="hold"/>
                                        <p:tgtEl>
                                          <p:spTgt spid="701445"/>
                                        </p:tgtEl>
                                      </p:cBhvr>
                                      <p:by x="105000" y="105000"/>
                                    </p:animScale>
                                  </p:childTnLst>
                                </p:cTn>
                              </p:par>
                            </p:childTnLst>
                          </p:cTn>
                        </p:par>
                        <p:par>
                          <p:cTn id="18" fill="hold" nodeType="afterGroup">
                            <p:stCondLst>
                              <p:cond delay="4500"/>
                            </p:stCondLst>
                            <p:childTnLst>
                              <p:par>
                                <p:cTn id="19" presetID="42" presetClass="path" presetSubtype="0" accel="50000" decel="50000" fill="hold" grpId="1" nodeType="afterEffect">
                                  <p:stCondLst>
                                    <p:cond delay="0"/>
                                  </p:stCondLst>
                                  <p:childTnLst>
                                    <p:animMotion origin="layout" path="M 5.55556E-7 2.59259E-6 L -0.05833 0.21111 " pathEditMode="relative" rAng="0" ptsTypes="AA">
                                      <p:cBhvr>
                                        <p:cTn id="20" dur="2000" fill="hold"/>
                                        <p:tgtEl>
                                          <p:spTgt spid="701446"/>
                                        </p:tgtEl>
                                        <p:attrNameLst>
                                          <p:attrName>ppt_x</p:attrName>
                                          <p:attrName>ppt_y</p:attrName>
                                        </p:attrNameLst>
                                      </p:cBhvr>
                                      <p:rCtr x="-2917" y="10556"/>
                                    </p:animMotion>
                                  </p:childTnLst>
                                </p:cTn>
                              </p:par>
                            </p:childTnLst>
                          </p:cTn>
                        </p:par>
                        <p:par>
                          <p:cTn id="21" fill="hold" nodeType="afterGroup">
                            <p:stCondLst>
                              <p:cond delay="6500"/>
                            </p:stCondLst>
                            <p:childTnLst>
                              <p:par>
                                <p:cTn id="22" presetID="63" presetClass="path" presetSubtype="0" accel="50000" decel="50000" fill="hold" grpId="1" nodeType="afterEffect">
                                  <p:stCondLst>
                                    <p:cond delay="0"/>
                                  </p:stCondLst>
                                  <p:childTnLst>
                                    <p:animMotion origin="layout" path="M -0.00117 -2.22222E-6 L 0.08112 4.81481E-6 " pathEditMode="relative" rAng="0" ptsTypes="AA">
                                      <p:cBhvr>
                                        <p:cTn id="23" dur="2000" fill="hold"/>
                                        <p:tgtEl>
                                          <p:spTgt spid="701445"/>
                                        </p:tgtEl>
                                        <p:attrNameLst>
                                          <p:attrName>ppt_x</p:attrName>
                                          <p:attrName>ppt_y</p:attrName>
                                        </p:attrNameLst>
                                      </p:cBhvr>
                                      <p:rCtr x="4258" y="23"/>
                                    </p:animMotion>
                                  </p:childTnLst>
                                </p:cTn>
                              </p:par>
                            </p:childTnLst>
                          </p:cTn>
                        </p:par>
                        <p:par>
                          <p:cTn id="24" fill="hold" nodeType="afterGroup">
                            <p:stCondLst>
                              <p:cond delay="8500"/>
                            </p:stCondLst>
                            <p:childTnLst>
                              <p:par>
                                <p:cTn id="25" presetID="64" presetClass="path" presetSubtype="0" accel="50000" decel="50000" fill="hold" grpId="2" nodeType="afterEffect">
                                  <p:stCondLst>
                                    <p:cond delay="0"/>
                                  </p:stCondLst>
                                  <p:childTnLst>
                                    <p:animMotion origin="layout" path="M -0.05834 0.21111 L -0.08229 4.81481E-6 " pathEditMode="relative" rAng="0" ptsTypes="AA">
                                      <p:cBhvr>
                                        <p:cTn id="26" dur="2000" fill="hold"/>
                                        <p:tgtEl>
                                          <p:spTgt spid="701446"/>
                                        </p:tgtEl>
                                        <p:attrNameLst>
                                          <p:attrName>ppt_x</p:attrName>
                                          <p:attrName>ppt_y</p:attrName>
                                        </p:attrNameLst>
                                      </p:cBhvr>
                                      <p:rCtr x="-1107" y="-10532"/>
                                    </p:animMotion>
                                  </p:childTnLst>
                                </p:cTn>
                              </p:par>
                            </p:childTnLst>
                          </p:cTn>
                        </p:par>
                        <p:par>
                          <p:cTn id="27" fill="hold" nodeType="afterGroup">
                            <p:stCondLst>
                              <p:cond delay="10500"/>
                            </p:stCondLst>
                            <p:childTnLst>
                              <p:par>
                                <p:cTn id="28" presetID="63" presetClass="path" presetSubtype="0" accel="50000" decel="50000" fill="hold" grpId="2" nodeType="afterEffect">
                                  <p:stCondLst>
                                    <p:cond delay="0"/>
                                  </p:stCondLst>
                                  <p:iterate type="lt">
                                    <p:tmPct val="0"/>
                                  </p:iterate>
                                  <p:childTnLst>
                                    <p:animMotion origin="layout" path="M 2.70833E-6 3.7037E-6 L 0.08502 3.7037E-6 " pathEditMode="relative" rAng="0" ptsTypes="AA">
                                      <p:cBhvr>
                                        <p:cTn id="29" dur="2000" fill="hold"/>
                                        <p:tgtEl>
                                          <p:spTgt spid="701461"/>
                                        </p:tgtEl>
                                        <p:attrNameLst>
                                          <p:attrName>ppt_x</p:attrName>
                                          <p:attrName>ppt_y</p:attrName>
                                        </p:attrNameLst>
                                      </p:cBhvr>
                                      <p:rCtr x="4245" y="0"/>
                                    </p:animMotion>
                                  </p:childTnLst>
                                </p:cTn>
                              </p:par>
                            </p:childTnLst>
                          </p:cTn>
                        </p:par>
                        <p:par>
                          <p:cTn id="30" fill="hold" nodeType="afterGroup">
                            <p:stCondLst>
                              <p:cond delay="12500"/>
                            </p:stCondLst>
                            <p:childTnLst>
                              <p:par>
                                <p:cTn id="31" presetID="26" presetClass="emph" presetSubtype="0" fill="hold" grpId="0" nodeType="afterEffect">
                                  <p:stCondLst>
                                    <p:cond delay="0"/>
                                  </p:stCondLst>
                                  <p:childTnLst>
                                    <p:animEffect transition="out" filter="fade">
                                      <p:cBhvr>
                                        <p:cTn id="32" dur="2000" tmFilter="0, 0; .2, .5; .8, .5; 1, 0"/>
                                        <p:tgtEl>
                                          <p:spTgt spid="701447"/>
                                        </p:tgtEl>
                                      </p:cBhvr>
                                    </p:animEffect>
                                    <p:animScale>
                                      <p:cBhvr>
                                        <p:cTn id="33" dur="1000" autoRev="1" fill="hold"/>
                                        <p:tgtEl>
                                          <p:spTgt spid="701447"/>
                                        </p:tgtEl>
                                      </p:cBhvr>
                                      <p:by x="105000" y="105000"/>
                                    </p:animScale>
                                  </p:childTnLst>
                                </p:cTn>
                              </p:par>
                              <p:par>
                                <p:cTn id="34" presetID="26" presetClass="emph" presetSubtype="0" fill="hold" grpId="3" nodeType="withEffect">
                                  <p:stCondLst>
                                    <p:cond delay="0"/>
                                  </p:stCondLst>
                                  <p:childTnLst>
                                    <p:animEffect transition="out" filter="fade">
                                      <p:cBhvr>
                                        <p:cTn id="35" dur="2000" tmFilter="0, 0; .2, .5; .8, .5; 1, 0"/>
                                        <p:tgtEl>
                                          <p:spTgt spid="701446"/>
                                        </p:tgtEl>
                                      </p:cBhvr>
                                    </p:animEffect>
                                    <p:animScale>
                                      <p:cBhvr>
                                        <p:cTn id="36" dur="1000" autoRev="1" fill="hold"/>
                                        <p:tgtEl>
                                          <p:spTgt spid="701446"/>
                                        </p:tgtEl>
                                      </p:cBhvr>
                                      <p:by x="105000" y="105000"/>
                                    </p:animScale>
                                  </p:childTnLst>
                                </p:cTn>
                              </p:par>
                            </p:childTnLst>
                          </p:cTn>
                        </p:par>
                        <p:par>
                          <p:cTn id="37" fill="hold" nodeType="afterGroup">
                            <p:stCondLst>
                              <p:cond delay="14500"/>
                            </p:stCondLst>
                            <p:childTnLst>
                              <p:par>
                                <p:cTn id="38" presetID="42" presetClass="path" presetSubtype="0" accel="50000" decel="50000" fill="hold" grpId="1" nodeType="afterEffect">
                                  <p:stCondLst>
                                    <p:cond delay="0"/>
                                  </p:stCondLst>
                                  <p:childTnLst>
                                    <p:animMotion origin="layout" path="M 5E-6 2.59259E-6 L -0.11337 0.21111 " pathEditMode="relative" rAng="0" ptsTypes="AA">
                                      <p:cBhvr>
                                        <p:cTn id="39" dur="2000" fill="hold"/>
                                        <p:tgtEl>
                                          <p:spTgt spid="701447"/>
                                        </p:tgtEl>
                                        <p:attrNameLst>
                                          <p:attrName>ppt_x</p:attrName>
                                          <p:attrName>ppt_y</p:attrName>
                                        </p:attrNameLst>
                                      </p:cBhvr>
                                      <p:rCtr x="-5677" y="10556"/>
                                    </p:animMotion>
                                  </p:childTnLst>
                                </p:cTn>
                              </p:par>
                            </p:childTnLst>
                          </p:cTn>
                        </p:par>
                        <p:par>
                          <p:cTn id="40" fill="hold" nodeType="afterGroup">
                            <p:stCondLst>
                              <p:cond delay="16500"/>
                            </p:stCondLst>
                            <p:childTnLst>
                              <p:par>
                                <p:cTn id="41" presetID="63" presetClass="path" presetSubtype="0" accel="50000" decel="50000" fill="hold" grpId="4" nodeType="afterEffect">
                                  <p:stCondLst>
                                    <p:cond delay="0"/>
                                  </p:stCondLst>
                                  <p:childTnLst>
                                    <p:animMotion origin="layout" path="M -0.08229 -2.22222E-6 L 0.08385 4.81481E-6 " pathEditMode="relative" rAng="0" ptsTypes="AA">
                                      <p:cBhvr>
                                        <p:cTn id="42" dur="2000" fill="hold"/>
                                        <p:tgtEl>
                                          <p:spTgt spid="701446"/>
                                        </p:tgtEl>
                                        <p:attrNameLst>
                                          <p:attrName>ppt_x</p:attrName>
                                          <p:attrName>ppt_y</p:attrName>
                                        </p:attrNameLst>
                                      </p:cBhvr>
                                      <p:rCtr x="8372" y="23"/>
                                    </p:animMotion>
                                  </p:childTnLst>
                                </p:cTn>
                              </p:par>
                            </p:childTnLst>
                          </p:cTn>
                        </p:par>
                        <p:par>
                          <p:cTn id="43" fill="hold" nodeType="afterGroup">
                            <p:stCondLst>
                              <p:cond delay="18500"/>
                            </p:stCondLst>
                            <p:childTnLst>
                              <p:par>
                                <p:cTn id="44" presetID="64" presetClass="path" presetSubtype="0" accel="50000" decel="50000" fill="hold" grpId="2" nodeType="afterEffect">
                                  <p:stCondLst>
                                    <p:cond delay="0"/>
                                  </p:stCondLst>
                                  <p:childTnLst>
                                    <p:animMotion origin="layout" path="M -0.11341 0.21111 L -0.16614 4.81481E-6 " pathEditMode="relative" rAng="0" ptsTypes="AA">
                                      <p:cBhvr>
                                        <p:cTn id="45" dur="2000" fill="hold"/>
                                        <p:tgtEl>
                                          <p:spTgt spid="701447"/>
                                        </p:tgtEl>
                                        <p:attrNameLst>
                                          <p:attrName>ppt_x</p:attrName>
                                          <p:attrName>ppt_y</p:attrName>
                                        </p:attrNameLst>
                                      </p:cBhvr>
                                      <p:rCtr x="-2656" y="-10532"/>
                                    </p:animMotion>
                                  </p:childTnLst>
                                </p:cTn>
                              </p:par>
                            </p:childTnLst>
                          </p:cTn>
                        </p:par>
                        <p:par>
                          <p:cTn id="46" fill="hold" nodeType="afterGroup">
                            <p:stCondLst>
                              <p:cond delay="20500"/>
                            </p:stCondLst>
                            <p:childTnLst>
                              <p:par>
                                <p:cTn id="47" presetID="63" presetClass="path" presetSubtype="0" accel="50000" decel="50000" fill="hold" grpId="3" nodeType="afterEffect">
                                  <p:stCondLst>
                                    <p:cond delay="0"/>
                                  </p:stCondLst>
                                  <p:iterate type="lt">
                                    <p:tmPct val="0"/>
                                  </p:iterate>
                                  <p:childTnLst>
                                    <p:animMotion origin="layout" path="M 0.08502 7.40741E-7 L 0.17044 3.7037E-6 " pathEditMode="relative" rAng="0" ptsTypes="AA">
                                      <p:cBhvr>
                                        <p:cTn id="48" dur="2000" fill="hold"/>
                                        <p:tgtEl>
                                          <p:spTgt spid="701461"/>
                                        </p:tgtEl>
                                        <p:attrNameLst>
                                          <p:attrName>ppt_x</p:attrName>
                                          <p:attrName>ppt_y</p:attrName>
                                        </p:attrNameLst>
                                      </p:cBhvr>
                                      <p:rCtr x="4271" y="-23"/>
                                    </p:animMotion>
                                  </p:childTnLst>
                                </p:cTn>
                              </p:par>
                            </p:childTnLst>
                          </p:cTn>
                        </p:par>
                        <p:par>
                          <p:cTn id="49" fill="hold" nodeType="afterGroup">
                            <p:stCondLst>
                              <p:cond delay="22500"/>
                            </p:stCondLst>
                            <p:childTnLst>
                              <p:par>
                                <p:cTn id="50" presetID="26" presetClass="emph" presetSubtype="0" fill="hold" grpId="0" nodeType="afterEffect">
                                  <p:stCondLst>
                                    <p:cond delay="0"/>
                                  </p:stCondLst>
                                  <p:childTnLst>
                                    <p:animEffect transition="out" filter="fade">
                                      <p:cBhvr>
                                        <p:cTn id="51" dur="2000" tmFilter="0, 0; .2, .5; .8, .5; 1, 0"/>
                                        <p:tgtEl>
                                          <p:spTgt spid="701448"/>
                                        </p:tgtEl>
                                      </p:cBhvr>
                                    </p:animEffect>
                                    <p:animScale>
                                      <p:cBhvr>
                                        <p:cTn id="52" dur="1000" autoRev="1" fill="hold"/>
                                        <p:tgtEl>
                                          <p:spTgt spid="701448"/>
                                        </p:tgtEl>
                                      </p:cBhvr>
                                      <p:by x="105000" y="105000"/>
                                    </p:animScale>
                                  </p:childTnLst>
                                </p:cTn>
                              </p:par>
                              <p:par>
                                <p:cTn id="53" presetID="26" presetClass="emph" presetSubtype="0" fill="hold" grpId="3" nodeType="withEffect">
                                  <p:stCondLst>
                                    <p:cond delay="0"/>
                                  </p:stCondLst>
                                  <p:childTnLst>
                                    <p:animEffect transition="out" filter="fade">
                                      <p:cBhvr>
                                        <p:cTn id="54" dur="2000" tmFilter="0, 0; .2, .5; .8, .5; 1, 0"/>
                                        <p:tgtEl>
                                          <p:spTgt spid="701447"/>
                                        </p:tgtEl>
                                      </p:cBhvr>
                                    </p:animEffect>
                                    <p:animScale>
                                      <p:cBhvr>
                                        <p:cTn id="55" dur="1000" autoRev="1" fill="hold"/>
                                        <p:tgtEl>
                                          <p:spTgt spid="701447"/>
                                        </p:tgtEl>
                                      </p:cBhvr>
                                      <p:by x="105000" y="105000"/>
                                    </p:animScale>
                                  </p:childTnLst>
                                </p:cTn>
                              </p:par>
                            </p:childTnLst>
                          </p:cTn>
                        </p:par>
                        <p:par>
                          <p:cTn id="56" fill="hold" nodeType="afterGroup">
                            <p:stCondLst>
                              <p:cond delay="24500"/>
                            </p:stCondLst>
                            <p:childTnLst>
                              <p:par>
                                <p:cTn id="57" presetID="42" presetClass="path" presetSubtype="0" accel="50000" decel="50000" fill="hold" grpId="1" nodeType="afterEffect">
                                  <p:stCondLst>
                                    <p:cond delay="0"/>
                                  </p:stCondLst>
                                  <p:childTnLst>
                                    <p:animMotion origin="layout" path="M -4.16667E-6 2.59259E-6 L -0.16666 0.21319 " pathEditMode="relative" rAng="0" ptsTypes="AA">
                                      <p:cBhvr>
                                        <p:cTn id="58" dur="2000" fill="hold"/>
                                        <p:tgtEl>
                                          <p:spTgt spid="701448"/>
                                        </p:tgtEl>
                                        <p:attrNameLst>
                                          <p:attrName>ppt_x</p:attrName>
                                          <p:attrName>ppt_y</p:attrName>
                                        </p:attrNameLst>
                                      </p:cBhvr>
                                      <p:rCtr x="-8333" y="10648"/>
                                    </p:animMotion>
                                  </p:childTnLst>
                                </p:cTn>
                              </p:par>
                            </p:childTnLst>
                          </p:cTn>
                        </p:par>
                        <p:par>
                          <p:cTn id="59" fill="hold" nodeType="afterGroup">
                            <p:stCondLst>
                              <p:cond delay="26500"/>
                            </p:stCondLst>
                            <p:childTnLst>
                              <p:par>
                                <p:cTn id="60" presetID="63" presetClass="path" presetSubtype="0" accel="50000" decel="50000" fill="hold" grpId="4" nodeType="afterEffect">
                                  <p:stCondLst>
                                    <p:cond delay="0"/>
                                  </p:stCondLst>
                                  <p:childTnLst>
                                    <p:animMotion origin="layout" path="M -0.16614 -2.22222E-6 L 0.08398 4.81481E-6 " pathEditMode="relative" rAng="0" ptsTypes="AA">
                                      <p:cBhvr>
                                        <p:cTn id="61" dur="2000" fill="hold"/>
                                        <p:tgtEl>
                                          <p:spTgt spid="701447"/>
                                        </p:tgtEl>
                                        <p:attrNameLst>
                                          <p:attrName>ppt_x</p:attrName>
                                          <p:attrName>ppt_y</p:attrName>
                                        </p:attrNameLst>
                                      </p:cBhvr>
                                      <p:rCtr x="12643" y="23"/>
                                    </p:animMotion>
                                  </p:childTnLst>
                                </p:cTn>
                              </p:par>
                            </p:childTnLst>
                          </p:cTn>
                        </p:par>
                        <p:par>
                          <p:cTn id="62" fill="hold" nodeType="afterGroup">
                            <p:stCondLst>
                              <p:cond delay="28500"/>
                            </p:stCondLst>
                            <p:childTnLst>
                              <p:par>
                                <p:cTn id="63" presetID="64" presetClass="path" presetSubtype="0" accel="50000" decel="50000" fill="hold" grpId="2" nodeType="afterEffect">
                                  <p:stCondLst>
                                    <p:cond delay="0"/>
                                  </p:stCondLst>
                                  <p:childTnLst>
                                    <p:animMotion origin="layout" path="M -0.16667 0.2132 L -0.25013 4.81481E-6 " pathEditMode="relative" rAng="0" ptsTypes="AA">
                                      <p:cBhvr>
                                        <p:cTn id="64" dur="2000" fill="hold"/>
                                        <p:tgtEl>
                                          <p:spTgt spid="701448"/>
                                        </p:tgtEl>
                                        <p:attrNameLst>
                                          <p:attrName>ppt_x</p:attrName>
                                          <p:attrName>ppt_y</p:attrName>
                                        </p:attrNameLst>
                                      </p:cBhvr>
                                      <p:rCtr x="-4141" y="-10648"/>
                                    </p:animMotion>
                                  </p:childTnLst>
                                </p:cTn>
                              </p:par>
                            </p:childTnLst>
                          </p:cTn>
                        </p:par>
                        <p:par>
                          <p:cTn id="65" fill="hold" nodeType="afterGroup">
                            <p:stCondLst>
                              <p:cond delay="30500"/>
                            </p:stCondLst>
                            <p:childTnLst>
                              <p:par>
                                <p:cTn id="66" presetID="63" presetClass="path" presetSubtype="0" accel="50000" decel="50000" fill="hold" grpId="4" nodeType="afterEffect">
                                  <p:stCondLst>
                                    <p:cond delay="0"/>
                                  </p:stCondLst>
                                  <p:iterate type="lt">
                                    <p:tmPct val="0"/>
                                  </p:iterate>
                                  <p:childTnLst>
                                    <p:animMotion origin="layout" path="M 0.17044 2.59259E-6 L 0.25169 3.7037E-6 " pathEditMode="relative" rAng="0" ptsTypes="AA">
                                      <p:cBhvr>
                                        <p:cTn id="67" dur="2000" fill="hold"/>
                                        <p:tgtEl>
                                          <p:spTgt spid="701461"/>
                                        </p:tgtEl>
                                        <p:attrNameLst>
                                          <p:attrName>ppt_x</p:attrName>
                                          <p:attrName>ppt_y</p:attrName>
                                        </p:attrNameLst>
                                      </p:cBhvr>
                                      <p:rCtr x="4427" y="69"/>
                                    </p:animMotion>
                                  </p:childTnLst>
                                </p:cTn>
                              </p:par>
                            </p:childTnLst>
                          </p:cTn>
                        </p:par>
                        <p:par>
                          <p:cTn id="68" fill="hold" nodeType="afterGroup">
                            <p:stCondLst>
                              <p:cond delay="32500"/>
                            </p:stCondLst>
                            <p:childTnLst>
                              <p:par>
                                <p:cTn id="69" presetID="26" presetClass="emph" presetSubtype="0" fill="hold" grpId="0" nodeType="afterEffect">
                                  <p:stCondLst>
                                    <p:cond delay="0"/>
                                  </p:stCondLst>
                                  <p:childTnLst>
                                    <p:animEffect transition="out" filter="fade">
                                      <p:cBhvr>
                                        <p:cTn id="70" dur="2000" tmFilter="0, 0; .2, .5; .8, .5; 1, 0"/>
                                        <p:tgtEl>
                                          <p:spTgt spid="701449"/>
                                        </p:tgtEl>
                                      </p:cBhvr>
                                    </p:animEffect>
                                    <p:animScale>
                                      <p:cBhvr>
                                        <p:cTn id="71" dur="1000" autoRev="1" fill="hold"/>
                                        <p:tgtEl>
                                          <p:spTgt spid="701449"/>
                                        </p:tgtEl>
                                      </p:cBhvr>
                                      <p:by x="105000" y="105000"/>
                                    </p:animScale>
                                  </p:childTnLst>
                                </p:cTn>
                              </p:par>
                              <p:par>
                                <p:cTn id="72" presetID="26" presetClass="emph" presetSubtype="0" fill="hold" grpId="3" nodeType="withEffect">
                                  <p:stCondLst>
                                    <p:cond delay="0"/>
                                  </p:stCondLst>
                                  <p:childTnLst>
                                    <p:animEffect transition="out" filter="fade">
                                      <p:cBhvr>
                                        <p:cTn id="73" dur="2000" tmFilter="0, 0; .2, .5; .8, .5; 1, 0"/>
                                        <p:tgtEl>
                                          <p:spTgt spid="701448"/>
                                        </p:tgtEl>
                                      </p:cBhvr>
                                    </p:animEffect>
                                    <p:animScale>
                                      <p:cBhvr>
                                        <p:cTn id="74" dur="1000" autoRev="1" fill="hold"/>
                                        <p:tgtEl>
                                          <p:spTgt spid="701448"/>
                                        </p:tgtEl>
                                      </p:cBhvr>
                                      <p:by x="105000" y="105000"/>
                                    </p:animScale>
                                  </p:childTnLst>
                                </p:cTn>
                              </p:par>
                            </p:childTnLst>
                          </p:cTn>
                        </p:par>
                        <p:par>
                          <p:cTn id="75" fill="hold" nodeType="afterGroup">
                            <p:stCondLst>
                              <p:cond delay="34500"/>
                            </p:stCondLst>
                            <p:childTnLst>
                              <p:par>
                                <p:cTn id="76" presetID="3" presetClass="exit" presetSubtype="10" fill="hold" grpId="1" nodeType="afterEffect">
                                  <p:stCondLst>
                                    <p:cond delay="0"/>
                                  </p:stCondLst>
                                  <p:iterate type="lt">
                                    <p:tmPct val="0"/>
                                  </p:iterate>
                                  <p:childTnLst>
                                    <p:animEffect transition="out" filter="blinds(horizontal)">
                                      <p:cBhvr>
                                        <p:cTn id="77" dur="500"/>
                                        <p:tgtEl>
                                          <p:spTgt spid="701461"/>
                                        </p:tgtEl>
                                      </p:cBhvr>
                                    </p:animEffect>
                                    <p:set>
                                      <p:cBhvr>
                                        <p:cTn id="78" dur="1" fill="hold">
                                          <p:stCondLst>
                                            <p:cond delay="499"/>
                                          </p:stCondLst>
                                        </p:cTn>
                                        <p:tgtEl>
                                          <p:spTgt spid="701461"/>
                                        </p:tgtEl>
                                        <p:attrNameLst>
                                          <p:attrName>style.visibility</p:attrName>
                                        </p:attrNameLst>
                                      </p:cBhvr>
                                      <p:to>
                                        <p:strVal val="hidden"/>
                                      </p:to>
                                    </p:set>
                                  </p:childTnLst>
                                </p:cTn>
                              </p:par>
                            </p:childTnLst>
                          </p:cTn>
                        </p:par>
                        <p:par>
                          <p:cTn id="79" fill="hold" nodeType="afterGroup">
                            <p:stCondLst>
                              <p:cond delay="35000"/>
                            </p:stCondLst>
                            <p:childTnLst>
                              <p:par>
                                <p:cTn id="80" presetID="8" presetClass="exit" presetSubtype="16" fill="hold" grpId="4" nodeType="afterEffect">
                                  <p:stCondLst>
                                    <p:cond delay="0"/>
                                  </p:stCondLst>
                                  <p:childTnLst>
                                    <p:animEffect transition="out" filter="diamond(in)">
                                      <p:cBhvr>
                                        <p:cTn id="81" dur="1000"/>
                                        <p:tgtEl>
                                          <p:spTgt spid="701448"/>
                                        </p:tgtEl>
                                      </p:cBhvr>
                                    </p:animEffect>
                                    <p:set>
                                      <p:cBhvr>
                                        <p:cTn id="82" dur="1" fill="hold">
                                          <p:stCondLst>
                                            <p:cond delay="999"/>
                                          </p:stCondLst>
                                        </p:cTn>
                                        <p:tgtEl>
                                          <p:spTgt spid="701448"/>
                                        </p:tgtEl>
                                        <p:attrNameLst>
                                          <p:attrName>style.visibility</p:attrName>
                                        </p:attrNameLst>
                                      </p:cBhvr>
                                      <p:to>
                                        <p:strVal val="hidden"/>
                                      </p:to>
                                    </p:set>
                                  </p:childTnLst>
                                </p:cTn>
                              </p:par>
                              <p:par>
                                <p:cTn id="83" presetID="8" presetClass="entr" presetSubtype="16" fill="hold" grpId="0" nodeType="withEffect">
                                  <p:stCondLst>
                                    <p:cond delay="0"/>
                                  </p:stCondLst>
                                  <p:childTnLst>
                                    <p:set>
                                      <p:cBhvr>
                                        <p:cTn id="84" dur="1" fill="hold">
                                          <p:stCondLst>
                                            <p:cond delay="0"/>
                                          </p:stCondLst>
                                        </p:cTn>
                                        <p:tgtEl>
                                          <p:spTgt spid="701462"/>
                                        </p:tgtEl>
                                        <p:attrNameLst>
                                          <p:attrName>style.visibility</p:attrName>
                                        </p:attrNameLst>
                                      </p:cBhvr>
                                      <p:to>
                                        <p:strVal val="visible"/>
                                      </p:to>
                                    </p:set>
                                    <p:animEffect transition="in" filter="diamond(in)">
                                      <p:cBhvr>
                                        <p:cTn id="85" dur="1000"/>
                                        <p:tgtEl>
                                          <p:spTgt spid="701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1445" grpId="0" animBg="1"/>
      <p:bldP spid="701445" grpId="1" animBg="1"/>
      <p:bldP spid="701446" grpId="0" animBg="1"/>
      <p:bldP spid="701446" grpId="1" animBg="1"/>
      <p:bldP spid="701446" grpId="2" animBg="1"/>
      <p:bldP spid="701446" grpId="3" animBg="1"/>
      <p:bldP spid="701446" grpId="4" animBg="1"/>
      <p:bldP spid="701447" grpId="0" animBg="1"/>
      <p:bldP spid="701447" grpId="1" animBg="1"/>
      <p:bldP spid="701447" grpId="2" animBg="1"/>
      <p:bldP spid="701447" grpId="3" animBg="1"/>
      <p:bldP spid="701447" grpId="4" animBg="1"/>
      <p:bldP spid="701448" grpId="0" animBg="1"/>
      <p:bldP spid="701448" grpId="1" animBg="1"/>
      <p:bldP spid="701448" grpId="2" animBg="1"/>
      <p:bldP spid="701448" grpId="3" animBg="1"/>
      <p:bldP spid="701448" grpId="4" animBg="1"/>
      <p:bldP spid="701449" grpId="0" animBg="1"/>
      <p:bldP spid="701460" grpId="0" animBg="1"/>
      <p:bldP spid="701461" grpId="0" animBg="1"/>
      <p:bldP spid="701461" grpId="1" animBg="1"/>
      <p:bldP spid="701461" grpId="2" animBg="1"/>
      <p:bldP spid="701461" grpId="3" animBg="1"/>
      <p:bldP spid="701461" grpId="4" animBg="1"/>
      <p:bldP spid="70146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7" name="Oval 3"/>
          <p:cNvSpPr>
            <a:spLocks noChangeArrowheads="1"/>
          </p:cNvSpPr>
          <p:nvPr/>
        </p:nvSpPr>
        <p:spPr bwMode="auto">
          <a:xfrm>
            <a:off x="3552825"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702468" name="Oval 4"/>
          <p:cNvSpPr>
            <a:spLocks noChangeArrowheads="1"/>
          </p:cNvSpPr>
          <p:nvPr/>
        </p:nvSpPr>
        <p:spPr bwMode="auto">
          <a:xfrm>
            <a:off x="4592638"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702469" name="Oval 5"/>
          <p:cNvSpPr>
            <a:spLocks noChangeArrowheads="1"/>
          </p:cNvSpPr>
          <p:nvPr/>
        </p:nvSpPr>
        <p:spPr bwMode="auto">
          <a:xfrm>
            <a:off x="5614988"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702470" name="Oval 6"/>
          <p:cNvSpPr>
            <a:spLocks noChangeArrowheads="1"/>
          </p:cNvSpPr>
          <p:nvPr/>
        </p:nvSpPr>
        <p:spPr bwMode="auto">
          <a:xfrm>
            <a:off x="6623050"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702471" name="Oval 7"/>
          <p:cNvSpPr>
            <a:spLocks noChangeArrowheads="1"/>
          </p:cNvSpPr>
          <p:nvPr/>
        </p:nvSpPr>
        <p:spPr bwMode="auto">
          <a:xfrm>
            <a:off x="7645400"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8</a:t>
            </a:r>
          </a:p>
        </p:txBody>
      </p:sp>
      <p:sp>
        <p:nvSpPr>
          <p:cNvPr id="702472" name="Oval 8"/>
          <p:cNvSpPr>
            <a:spLocks noChangeArrowheads="1"/>
          </p:cNvSpPr>
          <p:nvPr/>
        </p:nvSpPr>
        <p:spPr bwMode="auto">
          <a:xfrm>
            <a:off x="8669339" y="2871789"/>
            <a:ext cx="784225" cy="64928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12</a:t>
            </a:r>
          </a:p>
        </p:txBody>
      </p:sp>
      <p:sp>
        <p:nvSpPr>
          <p:cNvPr id="702473" name="Oval 9"/>
          <p:cNvSpPr>
            <a:spLocks noChangeArrowheads="1"/>
          </p:cNvSpPr>
          <p:nvPr/>
        </p:nvSpPr>
        <p:spPr bwMode="auto">
          <a:xfrm>
            <a:off x="9709150" y="2871789"/>
            <a:ext cx="768350" cy="64928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15</a:t>
            </a:r>
          </a:p>
        </p:txBody>
      </p:sp>
      <p:sp>
        <p:nvSpPr>
          <p:cNvPr id="702474" name="Oval 10"/>
          <p:cNvSpPr>
            <a:spLocks noChangeArrowheads="1"/>
          </p:cNvSpPr>
          <p:nvPr/>
        </p:nvSpPr>
        <p:spPr bwMode="auto">
          <a:xfrm>
            <a:off x="2546350"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34829" name="Rectangle 22"/>
          <p:cNvSpPr>
            <a:spLocks noChangeArrowheads="1"/>
          </p:cNvSpPr>
          <p:nvPr/>
        </p:nvSpPr>
        <p:spPr bwMode="auto">
          <a:xfrm>
            <a:off x="4143375" y="5813426"/>
            <a:ext cx="4540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09538">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lvl="2">
              <a:spcBef>
                <a:spcPts val="800"/>
              </a:spcBef>
            </a:pPr>
            <a:r>
              <a:rPr lang="en-US" sz="2400">
                <a:solidFill>
                  <a:srgbClr val="0000FF"/>
                </a:solidFill>
                <a:latin typeface="Times New Roman" panose="02020603050405020304" pitchFamily="18" charset="0"/>
                <a:cs typeface="Times New Roman" panose="02020603050405020304" pitchFamily="18" charset="0"/>
              </a:rPr>
              <a:t>Nếu a[i] &gt; a[j] thì đổi chỗ a[i]</a:t>
            </a:r>
            <a:r>
              <a:rPr lang="en-US" sz="2400">
                <a:solidFill>
                  <a:srgbClr val="0000FF"/>
                </a:solidFill>
                <a:latin typeface="Times New Roman" panose="02020603050405020304" pitchFamily="18" charset="0"/>
                <a:cs typeface="Times New Roman" panose="02020603050405020304" pitchFamily="18" charset="0"/>
                <a:sym typeface="Symbol" panose="05050102010706020507" pitchFamily="18" charset="2"/>
              </a:rPr>
              <a:t>, </a:t>
            </a:r>
            <a:r>
              <a:rPr lang="en-US" sz="2400">
                <a:solidFill>
                  <a:srgbClr val="0000FF"/>
                </a:solidFill>
                <a:latin typeface="Times New Roman" panose="02020603050405020304" pitchFamily="18" charset="0"/>
                <a:cs typeface="Times New Roman" panose="02020603050405020304" pitchFamily="18" charset="0"/>
              </a:rPr>
              <a:t>a[j]</a:t>
            </a:r>
          </a:p>
        </p:txBody>
      </p:sp>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26" name="Rectangle 25"/>
          <p:cNvSpPr/>
          <p:nvPr/>
        </p:nvSpPr>
        <p:spPr>
          <a:xfrm>
            <a:off x="615950" y="248458"/>
            <a:ext cx="10960100" cy="754053"/>
          </a:xfrm>
          <a:prstGeom prst="rect">
            <a:avLst/>
          </a:prstGeom>
        </p:spPr>
        <p:txBody>
          <a:bodyPr wrap="square">
            <a:spAutoFit/>
          </a:bodyPr>
          <a:lstStyle/>
          <a:p>
            <a:pPr algn="ctr"/>
            <a:r>
              <a:rPr lang="en-US" sz="4300" b="1" i="1">
                <a:latin typeface="Times New Roman" panose="02020603050405020304" pitchFamily="18" charset="0"/>
              </a:rPr>
              <a:t>Interchange</a:t>
            </a:r>
            <a:r>
              <a:rPr lang="en-US" sz="4300" b="1" i="1"/>
              <a:t> </a:t>
            </a:r>
            <a:r>
              <a:rPr lang="en-US" sz="4300" b="1" i="1">
                <a:latin typeface="Times New Roman" panose="02020603050405020304" pitchFamily="18" charset="0"/>
              </a:rPr>
              <a:t>Sort</a:t>
            </a:r>
            <a:r>
              <a:rPr lang="en-US" sz="4300" b="1" i="1"/>
              <a:t> </a:t>
            </a:r>
            <a:r>
              <a:rPr lang="en-US" sz="4300" b="1" i="1">
                <a:latin typeface="Times New Roman" panose="02020603050405020304" pitchFamily="18" charset="0"/>
              </a:rPr>
              <a:t>–</a:t>
            </a:r>
            <a:r>
              <a:rPr lang="en-US" sz="4300" b="1" i="1"/>
              <a:t> </a:t>
            </a:r>
            <a:r>
              <a:rPr lang="en-US" sz="4300" b="1" i="1">
                <a:latin typeface="Times New Roman" panose="02020603050405020304" pitchFamily="18" charset="0"/>
              </a:rPr>
              <a:t>Ví dụ</a:t>
            </a:r>
            <a:endParaRPr lang="en-US" sz="4300" b="1"/>
          </a:p>
        </p:txBody>
      </p:sp>
      <p:grpSp>
        <p:nvGrpSpPr>
          <p:cNvPr id="27" name="Group 11"/>
          <p:cNvGrpSpPr>
            <a:grpSpLocks/>
          </p:cNvGrpSpPr>
          <p:nvPr/>
        </p:nvGrpSpPr>
        <p:grpSpPr bwMode="auto">
          <a:xfrm>
            <a:off x="2546350" y="2287589"/>
            <a:ext cx="7893050" cy="649287"/>
            <a:chOff x="644" y="1153"/>
            <a:chExt cx="4972" cy="409"/>
          </a:xfrm>
        </p:grpSpPr>
        <p:sp>
          <p:nvSpPr>
            <p:cNvPr id="28" name="Oval 12"/>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29" name="Oval 13"/>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30" name="Oval 14"/>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3</a:t>
              </a:r>
            </a:p>
          </p:txBody>
        </p:sp>
        <p:sp>
          <p:nvSpPr>
            <p:cNvPr id="31" name="Oval 15"/>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32" name="Oval 16"/>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33" name="Oval 17"/>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34" name="Oval 18"/>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7</a:t>
              </a:r>
            </a:p>
          </p:txBody>
        </p:sp>
        <p:sp>
          <p:nvSpPr>
            <p:cNvPr id="35" name="Oval 19"/>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0</a:t>
              </a:r>
            </a:p>
          </p:txBody>
        </p:sp>
      </p:grpSp>
      <p:sp>
        <p:nvSpPr>
          <p:cNvPr id="25"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3475141075"/>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702467"/>
                                        </p:tgtEl>
                                        <p:attrNameLst>
                                          <p:attrName>style.visibility</p:attrName>
                                        </p:attrNameLst>
                                      </p:cBhvr>
                                      <p:to>
                                        <p:strVal val="visible"/>
                                      </p:to>
                                    </p:set>
                                    <p:animEffect transition="in" filter="strips(downRight)">
                                      <p:cBhvr>
                                        <p:cTn id="7" dur="1000"/>
                                        <p:tgtEl>
                                          <p:spTgt spid="702467"/>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702468"/>
                                        </p:tgtEl>
                                        <p:attrNameLst>
                                          <p:attrName>style.visibility</p:attrName>
                                        </p:attrNameLst>
                                      </p:cBhvr>
                                      <p:to>
                                        <p:strVal val="visible"/>
                                      </p:to>
                                    </p:set>
                                    <p:animEffect transition="in" filter="strips(downRight)">
                                      <p:cBhvr>
                                        <p:cTn id="10" dur="1000"/>
                                        <p:tgtEl>
                                          <p:spTgt spid="702468"/>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702469"/>
                                        </p:tgtEl>
                                        <p:attrNameLst>
                                          <p:attrName>style.visibility</p:attrName>
                                        </p:attrNameLst>
                                      </p:cBhvr>
                                      <p:to>
                                        <p:strVal val="visible"/>
                                      </p:to>
                                    </p:set>
                                    <p:animEffect transition="in" filter="strips(downRight)">
                                      <p:cBhvr>
                                        <p:cTn id="13" dur="1000"/>
                                        <p:tgtEl>
                                          <p:spTgt spid="702469"/>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702470"/>
                                        </p:tgtEl>
                                        <p:attrNameLst>
                                          <p:attrName>style.visibility</p:attrName>
                                        </p:attrNameLst>
                                      </p:cBhvr>
                                      <p:to>
                                        <p:strVal val="visible"/>
                                      </p:to>
                                    </p:set>
                                    <p:animEffect transition="in" filter="strips(downRight)">
                                      <p:cBhvr>
                                        <p:cTn id="16" dur="1000"/>
                                        <p:tgtEl>
                                          <p:spTgt spid="702470"/>
                                        </p:tgtEl>
                                      </p:cBhvr>
                                    </p:animEffect>
                                  </p:childTnLst>
                                </p:cTn>
                              </p:par>
                              <p:par>
                                <p:cTn id="17" presetID="18" presetClass="entr" presetSubtype="6" fill="hold" grpId="0" nodeType="withEffect">
                                  <p:stCondLst>
                                    <p:cond delay="0"/>
                                  </p:stCondLst>
                                  <p:childTnLst>
                                    <p:set>
                                      <p:cBhvr>
                                        <p:cTn id="18" dur="1" fill="hold">
                                          <p:stCondLst>
                                            <p:cond delay="0"/>
                                          </p:stCondLst>
                                        </p:cTn>
                                        <p:tgtEl>
                                          <p:spTgt spid="702471"/>
                                        </p:tgtEl>
                                        <p:attrNameLst>
                                          <p:attrName>style.visibility</p:attrName>
                                        </p:attrNameLst>
                                      </p:cBhvr>
                                      <p:to>
                                        <p:strVal val="visible"/>
                                      </p:to>
                                    </p:set>
                                    <p:animEffect transition="in" filter="strips(downRight)">
                                      <p:cBhvr>
                                        <p:cTn id="19" dur="1000"/>
                                        <p:tgtEl>
                                          <p:spTgt spid="702471"/>
                                        </p:tgtEl>
                                      </p:cBhvr>
                                    </p:animEffect>
                                  </p:childTnLst>
                                </p:cTn>
                              </p:par>
                              <p:par>
                                <p:cTn id="20" presetID="18" presetClass="entr" presetSubtype="6" fill="hold" grpId="0" nodeType="withEffect">
                                  <p:stCondLst>
                                    <p:cond delay="0"/>
                                  </p:stCondLst>
                                  <p:childTnLst>
                                    <p:set>
                                      <p:cBhvr>
                                        <p:cTn id="21" dur="1" fill="hold">
                                          <p:stCondLst>
                                            <p:cond delay="0"/>
                                          </p:stCondLst>
                                        </p:cTn>
                                        <p:tgtEl>
                                          <p:spTgt spid="702472"/>
                                        </p:tgtEl>
                                        <p:attrNameLst>
                                          <p:attrName>style.visibility</p:attrName>
                                        </p:attrNameLst>
                                      </p:cBhvr>
                                      <p:to>
                                        <p:strVal val="visible"/>
                                      </p:to>
                                    </p:set>
                                    <p:animEffect transition="in" filter="strips(downRight)">
                                      <p:cBhvr>
                                        <p:cTn id="22" dur="1000"/>
                                        <p:tgtEl>
                                          <p:spTgt spid="702472"/>
                                        </p:tgtEl>
                                      </p:cBhvr>
                                    </p:animEffect>
                                  </p:childTnLst>
                                </p:cTn>
                              </p:par>
                              <p:par>
                                <p:cTn id="23" presetID="18" presetClass="entr" presetSubtype="6" fill="hold" grpId="0" nodeType="withEffect">
                                  <p:stCondLst>
                                    <p:cond delay="0"/>
                                  </p:stCondLst>
                                  <p:childTnLst>
                                    <p:set>
                                      <p:cBhvr>
                                        <p:cTn id="24" dur="1" fill="hold">
                                          <p:stCondLst>
                                            <p:cond delay="0"/>
                                          </p:stCondLst>
                                        </p:cTn>
                                        <p:tgtEl>
                                          <p:spTgt spid="702473"/>
                                        </p:tgtEl>
                                        <p:attrNameLst>
                                          <p:attrName>style.visibility</p:attrName>
                                        </p:attrNameLst>
                                      </p:cBhvr>
                                      <p:to>
                                        <p:strVal val="visible"/>
                                      </p:to>
                                    </p:set>
                                    <p:animEffect transition="in" filter="strips(downRight)">
                                      <p:cBhvr>
                                        <p:cTn id="25" dur="1000"/>
                                        <p:tgtEl>
                                          <p:spTgt spid="702473"/>
                                        </p:tgtEl>
                                      </p:cBhvr>
                                    </p:animEffect>
                                  </p:childTnLst>
                                </p:cTn>
                              </p:par>
                              <p:par>
                                <p:cTn id="26" presetID="18" presetClass="entr" presetSubtype="6" fill="hold" grpId="0" nodeType="withEffect">
                                  <p:stCondLst>
                                    <p:cond delay="0"/>
                                  </p:stCondLst>
                                  <p:childTnLst>
                                    <p:set>
                                      <p:cBhvr>
                                        <p:cTn id="27" dur="1" fill="hold">
                                          <p:stCondLst>
                                            <p:cond delay="0"/>
                                          </p:stCondLst>
                                        </p:cTn>
                                        <p:tgtEl>
                                          <p:spTgt spid="702474"/>
                                        </p:tgtEl>
                                        <p:attrNameLst>
                                          <p:attrName>style.visibility</p:attrName>
                                        </p:attrNameLst>
                                      </p:cBhvr>
                                      <p:to>
                                        <p:strVal val="visible"/>
                                      </p:to>
                                    </p:set>
                                    <p:animEffect transition="in" filter="strips(downRight)">
                                      <p:cBhvr>
                                        <p:cTn id="28" dur="1000"/>
                                        <p:tgtEl>
                                          <p:spTgt spid="702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467" grpId="0" animBg="1"/>
      <p:bldP spid="702468" grpId="0" animBg="1"/>
      <p:bldP spid="702469" grpId="0" animBg="1"/>
      <p:bldP spid="702470" grpId="0" animBg="1"/>
      <p:bldP spid="702471" grpId="0" animBg="1"/>
      <p:bldP spid="702472" grpId="0" animBg="1"/>
      <p:bldP spid="702473" grpId="0" animBg="1"/>
      <p:bldP spid="70247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sz="quarter" idx="1"/>
          </p:nvPr>
        </p:nvSpPr>
        <p:spPr>
          <a:xfrm>
            <a:off x="2000250" y="926310"/>
            <a:ext cx="7181850" cy="5534815"/>
          </a:xfrm>
        </p:spPr>
        <p:txBody>
          <a:bodyPr/>
          <a:lstStyle/>
          <a:p>
            <a:pPr>
              <a:spcBef>
                <a:spcPts val="800"/>
              </a:spcBef>
              <a:buNone/>
            </a:pPr>
            <a:r>
              <a:rPr lang="en-US" i="1">
                <a:solidFill>
                  <a:srgbClr val="000000"/>
                </a:solidFill>
                <a:latin typeface="Times New Roman" panose="02020603050405020304" pitchFamily="18" charset="0"/>
                <a:cs typeface="Times New Roman" panose="02020603050405020304" pitchFamily="18" charset="0"/>
              </a:rPr>
              <a:t>	Input: dãy (a, n)</a:t>
            </a:r>
          </a:p>
          <a:p>
            <a:pPr>
              <a:spcBef>
                <a:spcPts val="800"/>
              </a:spcBef>
              <a:buNone/>
            </a:pPr>
            <a:r>
              <a:rPr lang="en-US" i="1">
                <a:solidFill>
                  <a:srgbClr val="000000"/>
                </a:solidFill>
                <a:latin typeface="Times New Roman" panose="02020603050405020304" pitchFamily="18" charset="0"/>
                <a:cs typeface="Times New Roman" panose="02020603050405020304" pitchFamily="18" charset="0"/>
              </a:rPr>
              <a:t>	Output: dãy (a, n) đã được sắp xếp</a:t>
            </a:r>
          </a:p>
          <a:p>
            <a:pPr>
              <a:spcBef>
                <a:spcPts val="800"/>
              </a:spcBef>
            </a:pPr>
            <a:r>
              <a:rPr lang="en-US">
                <a:latin typeface="Times New Roman" panose="02020603050405020304" pitchFamily="18" charset="0"/>
                <a:cs typeface="Times New Roman" panose="02020603050405020304" pitchFamily="18" charset="0"/>
              </a:rPr>
              <a:t>Bước 1: i = 0;	</a:t>
            </a:r>
            <a:r>
              <a:rPr lang="en-US" i="1">
                <a:solidFill>
                  <a:srgbClr val="009900"/>
                </a:solidFill>
                <a:latin typeface="Times New Roman" panose="02020603050405020304" pitchFamily="18" charset="0"/>
                <a:cs typeface="Times New Roman" panose="02020603050405020304" pitchFamily="18" charset="0"/>
              </a:rPr>
              <a:t>// bắt đầu từ đầu dãy</a:t>
            </a:r>
          </a:p>
          <a:p>
            <a:pPr>
              <a:spcBef>
                <a:spcPts val="800"/>
              </a:spcBef>
            </a:pPr>
            <a:r>
              <a:rPr lang="en-US">
                <a:latin typeface="Times New Roman" panose="02020603050405020304" pitchFamily="18" charset="0"/>
                <a:cs typeface="Times New Roman" panose="02020603050405020304" pitchFamily="18" charset="0"/>
              </a:rPr>
              <a:t>Bước 2: j = i+1; 	</a:t>
            </a:r>
            <a:endParaRPr lang="en-US">
              <a:solidFill>
                <a:srgbClr val="009900"/>
              </a:solidFill>
              <a:latin typeface="Times New Roman" panose="02020603050405020304" pitchFamily="18" charset="0"/>
              <a:cs typeface="Times New Roman" panose="02020603050405020304" pitchFamily="18" charset="0"/>
            </a:endParaRPr>
          </a:p>
          <a:p>
            <a:pPr>
              <a:spcBef>
                <a:spcPts val="800"/>
              </a:spcBef>
            </a:pPr>
            <a:r>
              <a:rPr lang="en-US">
                <a:latin typeface="Times New Roman" panose="02020603050405020304" pitchFamily="18" charset="0"/>
                <a:cs typeface="Times New Roman" panose="02020603050405020304" pitchFamily="18" charset="0"/>
              </a:rPr>
              <a:t>Bước 3: Trong khi j </a:t>
            </a:r>
            <a:r>
              <a:rPr lang="en-US">
                <a:latin typeface="Times New Roman" panose="02020603050405020304" pitchFamily="18" charset="0"/>
                <a:cs typeface="Times New Roman" panose="02020603050405020304" pitchFamily="18" charset="0"/>
                <a:sym typeface="Symbol" panose="05050102010706020507" pitchFamily="18" charset="2"/>
              </a:rPr>
              <a:t>&lt;</a:t>
            </a:r>
            <a:r>
              <a:rPr lang="en-US">
                <a:latin typeface="Times New Roman" panose="02020603050405020304" pitchFamily="18" charset="0"/>
                <a:cs typeface="Times New Roman" panose="02020603050405020304" pitchFamily="18" charset="0"/>
              </a:rPr>
              <a:t> n thực hiện:</a:t>
            </a:r>
          </a:p>
          <a:p>
            <a:pPr lvl="2">
              <a:spcBef>
                <a:spcPts val="800"/>
              </a:spcBef>
              <a:buFont typeface="Wingdings" panose="05000000000000000000" pitchFamily="2" charset="2"/>
              <a:buChar char="§"/>
            </a:pPr>
            <a:r>
              <a:rPr lang="en-US" sz="2800">
                <a:latin typeface="Times New Roman" panose="02020603050405020304" pitchFamily="18" charset="0"/>
                <a:cs typeface="Times New Roman" panose="02020603050405020304" pitchFamily="18" charset="0"/>
              </a:rPr>
              <a:t>Nếu a[i]&gt;a[j] thì đổi chỗ a[i]</a:t>
            </a:r>
            <a:r>
              <a:rPr lang="en-US" sz="2800">
                <a:latin typeface="Times New Roman" panose="02020603050405020304" pitchFamily="18" charset="0"/>
                <a:cs typeface="Times New Roman" panose="02020603050405020304" pitchFamily="18" charset="0"/>
                <a:sym typeface="Symbol" panose="05050102010706020507" pitchFamily="18" charset="2"/>
              </a:rPr>
              <a:t>, </a:t>
            </a:r>
            <a:r>
              <a:rPr lang="en-US" sz="2800">
                <a:latin typeface="Times New Roman" panose="02020603050405020304" pitchFamily="18" charset="0"/>
                <a:cs typeface="Times New Roman" panose="02020603050405020304" pitchFamily="18" charset="0"/>
              </a:rPr>
              <a:t>a[j]</a:t>
            </a:r>
          </a:p>
          <a:p>
            <a:pPr lvl="2">
              <a:spcBef>
                <a:spcPts val="800"/>
              </a:spcBef>
              <a:buFont typeface="Wingdings" panose="05000000000000000000" pitchFamily="2" charset="2"/>
              <a:buChar char="§"/>
            </a:pPr>
            <a:r>
              <a:rPr lang="en-US" sz="2800">
                <a:latin typeface="Times New Roman" panose="02020603050405020304" pitchFamily="18" charset="0"/>
                <a:cs typeface="Times New Roman" panose="02020603050405020304" pitchFamily="18" charset="0"/>
              </a:rPr>
              <a:t>j = j+1;</a:t>
            </a:r>
            <a:r>
              <a:rPr lang="en-US">
                <a:latin typeface="Times New Roman" panose="02020603050405020304" pitchFamily="18" charset="0"/>
                <a:cs typeface="Times New Roman" panose="02020603050405020304" pitchFamily="18" charset="0"/>
              </a:rPr>
              <a:t>		</a:t>
            </a:r>
          </a:p>
          <a:p>
            <a:pPr>
              <a:spcBef>
                <a:spcPts val="800"/>
              </a:spcBef>
            </a:pPr>
            <a:r>
              <a:rPr lang="en-US">
                <a:latin typeface="Times New Roman" panose="02020603050405020304" pitchFamily="18" charset="0"/>
                <a:cs typeface="Times New Roman" panose="02020603050405020304" pitchFamily="18" charset="0"/>
              </a:rPr>
              <a:t>Bước 4: i = i+1; </a:t>
            </a:r>
          </a:p>
          <a:p>
            <a:pPr lvl="1">
              <a:spcBef>
                <a:spcPts val="800"/>
              </a:spcBef>
            </a:pPr>
            <a:r>
              <a:rPr lang="en-US">
                <a:latin typeface="Times New Roman" panose="02020603050405020304" pitchFamily="18" charset="0"/>
                <a:cs typeface="Times New Roman" panose="02020603050405020304" pitchFamily="18" charset="0"/>
              </a:rPr>
              <a:t>Nếu  (i &lt; n-1): Lặp lại Bước 2</a:t>
            </a:r>
          </a:p>
          <a:p>
            <a:pPr lvl="1">
              <a:spcBef>
                <a:spcPts val="800"/>
              </a:spcBef>
            </a:pPr>
            <a:r>
              <a:rPr lang="en-US">
                <a:latin typeface="Times New Roman" panose="02020603050405020304" pitchFamily="18" charset="0"/>
                <a:cs typeface="Times New Roman" panose="02020603050405020304" pitchFamily="18" charset="0"/>
              </a:rPr>
              <a:t>Ngược lại:  Dừng</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11" name="Rectangle 10"/>
          <p:cNvSpPr/>
          <p:nvPr/>
        </p:nvSpPr>
        <p:spPr>
          <a:xfrm>
            <a:off x="615950" y="184958"/>
            <a:ext cx="10960100" cy="754053"/>
          </a:xfrm>
          <a:prstGeom prst="rect">
            <a:avLst/>
          </a:prstGeom>
        </p:spPr>
        <p:txBody>
          <a:bodyPr wrap="square">
            <a:spAutoFit/>
          </a:bodyPr>
          <a:lstStyle/>
          <a:p>
            <a:pPr algn="ctr"/>
            <a:r>
              <a:rPr lang="en-US" sz="4300" b="1" i="1">
                <a:latin typeface="Times New Roman" panose="02020603050405020304" pitchFamily="18" charset="0"/>
                <a:cs typeface="Times New Roman" panose="02020603050405020304" pitchFamily="18" charset="0"/>
              </a:rPr>
              <a:t>Interchange Sort – Thuật toán </a:t>
            </a:r>
            <a:endParaRPr lang="en-US" sz="4300" b="1">
              <a:latin typeface="Times New Roman" panose="02020603050405020304" pitchFamily="18" charset="0"/>
              <a:cs typeface="Times New Roman" panose="02020603050405020304" pitchFamily="18" charset="0"/>
            </a:endParaRPr>
          </a:p>
        </p:txBody>
      </p:sp>
      <p:sp>
        <p:nvSpPr>
          <p:cNvPr id="6"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5479916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ChangeArrowheads="1"/>
          </p:cNvSpPr>
          <p:nvPr>
            <p:ph sz="quarter" idx="1"/>
          </p:nvPr>
        </p:nvSpPr>
        <p:spPr>
          <a:xfrm>
            <a:off x="927100" y="1130300"/>
            <a:ext cx="10820400" cy="4965700"/>
          </a:xfrm>
        </p:spPr>
        <p:txBody>
          <a:bodyPr/>
          <a:lstStyle/>
          <a:p>
            <a:pPr>
              <a:spcBef>
                <a:spcPts val="300"/>
              </a:spcBef>
              <a:buNone/>
            </a:pPr>
            <a:r>
              <a:rPr lang="en-US" sz="4000" b="1">
                <a:solidFill>
                  <a:srgbClr val="0000FF"/>
                </a:solidFill>
                <a:latin typeface="Times New Roman" panose="02020603050405020304" pitchFamily="18" charset="0"/>
                <a:cs typeface="Times New Roman" panose="02020603050405020304" pitchFamily="18" charset="0"/>
              </a:rPr>
              <a:t>void</a:t>
            </a:r>
            <a:r>
              <a:rPr lang="en-US" sz="4000" b="1">
                <a:solidFill>
                  <a:srgbClr val="000000"/>
                </a:solidFill>
                <a:latin typeface="Times New Roman" panose="02020603050405020304" pitchFamily="18" charset="0"/>
                <a:cs typeface="Times New Roman" panose="02020603050405020304" pitchFamily="18" charset="0"/>
              </a:rPr>
              <a:t> </a:t>
            </a:r>
            <a:r>
              <a:rPr lang="en-US" sz="4000" b="1">
                <a:solidFill>
                  <a:srgbClr val="FF0000"/>
                </a:solidFill>
                <a:latin typeface="Times New Roman" panose="02020603050405020304" pitchFamily="18" charset="0"/>
                <a:cs typeface="Times New Roman" panose="02020603050405020304" pitchFamily="18" charset="0"/>
              </a:rPr>
              <a:t>InterchangeSort</a:t>
            </a:r>
            <a:r>
              <a:rPr lang="en-US" sz="4000" b="1">
                <a:solidFill>
                  <a:srgbClr val="000000"/>
                </a:solidFill>
                <a:latin typeface="Times New Roman" panose="02020603050405020304" pitchFamily="18" charset="0"/>
                <a:cs typeface="Times New Roman" panose="02020603050405020304" pitchFamily="18" charset="0"/>
              </a:rPr>
              <a:t>(</a:t>
            </a:r>
            <a:r>
              <a:rPr lang="en-US" sz="4000" b="1">
                <a:solidFill>
                  <a:srgbClr val="0000FF"/>
                </a:solidFill>
                <a:latin typeface="Times New Roman" panose="02020603050405020304" pitchFamily="18" charset="0"/>
                <a:cs typeface="Times New Roman" panose="02020603050405020304" pitchFamily="18" charset="0"/>
              </a:rPr>
              <a:t>int</a:t>
            </a:r>
            <a:r>
              <a:rPr lang="en-US" sz="4000" b="1">
                <a:solidFill>
                  <a:srgbClr val="000000"/>
                </a:solidFill>
                <a:latin typeface="Times New Roman" panose="02020603050405020304" pitchFamily="18" charset="0"/>
                <a:cs typeface="Times New Roman" panose="02020603050405020304" pitchFamily="18" charset="0"/>
              </a:rPr>
              <a:t> a[], </a:t>
            </a:r>
            <a:r>
              <a:rPr lang="en-US" sz="4000" b="1">
                <a:solidFill>
                  <a:srgbClr val="0000FF"/>
                </a:solidFill>
                <a:latin typeface="Times New Roman" panose="02020603050405020304" pitchFamily="18" charset="0"/>
                <a:cs typeface="Times New Roman" panose="02020603050405020304" pitchFamily="18" charset="0"/>
              </a:rPr>
              <a:t>int</a:t>
            </a:r>
            <a:r>
              <a:rPr lang="en-US" sz="4000" b="1">
                <a:solidFill>
                  <a:srgbClr val="000000"/>
                </a:solidFill>
                <a:latin typeface="Times New Roman" panose="02020603050405020304" pitchFamily="18" charset="0"/>
                <a:cs typeface="Times New Roman" panose="02020603050405020304" pitchFamily="18" charset="0"/>
              </a:rPr>
              <a:t> n)</a:t>
            </a:r>
          </a:p>
          <a:p>
            <a:pPr>
              <a:spcBef>
                <a:spcPts val="300"/>
              </a:spcBef>
              <a:buNone/>
            </a:pPr>
            <a:r>
              <a:rPr lang="en-US" sz="4000" b="1">
                <a:solidFill>
                  <a:srgbClr val="000000"/>
                </a:solidFill>
                <a:latin typeface="Times New Roman" panose="02020603050405020304" pitchFamily="18" charset="0"/>
                <a:cs typeface="Times New Roman" panose="02020603050405020304" pitchFamily="18" charset="0"/>
              </a:rPr>
              <a:t>{	</a:t>
            </a:r>
          </a:p>
          <a:p>
            <a:pPr>
              <a:spcBef>
                <a:spcPts val="300"/>
              </a:spcBef>
              <a:buNone/>
            </a:pPr>
            <a:r>
              <a:rPr lang="en-US" sz="4000" b="1">
                <a:solidFill>
                  <a:srgbClr val="000000"/>
                </a:solidFill>
                <a:latin typeface="Times New Roman" panose="02020603050405020304" pitchFamily="18" charset="0"/>
                <a:cs typeface="Times New Roman" panose="02020603050405020304" pitchFamily="18" charset="0"/>
              </a:rPr>
              <a:t>	</a:t>
            </a:r>
            <a:r>
              <a:rPr lang="en-US" sz="4000" b="1">
                <a:solidFill>
                  <a:srgbClr val="0000FF"/>
                </a:solidFill>
                <a:latin typeface="Times New Roman" panose="02020603050405020304" pitchFamily="18" charset="0"/>
                <a:cs typeface="Times New Roman" panose="02020603050405020304" pitchFamily="18" charset="0"/>
              </a:rPr>
              <a:t>for</a:t>
            </a:r>
            <a:r>
              <a:rPr lang="en-US" sz="4000" b="1">
                <a:solidFill>
                  <a:srgbClr val="000000"/>
                </a:solidFill>
                <a:latin typeface="Times New Roman" panose="02020603050405020304" pitchFamily="18" charset="0"/>
                <a:cs typeface="Times New Roman" panose="02020603050405020304" pitchFamily="18" charset="0"/>
              </a:rPr>
              <a:t> (</a:t>
            </a:r>
            <a:r>
              <a:rPr lang="en-US" sz="4000" b="1">
                <a:solidFill>
                  <a:srgbClr val="0000FF"/>
                </a:solidFill>
                <a:latin typeface="Times New Roman" panose="02020603050405020304" pitchFamily="18" charset="0"/>
                <a:cs typeface="Times New Roman" panose="02020603050405020304" pitchFamily="18" charset="0"/>
              </a:rPr>
              <a:t>int</a:t>
            </a:r>
            <a:r>
              <a:rPr lang="en-US" sz="4000" b="1">
                <a:solidFill>
                  <a:srgbClr val="000000"/>
                </a:solidFill>
                <a:latin typeface="Times New Roman" panose="02020603050405020304" pitchFamily="18" charset="0"/>
                <a:cs typeface="Times New Roman" panose="02020603050405020304" pitchFamily="18" charset="0"/>
              </a:rPr>
              <a:t> i=0 ; i&lt;n-1 ; i++)</a:t>
            </a:r>
          </a:p>
          <a:p>
            <a:pPr>
              <a:spcBef>
                <a:spcPts val="300"/>
              </a:spcBef>
              <a:buNone/>
            </a:pPr>
            <a:r>
              <a:rPr lang="en-US" sz="4000" b="1">
                <a:solidFill>
                  <a:srgbClr val="000000"/>
                </a:solidFill>
                <a:latin typeface="Times New Roman" panose="02020603050405020304" pitchFamily="18" charset="0"/>
                <a:cs typeface="Times New Roman" panose="02020603050405020304" pitchFamily="18" charset="0"/>
              </a:rPr>
              <a:t>		</a:t>
            </a:r>
            <a:r>
              <a:rPr lang="en-US" sz="4000" b="1">
                <a:solidFill>
                  <a:srgbClr val="0000FF"/>
                </a:solidFill>
                <a:latin typeface="Times New Roman" panose="02020603050405020304" pitchFamily="18" charset="0"/>
                <a:cs typeface="Times New Roman" panose="02020603050405020304" pitchFamily="18" charset="0"/>
              </a:rPr>
              <a:t>for</a:t>
            </a:r>
            <a:r>
              <a:rPr lang="en-US" sz="4000" b="1">
                <a:solidFill>
                  <a:srgbClr val="000000"/>
                </a:solidFill>
                <a:latin typeface="Times New Roman" panose="02020603050405020304" pitchFamily="18" charset="0"/>
                <a:cs typeface="Times New Roman" panose="02020603050405020304" pitchFamily="18" charset="0"/>
              </a:rPr>
              <a:t> (</a:t>
            </a:r>
            <a:r>
              <a:rPr lang="en-US" sz="4000" b="1">
                <a:solidFill>
                  <a:srgbClr val="0000FF"/>
                </a:solidFill>
                <a:latin typeface="Times New Roman" panose="02020603050405020304" pitchFamily="18" charset="0"/>
                <a:cs typeface="Times New Roman" panose="02020603050405020304" pitchFamily="18" charset="0"/>
              </a:rPr>
              <a:t>int </a:t>
            </a:r>
            <a:r>
              <a:rPr lang="en-US" sz="4000" b="1">
                <a:solidFill>
                  <a:srgbClr val="000000"/>
                </a:solidFill>
                <a:latin typeface="Times New Roman" panose="02020603050405020304" pitchFamily="18" charset="0"/>
                <a:cs typeface="Times New Roman" panose="02020603050405020304" pitchFamily="18" charset="0"/>
              </a:rPr>
              <a:t>j=i+1; j &lt; n ; j++)</a:t>
            </a:r>
          </a:p>
          <a:p>
            <a:pPr>
              <a:spcBef>
                <a:spcPts val="300"/>
              </a:spcBef>
              <a:buNone/>
            </a:pPr>
            <a:r>
              <a:rPr lang="en-US" sz="4000" b="1">
                <a:solidFill>
                  <a:srgbClr val="000000"/>
                </a:solidFill>
                <a:latin typeface="Times New Roman" panose="02020603050405020304" pitchFamily="18" charset="0"/>
                <a:cs typeface="Times New Roman" panose="02020603050405020304" pitchFamily="18" charset="0"/>
              </a:rPr>
              <a:t>		   </a:t>
            </a:r>
            <a:r>
              <a:rPr lang="en-US" sz="4000" b="1">
                <a:solidFill>
                  <a:srgbClr val="0000FF"/>
                </a:solidFill>
                <a:latin typeface="Times New Roman" panose="02020603050405020304" pitchFamily="18" charset="0"/>
                <a:cs typeface="Times New Roman" panose="02020603050405020304" pitchFamily="18" charset="0"/>
              </a:rPr>
              <a:t>if</a:t>
            </a:r>
            <a:r>
              <a:rPr lang="en-US" sz="4000" b="1">
                <a:solidFill>
                  <a:srgbClr val="000000"/>
                </a:solidFill>
                <a:latin typeface="Times New Roman" panose="02020603050405020304" pitchFamily="18" charset="0"/>
                <a:cs typeface="Times New Roman" panose="02020603050405020304" pitchFamily="18" charset="0"/>
              </a:rPr>
              <a:t>(a[i]&gt;a[j])</a:t>
            </a:r>
            <a:r>
              <a:rPr lang="en-US" sz="4000" i="1">
                <a:solidFill>
                  <a:srgbClr val="000000"/>
                </a:solidFill>
                <a:latin typeface="Times New Roman" panose="02020603050405020304" pitchFamily="18" charset="0"/>
                <a:cs typeface="Times New Roman" panose="02020603050405020304" pitchFamily="18" charset="0"/>
              </a:rPr>
              <a:t>  </a:t>
            </a:r>
            <a:r>
              <a:rPr lang="en-US" sz="4000" i="1">
                <a:solidFill>
                  <a:srgbClr val="00B050"/>
                </a:solidFill>
                <a:latin typeface="Times New Roman" panose="02020603050405020304" pitchFamily="18" charset="0"/>
                <a:cs typeface="Times New Roman" panose="02020603050405020304" pitchFamily="18" charset="0"/>
              </a:rPr>
              <a:t>//nếu có nghịch thế thì đổi chỗ</a:t>
            </a:r>
          </a:p>
          <a:p>
            <a:pPr>
              <a:spcBef>
                <a:spcPts val="300"/>
              </a:spcBef>
              <a:buNone/>
            </a:pPr>
            <a:r>
              <a:rPr lang="en-US" sz="4000" b="1">
                <a:solidFill>
                  <a:srgbClr val="000000"/>
                </a:solidFill>
                <a:latin typeface="Times New Roman" panose="02020603050405020304" pitchFamily="18" charset="0"/>
                <a:cs typeface="Times New Roman" panose="02020603050405020304" pitchFamily="18" charset="0"/>
              </a:rPr>
              <a:t>			</a:t>
            </a:r>
            <a:r>
              <a:rPr lang="en-US" sz="4000" b="1">
                <a:solidFill>
                  <a:srgbClr val="FF3300"/>
                </a:solidFill>
                <a:latin typeface="Times New Roman" panose="02020603050405020304" pitchFamily="18" charset="0"/>
                <a:cs typeface="Times New Roman" panose="02020603050405020304" pitchFamily="18" charset="0"/>
              </a:rPr>
              <a:t>Swap</a:t>
            </a:r>
            <a:r>
              <a:rPr lang="en-US" sz="4000" b="1">
                <a:solidFill>
                  <a:srgbClr val="000000"/>
                </a:solidFill>
                <a:latin typeface="Times New Roman" panose="02020603050405020304" pitchFamily="18" charset="0"/>
                <a:cs typeface="Times New Roman" panose="02020603050405020304" pitchFamily="18" charset="0"/>
              </a:rPr>
              <a:t>(a[i], a[j]);</a:t>
            </a:r>
          </a:p>
          <a:p>
            <a:pPr>
              <a:spcBef>
                <a:spcPts val="300"/>
              </a:spcBef>
              <a:buNone/>
            </a:pPr>
            <a:r>
              <a:rPr lang="en-US" sz="4000" b="1">
                <a:solidFill>
                  <a:srgbClr val="000000"/>
                </a:solidFill>
                <a:latin typeface="Times New Roman" panose="02020603050405020304" pitchFamily="18" charset="0"/>
                <a:cs typeface="Times New Roman" panose="02020603050405020304" pitchFamily="18" charset="0"/>
              </a:rPr>
              <a: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8" name="Rectangle 7"/>
          <p:cNvSpPr/>
          <p:nvPr/>
        </p:nvSpPr>
        <p:spPr>
          <a:xfrm>
            <a:off x="615950" y="248458"/>
            <a:ext cx="10960100" cy="754053"/>
          </a:xfrm>
          <a:prstGeom prst="rect">
            <a:avLst/>
          </a:prstGeom>
        </p:spPr>
        <p:txBody>
          <a:bodyPr wrap="square">
            <a:spAutoFit/>
          </a:bodyPr>
          <a:lstStyle/>
          <a:p>
            <a:pPr algn="ctr"/>
            <a:r>
              <a:rPr lang="en-US" sz="4300" b="1" i="1">
                <a:latin typeface="Times New Roman" panose="02020603050405020304" pitchFamily="18" charset="0"/>
              </a:rPr>
              <a:t>Interchange</a:t>
            </a:r>
            <a:r>
              <a:rPr lang="en-US" sz="4300" b="1" i="1"/>
              <a:t> </a:t>
            </a:r>
            <a:r>
              <a:rPr lang="en-US" sz="4300" b="1" i="1">
                <a:latin typeface="Times New Roman" panose="02020603050405020304" pitchFamily="18" charset="0"/>
              </a:rPr>
              <a:t>Sort</a:t>
            </a:r>
            <a:r>
              <a:rPr lang="en-US" sz="4300" b="1" i="1"/>
              <a:t> </a:t>
            </a:r>
            <a:r>
              <a:rPr lang="en-US" sz="4300" b="1" i="1">
                <a:latin typeface="Times New Roman" panose="02020603050405020304" pitchFamily="18" charset="0"/>
              </a:rPr>
              <a:t>–</a:t>
            </a:r>
            <a:r>
              <a:rPr lang="en-US" sz="4300" b="1" i="1"/>
              <a:t> </a:t>
            </a:r>
            <a:r>
              <a:rPr lang="en-US" sz="4300" b="1" i="1">
                <a:latin typeface="Times New Roman" panose="02020603050405020304" pitchFamily="18" charset="0"/>
              </a:rPr>
              <a:t>Cài đặt</a:t>
            </a:r>
            <a:endParaRPr lang="en-US" sz="4300" b="1"/>
          </a:p>
        </p:txBody>
      </p:sp>
      <p:sp>
        <p:nvSpPr>
          <p:cNvPr id="9"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129626007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49E1335-F831-4F31-9B20-85A6FD16DAA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http://fit.vimaru.edu.vn</a:t>
            </a:r>
            <a:endParaRPr lang="en-US">
              <a:solidFill>
                <a:srgbClr val="FFFFFF"/>
              </a:solidFill>
            </a:endParaRPr>
          </a:p>
        </p:txBody>
      </p:sp>
      <p:pic>
        <p:nvPicPr>
          <p:cNvPr id="4098" name="Picture 2" descr="No photo description available.">
            <a:extLst>
              <a:ext uri="{FF2B5EF4-FFF2-40B4-BE49-F238E27FC236}">
                <a16:creationId xmlns:a16="http://schemas.microsoft.com/office/drawing/2014/main" id="{FFF618D9-6DA8-45DD-A4E5-8FF7BE77E85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17290" y="76199"/>
            <a:ext cx="7477433" cy="6248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82724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B5AECEE-0041-4BE0-8255-FB3700570C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2105" y="76199"/>
            <a:ext cx="8185353" cy="6461127"/>
          </a:xfrm>
        </p:spPr>
      </p:pic>
      <p:sp>
        <p:nvSpPr>
          <p:cNvPr id="4" name="Footer Placeholder 3">
            <a:extLst>
              <a:ext uri="{FF2B5EF4-FFF2-40B4-BE49-F238E27FC236}">
                <a16:creationId xmlns:a16="http://schemas.microsoft.com/office/drawing/2014/main" id="{BC96FA52-F7DC-4616-AFE8-87E1F7A5C2FC}"/>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http://fit.vimaru.edu.vn</a:t>
            </a:r>
            <a:endParaRPr lang="en-US">
              <a:solidFill>
                <a:srgbClr val="FFFFFF"/>
              </a:solidFill>
            </a:endParaRPr>
          </a:p>
        </p:txBody>
      </p:sp>
    </p:spTree>
    <p:extLst>
      <p:ext uri="{BB962C8B-B14F-4D97-AF65-F5344CB8AC3E}">
        <p14:creationId xmlns:p14="http://schemas.microsoft.com/office/powerpoint/2010/main" val="20139626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0723" y="237744"/>
            <a:ext cx="11331677" cy="6086856"/>
          </a:xfrm>
        </p:spPr>
        <p:txBody>
          <a:bodyPr/>
          <a:lstStyle/>
          <a:p>
            <a:pPr marL="0" indent="0">
              <a:buNone/>
            </a:pPr>
            <a:r>
              <a:rPr lang="en-US"/>
              <a:t>void InterchangeSort(SV a[], int n){	</a:t>
            </a:r>
          </a:p>
          <a:p>
            <a:pPr marL="0" indent="0">
              <a:buNone/>
            </a:pPr>
            <a:r>
              <a:rPr lang="en-US"/>
              <a:t>	for (int i=0 ; i&lt;n-1 ; i++)</a:t>
            </a:r>
          </a:p>
          <a:p>
            <a:pPr marL="0" indent="0">
              <a:buNone/>
            </a:pPr>
            <a:r>
              <a:rPr lang="en-US"/>
              <a:t>		for (int j=i+1; j &lt; n ; j++)</a:t>
            </a:r>
          </a:p>
          <a:p>
            <a:pPr marL="0" indent="0">
              <a:buNone/>
            </a:pPr>
            <a:r>
              <a:rPr lang="en-US"/>
              <a:t>		   if(strcmp(a[i].ten,a[j].ten)&gt;0||</a:t>
            </a:r>
          </a:p>
          <a:p>
            <a:pPr marL="0" indent="0">
              <a:buNone/>
            </a:pPr>
            <a:r>
              <a:rPr lang="en-US"/>
              <a:t>		(strcmp(a[i].ten,a[j].ten)==0&amp;&amp;a[i].masv&lt;a[j].masv))			{</a:t>
            </a:r>
          </a:p>
          <a:p>
            <a:pPr marL="0" indent="0">
              <a:buNone/>
            </a:pPr>
            <a:r>
              <a:rPr lang="en-US"/>
              <a:t>			SV tg=a[i];</a:t>
            </a:r>
          </a:p>
          <a:p>
            <a:pPr marL="0" indent="0">
              <a:buNone/>
            </a:pPr>
            <a:r>
              <a:rPr lang="en-US"/>
              <a:t>			a[i]=a[j];</a:t>
            </a:r>
          </a:p>
          <a:p>
            <a:pPr marL="0" indent="0">
              <a:buNone/>
            </a:pPr>
            <a:r>
              <a:rPr lang="en-US"/>
              <a:t>			a[j]=tg;</a:t>
            </a:r>
          </a:p>
          <a:p>
            <a:pPr marL="0" indent="0">
              <a:buNone/>
            </a:pPr>
            <a:r>
              <a:rPr lang="en-US"/>
              <a:t>			}</a:t>
            </a:r>
          </a:p>
          <a:p>
            <a:pPr marL="0" indent="0">
              <a:buNone/>
            </a:pPr>
            <a:r>
              <a:rPr lang="en-US"/>
              <a:t>}</a:t>
            </a:r>
          </a:p>
        </p:txBody>
      </p:sp>
      <p:sp>
        <p:nvSpPr>
          <p:cNvPr id="4" name="Footer Placeholder 3"/>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http://fit.vimaru.edu.vn</a:t>
            </a:r>
            <a:endParaRPr lang="en-US">
              <a:solidFill>
                <a:srgbClr val="FFFFFF"/>
              </a:solidFill>
            </a:endParaRPr>
          </a:p>
        </p:txBody>
      </p:sp>
    </p:spTree>
    <p:extLst>
      <p:ext uri="{BB962C8B-B14F-4D97-AF65-F5344CB8AC3E}">
        <p14:creationId xmlns:p14="http://schemas.microsoft.com/office/powerpoint/2010/main" val="1971515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2143" y="478116"/>
            <a:ext cx="11745686" cy="769441"/>
          </a:xfrm>
          <a:prstGeom prst="rect">
            <a:avLst/>
          </a:prstGeom>
        </p:spPr>
        <p:txBody>
          <a:bodyPr wrap="square">
            <a:spAutoFit/>
          </a:bodyPr>
          <a:lstStyle/>
          <a:p>
            <a:pPr algn="ctr"/>
            <a:r>
              <a:rPr lang="en-US" sz="4400" b="1">
                <a:latin typeface="Times New Roman" panose="02020603050405020304" pitchFamily="18" charset="0"/>
                <a:cs typeface="Times New Roman" panose="02020603050405020304" pitchFamily="18" charset="0"/>
              </a:rPr>
              <a:t>Tìm kiếm tuần tự - ví dụ</a:t>
            </a:r>
            <a:endParaRPr lang="en-US" sz="430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50" name="Text Box 16"/>
          <p:cNvSpPr txBox="1">
            <a:spLocks noChangeArrowheads="1"/>
          </p:cNvSpPr>
          <p:nvPr/>
        </p:nvSpPr>
        <p:spPr bwMode="gray">
          <a:xfrm>
            <a:off x="1949450" y="4796896"/>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400" b="1" i="0" u="none" strike="noStrike" kern="0" cap="none" spc="0" normalizeH="0" baseline="0" noProof="0">
                <a:ln>
                  <a:noFill/>
                </a:ln>
                <a:solidFill>
                  <a:srgbClr val="FFFFFF"/>
                </a:solidFill>
                <a:effectLst/>
                <a:uLnTx/>
                <a:uFillTx/>
              </a:rPr>
              <a:t>2</a:t>
            </a:r>
          </a:p>
        </p:txBody>
      </p:sp>
      <p:sp>
        <p:nvSpPr>
          <p:cNvPr id="25" name="Text Box 13"/>
          <p:cNvSpPr txBox="1">
            <a:spLocks noChangeArrowheads="1"/>
          </p:cNvSpPr>
          <p:nvPr/>
        </p:nvSpPr>
        <p:spPr bwMode="gray">
          <a:xfrm>
            <a:off x="1864346" y="3452982"/>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400" b="1" i="0" u="none" strike="noStrike" kern="0" cap="none" spc="0" normalizeH="0" baseline="0" noProof="0">
                <a:ln>
                  <a:noFill/>
                </a:ln>
                <a:solidFill>
                  <a:srgbClr val="FFFFFF"/>
                </a:solidFill>
                <a:effectLst/>
                <a:uLnTx/>
                <a:uFillTx/>
              </a:rPr>
              <a:t>1</a:t>
            </a:r>
          </a:p>
        </p:txBody>
      </p:sp>
      <p:sp>
        <p:nvSpPr>
          <p:cNvPr id="30" name="Text Box 13"/>
          <p:cNvSpPr txBox="1">
            <a:spLocks noChangeArrowheads="1"/>
          </p:cNvSpPr>
          <p:nvPr/>
        </p:nvSpPr>
        <p:spPr bwMode="gray">
          <a:xfrm>
            <a:off x="1242133" y="1828271"/>
            <a:ext cx="38504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4000" b="1" kern="0" noProof="0">
                <a:solidFill>
                  <a:srgbClr val="FFFFFF"/>
                </a:solidFill>
              </a:rPr>
              <a:t>*</a:t>
            </a:r>
            <a:endParaRPr kumimoji="0" lang="en-US" sz="2400" b="1" i="0" u="none" strike="noStrike" kern="0" cap="none" spc="0" normalizeH="0" baseline="0" noProof="0">
              <a:ln>
                <a:noFill/>
              </a:ln>
              <a:solidFill>
                <a:srgbClr val="FFFFFF"/>
              </a:solidFill>
              <a:effectLst/>
              <a:uLnTx/>
              <a:uFillTx/>
            </a:endParaRPr>
          </a:p>
        </p:txBody>
      </p:sp>
      <p:sp>
        <p:nvSpPr>
          <p:cNvPr id="32" name="Text Box 3"/>
          <p:cNvSpPr txBox="1">
            <a:spLocks noChangeArrowheads="1"/>
          </p:cNvSpPr>
          <p:nvPr/>
        </p:nvSpPr>
        <p:spPr bwMode="auto">
          <a:xfrm>
            <a:off x="1703445" y="1553903"/>
            <a:ext cx="609600" cy="528638"/>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sz="2800" b="1" i="0" u="none" strike="noStrike" kern="0" cap="none" spc="0" normalizeH="0" baseline="0" noProof="0">
                <a:ln>
                  <a:noFill/>
                </a:ln>
                <a:solidFill>
                  <a:prstClr val="white"/>
                </a:solidFill>
                <a:effectLst/>
                <a:uLnTx/>
                <a:uFillTx/>
                <a:latin typeface="Arial" panose="020B0604020202020204" pitchFamily="34" charset="0"/>
              </a:rPr>
              <a:t>5</a:t>
            </a:r>
          </a:p>
        </p:txBody>
      </p:sp>
      <p:sp>
        <p:nvSpPr>
          <p:cNvPr id="33" name="Text Box 4"/>
          <p:cNvSpPr txBox="1">
            <a:spLocks noChangeArrowheads="1"/>
          </p:cNvSpPr>
          <p:nvPr/>
        </p:nvSpPr>
        <p:spPr bwMode="auto">
          <a:xfrm>
            <a:off x="1424045" y="2073016"/>
            <a:ext cx="1262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2000">
                <a:solidFill>
                  <a:srgbClr val="FF3300"/>
                </a:solidFill>
                <a:latin typeface="Times New Roman" panose="02020603050405020304" pitchFamily="18" charset="0"/>
              </a:rPr>
              <a:t>Khóa  tìm</a:t>
            </a:r>
            <a:r>
              <a:rPr lang="en-US" sz="2000">
                <a:solidFill>
                  <a:srgbClr val="FF3300"/>
                </a:solidFill>
                <a:latin typeface="VNI-Times" pitchFamily="2" charset="0"/>
              </a:rPr>
              <a:t> </a:t>
            </a:r>
          </a:p>
        </p:txBody>
      </p:sp>
      <p:sp>
        <p:nvSpPr>
          <p:cNvPr id="34" name="Line 5"/>
          <p:cNvSpPr>
            <a:spLocks noChangeShapeType="1"/>
          </p:cNvSpPr>
          <p:nvPr/>
        </p:nvSpPr>
        <p:spPr bwMode="auto">
          <a:xfrm flipV="1">
            <a:off x="2936145" y="3535103"/>
            <a:ext cx="0" cy="509588"/>
          </a:xfrm>
          <a:prstGeom prst="line">
            <a:avLst/>
          </a:prstGeom>
          <a:noFill/>
          <a:ln w="762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a:solidFill>
                <a:prstClr val="black"/>
              </a:solidFill>
              <a:latin typeface="Tahoma" panose="020B0604030504040204" pitchFamily="34" charset="0"/>
            </a:endParaRPr>
          </a:p>
        </p:txBody>
      </p:sp>
      <p:sp>
        <p:nvSpPr>
          <p:cNvPr id="35" name="Text Box 6"/>
          <p:cNvSpPr txBox="1">
            <a:spLocks noChangeArrowheads="1"/>
          </p:cNvSpPr>
          <p:nvPr/>
        </p:nvSpPr>
        <p:spPr bwMode="auto">
          <a:xfrm>
            <a:off x="2770245"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sz="2800" b="1" i="0" u="none" strike="noStrike" kern="0" cap="none" spc="0" normalizeH="0" baseline="0" noProof="0">
                <a:ln>
                  <a:noFill/>
                </a:ln>
                <a:solidFill>
                  <a:prstClr val="white"/>
                </a:solidFill>
                <a:effectLst/>
                <a:uLnTx/>
                <a:uFillTx/>
                <a:latin typeface="Arial" panose="020B0604020202020204" pitchFamily="34" charset="0"/>
              </a:rPr>
              <a:t>7</a:t>
            </a:r>
          </a:p>
        </p:txBody>
      </p:sp>
      <p:sp>
        <p:nvSpPr>
          <p:cNvPr id="36" name="Text Box 7"/>
          <p:cNvSpPr txBox="1">
            <a:spLocks noChangeArrowheads="1"/>
          </p:cNvSpPr>
          <p:nvPr/>
        </p:nvSpPr>
        <p:spPr bwMode="auto">
          <a:xfrm>
            <a:off x="3379845"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sz="2800" b="1" i="0" u="none" strike="noStrike" kern="0" cap="none" spc="0" normalizeH="0" baseline="0" noProof="0">
                <a:ln>
                  <a:noFill/>
                </a:ln>
                <a:solidFill>
                  <a:prstClr val="white"/>
                </a:solidFill>
                <a:effectLst/>
                <a:uLnTx/>
                <a:uFillTx/>
                <a:latin typeface="Arial" panose="020B0604020202020204" pitchFamily="34" charset="0"/>
              </a:rPr>
              <a:t>13</a:t>
            </a:r>
          </a:p>
        </p:txBody>
      </p:sp>
      <p:sp>
        <p:nvSpPr>
          <p:cNvPr id="37" name="Text Box 8"/>
          <p:cNvSpPr txBox="1">
            <a:spLocks noChangeArrowheads="1"/>
          </p:cNvSpPr>
          <p:nvPr/>
        </p:nvSpPr>
        <p:spPr bwMode="auto">
          <a:xfrm>
            <a:off x="3989445"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sz="2800" b="1" i="0" u="none" strike="noStrike" kern="0" cap="none" spc="0" normalizeH="0" baseline="0" noProof="0">
                <a:ln>
                  <a:noFill/>
                </a:ln>
                <a:solidFill>
                  <a:prstClr val="white"/>
                </a:solidFill>
                <a:effectLst/>
                <a:uLnTx/>
                <a:uFillTx/>
                <a:latin typeface="Arial" panose="020B0604020202020204" pitchFamily="34" charset="0"/>
              </a:rPr>
              <a:t>5</a:t>
            </a:r>
          </a:p>
        </p:txBody>
      </p:sp>
      <p:sp>
        <p:nvSpPr>
          <p:cNvPr id="38" name="Text Box 9"/>
          <p:cNvSpPr txBox="1">
            <a:spLocks noChangeArrowheads="1"/>
          </p:cNvSpPr>
          <p:nvPr/>
        </p:nvSpPr>
        <p:spPr bwMode="auto">
          <a:xfrm>
            <a:off x="4599045"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sz="2800" b="1" i="0" u="none" strike="noStrike" kern="0" cap="none" spc="0" normalizeH="0" baseline="0" noProof="0">
                <a:ln>
                  <a:noFill/>
                </a:ln>
                <a:solidFill>
                  <a:prstClr val="white"/>
                </a:solidFill>
                <a:effectLst/>
                <a:uLnTx/>
                <a:uFillTx/>
                <a:latin typeface="Arial" panose="020B0604020202020204" pitchFamily="34" charset="0"/>
              </a:rPr>
              <a:t>21</a:t>
            </a:r>
          </a:p>
        </p:txBody>
      </p:sp>
      <p:sp>
        <p:nvSpPr>
          <p:cNvPr id="39" name="Text Box 10"/>
          <p:cNvSpPr txBox="1">
            <a:spLocks noChangeArrowheads="1"/>
          </p:cNvSpPr>
          <p:nvPr/>
        </p:nvSpPr>
        <p:spPr bwMode="auto">
          <a:xfrm>
            <a:off x="5208645"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sz="2800" b="1" i="0" u="none" strike="noStrike" kern="0" cap="none" spc="0" normalizeH="0" baseline="0" noProof="0">
                <a:ln>
                  <a:noFill/>
                </a:ln>
                <a:solidFill>
                  <a:prstClr val="white"/>
                </a:solidFill>
                <a:effectLst/>
                <a:uLnTx/>
                <a:uFillTx/>
                <a:latin typeface="Arial" panose="020B0604020202020204" pitchFamily="34" charset="0"/>
              </a:rPr>
              <a:t>6</a:t>
            </a:r>
          </a:p>
        </p:txBody>
      </p:sp>
      <p:sp>
        <p:nvSpPr>
          <p:cNvPr id="40" name="Text Box 11"/>
          <p:cNvSpPr txBox="1">
            <a:spLocks noChangeArrowheads="1"/>
          </p:cNvSpPr>
          <p:nvPr/>
        </p:nvSpPr>
        <p:spPr bwMode="auto">
          <a:xfrm>
            <a:off x="5818245"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sz="2800" b="1" i="0" u="none" strike="noStrike" kern="0" cap="none" spc="0" normalizeH="0" baseline="0" noProof="0">
                <a:ln>
                  <a:noFill/>
                </a:ln>
                <a:solidFill>
                  <a:prstClr val="white"/>
                </a:solidFill>
                <a:effectLst/>
                <a:uLnTx/>
                <a:uFillTx/>
                <a:latin typeface="Arial" panose="020B0604020202020204" pitchFamily="34" charset="0"/>
              </a:rPr>
              <a:t>2</a:t>
            </a:r>
          </a:p>
        </p:txBody>
      </p:sp>
      <p:sp>
        <p:nvSpPr>
          <p:cNvPr id="47" name="Text Box 12"/>
          <p:cNvSpPr txBox="1">
            <a:spLocks noChangeArrowheads="1"/>
          </p:cNvSpPr>
          <p:nvPr/>
        </p:nvSpPr>
        <p:spPr bwMode="auto">
          <a:xfrm>
            <a:off x="6427845"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sz="2800" b="1" i="0" u="none" strike="noStrike" kern="0" cap="none" spc="0" normalizeH="0" baseline="0" noProof="0">
                <a:ln>
                  <a:noFill/>
                </a:ln>
                <a:solidFill>
                  <a:prstClr val="white"/>
                </a:solidFill>
                <a:effectLst/>
                <a:uLnTx/>
                <a:uFillTx/>
                <a:latin typeface="Arial" panose="020B0604020202020204" pitchFamily="34" charset="0"/>
              </a:rPr>
              <a:t>8</a:t>
            </a:r>
          </a:p>
        </p:txBody>
      </p:sp>
      <p:sp>
        <p:nvSpPr>
          <p:cNvPr id="51" name="Text Box 13"/>
          <p:cNvSpPr txBox="1">
            <a:spLocks noChangeArrowheads="1"/>
          </p:cNvSpPr>
          <p:nvPr/>
        </p:nvSpPr>
        <p:spPr bwMode="auto">
          <a:xfrm>
            <a:off x="7037445" y="2844541"/>
            <a:ext cx="609600" cy="528637"/>
          </a:xfrm>
          <a:prstGeom prst="rect">
            <a:avLst/>
          </a:prstGeom>
          <a:gradFill rotWithShape="1">
            <a:gsLst>
              <a:gs pos="0">
                <a:srgbClr val="0000FF"/>
              </a:gs>
              <a:gs pos="100000">
                <a:srgbClr val="000000"/>
              </a:gs>
            </a:gsLst>
            <a:lin ang="0" scaled="1"/>
          </a:gradFill>
          <a:ln w="9525">
            <a:solidFill>
              <a:sysClr val="windowText" lastClr="000000"/>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0" lang="en-US" sz="2800" b="1" i="0" u="none" strike="noStrike" kern="0" cap="none" spc="0" normalizeH="0" baseline="0" noProof="0">
                <a:ln>
                  <a:noFill/>
                </a:ln>
                <a:solidFill>
                  <a:prstClr val="white"/>
                </a:solidFill>
                <a:effectLst/>
                <a:uLnTx/>
                <a:uFillTx/>
                <a:latin typeface="Arial" panose="020B0604020202020204" pitchFamily="34" charset="0"/>
              </a:rPr>
              <a:t>15</a:t>
            </a:r>
          </a:p>
        </p:txBody>
      </p:sp>
      <p:grpSp>
        <p:nvGrpSpPr>
          <p:cNvPr id="52" name="Group 14"/>
          <p:cNvGrpSpPr>
            <a:grpSpLocks/>
          </p:cNvGrpSpPr>
          <p:nvPr/>
        </p:nvGrpSpPr>
        <p:grpSpPr bwMode="auto">
          <a:xfrm>
            <a:off x="2922645" y="2504816"/>
            <a:ext cx="4578350" cy="366712"/>
            <a:chOff x="1392" y="1607"/>
            <a:chExt cx="2884" cy="231"/>
          </a:xfrm>
        </p:grpSpPr>
        <p:sp>
          <p:nvSpPr>
            <p:cNvPr id="53" name="Text Box 15"/>
            <p:cNvSpPr txBox="1">
              <a:spLocks noChangeArrowheads="1"/>
            </p:cNvSpPr>
            <p:nvPr/>
          </p:nvSpPr>
          <p:spPr bwMode="auto">
            <a:xfrm>
              <a:off x="1392" y="160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0</a:t>
              </a:r>
            </a:p>
          </p:txBody>
        </p:sp>
        <p:sp>
          <p:nvSpPr>
            <p:cNvPr id="54" name="Text Box 16"/>
            <p:cNvSpPr txBox="1">
              <a:spLocks noChangeArrowheads="1"/>
            </p:cNvSpPr>
            <p:nvPr/>
          </p:nvSpPr>
          <p:spPr bwMode="auto">
            <a:xfrm>
              <a:off x="1824" y="160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1</a:t>
              </a:r>
            </a:p>
          </p:txBody>
        </p:sp>
        <p:sp>
          <p:nvSpPr>
            <p:cNvPr id="55" name="Text Box 17"/>
            <p:cNvSpPr txBox="1">
              <a:spLocks noChangeArrowheads="1"/>
            </p:cNvSpPr>
            <p:nvPr/>
          </p:nvSpPr>
          <p:spPr bwMode="auto">
            <a:xfrm>
              <a:off x="2160" y="160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2</a:t>
              </a:r>
            </a:p>
          </p:txBody>
        </p:sp>
        <p:sp>
          <p:nvSpPr>
            <p:cNvPr id="56" name="Text Box 18"/>
            <p:cNvSpPr txBox="1">
              <a:spLocks noChangeArrowheads="1"/>
            </p:cNvSpPr>
            <p:nvPr/>
          </p:nvSpPr>
          <p:spPr bwMode="auto">
            <a:xfrm>
              <a:off x="2544" y="160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3</a:t>
              </a:r>
            </a:p>
          </p:txBody>
        </p:sp>
        <p:sp>
          <p:nvSpPr>
            <p:cNvPr id="57" name="Text Box 19"/>
            <p:cNvSpPr txBox="1">
              <a:spLocks noChangeArrowheads="1"/>
            </p:cNvSpPr>
            <p:nvPr/>
          </p:nvSpPr>
          <p:spPr bwMode="auto">
            <a:xfrm>
              <a:off x="2928" y="160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4</a:t>
              </a:r>
            </a:p>
          </p:txBody>
        </p:sp>
        <p:sp>
          <p:nvSpPr>
            <p:cNvPr id="58" name="Text Box 20"/>
            <p:cNvSpPr txBox="1">
              <a:spLocks noChangeArrowheads="1"/>
            </p:cNvSpPr>
            <p:nvPr/>
          </p:nvSpPr>
          <p:spPr bwMode="auto">
            <a:xfrm>
              <a:off x="3312" y="160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5</a:t>
              </a:r>
            </a:p>
          </p:txBody>
        </p:sp>
        <p:sp>
          <p:nvSpPr>
            <p:cNvPr id="59" name="Text Box 21"/>
            <p:cNvSpPr txBox="1">
              <a:spLocks noChangeArrowheads="1"/>
            </p:cNvSpPr>
            <p:nvPr/>
          </p:nvSpPr>
          <p:spPr bwMode="auto">
            <a:xfrm>
              <a:off x="3696" y="160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6</a:t>
              </a:r>
            </a:p>
          </p:txBody>
        </p:sp>
        <p:sp>
          <p:nvSpPr>
            <p:cNvPr id="60" name="Text Box 22"/>
            <p:cNvSpPr txBox="1">
              <a:spLocks noChangeArrowheads="1"/>
            </p:cNvSpPr>
            <p:nvPr/>
          </p:nvSpPr>
          <p:spPr bwMode="auto">
            <a:xfrm>
              <a:off x="4080" y="160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sz="1800">
                  <a:solidFill>
                    <a:prstClr val="black"/>
                  </a:solidFill>
                  <a:latin typeface="Arial" panose="020B0604020202020204" pitchFamily="34" charset="0"/>
                </a:rPr>
                <a:t>7</a:t>
              </a:r>
            </a:p>
          </p:txBody>
        </p:sp>
      </p:grpSp>
      <p:sp>
        <p:nvSpPr>
          <p:cNvPr id="61" name="Text Box 23"/>
          <p:cNvSpPr txBox="1">
            <a:spLocks noChangeArrowheads="1"/>
          </p:cNvSpPr>
          <p:nvPr/>
        </p:nvSpPr>
        <p:spPr bwMode="auto">
          <a:xfrm>
            <a:off x="6351645" y="1658678"/>
            <a:ext cx="1311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a:solidFill>
                  <a:srgbClr val="FF3300"/>
                </a:solidFill>
                <a:latin typeface="Times New Roman" panose="02020603050405020304" pitchFamily="18" charset="0"/>
              </a:rPr>
              <a:t>Vị trí = 2</a:t>
            </a:r>
          </a:p>
        </p:txBody>
      </p:sp>
      <p:sp>
        <p:nvSpPr>
          <p:cNvPr id="62" name="Text Box 24"/>
          <p:cNvSpPr txBox="1">
            <a:spLocks noChangeArrowheads="1"/>
          </p:cNvSpPr>
          <p:nvPr/>
        </p:nvSpPr>
        <p:spPr bwMode="auto">
          <a:xfrm>
            <a:off x="5802370" y="4427278"/>
            <a:ext cx="2111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a:solidFill>
                  <a:srgbClr val="FF3300"/>
                </a:solidFill>
                <a:latin typeface="Times New Roman" panose="02020603050405020304" pitchFamily="18" charset="0"/>
              </a:rPr>
              <a:t>Tìm thành công</a:t>
            </a:r>
          </a:p>
        </p:txBody>
      </p:sp>
      <p:sp>
        <p:nvSpPr>
          <p:cNvPr id="63" name="Text Box 25"/>
          <p:cNvSpPr txBox="1">
            <a:spLocks noChangeArrowheads="1"/>
          </p:cNvSpPr>
          <p:nvPr/>
        </p:nvSpPr>
        <p:spPr bwMode="auto">
          <a:xfrm>
            <a:off x="5843645" y="5417878"/>
            <a:ext cx="2513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fontAlgn="base" hangingPunct="1">
              <a:spcBef>
                <a:spcPct val="0"/>
              </a:spcBef>
              <a:spcAft>
                <a:spcPct val="0"/>
              </a:spcAft>
            </a:pPr>
            <a:r>
              <a:rPr lang="en-US" b="1">
                <a:solidFill>
                  <a:srgbClr val="3366CC"/>
                </a:solidFill>
                <a:latin typeface="Times New Roman" panose="02020603050405020304" pitchFamily="18" charset="0"/>
              </a:rPr>
              <a:t>Số lần so sánh: 3</a:t>
            </a:r>
          </a:p>
        </p:txBody>
      </p:sp>
      <p:sp>
        <p:nvSpPr>
          <p:cNvPr id="31"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267953256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par>
                          <p:cTn id="33" fill="hold">
                            <p:stCondLst>
                              <p:cond delay="0"/>
                            </p:stCondLst>
                            <p:childTnLst>
                              <p:par>
                                <p:cTn id="34" presetID="26" presetClass="emph" presetSubtype="0" fill="hold" grpId="1" nodeType="afterEffect">
                                  <p:stCondLst>
                                    <p:cond delay="0"/>
                                  </p:stCondLst>
                                  <p:childTnLst>
                                    <p:animEffect transition="out" filter="fade">
                                      <p:cBhvr>
                                        <p:cTn id="35" dur="500" tmFilter="0, 0; .2, .5; .8, .5; 1, 0"/>
                                        <p:tgtEl>
                                          <p:spTgt spid="35"/>
                                        </p:tgtEl>
                                      </p:cBhvr>
                                    </p:animEffect>
                                    <p:animScale>
                                      <p:cBhvr>
                                        <p:cTn id="36" dur="250" autoRev="1" fill="hold"/>
                                        <p:tgtEl>
                                          <p:spTgt spid="35"/>
                                        </p:tgtEl>
                                      </p:cBhvr>
                                      <p:by x="105000" y="105000"/>
                                    </p:animScale>
                                  </p:childTnLst>
                                </p:cTn>
                              </p:par>
                              <p:par>
                                <p:cTn id="37" presetID="26" presetClass="emph" presetSubtype="0" fill="hold" grpId="1" nodeType="withEffect">
                                  <p:stCondLst>
                                    <p:cond delay="0"/>
                                  </p:stCondLst>
                                  <p:childTnLst>
                                    <p:animEffect transition="out" filter="fade">
                                      <p:cBhvr>
                                        <p:cTn id="38" dur="500" tmFilter="0, 0; .2, .5; .8, .5; 1, 0"/>
                                        <p:tgtEl>
                                          <p:spTgt spid="32"/>
                                        </p:tgtEl>
                                      </p:cBhvr>
                                    </p:animEffect>
                                    <p:animScale>
                                      <p:cBhvr>
                                        <p:cTn id="39" dur="250" autoRev="1" fill="hold"/>
                                        <p:tgtEl>
                                          <p:spTgt spid="32"/>
                                        </p:tgtEl>
                                      </p:cBhvr>
                                      <p:by x="105000" y="105000"/>
                                    </p:animScale>
                                  </p:childTnLst>
                                </p:cTn>
                              </p:par>
                            </p:childTnLst>
                          </p:cTn>
                        </p:par>
                        <p:par>
                          <p:cTn id="40" fill="hold">
                            <p:stCondLst>
                              <p:cond delay="500"/>
                            </p:stCondLst>
                            <p:childTnLst>
                              <p:par>
                                <p:cTn id="41" presetID="63" presetClass="path" presetSubtype="0" accel="50000" decel="50000" fill="hold" grpId="1" nodeType="afterEffect">
                                  <p:stCondLst>
                                    <p:cond delay="0"/>
                                  </p:stCondLst>
                                  <p:childTnLst>
                                    <p:animMotion origin="layout" path="M 4.58333E-6 3.7037E-6 L 0.06667 4.81481E-6 " pathEditMode="relative" rAng="0" ptsTypes="AA">
                                      <p:cBhvr>
                                        <p:cTn id="42" dur="1000" fill="hold"/>
                                        <p:tgtEl>
                                          <p:spTgt spid="34"/>
                                        </p:tgtEl>
                                        <p:attrNameLst>
                                          <p:attrName>ppt_x</p:attrName>
                                          <p:attrName>ppt_y</p:attrName>
                                        </p:attrNameLst>
                                      </p:cBhvr>
                                      <p:rCtr x="2943" y="-556"/>
                                    </p:animMotion>
                                  </p:childTnLst>
                                </p:cTn>
                              </p:par>
                            </p:childTnLst>
                          </p:cTn>
                        </p:par>
                        <p:par>
                          <p:cTn id="43" fill="hold">
                            <p:stCondLst>
                              <p:cond delay="1500"/>
                            </p:stCondLst>
                            <p:childTnLst>
                              <p:par>
                                <p:cTn id="44" presetID="26" presetClass="emph" presetSubtype="0" fill="hold" grpId="1" nodeType="afterEffect">
                                  <p:stCondLst>
                                    <p:cond delay="0"/>
                                  </p:stCondLst>
                                  <p:childTnLst>
                                    <p:animEffect transition="out" filter="fade">
                                      <p:cBhvr>
                                        <p:cTn id="45" dur="500" tmFilter="0, 0; .2, .5; .8, .5; 1, 0"/>
                                        <p:tgtEl>
                                          <p:spTgt spid="36"/>
                                        </p:tgtEl>
                                      </p:cBhvr>
                                    </p:animEffect>
                                    <p:animScale>
                                      <p:cBhvr>
                                        <p:cTn id="46" dur="250" autoRev="1" fill="hold"/>
                                        <p:tgtEl>
                                          <p:spTgt spid="36"/>
                                        </p:tgtEl>
                                      </p:cBhvr>
                                      <p:by x="105000" y="105000"/>
                                    </p:animScale>
                                  </p:childTnLst>
                                </p:cTn>
                              </p:par>
                              <p:par>
                                <p:cTn id="47" presetID="26" presetClass="emph" presetSubtype="0" fill="hold" grpId="2" nodeType="withEffect">
                                  <p:stCondLst>
                                    <p:cond delay="0"/>
                                  </p:stCondLst>
                                  <p:childTnLst>
                                    <p:animEffect transition="out" filter="fade">
                                      <p:cBhvr>
                                        <p:cTn id="48" dur="500" tmFilter="0, 0; .2, .5; .8, .5; 1, 0"/>
                                        <p:tgtEl>
                                          <p:spTgt spid="32"/>
                                        </p:tgtEl>
                                      </p:cBhvr>
                                    </p:animEffect>
                                    <p:animScale>
                                      <p:cBhvr>
                                        <p:cTn id="49" dur="250" autoRev="1" fill="hold"/>
                                        <p:tgtEl>
                                          <p:spTgt spid="32"/>
                                        </p:tgtEl>
                                      </p:cBhvr>
                                      <p:by x="105000" y="105000"/>
                                    </p:animScale>
                                  </p:childTnLst>
                                </p:cTn>
                              </p:par>
                            </p:childTnLst>
                          </p:cTn>
                        </p:par>
                        <p:par>
                          <p:cTn id="50" fill="hold">
                            <p:stCondLst>
                              <p:cond delay="2000"/>
                            </p:stCondLst>
                            <p:childTnLst>
                              <p:par>
                                <p:cTn id="51" presetID="63" presetClass="path" presetSubtype="0" accel="50000" decel="50000" fill="hold" grpId="2" nodeType="afterEffect">
                                  <p:stCondLst>
                                    <p:cond delay="0"/>
                                  </p:stCondLst>
                                  <p:childTnLst>
                                    <p:animMotion origin="layout" path="M 0.06666 3.7037E-6 L 0.12434 0.00277 " pathEditMode="relative" rAng="0" ptsTypes="AA">
                                      <p:cBhvr>
                                        <p:cTn id="52" dur="1000" fill="hold"/>
                                        <p:tgtEl>
                                          <p:spTgt spid="34"/>
                                        </p:tgtEl>
                                        <p:attrNameLst>
                                          <p:attrName>ppt_x</p:attrName>
                                          <p:attrName>ppt_y</p:attrName>
                                        </p:attrNameLst>
                                      </p:cBhvr>
                                      <p:rCtr x="2878" y="139"/>
                                    </p:animMotion>
                                  </p:childTnLst>
                                </p:cTn>
                              </p:par>
                            </p:childTnLst>
                          </p:cTn>
                        </p:par>
                        <p:par>
                          <p:cTn id="53" fill="hold">
                            <p:stCondLst>
                              <p:cond delay="3000"/>
                            </p:stCondLst>
                            <p:childTnLst>
                              <p:par>
                                <p:cTn id="54" presetID="26" presetClass="emph" presetSubtype="0" fill="hold" grpId="1" nodeType="afterEffect">
                                  <p:stCondLst>
                                    <p:cond delay="0"/>
                                  </p:stCondLst>
                                  <p:childTnLst>
                                    <p:animEffect transition="out" filter="fade">
                                      <p:cBhvr>
                                        <p:cTn id="55" dur="500" tmFilter="0, 0; .2, .5; .8, .5; 1, 0"/>
                                        <p:tgtEl>
                                          <p:spTgt spid="37"/>
                                        </p:tgtEl>
                                      </p:cBhvr>
                                    </p:animEffect>
                                    <p:animScale>
                                      <p:cBhvr>
                                        <p:cTn id="56" dur="250" autoRev="1" fill="hold"/>
                                        <p:tgtEl>
                                          <p:spTgt spid="37"/>
                                        </p:tgtEl>
                                      </p:cBhvr>
                                      <p:by x="105000" y="105000"/>
                                    </p:animScale>
                                  </p:childTnLst>
                                </p:cTn>
                              </p:par>
                              <p:par>
                                <p:cTn id="57" presetID="26" presetClass="emph" presetSubtype="0" fill="hold" grpId="3" nodeType="withEffect">
                                  <p:stCondLst>
                                    <p:cond delay="0"/>
                                  </p:stCondLst>
                                  <p:childTnLst>
                                    <p:animEffect transition="out" filter="fade">
                                      <p:cBhvr>
                                        <p:cTn id="58" dur="500" tmFilter="0, 0; .2, .5; .8, .5; 1, 0"/>
                                        <p:tgtEl>
                                          <p:spTgt spid="32"/>
                                        </p:tgtEl>
                                      </p:cBhvr>
                                    </p:animEffect>
                                    <p:animScale>
                                      <p:cBhvr>
                                        <p:cTn id="59" dur="250" autoRev="1" fill="hold"/>
                                        <p:tgtEl>
                                          <p:spTgt spid="32"/>
                                        </p:tgtEl>
                                      </p:cBhvr>
                                      <p:by x="105000" y="105000"/>
                                    </p:animScale>
                                  </p:childTnLst>
                                </p:cTn>
                              </p:par>
                            </p:childTnLst>
                          </p:cTn>
                        </p:par>
                        <p:par>
                          <p:cTn id="60" fill="hold">
                            <p:stCondLst>
                              <p:cond delay="3500"/>
                            </p:stCondLst>
                            <p:childTnLst>
                              <p:par>
                                <p:cTn id="61" presetID="1" presetClass="entr" presetSubtype="0" fill="hold" grpId="1" nodeType="afterEffect">
                                  <p:stCondLst>
                                    <p:cond delay="500"/>
                                  </p:stCondLst>
                                  <p:childTnLst>
                                    <p:set>
                                      <p:cBhvr>
                                        <p:cTn id="62" dur="1" fill="hold">
                                          <p:stCondLst>
                                            <p:cond delay="0"/>
                                          </p:stCondLst>
                                        </p:cTn>
                                        <p:tgtEl>
                                          <p:spTgt spid="61"/>
                                        </p:tgtEl>
                                        <p:attrNameLst>
                                          <p:attrName>style.visibility</p:attrName>
                                        </p:attrNameLst>
                                      </p:cBhvr>
                                      <p:to>
                                        <p:strVal val="visible"/>
                                      </p:to>
                                    </p:set>
                                  </p:childTnLst>
                                </p:cTn>
                              </p:par>
                            </p:childTnLst>
                          </p:cTn>
                        </p:par>
                        <p:par>
                          <p:cTn id="63" fill="hold">
                            <p:stCondLst>
                              <p:cond delay="4000"/>
                            </p:stCondLst>
                            <p:childTnLst>
                              <p:par>
                                <p:cTn id="64" presetID="0" presetClass="path" presetSubtype="0" accel="50000" decel="50000" fill="hold" grpId="0" nodeType="afterEffect">
                                  <p:stCondLst>
                                    <p:cond delay="0"/>
                                  </p:stCondLst>
                                  <p:childTnLst>
                                    <p:animMotion origin="layout" path="M -0.16667 0.17315 C -0.16393 0.12616 -0.16107 0.07963 -0.13333 0.0507 C -0.1056 0.02176 -0.05273 0.01088 4.16667E-7 -1.48148E-6 " pathEditMode="relative" rAng="0" ptsTypes="AAA">
                                      <p:cBhvr>
                                        <p:cTn id="65" dur="2000" fill="hold"/>
                                        <p:tgtEl>
                                          <p:spTgt spid="61"/>
                                        </p:tgtEl>
                                        <p:attrNameLst>
                                          <p:attrName>ppt_x</p:attrName>
                                          <p:attrName>ppt_y</p:attrName>
                                        </p:attrNameLst>
                                      </p:cBhvr>
                                      <p:rCtr x="8333" y="-8657"/>
                                    </p:animMotion>
                                  </p:childTnLst>
                                </p:cTn>
                              </p:par>
                            </p:childTnLst>
                          </p:cTn>
                        </p:par>
                        <p:par>
                          <p:cTn id="66" fill="hold">
                            <p:stCondLst>
                              <p:cond delay="6000"/>
                            </p:stCondLst>
                            <p:childTnLst>
                              <p:par>
                                <p:cTn id="67" presetID="1" presetClass="entr" presetSubtype="0" fill="hold" grpId="0" nodeType="afterEffect">
                                  <p:stCondLst>
                                    <p:cond delay="0"/>
                                  </p:stCondLst>
                                  <p:childTnLst>
                                    <p:set>
                                      <p:cBhvr>
                                        <p:cTn id="68" dur="1" fill="hold">
                                          <p:stCondLst>
                                            <p:cond delay="0"/>
                                          </p:stCondLst>
                                        </p:cTn>
                                        <p:tgtEl>
                                          <p:spTgt spid="6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32" grpId="2" animBg="1"/>
      <p:bldP spid="32" grpId="3" animBg="1"/>
      <p:bldP spid="33" grpId="0"/>
      <p:bldP spid="34" grpId="0" animBg="1"/>
      <p:bldP spid="34" grpId="1" animBg="1"/>
      <p:bldP spid="34" grpId="2" animBg="1"/>
      <p:bldP spid="35" grpId="0" animBg="1"/>
      <p:bldP spid="35" grpId="1" animBg="1"/>
      <p:bldP spid="36" grpId="0" animBg="1"/>
      <p:bldP spid="36" grpId="1" animBg="1"/>
      <p:bldP spid="37" grpId="0" animBg="1"/>
      <p:bldP spid="37" grpId="1" animBg="1"/>
      <p:bldP spid="38" grpId="0" animBg="1"/>
      <p:bldP spid="39" grpId="0" animBg="1"/>
      <p:bldP spid="40" grpId="0" animBg="1"/>
      <p:bldP spid="47" grpId="0" animBg="1"/>
      <p:bldP spid="51" grpId="0" animBg="1"/>
      <p:bldP spid="61" grpId="0"/>
      <p:bldP spid="61" grpId="1"/>
      <p:bldP spid="62" grpId="0"/>
      <p:bldP spid="6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6304"/>
            <a:ext cx="10972800" cy="6178296"/>
          </a:xfrm>
        </p:spPr>
        <p:txBody>
          <a:bodyPr/>
          <a:lstStyle/>
          <a:p>
            <a:pPr marL="0" indent="0">
              <a:buNone/>
            </a:pPr>
            <a:r>
              <a:rPr lang="en-US" sz="2800"/>
              <a:t>void InterchangeSort(LList L){	</a:t>
            </a:r>
          </a:p>
          <a:p>
            <a:pPr marL="0" indent="0">
              <a:buNone/>
            </a:pPr>
            <a:r>
              <a:rPr lang="en-US" sz="2800"/>
              <a:t>	Node *i, *j;</a:t>
            </a:r>
          </a:p>
          <a:p>
            <a:pPr marL="0" indent="0">
              <a:buNone/>
            </a:pPr>
            <a:r>
              <a:rPr lang="en-US" sz="2800"/>
              <a:t>	for (i=L.head ; i-&gt;link!=NULL ; i=i-&gt;link)</a:t>
            </a:r>
          </a:p>
          <a:p>
            <a:pPr marL="0" indent="0">
              <a:buNone/>
            </a:pPr>
            <a:r>
              <a:rPr lang="en-US" sz="2800"/>
              <a:t>	   for (j=i-&gt;link; j !=NULL ; j=j-&gt;link)</a:t>
            </a:r>
          </a:p>
          <a:p>
            <a:pPr marL="0" indent="0">
              <a:buNone/>
            </a:pPr>
            <a:r>
              <a:rPr lang="en-US" sz="2800"/>
              <a:t>	       if(strcmp(i-&gt;infor.ten, j-&gt;infor .ten)&gt;0 ||</a:t>
            </a:r>
          </a:p>
          <a:p>
            <a:pPr marL="0" indent="0">
              <a:buNone/>
            </a:pPr>
            <a:r>
              <a:rPr lang="en-US" sz="2800"/>
              <a:t>		((strcmp(i-&gt;infor.ten, j-&gt;infor .ten)==0</a:t>
            </a:r>
          </a:p>
          <a:p>
            <a:pPr marL="0" indent="0">
              <a:buNone/>
            </a:pPr>
            <a:r>
              <a:rPr lang="en-US" sz="2800"/>
              <a:t>			&amp;&amp;i-&gt;infor. masv &lt; j-&gt;infor.masv)){</a:t>
            </a:r>
          </a:p>
          <a:p>
            <a:pPr marL="0" indent="0">
              <a:buNone/>
            </a:pPr>
            <a:r>
              <a:rPr lang="en-US" sz="2800"/>
              <a:t>			Data tg=i-&gt;infor;</a:t>
            </a:r>
          </a:p>
          <a:p>
            <a:pPr marL="0" indent="0">
              <a:buNone/>
            </a:pPr>
            <a:r>
              <a:rPr lang="en-US" sz="2800"/>
              <a:t>			i-&gt;infor=j-&gt;infor;</a:t>
            </a:r>
          </a:p>
          <a:p>
            <a:pPr marL="0" indent="0">
              <a:buNone/>
            </a:pPr>
            <a:r>
              <a:rPr lang="en-US" sz="2800"/>
              <a:t>			j-&gt;infor=tg;</a:t>
            </a:r>
          </a:p>
          <a:p>
            <a:pPr marL="0" indent="0">
              <a:buNone/>
            </a:pPr>
            <a:r>
              <a:rPr lang="en-US" sz="2800"/>
              <a:t>			}</a:t>
            </a:r>
          </a:p>
          <a:p>
            <a:pPr marL="0" indent="0">
              <a:buNone/>
            </a:pPr>
            <a:r>
              <a:rPr lang="en-US" sz="2800"/>
              <a:t>}</a:t>
            </a:r>
          </a:p>
        </p:txBody>
      </p:sp>
      <p:sp>
        <p:nvSpPr>
          <p:cNvPr id="4" name="Footer Placeholder 3"/>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http://fit.vimaru.edu.vn</a:t>
            </a:r>
            <a:endParaRPr lang="en-US">
              <a:solidFill>
                <a:srgbClr val="FFFFFF"/>
              </a:solidFill>
            </a:endParaRPr>
          </a:p>
        </p:txBody>
      </p:sp>
    </p:spTree>
    <p:extLst>
      <p:ext uri="{BB962C8B-B14F-4D97-AF65-F5344CB8AC3E}">
        <p14:creationId xmlns:p14="http://schemas.microsoft.com/office/powerpoint/2010/main" val="40524534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5" name="Rectangle 3"/>
          <p:cNvSpPr>
            <a:spLocks noGrp="1" noChangeArrowheads="1"/>
          </p:cNvSpPr>
          <p:nvPr>
            <p:ph sz="quarter" idx="1"/>
          </p:nvPr>
        </p:nvSpPr>
        <p:spPr>
          <a:xfrm>
            <a:off x="800100" y="1600200"/>
            <a:ext cx="10998200" cy="4495800"/>
          </a:xfrm>
        </p:spPr>
        <p:txBody>
          <a:bodyPr/>
          <a:lstStyle/>
          <a:p>
            <a:pPr eaLnBrk="1" hangingPunct="1"/>
            <a:r>
              <a:rPr lang="en-US">
                <a:latin typeface="Times New Roman" panose="02020603050405020304" pitchFamily="18" charset="0"/>
              </a:rPr>
              <a:t>Số</a:t>
            </a:r>
            <a:r>
              <a:rPr lang="en-US">
                <a:latin typeface="VNI-Helve" pitchFamily="2" charset="0"/>
              </a:rPr>
              <a:t> </a:t>
            </a:r>
            <a:r>
              <a:rPr lang="en-US">
                <a:latin typeface="Times New Roman" panose="02020603050405020304" pitchFamily="18" charset="0"/>
              </a:rPr>
              <a:t>lượng</a:t>
            </a:r>
            <a:r>
              <a:rPr lang="en-US">
                <a:latin typeface="VNI-Helve" pitchFamily="2" charset="0"/>
              </a:rPr>
              <a:t> </a:t>
            </a:r>
            <a:r>
              <a:rPr lang="en-US">
                <a:latin typeface="Times New Roman" panose="02020603050405020304" pitchFamily="18" charset="0"/>
              </a:rPr>
              <a:t>các</a:t>
            </a:r>
            <a:r>
              <a:rPr lang="en-US">
                <a:latin typeface="VNI-Helve" pitchFamily="2" charset="0"/>
              </a:rPr>
              <a:t> </a:t>
            </a:r>
            <a:r>
              <a:rPr lang="en-US">
                <a:latin typeface="Times New Roman" panose="02020603050405020304" pitchFamily="18" charset="0"/>
              </a:rPr>
              <a:t>phép</a:t>
            </a:r>
            <a:r>
              <a:rPr lang="en-US">
                <a:latin typeface="VNI-Helve" pitchFamily="2" charset="0"/>
              </a:rPr>
              <a:t> </a:t>
            </a:r>
            <a:r>
              <a:rPr lang="en-US">
                <a:latin typeface="Times New Roman" panose="02020603050405020304" pitchFamily="18" charset="0"/>
              </a:rPr>
              <a:t>so</a:t>
            </a:r>
            <a:r>
              <a:rPr lang="en-US">
                <a:latin typeface="VNI-Helve" pitchFamily="2" charset="0"/>
              </a:rPr>
              <a:t> </a:t>
            </a:r>
            <a:r>
              <a:rPr lang="en-US">
                <a:latin typeface="Times New Roman" panose="02020603050405020304" pitchFamily="18" charset="0"/>
              </a:rPr>
              <a:t>sánh</a:t>
            </a:r>
            <a:r>
              <a:rPr lang="en-US">
                <a:latin typeface="VNI-Helve" pitchFamily="2" charset="0"/>
              </a:rPr>
              <a:t> </a:t>
            </a:r>
            <a:r>
              <a:rPr lang="en-US">
                <a:latin typeface="Times New Roman" panose="02020603050405020304" pitchFamily="18" charset="0"/>
              </a:rPr>
              <a:t>xảy</a:t>
            </a:r>
            <a:r>
              <a:rPr lang="en-US">
                <a:latin typeface="VNI-Helve" pitchFamily="2" charset="0"/>
              </a:rPr>
              <a:t> </a:t>
            </a:r>
            <a:r>
              <a:rPr lang="en-US">
                <a:latin typeface="Times New Roman" panose="02020603050405020304" pitchFamily="18" charset="0"/>
              </a:rPr>
              <a:t>ra</a:t>
            </a:r>
            <a:r>
              <a:rPr lang="en-US">
                <a:latin typeface="VNI-Helve" pitchFamily="2" charset="0"/>
              </a:rPr>
              <a:t> </a:t>
            </a:r>
            <a:r>
              <a:rPr lang="en-US">
                <a:latin typeface="Times New Roman" panose="02020603050405020304" pitchFamily="18" charset="0"/>
              </a:rPr>
              <a:t>không</a:t>
            </a:r>
            <a:r>
              <a:rPr lang="en-US">
                <a:latin typeface="VNI-Helve" pitchFamily="2" charset="0"/>
              </a:rPr>
              <a:t> </a:t>
            </a:r>
            <a:r>
              <a:rPr lang="en-US">
                <a:latin typeface="Times New Roman" panose="02020603050405020304" pitchFamily="18" charset="0"/>
              </a:rPr>
              <a:t>phụ</a:t>
            </a:r>
            <a:r>
              <a:rPr lang="en-US">
                <a:latin typeface="VNI-Helve" pitchFamily="2" charset="0"/>
              </a:rPr>
              <a:t> </a:t>
            </a:r>
            <a:r>
              <a:rPr lang="en-US">
                <a:latin typeface="Times New Roman" panose="02020603050405020304" pitchFamily="18" charset="0"/>
              </a:rPr>
              <a:t>thuộc</a:t>
            </a:r>
            <a:r>
              <a:rPr lang="en-US">
                <a:latin typeface="VNI-Helve" pitchFamily="2" charset="0"/>
              </a:rPr>
              <a:t> </a:t>
            </a:r>
            <a:r>
              <a:rPr lang="en-US">
                <a:latin typeface="Times New Roman" panose="02020603050405020304" pitchFamily="18" charset="0"/>
              </a:rPr>
              <a:t>vào</a:t>
            </a:r>
            <a:r>
              <a:rPr lang="en-US">
                <a:latin typeface="VNI-Helve" pitchFamily="2" charset="0"/>
              </a:rPr>
              <a:t> </a:t>
            </a:r>
            <a:r>
              <a:rPr lang="en-US">
                <a:latin typeface="Times New Roman" panose="02020603050405020304" pitchFamily="18" charset="0"/>
              </a:rPr>
              <a:t>tình</a:t>
            </a:r>
            <a:r>
              <a:rPr lang="en-US">
                <a:latin typeface="VNI-Helve" pitchFamily="2" charset="0"/>
              </a:rPr>
              <a:t> </a:t>
            </a:r>
            <a:r>
              <a:rPr lang="en-US">
                <a:latin typeface="Times New Roman" panose="02020603050405020304" pitchFamily="18" charset="0"/>
              </a:rPr>
              <a:t>trạng</a:t>
            </a:r>
            <a:r>
              <a:rPr lang="en-US">
                <a:latin typeface="VNI-Helve" pitchFamily="2" charset="0"/>
              </a:rPr>
              <a:t> </a:t>
            </a:r>
            <a:r>
              <a:rPr lang="en-US">
                <a:latin typeface="Times New Roman" panose="02020603050405020304" pitchFamily="18" charset="0"/>
              </a:rPr>
              <a:t>của</a:t>
            </a:r>
            <a:r>
              <a:rPr lang="en-US">
                <a:latin typeface="VNI-Helve" pitchFamily="2" charset="0"/>
              </a:rPr>
              <a:t> </a:t>
            </a:r>
            <a:r>
              <a:rPr lang="en-US">
                <a:latin typeface="Times New Roman" panose="02020603050405020304" pitchFamily="18" charset="0"/>
              </a:rPr>
              <a:t>dãy</a:t>
            </a:r>
            <a:r>
              <a:rPr lang="en-US">
                <a:latin typeface="VNI-Helve" pitchFamily="2" charset="0"/>
              </a:rPr>
              <a:t> </a:t>
            </a:r>
            <a:r>
              <a:rPr lang="en-US">
                <a:latin typeface="Times New Roman" panose="02020603050405020304" pitchFamily="18" charset="0"/>
              </a:rPr>
              <a:t>số</a:t>
            </a:r>
            <a:r>
              <a:rPr lang="en-US">
                <a:latin typeface="VNI-Helve" pitchFamily="2" charset="0"/>
              </a:rPr>
              <a:t> </a:t>
            </a:r>
            <a:r>
              <a:rPr lang="en-US">
                <a:latin typeface="Times New Roman" panose="02020603050405020304" pitchFamily="18" charset="0"/>
              </a:rPr>
              <a:t>ban</a:t>
            </a:r>
            <a:r>
              <a:rPr lang="en-US">
                <a:latin typeface="VNI-Helve" pitchFamily="2" charset="0"/>
              </a:rPr>
              <a:t> </a:t>
            </a:r>
            <a:r>
              <a:rPr lang="en-US">
                <a:latin typeface="Times New Roman" panose="02020603050405020304" pitchFamily="18" charset="0"/>
              </a:rPr>
              <a:t>đầu</a:t>
            </a:r>
          </a:p>
          <a:p>
            <a:pPr eaLnBrk="1" hangingPunct="1"/>
            <a:r>
              <a:rPr lang="en-US">
                <a:latin typeface="Times New Roman" panose="02020603050405020304" pitchFamily="18" charset="0"/>
              </a:rPr>
              <a:t>Số</a:t>
            </a:r>
            <a:r>
              <a:rPr lang="en-US">
                <a:latin typeface="VNI-Helve" pitchFamily="2" charset="0"/>
              </a:rPr>
              <a:t> </a:t>
            </a:r>
            <a:r>
              <a:rPr lang="en-US">
                <a:latin typeface="Times New Roman" panose="02020603050405020304" pitchFamily="18" charset="0"/>
              </a:rPr>
              <a:t>lượng</a:t>
            </a:r>
            <a:r>
              <a:rPr lang="en-US">
                <a:latin typeface="VNI-Helve" pitchFamily="2" charset="0"/>
              </a:rPr>
              <a:t> </a:t>
            </a:r>
            <a:r>
              <a:rPr lang="en-US">
                <a:latin typeface="Times New Roman" panose="02020603050405020304" pitchFamily="18" charset="0"/>
              </a:rPr>
              <a:t>phép</a:t>
            </a:r>
            <a:r>
              <a:rPr lang="en-US">
                <a:latin typeface="VNI-Helve" pitchFamily="2" charset="0"/>
              </a:rPr>
              <a:t> </a:t>
            </a:r>
            <a:r>
              <a:rPr lang="en-US">
                <a:latin typeface="Times New Roman" panose="02020603050405020304" pitchFamily="18" charset="0"/>
              </a:rPr>
              <a:t>hoán</a:t>
            </a:r>
            <a:r>
              <a:rPr lang="en-US">
                <a:latin typeface="VNI-Helve" pitchFamily="2" charset="0"/>
              </a:rPr>
              <a:t> </a:t>
            </a:r>
            <a:r>
              <a:rPr lang="en-US">
                <a:latin typeface="Times New Roman" panose="02020603050405020304" pitchFamily="18" charset="0"/>
              </a:rPr>
              <a:t>vị</a:t>
            </a:r>
            <a:r>
              <a:rPr lang="en-US">
                <a:latin typeface="VNI-Helve" pitchFamily="2" charset="0"/>
              </a:rPr>
              <a:t> </a:t>
            </a:r>
            <a:r>
              <a:rPr lang="en-US">
                <a:latin typeface="Times New Roman" panose="02020603050405020304" pitchFamily="18" charset="0"/>
              </a:rPr>
              <a:t>thực</a:t>
            </a:r>
            <a:r>
              <a:rPr lang="en-US">
                <a:latin typeface="VNI-Helve" pitchFamily="2" charset="0"/>
              </a:rPr>
              <a:t> </a:t>
            </a:r>
            <a:r>
              <a:rPr lang="en-US">
                <a:latin typeface="Times New Roman" panose="02020603050405020304" pitchFamily="18" charset="0"/>
              </a:rPr>
              <a:t>hiện</a:t>
            </a:r>
            <a:r>
              <a:rPr lang="en-US">
                <a:latin typeface="VNI-Helve" pitchFamily="2" charset="0"/>
              </a:rPr>
              <a:t> </a:t>
            </a:r>
            <a:r>
              <a:rPr lang="en-US">
                <a:latin typeface="Times New Roman" panose="02020603050405020304" pitchFamily="18" charset="0"/>
              </a:rPr>
              <a:t>tùy</a:t>
            </a:r>
            <a:r>
              <a:rPr lang="en-US">
                <a:latin typeface="VNI-Helve" pitchFamily="2" charset="0"/>
              </a:rPr>
              <a:t> </a:t>
            </a:r>
            <a:r>
              <a:rPr lang="en-US">
                <a:latin typeface="Times New Roman" panose="02020603050405020304" pitchFamily="18" charset="0"/>
              </a:rPr>
              <a:t>thuộc</a:t>
            </a:r>
            <a:r>
              <a:rPr lang="en-US">
                <a:latin typeface="VNI-Helve" pitchFamily="2" charset="0"/>
              </a:rPr>
              <a:t> </a:t>
            </a:r>
            <a:r>
              <a:rPr lang="en-US">
                <a:latin typeface="Times New Roman" panose="02020603050405020304" pitchFamily="18" charset="0"/>
              </a:rPr>
              <a:t>vào</a:t>
            </a:r>
            <a:r>
              <a:rPr lang="en-US">
                <a:latin typeface="VNI-Helve" pitchFamily="2" charset="0"/>
              </a:rPr>
              <a:t> </a:t>
            </a:r>
            <a:r>
              <a:rPr lang="en-US">
                <a:latin typeface="Times New Roman" panose="02020603050405020304" pitchFamily="18" charset="0"/>
              </a:rPr>
              <a:t>kết</a:t>
            </a:r>
            <a:r>
              <a:rPr lang="en-US">
                <a:latin typeface="VNI-Helve" pitchFamily="2" charset="0"/>
              </a:rPr>
              <a:t> </a:t>
            </a:r>
            <a:r>
              <a:rPr lang="en-US">
                <a:latin typeface="Times New Roman" panose="02020603050405020304" pitchFamily="18" charset="0"/>
              </a:rPr>
              <a:t>quả</a:t>
            </a:r>
            <a:r>
              <a:rPr lang="en-US">
                <a:latin typeface="VNI-Helve" pitchFamily="2" charset="0"/>
              </a:rPr>
              <a:t> </a:t>
            </a:r>
            <a:r>
              <a:rPr lang="en-US">
                <a:latin typeface="Times New Roman" panose="02020603050405020304" pitchFamily="18" charset="0"/>
              </a:rPr>
              <a:t>so</a:t>
            </a:r>
            <a:r>
              <a:rPr lang="en-US">
                <a:latin typeface="VNI-Helve" pitchFamily="2" charset="0"/>
              </a:rPr>
              <a:t> </a:t>
            </a:r>
            <a:r>
              <a:rPr lang="en-US">
                <a:latin typeface="Times New Roman" panose="02020603050405020304" pitchFamily="18" charset="0"/>
              </a:rPr>
              <a:t>sánh</a:t>
            </a:r>
            <a:endParaRPr lang="en-US">
              <a:latin typeface="VNI-Helve" pitchFamily="2" charset="0"/>
            </a:endParaRPr>
          </a:p>
        </p:txBody>
      </p:sp>
      <p:pic>
        <p:nvPicPr>
          <p:cNvPr id="704516" name="Picture 4" descr="InterchangeSort9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825" y="3544888"/>
            <a:ext cx="7716838"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11" name="Rectangle 10"/>
          <p:cNvSpPr/>
          <p:nvPr/>
        </p:nvSpPr>
        <p:spPr>
          <a:xfrm>
            <a:off x="615950" y="248458"/>
            <a:ext cx="10960100" cy="754053"/>
          </a:xfrm>
          <a:prstGeom prst="rect">
            <a:avLst/>
          </a:prstGeom>
        </p:spPr>
        <p:txBody>
          <a:bodyPr wrap="square">
            <a:spAutoFit/>
          </a:bodyPr>
          <a:lstStyle/>
          <a:p>
            <a:pPr algn="ctr"/>
            <a:r>
              <a:rPr lang="en-US" sz="4300" b="1" i="1">
                <a:latin typeface="Times New Roman" panose="02020603050405020304" pitchFamily="18" charset="0"/>
              </a:rPr>
              <a:t>Interchange</a:t>
            </a:r>
            <a:r>
              <a:rPr lang="en-US" sz="4300" b="1" i="1"/>
              <a:t> </a:t>
            </a:r>
            <a:r>
              <a:rPr lang="en-US" sz="4300" b="1" i="1">
                <a:latin typeface="Times New Roman" panose="02020603050405020304" pitchFamily="18" charset="0"/>
              </a:rPr>
              <a:t>Sort</a:t>
            </a:r>
            <a:r>
              <a:rPr lang="en-US" sz="4300" b="1" i="1"/>
              <a:t> </a:t>
            </a:r>
            <a:r>
              <a:rPr lang="en-US" sz="4300" b="1" i="1">
                <a:latin typeface="Times New Roman" panose="02020603050405020304" pitchFamily="18" charset="0"/>
              </a:rPr>
              <a:t>–</a:t>
            </a:r>
            <a:r>
              <a:rPr lang="en-US" sz="4300" b="1" i="1"/>
              <a:t> </a:t>
            </a:r>
            <a:r>
              <a:rPr lang="en-US" sz="4300" b="1" i="1">
                <a:latin typeface="Times New Roman" panose="02020603050405020304" pitchFamily="18" charset="0"/>
              </a:rPr>
              <a:t>Đánh giá thuật toán </a:t>
            </a:r>
            <a:endParaRPr lang="en-US" sz="4300" b="1"/>
          </a:p>
        </p:txBody>
      </p:sp>
      <p:sp>
        <p:nvSpPr>
          <p:cNvPr id="7"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35579121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04515">
                                            <p:txEl>
                                              <p:pRg st="0" end="0"/>
                                            </p:txEl>
                                          </p:spTgt>
                                        </p:tgtEl>
                                        <p:attrNameLst>
                                          <p:attrName>style.visibility</p:attrName>
                                        </p:attrNameLst>
                                      </p:cBhvr>
                                      <p:to>
                                        <p:strVal val="visible"/>
                                      </p:to>
                                    </p:set>
                                    <p:anim calcmode="lin" valueType="num">
                                      <p:cBhvr additive="base">
                                        <p:cTn id="7" dur="500" fill="hold"/>
                                        <p:tgtEl>
                                          <p:spTgt spid="7045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45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04515">
                                            <p:txEl>
                                              <p:pRg st="1" end="1"/>
                                            </p:txEl>
                                          </p:spTgt>
                                        </p:tgtEl>
                                        <p:attrNameLst>
                                          <p:attrName>style.visibility</p:attrName>
                                        </p:attrNameLst>
                                      </p:cBhvr>
                                      <p:to>
                                        <p:strVal val="visible"/>
                                      </p:to>
                                    </p:set>
                                    <p:anim calcmode="lin" valueType="num">
                                      <p:cBhvr additive="base">
                                        <p:cTn id="13" dur="500" fill="hold"/>
                                        <p:tgtEl>
                                          <p:spTgt spid="7045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045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5" fill="hold" nodeType="clickEffect">
                                  <p:stCondLst>
                                    <p:cond delay="0"/>
                                  </p:stCondLst>
                                  <p:childTnLst>
                                    <p:set>
                                      <p:cBhvr>
                                        <p:cTn id="18" dur="1" fill="hold">
                                          <p:stCondLst>
                                            <p:cond delay="0"/>
                                          </p:stCondLst>
                                        </p:cTn>
                                        <p:tgtEl>
                                          <p:spTgt spid="704516"/>
                                        </p:tgtEl>
                                        <p:attrNameLst>
                                          <p:attrName>style.visibility</p:attrName>
                                        </p:attrNameLst>
                                      </p:cBhvr>
                                      <p:to>
                                        <p:strVal val="visible"/>
                                      </p:to>
                                    </p:set>
                                    <p:animEffect transition="in" filter="blinds(vertical)">
                                      <p:cBhvr>
                                        <p:cTn id="19" dur="500"/>
                                        <p:tgtEl>
                                          <p:spTgt spid="704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Cho một danh sách sinh viên cài đặt bởi mảng gồm n phần tử. Biết thông tin của sinh viên gồm: tên, mã sinh viên, điểm trung bình. Áp dụng thuật toán đổi chỗ trực tiếp thực hiện các việc sau:</a:t>
            </a:r>
          </a:p>
          <a:p>
            <a:pPr marL="0" indent="0">
              <a:buNone/>
            </a:pPr>
            <a:r>
              <a:rPr lang="en-US"/>
              <a:t>a) Sắp xếp danh sách trên theo tên (thứ tự A-Z, hoặc từ Z-A).</a:t>
            </a:r>
          </a:p>
          <a:p>
            <a:pPr marL="0" indent="0">
              <a:buNone/>
            </a:pPr>
            <a:r>
              <a:rPr lang="en-US"/>
              <a:t>b) Sắp xếp danh sách trên theo mã sinh viên tăng dần.</a:t>
            </a:r>
          </a:p>
          <a:p>
            <a:pPr marL="0" indent="0">
              <a:buNone/>
            </a:pPr>
            <a:r>
              <a:rPr lang="en-US"/>
              <a:t>c) Sắp xếp danh sách trên theo điểm trung bình giảm dần.</a:t>
            </a:r>
          </a:p>
          <a:p>
            <a:pPr marL="0" indent="0">
              <a:buNone/>
            </a:pPr>
            <a:r>
              <a:rPr lang="en-US"/>
              <a:t>d) Sắp xếp danh sách trên theo tên, cùng tên theo mã.</a:t>
            </a:r>
          </a:p>
          <a:p>
            <a:pPr marL="0" indent="0">
              <a:buNone/>
            </a:pPr>
            <a:r>
              <a:rPr lang="en-US"/>
              <a:t>…</a:t>
            </a:r>
          </a:p>
        </p:txBody>
      </p:sp>
      <p:sp>
        <p:nvSpPr>
          <p:cNvPr id="6" name="Rectangle 5"/>
          <p:cNvSpPr/>
          <p:nvPr/>
        </p:nvSpPr>
        <p:spPr>
          <a:xfrm>
            <a:off x="635000" y="91858"/>
            <a:ext cx="10921999" cy="769441"/>
          </a:xfrm>
          <a:prstGeom prst="rect">
            <a:avLst/>
          </a:prstGeom>
        </p:spPr>
        <p:txBody>
          <a:bodyPr wrap="square">
            <a:spAutoFit/>
          </a:bodyPr>
          <a:lstStyle/>
          <a:p>
            <a:pPr algn="ctr"/>
            <a:r>
              <a:rPr lang="en-US" sz="4400" b="1" i="1">
                <a:latin typeface="Times New Roman" panose="02020603050405020304" pitchFamily="18" charset="0"/>
                <a:cs typeface="Times New Roman" panose="02020603050405020304" pitchFamily="18" charset="0"/>
              </a:rPr>
              <a:t>Bài tập áp dụng</a:t>
            </a:r>
          </a:p>
        </p:txBody>
      </p:sp>
      <p:sp>
        <p:nvSpPr>
          <p:cNvPr id="5"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24299394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3" name="Rectangle 2"/>
          <p:cNvSpPr/>
          <p:nvPr/>
        </p:nvSpPr>
        <p:spPr>
          <a:xfrm>
            <a:off x="621323" y="545067"/>
            <a:ext cx="10996246" cy="769441"/>
          </a:xfrm>
          <a:prstGeom prst="rect">
            <a:avLst/>
          </a:prstGeom>
        </p:spPr>
        <p:txBody>
          <a:bodyPr wrap="square">
            <a:spAutoFit/>
          </a:bodyPr>
          <a:lstStyle/>
          <a:p>
            <a:pPr algn="ctr"/>
            <a:r>
              <a:rPr lang="en-US" sz="4400" b="1">
                <a:latin typeface="Times New Roman" panose="02020603050405020304" pitchFamily="18" charset="0"/>
                <a:cs typeface="Times New Roman" panose="02020603050405020304" pitchFamily="18" charset="0"/>
              </a:rPr>
              <a:t>Các phương pháp sắp xếp thông dụng </a:t>
            </a:r>
          </a:p>
        </p:txBody>
      </p:sp>
      <p:sp>
        <p:nvSpPr>
          <p:cNvPr id="6" name="Rectangle 12"/>
          <p:cNvSpPr>
            <a:spLocks noGrp="1" noChangeArrowheads="1"/>
          </p:cNvSpPr>
          <p:nvPr>
            <p:ph sz="quarter" idx="1"/>
          </p:nvPr>
        </p:nvSpPr>
        <p:spPr>
          <a:xfrm>
            <a:off x="1242646" y="1600200"/>
            <a:ext cx="9788769" cy="4495800"/>
          </a:xfrm>
        </p:spPr>
        <p:txBody>
          <a:bodyPr/>
          <a:lstStyle/>
          <a:p>
            <a:pPr>
              <a:lnSpc>
                <a:spcPct val="150000"/>
              </a:lnSpc>
              <a:spcBef>
                <a:spcPts val="600"/>
              </a:spcBef>
            </a:pPr>
            <a:r>
              <a:rPr lang="vi-VN" sz="3600">
                <a:latin typeface="Times New Roman" panose="02020603050405020304" pitchFamily="18" charset="0"/>
                <a:cs typeface="Times New Roman" panose="02020603050405020304" pitchFamily="18" charset="0"/>
              </a:rPr>
              <a:t>Phương pháp </a:t>
            </a:r>
            <a:r>
              <a:rPr lang="en-US" sz="3600">
                <a:latin typeface="Times New Roman" panose="02020603050405020304" pitchFamily="18" charset="0"/>
                <a:cs typeface="Times New Roman" panose="02020603050405020304" pitchFamily="18" charset="0"/>
              </a:rPr>
              <a:t>C</a:t>
            </a:r>
            <a:r>
              <a:rPr lang="vi-VN" sz="3600">
                <a:latin typeface="Times New Roman" panose="02020603050405020304" pitchFamily="18" charset="0"/>
                <a:cs typeface="Times New Roman" panose="02020603050405020304" pitchFamily="18" charset="0"/>
              </a:rPr>
              <a:t>họn trực tiếp </a:t>
            </a:r>
            <a:r>
              <a:rPr lang="en-US" sz="3600">
                <a:latin typeface="Times New Roman" panose="02020603050405020304" pitchFamily="18" charset="0"/>
                <a:cs typeface="Times New Roman" panose="02020603050405020304" pitchFamily="18" charset="0"/>
              </a:rPr>
              <a:t>(</a:t>
            </a:r>
            <a:r>
              <a:rPr lang="en-US" sz="3600">
                <a:latin typeface="Times New Roman" panose="02020603050405020304" pitchFamily="18" charset="0"/>
                <a:cs typeface="Times New Roman" panose="02020603050405020304" pitchFamily="18" charset="0"/>
                <a:hlinkClick r:id="rId3" action="ppaction://hlinksldjump"/>
              </a:rPr>
              <a:t>Selection sort</a:t>
            </a:r>
            <a:r>
              <a:rPr lang="en-US" sz="3600">
                <a:latin typeface="Times New Roman" panose="02020603050405020304" pitchFamily="18" charset="0"/>
                <a:cs typeface="Times New Roman" panose="02020603050405020304" pitchFamily="18" charset="0"/>
              </a:rPr>
              <a:t>)</a:t>
            </a:r>
          </a:p>
          <a:p>
            <a:pPr>
              <a:lnSpc>
                <a:spcPct val="150000"/>
              </a:lnSpc>
              <a:spcBef>
                <a:spcPts val="600"/>
              </a:spcBef>
            </a:pPr>
            <a:r>
              <a:rPr lang="vi-VN" sz="3600">
                <a:latin typeface="Times New Roman" panose="02020603050405020304" pitchFamily="18" charset="0"/>
                <a:cs typeface="Times New Roman" panose="02020603050405020304" pitchFamily="18" charset="0"/>
              </a:rPr>
              <a:t>Phương pháp </a:t>
            </a:r>
            <a:r>
              <a:rPr lang="en-US" sz="3600">
                <a:latin typeface="Times New Roman" panose="02020603050405020304" pitchFamily="18" charset="0"/>
                <a:cs typeface="Times New Roman" panose="02020603050405020304" pitchFamily="18" charset="0"/>
              </a:rPr>
              <a:t>Đ</a:t>
            </a:r>
            <a:r>
              <a:rPr lang="vi-VN" sz="3600">
                <a:latin typeface="Times New Roman" panose="02020603050405020304" pitchFamily="18" charset="0"/>
                <a:cs typeface="Times New Roman" panose="02020603050405020304" pitchFamily="18" charset="0"/>
              </a:rPr>
              <a:t>ổi chỗ trực tiếp </a:t>
            </a:r>
            <a:r>
              <a:rPr lang="en-US" sz="3600">
                <a:latin typeface="Times New Roman" panose="02020603050405020304" pitchFamily="18" charset="0"/>
                <a:cs typeface="Times New Roman" panose="02020603050405020304" pitchFamily="18" charset="0"/>
              </a:rPr>
              <a:t>(</a:t>
            </a:r>
            <a:r>
              <a:rPr lang="en-US" sz="3600">
                <a:latin typeface="Times New Roman" panose="02020603050405020304" pitchFamily="18" charset="0"/>
                <a:cs typeface="Times New Roman" panose="02020603050405020304" pitchFamily="18" charset="0"/>
                <a:hlinkClick r:id="rId4" action="ppaction://hlinksldjump"/>
              </a:rPr>
              <a:t>Interchange sort</a:t>
            </a:r>
            <a:r>
              <a:rPr lang="en-US" sz="3600">
                <a:latin typeface="Times New Roman" panose="02020603050405020304" pitchFamily="18" charset="0"/>
                <a:cs typeface="Times New Roman" panose="02020603050405020304" pitchFamily="18" charset="0"/>
              </a:rPr>
              <a:t>)</a:t>
            </a:r>
          </a:p>
          <a:p>
            <a:pPr eaLnBrk="1" hangingPunct="1">
              <a:lnSpc>
                <a:spcPct val="150000"/>
              </a:lnSpc>
              <a:spcBef>
                <a:spcPts val="600"/>
              </a:spcBef>
            </a:pPr>
            <a:r>
              <a:rPr lang="vi-VN" sz="3600">
                <a:latin typeface="Times New Roman" panose="02020603050405020304" pitchFamily="18" charset="0"/>
                <a:cs typeface="Times New Roman" panose="02020603050405020304" pitchFamily="18" charset="0"/>
              </a:rPr>
              <a:t>Phương pháp Chèn trực tiếp </a:t>
            </a:r>
            <a:r>
              <a:rPr lang="en-US" sz="3600">
                <a:latin typeface="Times New Roman" panose="02020603050405020304" pitchFamily="18" charset="0"/>
                <a:cs typeface="Times New Roman" panose="02020603050405020304" pitchFamily="18" charset="0"/>
              </a:rPr>
              <a:t>(</a:t>
            </a:r>
            <a:r>
              <a:rPr lang="en-US" sz="3600">
                <a:latin typeface="Times New Roman" panose="02020603050405020304" pitchFamily="18" charset="0"/>
                <a:cs typeface="Times New Roman" panose="02020603050405020304" pitchFamily="18" charset="0"/>
                <a:hlinkClick r:id="rId5" action="ppaction://hlinksldjump"/>
              </a:rPr>
              <a:t>Insertion sort</a:t>
            </a:r>
            <a:r>
              <a:rPr lang="en-US" sz="3600">
                <a:latin typeface="Times New Roman" panose="02020603050405020304" pitchFamily="18" charset="0"/>
                <a:cs typeface="Times New Roman" panose="02020603050405020304" pitchFamily="18" charset="0"/>
              </a:rPr>
              <a:t>)</a:t>
            </a:r>
          </a:p>
          <a:p>
            <a:pPr>
              <a:lnSpc>
                <a:spcPct val="150000"/>
              </a:lnSpc>
              <a:spcBef>
                <a:spcPts val="600"/>
              </a:spcBef>
            </a:pPr>
            <a:r>
              <a:rPr lang="vi-VN" sz="3600">
                <a:latin typeface="Times New Roman" panose="02020603050405020304" pitchFamily="18" charset="0"/>
                <a:cs typeface="Times New Roman" panose="02020603050405020304" pitchFamily="18" charset="0"/>
              </a:rPr>
              <a:t>Phương pháp </a:t>
            </a:r>
            <a:r>
              <a:rPr lang="en-US" sz="3600">
                <a:latin typeface="Times New Roman" panose="02020603050405020304" pitchFamily="18" charset="0"/>
                <a:cs typeface="Times New Roman" panose="02020603050405020304" pitchFamily="18" charset="0"/>
              </a:rPr>
              <a:t>N</a:t>
            </a:r>
            <a:r>
              <a:rPr lang="vi-VN" sz="3600">
                <a:latin typeface="Times New Roman" panose="02020603050405020304" pitchFamily="18" charset="0"/>
                <a:cs typeface="Times New Roman" panose="02020603050405020304" pitchFamily="18" charset="0"/>
              </a:rPr>
              <a:t>ổi bọt </a:t>
            </a:r>
            <a:r>
              <a:rPr lang="en-US" sz="3600">
                <a:latin typeface="Times New Roman" panose="02020603050405020304" pitchFamily="18" charset="0"/>
                <a:cs typeface="Times New Roman" panose="02020603050405020304" pitchFamily="18" charset="0"/>
              </a:rPr>
              <a:t>(</a:t>
            </a:r>
            <a:r>
              <a:rPr lang="en-US" sz="3600">
                <a:latin typeface="Times New Roman" panose="02020603050405020304" pitchFamily="18" charset="0"/>
                <a:cs typeface="Times New Roman" panose="02020603050405020304" pitchFamily="18" charset="0"/>
                <a:hlinkClick r:id="rId6" action="ppaction://hlinksldjump"/>
              </a:rPr>
              <a:t>Bubble sort</a:t>
            </a:r>
            <a:r>
              <a:rPr lang="en-US" sz="3600">
                <a:latin typeface="Times New Roman" panose="02020603050405020304" pitchFamily="18" charset="0"/>
                <a:cs typeface="Times New Roman" panose="02020603050405020304" pitchFamily="18" charset="0"/>
              </a:rPr>
              <a:t>)</a:t>
            </a:r>
          </a:p>
        </p:txBody>
      </p:sp>
      <p:sp>
        <p:nvSpPr>
          <p:cNvPr id="9"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29446822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6">
                                            <p:txEl>
                                              <p:pRg st="0" end="0"/>
                                            </p:txEl>
                                          </p:spTgt>
                                        </p:tgtEl>
                                        <p:attrNameLst>
                                          <p:attrName>style.opacity</p:attrName>
                                        </p:attrNameLst>
                                      </p:cBhvr>
                                      <p:to>
                                        <p:strVal val="0.5"/>
                                      </p:to>
                                    </p:set>
                                    <p:animEffect filter="image" prLst="opacity: 0.5">
                                      <p:cBhvr rctx="IE">
                                        <p:cTn id="7" dur="indefinite"/>
                                        <p:tgtEl>
                                          <p:spTgt spid="6">
                                            <p:txEl>
                                              <p:pRg st="0" end="0"/>
                                            </p:txEl>
                                          </p:spTgt>
                                        </p:tgtEl>
                                      </p:cBhvr>
                                    </p:animEffect>
                                  </p:childTnLst>
                                </p:cTn>
                              </p:par>
                              <p:par>
                                <p:cTn id="8" presetID="9" presetClass="emph" presetSubtype="0" nodeType="withEffect">
                                  <p:stCondLst>
                                    <p:cond delay="0"/>
                                  </p:stCondLst>
                                  <p:childTnLst>
                                    <p:set>
                                      <p:cBhvr rctx="PPT">
                                        <p:cTn id="9" dur="indefinite"/>
                                        <p:tgtEl>
                                          <p:spTgt spid="6">
                                            <p:txEl>
                                              <p:pRg st="1" end="1"/>
                                            </p:txEl>
                                          </p:spTgt>
                                        </p:tgtEl>
                                        <p:attrNameLst>
                                          <p:attrName>style.opacity</p:attrName>
                                        </p:attrNameLst>
                                      </p:cBhvr>
                                      <p:to>
                                        <p:strVal val="0.5"/>
                                      </p:to>
                                    </p:set>
                                    <p:animEffect filter="image" prLst="opacity: 0.5">
                                      <p:cBhvr rctx="IE">
                                        <p:cTn id="10" dur="indefinite"/>
                                        <p:tgtEl>
                                          <p:spTgt spid="6">
                                            <p:txEl>
                                              <p:pRg st="1" end="1"/>
                                            </p:txEl>
                                          </p:spTgt>
                                        </p:tgtEl>
                                      </p:cBhvr>
                                    </p:animEffect>
                                  </p:childTnLst>
                                </p:cTn>
                              </p:par>
                              <p:par>
                                <p:cTn id="11" presetID="15" presetClass="emph" presetSubtype="0" nodeType="withEffect">
                                  <p:stCondLst>
                                    <p:cond delay="0"/>
                                  </p:stCondLst>
                                  <p:iterate type="lt">
                                    <p:tmAbs val="25"/>
                                  </p:iterate>
                                  <p:childTnLst>
                                    <p:set>
                                      <p:cBhvr override="childStyle">
                                        <p:cTn id="12" dur="indefinite"/>
                                        <p:tgtEl>
                                          <p:spTgt spid="6">
                                            <p:txEl>
                                              <p:pRg st="2" end="2"/>
                                            </p:txEl>
                                          </p:spTgt>
                                        </p:tgtEl>
                                        <p:attrNameLst>
                                          <p:attrName>style.fontWeight</p:attrName>
                                        </p:attrNameLst>
                                      </p:cBhvr>
                                      <p:to>
                                        <p:strVal val="bold"/>
                                      </p:to>
                                    </p:set>
                                  </p:childTnLst>
                                </p:cTn>
                              </p:par>
                              <p:par>
                                <p:cTn id="13" presetID="9" presetClass="emph" presetSubtype="0" nodeType="withEffect">
                                  <p:stCondLst>
                                    <p:cond delay="0"/>
                                  </p:stCondLst>
                                  <p:childTnLst>
                                    <p:set>
                                      <p:cBhvr rctx="PPT">
                                        <p:cTn id="14" dur="indefinite"/>
                                        <p:tgtEl>
                                          <p:spTgt spid="6">
                                            <p:txEl>
                                              <p:pRg st="3" end="3"/>
                                            </p:txEl>
                                          </p:spTgt>
                                        </p:tgtEl>
                                        <p:attrNameLst>
                                          <p:attrName>style.opacity</p:attrName>
                                        </p:attrNameLst>
                                      </p:cBhvr>
                                      <p:to>
                                        <p:strVal val="0.5"/>
                                      </p:to>
                                    </p:set>
                                    <p:animEffect filter="image" prLst="opacity: 0.5">
                                      <p:cBhvr rctx="IE">
                                        <p:cTn id="15" dur="indefinite"/>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7" name="Rectangle 3"/>
          <p:cNvSpPr>
            <a:spLocks noGrp="1" noChangeArrowheads="1"/>
          </p:cNvSpPr>
          <p:nvPr>
            <p:ph sz="quarter" idx="1"/>
          </p:nvPr>
        </p:nvSpPr>
        <p:spPr>
          <a:xfrm>
            <a:off x="615950" y="1270000"/>
            <a:ext cx="11169650" cy="4495800"/>
          </a:xfrm>
        </p:spPr>
        <p:txBody>
          <a:bodyPr/>
          <a:lstStyle/>
          <a:p>
            <a:pPr algn="just" eaLnBrk="1" hangingPunct="1"/>
            <a:r>
              <a:rPr lang="en-US">
                <a:solidFill>
                  <a:srgbClr val="000000"/>
                </a:solidFill>
                <a:latin typeface="Times New Roman" panose="02020603050405020304" pitchFamily="18" charset="0"/>
                <a:cs typeface="Times New Roman" panose="02020603050405020304" pitchFamily="18" charset="0"/>
              </a:rPr>
              <a:t>Nhận xét:</a:t>
            </a:r>
          </a:p>
          <a:p>
            <a:pPr lvl="1" algn="just" eaLnBrk="1" hangingPunct="1"/>
            <a:r>
              <a:rPr lang="en-US">
                <a:solidFill>
                  <a:srgbClr val="000000"/>
                </a:solidFill>
                <a:latin typeface="Times New Roman" panose="02020603050405020304" pitchFamily="18" charset="0"/>
                <a:cs typeface="Times New Roman" panose="02020603050405020304" pitchFamily="18" charset="0"/>
              </a:rPr>
              <a:t>Mọi dãy </a:t>
            </a:r>
            <a:r>
              <a:rPr lang="en-US" b="1">
                <a:latin typeface="Times New Roman" panose="02020603050405020304" pitchFamily="18" charset="0"/>
                <a:cs typeface="Times New Roman" panose="02020603050405020304" pitchFamily="18" charset="0"/>
              </a:rPr>
              <a:t>a[0]</a:t>
            </a:r>
            <a:r>
              <a:rPr lang="en-US" b="1" baseline="-30000">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 a[1]</a:t>
            </a:r>
            <a:r>
              <a:rPr lang="en-US" b="1" baseline="-30000">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 a[n-1]</a:t>
            </a:r>
            <a:r>
              <a:rPr lang="en-US">
                <a:latin typeface="Times New Roman" panose="02020603050405020304" pitchFamily="18" charset="0"/>
                <a:cs typeface="Times New Roman" panose="02020603050405020304" pitchFamily="18" charset="0"/>
              </a:rPr>
              <a:t> luôn có i-1</a:t>
            </a:r>
            <a:r>
              <a:rPr lang="en-US" b="1">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phần tử đầu tiên </a:t>
            </a:r>
            <a:r>
              <a:rPr lang="en-US" b="1">
                <a:latin typeface="Times New Roman" panose="02020603050405020304" pitchFamily="18" charset="0"/>
                <a:cs typeface="Times New Roman" panose="02020603050405020304" pitchFamily="18" charset="0"/>
              </a:rPr>
              <a:t>a[0]</a:t>
            </a:r>
            <a:r>
              <a:rPr lang="en-US" b="1" baseline="-30000">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 a[1]</a:t>
            </a:r>
            <a:r>
              <a:rPr lang="en-US" b="1" baseline="-30000">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 ,a[i-2]</a:t>
            </a:r>
            <a:r>
              <a:rPr lang="en-US">
                <a:solidFill>
                  <a:srgbClr val="000000"/>
                </a:solidFill>
                <a:latin typeface="Times New Roman" panose="02020603050405020304" pitchFamily="18" charset="0"/>
                <a:cs typeface="Times New Roman" panose="02020603050405020304" pitchFamily="18" charset="0"/>
              </a:rPr>
              <a:t> đã có thứ tự (2 ≤ i)</a:t>
            </a:r>
          </a:p>
          <a:p>
            <a:pPr algn="just" eaLnBrk="1" hangingPunct="1"/>
            <a:r>
              <a:rPr lang="en-US">
                <a:solidFill>
                  <a:srgbClr val="000000"/>
                </a:solidFill>
                <a:latin typeface="Times New Roman" panose="02020603050405020304" pitchFamily="18" charset="0"/>
                <a:cs typeface="Times New Roman" panose="02020603050405020304" pitchFamily="18" charset="0"/>
              </a:rPr>
              <a:t>Ý tưởng chính: </a:t>
            </a:r>
          </a:p>
          <a:p>
            <a:pPr lvl="1" algn="just" eaLnBrk="1" hangingPunct="1"/>
            <a:r>
              <a:rPr lang="en-US">
                <a:solidFill>
                  <a:srgbClr val="000000"/>
                </a:solidFill>
                <a:latin typeface="Times New Roman" panose="02020603050405020304" pitchFamily="18" charset="0"/>
                <a:cs typeface="Times New Roman" panose="02020603050405020304" pitchFamily="18" charset="0"/>
              </a:rPr>
              <a:t>Tìm cách chèn phần tử  </a:t>
            </a:r>
            <a:r>
              <a:rPr lang="en-US" b="1">
                <a:latin typeface="Times New Roman" panose="02020603050405020304" pitchFamily="18" charset="0"/>
                <a:cs typeface="Times New Roman" panose="02020603050405020304" pitchFamily="18" charset="0"/>
              </a:rPr>
              <a:t>a[i-1]</a:t>
            </a:r>
            <a:r>
              <a:rPr lang="en-US" b="1" baseline="-30000">
                <a:latin typeface="Times New Roman" panose="02020603050405020304" pitchFamily="18" charset="0"/>
                <a:cs typeface="Times New Roman" panose="02020603050405020304" pitchFamily="18" charset="0"/>
              </a:rPr>
              <a:t> </a:t>
            </a:r>
            <a:r>
              <a:rPr lang="en-US">
                <a:solidFill>
                  <a:srgbClr val="000000"/>
                </a:solidFill>
                <a:latin typeface="Times New Roman" panose="02020603050405020304" pitchFamily="18" charset="0"/>
                <a:cs typeface="Times New Roman" panose="02020603050405020304" pitchFamily="18" charset="0"/>
              </a:rPr>
              <a:t>vào vị trí thích hợp của đoạn đã được sắp để có dãy mới </a:t>
            </a:r>
            <a:r>
              <a:rPr lang="en-US" b="1">
                <a:latin typeface="Times New Roman" panose="02020603050405020304" pitchFamily="18" charset="0"/>
                <a:cs typeface="Times New Roman" panose="02020603050405020304" pitchFamily="18" charset="0"/>
              </a:rPr>
              <a:t>a[0]</a:t>
            </a:r>
            <a:r>
              <a:rPr lang="en-US" b="1" baseline="-30000">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 a[1]</a:t>
            </a:r>
            <a:r>
              <a:rPr lang="en-US" b="1" baseline="-30000">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 ,a[i-1]</a:t>
            </a:r>
            <a:r>
              <a:rPr lang="en-US">
                <a:solidFill>
                  <a:srgbClr val="000000"/>
                </a:solidFill>
                <a:latin typeface="Times New Roman" panose="02020603050405020304" pitchFamily="18" charset="0"/>
                <a:cs typeface="Times New Roman" panose="02020603050405020304" pitchFamily="18" charset="0"/>
              </a:rPr>
              <a:t> trở nên có thứ tự</a:t>
            </a:r>
          </a:p>
          <a:p>
            <a:pPr lvl="1" algn="just" eaLnBrk="1" hangingPunct="1"/>
            <a:r>
              <a:rPr lang="en-US">
                <a:solidFill>
                  <a:srgbClr val="000000"/>
                </a:solidFill>
                <a:latin typeface="Times New Roman" panose="02020603050405020304" pitchFamily="18" charset="0"/>
                <a:cs typeface="Times New Roman" panose="02020603050405020304" pitchFamily="18" charset="0"/>
              </a:rPr>
              <a:t>Vị trí này chính là pos thỏa :</a:t>
            </a:r>
          </a:p>
          <a:p>
            <a:pPr lvl="1" algn="just" eaLnBrk="1" hangingPunct="1">
              <a:buFont typeface="Wingdings" panose="05000000000000000000" pitchFamily="2" charset="2"/>
              <a:buNone/>
            </a:pP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a[pos-1] </a:t>
            </a:r>
            <a:r>
              <a:rPr lang="en-US" b="1">
                <a:latin typeface="Times New Roman" panose="02020603050405020304" pitchFamily="18" charset="0"/>
                <a:cs typeface="Times New Roman" panose="02020603050405020304" pitchFamily="18" charset="0"/>
                <a:sym typeface="Symbol" panose="05050102010706020507" pitchFamily="18" charset="2"/>
              </a:rPr>
              <a:t></a:t>
            </a:r>
            <a:r>
              <a:rPr lang="en-US" b="1">
                <a:latin typeface="Times New Roman" panose="02020603050405020304" pitchFamily="18" charset="0"/>
                <a:cs typeface="Times New Roman" panose="02020603050405020304" pitchFamily="18" charset="0"/>
              </a:rPr>
              <a:t> a[i ]&lt;</a:t>
            </a:r>
            <a:r>
              <a:rPr lang="en-US">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a[pos] </a:t>
            </a:r>
            <a:r>
              <a:rPr lang="en-US">
                <a:latin typeface="Times New Roman" panose="02020603050405020304" pitchFamily="18" charset="0"/>
                <a:cs typeface="Times New Roman" panose="02020603050405020304" pitchFamily="18" charset="0"/>
              </a:rPr>
              <a:t>(1</a:t>
            </a:r>
            <a:r>
              <a:rPr lang="en-US">
                <a:latin typeface="Times New Roman" panose="02020603050405020304" pitchFamily="18" charset="0"/>
                <a:cs typeface="Times New Roman" panose="02020603050405020304" pitchFamily="18" charset="0"/>
                <a:sym typeface="Symbol" panose="05050102010706020507" pitchFamily="18" charset="2"/>
              </a:rPr>
              <a:t>pos</a:t>
            </a:r>
            <a:r>
              <a:rPr lang="en-US">
                <a:latin typeface="Times New Roman" panose="02020603050405020304" pitchFamily="18" charset="0"/>
                <a:cs typeface="Times New Roman" panose="02020603050405020304" pitchFamily="18" charset="0"/>
              </a:rPr>
              <a:t>i)</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10" name="Rectangle 9"/>
          <p:cNvSpPr/>
          <p:nvPr/>
        </p:nvSpPr>
        <p:spPr>
          <a:xfrm>
            <a:off x="615950" y="248458"/>
            <a:ext cx="10960100" cy="754053"/>
          </a:xfrm>
          <a:prstGeom prst="rect">
            <a:avLst/>
          </a:prstGeom>
        </p:spPr>
        <p:txBody>
          <a:bodyPr wrap="square">
            <a:spAutoFit/>
          </a:bodyPr>
          <a:lstStyle/>
          <a:p>
            <a:pPr algn="ctr"/>
            <a:r>
              <a:rPr lang="en-US" sz="4300" b="1" i="1">
                <a:latin typeface="Times New Roman" panose="02020603050405020304" pitchFamily="18" charset="0"/>
              </a:rPr>
              <a:t>Insertion</a:t>
            </a:r>
            <a:r>
              <a:rPr lang="en-US" sz="4300" b="1" i="1"/>
              <a:t> </a:t>
            </a:r>
            <a:r>
              <a:rPr lang="en-US" sz="4300" b="1" i="1">
                <a:latin typeface="Times New Roman" panose="02020603050405020304" pitchFamily="18" charset="0"/>
              </a:rPr>
              <a:t>Sort</a:t>
            </a:r>
            <a:r>
              <a:rPr lang="en-US" sz="4300" b="1" i="1"/>
              <a:t> </a:t>
            </a:r>
            <a:r>
              <a:rPr lang="en-US" sz="4300" b="1" i="1">
                <a:latin typeface="Times New Roman" panose="02020603050405020304" pitchFamily="18" charset="0"/>
              </a:rPr>
              <a:t>–</a:t>
            </a:r>
            <a:r>
              <a:rPr lang="en-US" sz="4300" b="1" i="1"/>
              <a:t> </a:t>
            </a:r>
            <a:r>
              <a:rPr lang="en-US" sz="4300" b="1" i="1">
                <a:latin typeface="Times New Roman" panose="02020603050405020304" pitchFamily="18" charset="0"/>
              </a:rPr>
              <a:t>Ý tưởng</a:t>
            </a:r>
            <a:endParaRPr lang="en-US" sz="4300" b="1"/>
          </a:p>
        </p:txBody>
      </p:sp>
      <p:sp>
        <p:nvSpPr>
          <p:cNvPr id="8"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149027603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64547">
                                            <p:txEl>
                                              <p:pRg st="4" end="4"/>
                                            </p:txEl>
                                          </p:spTgt>
                                        </p:tgtEl>
                                        <p:attrNameLst>
                                          <p:attrName>style.visibility</p:attrName>
                                        </p:attrNameLst>
                                      </p:cBhvr>
                                      <p:to>
                                        <p:strVal val="visible"/>
                                      </p:to>
                                    </p:set>
                                    <p:anim calcmode="lin" valueType="num">
                                      <p:cBhvr additive="base">
                                        <p:cTn id="7" dur="500" fill="hold"/>
                                        <p:tgtEl>
                                          <p:spTgt spid="364547">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4547">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64547">
                                            <p:txEl>
                                              <p:pRg st="5" end="5"/>
                                            </p:txEl>
                                          </p:spTgt>
                                        </p:tgtEl>
                                        <p:attrNameLst>
                                          <p:attrName>style.visibility</p:attrName>
                                        </p:attrNameLst>
                                      </p:cBhvr>
                                      <p:to>
                                        <p:strVal val="visible"/>
                                      </p:to>
                                    </p:set>
                                    <p:anim calcmode="lin" valueType="num">
                                      <p:cBhvr additive="base">
                                        <p:cTn id="13" dur="500" fill="hold"/>
                                        <p:tgtEl>
                                          <p:spTgt spid="364547">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4547">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7"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sz="quarter" idx="1"/>
          </p:nvPr>
        </p:nvSpPr>
        <p:spPr>
          <a:xfrm>
            <a:off x="615950" y="1600200"/>
            <a:ext cx="11055350" cy="4495800"/>
          </a:xfrm>
        </p:spPr>
        <p:txBody>
          <a:bodyPr/>
          <a:lstStyle/>
          <a:p>
            <a:pPr eaLnBrk="1" hangingPunct="1">
              <a:lnSpc>
                <a:spcPct val="120000"/>
              </a:lnSpc>
              <a:buFont typeface="Wingdings" panose="05000000000000000000" pitchFamily="2" charset="2"/>
              <a:buNone/>
            </a:pPr>
            <a:r>
              <a:rPr lang="en-US" u="sng">
                <a:latin typeface="Times New Roman" panose="02020603050405020304" pitchFamily="18" charset="0"/>
                <a:cs typeface="Times New Roman" panose="02020603050405020304" pitchFamily="18" charset="0"/>
              </a:rPr>
              <a:t>Chi tiết hơn:</a:t>
            </a:r>
          </a:p>
          <a:p>
            <a:pPr lvl="1" eaLnBrk="1" hangingPunct="1">
              <a:lnSpc>
                <a:spcPct val="120000"/>
              </a:lnSpc>
            </a:pPr>
            <a:r>
              <a:rPr lang="en-US" i="1">
                <a:solidFill>
                  <a:srgbClr val="000000"/>
                </a:solidFill>
                <a:latin typeface="Times New Roman" panose="02020603050405020304" pitchFamily="18" charset="0"/>
                <a:cs typeface="Times New Roman" panose="02020603050405020304" pitchFamily="18" charset="0"/>
              </a:rPr>
              <a:t>Dãy ban đầu </a:t>
            </a:r>
            <a:r>
              <a:rPr lang="en-US" b="1" i="1">
                <a:latin typeface="Times New Roman" panose="02020603050405020304" pitchFamily="18" charset="0"/>
                <a:cs typeface="Times New Roman" panose="02020603050405020304" pitchFamily="18" charset="0"/>
              </a:rPr>
              <a:t>a[0]</a:t>
            </a:r>
            <a:r>
              <a:rPr lang="en-US" b="1" i="1" baseline="-30000">
                <a:latin typeface="Times New Roman" panose="02020603050405020304" pitchFamily="18" charset="0"/>
                <a:cs typeface="Times New Roman" panose="02020603050405020304" pitchFamily="18" charset="0"/>
              </a:rPr>
              <a:t> </a:t>
            </a:r>
            <a:r>
              <a:rPr lang="en-US" b="1" i="1">
                <a:latin typeface="Times New Roman" panose="02020603050405020304" pitchFamily="18" charset="0"/>
                <a:cs typeface="Times New Roman" panose="02020603050405020304" pitchFamily="18" charset="0"/>
              </a:rPr>
              <a:t>, a[1]</a:t>
            </a:r>
            <a:r>
              <a:rPr lang="en-US" b="1" i="1" baseline="-30000">
                <a:latin typeface="Times New Roman" panose="02020603050405020304" pitchFamily="18" charset="0"/>
                <a:cs typeface="Times New Roman" panose="02020603050405020304" pitchFamily="18" charset="0"/>
              </a:rPr>
              <a:t> </a:t>
            </a:r>
            <a:r>
              <a:rPr lang="en-US" b="1" i="1">
                <a:latin typeface="Times New Roman" panose="02020603050405020304" pitchFamily="18" charset="0"/>
                <a:cs typeface="Times New Roman" panose="02020603050405020304" pitchFamily="18" charset="0"/>
              </a:rPr>
              <a:t>,..., a[n-1]</a:t>
            </a:r>
            <a:r>
              <a:rPr lang="en-US" i="1">
                <a:solidFill>
                  <a:srgbClr val="000000"/>
                </a:solidFill>
                <a:latin typeface="Times New Roman" panose="02020603050405020304" pitchFamily="18" charset="0"/>
                <a:cs typeface="Times New Roman" panose="02020603050405020304" pitchFamily="18" charset="0"/>
              </a:rPr>
              <a:t>, xem như đã có đoạn gồm một phần tử  </a:t>
            </a:r>
            <a:r>
              <a:rPr lang="en-US" b="1" i="1">
                <a:latin typeface="Times New Roman" panose="02020603050405020304" pitchFamily="18" charset="0"/>
                <a:cs typeface="Times New Roman" panose="02020603050405020304" pitchFamily="18" charset="0"/>
              </a:rPr>
              <a:t>a[0]</a:t>
            </a:r>
            <a:r>
              <a:rPr lang="en-US" b="1" i="1" baseline="-30000">
                <a:latin typeface="Times New Roman" panose="02020603050405020304" pitchFamily="18" charset="0"/>
                <a:cs typeface="Times New Roman" panose="02020603050405020304" pitchFamily="18" charset="0"/>
              </a:rPr>
              <a:t> </a:t>
            </a:r>
            <a:r>
              <a:rPr lang="en-US" i="1">
                <a:solidFill>
                  <a:srgbClr val="000000"/>
                </a:solidFill>
                <a:latin typeface="Times New Roman" panose="02020603050405020304" pitchFamily="18" charset="0"/>
                <a:cs typeface="Times New Roman" panose="02020603050405020304" pitchFamily="18" charset="0"/>
              </a:rPr>
              <a:t>đã được sắp</a:t>
            </a:r>
          </a:p>
          <a:p>
            <a:pPr lvl="1" eaLnBrk="1" hangingPunct="1">
              <a:lnSpc>
                <a:spcPct val="120000"/>
              </a:lnSpc>
            </a:pPr>
            <a:r>
              <a:rPr lang="en-US" i="1">
                <a:solidFill>
                  <a:srgbClr val="000000"/>
                </a:solidFill>
                <a:latin typeface="Times New Roman" panose="02020603050405020304" pitchFamily="18" charset="0"/>
                <a:cs typeface="Times New Roman" panose="02020603050405020304" pitchFamily="18" charset="0"/>
              </a:rPr>
              <a:t>Thêm </a:t>
            </a:r>
            <a:r>
              <a:rPr lang="en-US" b="1" i="1">
                <a:latin typeface="Times New Roman" panose="02020603050405020304" pitchFamily="18" charset="0"/>
                <a:cs typeface="Times New Roman" panose="02020603050405020304" pitchFamily="18" charset="0"/>
              </a:rPr>
              <a:t>a[1]</a:t>
            </a:r>
            <a:r>
              <a:rPr lang="en-US" b="1" i="1" baseline="-30000">
                <a:latin typeface="Times New Roman" panose="02020603050405020304" pitchFamily="18" charset="0"/>
                <a:cs typeface="Times New Roman" panose="02020603050405020304" pitchFamily="18" charset="0"/>
              </a:rPr>
              <a:t>  </a:t>
            </a:r>
            <a:r>
              <a:rPr lang="en-US" i="1">
                <a:solidFill>
                  <a:srgbClr val="000000"/>
                </a:solidFill>
                <a:latin typeface="Times New Roman" panose="02020603050405020304" pitchFamily="18" charset="0"/>
                <a:cs typeface="Times New Roman" panose="02020603050405020304" pitchFamily="18" charset="0"/>
              </a:rPr>
              <a:t>vào đoạn </a:t>
            </a:r>
            <a:r>
              <a:rPr lang="en-US" b="1" i="1">
                <a:latin typeface="Times New Roman" panose="02020603050405020304" pitchFamily="18" charset="0"/>
                <a:cs typeface="Times New Roman" panose="02020603050405020304" pitchFamily="18" charset="0"/>
              </a:rPr>
              <a:t>a[0]</a:t>
            </a:r>
            <a:r>
              <a:rPr lang="en-US" b="1" i="1" baseline="-30000">
                <a:latin typeface="Times New Roman" panose="02020603050405020304" pitchFamily="18" charset="0"/>
                <a:cs typeface="Times New Roman" panose="02020603050405020304" pitchFamily="18" charset="0"/>
              </a:rPr>
              <a:t> </a:t>
            </a:r>
            <a:r>
              <a:rPr lang="en-US" i="1">
                <a:solidFill>
                  <a:srgbClr val="000000"/>
                </a:solidFill>
                <a:latin typeface="Times New Roman" panose="02020603050405020304" pitchFamily="18" charset="0"/>
                <a:cs typeface="Times New Roman" panose="02020603050405020304" pitchFamily="18" charset="0"/>
              </a:rPr>
              <a:t>sẽ có đoạn  </a:t>
            </a:r>
            <a:r>
              <a:rPr lang="en-US" b="1" i="1">
                <a:latin typeface="Times New Roman" panose="02020603050405020304" pitchFamily="18" charset="0"/>
                <a:cs typeface="Times New Roman" panose="02020603050405020304" pitchFamily="18" charset="0"/>
              </a:rPr>
              <a:t>a[0],</a:t>
            </a:r>
            <a:r>
              <a:rPr lang="en-US" b="1" i="1" baseline="-30000">
                <a:latin typeface="Times New Roman" panose="02020603050405020304" pitchFamily="18" charset="0"/>
                <a:cs typeface="Times New Roman" panose="02020603050405020304" pitchFamily="18" charset="0"/>
              </a:rPr>
              <a:t> </a:t>
            </a:r>
            <a:r>
              <a:rPr lang="en-US" b="1" i="1">
                <a:latin typeface="Times New Roman" panose="02020603050405020304" pitchFamily="18" charset="0"/>
                <a:cs typeface="Times New Roman" panose="02020603050405020304" pitchFamily="18" charset="0"/>
              </a:rPr>
              <a:t>a[1]</a:t>
            </a:r>
            <a:r>
              <a:rPr lang="en-US" i="1">
                <a:solidFill>
                  <a:srgbClr val="000000"/>
                </a:solidFill>
                <a:latin typeface="Times New Roman" panose="02020603050405020304" pitchFamily="18" charset="0"/>
                <a:cs typeface="Times New Roman" panose="02020603050405020304" pitchFamily="18" charset="0"/>
              </a:rPr>
              <a:t> được sắp</a:t>
            </a:r>
          </a:p>
          <a:p>
            <a:pPr lvl="1" eaLnBrk="1" hangingPunct="1">
              <a:lnSpc>
                <a:spcPct val="120000"/>
              </a:lnSpc>
            </a:pPr>
            <a:r>
              <a:rPr lang="en-US" i="1">
                <a:solidFill>
                  <a:srgbClr val="000000"/>
                </a:solidFill>
                <a:latin typeface="Times New Roman" panose="02020603050405020304" pitchFamily="18" charset="0"/>
                <a:cs typeface="Times New Roman" panose="02020603050405020304" pitchFamily="18" charset="0"/>
              </a:rPr>
              <a:t>Thêm </a:t>
            </a:r>
            <a:r>
              <a:rPr lang="en-US" b="1" i="1">
                <a:latin typeface="Times New Roman" panose="02020603050405020304" pitchFamily="18" charset="0"/>
                <a:cs typeface="Times New Roman" panose="02020603050405020304" pitchFamily="18" charset="0"/>
              </a:rPr>
              <a:t>a[2]</a:t>
            </a:r>
            <a:r>
              <a:rPr lang="en-US" b="1" i="1" baseline="-30000">
                <a:latin typeface="Times New Roman" panose="02020603050405020304" pitchFamily="18" charset="0"/>
                <a:cs typeface="Times New Roman" panose="02020603050405020304" pitchFamily="18" charset="0"/>
              </a:rPr>
              <a:t>  </a:t>
            </a:r>
            <a:r>
              <a:rPr lang="en-US" i="1">
                <a:solidFill>
                  <a:srgbClr val="000000"/>
                </a:solidFill>
                <a:latin typeface="Times New Roman" panose="02020603050405020304" pitchFamily="18" charset="0"/>
                <a:cs typeface="Times New Roman" panose="02020603050405020304" pitchFamily="18" charset="0"/>
              </a:rPr>
              <a:t>vào đoạn </a:t>
            </a:r>
            <a:r>
              <a:rPr lang="en-US" b="1" i="1">
                <a:latin typeface="Times New Roman" panose="02020603050405020304" pitchFamily="18" charset="0"/>
                <a:cs typeface="Times New Roman" panose="02020603050405020304" pitchFamily="18" charset="0"/>
              </a:rPr>
              <a:t>a[0],</a:t>
            </a:r>
            <a:r>
              <a:rPr lang="en-US" b="1" i="1" baseline="-30000">
                <a:latin typeface="Times New Roman" panose="02020603050405020304" pitchFamily="18" charset="0"/>
                <a:cs typeface="Times New Roman" panose="02020603050405020304" pitchFamily="18" charset="0"/>
              </a:rPr>
              <a:t> </a:t>
            </a:r>
            <a:r>
              <a:rPr lang="en-US" b="1" i="1">
                <a:latin typeface="Times New Roman" panose="02020603050405020304" pitchFamily="18" charset="0"/>
                <a:cs typeface="Times New Roman" panose="02020603050405020304" pitchFamily="18" charset="0"/>
              </a:rPr>
              <a:t>a[1]</a:t>
            </a:r>
            <a:r>
              <a:rPr lang="en-US" b="1" i="1" baseline="-30000">
                <a:latin typeface="Times New Roman" panose="02020603050405020304" pitchFamily="18" charset="0"/>
                <a:cs typeface="Times New Roman" panose="02020603050405020304" pitchFamily="18" charset="0"/>
              </a:rPr>
              <a:t> </a:t>
            </a:r>
            <a:r>
              <a:rPr lang="en-US" i="1">
                <a:solidFill>
                  <a:srgbClr val="000000"/>
                </a:solidFill>
                <a:latin typeface="Times New Roman" panose="02020603050405020304" pitchFamily="18" charset="0"/>
                <a:cs typeface="Times New Roman" panose="02020603050405020304" pitchFamily="18" charset="0"/>
              </a:rPr>
              <a:t>để có đoạn  </a:t>
            </a:r>
            <a:r>
              <a:rPr lang="en-US" b="1" i="1">
                <a:latin typeface="Times New Roman" panose="02020603050405020304" pitchFamily="18" charset="0"/>
                <a:cs typeface="Times New Roman" panose="02020603050405020304" pitchFamily="18" charset="0"/>
              </a:rPr>
              <a:t>a[0], a[1], a[2]</a:t>
            </a:r>
            <a:r>
              <a:rPr lang="en-US" i="1">
                <a:solidFill>
                  <a:srgbClr val="000000"/>
                </a:solidFill>
                <a:latin typeface="Times New Roman" panose="02020603050405020304" pitchFamily="18" charset="0"/>
                <a:cs typeface="Times New Roman" panose="02020603050405020304" pitchFamily="18" charset="0"/>
              </a:rPr>
              <a:t> được sắp</a:t>
            </a:r>
          </a:p>
          <a:p>
            <a:pPr lvl="1" eaLnBrk="1" hangingPunct="1">
              <a:lnSpc>
                <a:spcPct val="120000"/>
              </a:lnSpc>
            </a:pPr>
            <a:r>
              <a:rPr lang="en-US" i="1">
                <a:solidFill>
                  <a:srgbClr val="000000"/>
                </a:solidFill>
                <a:latin typeface="Times New Roman" panose="02020603050405020304" pitchFamily="18" charset="0"/>
                <a:cs typeface="Times New Roman" panose="02020603050405020304" pitchFamily="18" charset="0"/>
              </a:rPr>
              <a:t>Tiếp tục cho đến khi thêm xong </a:t>
            </a:r>
            <a:r>
              <a:rPr lang="en-US" b="1" i="1">
                <a:latin typeface="Times New Roman" panose="02020603050405020304" pitchFamily="18" charset="0"/>
                <a:cs typeface="Times New Roman" panose="02020603050405020304" pitchFamily="18" charset="0"/>
              </a:rPr>
              <a:t>a[n-1]</a:t>
            </a:r>
            <a:r>
              <a:rPr lang="en-US" b="1" i="1" baseline="-30000">
                <a:latin typeface="Times New Roman" panose="02020603050405020304" pitchFamily="18" charset="0"/>
                <a:cs typeface="Times New Roman" panose="02020603050405020304" pitchFamily="18" charset="0"/>
              </a:rPr>
              <a:t>  </a:t>
            </a:r>
            <a:r>
              <a:rPr lang="en-US" i="1">
                <a:solidFill>
                  <a:srgbClr val="000000"/>
                </a:solidFill>
                <a:latin typeface="Times New Roman" panose="02020603050405020304" pitchFamily="18" charset="0"/>
                <a:cs typeface="Times New Roman" panose="02020603050405020304" pitchFamily="18" charset="0"/>
              </a:rPr>
              <a:t>vào đoạn </a:t>
            </a:r>
            <a:r>
              <a:rPr lang="en-US" b="1" i="1">
                <a:latin typeface="Times New Roman" panose="02020603050405020304" pitchFamily="18" charset="0"/>
                <a:cs typeface="Times New Roman" panose="02020603050405020304" pitchFamily="18" charset="0"/>
              </a:rPr>
              <a:t>a[0], a[1],</a:t>
            </a:r>
            <a:r>
              <a:rPr lang="en-US" b="1" i="1" baseline="-30000">
                <a:latin typeface="Times New Roman" panose="02020603050405020304" pitchFamily="18" charset="0"/>
                <a:cs typeface="Times New Roman" panose="02020603050405020304" pitchFamily="18" charset="0"/>
              </a:rPr>
              <a:t> ...</a:t>
            </a:r>
            <a:r>
              <a:rPr lang="en-US" b="1" i="1">
                <a:latin typeface="Times New Roman" panose="02020603050405020304" pitchFamily="18" charset="0"/>
                <a:cs typeface="Times New Roman" panose="02020603050405020304" pitchFamily="18" charset="0"/>
              </a:rPr>
              <a:t>a[n-2]</a:t>
            </a:r>
            <a:r>
              <a:rPr lang="en-US" i="1">
                <a:solidFill>
                  <a:srgbClr val="000000"/>
                </a:solidFill>
                <a:latin typeface="Times New Roman" panose="02020603050405020304" pitchFamily="18" charset="0"/>
                <a:cs typeface="Times New Roman" panose="02020603050405020304" pitchFamily="18" charset="0"/>
              </a:rPr>
              <a:t> </a:t>
            </a:r>
            <a:r>
              <a:rPr lang="en-US" b="1" i="1" baseline="-30000">
                <a:latin typeface="Times New Roman" panose="02020603050405020304" pitchFamily="18" charset="0"/>
                <a:cs typeface="Times New Roman" panose="02020603050405020304" pitchFamily="18" charset="0"/>
              </a:rPr>
              <a:t> </a:t>
            </a:r>
            <a:r>
              <a:rPr lang="en-US" i="1">
                <a:solidFill>
                  <a:srgbClr val="000000"/>
                </a:solidFill>
                <a:latin typeface="Times New Roman" panose="02020603050405020304" pitchFamily="18" charset="0"/>
                <a:cs typeface="Times New Roman" panose="02020603050405020304" pitchFamily="18" charset="0"/>
              </a:rPr>
              <a:t>sẽ có dãy   </a:t>
            </a:r>
            <a:r>
              <a:rPr lang="en-US" b="1" i="1">
                <a:latin typeface="Times New Roman" panose="02020603050405020304" pitchFamily="18" charset="0"/>
                <a:cs typeface="Times New Roman" panose="02020603050405020304" pitchFamily="18" charset="0"/>
              </a:rPr>
              <a:t>a[0],</a:t>
            </a:r>
            <a:r>
              <a:rPr lang="en-US" b="1" i="1" baseline="-30000">
                <a:latin typeface="Times New Roman" panose="02020603050405020304" pitchFamily="18" charset="0"/>
                <a:cs typeface="Times New Roman" panose="02020603050405020304" pitchFamily="18" charset="0"/>
              </a:rPr>
              <a:t> </a:t>
            </a:r>
            <a:r>
              <a:rPr lang="en-US" b="1" i="1">
                <a:latin typeface="Times New Roman" panose="02020603050405020304" pitchFamily="18" charset="0"/>
                <a:cs typeface="Times New Roman" panose="02020603050405020304" pitchFamily="18" charset="0"/>
              </a:rPr>
              <a:t>a[1],…</a:t>
            </a:r>
            <a:r>
              <a:rPr lang="en-US" b="1" i="1" baseline="-30000">
                <a:latin typeface="Times New Roman" panose="02020603050405020304" pitchFamily="18" charset="0"/>
                <a:cs typeface="Times New Roman" panose="02020603050405020304" pitchFamily="18" charset="0"/>
              </a:rPr>
              <a:t>....</a:t>
            </a:r>
            <a:r>
              <a:rPr lang="en-US" b="1" i="1">
                <a:latin typeface="Times New Roman" panose="02020603050405020304" pitchFamily="18" charset="0"/>
                <a:cs typeface="Times New Roman" panose="02020603050405020304" pitchFamily="18" charset="0"/>
              </a:rPr>
              <a:t> ,a[n-1]</a:t>
            </a:r>
            <a:r>
              <a:rPr lang="en-US" b="1" i="1" baseline="-30000">
                <a:latin typeface="Times New Roman" panose="02020603050405020304" pitchFamily="18" charset="0"/>
                <a:cs typeface="Times New Roman" panose="02020603050405020304" pitchFamily="18" charset="0"/>
              </a:rPr>
              <a:t> </a:t>
            </a:r>
            <a:r>
              <a:rPr lang="en-US" i="1">
                <a:solidFill>
                  <a:srgbClr val="000000"/>
                </a:solidFill>
                <a:latin typeface="Times New Roman" panose="02020603050405020304" pitchFamily="18" charset="0"/>
                <a:cs typeface="Times New Roman" panose="02020603050405020304" pitchFamily="18" charset="0"/>
              </a:rPr>
              <a:t>được sắp.</a:t>
            </a:r>
            <a:endParaRPr lang="en-US" sz="280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8" name="Rectangle 7"/>
          <p:cNvSpPr/>
          <p:nvPr/>
        </p:nvSpPr>
        <p:spPr>
          <a:xfrm>
            <a:off x="615950" y="248458"/>
            <a:ext cx="10960100" cy="754053"/>
          </a:xfrm>
          <a:prstGeom prst="rect">
            <a:avLst/>
          </a:prstGeom>
        </p:spPr>
        <p:txBody>
          <a:bodyPr wrap="square">
            <a:spAutoFit/>
          </a:bodyPr>
          <a:lstStyle/>
          <a:p>
            <a:pPr algn="ctr"/>
            <a:r>
              <a:rPr lang="en-US" sz="4300" b="1" i="1">
                <a:latin typeface="Times New Roman" panose="02020603050405020304" pitchFamily="18" charset="0"/>
              </a:rPr>
              <a:t>Insertion</a:t>
            </a:r>
            <a:r>
              <a:rPr lang="en-US" sz="4300" b="1" i="1"/>
              <a:t> </a:t>
            </a:r>
            <a:r>
              <a:rPr lang="en-US" sz="4300" b="1" i="1">
                <a:latin typeface="Times New Roman" panose="02020603050405020304" pitchFamily="18" charset="0"/>
              </a:rPr>
              <a:t>Sort</a:t>
            </a:r>
            <a:r>
              <a:rPr lang="en-US" sz="4300" b="1" i="1"/>
              <a:t> </a:t>
            </a:r>
            <a:r>
              <a:rPr lang="en-US" sz="4300" b="1" i="1">
                <a:latin typeface="Times New Roman" panose="02020603050405020304" pitchFamily="18" charset="0"/>
              </a:rPr>
              <a:t>–</a:t>
            </a:r>
            <a:r>
              <a:rPr lang="en-US" sz="4300" b="1" i="1"/>
              <a:t> </a:t>
            </a:r>
            <a:r>
              <a:rPr lang="en-US" sz="4300" b="1" i="1">
                <a:latin typeface="Times New Roman" panose="02020603050405020304" pitchFamily="18" charset="0"/>
              </a:rPr>
              <a:t>Ý tưởng</a:t>
            </a:r>
            <a:endParaRPr lang="en-US" sz="4300" b="1"/>
          </a:p>
        </p:txBody>
      </p:sp>
      <p:sp>
        <p:nvSpPr>
          <p:cNvPr id="9"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308628568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5"/>
          <p:cNvSpPr>
            <a:spLocks noGrp="1" noChangeArrowheads="1"/>
          </p:cNvSpPr>
          <p:nvPr>
            <p:ph sz="quarter" idx="1"/>
          </p:nvPr>
        </p:nvSpPr>
        <p:spPr>
          <a:xfrm>
            <a:off x="615950" y="1002511"/>
            <a:ext cx="11055350" cy="5093489"/>
          </a:xfrm>
        </p:spPr>
        <p:txBody>
          <a:bodyPr/>
          <a:lstStyle/>
          <a:p>
            <a:pPr algn="just">
              <a:lnSpc>
                <a:spcPts val="3000"/>
              </a:lnSpc>
              <a:spcBef>
                <a:spcPts val="600"/>
              </a:spcBef>
              <a:buNone/>
            </a:pPr>
            <a:r>
              <a:rPr lang="en-US" i="1">
                <a:solidFill>
                  <a:srgbClr val="000000"/>
                </a:solidFill>
                <a:latin typeface="Times New Roman" panose="02020603050405020304" pitchFamily="18" charset="0"/>
                <a:cs typeface="Times New Roman" panose="02020603050405020304" pitchFamily="18" charset="0"/>
              </a:rPr>
              <a:t>Input: dãy (a, n)</a:t>
            </a:r>
          </a:p>
          <a:p>
            <a:pPr algn="just">
              <a:lnSpc>
                <a:spcPts val="3000"/>
              </a:lnSpc>
              <a:spcBef>
                <a:spcPts val="600"/>
              </a:spcBef>
              <a:buNone/>
            </a:pPr>
            <a:r>
              <a:rPr lang="en-US" i="1">
                <a:solidFill>
                  <a:srgbClr val="000000"/>
                </a:solidFill>
                <a:latin typeface="Times New Roman" panose="02020603050405020304" pitchFamily="18" charset="0"/>
                <a:cs typeface="Times New Roman" panose="02020603050405020304" pitchFamily="18" charset="0"/>
              </a:rPr>
              <a:t>Output: dãy (a, n) đã được sắp xếp</a:t>
            </a:r>
          </a:p>
          <a:p>
            <a:pPr algn="just">
              <a:lnSpc>
                <a:spcPts val="3000"/>
              </a:lnSpc>
              <a:spcBef>
                <a:spcPts val="600"/>
              </a:spcBef>
            </a:pPr>
            <a:r>
              <a:rPr lang="en-US" u="sng">
                <a:latin typeface="Times New Roman" panose="02020603050405020304" pitchFamily="18" charset="0"/>
                <a:cs typeface="Times New Roman" panose="02020603050405020304" pitchFamily="18" charset="0"/>
              </a:rPr>
              <a:t>Bước 1</a:t>
            </a:r>
            <a:r>
              <a:rPr lang="en-US">
                <a:latin typeface="Times New Roman" panose="02020603050405020304" pitchFamily="18" charset="0"/>
                <a:cs typeface="Times New Roman" panose="02020603050405020304" pitchFamily="18" charset="0"/>
              </a:rPr>
              <a:t>:  i = 1;	</a:t>
            </a:r>
            <a:r>
              <a:rPr lang="en-US" i="1">
                <a:solidFill>
                  <a:srgbClr val="009900"/>
                </a:solidFill>
                <a:latin typeface="Times New Roman" panose="02020603050405020304" pitchFamily="18" charset="0"/>
                <a:cs typeface="Times New Roman" panose="02020603050405020304" pitchFamily="18" charset="0"/>
              </a:rPr>
              <a:t>// giả sử có đoạn </a:t>
            </a:r>
            <a:r>
              <a:rPr lang="en-US">
                <a:solidFill>
                  <a:srgbClr val="009900"/>
                </a:solidFill>
                <a:latin typeface="Times New Roman" panose="02020603050405020304" pitchFamily="18" charset="0"/>
                <a:cs typeface="Times New Roman" panose="02020603050405020304" pitchFamily="18" charset="0"/>
              </a:rPr>
              <a:t>a[0]</a:t>
            </a:r>
            <a:r>
              <a:rPr lang="en-US" i="1">
                <a:solidFill>
                  <a:srgbClr val="009900"/>
                </a:solidFill>
                <a:latin typeface="Times New Roman" panose="02020603050405020304" pitchFamily="18" charset="0"/>
                <a:cs typeface="Times New Roman" panose="02020603050405020304" pitchFamily="18" charset="0"/>
              </a:rPr>
              <a:t> đã được sắp</a:t>
            </a:r>
          </a:p>
          <a:p>
            <a:pPr algn="just">
              <a:lnSpc>
                <a:spcPts val="3000"/>
              </a:lnSpc>
              <a:spcBef>
                <a:spcPts val="600"/>
              </a:spcBef>
            </a:pPr>
            <a:r>
              <a:rPr lang="en-US" u="sng">
                <a:latin typeface="Times New Roman" panose="02020603050405020304" pitchFamily="18" charset="0"/>
                <a:cs typeface="Times New Roman" panose="02020603050405020304" pitchFamily="18" charset="0"/>
              </a:rPr>
              <a:t>Bước 2</a:t>
            </a:r>
            <a:r>
              <a:rPr lang="en-US">
                <a:latin typeface="Times New Roman" panose="02020603050405020304" pitchFamily="18" charset="0"/>
                <a:cs typeface="Times New Roman" panose="02020603050405020304" pitchFamily="18" charset="0"/>
              </a:rPr>
              <a:t>: x = a[i]; 	</a:t>
            </a:r>
            <a:r>
              <a:rPr lang="en-US">
                <a:solidFill>
                  <a:srgbClr val="009900"/>
                </a:solidFill>
                <a:latin typeface="Times New Roman" panose="02020603050405020304" pitchFamily="18" charset="0"/>
                <a:cs typeface="Times New Roman" panose="02020603050405020304" pitchFamily="18" charset="0"/>
              </a:rPr>
              <a:t>//Tìm vị trí pos thích hợp trong đoạn a[0]</a:t>
            </a:r>
          </a:p>
          <a:p>
            <a:pPr algn="just">
              <a:lnSpc>
                <a:spcPts val="3000"/>
              </a:lnSpc>
              <a:spcBef>
                <a:spcPts val="600"/>
              </a:spcBef>
              <a:buNone/>
            </a:pPr>
            <a:r>
              <a:rPr lang="en-US">
                <a:solidFill>
                  <a:srgbClr val="009900"/>
                </a:solidFill>
                <a:latin typeface="Times New Roman" panose="02020603050405020304" pitchFamily="18" charset="0"/>
                <a:cs typeface="Times New Roman" panose="02020603050405020304" pitchFamily="18" charset="0"/>
              </a:rPr>
              <a:t>		      		         //đến a[i] để chèn x vào</a:t>
            </a:r>
          </a:p>
          <a:p>
            <a:pPr algn="just">
              <a:lnSpc>
                <a:spcPts val="3000"/>
              </a:lnSpc>
              <a:spcBef>
                <a:spcPts val="600"/>
              </a:spcBef>
            </a:pPr>
            <a:r>
              <a:rPr lang="en-US" u="sng">
                <a:latin typeface="Times New Roman" panose="02020603050405020304" pitchFamily="18" charset="0"/>
                <a:cs typeface="Times New Roman" panose="02020603050405020304" pitchFamily="18" charset="0"/>
              </a:rPr>
              <a:t>Bước 3</a:t>
            </a:r>
            <a:r>
              <a:rPr lang="en-US">
                <a:latin typeface="Times New Roman" panose="02020603050405020304" pitchFamily="18" charset="0"/>
                <a:cs typeface="Times New Roman" panose="02020603050405020304" pitchFamily="18" charset="0"/>
              </a:rPr>
              <a:t>: Dời chỗ các phần tử  từ </a:t>
            </a:r>
            <a:r>
              <a:rPr lang="en-US">
                <a:solidFill>
                  <a:srgbClr val="0000FF"/>
                </a:solidFill>
                <a:latin typeface="Times New Roman" panose="02020603050405020304" pitchFamily="18" charset="0"/>
                <a:cs typeface="Times New Roman" panose="02020603050405020304" pitchFamily="18" charset="0"/>
              </a:rPr>
              <a:t>a[pos]</a:t>
            </a:r>
            <a:r>
              <a:rPr lang="en-US">
                <a:latin typeface="Times New Roman" panose="02020603050405020304" pitchFamily="18" charset="0"/>
                <a:cs typeface="Times New Roman" panose="02020603050405020304" pitchFamily="18" charset="0"/>
              </a:rPr>
              <a:t> đến </a:t>
            </a:r>
            <a:r>
              <a:rPr lang="en-US">
                <a:solidFill>
                  <a:srgbClr val="0000FF"/>
                </a:solidFill>
                <a:latin typeface="Times New Roman" panose="02020603050405020304" pitchFamily="18" charset="0"/>
                <a:cs typeface="Times New Roman" panose="02020603050405020304" pitchFamily="18" charset="0"/>
              </a:rPr>
              <a:t>a[i-1] </a:t>
            </a:r>
            <a:r>
              <a:rPr lang="en-US">
                <a:latin typeface="Times New Roman" panose="02020603050405020304" pitchFamily="18" charset="0"/>
                <a:cs typeface="Times New Roman" panose="02020603050405020304" pitchFamily="18" charset="0"/>
              </a:rPr>
              <a:t>sang</a:t>
            </a:r>
          </a:p>
          <a:p>
            <a:pPr algn="just">
              <a:lnSpc>
                <a:spcPts val="3000"/>
              </a:lnSpc>
              <a:spcBef>
                <a:spcPts val="600"/>
              </a:spcBef>
              <a:buNone/>
            </a:pPr>
            <a:r>
              <a:rPr lang="en-US">
                <a:latin typeface="Times New Roman" panose="02020603050405020304" pitchFamily="18" charset="0"/>
                <a:cs typeface="Times New Roman" panose="02020603050405020304" pitchFamily="18" charset="0"/>
              </a:rPr>
              <a:t>		      phải 1 vị trí để dành chỗ cho x</a:t>
            </a:r>
          </a:p>
          <a:p>
            <a:pPr algn="just">
              <a:lnSpc>
                <a:spcPts val="3000"/>
              </a:lnSpc>
              <a:spcBef>
                <a:spcPts val="600"/>
              </a:spcBef>
            </a:pPr>
            <a:r>
              <a:rPr lang="en-US" u="sng">
                <a:latin typeface="Times New Roman" panose="02020603050405020304" pitchFamily="18" charset="0"/>
                <a:cs typeface="Times New Roman" panose="02020603050405020304" pitchFamily="18" charset="0"/>
              </a:rPr>
              <a:t>Bước 4</a:t>
            </a:r>
            <a:r>
              <a:rPr lang="en-US">
                <a:latin typeface="Times New Roman" panose="02020603050405020304" pitchFamily="18" charset="0"/>
                <a:cs typeface="Times New Roman" panose="02020603050405020304" pitchFamily="18" charset="0"/>
              </a:rPr>
              <a:t>: a[pos] = x; </a:t>
            </a:r>
            <a:r>
              <a:rPr lang="en-US" i="1">
                <a:solidFill>
                  <a:srgbClr val="009900"/>
                </a:solidFill>
                <a:latin typeface="Times New Roman" panose="02020603050405020304" pitchFamily="18" charset="0"/>
                <a:cs typeface="Times New Roman" panose="02020603050405020304" pitchFamily="18" charset="0"/>
              </a:rPr>
              <a:t>// có đoạn </a:t>
            </a:r>
            <a:r>
              <a:rPr lang="en-US">
                <a:solidFill>
                  <a:srgbClr val="009900"/>
                </a:solidFill>
                <a:latin typeface="Times New Roman" panose="02020603050405020304" pitchFamily="18" charset="0"/>
                <a:cs typeface="Times New Roman" panose="02020603050405020304" pitchFamily="18" charset="0"/>
              </a:rPr>
              <a:t>a[0]..a[i]</a:t>
            </a:r>
            <a:r>
              <a:rPr lang="en-US" i="1">
                <a:solidFill>
                  <a:srgbClr val="009900"/>
                </a:solidFill>
                <a:latin typeface="Times New Roman" panose="02020603050405020304" pitchFamily="18" charset="0"/>
                <a:cs typeface="Times New Roman" panose="02020603050405020304" pitchFamily="18" charset="0"/>
              </a:rPr>
              <a:t>  đã được sắp</a:t>
            </a:r>
          </a:p>
          <a:p>
            <a:pPr algn="just">
              <a:lnSpc>
                <a:spcPts val="3000"/>
              </a:lnSpc>
              <a:spcBef>
                <a:spcPts val="600"/>
              </a:spcBef>
            </a:pPr>
            <a:r>
              <a:rPr lang="en-US" u="sng">
                <a:latin typeface="Times New Roman" panose="02020603050405020304" pitchFamily="18" charset="0"/>
                <a:cs typeface="Times New Roman" panose="02020603050405020304" pitchFamily="18" charset="0"/>
              </a:rPr>
              <a:t>Bước 5</a:t>
            </a:r>
            <a:r>
              <a:rPr lang="en-US">
                <a:latin typeface="Times New Roman" panose="02020603050405020304" pitchFamily="18" charset="0"/>
                <a:cs typeface="Times New Roman" panose="02020603050405020304" pitchFamily="18" charset="0"/>
              </a:rPr>
              <a:t>: i = i+1; </a:t>
            </a:r>
          </a:p>
          <a:p>
            <a:pPr algn="just">
              <a:lnSpc>
                <a:spcPts val="3000"/>
              </a:lnSpc>
              <a:spcBef>
                <a:spcPts val="600"/>
              </a:spcBef>
              <a:buNone/>
            </a:pPr>
            <a:r>
              <a:rPr lang="en-US">
                <a:latin typeface="Times New Roman" panose="02020603050405020304" pitchFamily="18" charset="0"/>
                <a:cs typeface="Times New Roman" panose="02020603050405020304" pitchFamily="18" charset="0"/>
              </a:rPr>
              <a:t>  	              Nếu  i </a:t>
            </a:r>
            <a:r>
              <a:rPr lang="en-US">
                <a:latin typeface="Times New Roman" panose="02020603050405020304" pitchFamily="18" charset="0"/>
                <a:cs typeface="Times New Roman" panose="02020603050405020304" pitchFamily="18" charset="0"/>
                <a:sym typeface="Symbol" panose="05050102010706020507" pitchFamily="18" charset="2"/>
              </a:rPr>
              <a:t>&lt;</a:t>
            </a:r>
            <a:r>
              <a:rPr lang="en-US">
                <a:latin typeface="Times New Roman" panose="02020603050405020304" pitchFamily="18" charset="0"/>
                <a:cs typeface="Times New Roman" panose="02020603050405020304" pitchFamily="18" charset="0"/>
              </a:rPr>
              <a:t> n: Lặp lại Bước 2</a:t>
            </a:r>
          </a:p>
          <a:p>
            <a:pPr algn="just">
              <a:lnSpc>
                <a:spcPts val="3000"/>
              </a:lnSpc>
              <a:spcBef>
                <a:spcPts val="600"/>
              </a:spcBef>
              <a:buNone/>
            </a:pPr>
            <a:r>
              <a:rPr lang="en-US">
                <a:latin typeface="Times New Roman" panose="02020603050405020304" pitchFamily="18" charset="0"/>
                <a:cs typeface="Times New Roman" panose="02020603050405020304" pitchFamily="18" charset="0"/>
              </a:rPr>
              <a:t>	              Ngược lại: Dừng</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8" name="Rectangle 7"/>
          <p:cNvSpPr/>
          <p:nvPr/>
        </p:nvSpPr>
        <p:spPr>
          <a:xfrm>
            <a:off x="615950" y="248458"/>
            <a:ext cx="10960100" cy="754053"/>
          </a:xfrm>
          <a:prstGeom prst="rect">
            <a:avLst/>
          </a:prstGeom>
        </p:spPr>
        <p:txBody>
          <a:bodyPr wrap="square">
            <a:spAutoFit/>
          </a:bodyPr>
          <a:lstStyle/>
          <a:p>
            <a:pPr algn="ctr"/>
            <a:r>
              <a:rPr lang="en-US" sz="4300" b="1" i="1">
                <a:latin typeface="Times New Roman" panose="02020603050405020304" pitchFamily="18" charset="0"/>
              </a:rPr>
              <a:t>Insertion</a:t>
            </a:r>
            <a:r>
              <a:rPr lang="en-US" sz="4300" b="1" i="1"/>
              <a:t> </a:t>
            </a:r>
            <a:r>
              <a:rPr lang="en-US" sz="4300" b="1" i="1">
                <a:latin typeface="Times New Roman" panose="02020603050405020304" pitchFamily="18" charset="0"/>
              </a:rPr>
              <a:t>Sort</a:t>
            </a:r>
            <a:r>
              <a:rPr lang="en-US" sz="4300" b="1" i="1"/>
              <a:t> </a:t>
            </a:r>
            <a:r>
              <a:rPr lang="en-US" sz="4300" b="1" i="1">
                <a:latin typeface="Times New Roman" panose="02020603050405020304" pitchFamily="18" charset="0"/>
              </a:rPr>
              <a:t>–</a:t>
            </a:r>
            <a:r>
              <a:rPr lang="en-US" sz="4300" b="1" i="1"/>
              <a:t> </a:t>
            </a:r>
            <a:r>
              <a:rPr lang="en-US" sz="4300" b="1" i="1">
                <a:latin typeface="Times New Roman" panose="02020603050405020304" pitchFamily="18" charset="0"/>
              </a:rPr>
              <a:t>Ý tưởng</a:t>
            </a:r>
            <a:endParaRPr lang="en-US" sz="4300" b="1"/>
          </a:p>
        </p:txBody>
      </p:sp>
      <p:sp>
        <p:nvSpPr>
          <p:cNvPr id="9"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35843192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Oval 3"/>
          <p:cNvSpPr>
            <a:spLocks noChangeArrowheads="1"/>
          </p:cNvSpPr>
          <p:nvPr/>
        </p:nvSpPr>
        <p:spPr bwMode="auto">
          <a:xfrm>
            <a:off x="3568700"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55301" name="Oval 4"/>
          <p:cNvSpPr>
            <a:spLocks noChangeArrowheads="1"/>
          </p:cNvSpPr>
          <p:nvPr/>
        </p:nvSpPr>
        <p:spPr bwMode="auto">
          <a:xfrm>
            <a:off x="4592638"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8</a:t>
            </a:r>
          </a:p>
        </p:txBody>
      </p:sp>
      <p:sp>
        <p:nvSpPr>
          <p:cNvPr id="55302" name="Oval 5"/>
          <p:cNvSpPr>
            <a:spLocks noChangeArrowheads="1"/>
          </p:cNvSpPr>
          <p:nvPr/>
        </p:nvSpPr>
        <p:spPr bwMode="auto">
          <a:xfrm>
            <a:off x="5614988"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55303" name="Oval 6"/>
          <p:cNvSpPr>
            <a:spLocks noChangeArrowheads="1"/>
          </p:cNvSpPr>
          <p:nvPr/>
        </p:nvSpPr>
        <p:spPr bwMode="auto">
          <a:xfrm>
            <a:off x="6638925"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55304" name="Oval 7"/>
          <p:cNvSpPr>
            <a:spLocks noChangeArrowheads="1"/>
          </p:cNvSpPr>
          <p:nvPr/>
        </p:nvSpPr>
        <p:spPr bwMode="auto">
          <a:xfrm>
            <a:off x="7661275"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55305" name="Oval 8"/>
          <p:cNvSpPr>
            <a:spLocks noChangeArrowheads="1"/>
          </p:cNvSpPr>
          <p:nvPr/>
        </p:nvSpPr>
        <p:spPr bwMode="auto">
          <a:xfrm>
            <a:off x="8685213"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55306" name="Oval 9"/>
          <p:cNvSpPr>
            <a:spLocks noChangeArrowheads="1"/>
          </p:cNvSpPr>
          <p:nvPr/>
        </p:nvSpPr>
        <p:spPr bwMode="auto">
          <a:xfrm>
            <a:off x="9709151" y="2871789"/>
            <a:ext cx="754063" cy="64928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15</a:t>
            </a:r>
          </a:p>
        </p:txBody>
      </p:sp>
      <p:sp>
        <p:nvSpPr>
          <p:cNvPr id="55307" name="Oval 10"/>
          <p:cNvSpPr>
            <a:spLocks noChangeArrowheads="1"/>
          </p:cNvSpPr>
          <p:nvPr/>
        </p:nvSpPr>
        <p:spPr bwMode="auto">
          <a:xfrm>
            <a:off x="2546351" y="2871789"/>
            <a:ext cx="765175" cy="64928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12</a:t>
            </a:r>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24" name="Rectangle 23"/>
          <p:cNvSpPr/>
          <p:nvPr/>
        </p:nvSpPr>
        <p:spPr>
          <a:xfrm>
            <a:off x="615950" y="248458"/>
            <a:ext cx="10960100" cy="754053"/>
          </a:xfrm>
          <a:prstGeom prst="rect">
            <a:avLst/>
          </a:prstGeom>
        </p:spPr>
        <p:txBody>
          <a:bodyPr wrap="square">
            <a:spAutoFit/>
          </a:bodyPr>
          <a:lstStyle/>
          <a:p>
            <a:pPr algn="ctr"/>
            <a:r>
              <a:rPr lang="en-US" sz="4300" b="1" i="1">
                <a:latin typeface="Times New Roman" panose="02020603050405020304" pitchFamily="18" charset="0"/>
              </a:rPr>
              <a:t>Insertion</a:t>
            </a:r>
            <a:r>
              <a:rPr lang="en-US" sz="4300" b="1" i="1"/>
              <a:t> </a:t>
            </a:r>
            <a:r>
              <a:rPr lang="en-US" sz="4300" b="1" i="1">
                <a:latin typeface="Times New Roman" panose="02020603050405020304" pitchFamily="18" charset="0"/>
              </a:rPr>
              <a:t>Sort</a:t>
            </a:r>
            <a:r>
              <a:rPr lang="en-US" sz="4300" b="1" i="1"/>
              <a:t> </a:t>
            </a:r>
            <a:r>
              <a:rPr lang="en-US" sz="4300" b="1" i="1">
                <a:latin typeface="Times New Roman" panose="02020603050405020304" pitchFamily="18" charset="0"/>
              </a:rPr>
              <a:t>–</a:t>
            </a:r>
            <a:r>
              <a:rPr lang="en-US" sz="4300" b="1" i="1"/>
              <a:t> </a:t>
            </a:r>
            <a:r>
              <a:rPr lang="en-US" sz="4300" b="1" i="1">
                <a:latin typeface="Times New Roman" panose="02020603050405020304" pitchFamily="18" charset="0"/>
              </a:rPr>
              <a:t>Ví dụ</a:t>
            </a:r>
            <a:endParaRPr lang="en-US" sz="4300" b="1"/>
          </a:p>
        </p:txBody>
      </p:sp>
      <p:grpSp>
        <p:nvGrpSpPr>
          <p:cNvPr id="25" name="Group 11"/>
          <p:cNvGrpSpPr>
            <a:grpSpLocks/>
          </p:cNvGrpSpPr>
          <p:nvPr/>
        </p:nvGrpSpPr>
        <p:grpSpPr bwMode="auto">
          <a:xfrm>
            <a:off x="2546350" y="2287589"/>
            <a:ext cx="7893050" cy="649287"/>
            <a:chOff x="644" y="1153"/>
            <a:chExt cx="4972" cy="409"/>
          </a:xfrm>
        </p:grpSpPr>
        <p:sp>
          <p:nvSpPr>
            <p:cNvPr id="26" name="Oval 12"/>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27" name="Oval 13"/>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28" name="Oval 14"/>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3</a:t>
              </a:r>
            </a:p>
          </p:txBody>
        </p:sp>
        <p:sp>
          <p:nvSpPr>
            <p:cNvPr id="29" name="Oval 15"/>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30" name="Oval 16"/>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31" name="Oval 17"/>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32" name="Oval 18"/>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7</a:t>
              </a:r>
            </a:p>
          </p:txBody>
        </p:sp>
        <p:sp>
          <p:nvSpPr>
            <p:cNvPr id="33" name="Oval 19"/>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0</a:t>
              </a:r>
            </a:p>
          </p:txBody>
        </p:sp>
      </p:grpSp>
      <p:sp>
        <p:nvSpPr>
          <p:cNvPr id="34"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428639150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30" name="Oval 14"/>
          <p:cNvSpPr>
            <a:spLocks noChangeArrowheads="1"/>
          </p:cNvSpPr>
          <p:nvPr/>
        </p:nvSpPr>
        <p:spPr bwMode="auto">
          <a:xfrm>
            <a:off x="3568700"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56325" name="Oval 15"/>
          <p:cNvSpPr>
            <a:spLocks noChangeArrowheads="1"/>
          </p:cNvSpPr>
          <p:nvPr/>
        </p:nvSpPr>
        <p:spPr bwMode="auto">
          <a:xfrm>
            <a:off x="4592638"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8</a:t>
            </a:r>
          </a:p>
        </p:txBody>
      </p:sp>
      <p:sp>
        <p:nvSpPr>
          <p:cNvPr id="56326" name="Oval 16"/>
          <p:cNvSpPr>
            <a:spLocks noChangeArrowheads="1"/>
          </p:cNvSpPr>
          <p:nvPr/>
        </p:nvSpPr>
        <p:spPr bwMode="auto">
          <a:xfrm>
            <a:off x="5614988"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56327" name="Oval 17"/>
          <p:cNvSpPr>
            <a:spLocks noChangeArrowheads="1"/>
          </p:cNvSpPr>
          <p:nvPr/>
        </p:nvSpPr>
        <p:spPr bwMode="auto">
          <a:xfrm>
            <a:off x="6638925"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56328" name="Oval 18"/>
          <p:cNvSpPr>
            <a:spLocks noChangeArrowheads="1"/>
          </p:cNvSpPr>
          <p:nvPr/>
        </p:nvSpPr>
        <p:spPr bwMode="auto">
          <a:xfrm>
            <a:off x="7661275"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56329" name="Oval 19"/>
          <p:cNvSpPr>
            <a:spLocks noChangeArrowheads="1"/>
          </p:cNvSpPr>
          <p:nvPr/>
        </p:nvSpPr>
        <p:spPr bwMode="auto">
          <a:xfrm>
            <a:off x="8685213"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56330" name="Oval 20"/>
          <p:cNvSpPr>
            <a:spLocks noChangeArrowheads="1"/>
          </p:cNvSpPr>
          <p:nvPr/>
        </p:nvSpPr>
        <p:spPr bwMode="auto">
          <a:xfrm>
            <a:off x="9709151" y="2871789"/>
            <a:ext cx="754063" cy="64928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15</a:t>
            </a:r>
          </a:p>
        </p:txBody>
      </p:sp>
      <p:sp>
        <p:nvSpPr>
          <p:cNvPr id="367637" name="Oval 21"/>
          <p:cNvSpPr>
            <a:spLocks noChangeArrowheads="1"/>
          </p:cNvSpPr>
          <p:nvPr/>
        </p:nvSpPr>
        <p:spPr bwMode="auto">
          <a:xfrm>
            <a:off x="2520950" y="2871789"/>
            <a:ext cx="755650" cy="649287"/>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12</a:t>
            </a:r>
          </a:p>
        </p:txBody>
      </p:sp>
      <p:sp>
        <p:nvSpPr>
          <p:cNvPr id="367638" name="AutoShape 22"/>
          <p:cNvSpPr>
            <a:spLocks noChangeArrowheads="1"/>
          </p:cNvSpPr>
          <p:nvPr/>
        </p:nvSpPr>
        <p:spPr bwMode="auto">
          <a:xfrm>
            <a:off x="3460750" y="3571876"/>
            <a:ext cx="914400" cy="908149"/>
          </a:xfrm>
          <a:prstGeom prst="upArrowCallout">
            <a:avLst>
              <a:gd name="adj1" fmla="val 27746"/>
              <a:gd name="adj2" fmla="val 25819"/>
              <a:gd name="adj3" fmla="val 16667"/>
              <a:gd name="adj4" fmla="val 5053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latin typeface="Times New Roman" panose="02020603050405020304" pitchFamily="18" charset="0"/>
              </a:rPr>
              <a:t>i</a:t>
            </a:r>
          </a:p>
        </p:txBody>
      </p:sp>
      <p:sp>
        <p:nvSpPr>
          <p:cNvPr id="56333" name="Text Box 25"/>
          <p:cNvSpPr txBox="1">
            <a:spLocks noChangeArrowheads="1"/>
          </p:cNvSpPr>
          <p:nvPr/>
        </p:nvSpPr>
        <p:spPr bwMode="auto">
          <a:xfrm>
            <a:off x="5111750" y="5029200"/>
            <a:ext cx="68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3600">
                <a:latin typeface="Times New Roman" panose="02020603050405020304" pitchFamily="18" charset="0"/>
              </a:rPr>
              <a:t>x</a:t>
            </a:r>
          </a:p>
        </p:txBody>
      </p:sp>
      <p:sp>
        <p:nvSpPr>
          <p:cNvPr id="367667" name="AutoShape 51"/>
          <p:cNvSpPr>
            <a:spLocks noChangeArrowheads="1"/>
          </p:cNvSpPr>
          <p:nvPr/>
        </p:nvSpPr>
        <p:spPr bwMode="auto">
          <a:xfrm>
            <a:off x="3352800" y="2039939"/>
            <a:ext cx="1143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solidFill>
                  <a:srgbClr val="0000FF"/>
                </a:solidFill>
                <a:latin typeface="Times New Roman" panose="02020603050405020304" pitchFamily="18" charset="0"/>
              </a:rPr>
              <a:t>pos</a:t>
            </a:r>
          </a:p>
        </p:txBody>
      </p:sp>
      <p:sp>
        <p:nvSpPr>
          <p:cNvPr id="367668" name="Oval 52"/>
          <p:cNvSpPr>
            <a:spLocks noChangeArrowheads="1"/>
          </p:cNvSpPr>
          <p:nvPr/>
        </p:nvSpPr>
        <p:spPr bwMode="auto">
          <a:xfrm>
            <a:off x="2532063" y="2881313"/>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367671" name="Text Box 55"/>
          <p:cNvSpPr txBox="1">
            <a:spLocks noChangeArrowheads="1"/>
          </p:cNvSpPr>
          <p:nvPr/>
        </p:nvSpPr>
        <p:spPr bwMode="auto">
          <a:xfrm>
            <a:off x="3421063" y="1355725"/>
            <a:ext cx="4284662"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solidFill>
                  <a:srgbClr val="FFFF00"/>
                </a:solidFill>
                <a:latin typeface="Times New Roman" panose="02020603050405020304" pitchFamily="18" charset="0"/>
              </a:rPr>
              <a:t>Chèn a[1] vào (a[0])</a:t>
            </a:r>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grpSp>
        <p:nvGrpSpPr>
          <p:cNvPr id="29" name="Group 11"/>
          <p:cNvGrpSpPr>
            <a:grpSpLocks/>
          </p:cNvGrpSpPr>
          <p:nvPr/>
        </p:nvGrpSpPr>
        <p:grpSpPr bwMode="auto">
          <a:xfrm>
            <a:off x="2546350" y="2287589"/>
            <a:ext cx="7893050" cy="649287"/>
            <a:chOff x="644" y="1153"/>
            <a:chExt cx="4972" cy="409"/>
          </a:xfrm>
        </p:grpSpPr>
        <p:sp>
          <p:nvSpPr>
            <p:cNvPr id="30" name="Oval 12"/>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31" name="Oval 13"/>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32" name="Oval 14"/>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3</a:t>
              </a:r>
            </a:p>
          </p:txBody>
        </p:sp>
        <p:sp>
          <p:nvSpPr>
            <p:cNvPr id="33" name="Oval 15"/>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34" name="Oval 16"/>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35" name="Oval 17"/>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36" name="Oval 18"/>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7</a:t>
              </a:r>
            </a:p>
          </p:txBody>
        </p:sp>
        <p:sp>
          <p:nvSpPr>
            <p:cNvPr id="37" name="Oval 19"/>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0</a:t>
              </a:r>
            </a:p>
          </p:txBody>
        </p:sp>
      </p:grpSp>
      <p:sp>
        <p:nvSpPr>
          <p:cNvPr id="38" name="Rectangle 37"/>
          <p:cNvSpPr/>
          <p:nvPr/>
        </p:nvSpPr>
        <p:spPr>
          <a:xfrm>
            <a:off x="615950" y="248458"/>
            <a:ext cx="10960100" cy="754053"/>
          </a:xfrm>
          <a:prstGeom prst="rect">
            <a:avLst/>
          </a:prstGeom>
        </p:spPr>
        <p:txBody>
          <a:bodyPr wrap="square">
            <a:spAutoFit/>
          </a:bodyPr>
          <a:lstStyle/>
          <a:p>
            <a:pPr algn="ctr"/>
            <a:r>
              <a:rPr lang="en-US" sz="4300" b="1" i="1">
                <a:latin typeface="Times New Roman" panose="02020603050405020304" pitchFamily="18" charset="0"/>
              </a:rPr>
              <a:t>Insertion</a:t>
            </a:r>
            <a:r>
              <a:rPr lang="en-US" sz="4300" b="1" i="1"/>
              <a:t> </a:t>
            </a:r>
            <a:r>
              <a:rPr lang="en-US" sz="4300" b="1" i="1">
                <a:latin typeface="Times New Roman" panose="02020603050405020304" pitchFamily="18" charset="0"/>
              </a:rPr>
              <a:t>Sort</a:t>
            </a:r>
            <a:r>
              <a:rPr lang="en-US" sz="4300" b="1" i="1"/>
              <a:t> </a:t>
            </a:r>
            <a:r>
              <a:rPr lang="en-US" sz="4300" b="1" i="1">
                <a:latin typeface="Times New Roman" panose="02020603050405020304" pitchFamily="18" charset="0"/>
              </a:rPr>
              <a:t>–</a:t>
            </a:r>
            <a:r>
              <a:rPr lang="en-US" sz="4300" b="1" i="1"/>
              <a:t> </a:t>
            </a:r>
            <a:r>
              <a:rPr lang="en-US" sz="4300" b="1" i="1">
                <a:latin typeface="Times New Roman" panose="02020603050405020304" pitchFamily="18" charset="0"/>
              </a:rPr>
              <a:t>Ví dụ</a:t>
            </a:r>
            <a:endParaRPr lang="en-US" sz="4300" b="1"/>
          </a:p>
        </p:txBody>
      </p:sp>
      <p:sp>
        <p:nvSpPr>
          <p:cNvPr id="39" name="Rectangle 38"/>
          <p:cNvSpPr/>
          <p:nvPr/>
        </p:nvSpPr>
        <p:spPr>
          <a:xfrm>
            <a:off x="583582" y="2939534"/>
            <a:ext cx="1378904" cy="523220"/>
          </a:xfrm>
          <a:prstGeom prst="rect">
            <a:avLst/>
          </a:prstGeom>
        </p:spPr>
        <p:txBody>
          <a:bodyPr wrap="none">
            <a:spAutoFit/>
          </a:bodyPr>
          <a:lstStyle/>
          <a:p>
            <a:r>
              <a:rPr lang="en-US" sz="2800" b="1" i="1">
                <a:latin typeface="Times New Roman" panose="02020603050405020304" pitchFamily="18" charset="0"/>
              </a:rPr>
              <a:t>Bước 1:</a:t>
            </a:r>
            <a:endParaRPr lang="en-US" sz="2800" b="1"/>
          </a:p>
        </p:txBody>
      </p:sp>
      <p:sp>
        <p:nvSpPr>
          <p:cNvPr id="40"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412821874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7638"/>
                                        </p:tgtEl>
                                        <p:attrNameLst>
                                          <p:attrName>style.visibility</p:attrName>
                                        </p:attrNameLst>
                                      </p:cBhvr>
                                      <p:to>
                                        <p:strVal val="visible"/>
                                      </p:to>
                                    </p:set>
                                    <p:animEffect transition="in" filter="blinds(horizontal)">
                                      <p:cBhvr>
                                        <p:cTn id="7" dur="500"/>
                                        <p:tgtEl>
                                          <p:spTgt spid="3676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367671"/>
                                        </p:tgtEl>
                                        <p:attrNameLst>
                                          <p:attrName>style.visibility</p:attrName>
                                        </p:attrNameLst>
                                      </p:cBhvr>
                                      <p:to>
                                        <p:strVal val="visible"/>
                                      </p:to>
                                    </p:set>
                                    <p:anim calcmode="lin" valueType="num">
                                      <p:cBhvr additive="base">
                                        <p:cTn id="12" dur="500" fill="hold"/>
                                        <p:tgtEl>
                                          <p:spTgt spid="367671"/>
                                        </p:tgtEl>
                                        <p:attrNameLst>
                                          <p:attrName>ppt_x</p:attrName>
                                        </p:attrNameLst>
                                      </p:cBhvr>
                                      <p:tavLst>
                                        <p:tav tm="0">
                                          <p:val>
                                            <p:strVal val="0-#ppt_w/2"/>
                                          </p:val>
                                        </p:tav>
                                        <p:tav tm="100000">
                                          <p:val>
                                            <p:strVal val="#ppt_x"/>
                                          </p:val>
                                        </p:tav>
                                      </p:tavLst>
                                    </p:anim>
                                    <p:anim calcmode="lin" valueType="num">
                                      <p:cBhvr additive="base">
                                        <p:cTn id="13" dur="500" fill="hold"/>
                                        <p:tgtEl>
                                          <p:spTgt spid="367671"/>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path" presetSubtype="0" accel="50000" decel="50000" fill="hold" grpId="0" nodeType="clickEffect">
                                  <p:stCondLst>
                                    <p:cond delay="0"/>
                                  </p:stCondLst>
                                  <p:childTnLst>
                                    <p:animMotion origin="layout" path="M -0.00173 -0.00232 L 0.22344 0.32477 " pathEditMode="relative" rAng="0" ptsTypes="AA">
                                      <p:cBhvr>
                                        <p:cTn id="17" dur="2000" fill="hold"/>
                                        <p:tgtEl>
                                          <p:spTgt spid="367630"/>
                                        </p:tgtEl>
                                        <p:attrNameLst>
                                          <p:attrName>ppt_x</p:attrName>
                                          <p:attrName>ppt_y</p:attrName>
                                        </p:attrNameLst>
                                      </p:cBhvr>
                                      <p:rCtr x="11250" y="16343"/>
                                    </p:animMotion>
                                  </p:childTnLst>
                                </p:cTn>
                              </p:par>
                            </p:childTnLst>
                          </p:cTn>
                        </p:par>
                        <p:par>
                          <p:cTn id="18" fill="hold" nodeType="afterGroup">
                            <p:stCondLst>
                              <p:cond delay="2000"/>
                            </p:stCondLst>
                            <p:childTnLst>
                              <p:par>
                                <p:cTn id="19" presetID="3" presetClass="entr" presetSubtype="10" fill="hold" grpId="0" nodeType="afterEffect">
                                  <p:stCondLst>
                                    <p:cond delay="0"/>
                                  </p:stCondLst>
                                  <p:iterate type="lt">
                                    <p:tmPct val="0"/>
                                  </p:iterate>
                                  <p:childTnLst>
                                    <p:set>
                                      <p:cBhvr>
                                        <p:cTn id="20" dur="1" fill="hold">
                                          <p:stCondLst>
                                            <p:cond delay="0"/>
                                          </p:stCondLst>
                                        </p:cTn>
                                        <p:tgtEl>
                                          <p:spTgt spid="367667"/>
                                        </p:tgtEl>
                                        <p:attrNameLst>
                                          <p:attrName>style.visibility</p:attrName>
                                        </p:attrNameLst>
                                      </p:cBhvr>
                                      <p:to>
                                        <p:strVal val="visible"/>
                                      </p:to>
                                    </p:set>
                                    <p:animEffect transition="in" filter="blinds(horizontal)">
                                      <p:cBhvr>
                                        <p:cTn id="21" dur="500"/>
                                        <p:tgtEl>
                                          <p:spTgt spid="367667"/>
                                        </p:tgtEl>
                                      </p:cBhvr>
                                    </p:animEffect>
                                  </p:childTnLst>
                                </p:cTn>
                              </p:par>
                            </p:childTnLst>
                          </p:cTn>
                        </p:par>
                        <p:par>
                          <p:cTn id="22" fill="hold" nodeType="afterGroup">
                            <p:stCondLst>
                              <p:cond delay="2500"/>
                            </p:stCondLst>
                            <p:childTnLst>
                              <p:par>
                                <p:cTn id="23" presetID="26" presetClass="emph" presetSubtype="0" fill="hold" grpId="1" nodeType="afterEffect">
                                  <p:stCondLst>
                                    <p:cond delay="0"/>
                                  </p:stCondLst>
                                  <p:childTnLst>
                                    <p:animEffect transition="out" filter="fade">
                                      <p:cBhvr>
                                        <p:cTn id="24" dur="2000" tmFilter="0, 0; .2, .5; .8, .5; 1, 0"/>
                                        <p:tgtEl>
                                          <p:spTgt spid="367630"/>
                                        </p:tgtEl>
                                      </p:cBhvr>
                                    </p:animEffect>
                                    <p:animScale>
                                      <p:cBhvr>
                                        <p:cTn id="25" dur="1000" autoRev="1" fill="hold"/>
                                        <p:tgtEl>
                                          <p:spTgt spid="367630"/>
                                        </p:tgtEl>
                                      </p:cBhvr>
                                      <p:by x="105000" y="105000"/>
                                    </p:animScale>
                                  </p:childTnLst>
                                </p:cTn>
                              </p:par>
                              <p:par>
                                <p:cTn id="26" presetID="26" presetClass="emph" presetSubtype="0" fill="hold" grpId="0" nodeType="withEffect">
                                  <p:stCondLst>
                                    <p:cond delay="0"/>
                                  </p:stCondLst>
                                  <p:childTnLst>
                                    <p:animEffect transition="out" filter="fade">
                                      <p:cBhvr>
                                        <p:cTn id="27" dur="2000" tmFilter="0, 0; .2, .5; .8, .5; 1, 0"/>
                                        <p:tgtEl>
                                          <p:spTgt spid="367637"/>
                                        </p:tgtEl>
                                      </p:cBhvr>
                                    </p:animEffect>
                                    <p:animScale>
                                      <p:cBhvr>
                                        <p:cTn id="28" dur="1000" autoRev="1" fill="hold"/>
                                        <p:tgtEl>
                                          <p:spTgt spid="367637"/>
                                        </p:tgtEl>
                                      </p:cBhvr>
                                      <p:by x="105000" y="105000"/>
                                    </p:animScale>
                                  </p:childTnLst>
                                </p:cTn>
                              </p:par>
                            </p:childTnLst>
                          </p:cTn>
                        </p:par>
                        <p:par>
                          <p:cTn id="29" fill="hold" nodeType="afterGroup">
                            <p:stCondLst>
                              <p:cond delay="4500"/>
                            </p:stCondLst>
                            <p:childTnLst>
                              <p:par>
                                <p:cTn id="30" presetID="63" presetClass="path" presetSubtype="0" accel="50000" decel="50000" fill="hold" grpId="1" nodeType="afterEffect">
                                  <p:stCondLst>
                                    <p:cond delay="0"/>
                                  </p:stCondLst>
                                  <p:childTnLst>
                                    <p:animMotion origin="layout" path="M 0.00013 -2.22222E-6 L 0.0832 -0.00232 " pathEditMode="relative" rAng="0" ptsTypes="AA">
                                      <p:cBhvr>
                                        <p:cTn id="31" dur="2000" fill="hold"/>
                                        <p:tgtEl>
                                          <p:spTgt spid="367637"/>
                                        </p:tgtEl>
                                        <p:attrNameLst>
                                          <p:attrName>ppt_x</p:attrName>
                                          <p:attrName>ppt_y</p:attrName>
                                        </p:attrNameLst>
                                      </p:cBhvr>
                                      <p:rCtr x="4349" y="-93"/>
                                    </p:animMotion>
                                  </p:childTnLst>
                                </p:cTn>
                              </p:par>
                            </p:childTnLst>
                          </p:cTn>
                        </p:par>
                        <p:par>
                          <p:cTn id="32" fill="hold" nodeType="afterGroup">
                            <p:stCondLst>
                              <p:cond delay="6500"/>
                            </p:stCondLst>
                            <p:childTnLst>
                              <p:par>
                                <p:cTn id="33" presetID="35" presetClass="path" presetSubtype="0" accel="50000" decel="50000" fill="hold" grpId="1" nodeType="afterEffect">
                                  <p:stCondLst>
                                    <p:cond delay="0"/>
                                  </p:stCondLst>
                                  <p:iterate type="lt">
                                    <p:tmPct val="0"/>
                                  </p:iterate>
                                  <p:childTnLst>
                                    <p:animMotion origin="layout" path="M 5E-6 3.7037E-6 L -0.08438 0.00625 " pathEditMode="relative" rAng="0" ptsTypes="AA">
                                      <p:cBhvr>
                                        <p:cTn id="34" dur="2000" fill="hold"/>
                                        <p:tgtEl>
                                          <p:spTgt spid="367667"/>
                                        </p:tgtEl>
                                        <p:attrNameLst>
                                          <p:attrName>ppt_x</p:attrName>
                                          <p:attrName>ppt_y</p:attrName>
                                        </p:attrNameLst>
                                      </p:cBhvr>
                                      <p:rCtr x="-4219" y="301"/>
                                    </p:animMotion>
                                  </p:childTnLst>
                                </p:cTn>
                              </p:par>
                            </p:childTnLst>
                          </p:cTn>
                        </p:par>
                        <p:par>
                          <p:cTn id="35" fill="hold" nodeType="afterGroup">
                            <p:stCondLst>
                              <p:cond delay="8500"/>
                            </p:stCondLst>
                            <p:childTnLst>
                              <p:par>
                                <p:cTn id="36" presetID="36" presetClass="emph" presetSubtype="0" fill="hold" grpId="2" nodeType="afterEffect">
                                  <p:stCondLst>
                                    <p:cond delay="0"/>
                                  </p:stCondLst>
                                  <p:iterate type="lt">
                                    <p:tmPct val="10000"/>
                                  </p:iterate>
                                  <p:childTnLst>
                                    <p:animScale>
                                      <p:cBhvr>
                                        <p:cTn id="37" dur="250" autoRev="1" fill="hold">
                                          <p:stCondLst>
                                            <p:cond delay="0"/>
                                          </p:stCondLst>
                                        </p:cTn>
                                        <p:tgtEl>
                                          <p:spTgt spid="367667"/>
                                        </p:tgtEl>
                                      </p:cBhvr>
                                      <p:to x="80000" y="100000"/>
                                    </p:animScale>
                                    <p:anim by="(#ppt_w*0.10)" calcmode="lin" valueType="num">
                                      <p:cBhvr>
                                        <p:cTn id="38" dur="250" autoRev="1" fill="hold">
                                          <p:stCondLst>
                                            <p:cond delay="0"/>
                                          </p:stCondLst>
                                        </p:cTn>
                                        <p:tgtEl>
                                          <p:spTgt spid="367667"/>
                                        </p:tgtEl>
                                        <p:attrNameLst>
                                          <p:attrName>ppt_x</p:attrName>
                                        </p:attrNameLst>
                                      </p:cBhvr>
                                    </p:anim>
                                    <p:anim by="(-#ppt_w*0.10)" calcmode="lin" valueType="num">
                                      <p:cBhvr>
                                        <p:cTn id="39" dur="250" autoRev="1" fill="hold">
                                          <p:stCondLst>
                                            <p:cond delay="0"/>
                                          </p:stCondLst>
                                        </p:cTn>
                                        <p:tgtEl>
                                          <p:spTgt spid="367667"/>
                                        </p:tgtEl>
                                        <p:attrNameLst>
                                          <p:attrName>ppt_y</p:attrName>
                                        </p:attrNameLst>
                                      </p:cBhvr>
                                    </p:anim>
                                    <p:animRot by="-480000">
                                      <p:cBhvr>
                                        <p:cTn id="40" dur="250" autoRev="1" fill="hold">
                                          <p:stCondLst>
                                            <p:cond delay="0"/>
                                          </p:stCondLst>
                                        </p:cTn>
                                        <p:tgtEl>
                                          <p:spTgt spid="367667"/>
                                        </p:tgtEl>
                                        <p:attrNameLst>
                                          <p:attrName>r</p:attrName>
                                        </p:attrNameLst>
                                      </p:cBhvr>
                                    </p:animRot>
                                  </p:childTnLst>
                                </p:cTn>
                              </p:par>
                            </p:childTnLst>
                          </p:cTn>
                        </p:par>
                        <p:par>
                          <p:cTn id="41" fill="hold" nodeType="afterGroup">
                            <p:stCondLst>
                              <p:cond delay="9100"/>
                            </p:stCondLst>
                            <p:childTnLst>
                              <p:par>
                                <p:cTn id="42" presetID="64" presetClass="path" presetSubtype="0" accel="50000" decel="50000" fill="hold" grpId="3" nodeType="afterEffect">
                                  <p:stCondLst>
                                    <p:cond delay="0"/>
                                  </p:stCondLst>
                                  <p:childTnLst>
                                    <p:animMotion origin="layout" path="M 0.22343 0.32477 L -0.08477 -1.85185E-6 " pathEditMode="relative" rAng="0" ptsTypes="AA">
                                      <p:cBhvr>
                                        <p:cTn id="43" dur="2000" fill="hold"/>
                                        <p:tgtEl>
                                          <p:spTgt spid="367630"/>
                                        </p:tgtEl>
                                        <p:attrNameLst>
                                          <p:attrName>ppt_x</p:attrName>
                                          <p:attrName>ppt_y</p:attrName>
                                        </p:attrNameLst>
                                      </p:cBhvr>
                                      <p:rCtr x="-15378" y="-16319"/>
                                    </p:animMotion>
                                  </p:childTnLst>
                                </p:cTn>
                              </p:par>
                            </p:childTnLst>
                          </p:cTn>
                        </p:par>
                        <p:par>
                          <p:cTn id="44" fill="hold" nodeType="afterGroup">
                            <p:stCondLst>
                              <p:cond delay="11100"/>
                            </p:stCondLst>
                            <p:childTnLst>
                              <p:par>
                                <p:cTn id="45" presetID="8" presetClass="exit" presetSubtype="16" fill="hold" grpId="2" nodeType="afterEffect">
                                  <p:stCondLst>
                                    <p:cond delay="0"/>
                                  </p:stCondLst>
                                  <p:childTnLst>
                                    <p:animEffect transition="out" filter="diamond(in)">
                                      <p:cBhvr>
                                        <p:cTn id="46" dur="1000"/>
                                        <p:tgtEl>
                                          <p:spTgt spid="367630"/>
                                        </p:tgtEl>
                                      </p:cBhvr>
                                    </p:animEffect>
                                    <p:set>
                                      <p:cBhvr>
                                        <p:cTn id="47" dur="1" fill="hold">
                                          <p:stCondLst>
                                            <p:cond delay="999"/>
                                          </p:stCondLst>
                                        </p:cTn>
                                        <p:tgtEl>
                                          <p:spTgt spid="367630"/>
                                        </p:tgtEl>
                                        <p:attrNameLst>
                                          <p:attrName>style.visibility</p:attrName>
                                        </p:attrNameLst>
                                      </p:cBhvr>
                                      <p:to>
                                        <p:strVal val="hidden"/>
                                      </p:to>
                                    </p:set>
                                  </p:childTnLst>
                                </p:cTn>
                              </p:par>
                              <p:par>
                                <p:cTn id="48" presetID="8" presetClass="entr" presetSubtype="16" fill="hold" grpId="0" nodeType="withEffect">
                                  <p:stCondLst>
                                    <p:cond delay="0"/>
                                  </p:stCondLst>
                                  <p:childTnLst>
                                    <p:set>
                                      <p:cBhvr>
                                        <p:cTn id="49" dur="1" fill="hold">
                                          <p:stCondLst>
                                            <p:cond delay="0"/>
                                          </p:stCondLst>
                                        </p:cTn>
                                        <p:tgtEl>
                                          <p:spTgt spid="367668"/>
                                        </p:tgtEl>
                                        <p:attrNameLst>
                                          <p:attrName>style.visibility</p:attrName>
                                        </p:attrNameLst>
                                      </p:cBhvr>
                                      <p:to>
                                        <p:strVal val="visible"/>
                                      </p:to>
                                    </p:set>
                                    <p:animEffect transition="in" filter="diamond(in)">
                                      <p:cBhvr>
                                        <p:cTn id="50" dur="1000"/>
                                        <p:tgtEl>
                                          <p:spTgt spid="367668"/>
                                        </p:tgtEl>
                                      </p:cBhvr>
                                    </p:animEffect>
                                  </p:childTnLst>
                                </p:cTn>
                              </p:par>
                            </p:childTnLst>
                          </p:cTn>
                        </p:par>
                        <p:par>
                          <p:cTn id="51" fill="hold" nodeType="afterGroup">
                            <p:stCondLst>
                              <p:cond delay="12100"/>
                            </p:stCondLst>
                            <p:childTnLst>
                              <p:par>
                                <p:cTn id="52" presetID="3" presetClass="exit" presetSubtype="10" fill="hold" grpId="3" nodeType="afterEffect">
                                  <p:stCondLst>
                                    <p:cond delay="0"/>
                                  </p:stCondLst>
                                  <p:iterate type="lt">
                                    <p:tmPct val="0"/>
                                  </p:iterate>
                                  <p:childTnLst>
                                    <p:animEffect transition="out" filter="blinds(horizontal)">
                                      <p:cBhvr>
                                        <p:cTn id="53" dur="500"/>
                                        <p:tgtEl>
                                          <p:spTgt spid="367667"/>
                                        </p:tgtEl>
                                      </p:cBhvr>
                                    </p:animEffect>
                                    <p:set>
                                      <p:cBhvr>
                                        <p:cTn id="54" dur="1" fill="hold">
                                          <p:stCondLst>
                                            <p:cond delay="499"/>
                                          </p:stCondLst>
                                        </p:cTn>
                                        <p:tgtEl>
                                          <p:spTgt spid="367667"/>
                                        </p:tgtEl>
                                        <p:attrNameLst>
                                          <p:attrName>style.visibility</p:attrName>
                                        </p:attrNameLst>
                                      </p:cBhvr>
                                      <p:to>
                                        <p:strVal val="hidden"/>
                                      </p:to>
                                    </p:set>
                                  </p:childTnLst>
                                </p:cTn>
                              </p:par>
                            </p:childTnLst>
                          </p:cTn>
                        </p:par>
                        <p:par>
                          <p:cTn id="55" fill="hold" nodeType="afterGroup">
                            <p:stCondLst>
                              <p:cond delay="12600"/>
                            </p:stCondLst>
                            <p:childTnLst>
                              <p:par>
                                <p:cTn id="56" presetID="2" presetClass="exit" presetSubtype="8" fill="hold" grpId="1" nodeType="afterEffect">
                                  <p:stCondLst>
                                    <p:cond delay="0"/>
                                  </p:stCondLst>
                                  <p:childTnLst>
                                    <p:anim calcmode="lin" valueType="num">
                                      <p:cBhvr additive="base">
                                        <p:cTn id="57" dur="500"/>
                                        <p:tgtEl>
                                          <p:spTgt spid="367671"/>
                                        </p:tgtEl>
                                        <p:attrNameLst>
                                          <p:attrName>ppt_x</p:attrName>
                                        </p:attrNameLst>
                                      </p:cBhvr>
                                      <p:tavLst>
                                        <p:tav tm="0">
                                          <p:val>
                                            <p:strVal val="ppt_x"/>
                                          </p:val>
                                        </p:tav>
                                        <p:tav tm="100000">
                                          <p:val>
                                            <p:strVal val="0-ppt_w/2"/>
                                          </p:val>
                                        </p:tav>
                                      </p:tavLst>
                                    </p:anim>
                                    <p:anim calcmode="lin" valueType="num">
                                      <p:cBhvr additive="base">
                                        <p:cTn id="58" dur="500"/>
                                        <p:tgtEl>
                                          <p:spTgt spid="367671"/>
                                        </p:tgtEl>
                                        <p:attrNameLst>
                                          <p:attrName>ppt_y</p:attrName>
                                        </p:attrNameLst>
                                      </p:cBhvr>
                                      <p:tavLst>
                                        <p:tav tm="0">
                                          <p:val>
                                            <p:strVal val="ppt_y"/>
                                          </p:val>
                                        </p:tav>
                                        <p:tav tm="100000">
                                          <p:val>
                                            <p:strVal val="ppt_y"/>
                                          </p:val>
                                        </p:tav>
                                      </p:tavLst>
                                    </p:anim>
                                    <p:set>
                                      <p:cBhvr>
                                        <p:cTn id="59" dur="1" fill="hold">
                                          <p:stCondLst>
                                            <p:cond delay="499"/>
                                          </p:stCondLst>
                                        </p:cTn>
                                        <p:tgtEl>
                                          <p:spTgt spid="3676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30" grpId="0" animBg="1"/>
      <p:bldP spid="367630" grpId="1" animBg="1"/>
      <p:bldP spid="367630" grpId="2" animBg="1"/>
      <p:bldP spid="367630" grpId="3" animBg="1"/>
      <p:bldP spid="367637" grpId="0" animBg="1"/>
      <p:bldP spid="367637" grpId="1" animBg="1"/>
      <p:bldP spid="367638" grpId="0" animBg="1"/>
      <p:bldP spid="367667" grpId="0" animBg="1"/>
      <p:bldP spid="367667" grpId="1" animBg="1"/>
      <p:bldP spid="367667" grpId="2" animBg="1"/>
      <p:bldP spid="367667" grpId="3" animBg="1"/>
      <p:bldP spid="367668" grpId="0" animBg="1"/>
      <p:bldP spid="367671" grpId="0" animBg="1"/>
      <p:bldP spid="367671" grpId="1"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1" name="Oval 3"/>
          <p:cNvSpPr>
            <a:spLocks noChangeArrowheads="1"/>
          </p:cNvSpPr>
          <p:nvPr/>
        </p:nvSpPr>
        <p:spPr bwMode="auto">
          <a:xfrm>
            <a:off x="3548061" y="2921031"/>
            <a:ext cx="750889" cy="627549"/>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wrap="square">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300" b="1">
                <a:latin typeface="VNI-Helve" pitchFamily="2" charset="0"/>
              </a:rPr>
              <a:t>12</a:t>
            </a:r>
          </a:p>
        </p:txBody>
      </p:sp>
      <p:sp>
        <p:nvSpPr>
          <p:cNvPr id="657412" name="Oval 4"/>
          <p:cNvSpPr>
            <a:spLocks noChangeArrowheads="1"/>
          </p:cNvSpPr>
          <p:nvPr/>
        </p:nvSpPr>
        <p:spPr bwMode="auto">
          <a:xfrm>
            <a:off x="4592638"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8</a:t>
            </a:r>
          </a:p>
        </p:txBody>
      </p:sp>
      <p:sp>
        <p:nvSpPr>
          <p:cNvPr id="57350" name="Oval 5"/>
          <p:cNvSpPr>
            <a:spLocks noChangeArrowheads="1"/>
          </p:cNvSpPr>
          <p:nvPr/>
        </p:nvSpPr>
        <p:spPr bwMode="auto">
          <a:xfrm>
            <a:off x="5614988"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57351" name="Oval 6"/>
          <p:cNvSpPr>
            <a:spLocks noChangeArrowheads="1"/>
          </p:cNvSpPr>
          <p:nvPr/>
        </p:nvSpPr>
        <p:spPr bwMode="auto">
          <a:xfrm>
            <a:off x="6619875" y="28590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57352" name="Oval 7"/>
          <p:cNvSpPr>
            <a:spLocks noChangeArrowheads="1"/>
          </p:cNvSpPr>
          <p:nvPr/>
        </p:nvSpPr>
        <p:spPr bwMode="auto">
          <a:xfrm>
            <a:off x="7661275"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57353" name="Oval 8"/>
          <p:cNvSpPr>
            <a:spLocks noChangeArrowheads="1"/>
          </p:cNvSpPr>
          <p:nvPr/>
        </p:nvSpPr>
        <p:spPr bwMode="auto">
          <a:xfrm>
            <a:off x="8685213"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57354" name="Oval 9"/>
          <p:cNvSpPr>
            <a:spLocks noChangeArrowheads="1"/>
          </p:cNvSpPr>
          <p:nvPr/>
        </p:nvSpPr>
        <p:spPr bwMode="auto">
          <a:xfrm>
            <a:off x="9709151" y="2871789"/>
            <a:ext cx="754063" cy="64928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15</a:t>
            </a:r>
          </a:p>
        </p:txBody>
      </p:sp>
      <p:sp>
        <p:nvSpPr>
          <p:cNvPr id="657418" name="Oval 10"/>
          <p:cNvSpPr>
            <a:spLocks noChangeArrowheads="1"/>
          </p:cNvSpPr>
          <p:nvPr/>
        </p:nvSpPr>
        <p:spPr bwMode="auto">
          <a:xfrm>
            <a:off x="2546350" y="2871788"/>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657419" name="AutoShape 11"/>
          <p:cNvSpPr>
            <a:spLocks noChangeArrowheads="1"/>
          </p:cNvSpPr>
          <p:nvPr/>
        </p:nvSpPr>
        <p:spPr bwMode="auto">
          <a:xfrm>
            <a:off x="3460750" y="3571876"/>
            <a:ext cx="914400" cy="908149"/>
          </a:xfrm>
          <a:prstGeom prst="upArrowCallout">
            <a:avLst>
              <a:gd name="adj1" fmla="val 27746"/>
              <a:gd name="adj2" fmla="val 25819"/>
              <a:gd name="adj3" fmla="val 16667"/>
              <a:gd name="adj4" fmla="val 5053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latin typeface="Times New Roman" panose="02020603050405020304" pitchFamily="18" charset="0"/>
              </a:rPr>
              <a:t>i</a:t>
            </a:r>
          </a:p>
        </p:txBody>
      </p:sp>
      <p:sp>
        <p:nvSpPr>
          <p:cNvPr id="57357" name="Text Box 12"/>
          <p:cNvSpPr txBox="1">
            <a:spLocks noChangeArrowheads="1"/>
          </p:cNvSpPr>
          <p:nvPr/>
        </p:nvSpPr>
        <p:spPr bwMode="auto">
          <a:xfrm>
            <a:off x="5111750" y="5029200"/>
            <a:ext cx="68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3600">
                <a:latin typeface="Times New Roman" panose="02020603050405020304" pitchFamily="18" charset="0"/>
              </a:rPr>
              <a:t>x</a:t>
            </a:r>
          </a:p>
        </p:txBody>
      </p:sp>
      <p:sp>
        <p:nvSpPr>
          <p:cNvPr id="657446" name="AutoShape 38"/>
          <p:cNvSpPr>
            <a:spLocks noChangeArrowheads="1"/>
          </p:cNvSpPr>
          <p:nvPr/>
        </p:nvSpPr>
        <p:spPr bwMode="auto">
          <a:xfrm>
            <a:off x="4384675" y="2039939"/>
            <a:ext cx="1143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solidFill>
                  <a:srgbClr val="0000FF"/>
                </a:solidFill>
                <a:latin typeface="Times New Roman" panose="02020603050405020304" pitchFamily="18" charset="0"/>
              </a:rPr>
              <a:t>pos</a:t>
            </a:r>
          </a:p>
        </p:txBody>
      </p:sp>
      <p:sp>
        <p:nvSpPr>
          <p:cNvPr id="657450" name="Text Box 42"/>
          <p:cNvSpPr txBox="1">
            <a:spLocks noChangeArrowheads="1"/>
          </p:cNvSpPr>
          <p:nvPr/>
        </p:nvSpPr>
        <p:spPr bwMode="auto">
          <a:xfrm>
            <a:off x="3449639" y="1384300"/>
            <a:ext cx="4225925"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solidFill>
                  <a:srgbClr val="FFFF00"/>
                </a:solidFill>
                <a:latin typeface="Times New Roman" panose="02020603050405020304" pitchFamily="18" charset="0"/>
              </a:rPr>
              <a:t>Chèn a[2] vào (a[0] … a[1])</a:t>
            </a:r>
          </a:p>
        </p:txBody>
      </p:sp>
      <p:sp>
        <p:nvSpPr>
          <p:cNvPr id="657451" name="Oval 43"/>
          <p:cNvSpPr>
            <a:spLocks noChangeArrowheads="1"/>
          </p:cNvSpPr>
          <p:nvPr/>
        </p:nvSpPr>
        <p:spPr bwMode="auto">
          <a:xfrm>
            <a:off x="3571875" y="2895600"/>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8</a:t>
            </a:r>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grpSp>
        <p:nvGrpSpPr>
          <p:cNvPr id="29" name="Group 11"/>
          <p:cNvGrpSpPr>
            <a:grpSpLocks/>
          </p:cNvGrpSpPr>
          <p:nvPr/>
        </p:nvGrpSpPr>
        <p:grpSpPr bwMode="auto">
          <a:xfrm>
            <a:off x="2546350" y="2287589"/>
            <a:ext cx="7893050" cy="649287"/>
            <a:chOff x="644" y="1153"/>
            <a:chExt cx="4972" cy="409"/>
          </a:xfrm>
        </p:grpSpPr>
        <p:sp>
          <p:nvSpPr>
            <p:cNvPr id="30" name="Oval 12"/>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31" name="Oval 13"/>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32" name="Oval 14"/>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3</a:t>
              </a:r>
            </a:p>
          </p:txBody>
        </p:sp>
        <p:sp>
          <p:nvSpPr>
            <p:cNvPr id="33" name="Oval 15"/>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34" name="Oval 16"/>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35" name="Oval 17"/>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36" name="Oval 18"/>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7</a:t>
              </a:r>
            </a:p>
          </p:txBody>
        </p:sp>
        <p:sp>
          <p:nvSpPr>
            <p:cNvPr id="37" name="Oval 19"/>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0</a:t>
              </a:r>
            </a:p>
          </p:txBody>
        </p:sp>
      </p:grpSp>
      <p:sp>
        <p:nvSpPr>
          <p:cNvPr id="38" name="Rectangle 37"/>
          <p:cNvSpPr/>
          <p:nvPr/>
        </p:nvSpPr>
        <p:spPr>
          <a:xfrm>
            <a:off x="615950" y="248458"/>
            <a:ext cx="10960100" cy="754053"/>
          </a:xfrm>
          <a:prstGeom prst="rect">
            <a:avLst/>
          </a:prstGeom>
        </p:spPr>
        <p:txBody>
          <a:bodyPr wrap="square">
            <a:spAutoFit/>
          </a:bodyPr>
          <a:lstStyle/>
          <a:p>
            <a:pPr algn="ctr"/>
            <a:r>
              <a:rPr lang="en-US" sz="4300" b="1" i="1">
                <a:latin typeface="Times New Roman" panose="02020603050405020304" pitchFamily="18" charset="0"/>
              </a:rPr>
              <a:t>Insertion</a:t>
            </a:r>
            <a:r>
              <a:rPr lang="en-US" sz="4300" b="1" i="1"/>
              <a:t> </a:t>
            </a:r>
            <a:r>
              <a:rPr lang="en-US" sz="4300" b="1" i="1">
                <a:latin typeface="Times New Roman" panose="02020603050405020304" pitchFamily="18" charset="0"/>
              </a:rPr>
              <a:t>Sort</a:t>
            </a:r>
            <a:r>
              <a:rPr lang="en-US" sz="4300" b="1" i="1"/>
              <a:t> </a:t>
            </a:r>
            <a:r>
              <a:rPr lang="en-US" sz="4300" b="1" i="1">
                <a:latin typeface="Times New Roman" panose="02020603050405020304" pitchFamily="18" charset="0"/>
              </a:rPr>
              <a:t>–</a:t>
            </a:r>
            <a:r>
              <a:rPr lang="en-US" sz="4300" b="1" i="1"/>
              <a:t> </a:t>
            </a:r>
            <a:r>
              <a:rPr lang="en-US" sz="4300" b="1" i="1">
                <a:latin typeface="Times New Roman" panose="02020603050405020304" pitchFamily="18" charset="0"/>
              </a:rPr>
              <a:t>Ví dụ</a:t>
            </a:r>
            <a:endParaRPr lang="en-US" sz="4300" b="1"/>
          </a:p>
        </p:txBody>
      </p:sp>
      <p:sp>
        <p:nvSpPr>
          <p:cNvPr id="39" name="Rectangle 38"/>
          <p:cNvSpPr/>
          <p:nvPr/>
        </p:nvSpPr>
        <p:spPr>
          <a:xfrm>
            <a:off x="583582" y="2939534"/>
            <a:ext cx="1378904" cy="523220"/>
          </a:xfrm>
          <a:prstGeom prst="rect">
            <a:avLst/>
          </a:prstGeom>
        </p:spPr>
        <p:txBody>
          <a:bodyPr wrap="none">
            <a:spAutoFit/>
          </a:bodyPr>
          <a:lstStyle/>
          <a:p>
            <a:r>
              <a:rPr lang="en-US" sz="2800" b="1" i="1">
                <a:latin typeface="Times New Roman" panose="02020603050405020304" pitchFamily="18" charset="0"/>
              </a:rPr>
              <a:t>Bước 2:</a:t>
            </a:r>
            <a:endParaRPr lang="en-US" sz="2800" b="1"/>
          </a:p>
        </p:txBody>
      </p:sp>
      <p:sp>
        <p:nvSpPr>
          <p:cNvPr id="40"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171515451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4.16667E-6 2.96296E-6 L 0.08698 -0.0051 " pathEditMode="relative" rAng="0" ptsTypes="AA">
                                      <p:cBhvr>
                                        <p:cTn id="6" dur="2000" fill="hold"/>
                                        <p:tgtEl>
                                          <p:spTgt spid="657419"/>
                                        </p:tgtEl>
                                        <p:attrNameLst>
                                          <p:attrName>ppt_x</p:attrName>
                                          <p:attrName>ppt_y</p:attrName>
                                        </p:attrNameLst>
                                      </p:cBhvr>
                                      <p:rCtr x="4349" y="-255"/>
                                    </p:animMotion>
                                  </p:childTnLst>
                                </p:cTn>
                              </p:par>
                            </p:childTnLst>
                          </p:cTn>
                        </p:par>
                        <p:par>
                          <p:cTn id="7" fill="hold" nodeType="afterGroup">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657450"/>
                                        </p:tgtEl>
                                        <p:attrNameLst>
                                          <p:attrName>style.visibility</p:attrName>
                                        </p:attrNameLst>
                                      </p:cBhvr>
                                      <p:to>
                                        <p:strVal val="visible"/>
                                      </p:to>
                                    </p:set>
                                    <p:anim calcmode="lin" valueType="num">
                                      <p:cBhvr additive="base">
                                        <p:cTn id="10" dur="500" fill="hold"/>
                                        <p:tgtEl>
                                          <p:spTgt spid="657450"/>
                                        </p:tgtEl>
                                        <p:attrNameLst>
                                          <p:attrName>ppt_x</p:attrName>
                                        </p:attrNameLst>
                                      </p:cBhvr>
                                      <p:tavLst>
                                        <p:tav tm="0">
                                          <p:val>
                                            <p:strVal val="0-#ppt_w/2"/>
                                          </p:val>
                                        </p:tav>
                                        <p:tav tm="100000">
                                          <p:val>
                                            <p:strVal val="#ppt_x"/>
                                          </p:val>
                                        </p:tav>
                                      </p:tavLst>
                                    </p:anim>
                                    <p:anim calcmode="lin" valueType="num">
                                      <p:cBhvr additive="base">
                                        <p:cTn id="11" dur="500" fill="hold"/>
                                        <p:tgtEl>
                                          <p:spTgt spid="657450"/>
                                        </p:tgtEl>
                                        <p:attrNameLst>
                                          <p:attrName>ppt_y</p:attrName>
                                        </p:attrNameLst>
                                      </p:cBhvr>
                                      <p:tavLst>
                                        <p:tav tm="0">
                                          <p:val>
                                            <p:strVal val="#ppt_y"/>
                                          </p:val>
                                        </p:tav>
                                        <p:tav tm="100000">
                                          <p:val>
                                            <p:strVal val="#ppt_y"/>
                                          </p:val>
                                        </p:tav>
                                      </p:tavLst>
                                    </p:anim>
                                  </p:childTnLst>
                                </p:cTn>
                              </p:par>
                            </p:childTnLst>
                          </p:cTn>
                        </p:par>
                        <p:par>
                          <p:cTn id="12" fill="hold" nodeType="afterGroup">
                            <p:stCondLst>
                              <p:cond delay="2500"/>
                            </p:stCondLst>
                            <p:childTnLst>
                              <p:par>
                                <p:cTn id="13" presetID="42" presetClass="path" presetSubtype="0" accel="50000" decel="50000" fill="hold" grpId="0" nodeType="afterEffect">
                                  <p:stCondLst>
                                    <p:cond delay="0"/>
                                  </p:stCondLst>
                                  <p:childTnLst>
                                    <p:animMotion origin="layout" path="M -8.33333E-7 2.59259E-6 L 0.1132 0.32453 " pathEditMode="relative" rAng="0" ptsTypes="AA">
                                      <p:cBhvr>
                                        <p:cTn id="14" dur="2000" fill="hold"/>
                                        <p:tgtEl>
                                          <p:spTgt spid="657412"/>
                                        </p:tgtEl>
                                        <p:attrNameLst>
                                          <p:attrName>ppt_x</p:attrName>
                                          <p:attrName>ppt_y</p:attrName>
                                        </p:attrNameLst>
                                      </p:cBhvr>
                                      <p:rCtr x="5660" y="16227"/>
                                    </p:animMotion>
                                  </p:childTnLst>
                                </p:cTn>
                              </p:par>
                            </p:childTnLst>
                          </p:cTn>
                        </p:par>
                        <p:par>
                          <p:cTn id="15" fill="hold" nodeType="afterGroup">
                            <p:stCondLst>
                              <p:cond delay="4500"/>
                            </p:stCondLst>
                            <p:childTnLst>
                              <p:par>
                                <p:cTn id="16" presetID="3" presetClass="entr" presetSubtype="10" fill="hold" grpId="0" nodeType="afterEffect">
                                  <p:stCondLst>
                                    <p:cond delay="0"/>
                                  </p:stCondLst>
                                  <p:iterate type="lt">
                                    <p:tmPct val="0"/>
                                  </p:iterate>
                                  <p:childTnLst>
                                    <p:set>
                                      <p:cBhvr>
                                        <p:cTn id="17" dur="1" fill="hold">
                                          <p:stCondLst>
                                            <p:cond delay="0"/>
                                          </p:stCondLst>
                                        </p:cTn>
                                        <p:tgtEl>
                                          <p:spTgt spid="657446"/>
                                        </p:tgtEl>
                                        <p:attrNameLst>
                                          <p:attrName>style.visibility</p:attrName>
                                        </p:attrNameLst>
                                      </p:cBhvr>
                                      <p:to>
                                        <p:strVal val="visible"/>
                                      </p:to>
                                    </p:set>
                                    <p:animEffect transition="in" filter="blinds(horizontal)">
                                      <p:cBhvr>
                                        <p:cTn id="18" dur="500"/>
                                        <p:tgtEl>
                                          <p:spTgt spid="657446"/>
                                        </p:tgtEl>
                                      </p:cBhvr>
                                    </p:animEffect>
                                  </p:childTnLst>
                                </p:cTn>
                              </p:par>
                            </p:childTnLst>
                          </p:cTn>
                        </p:par>
                        <p:par>
                          <p:cTn id="19" fill="hold" nodeType="afterGroup">
                            <p:stCondLst>
                              <p:cond delay="5000"/>
                            </p:stCondLst>
                            <p:childTnLst>
                              <p:par>
                                <p:cTn id="20" presetID="26" presetClass="emph" presetSubtype="0" fill="hold" grpId="1" nodeType="afterEffect">
                                  <p:stCondLst>
                                    <p:cond delay="0"/>
                                  </p:stCondLst>
                                  <p:childTnLst>
                                    <p:animEffect transition="out" filter="fade">
                                      <p:cBhvr>
                                        <p:cTn id="21" dur="2000" tmFilter="0, 0; .2, .5; .8, .5; 1, 0"/>
                                        <p:tgtEl>
                                          <p:spTgt spid="657412"/>
                                        </p:tgtEl>
                                      </p:cBhvr>
                                    </p:animEffect>
                                    <p:animScale>
                                      <p:cBhvr>
                                        <p:cTn id="22" dur="1000" autoRev="1" fill="hold"/>
                                        <p:tgtEl>
                                          <p:spTgt spid="657412"/>
                                        </p:tgtEl>
                                      </p:cBhvr>
                                      <p:by x="105000" y="105000"/>
                                    </p:animScale>
                                  </p:childTnLst>
                                </p:cTn>
                              </p:par>
                              <p:par>
                                <p:cTn id="23" presetID="26" presetClass="emph" presetSubtype="0" fill="hold" grpId="0" nodeType="withEffect">
                                  <p:stCondLst>
                                    <p:cond delay="0"/>
                                  </p:stCondLst>
                                  <p:childTnLst>
                                    <p:animEffect transition="out" filter="fade">
                                      <p:cBhvr>
                                        <p:cTn id="24" dur="2000" tmFilter="0, 0; .2, .5; .8, .5; 1, 0"/>
                                        <p:tgtEl>
                                          <p:spTgt spid="657411"/>
                                        </p:tgtEl>
                                      </p:cBhvr>
                                    </p:animEffect>
                                    <p:animScale>
                                      <p:cBhvr>
                                        <p:cTn id="25" dur="1000" autoRev="1" fill="hold"/>
                                        <p:tgtEl>
                                          <p:spTgt spid="657411"/>
                                        </p:tgtEl>
                                      </p:cBhvr>
                                      <p:by x="105000" y="105000"/>
                                    </p:animScale>
                                  </p:childTnLst>
                                </p:cTn>
                              </p:par>
                            </p:childTnLst>
                          </p:cTn>
                        </p:par>
                        <p:par>
                          <p:cTn id="26" fill="hold" nodeType="afterGroup">
                            <p:stCondLst>
                              <p:cond delay="7000"/>
                            </p:stCondLst>
                            <p:childTnLst>
                              <p:par>
                                <p:cTn id="27" presetID="63" presetClass="path" presetSubtype="0" accel="50000" decel="50000" fill="hold" grpId="1" nodeType="afterEffect">
                                  <p:stCondLst>
                                    <p:cond delay="0"/>
                                  </p:stCondLst>
                                  <p:childTnLst>
                                    <p:animMotion origin="layout" path="M -4.79167E-6 2.22222E-6 L 0.0849 -0.00556 " pathEditMode="relative" rAng="0" ptsTypes="AA">
                                      <p:cBhvr>
                                        <p:cTn id="28" dur="2000" fill="hold"/>
                                        <p:tgtEl>
                                          <p:spTgt spid="657411"/>
                                        </p:tgtEl>
                                        <p:attrNameLst>
                                          <p:attrName>ppt_x</p:attrName>
                                          <p:attrName>ppt_y</p:attrName>
                                        </p:attrNameLst>
                                      </p:cBhvr>
                                      <p:rCtr x="4375" y="-370"/>
                                    </p:animMotion>
                                  </p:childTnLst>
                                </p:cTn>
                              </p:par>
                            </p:childTnLst>
                          </p:cTn>
                        </p:par>
                        <p:par>
                          <p:cTn id="29" fill="hold" nodeType="afterGroup">
                            <p:stCondLst>
                              <p:cond delay="9000"/>
                            </p:stCondLst>
                            <p:childTnLst>
                              <p:par>
                                <p:cTn id="30" presetID="35" presetClass="path" presetSubtype="0" accel="50000" decel="50000" fill="hold" grpId="1" nodeType="afterEffect">
                                  <p:stCondLst>
                                    <p:cond delay="0"/>
                                  </p:stCondLst>
                                  <p:iterate type="lt">
                                    <p:tmPct val="0"/>
                                  </p:iterate>
                                  <p:childTnLst>
                                    <p:animMotion origin="layout" path="M -4.16667E-7 3.7037E-6 L -0.08463 0.00231 " pathEditMode="relative" rAng="0" ptsTypes="AA">
                                      <p:cBhvr>
                                        <p:cTn id="31" dur="2000" fill="hold"/>
                                        <p:tgtEl>
                                          <p:spTgt spid="657446"/>
                                        </p:tgtEl>
                                        <p:attrNameLst>
                                          <p:attrName>ppt_x</p:attrName>
                                          <p:attrName>ppt_y</p:attrName>
                                        </p:attrNameLst>
                                      </p:cBhvr>
                                      <p:rCtr x="-4232" y="116"/>
                                    </p:animMotion>
                                  </p:childTnLst>
                                </p:cTn>
                              </p:par>
                            </p:childTnLst>
                          </p:cTn>
                        </p:par>
                        <p:par>
                          <p:cTn id="32" fill="hold" nodeType="afterGroup">
                            <p:stCondLst>
                              <p:cond delay="11000"/>
                            </p:stCondLst>
                            <p:childTnLst>
                              <p:par>
                                <p:cTn id="33" presetID="26" presetClass="emph" presetSubtype="0" fill="hold" grpId="2" nodeType="afterEffect">
                                  <p:stCondLst>
                                    <p:cond delay="0"/>
                                  </p:stCondLst>
                                  <p:childTnLst>
                                    <p:animEffect transition="out" filter="fade">
                                      <p:cBhvr>
                                        <p:cTn id="34" dur="2000" tmFilter="0, 0; .2, .5; .8, .5; 1, 0"/>
                                        <p:tgtEl>
                                          <p:spTgt spid="657412"/>
                                        </p:tgtEl>
                                      </p:cBhvr>
                                    </p:animEffect>
                                    <p:animScale>
                                      <p:cBhvr>
                                        <p:cTn id="35" dur="1000" autoRev="1" fill="hold"/>
                                        <p:tgtEl>
                                          <p:spTgt spid="657412"/>
                                        </p:tgtEl>
                                      </p:cBhvr>
                                      <p:by x="105000" y="105000"/>
                                    </p:animScale>
                                  </p:childTnLst>
                                </p:cTn>
                              </p:par>
                              <p:par>
                                <p:cTn id="36" presetID="26" presetClass="emph" presetSubtype="0" fill="hold" grpId="0" nodeType="withEffect">
                                  <p:stCondLst>
                                    <p:cond delay="0"/>
                                  </p:stCondLst>
                                  <p:childTnLst>
                                    <p:animEffect transition="out" filter="fade">
                                      <p:cBhvr>
                                        <p:cTn id="37" dur="2000" tmFilter="0, 0; .2, .5; .8, .5; 1, 0"/>
                                        <p:tgtEl>
                                          <p:spTgt spid="657418"/>
                                        </p:tgtEl>
                                      </p:cBhvr>
                                    </p:animEffect>
                                    <p:animScale>
                                      <p:cBhvr>
                                        <p:cTn id="38" dur="1000" autoRev="1" fill="hold"/>
                                        <p:tgtEl>
                                          <p:spTgt spid="657418"/>
                                        </p:tgtEl>
                                      </p:cBhvr>
                                      <p:by x="105000" y="105000"/>
                                    </p:animScale>
                                  </p:childTnLst>
                                </p:cTn>
                              </p:par>
                            </p:childTnLst>
                          </p:cTn>
                        </p:par>
                        <p:par>
                          <p:cTn id="39" fill="hold" nodeType="afterGroup">
                            <p:stCondLst>
                              <p:cond delay="13000"/>
                            </p:stCondLst>
                            <p:childTnLst>
                              <p:par>
                                <p:cTn id="40" presetID="64" presetClass="path" presetSubtype="0" accel="50000" decel="50000" fill="hold" grpId="3" nodeType="afterEffect">
                                  <p:stCondLst>
                                    <p:cond delay="0"/>
                                  </p:stCondLst>
                                  <p:childTnLst>
                                    <p:animMotion origin="layout" path="M 0.11315 0.32454 L -0.0849 0.00556 " pathEditMode="relative" rAng="0" ptsTypes="AA">
                                      <p:cBhvr>
                                        <p:cTn id="41" dur="2000" fill="hold"/>
                                        <p:tgtEl>
                                          <p:spTgt spid="657412"/>
                                        </p:tgtEl>
                                        <p:attrNameLst>
                                          <p:attrName>ppt_x</p:attrName>
                                          <p:attrName>ppt_y</p:attrName>
                                        </p:attrNameLst>
                                      </p:cBhvr>
                                      <p:rCtr x="-9740" y="-15648"/>
                                    </p:animMotion>
                                  </p:childTnLst>
                                </p:cTn>
                              </p:par>
                            </p:childTnLst>
                          </p:cTn>
                        </p:par>
                        <p:par>
                          <p:cTn id="42" fill="hold" nodeType="afterGroup">
                            <p:stCondLst>
                              <p:cond delay="15000"/>
                            </p:stCondLst>
                            <p:childTnLst>
                              <p:par>
                                <p:cTn id="43" presetID="8" presetClass="exit" presetSubtype="16" fill="hold" grpId="4" nodeType="afterEffect">
                                  <p:stCondLst>
                                    <p:cond delay="0"/>
                                  </p:stCondLst>
                                  <p:childTnLst>
                                    <p:animEffect transition="out" filter="diamond(in)">
                                      <p:cBhvr>
                                        <p:cTn id="44" dur="1000"/>
                                        <p:tgtEl>
                                          <p:spTgt spid="657412"/>
                                        </p:tgtEl>
                                      </p:cBhvr>
                                    </p:animEffect>
                                    <p:set>
                                      <p:cBhvr>
                                        <p:cTn id="45" dur="1" fill="hold">
                                          <p:stCondLst>
                                            <p:cond delay="999"/>
                                          </p:stCondLst>
                                        </p:cTn>
                                        <p:tgtEl>
                                          <p:spTgt spid="657412"/>
                                        </p:tgtEl>
                                        <p:attrNameLst>
                                          <p:attrName>style.visibility</p:attrName>
                                        </p:attrNameLst>
                                      </p:cBhvr>
                                      <p:to>
                                        <p:strVal val="hidden"/>
                                      </p:to>
                                    </p:set>
                                  </p:childTnLst>
                                </p:cTn>
                              </p:par>
                              <p:par>
                                <p:cTn id="46" presetID="8" presetClass="entr" presetSubtype="16" fill="hold" grpId="0" nodeType="withEffect">
                                  <p:stCondLst>
                                    <p:cond delay="0"/>
                                  </p:stCondLst>
                                  <p:childTnLst>
                                    <p:set>
                                      <p:cBhvr>
                                        <p:cTn id="47" dur="1" fill="hold">
                                          <p:stCondLst>
                                            <p:cond delay="0"/>
                                          </p:stCondLst>
                                        </p:cTn>
                                        <p:tgtEl>
                                          <p:spTgt spid="657451"/>
                                        </p:tgtEl>
                                        <p:attrNameLst>
                                          <p:attrName>style.visibility</p:attrName>
                                        </p:attrNameLst>
                                      </p:cBhvr>
                                      <p:to>
                                        <p:strVal val="visible"/>
                                      </p:to>
                                    </p:set>
                                    <p:animEffect transition="in" filter="diamond(in)">
                                      <p:cBhvr>
                                        <p:cTn id="48" dur="1000"/>
                                        <p:tgtEl>
                                          <p:spTgt spid="657451"/>
                                        </p:tgtEl>
                                      </p:cBhvr>
                                    </p:animEffect>
                                  </p:childTnLst>
                                </p:cTn>
                              </p:par>
                            </p:childTnLst>
                          </p:cTn>
                        </p:par>
                        <p:par>
                          <p:cTn id="49" fill="hold" nodeType="afterGroup">
                            <p:stCondLst>
                              <p:cond delay="16000"/>
                            </p:stCondLst>
                            <p:childTnLst>
                              <p:par>
                                <p:cTn id="50" presetID="3" presetClass="exit" presetSubtype="10" fill="hold" grpId="2" nodeType="afterEffect">
                                  <p:stCondLst>
                                    <p:cond delay="0"/>
                                  </p:stCondLst>
                                  <p:iterate type="lt">
                                    <p:tmPct val="0"/>
                                  </p:iterate>
                                  <p:childTnLst>
                                    <p:animEffect transition="out" filter="blinds(horizontal)">
                                      <p:cBhvr>
                                        <p:cTn id="51" dur="500"/>
                                        <p:tgtEl>
                                          <p:spTgt spid="657446"/>
                                        </p:tgtEl>
                                      </p:cBhvr>
                                    </p:animEffect>
                                    <p:set>
                                      <p:cBhvr>
                                        <p:cTn id="52" dur="1" fill="hold">
                                          <p:stCondLst>
                                            <p:cond delay="499"/>
                                          </p:stCondLst>
                                        </p:cTn>
                                        <p:tgtEl>
                                          <p:spTgt spid="657446"/>
                                        </p:tgtEl>
                                        <p:attrNameLst>
                                          <p:attrName>style.visibility</p:attrName>
                                        </p:attrNameLst>
                                      </p:cBhvr>
                                      <p:to>
                                        <p:strVal val="hidden"/>
                                      </p:to>
                                    </p:set>
                                  </p:childTnLst>
                                </p:cTn>
                              </p:par>
                            </p:childTnLst>
                          </p:cTn>
                        </p:par>
                        <p:par>
                          <p:cTn id="53" fill="hold" nodeType="afterGroup">
                            <p:stCondLst>
                              <p:cond delay="16500"/>
                            </p:stCondLst>
                            <p:childTnLst>
                              <p:par>
                                <p:cTn id="54" presetID="2" presetClass="exit" presetSubtype="8" fill="hold" grpId="1" nodeType="afterEffect">
                                  <p:stCondLst>
                                    <p:cond delay="0"/>
                                  </p:stCondLst>
                                  <p:childTnLst>
                                    <p:anim calcmode="lin" valueType="num">
                                      <p:cBhvr additive="base">
                                        <p:cTn id="55" dur="500"/>
                                        <p:tgtEl>
                                          <p:spTgt spid="657450"/>
                                        </p:tgtEl>
                                        <p:attrNameLst>
                                          <p:attrName>ppt_x</p:attrName>
                                        </p:attrNameLst>
                                      </p:cBhvr>
                                      <p:tavLst>
                                        <p:tav tm="0">
                                          <p:val>
                                            <p:strVal val="ppt_x"/>
                                          </p:val>
                                        </p:tav>
                                        <p:tav tm="100000">
                                          <p:val>
                                            <p:strVal val="0-ppt_w/2"/>
                                          </p:val>
                                        </p:tav>
                                      </p:tavLst>
                                    </p:anim>
                                    <p:anim calcmode="lin" valueType="num">
                                      <p:cBhvr additive="base">
                                        <p:cTn id="56" dur="500"/>
                                        <p:tgtEl>
                                          <p:spTgt spid="657450"/>
                                        </p:tgtEl>
                                        <p:attrNameLst>
                                          <p:attrName>ppt_y</p:attrName>
                                        </p:attrNameLst>
                                      </p:cBhvr>
                                      <p:tavLst>
                                        <p:tav tm="0">
                                          <p:val>
                                            <p:strVal val="ppt_y"/>
                                          </p:val>
                                        </p:tav>
                                        <p:tav tm="100000">
                                          <p:val>
                                            <p:strVal val="ppt_y"/>
                                          </p:val>
                                        </p:tav>
                                      </p:tavLst>
                                    </p:anim>
                                    <p:set>
                                      <p:cBhvr>
                                        <p:cTn id="57" dur="1" fill="hold">
                                          <p:stCondLst>
                                            <p:cond delay="499"/>
                                          </p:stCondLst>
                                        </p:cTn>
                                        <p:tgtEl>
                                          <p:spTgt spid="6574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7411" grpId="0" animBg="1"/>
      <p:bldP spid="657411" grpId="1" animBg="1"/>
      <p:bldP spid="657412" grpId="0" animBg="1"/>
      <p:bldP spid="657412" grpId="1" animBg="1"/>
      <p:bldP spid="657412" grpId="2" animBg="1"/>
      <p:bldP spid="657412" grpId="3" animBg="1"/>
      <p:bldP spid="657412" grpId="4" animBg="1"/>
      <p:bldP spid="657418" grpId="0" animBg="1"/>
      <p:bldP spid="657419" grpId="0" animBg="1"/>
      <p:bldP spid="657446" grpId="0" animBg="1"/>
      <p:bldP spid="657446" grpId="1" animBg="1"/>
      <p:bldP spid="657446" grpId="2" animBg="1"/>
      <p:bldP spid="657450" grpId="0" animBg="1"/>
      <p:bldP spid="657450" grpId="1" animBg="1"/>
      <p:bldP spid="65745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2143" y="478116"/>
            <a:ext cx="11745686" cy="769441"/>
          </a:xfrm>
          <a:prstGeom prst="rect">
            <a:avLst/>
          </a:prstGeom>
        </p:spPr>
        <p:txBody>
          <a:bodyPr wrap="square">
            <a:spAutoFit/>
          </a:bodyPr>
          <a:lstStyle/>
          <a:p>
            <a:pPr algn="ctr"/>
            <a:r>
              <a:rPr lang="en-US" sz="4400" b="1">
                <a:latin typeface="Times New Roman" panose="02020603050405020304" pitchFamily="18" charset="0"/>
                <a:cs typeface="Times New Roman" panose="02020603050405020304" pitchFamily="18" charset="0"/>
              </a:rPr>
              <a:t>Tìm kiếm tuần tự - ví dụ</a:t>
            </a:r>
            <a:endParaRPr lang="en-US" sz="430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105" name="Text Box 3"/>
          <p:cNvSpPr txBox="1">
            <a:spLocks noChangeArrowheads="1"/>
          </p:cNvSpPr>
          <p:nvPr/>
        </p:nvSpPr>
        <p:spPr bwMode="auto">
          <a:xfrm>
            <a:off x="946150" y="1903413"/>
            <a:ext cx="609600" cy="528637"/>
          </a:xfrm>
          <a:prstGeom prst="rect">
            <a:avLst/>
          </a:prstGeom>
          <a:gradFill rotWithShape="1">
            <a:gsLst>
              <a:gs pos="0">
                <a:srgbClr val="0000FF"/>
              </a:gs>
              <a:gs pos="100000">
                <a:srgbClr val="000076"/>
              </a:gs>
            </a:gsLst>
            <a:lin ang="0" scaled="1"/>
          </a:gradFill>
          <a:ln w="9525">
            <a:solidFill>
              <a:schemeClr val="tx1"/>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spcBef>
                <a:spcPct val="50000"/>
              </a:spcBef>
            </a:pPr>
            <a:r>
              <a:rPr lang="en-US" sz="2800" b="1">
                <a:solidFill>
                  <a:schemeClr val="bg1"/>
                </a:solidFill>
                <a:latin typeface="Arial" panose="020B0604020202020204" pitchFamily="34" charset="0"/>
              </a:rPr>
              <a:t>9</a:t>
            </a:r>
          </a:p>
        </p:txBody>
      </p:sp>
      <p:sp>
        <p:nvSpPr>
          <p:cNvPr id="106" name="Line 5"/>
          <p:cNvSpPr>
            <a:spLocks noChangeShapeType="1"/>
          </p:cNvSpPr>
          <p:nvPr/>
        </p:nvSpPr>
        <p:spPr bwMode="auto">
          <a:xfrm flipH="1" flipV="1">
            <a:off x="2317750" y="3884613"/>
            <a:ext cx="12700" cy="495300"/>
          </a:xfrm>
          <a:prstGeom prst="line">
            <a:avLst/>
          </a:prstGeom>
          <a:noFill/>
          <a:ln w="762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7" name="Text Box 6"/>
          <p:cNvSpPr txBox="1">
            <a:spLocks noChangeArrowheads="1"/>
          </p:cNvSpPr>
          <p:nvPr/>
        </p:nvSpPr>
        <p:spPr bwMode="auto">
          <a:xfrm>
            <a:off x="2012950" y="3194050"/>
            <a:ext cx="609600" cy="528638"/>
          </a:xfrm>
          <a:prstGeom prst="rect">
            <a:avLst/>
          </a:prstGeom>
          <a:gradFill rotWithShape="1">
            <a:gsLst>
              <a:gs pos="0">
                <a:srgbClr val="0000FF"/>
              </a:gs>
              <a:gs pos="100000">
                <a:srgbClr val="000076"/>
              </a:gs>
            </a:gsLst>
            <a:lin ang="0" scaled="1"/>
          </a:gradFill>
          <a:ln w="9525">
            <a:solidFill>
              <a:schemeClr val="tx1"/>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spcBef>
                <a:spcPct val="50000"/>
              </a:spcBef>
            </a:pPr>
            <a:r>
              <a:rPr lang="en-US" sz="2800" b="1">
                <a:solidFill>
                  <a:schemeClr val="bg1"/>
                </a:solidFill>
                <a:latin typeface="Arial" panose="020B0604020202020204" pitchFamily="34" charset="0"/>
              </a:rPr>
              <a:t>7</a:t>
            </a:r>
          </a:p>
        </p:txBody>
      </p:sp>
      <p:sp>
        <p:nvSpPr>
          <p:cNvPr id="108" name="Text Box 7"/>
          <p:cNvSpPr txBox="1">
            <a:spLocks noChangeArrowheads="1"/>
          </p:cNvSpPr>
          <p:nvPr/>
        </p:nvSpPr>
        <p:spPr bwMode="auto">
          <a:xfrm>
            <a:off x="2843775" y="3194050"/>
            <a:ext cx="609600" cy="528638"/>
          </a:xfrm>
          <a:prstGeom prst="rect">
            <a:avLst/>
          </a:prstGeom>
          <a:gradFill rotWithShape="1">
            <a:gsLst>
              <a:gs pos="0">
                <a:srgbClr val="0000FF"/>
              </a:gs>
              <a:gs pos="100000">
                <a:srgbClr val="000076"/>
              </a:gs>
            </a:gsLst>
            <a:lin ang="0" scaled="1"/>
          </a:gradFill>
          <a:ln w="9525">
            <a:solidFill>
              <a:schemeClr val="tx1"/>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spcBef>
                <a:spcPct val="50000"/>
              </a:spcBef>
            </a:pPr>
            <a:r>
              <a:rPr lang="en-US" sz="2800" b="1">
                <a:solidFill>
                  <a:schemeClr val="bg1"/>
                </a:solidFill>
                <a:latin typeface="Arial" panose="020B0604020202020204" pitchFamily="34" charset="0"/>
              </a:rPr>
              <a:t>13</a:t>
            </a:r>
          </a:p>
        </p:txBody>
      </p:sp>
      <p:sp>
        <p:nvSpPr>
          <p:cNvPr id="109" name="Text Box 8"/>
          <p:cNvSpPr txBox="1">
            <a:spLocks noChangeArrowheads="1"/>
          </p:cNvSpPr>
          <p:nvPr/>
        </p:nvSpPr>
        <p:spPr bwMode="auto">
          <a:xfrm>
            <a:off x="3645099" y="3194050"/>
            <a:ext cx="609600" cy="528638"/>
          </a:xfrm>
          <a:prstGeom prst="rect">
            <a:avLst/>
          </a:prstGeom>
          <a:gradFill rotWithShape="1">
            <a:gsLst>
              <a:gs pos="0">
                <a:srgbClr val="0000FF"/>
              </a:gs>
              <a:gs pos="100000">
                <a:srgbClr val="000076"/>
              </a:gs>
            </a:gsLst>
            <a:lin ang="0" scaled="1"/>
          </a:gradFill>
          <a:ln w="9525">
            <a:solidFill>
              <a:schemeClr val="tx1"/>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spcBef>
                <a:spcPct val="50000"/>
              </a:spcBef>
            </a:pPr>
            <a:r>
              <a:rPr lang="en-US" sz="2800" b="1">
                <a:solidFill>
                  <a:schemeClr val="bg1"/>
                </a:solidFill>
                <a:latin typeface="Arial" panose="020B0604020202020204" pitchFamily="34" charset="0"/>
              </a:rPr>
              <a:t>5</a:t>
            </a:r>
          </a:p>
        </p:txBody>
      </p:sp>
      <p:sp>
        <p:nvSpPr>
          <p:cNvPr id="110" name="Text Box 9"/>
          <p:cNvSpPr txBox="1">
            <a:spLocks noChangeArrowheads="1"/>
          </p:cNvSpPr>
          <p:nvPr/>
        </p:nvSpPr>
        <p:spPr bwMode="auto">
          <a:xfrm>
            <a:off x="4431680" y="3194050"/>
            <a:ext cx="609600" cy="528638"/>
          </a:xfrm>
          <a:prstGeom prst="rect">
            <a:avLst/>
          </a:prstGeom>
          <a:gradFill rotWithShape="1">
            <a:gsLst>
              <a:gs pos="0">
                <a:srgbClr val="0000FF"/>
              </a:gs>
              <a:gs pos="100000">
                <a:srgbClr val="000076"/>
              </a:gs>
            </a:gsLst>
            <a:lin ang="0" scaled="1"/>
          </a:gradFill>
          <a:ln w="9525">
            <a:solidFill>
              <a:schemeClr val="tx1"/>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spcBef>
                <a:spcPct val="50000"/>
              </a:spcBef>
            </a:pPr>
            <a:r>
              <a:rPr lang="en-US" sz="2800" b="1">
                <a:solidFill>
                  <a:schemeClr val="bg1"/>
                </a:solidFill>
                <a:latin typeface="Arial" panose="020B0604020202020204" pitchFamily="34" charset="0"/>
              </a:rPr>
              <a:t>21</a:t>
            </a:r>
          </a:p>
        </p:txBody>
      </p:sp>
      <p:sp>
        <p:nvSpPr>
          <p:cNvPr id="111" name="Text Box 10"/>
          <p:cNvSpPr txBox="1">
            <a:spLocks noChangeArrowheads="1"/>
          </p:cNvSpPr>
          <p:nvPr/>
        </p:nvSpPr>
        <p:spPr bwMode="auto">
          <a:xfrm>
            <a:off x="5262504" y="3194050"/>
            <a:ext cx="609600" cy="528638"/>
          </a:xfrm>
          <a:prstGeom prst="rect">
            <a:avLst/>
          </a:prstGeom>
          <a:gradFill rotWithShape="1">
            <a:gsLst>
              <a:gs pos="0">
                <a:srgbClr val="0000FF"/>
              </a:gs>
              <a:gs pos="100000">
                <a:srgbClr val="000076"/>
              </a:gs>
            </a:gsLst>
            <a:lin ang="0" scaled="1"/>
          </a:gradFill>
          <a:ln w="9525">
            <a:solidFill>
              <a:schemeClr val="tx1"/>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spcBef>
                <a:spcPct val="50000"/>
              </a:spcBef>
            </a:pPr>
            <a:r>
              <a:rPr lang="en-US" sz="2800" b="1">
                <a:solidFill>
                  <a:schemeClr val="bg1"/>
                </a:solidFill>
                <a:latin typeface="Arial" panose="020B0604020202020204" pitchFamily="34" charset="0"/>
              </a:rPr>
              <a:t>6</a:t>
            </a:r>
          </a:p>
        </p:txBody>
      </p:sp>
      <p:sp>
        <p:nvSpPr>
          <p:cNvPr id="112" name="Text Box 11"/>
          <p:cNvSpPr txBox="1">
            <a:spLocks noChangeArrowheads="1"/>
          </p:cNvSpPr>
          <p:nvPr/>
        </p:nvSpPr>
        <p:spPr bwMode="auto">
          <a:xfrm>
            <a:off x="6034347" y="3194050"/>
            <a:ext cx="609600" cy="528638"/>
          </a:xfrm>
          <a:prstGeom prst="rect">
            <a:avLst/>
          </a:prstGeom>
          <a:gradFill rotWithShape="1">
            <a:gsLst>
              <a:gs pos="0">
                <a:srgbClr val="0000FF"/>
              </a:gs>
              <a:gs pos="100000">
                <a:srgbClr val="000076"/>
              </a:gs>
            </a:gsLst>
            <a:lin ang="0" scaled="1"/>
          </a:gradFill>
          <a:ln w="9525">
            <a:solidFill>
              <a:schemeClr val="tx1"/>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spcBef>
                <a:spcPct val="50000"/>
              </a:spcBef>
            </a:pPr>
            <a:r>
              <a:rPr lang="en-US" sz="2800" b="1">
                <a:solidFill>
                  <a:schemeClr val="bg1"/>
                </a:solidFill>
                <a:latin typeface="Arial" panose="020B0604020202020204" pitchFamily="34" charset="0"/>
              </a:rPr>
              <a:t>2</a:t>
            </a:r>
          </a:p>
        </p:txBody>
      </p:sp>
      <p:sp>
        <p:nvSpPr>
          <p:cNvPr id="113" name="Text Box 12"/>
          <p:cNvSpPr txBox="1">
            <a:spLocks noChangeArrowheads="1"/>
          </p:cNvSpPr>
          <p:nvPr/>
        </p:nvSpPr>
        <p:spPr bwMode="auto">
          <a:xfrm>
            <a:off x="6835669" y="3194050"/>
            <a:ext cx="609600" cy="528638"/>
          </a:xfrm>
          <a:prstGeom prst="rect">
            <a:avLst/>
          </a:prstGeom>
          <a:gradFill rotWithShape="1">
            <a:gsLst>
              <a:gs pos="0">
                <a:srgbClr val="0000FF"/>
              </a:gs>
              <a:gs pos="100000">
                <a:srgbClr val="000076"/>
              </a:gs>
            </a:gsLst>
            <a:lin ang="0" scaled="1"/>
          </a:gradFill>
          <a:ln w="9525">
            <a:solidFill>
              <a:schemeClr val="tx1"/>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spcBef>
                <a:spcPct val="50000"/>
              </a:spcBef>
            </a:pPr>
            <a:r>
              <a:rPr lang="en-US" sz="2800" b="1">
                <a:solidFill>
                  <a:schemeClr val="bg1"/>
                </a:solidFill>
                <a:latin typeface="Arial" panose="020B0604020202020204" pitchFamily="34" charset="0"/>
              </a:rPr>
              <a:t>8</a:t>
            </a:r>
          </a:p>
        </p:txBody>
      </p:sp>
      <p:sp>
        <p:nvSpPr>
          <p:cNvPr id="114" name="Text Box 13"/>
          <p:cNvSpPr txBox="1">
            <a:spLocks noChangeArrowheads="1"/>
          </p:cNvSpPr>
          <p:nvPr/>
        </p:nvSpPr>
        <p:spPr bwMode="auto">
          <a:xfrm>
            <a:off x="7636995" y="3194050"/>
            <a:ext cx="609600" cy="528638"/>
          </a:xfrm>
          <a:prstGeom prst="rect">
            <a:avLst/>
          </a:prstGeom>
          <a:gradFill rotWithShape="1">
            <a:gsLst>
              <a:gs pos="0">
                <a:srgbClr val="0000FF"/>
              </a:gs>
              <a:gs pos="100000">
                <a:srgbClr val="000076"/>
              </a:gs>
            </a:gsLst>
            <a:lin ang="0" scaled="1"/>
          </a:gradFill>
          <a:ln w="9525">
            <a:solidFill>
              <a:schemeClr val="tx1"/>
            </a:solidFill>
            <a:miter lim="800000"/>
            <a:headEnd/>
            <a:tailEnd/>
          </a:ln>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spcBef>
                <a:spcPct val="50000"/>
              </a:spcBef>
            </a:pPr>
            <a:r>
              <a:rPr lang="en-US" sz="2800" b="1">
                <a:solidFill>
                  <a:schemeClr val="bg1"/>
                </a:solidFill>
                <a:latin typeface="Arial" panose="020B0604020202020204" pitchFamily="34" charset="0"/>
              </a:rPr>
              <a:t>15</a:t>
            </a:r>
          </a:p>
        </p:txBody>
      </p:sp>
      <p:grpSp>
        <p:nvGrpSpPr>
          <p:cNvPr id="115" name="Group 14"/>
          <p:cNvGrpSpPr>
            <a:grpSpLocks/>
          </p:cNvGrpSpPr>
          <p:nvPr/>
        </p:nvGrpSpPr>
        <p:grpSpPr bwMode="auto">
          <a:xfrm>
            <a:off x="2165349" y="2831883"/>
            <a:ext cx="6081245" cy="362167"/>
            <a:chOff x="1392" y="1607"/>
            <a:chExt cx="2884" cy="231"/>
          </a:xfrm>
        </p:grpSpPr>
        <p:sp>
          <p:nvSpPr>
            <p:cNvPr id="116" name="Text Box 15"/>
            <p:cNvSpPr txBox="1">
              <a:spLocks noChangeArrowheads="1"/>
            </p:cNvSpPr>
            <p:nvPr/>
          </p:nvSpPr>
          <p:spPr bwMode="auto">
            <a:xfrm>
              <a:off x="1392" y="160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800">
                  <a:latin typeface="Arial" panose="020B0604020202020204" pitchFamily="34" charset="0"/>
                </a:rPr>
                <a:t>0</a:t>
              </a:r>
            </a:p>
          </p:txBody>
        </p:sp>
        <p:sp>
          <p:nvSpPr>
            <p:cNvPr id="117" name="Text Box 16"/>
            <p:cNvSpPr txBox="1">
              <a:spLocks noChangeArrowheads="1"/>
            </p:cNvSpPr>
            <p:nvPr/>
          </p:nvSpPr>
          <p:spPr bwMode="auto">
            <a:xfrm>
              <a:off x="1779" y="160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800">
                  <a:latin typeface="Arial" panose="020B0604020202020204" pitchFamily="34" charset="0"/>
                </a:rPr>
                <a:t>1</a:t>
              </a:r>
            </a:p>
          </p:txBody>
        </p:sp>
        <p:sp>
          <p:nvSpPr>
            <p:cNvPr id="118" name="Text Box 17"/>
            <p:cNvSpPr txBox="1">
              <a:spLocks noChangeArrowheads="1"/>
            </p:cNvSpPr>
            <p:nvPr/>
          </p:nvSpPr>
          <p:spPr bwMode="auto">
            <a:xfrm>
              <a:off x="2160" y="160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800">
                  <a:latin typeface="Arial" panose="020B0604020202020204" pitchFamily="34" charset="0"/>
                </a:rPr>
                <a:t>2</a:t>
              </a:r>
            </a:p>
          </p:txBody>
        </p:sp>
        <p:sp>
          <p:nvSpPr>
            <p:cNvPr id="119" name="Text Box 18"/>
            <p:cNvSpPr txBox="1">
              <a:spLocks noChangeArrowheads="1"/>
            </p:cNvSpPr>
            <p:nvPr/>
          </p:nvSpPr>
          <p:spPr bwMode="auto">
            <a:xfrm>
              <a:off x="2544" y="160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800">
                  <a:latin typeface="Arial" panose="020B0604020202020204" pitchFamily="34" charset="0"/>
                </a:rPr>
                <a:t>3</a:t>
              </a:r>
            </a:p>
          </p:txBody>
        </p:sp>
        <p:sp>
          <p:nvSpPr>
            <p:cNvPr id="120" name="Text Box 19"/>
            <p:cNvSpPr txBox="1">
              <a:spLocks noChangeArrowheads="1"/>
            </p:cNvSpPr>
            <p:nvPr/>
          </p:nvSpPr>
          <p:spPr bwMode="auto">
            <a:xfrm>
              <a:off x="2928" y="160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800">
                  <a:latin typeface="Arial" panose="020B0604020202020204" pitchFamily="34" charset="0"/>
                </a:rPr>
                <a:t>4</a:t>
              </a:r>
            </a:p>
          </p:txBody>
        </p:sp>
        <p:sp>
          <p:nvSpPr>
            <p:cNvPr id="121" name="Text Box 20"/>
            <p:cNvSpPr txBox="1">
              <a:spLocks noChangeArrowheads="1"/>
            </p:cNvSpPr>
            <p:nvPr/>
          </p:nvSpPr>
          <p:spPr bwMode="auto">
            <a:xfrm>
              <a:off x="3312" y="160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800">
                  <a:latin typeface="Arial" panose="020B0604020202020204" pitchFamily="34" charset="0"/>
                </a:rPr>
                <a:t>5</a:t>
              </a:r>
            </a:p>
          </p:txBody>
        </p:sp>
        <p:sp>
          <p:nvSpPr>
            <p:cNvPr id="122" name="Text Box 21"/>
            <p:cNvSpPr txBox="1">
              <a:spLocks noChangeArrowheads="1"/>
            </p:cNvSpPr>
            <p:nvPr/>
          </p:nvSpPr>
          <p:spPr bwMode="auto">
            <a:xfrm>
              <a:off x="3696" y="160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800">
                  <a:latin typeface="Arial" panose="020B0604020202020204" pitchFamily="34" charset="0"/>
                </a:rPr>
                <a:t>6</a:t>
              </a:r>
            </a:p>
          </p:txBody>
        </p:sp>
        <p:sp>
          <p:nvSpPr>
            <p:cNvPr id="123" name="Text Box 22"/>
            <p:cNvSpPr txBox="1">
              <a:spLocks noChangeArrowheads="1"/>
            </p:cNvSpPr>
            <p:nvPr/>
          </p:nvSpPr>
          <p:spPr bwMode="auto">
            <a:xfrm>
              <a:off x="4080" y="160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1800">
                  <a:latin typeface="Arial" panose="020B0604020202020204" pitchFamily="34" charset="0"/>
                </a:rPr>
                <a:t>7</a:t>
              </a:r>
            </a:p>
          </p:txBody>
        </p:sp>
      </p:grpSp>
      <p:sp>
        <p:nvSpPr>
          <p:cNvPr id="124" name="Text Box 23"/>
          <p:cNvSpPr txBox="1">
            <a:spLocks noChangeArrowheads="1"/>
          </p:cNvSpPr>
          <p:nvPr/>
        </p:nvSpPr>
        <p:spPr bwMode="auto">
          <a:xfrm>
            <a:off x="6224588" y="4495800"/>
            <a:ext cx="38146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b="1">
                <a:solidFill>
                  <a:srgbClr val="FF3300"/>
                </a:solidFill>
                <a:latin typeface="Times New Roman" panose="02020603050405020304" pitchFamily="18" charset="0"/>
              </a:rPr>
              <a:t>Không có khóa X trong dãy</a:t>
            </a:r>
          </a:p>
        </p:txBody>
      </p:sp>
      <p:grpSp>
        <p:nvGrpSpPr>
          <p:cNvPr id="125" name="Group 24"/>
          <p:cNvGrpSpPr>
            <a:grpSpLocks/>
          </p:cNvGrpSpPr>
          <p:nvPr/>
        </p:nvGrpSpPr>
        <p:grpSpPr bwMode="auto">
          <a:xfrm>
            <a:off x="8666923" y="3198813"/>
            <a:ext cx="533400" cy="609600"/>
            <a:chOff x="4512" y="1824"/>
            <a:chExt cx="336" cy="384"/>
          </a:xfrm>
        </p:grpSpPr>
        <p:sp>
          <p:nvSpPr>
            <p:cNvPr id="126" name="Line 25"/>
            <p:cNvSpPr>
              <a:spLocks noChangeShapeType="1"/>
            </p:cNvSpPr>
            <p:nvPr/>
          </p:nvSpPr>
          <p:spPr bwMode="auto">
            <a:xfrm flipH="1">
              <a:off x="4512" y="1824"/>
              <a:ext cx="336" cy="384"/>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7" name="Line 26"/>
            <p:cNvSpPr>
              <a:spLocks noChangeShapeType="1"/>
            </p:cNvSpPr>
            <p:nvPr/>
          </p:nvSpPr>
          <p:spPr bwMode="auto">
            <a:xfrm>
              <a:off x="4512" y="1824"/>
              <a:ext cx="336" cy="384"/>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28" name="Text Box 27"/>
          <p:cNvSpPr txBox="1">
            <a:spLocks noChangeArrowheads="1"/>
          </p:cNvSpPr>
          <p:nvPr/>
        </p:nvSpPr>
        <p:spPr bwMode="auto">
          <a:xfrm>
            <a:off x="5295900" y="5715000"/>
            <a:ext cx="2354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b="1">
                <a:solidFill>
                  <a:srgbClr val="3366CC"/>
                </a:solidFill>
                <a:latin typeface="Times New Roman" panose="02020603050405020304" pitchFamily="18" charset="0"/>
              </a:rPr>
              <a:t>Số lần so sánh: 8</a:t>
            </a:r>
          </a:p>
        </p:txBody>
      </p:sp>
      <p:sp>
        <p:nvSpPr>
          <p:cNvPr id="129" name="Text Box 28"/>
          <p:cNvSpPr txBox="1">
            <a:spLocks noChangeArrowheads="1"/>
          </p:cNvSpPr>
          <p:nvPr/>
        </p:nvSpPr>
        <p:spPr bwMode="auto">
          <a:xfrm>
            <a:off x="609600" y="2441575"/>
            <a:ext cx="1198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sz="2000">
                <a:solidFill>
                  <a:srgbClr val="FF3300"/>
                </a:solidFill>
                <a:latin typeface="Times New Roman" panose="02020603050405020304" pitchFamily="18" charset="0"/>
              </a:rPr>
              <a:t>Khóa tìm </a:t>
            </a:r>
          </a:p>
        </p:txBody>
      </p:sp>
      <p:sp>
        <p:nvSpPr>
          <p:cNvPr id="30"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117794684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29"/>
                                        </p:tgtEl>
                                        <p:attrNameLst>
                                          <p:attrName>style.visibility</p:attrName>
                                        </p:attrNameLst>
                                      </p:cBhvr>
                                      <p:to>
                                        <p:strVal val="visible"/>
                                      </p:to>
                                    </p:set>
                                    <p:animEffect transition="in" filter="dissolve">
                                      <p:cBhvr>
                                        <p:cTn id="27" dur="500"/>
                                        <p:tgtEl>
                                          <p:spTgt spid="129"/>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10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06"/>
                                        </p:tgtEl>
                                        <p:attrNameLst>
                                          <p:attrName>style.visibility</p:attrName>
                                        </p:attrNameLst>
                                      </p:cBhvr>
                                      <p:to>
                                        <p:strVal val="visible"/>
                                      </p:to>
                                    </p:set>
                                  </p:childTnLst>
                                </p:cTn>
                              </p:par>
                            </p:childTnLst>
                          </p:cTn>
                        </p:par>
                        <p:par>
                          <p:cTn id="34" fill="hold">
                            <p:stCondLst>
                              <p:cond delay="0"/>
                            </p:stCondLst>
                            <p:childTnLst>
                              <p:par>
                                <p:cTn id="35" presetID="26" presetClass="emph" presetSubtype="0" fill="hold" grpId="1" nodeType="afterEffect">
                                  <p:stCondLst>
                                    <p:cond delay="0"/>
                                  </p:stCondLst>
                                  <p:childTnLst>
                                    <p:animEffect transition="out" filter="fade">
                                      <p:cBhvr>
                                        <p:cTn id="36" dur="500" tmFilter="0, 0; .2, .5; .8, .5; 1, 0"/>
                                        <p:tgtEl>
                                          <p:spTgt spid="107"/>
                                        </p:tgtEl>
                                      </p:cBhvr>
                                    </p:animEffect>
                                    <p:animScale>
                                      <p:cBhvr>
                                        <p:cTn id="37" dur="250" autoRev="1" fill="hold"/>
                                        <p:tgtEl>
                                          <p:spTgt spid="107"/>
                                        </p:tgtEl>
                                      </p:cBhvr>
                                      <p:by x="105000" y="105000"/>
                                    </p:animScale>
                                  </p:childTnLst>
                                </p:cTn>
                              </p:par>
                              <p:par>
                                <p:cTn id="38" presetID="26" presetClass="emph" presetSubtype="0" fill="hold" grpId="1" nodeType="withEffect">
                                  <p:stCondLst>
                                    <p:cond delay="0"/>
                                  </p:stCondLst>
                                  <p:childTnLst>
                                    <p:animEffect transition="out" filter="fade">
                                      <p:cBhvr>
                                        <p:cTn id="39" dur="500" tmFilter="0, 0; .2, .5; .8, .5; 1, 0"/>
                                        <p:tgtEl>
                                          <p:spTgt spid="105"/>
                                        </p:tgtEl>
                                      </p:cBhvr>
                                    </p:animEffect>
                                    <p:animScale>
                                      <p:cBhvr>
                                        <p:cTn id="40" dur="250" autoRev="1" fill="hold"/>
                                        <p:tgtEl>
                                          <p:spTgt spid="105"/>
                                        </p:tgtEl>
                                      </p:cBhvr>
                                      <p:by x="105000" y="105000"/>
                                    </p:animScale>
                                  </p:childTnLst>
                                </p:cTn>
                              </p:par>
                            </p:childTnLst>
                          </p:cTn>
                        </p:par>
                        <p:par>
                          <p:cTn id="41" fill="hold">
                            <p:stCondLst>
                              <p:cond delay="500"/>
                            </p:stCondLst>
                            <p:childTnLst>
                              <p:par>
                                <p:cTn id="42" presetID="63" presetClass="path" presetSubtype="0" accel="50000" decel="50000" fill="hold" grpId="1" nodeType="afterEffect">
                                  <p:stCondLst>
                                    <p:cond delay="0"/>
                                  </p:stCondLst>
                                  <p:childTnLst>
                                    <p:animMotion origin="layout" path="M -3.33333E-6 1.7341E-6 L 0.06667 1.7341E-6 " pathEditMode="relative" rAng="0" ptsTypes="AA">
                                      <p:cBhvr>
                                        <p:cTn id="43" dur="1000" fill="hold"/>
                                        <p:tgtEl>
                                          <p:spTgt spid="106"/>
                                        </p:tgtEl>
                                        <p:attrNameLst>
                                          <p:attrName>ppt_x</p:attrName>
                                          <p:attrName>ppt_y</p:attrName>
                                        </p:attrNameLst>
                                      </p:cBhvr>
                                      <p:rCtr x="3333" y="0"/>
                                    </p:animMotion>
                                  </p:childTnLst>
                                </p:cTn>
                              </p:par>
                            </p:childTnLst>
                          </p:cTn>
                        </p:par>
                        <p:par>
                          <p:cTn id="44" fill="hold">
                            <p:stCondLst>
                              <p:cond delay="1500"/>
                            </p:stCondLst>
                            <p:childTnLst>
                              <p:par>
                                <p:cTn id="45" presetID="26" presetClass="emph" presetSubtype="0" fill="hold" grpId="1" nodeType="afterEffect">
                                  <p:stCondLst>
                                    <p:cond delay="0"/>
                                  </p:stCondLst>
                                  <p:childTnLst>
                                    <p:animEffect transition="out" filter="fade">
                                      <p:cBhvr>
                                        <p:cTn id="46" dur="500" tmFilter="0, 0; .2, .5; .8, .5; 1, 0"/>
                                        <p:tgtEl>
                                          <p:spTgt spid="108"/>
                                        </p:tgtEl>
                                      </p:cBhvr>
                                    </p:animEffect>
                                    <p:animScale>
                                      <p:cBhvr>
                                        <p:cTn id="47" dur="250" autoRev="1" fill="hold"/>
                                        <p:tgtEl>
                                          <p:spTgt spid="108"/>
                                        </p:tgtEl>
                                      </p:cBhvr>
                                      <p:by x="105000" y="105000"/>
                                    </p:animScale>
                                  </p:childTnLst>
                                </p:cTn>
                              </p:par>
                              <p:par>
                                <p:cTn id="48" presetID="26" presetClass="emph" presetSubtype="0" fill="hold" grpId="2" nodeType="withEffect">
                                  <p:stCondLst>
                                    <p:cond delay="0"/>
                                  </p:stCondLst>
                                  <p:childTnLst>
                                    <p:animEffect transition="out" filter="fade">
                                      <p:cBhvr>
                                        <p:cTn id="49" dur="500" tmFilter="0, 0; .2, .5; .8, .5; 1, 0"/>
                                        <p:tgtEl>
                                          <p:spTgt spid="105"/>
                                        </p:tgtEl>
                                      </p:cBhvr>
                                    </p:animEffect>
                                    <p:animScale>
                                      <p:cBhvr>
                                        <p:cTn id="50" dur="250" autoRev="1" fill="hold"/>
                                        <p:tgtEl>
                                          <p:spTgt spid="105"/>
                                        </p:tgtEl>
                                      </p:cBhvr>
                                      <p:by x="105000" y="105000"/>
                                    </p:animScale>
                                  </p:childTnLst>
                                </p:cTn>
                              </p:par>
                            </p:childTnLst>
                          </p:cTn>
                        </p:par>
                        <p:par>
                          <p:cTn id="51" fill="hold">
                            <p:stCondLst>
                              <p:cond delay="2000"/>
                            </p:stCondLst>
                            <p:childTnLst>
                              <p:par>
                                <p:cTn id="52" presetID="63" presetClass="path" presetSubtype="0" accel="50000" decel="50000" fill="hold" grpId="2" nodeType="afterEffect">
                                  <p:stCondLst>
                                    <p:cond delay="0"/>
                                  </p:stCondLst>
                                  <p:childTnLst>
                                    <p:animMotion origin="layout" path="M 0.06667 1.7341E-6 L 0.13334 1.7341E-6 " pathEditMode="relative" rAng="0" ptsTypes="AA">
                                      <p:cBhvr>
                                        <p:cTn id="53" dur="1000" fill="hold"/>
                                        <p:tgtEl>
                                          <p:spTgt spid="106"/>
                                        </p:tgtEl>
                                        <p:attrNameLst>
                                          <p:attrName>ppt_x</p:attrName>
                                          <p:attrName>ppt_y</p:attrName>
                                        </p:attrNameLst>
                                      </p:cBhvr>
                                      <p:rCtr x="3333" y="0"/>
                                    </p:animMotion>
                                  </p:childTnLst>
                                </p:cTn>
                              </p:par>
                            </p:childTnLst>
                          </p:cTn>
                        </p:par>
                        <p:par>
                          <p:cTn id="54" fill="hold">
                            <p:stCondLst>
                              <p:cond delay="3000"/>
                            </p:stCondLst>
                            <p:childTnLst>
                              <p:par>
                                <p:cTn id="55" presetID="26" presetClass="emph" presetSubtype="0" fill="hold" grpId="1" nodeType="afterEffect">
                                  <p:stCondLst>
                                    <p:cond delay="0"/>
                                  </p:stCondLst>
                                  <p:childTnLst>
                                    <p:animEffect transition="out" filter="fade">
                                      <p:cBhvr>
                                        <p:cTn id="56" dur="500" tmFilter="0, 0; .2, .5; .8, .5; 1, 0"/>
                                        <p:tgtEl>
                                          <p:spTgt spid="109"/>
                                        </p:tgtEl>
                                      </p:cBhvr>
                                    </p:animEffect>
                                    <p:animScale>
                                      <p:cBhvr>
                                        <p:cTn id="57" dur="250" autoRev="1" fill="hold"/>
                                        <p:tgtEl>
                                          <p:spTgt spid="109"/>
                                        </p:tgtEl>
                                      </p:cBhvr>
                                      <p:by x="105000" y="105000"/>
                                    </p:animScale>
                                  </p:childTnLst>
                                </p:cTn>
                              </p:par>
                              <p:par>
                                <p:cTn id="58" presetID="26" presetClass="emph" presetSubtype="0" fill="hold" grpId="3" nodeType="withEffect">
                                  <p:stCondLst>
                                    <p:cond delay="0"/>
                                  </p:stCondLst>
                                  <p:childTnLst>
                                    <p:animEffect transition="out" filter="fade">
                                      <p:cBhvr>
                                        <p:cTn id="59" dur="500" tmFilter="0, 0; .2, .5; .8, .5; 1, 0"/>
                                        <p:tgtEl>
                                          <p:spTgt spid="105"/>
                                        </p:tgtEl>
                                      </p:cBhvr>
                                    </p:animEffect>
                                    <p:animScale>
                                      <p:cBhvr>
                                        <p:cTn id="60" dur="250" autoRev="1" fill="hold"/>
                                        <p:tgtEl>
                                          <p:spTgt spid="105"/>
                                        </p:tgtEl>
                                      </p:cBhvr>
                                      <p:by x="105000" y="105000"/>
                                    </p:animScale>
                                  </p:childTnLst>
                                </p:cTn>
                              </p:par>
                            </p:childTnLst>
                          </p:cTn>
                        </p:par>
                        <p:par>
                          <p:cTn id="61" fill="hold">
                            <p:stCondLst>
                              <p:cond delay="3500"/>
                            </p:stCondLst>
                            <p:childTnLst>
                              <p:par>
                                <p:cTn id="62" presetID="63" presetClass="path" presetSubtype="0" accel="50000" decel="50000" fill="hold" grpId="3" nodeType="afterEffect">
                                  <p:stCondLst>
                                    <p:cond delay="0"/>
                                  </p:stCondLst>
                                  <p:childTnLst>
                                    <p:animMotion origin="layout" path="M 0.13334 1.7341E-6 L 0.19167 1.7341E-6 " pathEditMode="relative" rAng="0" ptsTypes="AA">
                                      <p:cBhvr>
                                        <p:cTn id="63" dur="1000" fill="hold"/>
                                        <p:tgtEl>
                                          <p:spTgt spid="106"/>
                                        </p:tgtEl>
                                        <p:attrNameLst>
                                          <p:attrName>ppt_x</p:attrName>
                                          <p:attrName>ppt_y</p:attrName>
                                        </p:attrNameLst>
                                      </p:cBhvr>
                                      <p:rCtr x="2917" y="0"/>
                                    </p:animMotion>
                                  </p:childTnLst>
                                </p:cTn>
                              </p:par>
                            </p:childTnLst>
                          </p:cTn>
                        </p:par>
                        <p:par>
                          <p:cTn id="64" fill="hold">
                            <p:stCondLst>
                              <p:cond delay="4500"/>
                            </p:stCondLst>
                            <p:childTnLst>
                              <p:par>
                                <p:cTn id="65" presetID="26" presetClass="emph" presetSubtype="0" fill="hold" grpId="1" nodeType="afterEffect">
                                  <p:stCondLst>
                                    <p:cond delay="0"/>
                                  </p:stCondLst>
                                  <p:childTnLst>
                                    <p:animEffect transition="out" filter="fade">
                                      <p:cBhvr>
                                        <p:cTn id="66" dur="500" tmFilter="0, 0; .2, .5; .8, .5; 1, 0"/>
                                        <p:tgtEl>
                                          <p:spTgt spid="110"/>
                                        </p:tgtEl>
                                      </p:cBhvr>
                                    </p:animEffect>
                                    <p:animScale>
                                      <p:cBhvr>
                                        <p:cTn id="67" dur="250" autoRev="1" fill="hold"/>
                                        <p:tgtEl>
                                          <p:spTgt spid="110"/>
                                        </p:tgtEl>
                                      </p:cBhvr>
                                      <p:by x="105000" y="105000"/>
                                    </p:animScale>
                                  </p:childTnLst>
                                </p:cTn>
                              </p:par>
                              <p:par>
                                <p:cTn id="68" presetID="26" presetClass="emph" presetSubtype="0" fill="hold" grpId="4" nodeType="withEffect">
                                  <p:stCondLst>
                                    <p:cond delay="0"/>
                                  </p:stCondLst>
                                  <p:childTnLst>
                                    <p:animEffect transition="out" filter="fade">
                                      <p:cBhvr>
                                        <p:cTn id="69" dur="500" tmFilter="0, 0; .2, .5; .8, .5; 1, 0"/>
                                        <p:tgtEl>
                                          <p:spTgt spid="105"/>
                                        </p:tgtEl>
                                      </p:cBhvr>
                                    </p:animEffect>
                                    <p:animScale>
                                      <p:cBhvr>
                                        <p:cTn id="70" dur="250" autoRev="1" fill="hold"/>
                                        <p:tgtEl>
                                          <p:spTgt spid="105"/>
                                        </p:tgtEl>
                                      </p:cBhvr>
                                      <p:by x="105000" y="105000"/>
                                    </p:animScale>
                                  </p:childTnLst>
                                </p:cTn>
                              </p:par>
                            </p:childTnLst>
                          </p:cTn>
                        </p:par>
                        <p:par>
                          <p:cTn id="71" fill="hold">
                            <p:stCondLst>
                              <p:cond delay="5000"/>
                            </p:stCondLst>
                            <p:childTnLst>
                              <p:par>
                                <p:cTn id="72" presetID="63" presetClass="path" presetSubtype="0" accel="50000" decel="50000" fill="hold" grpId="4" nodeType="afterEffect">
                                  <p:stCondLst>
                                    <p:cond delay="0"/>
                                  </p:stCondLst>
                                  <p:childTnLst>
                                    <p:animMotion origin="layout" path="M 0.19167 1.7341E-6 L 0.26667 1.7341E-6 " pathEditMode="relative" rAng="0" ptsTypes="AA">
                                      <p:cBhvr>
                                        <p:cTn id="73" dur="1000" fill="hold"/>
                                        <p:tgtEl>
                                          <p:spTgt spid="106"/>
                                        </p:tgtEl>
                                        <p:attrNameLst>
                                          <p:attrName>ppt_x</p:attrName>
                                          <p:attrName>ppt_y</p:attrName>
                                        </p:attrNameLst>
                                      </p:cBhvr>
                                      <p:rCtr x="3750" y="0"/>
                                    </p:animMotion>
                                  </p:childTnLst>
                                </p:cTn>
                              </p:par>
                            </p:childTnLst>
                          </p:cTn>
                        </p:par>
                        <p:par>
                          <p:cTn id="74" fill="hold">
                            <p:stCondLst>
                              <p:cond delay="6000"/>
                            </p:stCondLst>
                            <p:childTnLst>
                              <p:par>
                                <p:cTn id="75" presetID="26" presetClass="emph" presetSubtype="0" fill="hold" grpId="5" nodeType="afterEffect">
                                  <p:stCondLst>
                                    <p:cond delay="0"/>
                                  </p:stCondLst>
                                  <p:childTnLst>
                                    <p:animEffect transition="out" filter="fade">
                                      <p:cBhvr>
                                        <p:cTn id="76" dur="500" tmFilter="0, 0; .2, .5; .8, .5; 1, 0"/>
                                        <p:tgtEl>
                                          <p:spTgt spid="105"/>
                                        </p:tgtEl>
                                      </p:cBhvr>
                                    </p:animEffect>
                                    <p:animScale>
                                      <p:cBhvr>
                                        <p:cTn id="77" dur="250" autoRev="1" fill="hold"/>
                                        <p:tgtEl>
                                          <p:spTgt spid="105"/>
                                        </p:tgtEl>
                                      </p:cBhvr>
                                      <p:by x="105000" y="105000"/>
                                    </p:animScale>
                                  </p:childTnLst>
                                </p:cTn>
                              </p:par>
                              <p:par>
                                <p:cTn id="78" presetID="26" presetClass="emph" presetSubtype="0" fill="hold" grpId="1" nodeType="withEffect">
                                  <p:stCondLst>
                                    <p:cond delay="0"/>
                                  </p:stCondLst>
                                  <p:childTnLst>
                                    <p:animEffect transition="out" filter="fade">
                                      <p:cBhvr>
                                        <p:cTn id="79" dur="500" tmFilter="0, 0; .2, .5; .8, .5; 1, 0"/>
                                        <p:tgtEl>
                                          <p:spTgt spid="111"/>
                                        </p:tgtEl>
                                      </p:cBhvr>
                                    </p:animEffect>
                                    <p:animScale>
                                      <p:cBhvr>
                                        <p:cTn id="80" dur="250" autoRev="1" fill="hold"/>
                                        <p:tgtEl>
                                          <p:spTgt spid="111"/>
                                        </p:tgtEl>
                                      </p:cBhvr>
                                      <p:by x="105000" y="105000"/>
                                    </p:animScale>
                                  </p:childTnLst>
                                </p:cTn>
                              </p:par>
                            </p:childTnLst>
                          </p:cTn>
                        </p:par>
                        <p:par>
                          <p:cTn id="81" fill="hold">
                            <p:stCondLst>
                              <p:cond delay="6500"/>
                            </p:stCondLst>
                            <p:childTnLst>
                              <p:par>
                                <p:cTn id="82" presetID="63" presetClass="path" presetSubtype="0" accel="50000" decel="50000" fill="hold" grpId="5" nodeType="afterEffect">
                                  <p:stCondLst>
                                    <p:cond delay="0"/>
                                  </p:stCondLst>
                                  <p:childTnLst>
                                    <p:animMotion origin="layout" path="M 0.26667 1.7341E-6 L 0.33334 1.7341E-6 " pathEditMode="relative" rAng="0" ptsTypes="AA">
                                      <p:cBhvr>
                                        <p:cTn id="83" dur="1000" fill="hold"/>
                                        <p:tgtEl>
                                          <p:spTgt spid="106"/>
                                        </p:tgtEl>
                                        <p:attrNameLst>
                                          <p:attrName>ppt_x</p:attrName>
                                          <p:attrName>ppt_y</p:attrName>
                                        </p:attrNameLst>
                                      </p:cBhvr>
                                      <p:rCtr x="3333" y="0"/>
                                    </p:animMotion>
                                  </p:childTnLst>
                                </p:cTn>
                              </p:par>
                            </p:childTnLst>
                          </p:cTn>
                        </p:par>
                        <p:par>
                          <p:cTn id="84" fill="hold">
                            <p:stCondLst>
                              <p:cond delay="7500"/>
                            </p:stCondLst>
                            <p:childTnLst>
                              <p:par>
                                <p:cTn id="85" presetID="26" presetClass="emph" presetSubtype="0" fill="hold" grpId="1" nodeType="afterEffect">
                                  <p:stCondLst>
                                    <p:cond delay="0"/>
                                  </p:stCondLst>
                                  <p:childTnLst>
                                    <p:animEffect transition="out" filter="fade">
                                      <p:cBhvr>
                                        <p:cTn id="86" dur="500" tmFilter="0, 0; .2, .5; .8, .5; 1, 0"/>
                                        <p:tgtEl>
                                          <p:spTgt spid="112"/>
                                        </p:tgtEl>
                                      </p:cBhvr>
                                    </p:animEffect>
                                    <p:animScale>
                                      <p:cBhvr>
                                        <p:cTn id="87" dur="250" autoRev="1" fill="hold"/>
                                        <p:tgtEl>
                                          <p:spTgt spid="112"/>
                                        </p:tgtEl>
                                      </p:cBhvr>
                                      <p:by x="105000" y="105000"/>
                                    </p:animScale>
                                  </p:childTnLst>
                                </p:cTn>
                              </p:par>
                              <p:par>
                                <p:cTn id="88" presetID="26" presetClass="emph" presetSubtype="0" fill="hold" grpId="6" nodeType="withEffect">
                                  <p:stCondLst>
                                    <p:cond delay="0"/>
                                  </p:stCondLst>
                                  <p:childTnLst>
                                    <p:animEffect transition="out" filter="fade">
                                      <p:cBhvr>
                                        <p:cTn id="89" dur="500" tmFilter="0, 0; .2, .5; .8, .5; 1, 0"/>
                                        <p:tgtEl>
                                          <p:spTgt spid="105"/>
                                        </p:tgtEl>
                                      </p:cBhvr>
                                    </p:animEffect>
                                    <p:animScale>
                                      <p:cBhvr>
                                        <p:cTn id="90" dur="250" autoRev="1" fill="hold"/>
                                        <p:tgtEl>
                                          <p:spTgt spid="105"/>
                                        </p:tgtEl>
                                      </p:cBhvr>
                                      <p:by x="105000" y="105000"/>
                                    </p:animScale>
                                  </p:childTnLst>
                                </p:cTn>
                              </p:par>
                            </p:childTnLst>
                          </p:cTn>
                        </p:par>
                        <p:par>
                          <p:cTn id="91" fill="hold">
                            <p:stCondLst>
                              <p:cond delay="8000"/>
                            </p:stCondLst>
                            <p:childTnLst>
                              <p:par>
                                <p:cTn id="92" presetID="63" presetClass="path" presetSubtype="0" accel="50000" decel="50000" fill="hold" grpId="6" nodeType="afterEffect">
                                  <p:stCondLst>
                                    <p:cond delay="0"/>
                                  </p:stCondLst>
                                  <p:childTnLst>
                                    <p:animMotion origin="layout" path="M 0.33334 1.7341E-6 L 0.4 1.7341E-6 " pathEditMode="relative" rAng="0" ptsTypes="AA">
                                      <p:cBhvr>
                                        <p:cTn id="93" dur="1000" fill="hold"/>
                                        <p:tgtEl>
                                          <p:spTgt spid="106"/>
                                        </p:tgtEl>
                                        <p:attrNameLst>
                                          <p:attrName>ppt_x</p:attrName>
                                          <p:attrName>ppt_y</p:attrName>
                                        </p:attrNameLst>
                                      </p:cBhvr>
                                      <p:rCtr x="3333" y="0"/>
                                    </p:animMotion>
                                  </p:childTnLst>
                                </p:cTn>
                              </p:par>
                            </p:childTnLst>
                          </p:cTn>
                        </p:par>
                        <p:par>
                          <p:cTn id="94" fill="hold">
                            <p:stCondLst>
                              <p:cond delay="9000"/>
                            </p:stCondLst>
                            <p:childTnLst>
                              <p:par>
                                <p:cTn id="95" presetID="26" presetClass="emph" presetSubtype="0" fill="hold" grpId="1" nodeType="afterEffect">
                                  <p:stCondLst>
                                    <p:cond delay="0"/>
                                  </p:stCondLst>
                                  <p:childTnLst>
                                    <p:animEffect transition="out" filter="fade">
                                      <p:cBhvr>
                                        <p:cTn id="96" dur="500" tmFilter="0, 0; .2, .5; .8, .5; 1, 0"/>
                                        <p:tgtEl>
                                          <p:spTgt spid="113"/>
                                        </p:tgtEl>
                                      </p:cBhvr>
                                    </p:animEffect>
                                    <p:animScale>
                                      <p:cBhvr>
                                        <p:cTn id="97" dur="250" autoRev="1" fill="hold"/>
                                        <p:tgtEl>
                                          <p:spTgt spid="113"/>
                                        </p:tgtEl>
                                      </p:cBhvr>
                                      <p:by x="105000" y="105000"/>
                                    </p:animScale>
                                  </p:childTnLst>
                                </p:cTn>
                              </p:par>
                              <p:par>
                                <p:cTn id="98" presetID="26" presetClass="emph" presetSubtype="0" fill="hold" grpId="7" nodeType="withEffect">
                                  <p:stCondLst>
                                    <p:cond delay="0"/>
                                  </p:stCondLst>
                                  <p:childTnLst>
                                    <p:animEffect transition="out" filter="fade">
                                      <p:cBhvr>
                                        <p:cTn id="99" dur="500" tmFilter="0, 0; .2, .5; .8, .5; 1, 0"/>
                                        <p:tgtEl>
                                          <p:spTgt spid="105"/>
                                        </p:tgtEl>
                                      </p:cBhvr>
                                    </p:animEffect>
                                    <p:animScale>
                                      <p:cBhvr>
                                        <p:cTn id="100" dur="250" autoRev="1" fill="hold"/>
                                        <p:tgtEl>
                                          <p:spTgt spid="105"/>
                                        </p:tgtEl>
                                      </p:cBhvr>
                                      <p:by x="105000" y="105000"/>
                                    </p:animScale>
                                  </p:childTnLst>
                                </p:cTn>
                              </p:par>
                            </p:childTnLst>
                          </p:cTn>
                        </p:par>
                        <p:par>
                          <p:cTn id="101" fill="hold">
                            <p:stCondLst>
                              <p:cond delay="9500"/>
                            </p:stCondLst>
                            <p:childTnLst>
                              <p:par>
                                <p:cTn id="102" presetID="63" presetClass="path" presetSubtype="0" accel="50000" decel="50000" fill="hold" grpId="7" nodeType="afterEffect">
                                  <p:stCondLst>
                                    <p:cond delay="0"/>
                                  </p:stCondLst>
                                  <p:childTnLst>
                                    <p:animMotion origin="layout" path="M 0.4 1.7341E-6 L 0.46667 1.7341E-6 " pathEditMode="relative" rAng="0" ptsTypes="AA">
                                      <p:cBhvr>
                                        <p:cTn id="103" dur="1000" fill="hold"/>
                                        <p:tgtEl>
                                          <p:spTgt spid="106"/>
                                        </p:tgtEl>
                                        <p:attrNameLst>
                                          <p:attrName>ppt_x</p:attrName>
                                          <p:attrName>ppt_y</p:attrName>
                                        </p:attrNameLst>
                                      </p:cBhvr>
                                      <p:rCtr x="3333" y="0"/>
                                    </p:animMotion>
                                  </p:childTnLst>
                                </p:cTn>
                              </p:par>
                            </p:childTnLst>
                          </p:cTn>
                        </p:par>
                        <p:par>
                          <p:cTn id="104" fill="hold">
                            <p:stCondLst>
                              <p:cond delay="10500"/>
                            </p:stCondLst>
                            <p:childTnLst>
                              <p:par>
                                <p:cTn id="105" presetID="26" presetClass="emph" presetSubtype="0" fill="hold" grpId="1" nodeType="afterEffect">
                                  <p:stCondLst>
                                    <p:cond delay="0"/>
                                  </p:stCondLst>
                                  <p:childTnLst>
                                    <p:animEffect transition="out" filter="fade">
                                      <p:cBhvr>
                                        <p:cTn id="106" dur="500" tmFilter="0, 0; .2, .5; .8, .5; 1, 0"/>
                                        <p:tgtEl>
                                          <p:spTgt spid="114"/>
                                        </p:tgtEl>
                                      </p:cBhvr>
                                    </p:animEffect>
                                    <p:animScale>
                                      <p:cBhvr>
                                        <p:cTn id="107" dur="250" autoRev="1" fill="hold"/>
                                        <p:tgtEl>
                                          <p:spTgt spid="114"/>
                                        </p:tgtEl>
                                      </p:cBhvr>
                                      <p:by x="105000" y="105000"/>
                                    </p:animScale>
                                  </p:childTnLst>
                                </p:cTn>
                              </p:par>
                              <p:par>
                                <p:cTn id="108" presetID="26" presetClass="emph" presetSubtype="0" fill="hold" grpId="8" nodeType="withEffect">
                                  <p:stCondLst>
                                    <p:cond delay="0"/>
                                  </p:stCondLst>
                                  <p:childTnLst>
                                    <p:animEffect transition="out" filter="fade">
                                      <p:cBhvr>
                                        <p:cTn id="109" dur="500" tmFilter="0, 0; .2, .5; .8, .5; 1, 0"/>
                                        <p:tgtEl>
                                          <p:spTgt spid="105"/>
                                        </p:tgtEl>
                                      </p:cBhvr>
                                    </p:animEffect>
                                    <p:animScale>
                                      <p:cBhvr>
                                        <p:cTn id="110" dur="250" autoRev="1" fill="hold"/>
                                        <p:tgtEl>
                                          <p:spTgt spid="105"/>
                                        </p:tgtEl>
                                      </p:cBhvr>
                                      <p:by x="105000" y="105000"/>
                                    </p:animScale>
                                  </p:childTnLst>
                                </p:cTn>
                              </p:par>
                            </p:childTnLst>
                          </p:cTn>
                        </p:par>
                        <p:par>
                          <p:cTn id="111" fill="hold">
                            <p:stCondLst>
                              <p:cond delay="11000"/>
                            </p:stCondLst>
                            <p:childTnLst>
                              <p:par>
                                <p:cTn id="112" presetID="63" presetClass="path" presetSubtype="0" accel="50000" decel="50000" fill="hold" grpId="8" nodeType="afterEffect">
                                  <p:stCondLst>
                                    <p:cond delay="0"/>
                                  </p:stCondLst>
                                  <p:childTnLst>
                                    <p:animMotion origin="layout" path="M 0.46667 1.7341E-6 L 0.55 1.7341E-6 " pathEditMode="relative" rAng="0" ptsTypes="AA">
                                      <p:cBhvr>
                                        <p:cTn id="113" dur="1000" fill="hold"/>
                                        <p:tgtEl>
                                          <p:spTgt spid="106"/>
                                        </p:tgtEl>
                                        <p:attrNameLst>
                                          <p:attrName>ppt_x</p:attrName>
                                          <p:attrName>ppt_y</p:attrName>
                                        </p:attrNameLst>
                                      </p:cBhvr>
                                      <p:rCtr x="4167" y="0"/>
                                    </p:animMotion>
                                  </p:childTnLst>
                                </p:cTn>
                              </p:par>
                            </p:childTnLst>
                          </p:cTn>
                        </p:par>
                        <p:par>
                          <p:cTn id="114" fill="hold">
                            <p:stCondLst>
                              <p:cond delay="12000"/>
                            </p:stCondLst>
                            <p:childTnLst>
                              <p:par>
                                <p:cTn id="115" presetID="3" presetClass="entr" presetSubtype="10" fill="hold" nodeType="afterEffect">
                                  <p:stCondLst>
                                    <p:cond delay="0"/>
                                  </p:stCondLst>
                                  <p:childTnLst>
                                    <p:set>
                                      <p:cBhvr>
                                        <p:cTn id="116" dur="1" fill="hold">
                                          <p:stCondLst>
                                            <p:cond delay="0"/>
                                          </p:stCondLst>
                                        </p:cTn>
                                        <p:tgtEl>
                                          <p:spTgt spid="125"/>
                                        </p:tgtEl>
                                        <p:attrNameLst>
                                          <p:attrName>style.visibility</p:attrName>
                                        </p:attrNameLst>
                                      </p:cBhvr>
                                      <p:to>
                                        <p:strVal val="visible"/>
                                      </p:to>
                                    </p:set>
                                    <p:animEffect transition="in" filter="blinds(horizontal)">
                                      <p:cBhvr>
                                        <p:cTn id="117" dur="500"/>
                                        <p:tgtEl>
                                          <p:spTgt spid="125"/>
                                        </p:tgtEl>
                                      </p:cBhvr>
                                    </p:animEffect>
                                  </p:childTnLst>
                                </p:cTn>
                              </p:par>
                            </p:childTnLst>
                          </p:cTn>
                        </p:par>
                        <p:par>
                          <p:cTn id="118" fill="hold">
                            <p:stCondLst>
                              <p:cond delay="12500"/>
                            </p:stCondLst>
                            <p:childTnLst>
                              <p:par>
                                <p:cTn id="119" presetID="1" presetClass="entr" presetSubtype="0" fill="hold" grpId="0" nodeType="afterEffect">
                                  <p:stCondLst>
                                    <p:cond delay="0"/>
                                  </p:stCondLst>
                                  <p:childTnLst>
                                    <p:set>
                                      <p:cBhvr>
                                        <p:cTn id="120" dur="1" fill="hold">
                                          <p:stCondLst>
                                            <p:cond delay="0"/>
                                          </p:stCondLst>
                                        </p:cTn>
                                        <p:tgtEl>
                                          <p:spTgt spid="124"/>
                                        </p:tgtEl>
                                        <p:attrNameLst>
                                          <p:attrName>style.visibility</p:attrName>
                                        </p:attrNameLst>
                                      </p:cBhvr>
                                      <p:to>
                                        <p:strVal val="visible"/>
                                      </p:to>
                                    </p:set>
                                  </p:childTnLst>
                                </p:cTn>
                              </p:par>
                            </p:childTnLst>
                          </p:cTn>
                        </p:par>
                        <p:par>
                          <p:cTn id="121" fill="hold">
                            <p:stCondLst>
                              <p:cond delay="12500"/>
                            </p:stCondLst>
                            <p:childTnLst>
                              <p:par>
                                <p:cTn id="122" presetID="1" presetClass="entr" presetSubtype="0" fill="hold" grpId="0" nodeType="afterEffect">
                                  <p:stCondLst>
                                    <p:cond delay="0"/>
                                  </p:stCondLst>
                                  <p:childTnLst>
                                    <p:set>
                                      <p:cBhvr>
                                        <p:cTn id="123"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5" grpId="1" animBg="1"/>
      <p:bldP spid="105" grpId="2" animBg="1"/>
      <p:bldP spid="105" grpId="3" animBg="1"/>
      <p:bldP spid="105" grpId="4" animBg="1"/>
      <p:bldP spid="105" grpId="5" animBg="1"/>
      <p:bldP spid="105" grpId="6" animBg="1"/>
      <p:bldP spid="105" grpId="7" animBg="1"/>
      <p:bldP spid="105" grpId="8" animBg="1"/>
      <p:bldP spid="106" grpId="0" animBg="1"/>
      <p:bldP spid="106" grpId="1" animBg="1"/>
      <p:bldP spid="106" grpId="2" animBg="1"/>
      <p:bldP spid="106" grpId="3" animBg="1"/>
      <p:bldP spid="106" grpId="4" animBg="1"/>
      <p:bldP spid="106" grpId="5" animBg="1"/>
      <p:bldP spid="106" grpId="6" animBg="1"/>
      <p:bldP spid="106" grpId="7" animBg="1"/>
      <p:bldP spid="106" grpId="8" animBg="1"/>
      <p:bldP spid="107" grpId="0" animBg="1"/>
      <p:bldP spid="107" grpId="1" animBg="1"/>
      <p:bldP spid="108" grpId="0" animBg="1"/>
      <p:bldP spid="108" grpId="1" animBg="1"/>
      <p:bldP spid="109" grpId="0" animBg="1"/>
      <p:bldP spid="109" grpId="1" animBg="1"/>
      <p:bldP spid="110" grpId="0" animBg="1"/>
      <p:bldP spid="110" grpId="1" animBg="1"/>
      <p:bldP spid="111" grpId="0" animBg="1"/>
      <p:bldP spid="111" grpId="1" animBg="1"/>
      <p:bldP spid="112" grpId="0" animBg="1"/>
      <p:bldP spid="112" grpId="1" animBg="1"/>
      <p:bldP spid="113" grpId="0" animBg="1"/>
      <p:bldP spid="113" grpId="1" animBg="1"/>
      <p:bldP spid="114" grpId="0" animBg="1"/>
      <p:bldP spid="114" grpId="1" animBg="1"/>
      <p:bldP spid="124" grpId="0"/>
      <p:bldP spid="128" grpId="0"/>
      <p:bldP spid="129"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Oval 2"/>
          <p:cNvSpPr>
            <a:spLocks noChangeArrowheads="1"/>
          </p:cNvSpPr>
          <p:nvPr/>
        </p:nvSpPr>
        <p:spPr bwMode="auto">
          <a:xfrm>
            <a:off x="3568700" y="2871788"/>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8</a:t>
            </a:r>
          </a:p>
        </p:txBody>
      </p:sp>
      <p:sp>
        <p:nvSpPr>
          <p:cNvPr id="658435" name="Oval 3"/>
          <p:cNvSpPr>
            <a:spLocks noChangeArrowheads="1"/>
          </p:cNvSpPr>
          <p:nvPr/>
        </p:nvSpPr>
        <p:spPr bwMode="auto">
          <a:xfrm>
            <a:off x="4592639" y="2871789"/>
            <a:ext cx="752475" cy="627549"/>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300" b="1">
                <a:latin typeface="VNI-Helve" pitchFamily="2" charset="0"/>
              </a:rPr>
              <a:t>12</a:t>
            </a:r>
          </a:p>
        </p:txBody>
      </p:sp>
      <p:sp>
        <p:nvSpPr>
          <p:cNvPr id="658436" name="Oval 4"/>
          <p:cNvSpPr>
            <a:spLocks noChangeArrowheads="1"/>
          </p:cNvSpPr>
          <p:nvPr/>
        </p:nvSpPr>
        <p:spPr bwMode="auto">
          <a:xfrm>
            <a:off x="5614988"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58375" name="Oval 5"/>
          <p:cNvSpPr>
            <a:spLocks noChangeArrowheads="1"/>
          </p:cNvSpPr>
          <p:nvPr/>
        </p:nvSpPr>
        <p:spPr bwMode="auto">
          <a:xfrm>
            <a:off x="6638925"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58376" name="Oval 6"/>
          <p:cNvSpPr>
            <a:spLocks noChangeArrowheads="1"/>
          </p:cNvSpPr>
          <p:nvPr/>
        </p:nvSpPr>
        <p:spPr bwMode="auto">
          <a:xfrm>
            <a:off x="7661275"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58377" name="Oval 7"/>
          <p:cNvSpPr>
            <a:spLocks noChangeArrowheads="1"/>
          </p:cNvSpPr>
          <p:nvPr/>
        </p:nvSpPr>
        <p:spPr bwMode="auto">
          <a:xfrm>
            <a:off x="8685213"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58378" name="Oval 8"/>
          <p:cNvSpPr>
            <a:spLocks noChangeArrowheads="1"/>
          </p:cNvSpPr>
          <p:nvPr/>
        </p:nvSpPr>
        <p:spPr bwMode="auto">
          <a:xfrm>
            <a:off x="9709151" y="2871789"/>
            <a:ext cx="754063" cy="64928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15</a:t>
            </a:r>
          </a:p>
        </p:txBody>
      </p:sp>
      <p:sp>
        <p:nvSpPr>
          <p:cNvPr id="658441" name="Oval 9"/>
          <p:cNvSpPr>
            <a:spLocks noChangeArrowheads="1"/>
          </p:cNvSpPr>
          <p:nvPr/>
        </p:nvSpPr>
        <p:spPr bwMode="auto">
          <a:xfrm>
            <a:off x="2546350" y="2871788"/>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658442" name="AutoShape 10"/>
          <p:cNvSpPr>
            <a:spLocks noChangeArrowheads="1"/>
          </p:cNvSpPr>
          <p:nvPr/>
        </p:nvSpPr>
        <p:spPr bwMode="auto">
          <a:xfrm>
            <a:off x="4492625" y="3571876"/>
            <a:ext cx="914400" cy="908149"/>
          </a:xfrm>
          <a:prstGeom prst="upArrowCallout">
            <a:avLst>
              <a:gd name="adj1" fmla="val 27746"/>
              <a:gd name="adj2" fmla="val 25819"/>
              <a:gd name="adj3" fmla="val 16667"/>
              <a:gd name="adj4" fmla="val 5053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latin typeface="Times New Roman" panose="02020603050405020304" pitchFamily="18" charset="0"/>
              </a:rPr>
              <a:t>i</a:t>
            </a:r>
          </a:p>
        </p:txBody>
      </p:sp>
      <p:sp>
        <p:nvSpPr>
          <p:cNvPr id="58381" name="Text Box 11"/>
          <p:cNvSpPr txBox="1">
            <a:spLocks noChangeArrowheads="1"/>
          </p:cNvSpPr>
          <p:nvPr/>
        </p:nvSpPr>
        <p:spPr bwMode="auto">
          <a:xfrm>
            <a:off x="5111750" y="5029200"/>
            <a:ext cx="68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3600">
                <a:latin typeface="Times New Roman" panose="02020603050405020304" pitchFamily="18" charset="0"/>
              </a:rPr>
              <a:t>x</a:t>
            </a:r>
          </a:p>
        </p:txBody>
      </p:sp>
      <p:sp>
        <p:nvSpPr>
          <p:cNvPr id="658469" name="AutoShape 37"/>
          <p:cNvSpPr>
            <a:spLocks noChangeArrowheads="1"/>
          </p:cNvSpPr>
          <p:nvPr/>
        </p:nvSpPr>
        <p:spPr bwMode="auto">
          <a:xfrm>
            <a:off x="5400675" y="2039939"/>
            <a:ext cx="1143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solidFill>
                  <a:srgbClr val="0000FF"/>
                </a:solidFill>
                <a:latin typeface="Times New Roman" panose="02020603050405020304" pitchFamily="18" charset="0"/>
              </a:rPr>
              <a:t>pos</a:t>
            </a:r>
          </a:p>
        </p:txBody>
      </p:sp>
      <p:sp>
        <p:nvSpPr>
          <p:cNvPr id="658471" name="Text Box 39"/>
          <p:cNvSpPr txBox="1">
            <a:spLocks noChangeArrowheads="1"/>
          </p:cNvSpPr>
          <p:nvPr/>
        </p:nvSpPr>
        <p:spPr bwMode="auto">
          <a:xfrm>
            <a:off x="3449639" y="1384300"/>
            <a:ext cx="4168775"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solidFill>
                  <a:srgbClr val="FFFF00"/>
                </a:solidFill>
                <a:latin typeface="Times New Roman" panose="02020603050405020304" pitchFamily="18" charset="0"/>
              </a:rPr>
              <a:t>Chèn a[3] vào (a[0] … a[2])</a:t>
            </a:r>
          </a:p>
        </p:txBody>
      </p:sp>
      <p:sp>
        <p:nvSpPr>
          <p:cNvPr id="658473" name="Oval 41"/>
          <p:cNvSpPr>
            <a:spLocks noChangeArrowheads="1"/>
          </p:cNvSpPr>
          <p:nvPr/>
        </p:nvSpPr>
        <p:spPr bwMode="auto">
          <a:xfrm>
            <a:off x="3549650" y="2874963"/>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grpSp>
        <p:nvGrpSpPr>
          <p:cNvPr id="29" name="Group 11"/>
          <p:cNvGrpSpPr>
            <a:grpSpLocks/>
          </p:cNvGrpSpPr>
          <p:nvPr/>
        </p:nvGrpSpPr>
        <p:grpSpPr bwMode="auto">
          <a:xfrm>
            <a:off x="2546350" y="2287589"/>
            <a:ext cx="7893050" cy="649287"/>
            <a:chOff x="644" y="1153"/>
            <a:chExt cx="4972" cy="409"/>
          </a:xfrm>
        </p:grpSpPr>
        <p:sp>
          <p:nvSpPr>
            <p:cNvPr id="30" name="Oval 12"/>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31" name="Oval 13"/>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32" name="Oval 14"/>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3</a:t>
              </a:r>
            </a:p>
          </p:txBody>
        </p:sp>
        <p:sp>
          <p:nvSpPr>
            <p:cNvPr id="33" name="Oval 15"/>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34" name="Oval 16"/>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35" name="Oval 17"/>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36" name="Oval 18"/>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7</a:t>
              </a:r>
            </a:p>
          </p:txBody>
        </p:sp>
        <p:sp>
          <p:nvSpPr>
            <p:cNvPr id="37" name="Oval 19"/>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0</a:t>
              </a:r>
            </a:p>
          </p:txBody>
        </p:sp>
      </p:grpSp>
      <p:sp>
        <p:nvSpPr>
          <p:cNvPr id="38" name="Rectangle 37"/>
          <p:cNvSpPr/>
          <p:nvPr/>
        </p:nvSpPr>
        <p:spPr>
          <a:xfrm>
            <a:off x="615950" y="248458"/>
            <a:ext cx="10960100" cy="754053"/>
          </a:xfrm>
          <a:prstGeom prst="rect">
            <a:avLst/>
          </a:prstGeom>
        </p:spPr>
        <p:txBody>
          <a:bodyPr wrap="square">
            <a:spAutoFit/>
          </a:bodyPr>
          <a:lstStyle/>
          <a:p>
            <a:pPr algn="ctr"/>
            <a:r>
              <a:rPr lang="en-US" sz="4300" b="1" i="1">
                <a:latin typeface="Times New Roman" panose="02020603050405020304" pitchFamily="18" charset="0"/>
              </a:rPr>
              <a:t>Insertion</a:t>
            </a:r>
            <a:r>
              <a:rPr lang="en-US" sz="4300" b="1" i="1"/>
              <a:t> </a:t>
            </a:r>
            <a:r>
              <a:rPr lang="en-US" sz="4300" b="1" i="1">
                <a:latin typeface="Times New Roman" panose="02020603050405020304" pitchFamily="18" charset="0"/>
              </a:rPr>
              <a:t>Sort</a:t>
            </a:r>
            <a:r>
              <a:rPr lang="en-US" sz="4300" b="1" i="1"/>
              <a:t> </a:t>
            </a:r>
            <a:r>
              <a:rPr lang="en-US" sz="4300" b="1" i="1">
                <a:latin typeface="Times New Roman" panose="02020603050405020304" pitchFamily="18" charset="0"/>
              </a:rPr>
              <a:t>–</a:t>
            </a:r>
            <a:r>
              <a:rPr lang="en-US" sz="4300" b="1" i="1"/>
              <a:t> </a:t>
            </a:r>
            <a:r>
              <a:rPr lang="en-US" sz="4300" b="1" i="1">
                <a:latin typeface="Times New Roman" panose="02020603050405020304" pitchFamily="18" charset="0"/>
              </a:rPr>
              <a:t>Ví dụ</a:t>
            </a:r>
            <a:endParaRPr lang="en-US" sz="4300" b="1"/>
          </a:p>
        </p:txBody>
      </p:sp>
      <p:sp>
        <p:nvSpPr>
          <p:cNvPr id="39" name="Rectangle 38"/>
          <p:cNvSpPr/>
          <p:nvPr/>
        </p:nvSpPr>
        <p:spPr>
          <a:xfrm>
            <a:off x="583582" y="2939534"/>
            <a:ext cx="1378904" cy="523220"/>
          </a:xfrm>
          <a:prstGeom prst="rect">
            <a:avLst/>
          </a:prstGeom>
        </p:spPr>
        <p:txBody>
          <a:bodyPr wrap="none">
            <a:spAutoFit/>
          </a:bodyPr>
          <a:lstStyle/>
          <a:p>
            <a:r>
              <a:rPr lang="en-US" sz="2800" b="1" i="1">
                <a:latin typeface="Times New Roman" panose="02020603050405020304" pitchFamily="18" charset="0"/>
              </a:rPr>
              <a:t>Bước 3:</a:t>
            </a:r>
            <a:endParaRPr lang="en-US" sz="2800" b="1"/>
          </a:p>
        </p:txBody>
      </p:sp>
      <p:sp>
        <p:nvSpPr>
          <p:cNvPr id="40"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328633725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4.16667E-7 2.96296E-6 L 0.08776 2.96296E-6 " pathEditMode="relative" rAng="0" ptsTypes="AA">
                                      <p:cBhvr>
                                        <p:cTn id="6" dur="2000" fill="hold"/>
                                        <p:tgtEl>
                                          <p:spTgt spid="658442"/>
                                        </p:tgtEl>
                                        <p:attrNameLst>
                                          <p:attrName>ppt_x</p:attrName>
                                          <p:attrName>ppt_y</p:attrName>
                                        </p:attrNameLst>
                                      </p:cBhvr>
                                      <p:rCtr x="4388" y="0"/>
                                    </p:animMotion>
                                  </p:childTnLst>
                                </p:cTn>
                              </p:par>
                            </p:childTnLst>
                          </p:cTn>
                        </p:par>
                        <p:par>
                          <p:cTn id="7" fill="hold" nodeType="afterGroup">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658471"/>
                                        </p:tgtEl>
                                        <p:attrNameLst>
                                          <p:attrName>style.visibility</p:attrName>
                                        </p:attrNameLst>
                                      </p:cBhvr>
                                      <p:to>
                                        <p:strVal val="visible"/>
                                      </p:to>
                                    </p:set>
                                    <p:anim calcmode="lin" valueType="num">
                                      <p:cBhvr additive="base">
                                        <p:cTn id="10" dur="500" fill="hold"/>
                                        <p:tgtEl>
                                          <p:spTgt spid="658471"/>
                                        </p:tgtEl>
                                        <p:attrNameLst>
                                          <p:attrName>ppt_x</p:attrName>
                                        </p:attrNameLst>
                                      </p:cBhvr>
                                      <p:tavLst>
                                        <p:tav tm="0">
                                          <p:val>
                                            <p:strVal val="0-#ppt_w/2"/>
                                          </p:val>
                                        </p:tav>
                                        <p:tav tm="100000">
                                          <p:val>
                                            <p:strVal val="#ppt_x"/>
                                          </p:val>
                                        </p:tav>
                                      </p:tavLst>
                                    </p:anim>
                                    <p:anim calcmode="lin" valueType="num">
                                      <p:cBhvr additive="base">
                                        <p:cTn id="11" dur="500" fill="hold"/>
                                        <p:tgtEl>
                                          <p:spTgt spid="658471"/>
                                        </p:tgtEl>
                                        <p:attrNameLst>
                                          <p:attrName>ppt_y</p:attrName>
                                        </p:attrNameLst>
                                      </p:cBhvr>
                                      <p:tavLst>
                                        <p:tav tm="0">
                                          <p:val>
                                            <p:strVal val="#ppt_y"/>
                                          </p:val>
                                        </p:tav>
                                        <p:tav tm="100000">
                                          <p:val>
                                            <p:strVal val="#ppt_y"/>
                                          </p:val>
                                        </p:tav>
                                      </p:tavLst>
                                    </p:anim>
                                  </p:childTnLst>
                                </p:cTn>
                              </p:par>
                            </p:childTnLst>
                          </p:cTn>
                        </p:par>
                        <p:par>
                          <p:cTn id="12" fill="hold" nodeType="afterGroup">
                            <p:stCondLst>
                              <p:cond delay="2500"/>
                            </p:stCondLst>
                            <p:childTnLst>
                              <p:par>
                                <p:cTn id="13" presetID="42" presetClass="path" presetSubtype="0" accel="50000" decel="50000" fill="hold" grpId="0" nodeType="afterEffect">
                                  <p:stCondLst>
                                    <p:cond delay="0"/>
                                  </p:stCondLst>
                                  <p:childTnLst>
                                    <p:animMotion origin="layout" path="M 3.61111E-6 2.59259E-6 L 3.61111E-6 0.32662 " pathEditMode="relative" rAng="0" ptsTypes="AA">
                                      <p:cBhvr>
                                        <p:cTn id="14" dur="2000" fill="hold"/>
                                        <p:tgtEl>
                                          <p:spTgt spid="658436"/>
                                        </p:tgtEl>
                                        <p:attrNameLst>
                                          <p:attrName>ppt_x</p:attrName>
                                          <p:attrName>ppt_y</p:attrName>
                                        </p:attrNameLst>
                                      </p:cBhvr>
                                      <p:rCtr x="0" y="16319"/>
                                    </p:animMotion>
                                  </p:childTnLst>
                                </p:cTn>
                              </p:par>
                            </p:childTnLst>
                          </p:cTn>
                        </p:par>
                        <p:par>
                          <p:cTn id="15" fill="hold" nodeType="afterGroup">
                            <p:stCondLst>
                              <p:cond delay="4500"/>
                            </p:stCondLst>
                            <p:childTnLst>
                              <p:par>
                                <p:cTn id="16" presetID="3" presetClass="entr" presetSubtype="10" fill="hold" grpId="0" nodeType="afterEffect">
                                  <p:stCondLst>
                                    <p:cond delay="0"/>
                                  </p:stCondLst>
                                  <p:iterate type="lt">
                                    <p:tmPct val="0"/>
                                  </p:iterate>
                                  <p:childTnLst>
                                    <p:set>
                                      <p:cBhvr>
                                        <p:cTn id="17" dur="1" fill="hold">
                                          <p:stCondLst>
                                            <p:cond delay="0"/>
                                          </p:stCondLst>
                                        </p:cTn>
                                        <p:tgtEl>
                                          <p:spTgt spid="658469"/>
                                        </p:tgtEl>
                                        <p:attrNameLst>
                                          <p:attrName>style.visibility</p:attrName>
                                        </p:attrNameLst>
                                      </p:cBhvr>
                                      <p:to>
                                        <p:strVal val="visible"/>
                                      </p:to>
                                    </p:set>
                                    <p:animEffect transition="in" filter="blinds(horizontal)">
                                      <p:cBhvr>
                                        <p:cTn id="18" dur="500"/>
                                        <p:tgtEl>
                                          <p:spTgt spid="658469"/>
                                        </p:tgtEl>
                                      </p:cBhvr>
                                    </p:animEffect>
                                  </p:childTnLst>
                                </p:cTn>
                              </p:par>
                            </p:childTnLst>
                          </p:cTn>
                        </p:par>
                        <p:par>
                          <p:cTn id="19" fill="hold" nodeType="afterGroup">
                            <p:stCondLst>
                              <p:cond delay="5000"/>
                            </p:stCondLst>
                            <p:childTnLst>
                              <p:par>
                                <p:cTn id="20" presetID="26" presetClass="emph" presetSubtype="0" fill="hold" grpId="0" nodeType="afterEffect">
                                  <p:stCondLst>
                                    <p:cond delay="0"/>
                                  </p:stCondLst>
                                  <p:childTnLst>
                                    <p:animEffect transition="out" filter="fade">
                                      <p:cBhvr>
                                        <p:cTn id="21" dur="2000" tmFilter="0, 0; .2, .5; .8, .5; 1, 0"/>
                                        <p:tgtEl>
                                          <p:spTgt spid="658435"/>
                                        </p:tgtEl>
                                      </p:cBhvr>
                                    </p:animEffect>
                                    <p:animScale>
                                      <p:cBhvr>
                                        <p:cTn id="22" dur="1000" autoRev="1" fill="hold"/>
                                        <p:tgtEl>
                                          <p:spTgt spid="658435"/>
                                        </p:tgtEl>
                                      </p:cBhvr>
                                      <p:by x="105000" y="105000"/>
                                    </p:animScale>
                                  </p:childTnLst>
                                </p:cTn>
                              </p:par>
                              <p:par>
                                <p:cTn id="23" presetID="26" presetClass="emph" presetSubtype="0" fill="hold" grpId="1" nodeType="withEffect">
                                  <p:stCondLst>
                                    <p:cond delay="0"/>
                                  </p:stCondLst>
                                  <p:childTnLst>
                                    <p:animEffect transition="out" filter="fade">
                                      <p:cBhvr>
                                        <p:cTn id="24" dur="2000" tmFilter="0, 0; .2, .5; .8, .5; 1, 0"/>
                                        <p:tgtEl>
                                          <p:spTgt spid="658436"/>
                                        </p:tgtEl>
                                      </p:cBhvr>
                                    </p:animEffect>
                                    <p:animScale>
                                      <p:cBhvr>
                                        <p:cTn id="25" dur="1000" autoRev="1" fill="hold"/>
                                        <p:tgtEl>
                                          <p:spTgt spid="658436"/>
                                        </p:tgtEl>
                                      </p:cBhvr>
                                      <p:by x="105000" y="105000"/>
                                    </p:animScale>
                                  </p:childTnLst>
                                </p:cTn>
                              </p:par>
                            </p:childTnLst>
                          </p:cTn>
                        </p:par>
                        <p:par>
                          <p:cTn id="26" fill="hold" nodeType="afterGroup">
                            <p:stCondLst>
                              <p:cond delay="7000"/>
                            </p:stCondLst>
                            <p:childTnLst>
                              <p:par>
                                <p:cTn id="27" presetID="63" presetClass="path" presetSubtype="0" accel="50000" decel="50000" fill="hold" grpId="1" nodeType="afterEffect">
                                  <p:stCondLst>
                                    <p:cond delay="0"/>
                                  </p:stCondLst>
                                  <p:childTnLst>
                                    <p:animMotion origin="layout" path="M 0.00013 -1.85185E-6 L 0.08295 0.00162 " pathEditMode="relative" rAng="0" ptsTypes="AA">
                                      <p:cBhvr>
                                        <p:cTn id="28" dur="2000" fill="hold"/>
                                        <p:tgtEl>
                                          <p:spTgt spid="658435"/>
                                        </p:tgtEl>
                                        <p:attrNameLst>
                                          <p:attrName>ppt_x</p:attrName>
                                          <p:attrName>ppt_y</p:attrName>
                                        </p:attrNameLst>
                                      </p:cBhvr>
                                      <p:rCtr x="4193" y="0"/>
                                    </p:animMotion>
                                  </p:childTnLst>
                                </p:cTn>
                              </p:par>
                            </p:childTnLst>
                          </p:cTn>
                        </p:par>
                        <p:par>
                          <p:cTn id="29" fill="hold" nodeType="afterGroup">
                            <p:stCondLst>
                              <p:cond delay="9000"/>
                            </p:stCondLst>
                            <p:childTnLst>
                              <p:par>
                                <p:cTn id="30" presetID="35" presetClass="path" presetSubtype="0" accel="50000" decel="50000" fill="hold" grpId="2" nodeType="afterEffect">
                                  <p:stCondLst>
                                    <p:cond delay="0"/>
                                  </p:stCondLst>
                                  <p:iterate type="lt">
                                    <p:tmPct val="0"/>
                                  </p:iterate>
                                  <p:childTnLst>
                                    <p:animMotion origin="layout" path="M -3.75E-6 3.7037E-6 L -0.08776 3.7037E-6 " pathEditMode="relative" rAng="0" ptsTypes="AA">
                                      <p:cBhvr>
                                        <p:cTn id="31" dur="2000" fill="hold"/>
                                        <p:tgtEl>
                                          <p:spTgt spid="658469"/>
                                        </p:tgtEl>
                                        <p:attrNameLst>
                                          <p:attrName>ppt_x</p:attrName>
                                          <p:attrName>ppt_y</p:attrName>
                                        </p:attrNameLst>
                                      </p:cBhvr>
                                      <p:rCtr x="-4388" y="0"/>
                                    </p:animMotion>
                                  </p:childTnLst>
                                </p:cTn>
                              </p:par>
                            </p:childTnLst>
                          </p:cTn>
                        </p:par>
                        <p:par>
                          <p:cTn id="32" fill="hold" nodeType="afterGroup">
                            <p:stCondLst>
                              <p:cond delay="11000"/>
                            </p:stCondLst>
                            <p:childTnLst>
                              <p:par>
                                <p:cTn id="33" presetID="26" presetClass="emph" presetSubtype="0" fill="hold" grpId="0" nodeType="afterEffect">
                                  <p:stCondLst>
                                    <p:cond delay="0"/>
                                  </p:stCondLst>
                                  <p:childTnLst>
                                    <p:animEffect transition="out" filter="fade">
                                      <p:cBhvr>
                                        <p:cTn id="34" dur="2000" tmFilter="0, 0; .2, .5; .8, .5; 1, 0"/>
                                        <p:tgtEl>
                                          <p:spTgt spid="658434"/>
                                        </p:tgtEl>
                                      </p:cBhvr>
                                    </p:animEffect>
                                    <p:animScale>
                                      <p:cBhvr>
                                        <p:cTn id="35" dur="1000" autoRev="1" fill="hold"/>
                                        <p:tgtEl>
                                          <p:spTgt spid="658434"/>
                                        </p:tgtEl>
                                      </p:cBhvr>
                                      <p:by x="105000" y="105000"/>
                                    </p:animScale>
                                  </p:childTnLst>
                                </p:cTn>
                              </p:par>
                              <p:par>
                                <p:cTn id="36" presetID="26" presetClass="emph" presetSubtype="0" fill="hold" grpId="2" nodeType="withEffect">
                                  <p:stCondLst>
                                    <p:cond delay="0"/>
                                  </p:stCondLst>
                                  <p:childTnLst>
                                    <p:animEffect transition="out" filter="fade">
                                      <p:cBhvr>
                                        <p:cTn id="37" dur="2000" tmFilter="0, 0; .2, .5; .8, .5; 1, 0"/>
                                        <p:tgtEl>
                                          <p:spTgt spid="658436"/>
                                        </p:tgtEl>
                                      </p:cBhvr>
                                    </p:animEffect>
                                    <p:animScale>
                                      <p:cBhvr>
                                        <p:cTn id="38" dur="1000" autoRev="1" fill="hold"/>
                                        <p:tgtEl>
                                          <p:spTgt spid="658436"/>
                                        </p:tgtEl>
                                      </p:cBhvr>
                                      <p:by x="105000" y="105000"/>
                                    </p:animScale>
                                  </p:childTnLst>
                                </p:cTn>
                              </p:par>
                            </p:childTnLst>
                          </p:cTn>
                        </p:par>
                        <p:par>
                          <p:cTn id="39" fill="hold" nodeType="afterGroup">
                            <p:stCondLst>
                              <p:cond delay="13000"/>
                            </p:stCondLst>
                            <p:childTnLst>
                              <p:par>
                                <p:cTn id="40" presetID="63" presetClass="path" presetSubtype="0" accel="50000" decel="50000" fill="hold" grpId="1" nodeType="afterEffect">
                                  <p:stCondLst>
                                    <p:cond delay="0"/>
                                  </p:stCondLst>
                                  <p:childTnLst>
                                    <p:animMotion origin="layout" path="M 0.00052 -2.22222E-6 L 0.08502 -0.00162 " pathEditMode="relative" rAng="0" ptsTypes="AA">
                                      <p:cBhvr>
                                        <p:cTn id="41" dur="2000" fill="hold"/>
                                        <p:tgtEl>
                                          <p:spTgt spid="658434"/>
                                        </p:tgtEl>
                                        <p:attrNameLst>
                                          <p:attrName>ppt_x</p:attrName>
                                          <p:attrName>ppt_y</p:attrName>
                                        </p:attrNameLst>
                                      </p:cBhvr>
                                      <p:rCtr x="4258" y="-255"/>
                                    </p:animMotion>
                                  </p:childTnLst>
                                </p:cTn>
                              </p:par>
                            </p:childTnLst>
                          </p:cTn>
                        </p:par>
                        <p:par>
                          <p:cTn id="42" fill="hold" nodeType="afterGroup">
                            <p:stCondLst>
                              <p:cond delay="15000"/>
                            </p:stCondLst>
                            <p:childTnLst>
                              <p:par>
                                <p:cTn id="43" presetID="35" presetClass="path" presetSubtype="0" accel="50000" decel="50000" fill="hold" grpId="3" nodeType="afterEffect">
                                  <p:stCondLst>
                                    <p:cond delay="0"/>
                                  </p:stCondLst>
                                  <p:iterate type="lt">
                                    <p:tmPct val="0"/>
                                  </p:iterate>
                                  <p:childTnLst>
                                    <p:animMotion origin="layout" path="M -0.08776 3.7037E-6 L -0.16692 3.7037E-6 " pathEditMode="relative" rAng="0" ptsTypes="AA">
                                      <p:cBhvr>
                                        <p:cTn id="44" dur="2000" fill="hold"/>
                                        <p:tgtEl>
                                          <p:spTgt spid="658469"/>
                                        </p:tgtEl>
                                        <p:attrNameLst>
                                          <p:attrName>ppt_x</p:attrName>
                                          <p:attrName>ppt_y</p:attrName>
                                        </p:attrNameLst>
                                      </p:cBhvr>
                                      <p:rCtr x="-4115" y="0"/>
                                    </p:animMotion>
                                  </p:childTnLst>
                                </p:cTn>
                              </p:par>
                            </p:childTnLst>
                          </p:cTn>
                        </p:par>
                        <p:par>
                          <p:cTn id="45" fill="hold" nodeType="afterGroup">
                            <p:stCondLst>
                              <p:cond delay="17000"/>
                            </p:stCondLst>
                            <p:childTnLst>
                              <p:par>
                                <p:cTn id="46" presetID="26" presetClass="emph" presetSubtype="0" fill="hold" grpId="0" nodeType="afterEffect">
                                  <p:stCondLst>
                                    <p:cond delay="0"/>
                                  </p:stCondLst>
                                  <p:childTnLst>
                                    <p:animEffect transition="out" filter="fade">
                                      <p:cBhvr>
                                        <p:cTn id="47" dur="2000" tmFilter="0, 0; .2, .5; .8, .5; 1, 0"/>
                                        <p:tgtEl>
                                          <p:spTgt spid="658441"/>
                                        </p:tgtEl>
                                      </p:cBhvr>
                                    </p:animEffect>
                                    <p:animScale>
                                      <p:cBhvr>
                                        <p:cTn id="48" dur="1000" autoRev="1" fill="hold"/>
                                        <p:tgtEl>
                                          <p:spTgt spid="658441"/>
                                        </p:tgtEl>
                                      </p:cBhvr>
                                      <p:by x="105000" y="105000"/>
                                    </p:animScale>
                                  </p:childTnLst>
                                </p:cTn>
                              </p:par>
                              <p:par>
                                <p:cTn id="49" presetID="26" presetClass="emph" presetSubtype="0" fill="hold" grpId="3" nodeType="withEffect">
                                  <p:stCondLst>
                                    <p:cond delay="0"/>
                                  </p:stCondLst>
                                  <p:childTnLst>
                                    <p:animEffect transition="out" filter="fade">
                                      <p:cBhvr>
                                        <p:cTn id="50" dur="2000" tmFilter="0, 0; .2, .5; .8, .5; 1, 0"/>
                                        <p:tgtEl>
                                          <p:spTgt spid="658436"/>
                                        </p:tgtEl>
                                      </p:cBhvr>
                                    </p:animEffect>
                                    <p:animScale>
                                      <p:cBhvr>
                                        <p:cTn id="51" dur="1000" autoRev="1" fill="hold"/>
                                        <p:tgtEl>
                                          <p:spTgt spid="658436"/>
                                        </p:tgtEl>
                                      </p:cBhvr>
                                      <p:by x="105000" y="105000"/>
                                    </p:animScale>
                                  </p:childTnLst>
                                </p:cTn>
                              </p:par>
                            </p:childTnLst>
                          </p:cTn>
                        </p:par>
                        <p:par>
                          <p:cTn id="52" fill="hold" nodeType="afterGroup">
                            <p:stCondLst>
                              <p:cond delay="19000"/>
                            </p:stCondLst>
                            <p:childTnLst>
                              <p:par>
                                <p:cTn id="53" presetID="64" presetClass="path" presetSubtype="0" accel="50000" decel="50000" fill="hold" grpId="4" nodeType="afterEffect">
                                  <p:stCondLst>
                                    <p:cond delay="0"/>
                                  </p:stCondLst>
                                  <p:childTnLst>
                                    <p:animMotion origin="layout" path="M -4.79167E-6 0.32662 L -0.16731 -1.85185E-6 " pathEditMode="relative" rAng="0" ptsTypes="AA">
                                      <p:cBhvr>
                                        <p:cTn id="54" dur="2000" fill="hold"/>
                                        <p:tgtEl>
                                          <p:spTgt spid="658436"/>
                                        </p:tgtEl>
                                        <p:attrNameLst>
                                          <p:attrName>ppt_x</p:attrName>
                                          <p:attrName>ppt_y</p:attrName>
                                        </p:attrNameLst>
                                      </p:cBhvr>
                                      <p:rCtr x="-8438" y="-16412"/>
                                    </p:animMotion>
                                  </p:childTnLst>
                                </p:cTn>
                              </p:par>
                            </p:childTnLst>
                          </p:cTn>
                        </p:par>
                        <p:par>
                          <p:cTn id="55" fill="hold" nodeType="afterGroup">
                            <p:stCondLst>
                              <p:cond delay="21000"/>
                            </p:stCondLst>
                            <p:childTnLst>
                              <p:par>
                                <p:cTn id="56" presetID="8" presetClass="exit" presetSubtype="16" fill="hold" grpId="5" nodeType="afterEffect">
                                  <p:stCondLst>
                                    <p:cond delay="0"/>
                                  </p:stCondLst>
                                  <p:childTnLst>
                                    <p:animEffect transition="out" filter="diamond(in)">
                                      <p:cBhvr>
                                        <p:cTn id="57" dur="1000"/>
                                        <p:tgtEl>
                                          <p:spTgt spid="658436"/>
                                        </p:tgtEl>
                                      </p:cBhvr>
                                    </p:animEffect>
                                    <p:set>
                                      <p:cBhvr>
                                        <p:cTn id="58" dur="1" fill="hold">
                                          <p:stCondLst>
                                            <p:cond delay="999"/>
                                          </p:stCondLst>
                                        </p:cTn>
                                        <p:tgtEl>
                                          <p:spTgt spid="658436"/>
                                        </p:tgtEl>
                                        <p:attrNameLst>
                                          <p:attrName>style.visibility</p:attrName>
                                        </p:attrNameLst>
                                      </p:cBhvr>
                                      <p:to>
                                        <p:strVal val="hidden"/>
                                      </p:to>
                                    </p:set>
                                  </p:childTnLst>
                                </p:cTn>
                              </p:par>
                              <p:par>
                                <p:cTn id="59" presetID="8" presetClass="entr" presetSubtype="16" fill="hold" grpId="0" nodeType="withEffect">
                                  <p:stCondLst>
                                    <p:cond delay="0"/>
                                  </p:stCondLst>
                                  <p:childTnLst>
                                    <p:set>
                                      <p:cBhvr>
                                        <p:cTn id="60" dur="1" fill="hold">
                                          <p:stCondLst>
                                            <p:cond delay="0"/>
                                          </p:stCondLst>
                                        </p:cTn>
                                        <p:tgtEl>
                                          <p:spTgt spid="658473"/>
                                        </p:tgtEl>
                                        <p:attrNameLst>
                                          <p:attrName>style.visibility</p:attrName>
                                        </p:attrNameLst>
                                      </p:cBhvr>
                                      <p:to>
                                        <p:strVal val="visible"/>
                                      </p:to>
                                    </p:set>
                                    <p:animEffect transition="in" filter="diamond(in)">
                                      <p:cBhvr>
                                        <p:cTn id="61" dur="1000"/>
                                        <p:tgtEl>
                                          <p:spTgt spid="658473"/>
                                        </p:tgtEl>
                                      </p:cBhvr>
                                    </p:animEffect>
                                  </p:childTnLst>
                                </p:cTn>
                              </p:par>
                            </p:childTnLst>
                          </p:cTn>
                        </p:par>
                        <p:par>
                          <p:cTn id="62" fill="hold" nodeType="afterGroup">
                            <p:stCondLst>
                              <p:cond delay="22000"/>
                            </p:stCondLst>
                            <p:childTnLst>
                              <p:par>
                                <p:cTn id="63" presetID="3" presetClass="exit" presetSubtype="10" fill="hold" grpId="1" nodeType="afterEffect">
                                  <p:stCondLst>
                                    <p:cond delay="0"/>
                                  </p:stCondLst>
                                  <p:iterate type="lt">
                                    <p:tmPct val="0"/>
                                  </p:iterate>
                                  <p:childTnLst>
                                    <p:animEffect transition="out" filter="blinds(horizontal)">
                                      <p:cBhvr>
                                        <p:cTn id="64" dur="500"/>
                                        <p:tgtEl>
                                          <p:spTgt spid="658469"/>
                                        </p:tgtEl>
                                      </p:cBhvr>
                                    </p:animEffect>
                                    <p:set>
                                      <p:cBhvr>
                                        <p:cTn id="65" dur="1" fill="hold">
                                          <p:stCondLst>
                                            <p:cond delay="499"/>
                                          </p:stCondLst>
                                        </p:cTn>
                                        <p:tgtEl>
                                          <p:spTgt spid="658469"/>
                                        </p:tgtEl>
                                        <p:attrNameLst>
                                          <p:attrName>style.visibility</p:attrName>
                                        </p:attrNameLst>
                                      </p:cBhvr>
                                      <p:to>
                                        <p:strVal val="hidden"/>
                                      </p:to>
                                    </p:set>
                                  </p:childTnLst>
                                </p:cTn>
                              </p:par>
                            </p:childTnLst>
                          </p:cTn>
                        </p:par>
                        <p:par>
                          <p:cTn id="66" fill="hold" nodeType="afterGroup">
                            <p:stCondLst>
                              <p:cond delay="22500"/>
                            </p:stCondLst>
                            <p:childTnLst>
                              <p:par>
                                <p:cTn id="67" presetID="2" presetClass="exit" presetSubtype="8" fill="hold" grpId="1" nodeType="afterEffect">
                                  <p:stCondLst>
                                    <p:cond delay="0"/>
                                  </p:stCondLst>
                                  <p:childTnLst>
                                    <p:anim calcmode="lin" valueType="num">
                                      <p:cBhvr additive="base">
                                        <p:cTn id="68" dur="500"/>
                                        <p:tgtEl>
                                          <p:spTgt spid="658471"/>
                                        </p:tgtEl>
                                        <p:attrNameLst>
                                          <p:attrName>ppt_x</p:attrName>
                                        </p:attrNameLst>
                                      </p:cBhvr>
                                      <p:tavLst>
                                        <p:tav tm="0">
                                          <p:val>
                                            <p:strVal val="ppt_x"/>
                                          </p:val>
                                        </p:tav>
                                        <p:tav tm="100000">
                                          <p:val>
                                            <p:strVal val="0-ppt_w/2"/>
                                          </p:val>
                                        </p:tav>
                                      </p:tavLst>
                                    </p:anim>
                                    <p:anim calcmode="lin" valueType="num">
                                      <p:cBhvr additive="base">
                                        <p:cTn id="69" dur="500"/>
                                        <p:tgtEl>
                                          <p:spTgt spid="658471"/>
                                        </p:tgtEl>
                                        <p:attrNameLst>
                                          <p:attrName>ppt_y</p:attrName>
                                        </p:attrNameLst>
                                      </p:cBhvr>
                                      <p:tavLst>
                                        <p:tav tm="0">
                                          <p:val>
                                            <p:strVal val="ppt_y"/>
                                          </p:val>
                                        </p:tav>
                                        <p:tav tm="100000">
                                          <p:val>
                                            <p:strVal val="ppt_y"/>
                                          </p:val>
                                        </p:tav>
                                      </p:tavLst>
                                    </p:anim>
                                    <p:set>
                                      <p:cBhvr>
                                        <p:cTn id="70" dur="1" fill="hold">
                                          <p:stCondLst>
                                            <p:cond delay="499"/>
                                          </p:stCondLst>
                                        </p:cTn>
                                        <p:tgtEl>
                                          <p:spTgt spid="6584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8434" grpId="0" animBg="1"/>
      <p:bldP spid="658434" grpId="1" animBg="1"/>
      <p:bldP spid="658435" grpId="0" animBg="1"/>
      <p:bldP spid="658435" grpId="1" animBg="1"/>
      <p:bldP spid="658436" grpId="0" animBg="1"/>
      <p:bldP spid="658436" grpId="1" animBg="1"/>
      <p:bldP spid="658436" grpId="2" animBg="1"/>
      <p:bldP spid="658436" grpId="3" animBg="1"/>
      <p:bldP spid="658436" grpId="4" animBg="1"/>
      <p:bldP spid="658436" grpId="5" animBg="1"/>
      <p:bldP spid="658441" grpId="0" animBg="1"/>
      <p:bldP spid="658442" grpId="0" animBg="1"/>
      <p:bldP spid="658469" grpId="0" animBg="1"/>
      <p:bldP spid="658469" grpId="1" animBg="1"/>
      <p:bldP spid="658469" grpId="2" animBg="1"/>
      <p:bldP spid="658469" grpId="3" animBg="1"/>
      <p:bldP spid="658471" grpId="0" animBg="1"/>
      <p:bldP spid="658471" grpId="1" animBg="1"/>
      <p:bldP spid="658473"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Oval 2"/>
          <p:cNvSpPr>
            <a:spLocks noChangeArrowheads="1"/>
          </p:cNvSpPr>
          <p:nvPr/>
        </p:nvSpPr>
        <p:spPr bwMode="auto">
          <a:xfrm>
            <a:off x="3568700" y="2871788"/>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659459" name="Oval 3"/>
          <p:cNvSpPr>
            <a:spLocks noChangeArrowheads="1"/>
          </p:cNvSpPr>
          <p:nvPr/>
        </p:nvSpPr>
        <p:spPr bwMode="auto">
          <a:xfrm>
            <a:off x="4592638" y="2871788"/>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8</a:t>
            </a:r>
          </a:p>
        </p:txBody>
      </p:sp>
      <p:sp>
        <p:nvSpPr>
          <p:cNvPr id="659460" name="Oval 4"/>
          <p:cNvSpPr>
            <a:spLocks noChangeArrowheads="1"/>
          </p:cNvSpPr>
          <p:nvPr/>
        </p:nvSpPr>
        <p:spPr bwMode="auto">
          <a:xfrm>
            <a:off x="5614988" y="2871789"/>
            <a:ext cx="754062" cy="649287"/>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12</a:t>
            </a:r>
          </a:p>
        </p:txBody>
      </p:sp>
      <p:sp>
        <p:nvSpPr>
          <p:cNvPr id="659461" name="Oval 5"/>
          <p:cNvSpPr>
            <a:spLocks noChangeArrowheads="1"/>
          </p:cNvSpPr>
          <p:nvPr/>
        </p:nvSpPr>
        <p:spPr bwMode="auto">
          <a:xfrm>
            <a:off x="6638925"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59400" name="Oval 6"/>
          <p:cNvSpPr>
            <a:spLocks noChangeArrowheads="1"/>
          </p:cNvSpPr>
          <p:nvPr/>
        </p:nvSpPr>
        <p:spPr bwMode="auto">
          <a:xfrm>
            <a:off x="7661275"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59401" name="Oval 7"/>
          <p:cNvSpPr>
            <a:spLocks noChangeArrowheads="1"/>
          </p:cNvSpPr>
          <p:nvPr/>
        </p:nvSpPr>
        <p:spPr bwMode="auto">
          <a:xfrm>
            <a:off x="8685213"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59402" name="Oval 8"/>
          <p:cNvSpPr>
            <a:spLocks noChangeArrowheads="1"/>
          </p:cNvSpPr>
          <p:nvPr/>
        </p:nvSpPr>
        <p:spPr bwMode="auto">
          <a:xfrm>
            <a:off x="9709151" y="2871789"/>
            <a:ext cx="754063" cy="64928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15</a:t>
            </a:r>
          </a:p>
        </p:txBody>
      </p:sp>
      <p:sp>
        <p:nvSpPr>
          <p:cNvPr id="659465" name="Oval 9"/>
          <p:cNvSpPr>
            <a:spLocks noChangeArrowheads="1"/>
          </p:cNvSpPr>
          <p:nvPr/>
        </p:nvSpPr>
        <p:spPr bwMode="auto">
          <a:xfrm>
            <a:off x="2546350" y="2871788"/>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659466" name="AutoShape 10"/>
          <p:cNvSpPr>
            <a:spLocks noChangeArrowheads="1"/>
          </p:cNvSpPr>
          <p:nvPr/>
        </p:nvSpPr>
        <p:spPr bwMode="auto">
          <a:xfrm>
            <a:off x="5508625" y="3571876"/>
            <a:ext cx="914400" cy="908149"/>
          </a:xfrm>
          <a:prstGeom prst="upArrowCallout">
            <a:avLst>
              <a:gd name="adj1" fmla="val 27746"/>
              <a:gd name="adj2" fmla="val 25819"/>
              <a:gd name="adj3" fmla="val 16667"/>
              <a:gd name="adj4" fmla="val 5053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latin typeface="Times New Roman" panose="02020603050405020304" pitchFamily="18" charset="0"/>
              </a:rPr>
              <a:t>i</a:t>
            </a:r>
          </a:p>
        </p:txBody>
      </p:sp>
      <p:sp>
        <p:nvSpPr>
          <p:cNvPr id="59405" name="Text Box 11"/>
          <p:cNvSpPr txBox="1">
            <a:spLocks noChangeArrowheads="1"/>
          </p:cNvSpPr>
          <p:nvPr/>
        </p:nvSpPr>
        <p:spPr bwMode="auto">
          <a:xfrm>
            <a:off x="4697413" y="5067300"/>
            <a:ext cx="68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3600">
                <a:latin typeface="Times New Roman" panose="02020603050405020304" pitchFamily="18" charset="0"/>
              </a:rPr>
              <a:t>x</a:t>
            </a:r>
          </a:p>
        </p:txBody>
      </p:sp>
      <p:sp>
        <p:nvSpPr>
          <p:cNvPr id="659493" name="AutoShape 37"/>
          <p:cNvSpPr>
            <a:spLocks noChangeArrowheads="1"/>
          </p:cNvSpPr>
          <p:nvPr/>
        </p:nvSpPr>
        <p:spPr bwMode="auto">
          <a:xfrm>
            <a:off x="6416675" y="2039939"/>
            <a:ext cx="1143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solidFill>
                  <a:srgbClr val="0000FF"/>
                </a:solidFill>
                <a:latin typeface="Times New Roman" panose="02020603050405020304" pitchFamily="18" charset="0"/>
              </a:rPr>
              <a:t>pos</a:t>
            </a:r>
          </a:p>
        </p:txBody>
      </p:sp>
      <p:sp>
        <p:nvSpPr>
          <p:cNvPr id="659495" name="Text Box 39"/>
          <p:cNvSpPr txBox="1">
            <a:spLocks noChangeArrowheads="1"/>
          </p:cNvSpPr>
          <p:nvPr/>
        </p:nvSpPr>
        <p:spPr bwMode="auto">
          <a:xfrm>
            <a:off x="3449639" y="1384300"/>
            <a:ext cx="4473575"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solidFill>
                  <a:srgbClr val="FFFF00"/>
                </a:solidFill>
                <a:latin typeface="Times New Roman" panose="02020603050405020304" pitchFamily="18" charset="0"/>
              </a:rPr>
              <a:t>Chèn a[4] vào (a[0] … a[3])</a:t>
            </a:r>
          </a:p>
        </p:txBody>
      </p:sp>
      <p:sp>
        <p:nvSpPr>
          <p:cNvPr id="659497" name="Oval 41"/>
          <p:cNvSpPr>
            <a:spLocks noChangeArrowheads="1"/>
          </p:cNvSpPr>
          <p:nvPr/>
        </p:nvSpPr>
        <p:spPr bwMode="auto">
          <a:xfrm>
            <a:off x="2540000" y="2873375"/>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grpSp>
        <p:nvGrpSpPr>
          <p:cNvPr id="29" name="Group 11"/>
          <p:cNvGrpSpPr>
            <a:grpSpLocks/>
          </p:cNvGrpSpPr>
          <p:nvPr/>
        </p:nvGrpSpPr>
        <p:grpSpPr bwMode="auto">
          <a:xfrm>
            <a:off x="2546350" y="2287589"/>
            <a:ext cx="7893050" cy="649287"/>
            <a:chOff x="644" y="1153"/>
            <a:chExt cx="4972" cy="409"/>
          </a:xfrm>
        </p:grpSpPr>
        <p:sp>
          <p:nvSpPr>
            <p:cNvPr id="30" name="Oval 12"/>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31" name="Oval 13"/>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32" name="Oval 14"/>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3</a:t>
              </a:r>
            </a:p>
          </p:txBody>
        </p:sp>
        <p:sp>
          <p:nvSpPr>
            <p:cNvPr id="33" name="Oval 15"/>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34" name="Oval 16"/>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35" name="Oval 17"/>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36" name="Oval 18"/>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7</a:t>
              </a:r>
            </a:p>
          </p:txBody>
        </p:sp>
        <p:sp>
          <p:nvSpPr>
            <p:cNvPr id="37" name="Oval 19"/>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0</a:t>
              </a:r>
            </a:p>
          </p:txBody>
        </p:sp>
      </p:grpSp>
      <p:sp>
        <p:nvSpPr>
          <p:cNvPr id="38" name="Rectangle 37"/>
          <p:cNvSpPr/>
          <p:nvPr/>
        </p:nvSpPr>
        <p:spPr>
          <a:xfrm>
            <a:off x="615950" y="248458"/>
            <a:ext cx="10960100" cy="754053"/>
          </a:xfrm>
          <a:prstGeom prst="rect">
            <a:avLst/>
          </a:prstGeom>
        </p:spPr>
        <p:txBody>
          <a:bodyPr wrap="square">
            <a:spAutoFit/>
          </a:bodyPr>
          <a:lstStyle/>
          <a:p>
            <a:pPr algn="ctr"/>
            <a:r>
              <a:rPr lang="en-US" sz="4300" b="1" i="1">
                <a:latin typeface="Times New Roman" panose="02020603050405020304" pitchFamily="18" charset="0"/>
              </a:rPr>
              <a:t>Insertion</a:t>
            </a:r>
            <a:r>
              <a:rPr lang="en-US" sz="4300" b="1" i="1"/>
              <a:t> </a:t>
            </a:r>
            <a:r>
              <a:rPr lang="en-US" sz="4300" b="1" i="1">
                <a:latin typeface="Times New Roman" panose="02020603050405020304" pitchFamily="18" charset="0"/>
              </a:rPr>
              <a:t>Sort</a:t>
            </a:r>
            <a:r>
              <a:rPr lang="en-US" sz="4300" b="1" i="1"/>
              <a:t> </a:t>
            </a:r>
            <a:r>
              <a:rPr lang="en-US" sz="4300" b="1" i="1">
                <a:latin typeface="Times New Roman" panose="02020603050405020304" pitchFamily="18" charset="0"/>
              </a:rPr>
              <a:t>–</a:t>
            </a:r>
            <a:r>
              <a:rPr lang="en-US" sz="4300" b="1" i="1"/>
              <a:t> </a:t>
            </a:r>
            <a:r>
              <a:rPr lang="en-US" sz="4300" b="1" i="1">
                <a:latin typeface="Times New Roman" panose="02020603050405020304" pitchFamily="18" charset="0"/>
              </a:rPr>
              <a:t>Ví dụ</a:t>
            </a:r>
            <a:endParaRPr lang="en-US" sz="4300" b="1"/>
          </a:p>
        </p:txBody>
      </p:sp>
      <p:sp>
        <p:nvSpPr>
          <p:cNvPr id="39" name="Rectangle 38"/>
          <p:cNvSpPr/>
          <p:nvPr/>
        </p:nvSpPr>
        <p:spPr>
          <a:xfrm>
            <a:off x="583582" y="2939534"/>
            <a:ext cx="1378904" cy="523220"/>
          </a:xfrm>
          <a:prstGeom prst="rect">
            <a:avLst/>
          </a:prstGeom>
        </p:spPr>
        <p:txBody>
          <a:bodyPr wrap="none">
            <a:spAutoFit/>
          </a:bodyPr>
          <a:lstStyle/>
          <a:p>
            <a:r>
              <a:rPr lang="en-US" sz="2800" b="1" i="1">
                <a:latin typeface="Times New Roman" panose="02020603050405020304" pitchFamily="18" charset="0"/>
              </a:rPr>
              <a:t>Bước 4:</a:t>
            </a:r>
            <a:endParaRPr lang="en-US" sz="2800" b="1"/>
          </a:p>
        </p:txBody>
      </p:sp>
      <p:sp>
        <p:nvSpPr>
          <p:cNvPr id="40"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422539090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2.91667E-6 2.96296E-6 L 0.08881 2.96296E-6 " pathEditMode="relative" rAng="0" ptsTypes="AA">
                                      <p:cBhvr>
                                        <p:cTn id="6" dur="2000" fill="hold"/>
                                        <p:tgtEl>
                                          <p:spTgt spid="659466"/>
                                        </p:tgtEl>
                                        <p:attrNameLst>
                                          <p:attrName>ppt_x</p:attrName>
                                          <p:attrName>ppt_y</p:attrName>
                                        </p:attrNameLst>
                                      </p:cBhvr>
                                      <p:rCtr x="4440" y="0"/>
                                    </p:animMotion>
                                  </p:childTnLst>
                                </p:cTn>
                              </p:par>
                            </p:childTnLst>
                          </p:cTn>
                        </p:par>
                        <p:par>
                          <p:cTn id="7" fill="hold" nodeType="afterGroup">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659495"/>
                                        </p:tgtEl>
                                        <p:attrNameLst>
                                          <p:attrName>style.visibility</p:attrName>
                                        </p:attrNameLst>
                                      </p:cBhvr>
                                      <p:to>
                                        <p:strVal val="visible"/>
                                      </p:to>
                                    </p:set>
                                    <p:anim calcmode="lin" valueType="num">
                                      <p:cBhvr additive="base">
                                        <p:cTn id="10" dur="500" fill="hold"/>
                                        <p:tgtEl>
                                          <p:spTgt spid="659495"/>
                                        </p:tgtEl>
                                        <p:attrNameLst>
                                          <p:attrName>ppt_x</p:attrName>
                                        </p:attrNameLst>
                                      </p:cBhvr>
                                      <p:tavLst>
                                        <p:tav tm="0">
                                          <p:val>
                                            <p:strVal val="0-#ppt_w/2"/>
                                          </p:val>
                                        </p:tav>
                                        <p:tav tm="100000">
                                          <p:val>
                                            <p:strVal val="#ppt_x"/>
                                          </p:val>
                                        </p:tav>
                                      </p:tavLst>
                                    </p:anim>
                                    <p:anim calcmode="lin" valueType="num">
                                      <p:cBhvr additive="base">
                                        <p:cTn id="11" dur="500" fill="hold"/>
                                        <p:tgtEl>
                                          <p:spTgt spid="659495"/>
                                        </p:tgtEl>
                                        <p:attrNameLst>
                                          <p:attrName>ppt_y</p:attrName>
                                        </p:attrNameLst>
                                      </p:cBhvr>
                                      <p:tavLst>
                                        <p:tav tm="0">
                                          <p:val>
                                            <p:strVal val="#ppt_y"/>
                                          </p:val>
                                        </p:tav>
                                        <p:tav tm="100000">
                                          <p:val>
                                            <p:strVal val="#ppt_y"/>
                                          </p:val>
                                        </p:tav>
                                      </p:tavLst>
                                    </p:anim>
                                  </p:childTnLst>
                                </p:cTn>
                              </p:par>
                            </p:childTnLst>
                          </p:cTn>
                        </p:par>
                        <p:par>
                          <p:cTn id="12" fill="hold" nodeType="afterGroup">
                            <p:stCondLst>
                              <p:cond delay="2500"/>
                            </p:stCondLst>
                            <p:childTnLst>
                              <p:par>
                                <p:cTn id="13" presetID="42" presetClass="path" presetSubtype="0" accel="50000" decel="50000" fill="hold" grpId="0" nodeType="afterEffect">
                                  <p:stCondLst>
                                    <p:cond delay="0"/>
                                  </p:stCondLst>
                                  <p:childTnLst>
                                    <p:animMotion origin="layout" path="M 8.33333E-7 -2.22222E-6 L -0.11341 0.32453 " pathEditMode="relative" rAng="0" ptsTypes="AA">
                                      <p:cBhvr>
                                        <p:cTn id="14" dur="2000" fill="hold"/>
                                        <p:tgtEl>
                                          <p:spTgt spid="659461"/>
                                        </p:tgtEl>
                                        <p:attrNameLst>
                                          <p:attrName>ppt_x</p:attrName>
                                          <p:attrName>ppt_y</p:attrName>
                                        </p:attrNameLst>
                                      </p:cBhvr>
                                      <p:rCtr x="-3776" y="15556"/>
                                    </p:animMotion>
                                  </p:childTnLst>
                                </p:cTn>
                              </p:par>
                            </p:childTnLst>
                          </p:cTn>
                        </p:par>
                        <p:par>
                          <p:cTn id="15" fill="hold" nodeType="afterGroup">
                            <p:stCondLst>
                              <p:cond delay="4500"/>
                            </p:stCondLst>
                            <p:childTnLst>
                              <p:par>
                                <p:cTn id="16" presetID="3" presetClass="entr" presetSubtype="10" fill="hold" grpId="0" nodeType="afterEffect">
                                  <p:stCondLst>
                                    <p:cond delay="0"/>
                                  </p:stCondLst>
                                  <p:iterate type="lt">
                                    <p:tmPct val="0"/>
                                  </p:iterate>
                                  <p:childTnLst>
                                    <p:set>
                                      <p:cBhvr>
                                        <p:cTn id="17" dur="1" fill="hold">
                                          <p:stCondLst>
                                            <p:cond delay="0"/>
                                          </p:stCondLst>
                                        </p:cTn>
                                        <p:tgtEl>
                                          <p:spTgt spid="659493"/>
                                        </p:tgtEl>
                                        <p:attrNameLst>
                                          <p:attrName>style.visibility</p:attrName>
                                        </p:attrNameLst>
                                      </p:cBhvr>
                                      <p:to>
                                        <p:strVal val="visible"/>
                                      </p:to>
                                    </p:set>
                                    <p:animEffect transition="in" filter="blinds(horizontal)">
                                      <p:cBhvr>
                                        <p:cTn id="18" dur="500"/>
                                        <p:tgtEl>
                                          <p:spTgt spid="659493"/>
                                        </p:tgtEl>
                                      </p:cBhvr>
                                    </p:animEffect>
                                  </p:childTnLst>
                                </p:cTn>
                              </p:par>
                            </p:childTnLst>
                          </p:cTn>
                        </p:par>
                        <p:par>
                          <p:cTn id="19" fill="hold" nodeType="afterGroup">
                            <p:stCondLst>
                              <p:cond delay="5000"/>
                            </p:stCondLst>
                            <p:childTnLst>
                              <p:par>
                                <p:cTn id="20" presetID="26" presetClass="emph" presetSubtype="0" fill="hold" grpId="0" nodeType="afterEffect">
                                  <p:stCondLst>
                                    <p:cond delay="0"/>
                                  </p:stCondLst>
                                  <p:childTnLst>
                                    <p:animEffect transition="out" filter="fade">
                                      <p:cBhvr>
                                        <p:cTn id="21" dur="2000" tmFilter="0, 0; .2, .5; .8, .5; 1, 0"/>
                                        <p:tgtEl>
                                          <p:spTgt spid="659460"/>
                                        </p:tgtEl>
                                      </p:cBhvr>
                                    </p:animEffect>
                                    <p:animScale>
                                      <p:cBhvr>
                                        <p:cTn id="22" dur="1000" autoRev="1" fill="hold"/>
                                        <p:tgtEl>
                                          <p:spTgt spid="659460"/>
                                        </p:tgtEl>
                                      </p:cBhvr>
                                      <p:by x="105000" y="105000"/>
                                    </p:animScale>
                                  </p:childTnLst>
                                </p:cTn>
                              </p:par>
                              <p:par>
                                <p:cTn id="23" presetID="26" presetClass="emph" presetSubtype="0" fill="hold" grpId="1" nodeType="withEffect">
                                  <p:stCondLst>
                                    <p:cond delay="0"/>
                                  </p:stCondLst>
                                  <p:childTnLst>
                                    <p:animEffect transition="out" filter="fade">
                                      <p:cBhvr>
                                        <p:cTn id="24" dur="2000" tmFilter="0, 0; .2, .5; .8, .5; 1, 0"/>
                                        <p:tgtEl>
                                          <p:spTgt spid="659461"/>
                                        </p:tgtEl>
                                      </p:cBhvr>
                                    </p:animEffect>
                                    <p:animScale>
                                      <p:cBhvr>
                                        <p:cTn id="25" dur="1000" autoRev="1" fill="hold"/>
                                        <p:tgtEl>
                                          <p:spTgt spid="659461"/>
                                        </p:tgtEl>
                                      </p:cBhvr>
                                      <p:by x="105000" y="105000"/>
                                    </p:animScale>
                                  </p:childTnLst>
                                </p:cTn>
                              </p:par>
                            </p:childTnLst>
                          </p:cTn>
                        </p:par>
                        <p:par>
                          <p:cTn id="26" fill="hold" nodeType="afterGroup">
                            <p:stCondLst>
                              <p:cond delay="7000"/>
                            </p:stCondLst>
                            <p:childTnLst>
                              <p:par>
                                <p:cTn id="27" presetID="63" presetClass="path" presetSubtype="0" accel="50000" decel="50000" fill="hold" grpId="1" nodeType="afterEffect">
                                  <p:stCondLst>
                                    <p:cond delay="0"/>
                                  </p:stCondLst>
                                  <p:childTnLst>
                                    <p:animMotion origin="layout" path="M -0.00118 -2.22222E-6 L 0.08307 -1.85185E-6 " pathEditMode="relative" rAng="0" ptsTypes="AA">
                                      <p:cBhvr>
                                        <p:cTn id="28" dur="2000" fill="hold"/>
                                        <p:tgtEl>
                                          <p:spTgt spid="659460"/>
                                        </p:tgtEl>
                                        <p:attrNameLst>
                                          <p:attrName>ppt_x</p:attrName>
                                          <p:attrName>ppt_y</p:attrName>
                                        </p:attrNameLst>
                                      </p:cBhvr>
                                      <p:rCtr x="4232" y="-93"/>
                                    </p:animMotion>
                                  </p:childTnLst>
                                </p:cTn>
                              </p:par>
                            </p:childTnLst>
                          </p:cTn>
                        </p:par>
                        <p:par>
                          <p:cTn id="29" fill="hold" nodeType="afterGroup">
                            <p:stCondLst>
                              <p:cond delay="9000"/>
                            </p:stCondLst>
                            <p:childTnLst>
                              <p:par>
                                <p:cTn id="30" presetID="35" presetClass="path" presetSubtype="0" accel="50000" decel="50000" fill="hold" grpId="2" nodeType="afterEffect">
                                  <p:stCondLst>
                                    <p:cond delay="0"/>
                                  </p:stCondLst>
                                  <p:iterate type="lt">
                                    <p:tmPct val="0"/>
                                  </p:iterate>
                                  <p:childTnLst>
                                    <p:animMotion origin="layout" path="M 2.91667E-6 3.7037E-6 L -0.08464 3.7037E-6 " pathEditMode="relative" rAng="0" ptsTypes="AA">
                                      <p:cBhvr>
                                        <p:cTn id="31" dur="2000" fill="hold"/>
                                        <p:tgtEl>
                                          <p:spTgt spid="659493"/>
                                        </p:tgtEl>
                                        <p:attrNameLst>
                                          <p:attrName>ppt_x</p:attrName>
                                          <p:attrName>ppt_y</p:attrName>
                                        </p:attrNameLst>
                                      </p:cBhvr>
                                      <p:rCtr x="-4232" y="0"/>
                                    </p:animMotion>
                                  </p:childTnLst>
                                </p:cTn>
                              </p:par>
                            </p:childTnLst>
                          </p:cTn>
                        </p:par>
                        <p:par>
                          <p:cTn id="32" fill="hold" nodeType="afterGroup">
                            <p:stCondLst>
                              <p:cond delay="11000"/>
                            </p:stCondLst>
                            <p:childTnLst>
                              <p:par>
                                <p:cTn id="33" presetID="26" presetClass="emph" presetSubtype="0" fill="hold" grpId="0" nodeType="afterEffect">
                                  <p:stCondLst>
                                    <p:cond delay="0"/>
                                  </p:stCondLst>
                                  <p:childTnLst>
                                    <p:animEffect transition="out" filter="fade">
                                      <p:cBhvr>
                                        <p:cTn id="34" dur="2000" tmFilter="0, 0; .2, .5; .8, .5; 1, 0"/>
                                        <p:tgtEl>
                                          <p:spTgt spid="659459"/>
                                        </p:tgtEl>
                                      </p:cBhvr>
                                    </p:animEffect>
                                    <p:animScale>
                                      <p:cBhvr>
                                        <p:cTn id="35" dur="1000" autoRev="1" fill="hold"/>
                                        <p:tgtEl>
                                          <p:spTgt spid="659459"/>
                                        </p:tgtEl>
                                      </p:cBhvr>
                                      <p:by x="105000" y="105000"/>
                                    </p:animScale>
                                  </p:childTnLst>
                                </p:cTn>
                              </p:par>
                              <p:par>
                                <p:cTn id="36" presetID="26" presetClass="emph" presetSubtype="0" fill="hold" grpId="2" nodeType="withEffect">
                                  <p:stCondLst>
                                    <p:cond delay="0"/>
                                  </p:stCondLst>
                                  <p:childTnLst>
                                    <p:animEffect transition="out" filter="fade">
                                      <p:cBhvr>
                                        <p:cTn id="37" dur="2000" tmFilter="0, 0; .2, .5; .8, .5; 1, 0"/>
                                        <p:tgtEl>
                                          <p:spTgt spid="659461"/>
                                        </p:tgtEl>
                                      </p:cBhvr>
                                    </p:animEffect>
                                    <p:animScale>
                                      <p:cBhvr>
                                        <p:cTn id="38" dur="1000" autoRev="1" fill="hold"/>
                                        <p:tgtEl>
                                          <p:spTgt spid="659461"/>
                                        </p:tgtEl>
                                      </p:cBhvr>
                                      <p:by x="105000" y="105000"/>
                                    </p:animScale>
                                  </p:childTnLst>
                                </p:cTn>
                              </p:par>
                            </p:childTnLst>
                          </p:cTn>
                        </p:par>
                        <p:par>
                          <p:cTn id="39" fill="hold" nodeType="afterGroup">
                            <p:stCondLst>
                              <p:cond delay="13000"/>
                            </p:stCondLst>
                            <p:childTnLst>
                              <p:par>
                                <p:cTn id="40" presetID="63" presetClass="path" presetSubtype="0" accel="50000" decel="50000" fill="hold" grpId="1" nodeType="afterEffect">
                                  <p:stCondLst>
                                    <p:cond delay="0"/>
                                  </p:stCondLst>
                                  <p:childTnLst>
                                    <p:animMotion origin="layout" path="M -0.00104 -2.22222E-6 L 0.0836 -2.22222E-6 " pathEditMode="relative" rAng="0" ptsTypes="AA">
                                      <p:cBhvr>
                                        <p:cTn id="41" dur="2000" fill="hold"/>
                                        <p:tgtEl>
                                          <p:spTgt spid="659459"/>
                                        </p:tgtEl>
                                        <p:attrNameLst>
                                          <p:attrName>ppt_x</p:attrName>
                                          <p:attrName>ppt_y</p:attrName>
                                        </p:attrNameLst>
                                      </p:cBhvr>
                                      <p:rCtr x="4297" y="0"/>
                                    </p:animMotion>
                                  </p:childTnLst>
                                </p:cTn>
                              </p:par>
                            </p:childTnLst>
                          </p:cTn>
                        </p:par>
                        <p:par>
                          <p:cTn id="42" fill="hold" nodeType="afterGroup">
                            <p:stCondLst>
                              <p:cond delay="15000"/>
                            </p:stCondLst>
                            <p:childTnLst>
                              <p:par>
                                <p:cTn id="43" presetID="35" presetClass="path" presetSubtype="0" accel="50000" decel="50000" fill="hold" grpId="3" nodeType="afterEffect">
                                  <p:stCondLst>
                                    <p:cond delay="0"/>
                                  </p:stCondLst>
                                  <p:iterate type="lt">
                                    <p:tmPct val="0"/>
                                  </p:iterate>
                                  <p:childTnLst>
                                    <p:animMotion origin="layout" path="M -0.08347 3.7037E-6 L -0.16693 -0.00324 " pathEditMode="relative" rAng="0" ptsTypes="AA">
                                      <p:cBhvr>
                                        <p:cTn id="44" dur="2000" fill="hold"/>
                                        <p:tgtEl>
                                          <p:spTgt spid="659493"/>
                                        </p:tgtEl>
                                        <p:attrNameLst>
                                          <p:attrName>ppt_x</p:attrName>
                                          <p:attrName>ppt_y</p:attrName>
                                        </p:attrNameLst>
                                      </p:cBhvr>
                                      <p:rCtr x="-4180" y="-162"/>
                                    </p:animMotion>
                                  </p:childTnLst>
                                </p:cTn>
                              </p:par>
                            </p:childTnLst>
                          </p:cTn>
                        </p:par>
                        <p:par>
                          <p:cTn id="45" fill="hold" nodeType="afterGroup">
                            <p:stCondLst>
                              <p:cond delay="17000"/>
                            </p:stCondLst>
                            <p:childTnLst>
                              <p:par>
                                <p:cTn id="46" presetID="26" presetClass="emph" presetSubtype="0" fill="hold" grpId="0" nodeType="afterEffect">
                                  <p:stCondLst>
                                    <p:cond delay="0"/>
                                  </p:stCondLst>
                                  <p:childTnLst>
                                    <p:animEffect transition="out" filter="fade">
                                      <p:cBhvr>
                                        <p:cTn id="47" dur="2000" tmFilter="0, 0; .2, .5; .8, .5; 1, 0"/>
                                        <p:tgtEl>
                                          <p:spTgt spid="659458"/>
                                        </p:tgtEl>
                                      </p:cBhvr>
                                    </p:animEffect>
                                    <p:animScale>
                                      <p:cBhvr>
                                        <p:cTn id="48" dur="1000" autoRev="1" fill="hold"/>
                                        <p:tgtEl>
                                          <p:spTgt spid="659458"/>
                                        </p:tgtEl>
                                      </p:cBhvr>
                                      <p:by x="105000" y="105000"/>
                                    </p:animScale>
                                  </p:childTnLst>
                                </p:cTn>
                              </p:par>
                              <p:par>
                                <p:cTn id="49" presetID="26" presetClass="emph" presetSubtype="0" fill="hold" grpId="3" nodeType="withEffect">
                                  <p:stCondLst>
                                    <p:cond delay="0"/>
                                  </p:stCondLst>
                                  <p:childTnLst>
                                    <p:animEffect transition="out" filter="fade">
                                      <p:cBhvr>
                                        <p:cTn id="50" dur="2000" tmFilter="0, 0; .2, .5; .8, .5; 1, 0"/>
                                        <p:tgtEl>
                                          <p:spTgt spid="659461"/>
                                        </p:tgtEl>
                                      </p:cBhvr>
                                    </p:animEffect>
                                    <p:animScale>
                                      <p:cBhvr>
                                        <p:cTn id="51" dur="1000" autoRev="1" fill="hold"/>
                                        <p:tgtEl>
                                          <p:spTgt spid="659461"/>
                                        </p:tgtEl>
                                      </p:cBhvr>
                                      <p:by x="105000" y="105000"/>
                                    </p:animScale>
                                  </p:childTnLst>
                                </p:cTn>
                              </p:par>
                            </p:childTnLst>
                          </p:cTn>
                        </p:par>
                        <p:par>
                          <p:cTn id="52" fill="hold" nodeType="afterGroup">
                            <p:stCondLst>
                              <p:cond delay="19000"/>
                            </p:stCondLst>
                            <p:childTnLst>
                              <p:par>
                                <p:cTn id="53" presetID="63" presetClass="path" presetSubtype="0" accel="50000" decel="50000" fill="hold" grpId="1" nodeType="afterEffect">
                                  <p:stCondLst>
                                    <p:cond delay="0"/>
                                  </p:stCondLst>
                                  <p:childTnLst>
                                    <p:animMotion origin="layout" path="M -0.00248 0.00209 L 0.08294 4.81481E-6 " pathEditMode="relative" rAng="0" ptsTypes="AA">
                                      <p:cBhvr>
                                        <p:cTn id="54" dur="2000" fill="hold"/>
                                        <p:tgtEl>
                                          <p:spTgt spid="659458"/>
                                        </p:tgtEl>
                                        <p:attrNameLst>
                                          <p:attrName>ppt_x</p:attrName>
                                          <p:attrName>ppt_y</p:attrName>
                                        </p:attrNameLst>
                                      </p:cBhvr>
                                      <p:rCtr x="4401" y="-93"/>
                                    </p:animMotion>
                                  </p:childTnLst>
                                </p:cTn>
                              </p:par>
                            </p:childTnLst>
                          </p:cTn>
                        </p:par>
                        <p:par>
                          <p:cTn id="55" fill="hold" nodeType="afterGroup">
                            <p:stCondLst>
                              <p:cond delay="21000"/>
                            </p:stCondLst>
                            <p:childTnLst>
                              <p:par>
                                <p:cTn id="56" presetID="35" presetClass="path" presetSubtype="0" accel="50000" decel="50000" fill="hold" grpId="4" nodeType="afterEffect">
                                  <p:stCondLst>
                                    <p:cond delay="0"/>
                                  </p:stCondLst>
                                  <p:iterate type="lt">
                                    <p:tmPct val="0"/>
                                  </p:iterate>
                                  <p:childTnLst>
                                    <p:animMotion origin="layout" path="M -0.16654 3.7037E-6 L -0.2513 3.7037E-6 " pathEditMode="relative" rAng="0" ptsTypes="AA">
                                      <p:cBhvr>
                                        <p:cTn id="57" dur="2000" fill="hold"/>
                                        <p:tgtEl>
                                          <p:spTgt spid="659493"/>
                                        </p:tgtEl>
                                        <p:attrNameLst>
                                          <p:attrName>ppt_x</p:attrName>
                                          <p:attrName>ppt_y</p:attrName>
                                        </p:attrNameLst>
                                      </p:cBhvr>
                                      <p:rCtr x="-4245" y="0"/>
                                    </p:animMotion>
                                  </p:childTnLst>
                                </p:cTn>
                              </p:par>
                            </p:childTnLst>
                          </p:cTn>
                        </p:par>
                        <p:par>
                          <p:cTn id="58" fill="hold" nodeType="afterGroup">
                            <p:stCondLst>
                              <p:cond delay="23000"/>
                            </p:stCondLst>
                            <p:childTnLst>
                              <p:par>
                                <p:cTn id="59" presetID="26" presetClass="emph" presetSubtype="0" fill="hold" grpId="0" nodeType="afterEffect">
                                  <p:stCondLst>
                                    <p:cond delay="0"/>
                                  </p:stCondLst>
                                  <p:childTnLst>
                                    <p:animEffect transition="out" filter="fade">
                                      <p:cBhvr>
                                        <p:cTn id="60" dur="2000" tmFilter="0, 0; .2, .5; .8, .5; 1, 0"/>
                                        <p:tgtEl>
                                          <p:spTgt spid="659465"/>
                                        </p:tgtEl>
                                      </p:cBhvr>
                                    </p:animEffect>
                                    <p:animScale>
                                      <p:cBhvr>
                                        <p:cTn id="61" dur="1000" autoRev="1" fill="hold"/>
                                        <p:tgtEl>
                                          <p:spTgt spid="659465"/>
                                        </p:tgtEl>
                                      </p:cBhvr>
                                      <p:by x="105000" y="105000"/>
                                    </p:animScale>
                                  </p:childTnLst>
                                </p:cTn>
                              </p:par>
                              <p:par>
                                <p:cTn id="62" presetID="26" presetClass="emph" presetSubtype="0" fill="hold" grpId="4" nodeType="withEffect">
                                  <p:stCondLst>
                                    <p:cond delay="0"/>
                                  </p:stCondLst>
                                  <p:childTnLst>
                                    <p:animEffect transition="out" filter="fade">
                                      <p:cBhvr>
                                        <p:cTn id="63" dur="2000" tmFilter="0, 0; .2, .5; .8, .5; 1, 0"/>
                                        <p:tgtEl>
                                          <p:spTgt spid="659461"/>
                                        </p:tgtEl>
                                      </p:cBhvr>
                                    </p:animEffect>
                                    <p:animScale>
                                      <p:cBhvr>
                                        <p:cTn id="64" dur="1000" autoRev="1" fill="hold"/>
                                        <p:tgtEl>
                                          <p:spTgt spid="659461"/>
                                        </p:tgtEl>
                                      </p:cBhvr>
                                      <p:by x="105000" y="105000"/>
                                    </p:animScale>
                                  </p:childTnLst>
                                </p:cTn>
                              </p:par>
                            </p:childTnLst>
                          </p:cTn>
                        </p:par>
                        <p:par>
                          <p:cTn id="65" fill="hold" nodeType="afterGroup">
                            <p:stCondLst>
                              <p:cond delay="25000"/>
                            </p:stCondLst>
                            <p:childTnLst>
                              <p:par>
                                <p:cTn id="66" presetID="63" presetClass="path" presetSubtype="0" accel="50000" decel="50000" fill="hold" grpId="1" nodeType="afterEffect">
                                  <p:stCondLst>
                                    <p:cond delay="0"/>
                                  </p:stCondLst>
                                  <p:childTnLst>
                                    <p:animMotion origin="layout" path="M -0.00052 0.00232 L 0.08138 0.00208 " pathEditMode="relative" rAng="0" ptsTypes="AA">
                                      <p:cBhvr>
                                        <p:cTn id="67" dur="2000" fill="hold"/>
                                        <p:tgtEl>
                                          <p:spTgt spid="659465"/>
                                        </p:tgtEl>
                                        <p:attrNameLst>
                                          <p:attrName>ppt_x</p:attrName>
                                          <p:attrName>ppt_y</p:attrName>
                                        </p:attrNameLst>
                                      </p:cBhvr>
                                      <p:rCtr x="4284" y="-185"/>
                                    </p:animMotion>
                                  </p:childTnLst>
                                </p:cTn>
                              </p:par>
                            </p:childTnLst>
                          </p:cTn>
                        </p:par>
                        <p:par>
                          <p:cTn id="68" fill="hold" nodeType="afterGroup">
                            <p:stCondLst>
                              <p:cond delay="27000"/>
                            </p:stCondLst>
                            <p:childTnLst>
                              <p:par>
                                <p:cTn id="69" presetID="35" presetClass="path" presetSubtype="0" accel="50000" decel="50000" fill="hold" grpId="5" nodeType="afterEffect">
                                  <p:stCondLst>
                                    <p:cond delay="0"/>
                                  </p:stCondLst>
                                  <p:iterate type="lt">
                                    <p:tmPct val="0"/>
                                  </p:iterate>
                                  <p:childTnLst>
                                    <p:animMotion origin="layout" path="M -0.25013 3.7037E-6 L -0.3336 3.7037E-6 " pathEditMode="relative" rAng="0" ptsTypes="AA">
                                      <p:cBhvr>
                                        <p:cTn id="70" dur="2000" fill="hold"/>
                                        <p:tgtEl>
                                          <p:spTgt spid="659493"/>
                                        </p:tgtEl>
                                        <p:attrNameLst>
                                          <p:attrName>ppt_x</p:attrName>
                                          <p:attrName>ppt_y</p:attrName>
                                        </p:attrNameLst>
                                      </p:cBhvr>
                                      <p:rCtr x="-4180" y="0"/>
                                    </p:animMotion>
                                  </p:childTnLst>
                                </p:cTn>
                              </p:par>
                            </p:childTnLst>
                          </p:cTn>
                        </p:par>
                        <p:par>
                          <p:cTn id="71" fill="hold" nodeType="afterGroup">
                            <p:stCondLst>
                              <p:cond delay="29000"/>
                            </p:stCondLst>
                            <p:childTnLst>
                              <p:par>
                                <p:cTn id="72" presetID="36" presetClass="emph" presetSubtype="0" fill="hold" grpId="6" nodeType="afterEffect">
                                  <p:stCondLst>
                                    <p:cond delay="0"/>
                                  </p:stCondLst>
                                  <p:iterate type="lt">
                                    <p:tmPct val="10000"/>
                                  </p:iterate>
                                  <p:childTnLst>
                                    <p:animScale>
                                      <p:cBhvr>
                                        <p:cTn id="73" dur="250" autoRev="1" fill="hold">
                                          <p:stCondLst>
                                            <p:cond delay="0"/>
                                          </p:stCondLst>
                                        </p:cTn>
                                        <p:tgtEl>
                                          <p:spTgt spid="659493"/>
                                        </p:tgtEl>
                                      </p:cBhvr>
                                      <p:to x="80000" y="100000"/>
                                    </p:animScale>
                                    <p:anim by="(#ppt_w*0.10)" calcmode="lin" valueType="num">
                                      <p:cBhvr>
                                        <p:cTn id="74" dur="250" autoRev="1" fill="hold">
                                          <p:stCondLst>
                                            <p:cond delay="0"/>
                                          </p:stCondLst>
                                        </p:cTn>
                                        <p:tgtEl>
                                          <p:spTgt spid="659493"/>
                                        </p:tgtEl>
                                        <p:attrNameLst>
                                          <p:attrName>ppt_x</p:attrName>
                                        </p:attrNameLst>
                                      </p:cBhvr>
                                    </p:anim>
                                    <p:anim by="(-#ppt_w*0.10)" calcmode="lin" valueType="num">
                                      <p:cBhvr>
                                        <p:cTn id="75" dur="250" autoRev="1" fill="hold">
                                          <p:stCondLst>
                                            <p:cond delay="0"/>
                                          </p:stCondLst>
                                        </p:cTn>
                                        <p:tgtEl>
                                          <p:spTgt spid="659493"/>
                                        </p:tgtEl>
                                        <p:attrNameLst>
                                          <p:attrName>ppt_y</p:attrName>
                                        </p:attrNameLst>
                                      </p:cBhvr>
                                    </p:anim>
                                    <p:animRot by="-480000">
                                      <p:cBhvr>
                                        <p:cTn id="76" dur="250" autoRev="1" fill="hold">
                                          <p:stCondLst>
                                            <p:cond delay="0"/>
                                          </p:stCondLst>
                                        </p:cTn>
                                        <p:tgtEl>
                                          <p:spTgt spid="659493"/>
                                        </p:tgtEl>
                                        <p:attrNameLst>
                                          <p:attrName>r</p:attrName>
                                        </p:attrNameLst>
                                      </p:cBhvr>
                                    </p:animRot>
                                  </p:childTnLst>
                                </p:cTn>
                              </p:par>
                            </p:childTnLst>
                          </p:cTn>
                        </p:par>
                        <p:par>
                          <p:cTn id="77" fill="hold" nodeType="afterGroup">
                            <p:stCondLst>
                              <p:cond delay="29600"/>
                            </p:stCondLst>
                            <p:childTnLst>
                              <p:par>
                                <p:cTn id="78" presetID="64" presetClass="path" presetSubtype="0" accel="50000" decel="50000" fill="hold" grpId="5" nodeType="afterEffect">
                                  <p:stCondLst>
                                    <p:cond delay="0"/>
                                  </p:stCondLst>
                                  <p:childTnLst>
                                    <p:animMotion origin="layout" path="M -0.11341 0.32454 L -0.3362 0.00231 " pathEditMode="relative" rAng="0" ptsTypes="AA">
                                      <p:cBhvr>
                                        <p:cTn id="79" dur="2000" fill="hold"/>
                                        <p:tgtEl>
                                          <p:spTgt spid="659461"/>
                                        </p:tgtEl>
                                        <p:attrNameLst>
                                          <p:attrName>ppt_x</p:attrName>
                                          <p:attrName>ppt_y</p:attrName>
                                        </p:attrNameLst>
                                      </p:cBhvr>
                                      <p:rCtr x="-11133" y="-16389"/>
                                    </p:animMotion>
                                  </p:childTnLst>
                                </p:cTn>
                              </p:par>
                            </p:childTnLst>
                          </p:cTn>
                        </p:par>
                        <p:par>
                          <p:cTn id="80" fill="hold" nodeType="afterGroup">
                            <p:stCondLst>
                              <p:cond delay="31600"/>
                            </p:stCondLst>
                            <p:childTnLst>
                              <p:par>
                                <p:cTn id="81" presetID="8" presetClass="exit" presetSubtype="16" fill="hold" grpId="6" nodeType="afterEffect">
                                  <p:stCondLst>
                                    <p:cond delay="0"/>
                                  </p:stCondLst>
                                  <p:childTnLst>
                                    <p:animEffect transition="out" filter="diamond(in)">
                                      <p:cBhvr>
                                        <p:cTn id="82" dur="1000"/>
                                        <p:tgtEl>
                                          <p:spTgt spid="659461"/>
                                        </p:tgtEl>
                                      </p:cBhvr>
                                    </p:animEffect>
                                    <p:set>
                                      <p:cBhvr>
                                        <p:cTn id="83" dur="1" fill="hold">
                                          <p:stCondLst>
                                            <p:cond delay="999"/>
                                          </p:stCondLst>
                                        </p:cTn>
                                        <p:tgtEl>
                                          <p:spTgt spid="659461"/>
                                        </p:tgtEl>
                                        <p:attrNameLst>
                                          <p:attrName>style.visibility</p:attrName>
                                        </p:attrNameLst>
                                      </p:cBhvr>
                                      <p:to>
                                        <p:strVal val="hidden"/>
                                      </p:to>
                                    </p:set>
                                  </p:childTnLst>
                                </p:cTn>
                              </p:par>
                              <p:par>
                                <p:cTn id="84" presetID="8" presetClass="entr" presetSubtype="16" fill="hold" grpId="0" nodeType="withEffect">
                                  <p:stCondLst>
                                    <p:cond delay="0"/>
                                  </p:stCondLst>
                                  <p:childTnLst>
                                    <p:set>
                                      <p:cBhvr>
                                        <p:cTn id="85" dur="1" fill="hold">
                                          <p:stCondLst>
                                            <p:cond delay="0"/>
                                          </p:stCondLst>
                                        </p:cTn>
                                        <p:tgtEl>
                                          <p:spTgt spid="659497"/>
                                        </p:tgtEl>
                                        <p:attrNameLst>
                                          <p:attrName>style.visibility</p:attrName>
                                        </p:attrNameLst>
                                      </p:cBhvr>
                                      <p:to>
                                        <p:strVal val="visible"/>
                                      </p:to>
                                    </p:set>
                                    <p:animEffect transition="in" filter="diamond(in)">
                                      <p:cBhvr>
                                        <p:cTn id="86" dur="1000"/>
                                        <p:tgtEl>
                                          <p:spTgt spid="659497"/>
                                        </p:tgtEl>
                                      </p:cBhvr>
                                    </p:animEffect>
                                  </p:childTnLst>
                                </p:cTn>
                              </p:par>
                            </p:childTnLst>
                          </p:cTn>
                        </p:par>
                        <p:par>
                          <p:cTn id="87" fill="hold" nodeType="afterGroup">
                            <p:stCondLst>
                              <p:cond delay="32600"/>
                            </p:stCondLst>
                            <p:childTnLst>
                              <p:par>
                                <p:cTn id="88" presetID="3" presetClass="exit" presetSubtype="10" fill="hold" grpId="1" nodeType="afterEffect">
                                  <p:stCondLst>
                                    <p:cond delay="0"/>
                                  </p:stCondLst>
                                  <p:iterate type="lt">
                                    <p:tmPct val="0"/>
                                  </p:iterate>
                                  <p:childTnLst>
                                    <p:animEffect transition="out" filter="blinds(horizontal)">
                                      <p:cBhvr>
                                        <p:cTn id="89" dur="500"/>
                                        <p:tgtEl>
                                          <p:spTgt spid="659493"/>
                                        </p:tgtEl>
                                      </p:cBhvr>
                                    </p:animEffect>
                                    <p:set>
                                      <p:cBhvr>
                                        <p:cTn id="90" dur="1" fill="hold">
                                          <p:stCondLst>
                                            <p:cond delay="499"/>
                                          </p:stCondLst>
                                        </p:cTn>
                                        <p:tgtEl>
                                          <p:spTgt spid="659493"/>
                                        </p:tgtEl>
                                        <p:attrNameLst>
                                          <p:attrName>style.visibility</p:attrName>
                                        </p:attrNameLst>
                                      </p:cBhvr>
                                      <p:to>
                                        <p:strVal val="hidden"/>
                                      </p:to>
                                    </p:set>
                                  </p:childTnLst>
                                </p:cTn>
                              </p:par>
                            </p:childTnLst>
                          </p:cTn>
                        </p:par>
                        <p:par>
                          <p:cTn id="91" fill="hold" nodeType="afterGroup">
                            <p:stCondLst>
                              <p:cond delay="33100"/>
                            </p:stCondLst>
                            <p:childTnLst>
                              <p:par>
                                <p:cTn id="92" presetID="2" presetClass="exit" presetSubtype="8" fill="hold" grpId="1" nodeType="afterEffect">
                                  <p:stCondLst>
                                    <p:cond delay="0"/>
                                  </p:stCondLst>
                                  <p:childTnLst>
                                    <p:anim calcmode="lin" valueType="num">
                                      <p:cBhvr additive="base">
                                        <p:cTn id="93" dur="500"/>
                                        <p:tgtEl>
                                          <p:spTgt spid="659495"/>
                                        </p:tgtEl>
                                        <p:attrNameLst>
                                          <p:attrName>ppt_x</p:attrName>
                                        </p:attrNameLst>
                                      </p:cBhvr>
                                      <p:tavLst>
                                        <p:tav tm="0">
                                          <p:val>
                                            <p:strVal val="ppt_x"/>
                                          </p:val>
                                        </p:tav>
                                        <p:tav tm="100000">
                                          <p:val>
                                            <p:strVal val="0-ppt_w/2"/>
                                          </p:val>
                                        </p:tav>
                                      </p:tavLst>
                                    </p:anim>
                                    <p:anim calcmode="lin" valueType="num">
                                      <p:cBhvr additive="base">
                                        <p:cTn id="94" dur="500"/>
                                        <p:tgtEl>
                                          <p:spTgt spid="659495"/>
                                        </p:tgtEl>
                                        <p:attrNameLst>
                                          <p:attrName>ppt_y</p:attrName>
                                        </p:attrNameLst>
                                      </p:cBhvr>
                                      <p:tavLst>
                                        <p:tav tm="0">
                                          <p:val>
                                            <p:strVal val="ppt_y"/>
                                          </p:val>
                                        </p:tav>
                                        <p:tav tm="100000">
                                          <p:val>
                                            <p:strVal val="ppt_y"/>
                                          </p:val>
                                        </p:tav>
                                      </p:tavLst>
                                    </p:anim>
                                    <p:set>
                                      <p:cBhvr>
                                        <p:cTn id="95" dur="1" fill="hold">
                                          <p:stCondLst>
                                            <p:cond delay="499"/>
                                          </p:stCondLst>
                                        </p:cTn>
                                        <p:tgtEl>
                                          <p:spTgt spid="6594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9458" grpId="0" animBg="1"/>
      <p:bldP spid="659458" grpId="1" animBg="1"/>
      <p:bldP spid="659459" grpId="0" animBg="1"/>
      <p:bldP spid="659459" grpId="1" animBg="1"/>
      <p:bldP spid="659460" grpId="0" animBg="1"/>
      <p:bldP spid="659460" grpId="1" animBg="1"/>
      <p:bldP spid="659461" grpId="0" animBg="1"/>
      <p:bldP spid="659461" grpId="1" animBg="1"/>
      <p:bldP spid="659461" grpId="2" animBg="1"/>
      <p:bldP spid="659461" grpId="3" animBg="1"/>
      <p:bldP spid="659461" grpId="4" animBg="1"/>
      <p:bldP spid="659461" grpId="5" animBg="1"/>
      <p:bldP spid="659461" grpId="6" animBg="1"/>
      <p:bldP spid="659465" grpId="0" animBg="1"/>
      <p:bldP spid="659465" grpId="1" animBg="1"/>
      <p:bldP spid="659466" grpId="0" animBg="1"/>
      <p:bldP spid="659493" grpId="0" animBg="1"/>
      <p:bldP spid="659493" grpId="1" animBg="1"/>
      <p:bldP spid="659493" grpId="2" animBg="1"/>
      <p:bldP spid="659493" grpId="3" animBg="1"/>
      <p:bldP spid="659493" grpId="4" animBg="1"/>
      <p:bldP spid="659493" grpId="5" animBg="1"/>
      <p:bldP spid="659493" grpId="6" animBg="1"/>
      <p:bldP spid="659495" grpId="0" animBg="1"/>
      <p:bldP spid="659495" grpId="1" animBg="1"/>
      <p:bldP spid="659497"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Oval 2"/>
          <p:cNvSpPr>
            <a:spLocks noChangeArrowheads="1"/>
          </p:cNvSpPr>
          <p:nvPr/>
        </p:nvSpPr>
        <p:spPr bwMode="auto">
          <a:xfrm>
            <a:off x="3568700" y="2871788"/>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660483" name="Oval 3"/>
          <p:cNvSpPr>
            <a:spLocks noChangeArrowheads="1"/>
          </p:cNvSpPr>
          <p:nvPr/>
        </p:nvSpPr>
        <p:spPr bwMode="auto">
          <a:xfrm>
            <a:off x="4592638" y="2871788"/>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660484" name="Oval 4"/>
          <p:cNvSpPr>
            <a:spLocks noChangeArrowheads="1"/>
          </p:cNvSpPr>
          <p:nvPr/>
        </p:nvSpPr>
        <p:spPr bwMode="auto">
          <a:xfrm>
            <a:off x="5614988" y="2871788"/>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8</a:t>
            </a:r>
          </a:p>
        </p:txBody>
      </p:sp>
      <p:sp>
        <p:nvSpPr>
          <p:cNvPr id="660485" name="Oval 5"/>
          <p:cNvSpPr>
            <a:spLocks noChangeArrowheads="1"/>
          </p:cNvSpPr>
          <p:nvPr/>
        </p:nvSpPr>
        <p:spPr bwMode="auto">
          <a:xfrm>
            <a:off x="6638926" y="2871789"/>
            <a:ext cx="754063" cy="649287"/>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12</a:t>
            </a:r>
          </a:p>
        </p:txBody>
      </p:sp>
      <p:sp>
        <p:nvSpPr>
          <p:cNvPr id="660486" name="Oval 6"/>
          <p:cNvSpPr>
            <a:spLocks noChangeArrowheads="1"/>
          </p:cNvSpPr>
          <p:nvPr/>
        </p:nvSpPr>
        <p:spPr bwMode="auto">
          <a:xfrm>
            <a:off x="7661275"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60425" name="Oval 7"/>
          <p:cNvSpPr>
            <a:spLocks noChangeArrowheads="1"/>
          </p:cNvSpPr>
          <p:nvPr/>
        </p:nvSpPr>
        <p:spPr bwMode="auto">
          <a:xfrm>
            <a:off x="8685213"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60426" name="Oval 8"/>
          <p:cNvSpPr>
            <a:spLocks noChangeArrowheads="1"/>
          </p:cNvSpPr>
          <p:nvPr/>
        </p:nvSpPr>
        <p:spPr bwMode="auto">
          <a:xfrm>
            <a:off x="9709151" y="2871789"/>
            <a:ext cx="754063" cy="64928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15</a:t>
            </a:r>
          </a:p>
        </p:txBody>
      </p:sp>
      <p:sp>
        <p:nvSpPr>
          <p:cNvPr id="60427" name="Oval 9"/>
          <p:cNvSpPr>
            <a:spLocks noChangeArrowheads="1"/>
          </p:cNvSpPr>
          <p:nvPr/>
        </p:nvSpPr>
        <p:spPr bwMode="auto">
          <a:xfrm>
            <a:off x="2546350" y="2871788"/>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660490" name="AutoShape 10"/>
          <p:cNvSpPr>
            <a:spLocks noChangeArrowheads="1"/>
          </p:cNvSpPr>
          <p:nvPr/>
        </p:nvSpPr>
        <p:spPr bwMode="auto">
          <a:xfrm>
            <a:off x="6540500" y="3571876"/>
            <a:ext cx="914400" cy="908149"/>
          </a:xfrm>
          <a:prstGeom prst="upArrowCallout">
            <a:avLst>
              <a:gd name="adj1" fmla="val 27746"/>
              <a:gd name="adj2" fmla="val 25819"/>
              <a:gd name="adj3" fmla="val 16667"/>
              <a:gd name="adj4" fmla="val 5053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latin typeface="Times New Roman" panose="02020603050405020304" pitchFamily="18" charset="0"/>
              </a:rPr>
              <a:t>i</a:t>
            </a:r>
          </a:p>
        </p:txBody>
      </p:sp>
      <p:sp>
        <p:nvSpPr>
          <p:cNvPr id="60429" name="Text Box 11"/>
          <p:cNvSpPr txBox="1">
            <a:spLocks noChangeArrowheads="1"/>
          </p:cNvSpPr>
          <p:nvPr/>
        </p:nvSpPr>
        <p:spPr bwMode="auto">
          <a:xfrm>
            <a:off x="5111750" y="5029200"/>
            <a:ext cx="68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3600">
                <a:latin typeface="Times New Roman" panose="02020603050405020304" pitchFamily="18" charset="0"/>
              </a:rPr>
              <a:t>x</a:t>
            </a:r>
          </a:p>
        </p:txBody>
      </p:sp>
      <p:sp>
        <p:nvSpPr>
          <p:cNvPr id="660517" name="AutoShape 37"/>
          <p:cNvSpPr>
            <a:spLocks noChangeArrowheads="1"/>
          </p:cNvSpPr>
          <p:nvPr/>
        </p:nvSpPr>
        <p:spPr bwMode="auto">
          <a:xfrm>
            <a:off x="7432675" y="2039939"/>
            <a:ext cx="1143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solidFill>
                  <a:srgbClr val="0000FF"/>
                </a:solidFill>
                <a:latin typeface="Times New Roman" panose="02020603050405020304" pitchFamily="18" charset="0"/>
              </a:rPr>
              <a:t>pos</a:t>
            </a:r>
          </a:p>
        </p:txBody>
      </p:sp>
      <p:sp>
        <p:nvSpPr>
          <p:cNvPr id="660519" name="Text Box 39"/>
          <p:cNvSpPr txBox="1">
            <a:spLocks noChangeArrowheads="1"/>
          </p:cNvSpPr>
          <p:nvPr/>
        </p:nvSpPr>
        <p:spPr bwMode="auto">
          <a:xfrm>
            <a:off x="3449639" y="1384300"/>
            <a:ext cx="4575175"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solidFill>
                  <a:srgbClr val="FFFF00"/>
                </a:solidFill>
                <a:latin typeface="Times New Roman" panose="02020603050405020304" pitchFamily="18" charset="0"/>
              </a:rPr>
              <a:t>Chèn a[5] vào (a[0]… a[4])</a:t>
            </a:r>
          </a:p>
        </p:txBody>
      </p:sp>
      <p:sp>
        <p:nvSpPr>
          <p:cNvPr id="660521" name="Oval 41"/>
          <p:cNvSpPr>
            <a:spLocks noChangeArrowheads="1"/>
          </p:cNvSpPr>
          <p:nvPr/>
        </p:nvSpPr>
        <p:spPr bwMode="auto">
          <a:xfrm>
            <a:off x="5608638" y="2873375"/>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grpSp>
        <p:nvGrpSpPr>
          <p:cNvPr id="29" name="Group 11"/>
          <p:cNvGrpSpPr>
            <a:grpSpLocks/>
          </p:cNvGrpSpPr>
          <p:nvPr/>
        </p:nvGrpSpPr>
        <p:grpSpPr bwMode="auto">
          <a:xfrm>
            <a:off x="2546350" y="2287589"/>
            <a:ext cx="7893050" cy="649287"/>
            <a:chOff x="644" y="1153"/>
            <a:chExt cx="4972" cy="409"/>
          </a:xfrm>
        </p:grpSpPr>
        <p:sp>
          <p:nvSpPr>
            <p:cNvPr id="30" name="Oval 12"/>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31" name="Oval 13"/>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32" name="Oval 14"/>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3</a:t>
              </a:r>
            </a:p>
          </p:txBody>
        </p:sp>
        <p:sp>
          <p:nvSpPr>
            <p:cNvPr id="33" name="Oval 15"/>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34" name="Oval 16"/>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35" name="Oval 17"/>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36" name="Oval 18"/>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7</a:t>
              </a:r>
            </a:p>
          </p:txBody>
        </p:sp>
        <p:sp>
          <p:nvSpPr>
            <p:cNvPr id="37" name="Oval 19"/>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0</a:t>
              </a:r>
            </a:p>
          </p:txBody>
        </p:sp>
      </p:grpSp>
      <p:sp>
        <p:nvSpPr>
          <p:cNvPr id="38" name="Rectangle 37"/>
          <p:cNvSpPr/>
          <p:nvPr/>
        </p:nvSpPr>
        <p:spPr>
          <a:xfrm>
            <a:off x="615950" y="248458"/>
            <a:ext cx="10960100" cy="754053"/>
          </a:xfrm>
          <a:prstGeom prst="rect">
            <a:avLst/>
          </a:prstGeom>
        </p:spPr>
        <p:txBody>
          <a:bodyPr wrap="square">
            <a:spAutoFit/>
          </a:bodyPr>
          <a:lstStyle/>
          <a:p>
            <a:pPr algn="ctr"/>
            <a:r>
              <a:rPr lang="en-US" sz="4300" b="1" i="1">
                <a:latin typeface="Times New Roman" panose="02020603050405020304" pitchFamily="18" charset="0"/>
              </a:rPr>
              <a:t>Insertion</a:t>
            </a:r>
            <a:r>
              <a:rPr lang="en-US" sz="4300" b="1" i="1"/>
              <a:t> </a:t>
            </a:r>
            <a:r>
              <a:rPr lang="en-US" sz="4300" b="1" i="1">
                <a:latin typeface="Times New Roman" panose="02020603050405020304" pitchFamily="18" charset="0"/>
              </a:rPr>
              <a:t>Sort</a:t>
            </a:r>
            <a:r>
              <a:rPr lang="en-US" sz="4300" b="1" i="1"/>
              <a:t> </a:t>
            </a:r>
            <a:r>
              <a:rPr lang="en-US" sz="4300" b="1" i="1">
                <a:latin typeface="Times New Roman" panose="02020603050405020304" pitchFamily="18" charset="0"/>
              </a:rPr>
              <a:t>–</a:t>
            </a:r>
            <a:r>
              <a:rPr lang="en-US" sz="4300" b="1" i="1"/>
              <a:t> </a:t>
            </a:r>
            <a:r>
              <a:rPr lang="en-US" sz="4300" b="1" i="1">
                <a:latin typeface="Times New Roman" panose="02020603050405020304" pitchFamily="18" charset="0"/>
              </a:rPr>
              <a:t>Ví dụ</a:t>
            </a:r>
            <a:endParaRPr lang="en-US" sz="4300" b="1"/>
          </a:p>
        </p:txBody>
      </p:sp>
      <p:sp>
        <p:nvSpPr>
          <p:cNvPr id="39" name="Rectangle 38"/>
          <p:cNvSpPr/>
          <p:nvPr/>
        </p:nvSpPr>
        <p:spPr>
          <a:xfrm>
            <a:off x="583582" y="2939534"/>
            <a:ext cx="1378904" cy="523220"/>
          </a:xfrm>
          <a:prstGeom prst="rect">
            <a:avLst/>
          </a:prstGeom>
        </p:spPr>
        <p:txBody>
          <a:bodyPr wrap="none">
            <a:spAutoFit/>
          </a:bodyPr>
          <a:lstStyle/>
          <a:p>
            <a:r>
              <a:rPr lang="en-US" sz="2800" b="1" i="1">
                <a:latin typeface="Times New Roman" panose="02020603050405020304" pitchFamily="18" charset="0"/>
              </a:rPr>
              <a:t>Bước 5:</a:t>
            </a:r>
            <a:endParaRPr lang="en-US" sz="2800" b="1"/>
          </a:p>
        </p:txBody>
      </p:sp>
      <p:sp>
        <p:nvSpPr>
          <p:cNvPr id="40"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114041691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1.66667E-6 2.96296E-6 L 0.08424 2.96296E-6 " pathEditMode="relative" rAng="0" ptsTypes="AA">
                                      <p:cBhvr>
                                        <p:cTn id="6" dur="2000" fill="hold"/>
                                        <p:tgtEl>
                                          <p:spTgt spid="660490"/>
                                        </p:tgtEl>
                                        <p:attrNameLst>
                                          <p:attrName>ppt_x</p:attrName>
                                          <p:attrName>ppt_y</p:attrName>
                                        </p:attrNameLst>
                                      </p:cBhvr>
                                      <p:rCtr x="4206" y="0"/>
                                    </p:animMotion>
                                  </p:childTnLst>
                                </p:cTn>
                              </p:par>
                            </p:childTnLst>
                          </p:cTn>
                        </p:par>
                        <p:par>
                          <p:cTn id="7" fill="hold" nodeType="afterGroup">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660519"/>
                                        </p:tgtEl>
                                        <p:attrNameLst>
                                          <p:attrName>style.visibility</p:attrName>
                                        </p:attrNameLst>
                                      </p:cBhvr>
                                      <p:to>
                                        <p:strVal val="visible"/>
                                      </p:to>
                                    </p:set>
                                    <p:anim calcmode="lin" valueType="num">
                                      <p:cBhvr additive="base">
                                        <p:cTn id="10" dur="500" fill="hold"/>
                                        <p:tgtEl>
                                          <p:spTgt spid="660519"/>
                                        </p:tgtEl>
                                        <p:attrNameLst>
                                          <p:attrName>ppt_x</p:attrName>
                                        </p:attrNameLst>
                                      </p:cBhvr>
                                      <p:tavLst>
                                        <p:tav tm="0">
                                          <p:val>
                                            <p:strVal val="0-#ppt_w/2"/>
                                          </p:val>
                                        </p:tav>
                                        <p:tav tm="100000">
                                          <p:val>
                                            <p:strVal val="#ppt_x"/>
                                          </p:val>
                                        </p:tav>
                                      </p:tavLst>
                                    </p:anim>
                                    <p:anim calcmode="lin" valueType="num">
                                      <p:cBhvr additive="base">
                                        <p:cTn id="11" dur="500" fill="hold"/>
                                        <p:tgtEl>
                                          <p:spTgt spid="660519"/>
                                        </p:tgtEl>
                                        <p:attrNameLst>
                                          <p:attrName>ppt_y</p:attrName>
                                        </p:attrNameLst>
                                      </p:cBhvr>
                                      <p:tavLst>
                                        <p:tav tm="0">
                                          <p:val>
                                            <p:strVal val="#ppt_y"/>
                                          </p:val>
                                        </p:tav>
                                        <p:tav tm="100000">
                                          <p:val>
                                            <p:strVal val="#ppt_y"/>
                                          </p:val>
                                        </p:tav>
                                      </p:tavLst>
                                    </p:anim>
                                  </p:childTnLst>
                                </p:cTn>
                              </p:par>
                            </p:childTnLst>
                          </p:cTn>
                        </p:par>
                        <p:par>
                          <p:cTn id="12" fill="hold" nodeType="afterGroup">
                            <p:stCondLst>
                              <p:cond delay="2500"/>
                            </p:stCondLst>
                            <p:childTnLst>
                              <p:par>
                                <p:cTn id="13" presetID="42" presetClass="path" presetSubtype="0" accel="50000" decel="50000" fill="hold" grpId="0" nodeType="afterEffect">
                                  <p:stCondLst>
                                    <p:cond delay="0"/>
                                  </p:stCondLst>
                                  <p:childTnLst>
                                    <p:animMotion origin="layout" path="M -3.33333E-6 -2.22222E-6 L -0.16406 0.31134 " pathEditMode="relative" rAng="0" ptsTypes="AA">
                                      <p:cBhvr>
                                        <p:cTn id="14" dur="2000" fill="hold"/>
                                        <p:tgtEl>
                                          <p:spTgt spid="660486"/>
                                        </p:tgtEl>
                                        <p:attrNameLst>
                                          <p:attrName>ppt_x</p:attrName>
                                          <p:attrName>ppt_y</p:attrName>
                                        </p:attrNameLst>
                                      </p:cBhvr>
                                      <p:rCtr x="-8203" y="15556"/>
                                    </p:animMotion>
                                  </p:childTnLst>
                                </p:cTn>
                              </p:par>
                            </p:childTnLst>
                          </p:cTn>
                        </p:par>
                        <p:par>
                          <p:cTn id="15" fill="hold" nodeType="afterGroup">
                            <p:stCondLst>
                              <p:cond delay="4500"/>
                            </p:stCondLst>
                            <p:childTnLst>
                              <p:par>
                                <p:cTn id="16" presetID="3" presetClass="entr" presetSubtype="10" fill="hold" grpId="0" nodeType="afterEffect">
                                  <p:stCondLst>
                                    <p:cond delay="0"/>
                                  </p:stCondLst>
                                  <p:iterate type="lt">
                                    <p:tmPct val="0"/>
                                  </p:iterate>
                                  <p:childTnLst>
                                    <p:set>
                                      <p:cBhvr>
                                        <p:cTn id="17" dur="1" fill="hold">
                                          <p:stCondLst>
                                            <p:cond delay="0"/>
                                          </p:stCondLst>
                                        </p:cTn>
                                        <p:tgtEl>
                                          <p:spTgt spid="660517"/>
                                        </p:tgtEl>
                                        <p:attrNameLst>
                                          <p:attrName>style.visibility</p:attrName>
                                        </p:attrNameLst>
                                      </p:cBhvr>
                                      <p:to>
                                        <p:strVal val="visible"/>
                                      </p:to>
                                    </p:set>
                                    <p:animEffect transition="in" filter="blinds(horizontal)">
                                      <p:cBhvr>
                                        <p:cTn id="18" dur="500"/>
                                        <p:tgtEl>
                                          <p:spTgt spid="660517"/>
                                        </p:tgtEl>
                                      </p:cBhvr>
                                    </p:animEffect>
                                  </p:childTnLst>
                                </p:cTn>
                              </p:par>
                            </p:childTnLst>
                          </p:cTn>
                        </p:par>
                        <p:par>
                          <p:cTn id="19" fill="hold" nodeType="afterGroup">
                            <p:stCondLst>
                              <p:cond delay="5000"/>
                            </p:stCondLst>
                            <p:childTnLst>
                              <p:par>
                                <p:cTn id="20" presetID="26" presetClass="emph" presetSubtype="0" fill="hold" grpId="0" nodeType="afterEffect">
                                  <p:stCondLst>
                                    <p:cond delay="0"/>
                                  </p:stCondLst>
                                  <p:childTnLst>
                                    <p:animEffect transition="out" filter="fade">
                                      <p:cBhvr>
                                        <p:cTn id="21" dur="2000" tmFilter="0, 0; .2, .5; .8, .5; 1, 0"/>
                                        <p:tgtEl>
                                          <p:spTgt spid="660485"/>
                                        </p:tgtEl>
                                      </p:cBhvr>
                                    </p:animEffect>
                                    <p:animScale>
                                      <p:cBhvr>
                                        <p:cTn id="22" dur="1000" autoRev="1" fill="hold"/>
                                        <p:tgtEl>
                                          <p:spTgt spid="660485"/>
                                        </p:tgtEl>
                                      </p:cBhvr>
                                      <p:by x="105000" y="105000"/>
                                    </p:animScale>
                                  </p:childTnLst>
                                </p:cTn>
                              </p:par>
                              <p:par>
                                <p:cTn id="23" presetID="26" presetClass="emph" presetSubtype="0" fill="hold" grpId="1" nodeType="withEffect">
                                  <p:stCondLst>
                                    <p:cond delay="0"/>
                                  </p:stCondLst>
                                  <p:childTnLst>
                                    <p:animEffect transition="out" filter="fade">
                                      <p:cBhvr>
                                        <p:cTn id="24" dur="2000" tmFilter="0, 0; .2, .5; .8, .5; 1, 0"/>
                                        <p:tgtEl>
                                          <p:spTgt spid="660486"/>
                                        </p:tgtEl>
                                      </p:cBhvr>
                                    </p:animEffect>
                                    <p:animScale>
                                      <p:cBhvr>
                                        <p:cTn id="25" dur="1000" autoRev="1" fill="hold"/>
                                        <p:tgtEl>
                                          <p:spTgt spid="660486"/>
                                        </p:tgtEl>
                                      </p:cBhvr>
                                      <p:by x="105000" y="105000"/>
                                    </p:animScale>
                                  </p:childTnLst>
                                </p:cTn>
                              </p:par>
                            </p:childTnLst>
                          </p:cTn>
                        </p:par>
                        <p:par>
                          <p:cTn id="26" fill="hold" nodeType="afterGroup">
                            <p:stCondLst>
                              <p:cond delay="7000"/>
                            </p:stCondLst>
                            <p:childTnLst>
                              <p:par>
                                <p:cTn id="27" presetID="63" presetClass="path" presetSubtype="0" accel="50000" decel="50000" fill="hold" grpId="1" nodeType="afterEffect">
                                  <p:stCondLst>
                                    <p:cond delay="0"/>
                                  </p:stCondLst>
                                  <p:childTnLst>
                                    <p:animMotion origin="layout" path="M -0.00351 -2.22222E-6 L 0.08294 -1.85185E-6 " pathEditMode="relative" rAng="0" ptsTypes="AA">
                                      <p:cBhvr>
                                        <p:cTn id="28" dur="2000" fill="hold"/>
                                        <p:tgtEl>
                                          <p:spTgt spid="660485"/>
                                        </p:tgtEl>
                                        <p:attrNameLst>
                                          <p:attrName>ppt_x</p:attrName>
                                          <p:attrName>ppt_y</p:attrName>
                                        </p:attrNameLst>
                                      </p:cBhvr>
                                      <p:rCtr x="4310" y="-93"/>
                                    </p:animMotion>
                                  </p:childTnLst>
                                </p:cTn>
                              </p:par>
                            </p:childTnLst>
                          </p:cTn>
                        </p:par>
                        <p:par>
                          <p:cTn id="29" fill="hold" nodeType="afterGroup">
                            <p:stCondLst>
                              <p:cond delay="9000"/>
                            </p:stCondLst>
                            <p:childTnLst>
                              <p:par>
                                <p:cTn id="30" presetID="35" presetClass="path" presetSubtype="0" accel="50000" decel="50000" fill="hold" grpId="2" nodeType="afterEffect">
                                  <p:stCondLst>
                                    <p:cond delay="0"/>
                                  </p:stCondLst>
                                  <p:iterate type="lt">
                                    <p:tmPct val="0"/>
                                  </p:iterate>
                                  <p:childTnLst>
                                    <p:animMotion origin="layout" path="M -4.16667E-7 3.7037E-6 L -0.08463 0.00162 " pathEditMode="relative" rAng="0" ptsTypes="AA">
                                      <p:cBhvr>
                                        <p:cTn id="31" dur="2000" fill="hold"/>
                                        <p:tgtEl>
                                          <p:spTgt spid="660517"/>
                                        </p:tgtEl>
                                        <p:attrNameLst>
                                          <p:attrName>ppt_x</p:attrName>
                                          <p:attrName>ppt_y</p:attrName>
                                        </p:attrNameLst>
                                      </p:cBhvr>
                                      <p:rCtr x="-4232" y="69"/>
                                    </p:animMotion>
                                  </p:childTnLst>
                                </p:cTn>
                              </p:par>
                            </p:childTnLst>
                          </p:cTn>
                        </p:par>
                        <p:par>
                          <p:cTn id="32" fill="hold" nodeType="afterGroup">
                            <p:stCondLst>
                              <p:cond delay="11000"/>
                            </p:stCondLst>
                            <p:childTnLst>
                              <p:par>
                                <p:cTn id="33" presetID="26" presetClass="emph" presetSubtype="0" fill="hold" grpId="0" nodeType="afterEffect">
                                  <p:stCondLst>
                                    <p:cond delay="0"/>
                                  </p:stCondLst>
                                  <p:childTnLst>
                                    <p:animEffect transition="out" filter="fade">
                                      <p:cBhvr>
                                        <p:cTn id="34" dur="2000" tmFilter="0, 0; .2, .5; .8, .5; 1, 0"/>
                                        <p:tgtEl>
                                          <p:spTgt spid="660484"/>
                                        </p:tgtEl>
                                      </p:cBhvr>
                                    </p:animEffect>
                                    <p:animScale>
                                      <p:cBhvr>
                                        <p:cTn id="35" dur="1000" autoRev="1" fill="hold"/>
                                        <p:tgtEl>
                                          <p:spTgt spid="660484"/>
                                        </p:tgtEl>
                                      </p:cBhvr>
                                      <p:by x="105000" y="105000"/>
                                    </p:animScale>
                                  </p:childTnLst>
                                </p:cTn>
                              </p:par>
                              <p:par>
                                <p:cTn id="36" presetID="26" presetClass="emph" presetSubtype="0" fill="hold" grpId="2" nodeType="withEffect">
                                  <p:stCondLst>
                                    <p:cond delay="0"/>
                                  </p:stCondLst>
                                  <p:childTnLst>
                                    <p:animEffect transition="out" filter="fade">
                                      <p:cBhvr>
                                        <p:cTn id="37" dur="2000" tmFilter="0, 0; .2, .5; .8, .5; 1, 0"/>
                                        <p:tgtEl>
                                          <p:spTgt spid="660486"/>
                                        </p:tgtEl>
                                      </p:cBhvr>
                                    </p:animEffect>
                                    <p:animScale>
                                      <p:cBhvr>
                                        <p:cTn id="38" dur="1000" autoRev="1" fill="hold"/>
                                        <p:tgtEl>
                                          <p:spTgt spid="660486"/>
                                        </p:tgtEl>
                                      </p:cBhvr>
                                      <p:by x="105000" y="105000"/>
                                    </p:animScale>
                                  </p:childTnLst>
                                </p:cTn>
                              </p:par>
                            </p:childTnLst>
                          </p:cTn>
                        </p:par>
                        <p:par>
                          <p:cTn id="39" fill="hold" nodeType="afterGroup">
                            <p:stCondLst>
                              <p:cond delay="13000"/>
                            </p:stCondLst>
                            <p:childTnLst>
                              <p:par>
                                <p:cTn id="40" presetID="63" presetClass="path" presetSubtype="0" accel="50000" decel="50000" fill="hold" grpId="1" nodeType="afterEffect">
                                  <p:stCondLst>
                                    <p:cond delay="0"/>
                                  </p:stCondLst>
                                  <p:childTnLst>
                                    <p:animMotion origin="layout" path="M -4.79167E-6 -2.22222E-6 L 0.08138 -2.96296E-6 " pathEditMode="relative" rAng="0" ptsTypes="AA">
                                      <p:cBhvr>
                                        <p:cTn id="41" dur="2000" fill="hold"/>
                                        <p:tgtEl>
                                          <p:spTgt spid="660484"/>
                                        </p:tgtEl>
                                        <p:attrNameLst>
                                          <p:attrName>ppt_x</p:attrName>
                                          <p:attrName>ppt_y</p:attrName>
                                        </p:attrNameLst>
                                      </p:cBhvr>
                                      <p:rCtr x="4271" y="-162"/>
                                    </p:animMotion>
                                  </p:childTnLst>
                                </p:cTn>
                              </p:par>
                            </p:childTnLst>
                          </p:cTn>
                        </p:par>
                        <p:par>
                          <p:cTn id="42" fill="hold" nodeType="afterGroup">
                            <p:stCondLst>
                              <p:cond delay="15000"/>
                            </p:stCondLst>
                            <p:childTnLst>
                              <p:par>
                                <p:cTn id="43" presetID="35" presetClass="path" presetSubtype="0" accel="50000" decel="50000" fill="hold" grpId="3" nodeType="afterEffect">
                                  <p:stCondLst>
                                    <p:cond delay="0"/>
                                  </p:stCondLst>
                                  <p:iterate type="lt">
                                    <p:tmPct val="0"/>
                                  </p:iterate>
                                  <p:childTnLst>
                                    <p:animMotion origin="layout" path="M -0.08398 0.00208 L -0.16901 0.00231 " pathEditMode="relative" rAng="0" ptsTypes="AA">
                                      <p:cBhvr>
                                        <p:cTn id="44" dur="2000" fill="hold"/>
                                        <p:tgtEl>
                                          <p:spTgt spid="660517"/>
                                        </p:tgtEl>
                                        <p:attrNameLst>
                                          <p:attrName>ppt_x</p:attrName>
                                          <p:attrName>ppt_y</p:attrName>
                                        </p:attrNameLst>
                                      </p:cBhvr>
                                      <p:rCtr x="-4258" y="0"/>
                                    </p:animMotion>
                                  </p:childTnLst>
                                </p:cTn>
                              </p:par>
                            </p:childTnLst>
                          </p:cTn>
                        </p:par>
                        <p:par>
                          <p:cTn id="45" fill="hold" nodeType="afterGroup">
                            <p:stCondLst>
                              <p:cond delay="17000"/>
                            </p:stCondLst>
                            <p:childTnLst>
                              <p:par>
                                <p:cTn id="46" presetID="26" presetClass="emph" presetSubtype="0" fill="hold" grpId="0" nodeType="afterEffect">
                                  <p:stCondLst>
                                    <p:cond delay="0"/>
                                  </p:stCondLst>
                                  <p:childTnLst>
                                    <p:animEffect transition="out" filter="fade">
                                      <p:cBhvr>
                                        <p:cTn id="47" dur="2000" tmFilter="0, 0; .2, .5; .8, .5; 1, 0"/>
                                        <p:tgtEl>
                                          <p:spTgt spid="660483"/>
                                        </p:tgtEl>
                                      </p:cBhvr>
                                    </p:animEffect>
                                    <p:animScale>
                                      <p:cBhvr>
                                        <p:cTn id="48" dur="1000" autoRev="1" fill="hold"/>
                                        <p:tgtEl>
                                          <p:spTgt spid="660483"/>
                                        </p:tgtEl>
                                      </p:cBhvr>
                                      <p:by x="105000" y="105000"/>
                                    </p:animScale>
                                  </p:childTnLst>
                                </p:cTn>
                              </p:par>
                              <p:par>
                                <p:cTn id="49" presetID="26" presetClass="emph" presetSubtype="0" fill="hold" grpId="3" nodeType="withEffect">
                                  <p:stCondLst>
                                    <p:cond delay="0"/>
                                  </p:stCondLst>
                                  <p:childTnLst>
                                    <p:animEffect transition="out" filter="fade">
                                      <p:cBhvr>
                                        <p:cTn id="50" dur="2000" tmFilter="0, 0; .2, .5; .8, .5; 1, 0"/>
                                        <p:tgtEl>
                                          <p:spTgt spid="660486"/>
                                        </p:tgtEl>
                                      </p:cBhvr>
                                    </p:animEffect>
                                    <p:animScale>
                                      <p:cBhvr>
                                        <p:cTn id="51" dur="1000" autoRev="1" fill="hold"/>
                                        <p:tgtEl>
                                          <p:spTgt spid="660486"/>
                                        </p:tgtEl>
                                      </p:cBhvr>
                                      <p:by x="105000" y="105000"/>
                                    </p:animScale>
                                  </p:childTnLst>
                                </p:cTn>
                              </p:par>
                            </p:childTnLst>
                          </p:cTn>
                        </p:par>
                        <p:par>
                          <p:cTn id="52" fill="hold" nodeType="afterGroup">
                            <p:stCondLst>
                              <p:cond delay="19000"/>
                            </p:stCondLst>
                            <p:childTnLst>
                              <p:par>
                                <p:cTn id="53" presetID="64" presetClass="path" presetSubtype="0" accel="50000" decel="50000" fill="hold" grpId="4" nodeType="afterEffect">
                                  <p:stCondLst>
                                    <p:cond delay="0"/>
                                  </p:stCondLst>
                                  <p:childTnLst>
                                    <p:animMotion origin="layout" path="M -0.16407 0.31134 L -0.16784 -2.22222E-6 " pathEditMode="relative" rAng="0" ptsTypes="AA">
                                      <p:cBhvr>
                                        <p:cTn id="54" dur="2000" fill="hold"/>
                                        <p:tgtEl>
                                          <p:spTgt spid="660486"/>
                                        </p:tgtEl>
                                        <p:attrNameLst>
                                          <p:attrName>ppt_x</p:attrName>
                                          <p:attrName>ppt_y</p:attrName>
                                        </p:attrNameLst>
                                      </p:cBhvr>
                                      <p:rCtr x="-2135" y="-15579"/>
                                    </p:animMotion>
                                  </p:childTnLst>
                                </p:cTn>
                              </p:par>
                            </p:childTnLst>
                          </p:cTn>
                        </p:par>
                        <p:par>
                          <p:cTn id="55" fill="hold" nodeType="afterGroup">
                            <p:stCondLst>
                              <p:cond delay="21000"/>
                            </p:stCondLst>
                            <p:childTnLst>
                              <p:par>
                                <p:cTn id="56" presetID="8" presetClass="exit" presetSubtype="16" fill="hold" grpId="5" nodeType="afterEffect">
                                  <p:stCondLst>
                                    <p:cond delay="0"/>
                                  </p:stCondLst>
                                  <p:childTnLst>
                                    <p:animEffect transition="out" filter="diamond(in)">
                                      <p:cBhvr>
                                        <p:cTn id="57" dur="1000"/>
                                        <p:tgtEl>
                                          <p:spTgt spid="660486"/>
                                        </p:tgtEl>
                                      </p:cBhvr>
                                    </p:animEffect>
                                    <p:set>
                                      <p:cBhvr>
                                        <p:cTn id="58" dur="1" fill="hold">
                                          <p:stCondLst>
                                            <p:cond delay="999"/>
                                          </p:stCondLst>
                                        </p:cTn>
                                        <p:tgtEl>
                                          <p:spTgt spid="660486"/>
                                        </p:tgtEl>
                                        <p:attrNameLst>
                                          <p:attrName>style.visibility</p:attrName>
                                        </p:attrNameLst>
                                      </p:cBhvr>
                                      <p:to>
                                        <p:strVal val="hidden"/>
                                      </p:to>
                                    </p:set>
                                  </p:childTnLst>
                                </p:cTn>
                              </p:par>
                              <p:par>
                                <p:cTn id="59" presetID="8" presetClass="entr" presetSubtype="16" fill="hold" grpId="0" nodeType="withEffect">
                                  <p:stCondLst>
                                    <p:cond delay="0"/>
                                  </p:stCondLst>
                                  <p:childTnLst>
                                    <p:set>
                                      <p:cBhvr>
                                        <p:cTn id="60" dur="1" fill="hold">
                                          <p:stCondLst>
                                            <p:cond delay="0"/>
                                          </p:stCondLst>
                                        </p:cTn>
                                        <p:tgtEl>
                                          <p:spTgt spid="660521"/>
                                        </p:tgtEl>
                                        <p:attrNameLst>
                                          <p:attrName>style.visibility</p:attrName>
                                        </p:attrNameLst>
                                      </p:cBhvr>
                                      <p:to>
                                        <p:strVal val="visible"/>
                                      </p:to>
                                    </p:set>
                                    <p:animEffect transition="in" filter="diamond(in)">
                                      <p:cBhvr>
                                        <p:cTn id="61" dur="1000"/>
                                        <p:tgtEl>
                                          <p:spTgt spid="660521"/>
                                        </p:tgtEl>
                                      </p:cBhvr>
                                    </p:animEffect>
                                  </p:childTnLst>
                                </p:cTn>
                              </p:par>
                            </p:childTnLst>
                          </p:cTn>
                        </p:par>
                        <p:par>
                          <p:cTn id="62" fill="hold" nodeType="afterGroup">
                            <p:stCondLst>
                              <p:cond delay="22000"/>
                            </p:stCondLst>
                            <p:childTnLst>
                              <p:par>
                                <p:cTn id="63" presetID="3" presetClass="exit" presetSubtype="10" fill="hold" grpId="1" nodeType="afterEffect">
                                  <p:stCondLst>
                                    <p:cond delay="0"/>
                                  </p:stCondLst>
                                  <p:iterate type="lt">
                                    <p:tmPct val="0"/>
                                  </p:iterate>
                                  <p:childTnLst>
                                    <p:animEffect transition="out" filter="blinds(horizontal)">
                                      <p:cBhvr>
                                        <p:cTn id="64" dur="500"/>
                                        <p:tgtEl>
                                          <p:spTgt spid="660517"/>
                                        </p:tgtEl>
                                      </p:cBhvr>
                                    </p:animEffect>
                                    <p:set>
                                      <p:cBhvr>
                                        <p:cTn id="65" dur="1" fill="hold">
                                          <p:stCondLst>
                                            <p:cond delay="499"/>
                                          </p:stCondLst>
                                        </p:cTn>
                                        <p:tgtEl>
                                          <p:spTgt spid="660517"/>
                                        </p:tgtEl>
                                        <p:attrNameLst>
                                          <p:attrName>style.visibility</p:attrName>
                                        </p:attrNameLst>
                                      </p:cBhvr>
                                      <p:to>
                                        <p:strVal val="hidden"/>
                                      </p:to>
                                    </p:set>
                                  </p:childTnLst>
                                </p:cTn>
                              </p:par>
                            </p:childTnLst>
                          </p:cTn>
                        </p:par>
                        <p:par>
                          <p:cTn id="66" fill="hold" nodeType="afterGroup">
                            <p:stCondLst>
                              <p:cond delay="22500"/>
                            </p:stCondLst>
                            <p:childTnLst>
                              <p:par>
                                <p:cTn id="67" presetID="2" presetClass="exit" presetSubtype="8" fill="hold" grpId="1" nodeType="afterEffect">
                                  <p:stCondLst>
                                    <p:cond delay="0"/>
                                  </p:stCondLst>
                                  <p:childTnLst>
                                    <p:anim calcmode="lin" valueType="num">
                                      <p:cBhvr additive="base">
                                        <p:cTn id="68" dur="500"/>
                                        <p:tgtEl>
                                          <p:spTgt spid="660519"/>
                                        </p:tgtEl>
                                        <p:attrNameLst>
                                          <p:attrName>ppt_x</p:attrName>
                                        </p:attrNameLst>
                                      </p:cBhvr>
                                      <p:tavLst>
                                        <p:tav tm="0">
                                          <p:val>
                                            <p:strVal val="ppt_x"/>
                                          </p:val>
                                        </p:tav>
                                        <p:tav tm="100000">
                                          <p:val>
                                            <p:strVal val="0-ppt_w/2"/>
                                          </p:val>
                                        </p:tav>
                                      </p:tavLst>
                                    </p:anim>
                                    <p:anim calcmode="lin" valueType="num">
                                      <p:cBhvr additive="base">
                                        <p:cTn id="69" dur="500"/>
                                        <p:tgtEl>
                                          <p:spTgt spid="660519"/>
                                        </p:tgtEl>
                                        <p:attrNameLst>
                                          <p:attrName>ppt_y</p:attrName>
                                        </p:attrNameLst>
                                      </p:cBhvr>
                                      <p:tavLst>
                                        <p:tav tm="0">
                                          <p:val>
                                            <p:strVal val="ppt_y"/>
                                          </p:val>
                                        </p:tav>
                                        <p:tav tm="100000">
                                          <p:val>
                                            <p:strVal val="ppt_y"/>
                                          </p:val>
                                        </p:tav>
                                      </p:tavLst>
                                    </p:anim>
                                    <p:set>
                                      <p:cBhvr>
                                        <p:cTn id="70" dur="1" fill="hold">
                                          <p:stCondLst>
                                            <p:cond delay="499"/>
                                          </p:stCondLst>
                                        </p:cTn>
                                        <p:tgtEl>
                                          <p:spTgt spid="6605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0483" grpId="0" animBg="1"/>
      <p:bldP spid="660484" grpId="0" animBg="1"/>
      <p:bldP spid="660484" grpId="1" animBg="1"/>
      <p:bldP spid="660485" grpId="0" animBg="1"/>
      <p:bldP spid="660485" grpId="1" animBg="1"/>
      <p:bldP spid="660486" grpId="0" animBg="1"/>
      <p:bldP spid="660486" grpId="1" animBg="1"/>
      <p:bldP spid="660486" grpId="2" animBg="1"/>
      <p:bldP spid="660486" grpId="3" animBg="1"/>
      <p:bldP spid="660486" grpId="4" animBg="1"/>
      <p:bldP spid="660486" grpId="5" animBg="1"/>
      <p:bldP spid="660490" grpId="0" animBg="1"/>
      <p:bldP spid="660517" grpId="0" animBg="1"/>
      <p:bldP spid="660517" grpId="1" animBg="1"/>
      <p:bldP spid="660517" grpId="2" animBg="1"/>
      <p:bldP spid="660517" grpId="3" animBg="1"/>
      <p:bldP spid="660519" grpId="0" animBg="1"/>
      <p:bldP spid="660519" grpId="1" animBg="1"/>
      <p:bldP spid="660521"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Oval 2"/>
          <p:cNvSpPr>
            <a:spLocks noChangeArrowheads="1"/>
          </p:cNvSpPr>
          <p:nvPr/>
        </p:nvSpPr>
        <p:spPr bwMode="auto">
          <a:xfrm>
            <a:off x="3568700" y="2871788"/>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661507" name="Oval 3"/>
          <p:cNvSpPr>
            <a:spLocks noChangeArrowheads="1"/>
          </p:cNvSpPr>
          <p:nvPr/>
        </p:nvSpPr>
        <p:spPr bwMode="auto">
          <a:xfrm>
            <a:off x="4592638" y="2871788"/>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661508" name="Oval 4"/>
          <p:cNvSpPr>
            <a:spLocks noChangeArrowheads="1"/>
          </p:cNvSpPr>
          <p:nvPr/>
        </p:nvSpPr>
        <p:spPr bwMode="auto">
          <a:xfrm>
            <a:off x="5614988" y="2871788"/>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661509" name="Oval 5"/>
          <p:cNvSpPr>
            <a:spLocks noChangeArrowheads="1"/>
          </p:cNvSpPr>
          <p:nvPr/>
        </p:nvSpPr>
        <p:spPr bwMode="auto">
          <a:xfrm>
            <a:off x="6638925" y="2871788"/>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8</a:t>
            </a:r>
          </a:p>
        </p:txBody>
      </p:sp>
      <p:sp>
        <p:nvSpPr>
          <p:cNvPr id="661510" name="Oval 6"/>
          <p:cNvSpPr>
            <a:spLocks noChangeArrowheads="1"/>
          </p:cNvSpPr>
          <p:nvPr/>
        </p:nvSpPr>
        <p:spPr bwMode="auto">
          <a:xfrm>
            <a:off x="7661276" y="2871789"/>
            <a:ext cx="754063" cy="649287"/>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12</a:t>
            </a:r>
          </a:p>
        </p:txBody>
      </p:sp>
      <p:sp>
        <p:nvSpPr>
          <p:cNvPr id="661511" name="Oval 7"/>
          <p:cNvSpPr>
            <a:spLocks noChangeArrowheads="1"/>
          </p:cNvSpPr>
          <p:nvPr/>
        </p:nvSpPr>
        <p:spPr bwMode="auto">
          <a:xfrm>
            <a:off x="8685213"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61450" name="Oval 8"/>
          <p:cNvSpPr>
            <a:spLocks noChangeArrowheads="1"/>
          </p:cNvSpPr>
          <p:nvPr/>
        </p:nvSpPr>
        <p:spPr bwMode="auto">
          <a:xfrm>
            <a:off x="9709150" y="2871789"/>
            <a:ext cx="768350" cy="64928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15</a:t>
            </a:r>
          </a:p>
        </p:txBody>
      </p:sp>
      <p:sp>
        <p:nvSpPr>
          <p:cNvPr id="61451" name="Oval 9"/>
          <p:cNvSpPr>
            <a:spLocks noChangeArrowheads="1"/>
          </p:cNvSpPr>
          <p:nvPr/>
        </p:nvSpPr>
        <p:spPr bwMode="auto">
          <a:xfrm>
            <a:off x="2546350" y="2871788"/>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661514" name="AutoShape 10"/>
          <p:cNvSpPr>
            <a:spLocks noChangeArrowheads="1"/>
          </p:cNvSpPr>
          <p:nvPr/>
        </p:nvSpPr>
        <p:spPr bwMode="auto">
          <a:xfrm>
            <a:off x="7556500" y="3571876"/>
            <a:ext cx="914400" cy="908149"/>
          </a:xfrm>
          <a:prstGeom prst="upArrowCallout">
            <a:avLst>
              <a:gd name="adj1" fmla="val 27746"/>
              <a:gd name="adj2" fmla="val 25819"/>
              <a:gd name="adj3" fmla="val 16667"/>
              <a:gd name="adj4" fmla="val 5053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latin typeface="Times New Roman" panose="02020603050405020304" pitchFamily="18" charset="0"/>
              </a:rPr>
              <a:t>i</a:t>
            </a:r>
          </a:p>
        </p:txBody>
      </p:sp>
      <p:sp>
        <p:nvSpPr>
          <p:cNvPr id="61453" name="Text Box 11"/>
          <p:cNvSpPr txBox="1">
            <a:spLocks noChangeArrowheads="1"/>
          </p:cNvSpPr>
          <p:nvPr/>
        </p:nvSpPr>
        <p:spPr bwMode="auto">
          <a:xfrm>
            <a:off x="5111750" y="5029200"/>
            <a:ext cx="68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3600">
                <a:latin typeface="Times New Roman" panose="02020603050405020304" pitchFamily="18" charset="0"/>
              </a:rPr>
              <a:t>x</a:t>
            </a:r>
          </a:p>
        </p:txBody>
      </p:sp>
      <p:sp>
        <p:nvSpPr>
          <p:cNvPr id="661541" name="AutoShape 37"/>
          <p:cNvSpPr>
            <a:spLocks noChangeArrowheads="1"/>
          </p:cNvSpPr>
          <p:nvPr/>
        </p:nvSpPr>
        <p:spPr bwMode="auto">
          <a:xfrm>
            <a:off x="8464550" y="2039939"/>
            <a:ext cx="1143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solidFill>
                  <a:srgbClr val="0000FF"/>
                </a:solidFill>
                <a:latin typeface="Times New Roman" panose="02020603050405020304" pitchFamily="18" charset="0"/>
              </a:rPr>
              <a:t>pos</a:t>
            </a:r>
          </a:p>
        </p:txBody>
      </p:sp>
      <p:sp>
        <p:nvSpPr>
          <p:cNvPr id="661543" name="Text Box 39"/>
          <p:cNvSpPr txBox="1">
            <a:spLocks noChangeArrowheads="1"/>
          </p:cNvSpPr>
          <p:nvPr/>
        </p:nvSpPr>
        <p:spPr bwMode="auto">
          <a:xfrm>
            <a:off x="3449638" y="1384300"/>
            <a:ext cx="4589462"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solidFill>
                  <a:srgbClr val="FFFF00"/>
                </a:solidFill>
                <a:latin typeface="Times New Roman" panose="02020603050405020304" pitchFamily="18" charset="0"/>
              </a:rPr>
              <a:t>Chèn a[6] vào (a[0] … a[5])</a:t>
            </a:r>
          </a:p>
        </p:txBody>
      </p:sp>
      <p:sp>
        <p:nvSpPr>
          <p:cNvPr id="661544" name="Oval 40"/>
          <p:cNvSpPr>
            <a:spLocks noChangeArrowheads="1"/>
          </p:cNvSpPr>
          <p:nvPr/>
        </p:nvSpPr>
        <p:spPr bwMode="auto">
          <a:xfrm>
            <a:off x="4587875" y="2873375"/>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grpSp>
        <p:nvGrpSpPr>
          <p:cNvPr id="29" name="Group 11"/>
          <p:cNvGrpSpPr>
            <a:grpSpLocks/>
          </p:cNvGrpSpPr>
          <p:nvPr/>
        </p:nvGrpSpPr>
        <p:grpSpPr bwMode="auto">
          <a:xfrm>
            <a:off x="2546350" y="2287589"/>
            <a:ext cx="7893050" cy="649287"/>
            <a:chOff x="644" y="1153"/>
            <a:chExt cx="4972" cy="409"/>
          </a:xfrm>
        </p:grpSpPr>
        <p:sp>
          <p:nvSpPr>
            <p:cNvPr id="30" name="Oval 12"/>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31" name="Oval 13"/>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32" name="Oval 14"/>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3</a:t>
              </a:r>
            </a:p>
          </p:txBody>
        </p:sp>
        <p:sp>
          <p:nvSpPr>
            <p:cNvPr id="33" name="Oval 15"/>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34" name="Oval 16"/>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35" name="Oval 17"/>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36" name="Oval 18"/>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7</a:t>
              </a:r>
            </a:p>
          </p:txBody>
        </p:sp>
        <p:sp>
          <p:nvSpPr>
            <p:cNvPr id="37" name="Oval 19"/>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0</a:t>
              </a:r>
            </a:p>
          </p:txBody>
        </p:sp>
      </p:grpSp>
      <p:sp>
        <p:nvSpPr>
          <p:cNvPr id="38" name="Rectangle 37"/>
          <p:cNvSpPr/>
          <p:nvPr/>
        </p:nvSpPr>
        <p:spPr>
          <a:xfrm>
            <a:off x="615950" y="248458"/>
            <a:ext cx="10960100" cy="754053"/>
          </a:xfrm>
          <a:prstGeom prst="rect">
            <a:avLst/>
          </a:prstGeom>
        </p:spPr>
        <p:txBody>
          <a:bodyPr wrap="square">
            <a:spAutoFit/>
          </a:bodyPr>
          <a:lstStyle/>
          <a:p>
            <a:pPr algn="ctr"/>
            <a:r>
              <a:rPr lang="en-US" sz="4300" b="1" i="1">
                <a:latin typeface="Times New Roman" panose="02020603050405020304" pitchFamily="18" charset="0"/>
              </a:rPr>
              <a:t>Insertion</a:t>
            </a:r>
            <a:r>
              <a:rPr lang="en-US" sz="4300" b="1" i="1"/>
              <a:t> </a:t>
            </a:r>
            <a:r>
              <a:rPr lang="en-US" sz="4300" b="1" i="1">
                <a:latin typeface="Times New Roman" panose="02020603050405020304" pitchFamily="18" charset="0"/>
              </a:rPr>
              <a:t>Sort</a:t>
            </a:r>
            <a:r>
              <a:rPr lang="en-US" sz="4300" b="1" i="1"/>
              <a:t> </a:t>
            </a:r>
            <a:r>
              <a:rPr lang="en-US" sz="4300" b="1" i="1">
                <a:latin typeface="Times New Roman" panose="02020603050405020304" pitchFamily="18" charset="0"/>
              </a:rPr>
              <a:t>–</a:t>
            </a:r>
            <a:r>
              <a:rPr lang="en-US" sz="4300" b="1" i="1"/>
              <a:t> </a:t>
            </a:r>
            <a:r>
              <a:rPr lang="en-US" sz="4300" b="1" i="1">
                <a:latin typeface="Times New Roman" panose="02020603050405020304" pitchFamily="18" charset="0"/>
              </a:rPr>
              <a:t>Ví dụ</a:t>
            </a:r>
            <a:endParaRPr lang="en-US" sz="4300" b="1"/>
          </a:p>
        </p:txBody>
      </p:sp>
      <p:sp>
        <p:nvSpPr>
          <p:cNvPr id="39" name="Rectangle 38"/>
          <p:cNvSpPr/>
          <p:nvPr/>
        </p:nvSpPr>
        <p:spPr>
          <a:xfrm>
            <a:off x="583582" y="2939534"/>
            <a:ext cx="1378904" cy="523220"/>
          </a:xfrm>
          <a:prstGeom prst="rect">
            <a:avLst/>
          </a:prstGeom>
        </p:spPr>
        <p:txBody>
          <a:bodyPr wrap="none">
            <a:spAutoFit/>
          </a:bodyPr>
          <a:lstStyle/>
          <a:p>
            <a:r>
              <a:rPr lang="en-US" sz="2800" b="1" i="1">
                <a:latin typeface="Times New Roman" panose="02020603050405020304" pitchFamily="18" charset="0"/>
              </a:rPr>
              <a:t>Bước 6:</a:t>
            </a:r>
            <a:endParaRPr lang="en-US" sz="2800" b="1"/>
          </a:p>
        </p:txBody>
      </p:sp>
      <p:sp>
        <p:nvSpPr>
          <p:cNvPr id="40"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50489891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1.66667E-6 2.96296E-6 L 0.0875 -0.00301 " pathEditMode="relative" rAng="0" ptsTypes="AA">
                                      <p:cBhvr>
                                        <p:cTn id="6" dur="2000" fill="hold"/>
                                        <p:tgtEl>
                                          <p:spTgt spid="661514"/>
                                        </p:tgtEl>
                                        <p:attrNameLst>
                                          <p:attrName>ppt_x</p:attrName>
                                          <p:attrName>ppt_y</p:attrName>
                                        </p:attrNameLst>
                                      </p:cBhvr>
                                      <p:rCtr x="4375" y="-162"/>
                                    </p:animMotion>
                                  </p:childTnLst>
                                </p:cTn>
                              </p:par>
                            </p:childTnLst>
                          </p:cTn>
                        </p:par>
                        <p:par>
                          <p:cTn id="7" fill="hold" nodeType="afterGroup">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661543"/>
                                        </p:tgtEl>
                                        <p:attrNameLst>
                                          <p:attrName>style.visibility</p:attrName>
                                        </p:attrNameLst>
                                      </p:cBhvr>
                                      <p:to>
                                        <p:strVal val="visible"/>
                                      </p:to>
                                    </p:set>
                                    <p:anim calcmode="lin" valueType="num">
                                      <p:cBhvr additive="base">
                                        <p:cTn id="10" dur="500" fill="hold"/>
                                        <p:tgtEl>
                                          <p:spTgt spid="661543"/>
                                        </p:tgtEl>
                                        <p:attrNameLst>
                                          <p:attrName>ppt_x</p:attrName>
                                        </p:attrNameLst>
                                      </p:cBhvr>
                                      <p:tavLst>
                                        <p:tav tm="0">
                                          <p:val>
                                            <p:strVal val="0-#ppt_w/2"/>
                                          </p:val>
                                        </p:tav>
                                        <p:tav tm="100000">
                                          <p:val>
                                            <p:strVal val="#ppt_x"/>
                                          </p:val>
                                        </p:tav>
                                      </p:tavLst>
                                    </p:anim>
                                    <p:anim calcmode="lin" valueType="num">
                                      <p:cBhvr additive="base">
                                        <p:cTn id="11" dur="500" fill="hold"/>
                                        <p:tgtEl>
                                          <p:spTgt spid="661543"/>
                                        </p:tgtEl>
                                        <p:attrNameLst>
                                          <p:attrName>ppt_y</p:attrName>
                                        </p:attrNameLst>
                                      </p:cBhvr>
                                      <p:tavLst>
                                        <p:tav tm="0">
                                          <p:val>
                                            <p:strVal val="#ppt_y"/>
                                          </p:val>
                                        </p:tav>
                                        <p:tav tm="100000">
                                          <p:val>
                                            <p:strVal val="#ppt_y"/>
                                          </p:val>
                                        </p:tav>
                                      </p:tavLst>
                                    </p:anim>
                                  </p:childTnLst>
                                </p:cTn>
                              </p:par>
                            </p:childTnLst>
                          </p:cTn>
                        </p:par>
                        <p:par>
                          <p:cTn id="12" fill="hold" nodeType="afterGroup">
                            <p:stCondLst>
                              <p:cond delay="2500"/>
                            </p:stCondLst>
                            <p:childTnLst>
                              <p:par>
                                <p:cTn id="13" presetID="42" presetClass="path" presetSubtype="0" accel="50000" decel="50000" fill="hold" grpId="0" nodeType="afterEffect">
                                  <p:stCondLst>
                                    <p:cond delay="0"/>
                                  </p:stCondLst>
                                  <p:childTnLst>
                                    <p:animMotion origin="layout" path="M 2.29167E-6 -2.22222E-6 L -0.2487 0.31134 " pathEditMode="relative" rAng="0" ptsTypes="AA">
                                      <p:cBhvr>
                                        <p:cTn id="14" dur="2000" fill="hold"/>
                                        <p:tgtEl>
                                          <p:spTgt spid="661511"/>
                                        </p:tgtEl>
                                        <p:attrNameLst>
                                          <p:attrName>ppt_x</p:attrName>
                                          <p:attrName>ppt_y</p:attrName>
                                        </p:attrNameLst>
                                      </p:cBhvr>
                                      <p:rCtr x="-12435" y="15556"/>
                                    </p:animMotion>
                                  </p:childTnLst>
                                </p:cTn>
                              </p:par>
                            </p:childTnLst>
                          </p:cTn>
                        </p:par>
                        <p:par>
                          <p:cTn id="15" fill="hold" nodeType="afterGroup">
                            <p:stCondLst>
                              <p:cond delay="4500"/>
                            </p:stCondLst>
                            <p:childTnLst>
                              <p:par>
                                <p:cTn id="16" presetID="3" presetClass="entr" presetSubtype="10" fill="hold" grpId="0" nodeType="afterEffect">
                                  <p:stCondLst>
                                    <p:cond delay="0"/>
                                  </p:stCondLst>
                                  <p:iterate type="lt">
                                    <p:tmPct val="0"/>
                                  </p:iterate>
                                  <p:childTnLst>
                                    <p:set>
                                      <p:cBhvr>
                                        <p:cTn id="17" dur="1" fill="hold">
                                          <p:stCondLst>
                                            <p:cond delay="0"/>
                                          </p:stCondLst>
                                        </p:cTn>
                                        <p:tgtEl>
                                          <p:spTgt spid="661541"/>
                                        </p:tgtEl>
                                        <p:attrNameLst>
                                          <p:attrName>style.visibility</p:attrName>
                                        </p:attrNameLst>
                                      </p:cBhvr>
                                      <p:to>
                                        <p:strVal val="visible"/>
                                      </p:to>
                                    </p:set>
                                    <p:animEffect transition="in" filter="blinds(horizontal)">
                                      <p:cBhvr>
                                        <p:cTn id="18" dur="500"/>
                                        <p:tgtEl>
                                          <p:spTgt spid="661541"/>
                                        </p:tgtEl>
                                      </p:cBhvr>
                                    </p:animEffect>
                                  </p:childTnLst>
                                </p:cTn>
                              </p:par>
                            </p:childTnLst>
                          </p:cTn>
                        </p:par>
                        <p:par>
                          <p:cTn id="19" fill="hold" nodeType="afterGroup">
                            <p:stCondLst>
                              <p:cond delay="5000"/>
                            </p:stCondLst>
                            <p:childTnLst>
                              <p:par>
                                <p:cTn id="20" presetID="26" presetClass="emph" presetSubtype="0" fill="hold" grpId="0" nodeType="afterEffect">
                                  <p:stCondLst>
                                    <p:cond delay="0"/>
                                  </p:stCondLst>
                                  <p:childTnLst>
                                    <p:animEffect transition="out" filter="fade">
                                      <p:cBhvr>
                                        <p:cTn id="21" dur="2000" tmFilter="0, 0; .2, .5; .8, .5; 1, 0"/>
                                        <p:tgtEl>
                                          <p:spTgt spid="661510"/>
                                        </p:tgtEl>
                                      </p:cBhvr>
                                    </p:animEffect>
                                    <p:animScale>
                                      <p:cBhvr>
                                        <p:cTn id="22" dur="1000" autoRev="1" fill="hold"/>
                                        <p:tgtEl>
                                          <p:spTgt spid="661510"/>
                                        </p:tgtEl>
                                      </p:cBhvr>
                                      <p:by x="105000" y="105000"/>
                                    </p:animScale>
                                  </p:childTnLst>
                                </p:cTn>
                              </p:par>
                              <p:par>
                                <p:cTn id="23" presetID="26" presetClass="emph" presetSubtype="0" fill="hold" grpId="1" nodeType="withEffect">
                                  <p:stCondLst>
                                    <p:cond delay="0"/>
                                  </p:stCondLst>
                                  <p:childTnLst>
                                    <p:animEffect transition="out" filter="fade">
                                      <p:cBhvr>
                                        <p:cTn id="24" dur="2000" tmFilter="0, 0; .2, .5; .8, .5; 1, 0"/>
                                        <p:tgtEl>
                                          <p:spTgt spid="661511"/>
                                        </p:tgtEl>
                                      </p:cBhvr>
                                    </p:animEffect>
                                    <p:animScale>
                                      <p:cBhvr>
                                        <p:cTn id="25" dur="1000" autoRev="1" fill="hold"/>
                                        <p:tgtEl>
                                          <p:spTgt spid="661511"/>
                                        </p:tgtEl>
                                      </p:cBhvr>
                                      <p:by x="105000" y="105000"/>
                                    </p:animScale>
                                  </p:childTnLst>
                                </p:cTn>
                              </p:par>
                            </p:childTnLst>
                          </p:cTn>
                        </p:par>
                        <p:par>
                          <p:cTn id="26" fill="hold" nodeType="afterGroup">
                            <p:stCondLst>
                              <p:cond delay="7000"/>
                            </p:stCondLst>
                            <p:childTnLst>
                              <p:par>
                                <p:cTn id="27" presetID="63" presetClass="path" presetSubtype="0" accel="50000" decel="50000" fill="hold" grpId="1" nodeType="afterEffect">
                                  <p:stCondLst>
                                    <p:cond delay="0"/>
                                  </p:stCondLst>
                                  <p:childTnLst>
                                    <p:animMotion origin="layout" path="M 0.0004 -2.22222E-6 L 0.08307 -2.22222E-6 " pathEditMode="relative" rAng="0" ptsTypes="AA">
                                      <p:cBhvr>
                                        <p:cTn id="28" dur="2000" fill="hold"/>
                                        <p:tgtEl>
                                          <p:spTgt spid="661510"/>
                                        </p:tgtEl>
                                        <p:attrNameLst>
                                          <p:attrName>ppt_x</p:attrName>
                                          <p:attrName>ppt_y</p:attrName>
                                        </p:attrNameLst>
                                      </p:cBhvr>
                                      <p:rCtr x="4206" y="0"/>
                                    </p:animMotion>
                                  </p:childTnLst>
                                </p:cTn>
                              </p:par>
                            </p:childTnLst>
                          </p:cTn>
                        </p:par>
                        <p:par>
                          <p:cTn id="29" fill="hold" nodeType="afterGroup">
                            <p:stCondLst>
                              <p:cond delay="9000"/>
                            </p:stCondLst>
                            <p:childTnLst>
                              <p:par>
                                <p:cTn id="30" presetID="35" presetClass="path" presetSubtype="0" accel="50000" decel="50000" fill="hold" grpId="2" nodeType="afterEffect">
                                  <p:stCondLst>
                                    <p:cond delay="0"/>
                                  </p:stCondLst>
                                  <p:iterate type="lt">
                                    <p:tmPct val="0"/>
                                  </p:iterate>
                                  <p:childTnLst>
                                    <p:animMotion origin="layout" path="M 4.16667E-6 3.7037E-6 L -0.08177 3.7037E-6 " pathEditMode="relative" rAng="0" ptsTypes="AA">
                                      <p:cBhvr>
                                        <p:cTn id="31" dur="2000" fill="hold"/>
                                        <p:tgtEl>
                                          <p:spTgt spid="661541"/>
                                        </p:tgtEl>
                                        <p:attrNameLst>
                                          <p:attrName>ppt_x</p:attrName>
                                          <p:attrName>ppt_y</p:attrName>
                                        </p:attrNameLst>
                                      </p:cBhvr>
                                      <p:rCtr x="-4089" y="0"/>
                                    </p:animMotion>
                                  </p:childTnLst>
                                </p:cTn>
                              </p:par>
                            </p:childTnLst>
                          </p:cTn>
                        </p:par>
                        <p:par>
                          <p:cTn id="32" fill="hold" nodeType="afterGroup">
                            <p:stCondLst>
                              <p:cond delay="11000"/>
                            </p:stCondLst>
                            <p:childTnLst>
                              <p:par>
                                <p:cTn id="33" presetID="26" presetClass="emph" presetSubtype="0" fill="hold" grpId="0" nodeType="afterEffect">
                                  <p:stCondLst>
                                    <p:cond delay="0"/>
                                  </p:stCondLst>
                                  <p:childTnLst>
                                    <p:animEffect transition="out" filter="fade">
                                      <p:cBhvr>
                                        <p:cTn id="34" dur="2000" tmFilter="0, 0; .2, .5; .8, .5; 1, 0"/>
                                        <p:tgtEl>
                                          <p:spTgt spid="661509"/>
                                        </p:tgtEl>
                                      </p:cBhvr>
                                    </p:animEffect>
                                    <p:animScale>
                                      <p:cBhvr>
                                        <p:cTn id="35" dur="1000" autoRev="1" fill="hold"/>
                                        <p:tgtEl>
                                          <p:spTgt spid="661509"/>
                                        </p:tgtEl>
                                      </p:cBhvr>
                                      <p:by x="105000" y="105000"/>
                                    </p:animScale>
                                  </p:childTnLst>
                                </p:cTn>
                              </p:par>
                              <p:par>
                                <p:cTn id="36" presetID="26" presetClass="emph" presetSubtype="0" fill="hold" grpId="2" nodeType="withEffect">
                                  <p:stCondLst>
                                    <p:cond delay="0"/>
                                  </p:stCondLst>
                                  <p:childTnLst>
                                    <p:animEffect transition="out" filter="fade">
                                      <p:cBhvr>
                                        <p:cTn id="37" dur="2000" tmFilter="0, 0; .2, .5; .8, .5; 1, 0"/>
                                        <p:tgtEl>
                                          <p:spTgt spid="661511"/>
                                        </p:tgtEl>
                                      </p:cBhvr>
                                    </p:animEffect>
                                    <p:animScale>
                                      <p:cBhvr>
                                        <p:cTn id="38" dur="1000" autoRev="1" fill="hold"/>
                                        <p:tgtEl>
                                          <p:spTgt spid="661511"/>
                                        </p:tgtEl>
                                      </p:cBhvr>
                                      <p:by x="105000" y="105000"/>
                                    </p:animScale>
                                  </p:childTnLst>
                                </p:cTn>
                              </p:par>
                            </p:childTnLst>
                          </p:cTn>
                        </p:par>
                        <p:par>
                          <p:cTn id="39" fill="hold" nodeType="afterGroup">
                            <p:stCondLst>
                              <p:cond delay="13000"/>
                            </p:stCondLst>
                            <p:childTnLst>
                              <p:par>
                                <p:cTn id="40" presetID="63" presetClass="path" presetSubtype="0" accel="50000" decel="50000" fill="hold" grpId="1" nodeType="afterEffect">
                                  <p:stCondLst>
                                    <p:cond delay="0"/>
                                  </p:stCondLst>
                                  <p:childTnLst>
                                    <p:animMotion origin="layout" path="M 0.00208 -2.22222E-6 L 0.08516 -2.96296E-6 " pathEditMode="relative" rAng="0" ptsTypes="AA">
                                      <p:cBhvr>
                                        <p:cTn id="41" dur="2000" fill="hold"/>
                                        <p:tgtEl>
                                          <p:spTgt spid="661509"/>
                                        </p:tgtEl>
                                        <p:attrNameLst>
                                          <p:attrName>ppt_x</p:attrName>
                                          <p:attrName>ppt_y</p:attrName>
                                        </p:attrNameLst>
                                      </p:cBhvr>
                                      <p:rCtr x="4141" y="-162"/>
                                    </p:animMotion>
                                  </p:childTnLst>
                                </p:cTn>
                              </p:par>
                            </p:childTnLst>
                          </p:cTn>
                        </p:par>
                        <p:par>
                          <p:cTn id="42" fill="hold" nodeType="afterGroup">
                            <p:stCondLst>
                              <p:cond delay="15000"/>
                            </p:stCondLst>
                            <p:childTnLst>
                              <p:par>
                                <p:cTn id="43" presetID="35" presetClass="path" presetSubtype="0" accel="50000" decel="50000" fill="hold" grpId="3" nodeType="afterEffect">
                                  <p:stCondLst>
                                    <p:cond delay="0"/>
                                  </p:stCondLst>
                                  <p:iterate type="lt">
                                    <p:tmPct val="0"/>
                                  </p:iterate>
                                  <p:childTnLst>
                                    <p:animMotion origin="layout" path="M -0.08295 3.7037E-6 L -0.16927 3.7037E-6 " pathEditMode="relative" rAng="0" ptsTypes="AA">
                                      <p:cBhvr>
                                        <p:cTn id="44" dur="2000" fill="hold"/>
                                        <p:tgtEl>
                                          <p:spTgt spid="661541"/>
                                        </p:tgtEl>
                                        <p:attrNameLst>
                                          <p:attrName>ppt_x</p:attrName>
                                          <p:attrName>ppt_y</p:attrName>
                                        </p:attrNameLst>
                                      </p:cBhvr>
                                      <p:rCtr x="-4323" y="0"/>
                                    </p:animMotion>
                                  </p:childTnLst>
                                </p:cTn>
                              </p:par>
                            </p:childTnLst>
                          </p:cTn>
                        </p:par>
                        <p:par>
                          <p:cTn id="45" fill="hold" nodeType="afterGroup">
                            <p:stCondLst>
                              <p:cond delay="17000"/>
                            </p:stCondLst>
                            <p:childTnLst>
                              <p:par>
                                <p:cTn id="46" presetID="26" presetClass="emph" presetSubtype="0" fill="hold" grpId="0" nodeType="afterEffect">
                                  <p:stCondLst>
                                    <p:cond delay="0"/>
                                  </p:stCondLst>
                                  <p:childTnLst>
                                    <p:animEffect transition="out" filter="fade">
                                      <p:cBhvr>
                                        <p:cTn id="47" dur="2000" tmFilter="0, 0; .2, .5; .8, .5; 1, 0"/>
                                        <p:tgtEl>
                                          <p:spTgt spid="661508"/>
                                        </p:tgtEl>
                                      </p:cBhvr>
                                    </p:animEffect>
                                    <p:animScale>
                                      <p:cBhvr>
                                        <p:cTn id="48" dur="1000" autoRev="1" fill="hold"/>
                                        <p:tgtEl>
                                          <p:spTgt spid="661508"/>
                                        </p:tgtEl>
                                      </p:cBhvr>
                                      <p:by x="105000" y="105000"/>
                                    </p:animScale>
                                  </p:childTnLst>
                                </p:cTn>
                              </p:par>
                              <p:par>
                                <p:cTn id="49" presetID="26" presetClass="emph" presetSubtype="0" fill="hold" grpId="3" nodeType="withEffect">
                                  <p:stCondLst>
                                    <p:cond delay="0"/>
                                  </p:stCondLst>
                                  <p:childTnLst>
                                    <p:animEffect transition="out" filter="fade">
                                      <p:cBhvr>
                                        <p:cTn id="50" dur="2000" tmFilter="0, 0; .2, .5; .8, .5; 1, 0"/>
                                        <p:tgtEl>
                                          <p:spTgt spid="661511"/>
                                        </p:tgtEl>
                                      </p:cBhvr>
                                    </p:animEffect>
                                    <p:animScale>
                                      <p:cBhvr>
                                        <p:cTn id="51" dur="1000" autoRev="1" fill="hold"/>
                                        <p:tgtEl>
                                          <p:spTgt spid="661511"/>
                                        </p:tgtEl>
                                      </p:cBhvr>
                                      <p:by x="105000" y="105000"/>
                                    </p:animScale>
                                  </p:childTnLst>
                                </p:cTn>
                              </p:par>
                            </p:childTnLst>
                          </p:cTn>
                        </p:par>
                        <p:par>
                          <p:cTn id="52" fill="hold" nodeType="afterGroup">
                            <p:stCondLst>
                              <p:cond delay="19000"/>
                            </p:stCondLst>
                            <p:childTnLst>
                              <p:par>
                                <p:cTn id="53" presetID="63" presetClass="path" presetSubtype="0" accel="50000" decel="50000" fill="hold" grpId="1" nodeType="afterEffect">
                                  <p:stCondLst>
                                    <p:cond delay="0"/>
                                  </p:stCondLst>
                                  <p:childTnLst>
                                    <p:animMotion origin="layout" path="M 0.00066 -2.22222E-6 L 0.08607 -2.96296E-6 " pathEditMode="relative" rAng="0" ptsTypes="AA">
                                      <p:cBhvr>
                                        <p:cTn id="54" dur="2000" fill="hold"/>
                                        <p:tgtEl>
                                          <p:spTgt spid="661508"/>
                                        </p:tgtEl>
                                        <p:attrNameLst>
                                          <p:attrName>ppt_x</p:attrName>
                                          <p:attrName>ppt_y</p:attrName>
                                        </p:attrNameLst>
                                      </p:cBhvr>
                                      <p:rCtr x="4193" y="-162"/>
                                    </p:animMotion>
                                  </p:childTnLst>
                                </p:cTn>
                              </p:par>
                            </p:childTnLst>
                          </p:cTn>
                        </p:par>
                        <p:par>
                          <p:cTn id="55" fill="hold" nodeType="afterGroup">
                            <p:stCondLst>
                              <p:cond delay="21000"/>
                            </p:stCondLst>
                            <p:childTnLst>
                              <p:par>
                                <p:cTn id="56" presetID="35" presetClass="path" presetSubtype="0" accel="50000" decel="50000" fill="hold" grpId="4" nodeType="afterEffect">
                                  <p:stCondLst>
                                    <p:cond delay="0"/>
                                  </p:stCondLst>
                                  <p:iterate type="lt">
                                    <p:tmPct val="0"/>
                                  </p:iterate>
                                  <p:childTnLst>
                                    <p:animMotion origin="layout" path="M -0.16732 3.7037E-6 L -0.25157 3.7037E-6 " pathEditMode="relative" rAng="0" ptsTypes="AA">
                                      <p:cBhvr>
                                        <p:cTn id="57" dur="2000" fill="hold"/>
                                        <p:tgtEl>
                                          <p:spTgt spid="661541"/>
                                        </p:tgtEl>
                                        <p:attrNameLst>
                                          <p:attrName>ppt_x</p:attrName>
                                          <p:attrName>ppt_y</p:attrName>
                                        </p:attrNameLst>
                                      </p:cBhvr>
                                      <p:rCtr x="-4219" y="0"/>
                                    </p:animMotion>
                                  </p:childTnLst>
                                </p:cTn>
                              </p:par>
                            </p:childTnLst>
                          </p:cTn>
                        </p:par>
                        <p:par>
                          <p:cTn id="58" fill="hold" nodeType="afterGroup">
                            <p:stCondLst>
                              <p:cond delay="23000"/>
                            </p:stCondLst>
                            <p:childTnLst>
                              <p:par>
                                <p:cTn id="59" presetID="26" presetClass="emph" presetSubtype="0" fill="hold" grpId="0" nodeType="afterEffect">
                                  <p:stCondLst>
                                    <p:cond delay="0"/>
                                  </p:stCondLst>
                                  <p:childTnLst>
                                    <p:animEffect transition="out" filter="fade">
                                      <p:cBhvr>
                                        <p:cTn id="60" dur="2000" tmFilter="0, 0; .2, .5; .8, .5; 1, 0"/>
                                        <p:tgtEl>
                                          <p:spTgt spid="661507"/>
                                        </p:tgtEl>
                                      </p:cBhvr>
                                    </p:animEffect>
                                    <p:animScale>
                                      <p:cBhvr>
                                        <p:cTn id="61" dur="1000" autoRev="1" fill="hold"/>
                                        <p:tgtEl>
                                          <p:spTgt spid="661507"/>
                                        </p:tgtEl>
                                      </p:cBhvr>
                                      <p:by x="105000" y="105000"/>
                                    </p:animScale>
                                  </p:childTnLst>
                                </p:cTn>
                              </p:par>
                              <p:par>
                                <p:cTn id="62" presetID="26" presetClass="emph" presetSubtype="0" fill="hold" grpId="4" nodeType="withEffect">
                                  <p:stCondLst>
                                    <p:cond delay="0"/>
                                  </p:stCondLst>
                                  <p:childTnLst>
                                    <p:animEffect transition="out" filter="fade">
                                      <p:cBhvr>
                                        <p:cTn id="63" dur="2000" tmFilter="0, 0; .2, .5; .8, .5; 1, 0"/>
                                        <p:tgtEl>
                                          <p:spTgt spid="661511"/>
                                        </p:tgtEl>
                                      </p:cBhvr>
                                    </p:animEffect>
                                    <p:animScale>
                                      <p:cBhvr>
                                        <p:cTn id="64" dur="1000" autoRev="1" fill="hold"/>
                                        <p:tgtEl>
                                          <p:spTgt spid="661511"/>
                                        </p:tgtEl>
                                      </p:cBhvr>
                                      <p:by x="105000" y="105000"/>
                                    </p:animScale>
                                  </p:childTnLst>
                                </p:cTn>
                              </p:par>
                            </p:childTnLst>
                          </p:cTn>
                        </p:par>
                        <p:par>
                          <p:cTn id="65" fill="hold" nodeType="afterGroup">
                            <p:stCondLst>
                              <p:cond delay="25000"/>
                            </p:stCondLst>
                            <p:childTnLst>
                              <p:par>
                                <p:cTn id="66" presetID="63" presetClass="path" presetSubtype="0" accel="50000" decel="50000" fill="hold" grpId="1" nodeType="afterEffect">
                                  <p:stCondLst>
                                    <p:cond delay="0"/>
                                  </p:stCondLst>
                                  <p:childTnLst>
                                    <p:animMotion origin="layout" path="M 0.0026 -2.22222E-6 L 0.08451 -2.96296E-6 " pathEditMode="relative" rAng="0" ptsTypes="AA">
                                      <p:cBhvr>
                                        <p:cTn id="67" dur="2000" fill="hold"/>
                                        <p:tgtEl>
                                          <p:spTgt spid="661507"/>
                                        </p:tgtEl>
                                        <p:attrNameLst>
                                          <p:attrName>ppt_x</p:attrName>
                                          <p:attrName>ppt_y</p:attrName>
                                        </p:attrNameLst>
                                      </p:cBhvr>
                                      <p:rCtr x="4115" y="-162"/>
                                    </p:animMotion>
                                  </p:childTnLst>
                                </p:cTn>
                              </p:par>
                            </p:childTnLst>
                          </p:cTn>
                        </p:par>
                        <p:par>
                          <p:cTn id="68" fill="hold" nodeType="afterGroup">
                            <p:stCondLst>
                              <p:cond delay="27000"/>
                            </p:stCondLst>
                            <p:childTnLst>
                              <p:par>
                                <p:cTn id="69" presetID="35" presetClass="path" presetSubtype="0" accel="50000" decel="50000" fill="hold" grpId="5" nodeType="afterEffect">
                                  <p:stCondLst>
                                    <p:cond delay="0"/>
                                  </p:stCondLst>
                                  <p:iterate type="lt">
                                    <p:tmPct val="0"/>
                                  </p:iterate>
                                  <p:childTnLst>
                                    <p:animMotion origin="layout" path="M -0.25052 3.7037E-6 L -0.33698 3.7037E-6 " pathEditMode="relative" rAng="0" ptsTypes="AA">
                                      <p:cBhvr>
                                        <p:cTn id="70" dur="2000" fill="hold"/>
                                        <p:tgtEl>
                                          <p:spTgt spid="661541"/>
                                        </p:tgtEl>
                                        <p:attrNameLst>
                                          <p:attrName>ppt_x</p:attrName>
                                          <p:attrName>ppt_y</p:attrName>
                                        </p:attrNameLst>
                                      </p:cBhvr>
                                      <p:rCtr x="-4323" y="0"/>
                                    </p:animMotion>
                                  </p:childTnLst>
                                </p:cTn>
                              </p:par>
                            </p:childTnLst>
                          </p:cTn>
                        </p:par>
                        <p:par>
                          <p:cTn id="71" fill="hold" nodeType="afterGroup">
                            <p:stCondLst>
                              <p:cond delay="29000"/>
                            </p:stCondLst>
                            <p:childTnLst>
                              <p:par>
                                <p:cTn id="72" presetID="26" presetClass="emph" presetSubtype="0" fill="hold" grpId="0" nodeType="afterEffect">
                                  <p:stCondLst>
                                    <p:cond delay="0"/>
                                  </p:stCondLst>
                                  <p:childTnLst>
                                    <p:animEffect transition="out" filter="fade">
                                      <p:cBhvr>
                                        <p:cTn id="73" dur="2000" tmFilter="0, 0; .2, .5; .8, .5; 1, 0"/>
                                        <p:tgtEl>
                                          <p:spTgt spid="661506"/>
                                        </p:tgtEl>
                                      </p:cBhvr>
                                    </p:animEffect>
                                    <p:animScale>
                                      <p:cBhvr>
                                        <p:cTn id="74" dur="1000" autoRev="1" fill="hold"/>
                                        <p:tgtEl>
                                          <p:spTgt spid="661506"/>
                                        </p:tgtEl>
                                      </p:cBhvr>
                                      <p:by x="105000" y="105000"/>
                                    </p:animScale>
                                  </p:childTnLst>
                                </p:cTn>
                              </p:par>
                              <p:par>
                                <p:cTn id="75" presetID="26" presetClass="emph" presetSubtype="0" fill="hold" grpId="5" nodeType="withEffect">
                                  <p:stCondLst>
                                    <p:cond delay="0"/>
                                  </p:stCondLst>
                                  <p:childTnLst>
                                    <p:animEffect transition="out" filter="fade">
                                      <p:cBhvr>
                                        <p:cTn id="76" dur="2000" tmFilter="0, 0; .2, .5; .8, .5; 1, 0"/>
                                        <p:tgtEl>
                                          <p:spTgt spid="661511"/>
                                        </p:tgtEl>
                                      </p:cBhvr>
                                    </p:animEffect>
                                    <p:animScale>
                                      <p:cBhvr>
                                        <p:cTn id="77" dur="1000" autoRev="1" fill="hold"/>
                                        <p:tgtEl>
                                          <p:spTgt spid="661511"/>
                                        </p:tgtEl>
                                      </p:cBhvr>
                                      <p:by x="105000" y="105000"/>
                                    </p:animScale>
                                  </p:childTnLst>
                                </p:cTn>
                              </p:par>
                            </p:childTnLst>
                          </p:cTn>
                        </p:par>
                        <p:par>
                          <p:cTn id="78" fill="hold" nodeType="afterGroup">
                            <p:stCondLst>
                              <p:cond delay="31000"/>
                            </p:stCondLst>
                            <p:childTnLst>
                              <p:par>
                                <p:cTn id="79" presetID="64" presetClass="path" presetSubtype="0" accel="50000" decel="50000" fill="hold" grpId="6" nodeType="afterEffect">
                                  <p:stCondLst>
                                    <p:cond delay="0"/>
                                  </p:stCondLst>
                                  <p:childTnLst>
                                    <p:animMotion origin="layout" path="M -0.24869 0.31134 L -0.33308 -2.22222E-6 " pathEditMode="relative" rAng="0" ptsTypes="AA">
                                      <p:cBhvr>
                                        <p:cTn id="80" dur="2000" fill="hold"/>
                                        <p:tgtEl>
                                          <p:spTgt spid="661511"/>
                                        </p:tgtEl>
                                        <p:attrNameLst>
                                          <p:attrName>ppt_x</p:attrName>
                                          <p:attrName>ppt_y</p:attrName>
                                        </p:attrNameLst>
                                      </p:cBhvr>
                                      <p:rCtr x="-4128" y="-15579"/>
                                    </p:animMotion>
                                  </p:childTnLst>
                                </p:cTn>
                              </p:par>
                            </p:childTnLst>
                          </p:cTn>
                        </p:par>
                        <p:par>
                          <p:cTn id="81" fill="hold" nodeType="afterGroup">
                            <p:stCondLst>
                              <p:cond delay="33000"/>
                            </p:stCondLst>
                            <p:childTnLst>
                              <p:par>
                                <p:cTn id="82" presetID="8" presetClass="exit" presetSubtype="16" fill="hold" grpId="7" nodeType="afterEffect">
                                  <p:stCondLst>
                                    <p:cond delay="0"/>
                                  </p:stCondLst>
                                  <p:childTnLst>
                                    <p:animEffect transition="out" filter="diamond(in)">
                                      <p:cBhvr>
                                        <p:cTn id="83" dur="1000"/>
                                        <p:tgtEl>
                                          <p:spTgt spid="661511"/>
                                        </p:tgtEl>
                                      </p:cBhvr>
                                    </p:animEffect>
                                    <p:set>
                                      <p:cBhvr>
                                        <p:cTn id="84" dur="1" fill="hold">
                                          <p:stCondLst>
                                            <p:cond delay="999"/>
                                          </p:stCondLst>
                                        </p:cTn>
                                        <p:tgtEl>
                                          <p:spTgt spid="661511"/>
                                        </p:tgtEl>
                                        <p:attrNameLst>
                                          <p:attrName>style.visibility</p:attrName>
                                        </p:attrNameLst>
                                      </p:cBhvr>
                                      <p:to>
                                        <p:strVal val="hidden"/>
                                      </p:to>
                                    </p:set>
                                  </p:childTnLst>
                                </p:cTn>
                              </p:par>
                              <p:par>
                                <p:cTn id="85" presetID="8" presetClass="entr" presetSubtype="16" fill="hold" grpId="0" nodeType="withEffect">
                                  <p:stCondLst>
                                    <p:cond delay="0"/>
                                  </p:stCondLst>
                                  <p:childTnLst>
                                    <p:set>
                                      <p:cBhvr>
                                        <p:cTn id="86" dur="1" fill="hold">
                                          <p:stCondLst>
                                            <p:cond delay="0"/>
                                          </p:stCondLst>
                                        </p:cTn>
                                        <p:tgtEl>
                                          <p:spTgt spid="661544"/>
                                        </p:tgtEl>
                                        <p:attrNameLst>
                                          <p:attrName>style.visibility</p:attrName>
                                        </p:attrNameLst>
                                      </p:cBhvr>
                                      <p:to>
                                        <p:strVal val="visible"/>
                                      </p:to>
                                    </p:set>
                                    <p:animEffect transition="in" filter="diamond(in)">
                                      <p:cBhvr>
                                        <p:cTn id="87" dur="1000"/>
                                        <p:tgtEl>
                                          <p:spTgt spid="661544"/>
                                        </p:tgtEl>
                                      </p:cBhvr>
                                    </p:animEffect>
                                  </p:childTnLst>
                                </p:cTn>
                              </p:par>
                            </p:childTnLst>
                          </p:cTn>
                        </p:par>
                        <p:par>
                          <p:cTn id="88" fill="hold" nodeType="afterGroup">
                            <p:stCondLst>
                              <p:cond delay="34000"/>
                            </p:stCondLst>
                            <p:childTnLst>
                              <p:par>
                                <p:cTn id="89" presetID="3" presetClass="exit" presetSubtype="10" fill="hold" grpId="1" nodeType="afterEffect">
                                  <p:stCondLst>
                                    <p:cond delay="0"/>
                                  </p:stCondLst>
                                  <p:iterate type="lt">
                                    <p:tmPct val="0"/>
                                  </p:iterate>
                                  <p:childTnLst>
                                    <p:animEffect transition="out" filter="blinds(horizontal)">
                                      <p:cBhvr>
                                        <p:cTn id="90" dur="500"/>
                                        <p:tgtEl>
                                          <p:spTgt spid="661541"/>
                                        </p:tgtEl>
                                      </p:cBhvr>
                                    </p:animEffect>
                                    <p:set>
                                      <p:cBhvr>
                                        <p:cTn id="91" dur="1" fill="hold">
                                          <p:stCondLst>
                                            <p:cond delay="499"/>
                                          </p:stCondLst>
                                        </p:cTn>
                                        <p:tgtEl>
                                          <p:spTgt spid="661541"/>
                                        </p:tgtEl>
                                        <p:attrNameLst>
                                          <p:attrName>style.visibility</p:attrName>
                                        </p:attrNameLst>
                                      </p:cBhvr>
                                      <p:to>
                                        <p:strVal val="hidden"/>
                                      </p:to>
                                    </p:set>
                                  </p:childTnLst>
                                </p:cTn>
                              </p:par>
                            </p:childTnLst>
                          </p:cTn>
                        </p:par>
                        <p:par>
                          <p:cTn id="92" fill="hold" nodeType="afterGroup">
                            <p:stCondLst>
                              <p:cond delay="34500"/>
                            </p:stCondLst>
                            <p:childTnLst>
                              <p:par>
                                <p:cTn id="93" presetID="2" presetClass="exit" presetSubtype="8" fill="hold" grpId="1" nodeType="afterEffect">
                                  <p:stCondLst>
                                    <p:cond delay="0"/>
                                  </p:stCondLst>
                                  <p:childTnLst>
                                    <p:anim calcmode="lin" valueType="num">
                                      <p:cBhvr additive="base">
                                        <p:cTn id="94" dur="500"/>
                                        <p:tgtEl>
                                          <p:spTgt spid="661543"/>
                                        </p:tgtEl>
                                        <p:attrNameLst>
                                          <p:attrName>ppt_x</p:attrName>
                                        </p:attrNameLst>
                                      </p:cBhvr>
                                      <p:tavLst>
                                        <p:tav tm="0">
                                          <p:val>
                                            <p:strVal val="ppt_x"/>
                                          </p:val>
                                        </p:tav>
                                        <p:tav tm="100000">
                                          <p:val>
                                            <p:strVal val="0-ppt_w/2"/>
                                          </p:val>
                                        </p:tav>
                                      </p:tavLst>
                                    </p:anim>
                                    <p:anim calcmode="lin" valueType="num">
                                      <p:cBhvr additive="base">
                                        <p:cTn id="95" dur="500"/>
                                        <p:tgtEl>
                                          <p:spTgt spid="661543"/>
                                        </p:tgtEl>
                                        <p:attrNameLst>
                                          <p:attrName>ppt_y</p:attrName>
                                        </p:attrNameLst>
                                      </p:cBhvr>
                                      <p:tavLst>
                                        <p:tav tm="0">
                                          <p:val>
                                            <p:strVal val="ppt_y"/>
                                          </p:val>
                                        </p:tav>
                                        <p:tav tm="100000">
                                          <p:val>
                                            <p:strVal val="ppt_y"/>
                                          </p:val>
                                        </p:tav>
                                      </p:tavLst>
                                    </p:anim>
                                    <p:set>
                                      <p:cBhvr>
                                        <p:cTn id="96" dur="1" fill="hold">
                                          <p:stCondLst>
                                            <p:cond delay="499"/>
                                          </p:stCondLst>
                                        </p:cTn>
                                        <p:tgtEl>
                                          <p:spTgt spid="6615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1506" grpId="0" animBg="1"/>
      <p:bldP spid="661507" grpId="0" animBg="1"/>
      <p:bldP spid="661507" grpId="1" animBg="1"/>
      <p:bldP spid="661508" grpId="0" animBg="1"/>
      <p:bldP spid="661508" grpId="1" animBg="1"/>
      <p:bldP spid="661509" grpId="0" animBg="1"/>
      <p:bldP spid="661509" grpId="1" animBg="1"/>
      <p:bldP spid="661510" grpId="0" animBg="1"/>
      <p:bldP spid="661510" grpId="1" animBg="1"/>
      <p:bldP spid="661511" grpId="0" animBg="1"/>
      <p:bldP spid="661511" grpId="1" animBg="1"/>
      <p:bldP spid="661511" grpId="2" animBg="1"/>
      <p:bldP spid="661511" grpId="3" animBg="1"/>
      <p:bldP spid="661511" grpId="4" animBg="1"/>
      <p:bldP spid="661511" grpId="5" animBg="1"/>
      <p:bldP spid="661511" grpId="6" animBg="1"/>
      <p:bldP spid="661511" grpId="7" animBg="1"/>
      <p:bldP spid="661514" grpId="0" animBg="1"/>
      <p:bldP spid="661541" grpId="0" animBg="1"/>
      <p:bldP spid="661541" grpId="1" animBg="1"/>
      <p:bldP spid="661541" grpId="2" animBg="1"/>
      <p:bldP spid="661541" grpId="3" animBg="1"/>
      <p:bldP spid="661541" grpId="4" animBg="1"/>
      <p:bldP spid="661541" grpId="5" animBg="1"/>
      <p:bldP spid="661543" grpId="0" animBg="1"/>
      <p:bldP spid="661543" grpId="1" animBg="1"/>
      <p:bldP spid="661544"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Oval 2"/>
          <p:cNvSpPr>
            <a:spLocks noChangeArrowheads="1"/>
          </p:cNvSpPr>
          <p:nvPr/>
        </p:nvSpPr>
        <p:spPr bwMode="auto">
          <a:xfrm>
            <a:off x="3568700" y="2871788"/>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62469" name="Oval 3"/>
          <p:cNvSpPr>
            <a:spLocks noChangeArrowheads="1"/>
          </p:cNvSpPr>
          <p:nvPr/>
        </p:nvSpPr>
        <p:spPr bwMode="auto">
          <a:xfrm>
            <a:off x="4592638" y="2871788"/>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62470" name="Oval 4"/>
          <p:cNvSpPr>
            <a:spLocks noChangeArrowheads="1"/>
          </p:cNvSpPr>
          <p:nvPr/>
        </p:nvSpPr>
        <p:spPr bwMode="auto">
          <a:xfrm>
            <a:off x="5614988" y="2871788"/>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62471" name="Oval 5"/>
          <p:cNvSpPr>
            <a:spLocks noChangeArrowheads="1"/>
          </p:cNvSpPr>
          <p:nvPr/>
        </p:nvSpPr>
        <p:spPr bwMode="auto">
          <a:xfrm>
            <a:off x="6638925" y="2871788"/>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62472" name="Oval 6"/>
          <p:cNvSpPr>
            <a:spLocks noChangeArrowheads="1"/>
          </p:cNvSpPr>
          <p:nvPr/>
        </p:nvSpPr>
        <p:spPr bwMode="auto">
          <a:xfrm>
            <a:off x="7661275" y="2871788"/>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8</a:t>
            </a:r>
          </a:p>
        </p:txBody>
      </p:sp>
      <p:sp>
        <p:nvSpPr>
          <p:cNvPr id="662535" name="Oval 7"/>
          <p:cNvSpPr>
            <a:spLocks noChangeArrowheads="1"/>
          </p:cNvSpPr>
          <p:nvPr/>
        </p:nvSpPr>
        <p:spPr bwMode="auto">
          <a:xfrm>
            <a:off x="8685213" y="2871789"/>
            <a:ext cx="754062" cy="649287"/>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12</a:t>
            </a:r>
          </a:p>
        </p:txBody>
      </p:sp>
      <p:sp>
        <p:nvSpPr>
          <p:cNvPr id="662536" name="Oval 8"/>
          <p:cNvSpPr>
            <a:spLocks noChangeArrowheads="1"/>
          </p:cNvSpPr>
          <p:nvPr/>
        </p:nvSpPr>
        <p:spPr bwMode="auto">
          <a:xfrm>
            <a:off x="9709150" y="2871789"/>
            <a:ext cx="768350" cy="64928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15</a:t>
            </a:r>
          </a:p>
        </p:txBody>
      </p:sp>
      <p:sp>
        <p:nvSpPr>
          <p:cNvPr id="62475" name="Oval 9"/>
          <p:cNvSpPr>
            <a:spLocks noChangeArrowheads="1"/>
          </p:cNvSpPr>
          <p:nvPr/>
        </p:nvSpPr>
        <p:spPr bwMode="auto">
          <a:xfrm>
            <a:off x="2546350" y="2871788"/>
            <a:ext cx="730250" cy="64918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662538" name="AutoShape 10"/>
          <p:cNvSpPr>
            <a:spLocks noChangeArrowheads="1"/>
          </p:cNvSpPr>
          <p:nvPr/>
        </p:nvSpPr>
        <p:spPr bwMode="auto">
          <a:xfrm>
            <a:off x="8572500" y="3571876"/>
            <a:ext cx="914400" cy="908149"/>
          </a:xfrm>
          <a:prstGeom prst="upArrowCallout">
            <a:avLst>
              <a:gd name="adj1" fmla="val 27746"/>
              <a:gd name="adj2" fmla="val 25819"/>
              <a:gd name="adj3" fmla="val 16667"/>
              <a:gd name="adj4" fmla="val 5053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latin typeface="Times New Roman" panose="02020603050405020304" pitchFamily="18" charset="0"/>
              </a:rPr>
              <a:t>i</a:t>
            </a:r>
          </a:p>
        </p:txBody>
      </p:sp>
      <p:sp>
        <p:nvSpPr>
          <p:cNvPr id="62477" name="Text Box 11"/>
          <p:cNvSpPr txBox="1">
            <a:spLocks noChangeArrowheads="1"/>
          </p:cNvSpPr>
          <p:nvPr/>
        </p:nvSpPr>
        <p:spPr bwMode="auto">
          <a:xfrm>
            <a:off x="5111750" y="5029200"/>
            <a:ext cx="68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3600">
                <a:latin typeface="Times New Roman" panose="02020603050405020304" pitchFamily="18" charset="0"/>
              </a:rPr>
              <a:t>x</a:t>
            </a:r>
          </a:p>
        </p:txBody>
      </p:sp>
      <p:sp>
        <p:nvSpPr>
          <p:cNvPr id="662565" name="AutoShape 37"/>
          <p:cNvSpPr>
            <a:spLocks noChangeArrowheads="1"/>
          </p:cNvSpPr>
          <p:nvPr/>
        </p:nvSpPr>
        <p:spPr bwMode="auto">
          <a:xfrm>
            <a:off x="9496425" y="2039939"/>
            <a:ext cx="1143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solidFill>
                  <a:srgbClr val="0000FF"/>
                </a:solidFill>
                <a:latin typeface="Times New Roman" panose="02020603050405020304" pitchFamily="18" charset="0"/>
              </a:rPr>
              <a:t>pos</a:t>
            </a:r>
          </a:p>
        </p:txBody>
      </p:sp>
      <p:sp>
        <p:nvSpPr>
          <p:cNvPr id="662567" name="Text Box 39"/>
          <p:cNvSpPr txBox="1">
            <a:spLocks noChangeArrowheads="1"/>
          </p:cNvSpPr>
          <p:nvPr/>
        </p:nvSpPr>
        <p:spPr bwMode="auto">
          <a:xfrm>
            <a:off x="3392489" y="1398588"/>
            <a:ext cx="4371975" cy="457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solidFill>
                  <a:srgbClr val="FFFF00"/>
                </a:solidFill>
                <a:latin typeface="Times New Roman" panose="02020603050405020304" pitchFamily="18" charset="0"/>
              </a:rPr>
              <a:t>Chèn a[7] vào (a[0] … a[6])</a:t>
            </a:r>
          </a:p>
        </p:txBody>
      </p:sp>
      <p:sp>
        <p:nvSpPr>
          <p:cNvPr id="662568" name="Oval 40"/>
          <p:cNvSpPr>
            <a:spLocks noChangeArrowheads="1"/>
          </p:cNvSpPr>
          <p:nvPr/>
        </p:nvSpPr>
        <p:spPr bwMode="auto">
          <a:xfrm>
            <a:off x="9707563" y="2859089"/>
            <a:ext cx="755650" cy="649287"/>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15</a:t>
            </a:r>
          </a:p>
        </p:txBody>
      </p:sp>
      <p:pic>
        <p:nvPicPr>
          <p:cNvPr id="28" name="Picture 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grpSp>
        <p:nvGrpSpPr>
          <p:cNvPr id="29" name="Group 11"/>
          <p:cNvGrpSpPr>
            <a:grpSpLocks/>
          </p:cNvGrpSpPr>
          <p:nvPr/>
        </p:nvGrpSpPr>
        <p:grpSpPr bwMode="auto">
          <a:xfrm>
            <a:off x="2546350" y="2287589"/>
            <a:ext cx="7893050" cy="649287"/>
            <a:chOff x="644" y="1153"/>
            <a:chExt cx="4972" cy="409"/>
          </a:xfrm>
        </p:grpSpPr>
        <p:sp>
          <p:nvSpPr>
            <p:cNvPr id="30" name="Oval 12"/>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31" name="Oval 13"/>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32" name="Oval 14"/>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3</a:t>
              </a:r>
            </a:p>
          </p:txBody>
        </p:sp>
        <p:sp>
          <p:nvSpPr>
            <p:cNvPr id="33" name="Oval 15"/>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34" name="Oval 16"/>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35" name="Oval 17"/>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36" name="Oval 18"/>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7</a:t>
              </a:r>
            </a:p>
          </p:txBody>
        </p:sp>
        <p:sp>
          <p:nvSpPr>
            <p:cNvPr id="37" name="Oval 19"/>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0</a:t>
              </a:r>
            </a:p>
          </p:txBody>
        </p:sp>
      </p:grpSp>
      <p:sp>
        <p:nvSpPr>
          <p:cNvPr id="38" name="Rectangle 37"/>
          <p:cNvSpPr/>
          <p:nvPr/>
        </p:nvSpPr>
        <p:spPr>
          <a:xfrm>
            <a:off x="615950" y="248458"/>
            <a:ext cx="10960100" cy="754053"/>
          </a:xfrm>
          <a:prstGeom prst="rect">
            <a:avLst/>
          </a:prstGeom>
        </p:spPr>
        <p:txBody>
          <a:bodyPr wrap="square">
            <a:spAutoFit/>
          </a:bodyPr>
          <a:lstStyle/>
          <a:p>
            <a:pPr algn="ctr"/>
            <a:r>
              <a:rPr lang="en-US" sz="4300" b="1" i="1">
                <a:latin typeface="Times New Roman" panose="02020603050405020304" pitchFamily="18" charset="0"/>
              </a:rPr>
              <a:t>Insertion</a:t>
            </a:r>
            <a:r>
              <a:rPr lang="en-US" sz="4300" b="1" i="1"/>
              <a:t> </a:t>
            </a:r>
            <a:r>
              <a:rPr lang="en-US" sz="4300" b="1" i="1">
                <a:latin typeface="Times New Roman" panose="02020603050405020304" pitchFamily="18" charset="0"/>
              </a:rPr>
              <a:t>Sort</a:t>
            </a:r>
            <a:r>
              <a:rPr lang="en-US" sz="4300" b="1" i="1"/>
              <a:t> </a:t>
            </a:r>
            <a:r>
              <a:rPr lang="en-US" sz="4300" b="1" i="1">
                <a:latin typeface="Times New Roman" panose="02020603050405020304" pitchFamily="18" charset="0"/>
              </a:rPr>
              <a:t>–</a:t>
            </a:r>
            <a:r>
              <a:rPr lang="en-US" sz="4300" b="1" i="1"/>
              <a:t> </a:t>
            </a:r>
            <a:r>
              <a:rPr lang="en-US" sz="4300" b="1" i="1">
                <a:latin typeface="Times New Roman" panose="02020603050405020304" pitchFamily="18" charset="0"/>
              </a:rPr>
              <a:t>Ví dụ</a:t>
            </a:r>
            <a:endParaRPr lang="en-US" sz="4300" b="1"/>
          </a:p>
        </p:txBody>
      </p:sp>
      <p:sp>
        <p:nvSpPr>
          <p:cNvPr id="39" name="Rectangle 38"/>
          <p:cNvSpPr/>
          <p:nvPr/>
        </p:nvSpPr>
        <p:spPr>
          <a:xfrm>
            <a:off x="583582" y="2939534"/>
            <a:ext cx="1378904" cy="523220"/>
          </a:xfrm>
          <a:prstGeom prst="rect">
            <a:avLst/>
          </a:prstGeom>
        </p:spPr>
        <p:txBody>
          <a:bodyPr wrap="none">
            <a:spAutoFit/>
          </a:bodyPr>
          <a:lstStyle/>
          <a:p>
            <a:r>
              <a:rPr lang="en-US" sz="2800" b="1" i="1">
                <a:latin typeface="Times New Roman" panose="02020603050405020304" pitchFamily="18" charset="0"/>
              </a:rPr>
              <a:t>Bước 7:</a:t>
            </a:r>
            <a:endParaRPr lang="en-US" sz="2800" b="1"/>
          </a:p>
        </p:txBody>
      </p:sp>
      <p:sp>
        <p:nvSpPr>
          <p:cNvPr id="40"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33703636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5E-6 2.96296E-6 L 0.08438 2.96296E-6 " pathEditMode="relative" rAng="0" ptsTypes="AA">
                                      <p:cBhvr>
                                        <p:cTn id="6" dur="2000" fill="hold"/>
                                        <p:tgtEl>
                                          <p:spTgt spid="662538"/>
                                        </p:tgtEl>
                                        <p:attrNameLst>
                                          <p:attrName>ppt_x</p:attrName>
                                          <p:attrName>ppt_y</p:attrName>
                                        </p:attrNameLst>
                                      </p:cBhvr>
                                      <p:rCtr x="4219" y="0"/>
                                    </p:animMotion>
                                  </p:childTnLst>
                                </p:cTn>
                              </p:par>
                            </p:childTnLst>
                          </p:cTn>
                        </p:par>
                        <p:par>
                          <p:cTn id="7" fill="hold" nodeType="afterGroup">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662567"/>
                                        </p:tgtEl>
                                        <p:attrNameLst>
                                          <p:attrName>style.visibility</p:attrName>
                                        </p:attrNameLst>
                                      </p:cBhvr>
                                      <p:to>
                                        <p:strVal val="visible"/>
                                      </p:to>
                                    </p:set>
                                    <p:anim calcmode="lin" valueType="num">
                                      <p:cBhvr additive="base">
                                        <p:cTn id="10" dur="500" fill="hold"/>
                                        <p:tgtEl>
                                          <p:spTgt spid="662567"/>
                                        </p:tgtEl>
                                        <p:attrNameLst>
                                          <p:attrName>ppt_x</p:attrName>
                                        </p:attrNameLst>
                                      </p:cBhvr>
                                      <p:tavLst>
                                        <p:tav tm="0">
                                          <p:val>
                                            <p:strVal val="0-#ppt_w/2"/>
                                          </p:val>
                                        </p:tav>
                                        <p:tav tm="100000">
                                          <p:val>
                                            <p:strVal val="#ppt_x"/>
                                          </p:val>
                                        </p:tav>
                                      </p:tavLst>
                                    </p:anim>
                                    <p:anim calcmode="lin" valueType="num">
                                      <p:cBhvr additive="base">
                                        <p:cTn id="11" dur="500" fill="hold"/>
                                        <p:tgtEl>
                                          <p:spTgt spid="662567"/>
                                        </p:tgtEl>
                                        <p:attrNameLst>
                                          <p:attrName>ppt_y</p:attrName>
                                        </p:attrNameLst>
                                      </p:cBhvr>
                                      <p:tavLst>
                                        <p:tav tm="0">
                                          <p:val>
                                            <p:strVal val="#ppt_y"/>
                                          </p:val>
                                        </p:tav>
                                        <p:tav tm="100000">
                                          <p:val>
                                            <p:strVal val="#ppt_y"/>
                                          </p:val>
                                        </p:tav>
                                      </p:tavLst>
                                    </p:anim>
                                  </p:childTnLst>
                                </p:cTn>
                              </p:par>
                            </p:childTnLst>
                          </p:cTn>
                        </p:par>
                        <p:par>
                          <p:cTn id="12" fill="hold" nodeType="afterGroup">
                            <p:stCondLst>
                              <p:cond delay="2500"/>
                            </p:stCondLst>
                            <p:childTnLst>
                              <p:par>
                                <p:cTn id="13" presetID="42" presetClass="path" presetSubtype="0" accel="50000" decel="50000" fill="hold" grpId="0" nodeType="afterEffect">
                                  <p:stCondLst>
                                    <p:cond delay="0"/>
                                  </p:stCondLst>
                                  <p:childTnLst>
                                    <p:animMotion origin="layout" path="M -4.58333E-6 -2.22222E-6 L -0.32057 0.31134 " pathEditMode="relative" rAng="0" ptsTypes="AA">
                                      <p:cBhvr>
                                        <p:cTn id="14" dur="2000" fill="hold"/>
                                        <p:tgtEl>
                                          <p:spTgt spid="662536"/>
                                        </p:tgtEl>
                                        <p:attrNameLst>
                                          <p:attrName>ppt_x</p:attrName>
                                          <p:attrName>ppt_y</p:attrName>
                                        </p:attrNameLst>
                                      </p:cBhvr>
                                      <p:rCtr x="-15768" y="15556"/>
                                    </p:animMotion>
                                  </p:childTnLst>
                                </p:cTn>
                              </p:par>
                            </p:childTnLst>
                          </p:cTn>
                        </p:par>
                        <p:par>
                          <p:cTn id="15" fill="hold" nodeType="afterGroup">
                            <p:stCondLst>
                              <p:cond delay="4500"/>
                            </p:stCondLst>
                            <p:childTnLst>
                              <p:par>
                                <p:cTn id="16" presetID="3" presetClass="entr" presetSubtype="10" fill="hold" grpId="0" nodeType="afterEffect">
                                  <p:stCondLst>
                                    <p:cond delay="0"/>
                                  </p:stCondLst>
                                  <p:iterate type="lt">
                                    <p:tmPct val="0"/>
                                  </p:iterate>
                                  <p:childTnLst>
                                    <p:set>
                                      <p:cBhvr>
                                        <p:cTn id="17" dur="1" fill="hold">
                                          <p:stCondLst>
                                            <p:cond delay="0"/>
                                          </p:stCondLst>
                                        </p:cTn>
                                        <p:tgtEl>
                                          <p:spTgt spid="662565"/>
                                        </p:tgtEl>
                                        <p:attrNameLst>
                                          <p:attrName>style.visibility</p:attrName>
                                        </p:attrNameLst>
                                      </p:cBhvr>
                                      <p:to>
                                        <p:strVal val="visible"/>
                                      </p:to>
                                    </p:set>
                                    <p:animEffect transition="in" filter="blinds(horizontal)">
                                      <p:cBhvr>
                                        <p:cTn id="18" dur="500"/>
                                        <p:tgtEl>
                                          <p:spTgt spid="662565"/>
                                        </p:tgtEl>
                                      </p:cBhvr>
                                    </p:animEffect>
                                  </p:childTnLst>
                                </p:cTn>
                              </p:par>
                            </p:childTnLst>
                          </p:cTn>
                        </p:par>
                        <p:par>
                          <p:cTn id="19" fill="hold" nodeType="afterGroup">
                            <p:stCondLst>
                              <p:cond delay="5000"/>
                            </p:stCondLst>
                            <p:childTnLst>
                              <p:par>
                                <p:cTn id="20" presetID="26" presetClass="emph" presetSubtype="0" fill="hold" grpId="0" nodeType="afterEffect">
                                  <p:stCondLst>
                                    <p:cond delay="0"/>
                                  </p:stCondLst>
                                  <p:childTnLst>
                                    <p:animEffect transition="out" filter="fade">
                                      <p:cBhvr>
                                        <p:cTn id="21" dur="2000" tmFilter="0, 0; .2, .5; .8, .5; 1, 0"/>
                                        <p:tgtEl>
                                          <p:spTgt spid="662535"/>
                                        </p:tgtEl>
                                      </p:cBhvr>
                                    </p:animEffect>
                                    <p:animScale>
                                      <p:cBhvr>
                                        <p:cTn id="22" dur="1000" autoRev="1" fill="hold"/>
                                        <p:tgtEl>
                                          <p:spTgt spid="662535"/>
                                        </p:tgtEl>
                                      </p:cBhvr>
                                      <p:by x="105000" y="105000"/>
                                    </p:animScale>
                                  </p:childTnLst>
                                </p:cTn>
                              </p:par>
                              <p:par>
                                <p:cTn id="23" presetID="26" presetClass="emph" presetSubtype="0" fill="hold" grpId="1" nodeType="withEffect">
                                  <p:stCondLst>
                                    <p:cond delay="0"/>
                                  </p:stCondLst>
                                  <p:childTnLst>
                                    <p:animEffect transition="out" filter="fade">
                                      <p:cBhvr>
                                        <p:cTn id="24" dur="2000" tmFilter="0, 0; .2, .5; .8, .5; 1, 0"/>
                                        <p:tgtEl>
                                          <p:spTgt spid="662536"/>
                                        </p:tgtEl>
                                      </p:cBhvr>
                                    </p:animEffect>
                                    <p:animScale>
                                      <p:cBhvr>
                                        <p:cTn id="25" dur="1000" autoRev="1" fill="hold"/>
                                        <p:tgtEl>
                                          <p:spTgt spid="662536"/>
                                        </p:tgtEl>
                                      </p:cBhvr>
                                      <p:by x="105000" y="105000"/>
                                    </p:animScale>
                                  </p:childTnLst>
                                </p:cTn>
                              </p:par>
                            </p:childTnLst>
                          </p:cTn>
                        </p:par>
                        <p:par>
                          <p:cTn id="26" fill="hold" nodeType="afterGroup">
                            <p:stCondLst>
                              <p:cond delay="7000"/>
                            </p:stCondLst>
                            <p:childTnLst>
                              <p:par>
                                <p:cTn id="27" presetID="64" presetClass="path" presetSubtype="0" accel="50000" decel="50000" fill="hold" grpId="2" nodeType="afterEffect">
                                  <p:stCondLst>
                                    <p:cond delay="0"/>
                                  </p:stCondLst>
                                  <p:childTnLst>
                                    <p:animMotion origin="layout" path="M -0.32057 0.31134 L 0.00157 0.00209 " pathEditMode="relative" rAng="0" ptsTypes="AA">
                                      <p:cBhvr>
                                        <p:cTn id="28" dur="2000" fill="hold"/>
                                        <p:tgtEl>
                                          <p:spTgt spid="662536"/>
                                        </p:tgtEl>
                                        <p:attrNameLst>
                                          <p:attrName>ppt_x</p:attrName>
                                          <p:attrName>ppt_y</p:attrName>
                                        </p:attrNameLst>
                                      </p:cBhvr>
                                      <p:rCtr x="16107" y="-15463"/>
                                    </p:animMotion>
                                  </p:childTnLst>
                                </p:cTn>
                              </p:par>
                            </p:childTnLst>
                          </p:cTn>
                        </p:par>
                        <p:par>
                          <p:cTn id="29" fill="hold" nodeType="afterGroup">
                            <p:stCondLst>
                              <p:cond delay="9000"/>
                            </p:stCondLst>
                            <p:childTnLst>
                              <p:par>
                                <p:cTn id="30" presetID="8" presetClass="exit" presetSubtype="16" fill="hold" grpId="3" nodeType="afterEffect">
                                  <p:stCondLst>
                                    <p:cond delay="0"/>
                                  </p:stCondLst>
                                  <p:childTnLst>
                                    <p:animEffect transition="out" filter="diamond(in)">
                                      <p:cBhvr>
                                        <p:cTn id="31" dur="1000"/>
                                        <p:tgtEl>
                                          <p:spTgt spid="662536"/>
                                        </p:tgtEl>
                                      </p:cBhvr>
                                    </p:animEffect>
                                    <p:set>
                                      <p:cBhvr>
                                        <p:cTn id="32" dur="1" fill="hold">
                                          <p:stCondLst>
                                            <p:cond delay="999"/>
                                          </p:stCondLst>
                                        </p:cTn>
                                        <p:tgtEl>
                                          <p:spTgt spid="662536"/>
                                        </p:tgtEl>
                                        <p:attrNameLst>
                                          <p:attrName>style.visibility</p:attrName>
                                        </p:attrNameLst>
                                      </p:cBhvr>
                                      <p:to>
                                        <p:strVal val="hidden"/>
                                      </p:to>
                                    </p:set>
                                  </p:childTnLst>
                                </p:cTn>
                              </p:par>
                              <p:par>
                                <p:cTn id="33" presetID="8" presetClass="entr" presetSubtype="16" fill="hold" grpId="0" nodeType="withEffect">
                                  <p:stCondLst>
                                    <p:cond delay="0"/>
                                  </p:stCondLst>
                                  <p:childTnLst>
                                    <p:set>
                                      <p:cBhvr>
                                        <p:cTn id="34" dur="1" fill="hold">
                                          <p:stCondLst>
                                            <p:cond delay="0"/>
                                          </p:stCondLst>
                                        </p:cTn>
                                        <p:tgtEl>
                                          <p:spTgt spid="662568"/>
                                        </p:tgtEl>
                                        <p:attrNameLst>
                                          <p:attrName>style.visibility</p:attrName>
                                        </p:attrNameLst>
                                      </p:cBhvr>
                                      <p:to>
                                        <p:strVal val="visible"/>
                                      </p:to>
                                    </p:set>
                                    <p:animEffect transition="in" filter="diamond(in)">
                                      <p:cBhvr>
                                        <p:cTn id="35" dur="1000"/>
                                        <p:tgtEl>
                                          <p:spTgt spid="662568"/>
                                        </p:tgtEl>
                                      </p:cBhvr>
                                    </p:animEffect>
                                  </p:childTnLst>
                                </p:cTn>
                              </p:par>
                            </p:childTnLst>
                          </p:cTn>
                        </p:par>
                        <p:par>
                          <p:cTn id="36" fill="hold" nodeType="afterGroup">
                            <p:stCondLst>
                              <p:cond delay="10000"/>
                            </p:stCondLst>
                            <p:childTnLst>
                              <p:par>
                                <p:cTn id="37" presetID="3" presetClass="exit" presetSubtype="10" fill="hold" grpId="1" nodeType="afterEffect">
                                  <p:stCondLst>
                                    <p:cond delay="0"/>
                                  </p:stCondLst>
                                  <p:iterate type="lt">
                                    <p:tmPct val="0"/>
                                  </p:iterate>
                                  <p:childTnLst>
                                    <p:animEffect transition="out" filter="blinds(horizontal)">
                                      <p:cBhvr>
                                        <p:cTn id="38" dur="500"/>
                                        <p:tgtEl>
                                          <p:spTgt spid="662565"/>
                                        </p:tgtEl>
                                      </p:cBhvr>
                                    </p:animEffect>
                                    <p:set>
                                      <p:cBhvr>
                                        <p:cTn id="39" dur="1" fill="hold">
                                          <p:stCondLst>
                                            <p:cond delay="499"/>
                                          </p:stCondLst>
                                        </p:cTn>
                                        <p:tgtEl>
                                          <p:spTgt spid="662565"/>
                                        </p:tgtEl>
                                        <p:attrNameLst>
                                          <p:attrName>style.visibility</p:attrName>
                                        </p:attrNameLst>
                                      </p:cBhvr>
                                      <p:to>
                                        <p:strVal val="hidden"/>
                                      </p:to>
                                    </p:set>
                                  </p:childTnLst>
                                </p:cTn>
                              </p:par>
                            </p:childTnLst>
                          </p:cTn>
                        </p:par>
                        <p:par>
                          <p:cTn id="40" fill="hold" nodeType="afterGroup">
                            <p:stCondLst>
                              <p:cond delay="10500"/>
                            </p:stCondLst>
                            <p:childTnLst>
                              <p:par>
                                <p:cTn id="41" presetID="2" presetClass="exit" presetSubtype="8" fill="hold" grpId="1" nodeType="afterEffect">
                                  <p:stCondLst>
                                    <p:cond delay="0"/>
                                  </p:stCondLst>
                                  <p:childTnLst>
                                    <p:anim calcmode="lin" valueType="num">
                                      <p:cBhvr additive="base">
                                        <p:cTn id="42" dur="500"/>
                                        <p:tgtEl>
                                          <p:spTgt spid="662567"/>
                                        </p:tgtEl>
                                        <p:attrNameLst>
                                          <p:attrName>ppt_x</p:attrName>
                                        </p:attrNameLst>
                                      </p:cBhvr>
                                      <p:tavLst>
                                        <p:tav tm="0">
                                          <p:val>
                                            <p:strVal val="ppt_x"/>
                                          </p:val>
                                        </p:tav>
                                        <p:tav tm="100000">
                                          <p:val>
                                            <p:strVal val="0-ppt_w/2"/>
                                          </p:val>
                                        </p:tav>
                                      </p:tavLst>
                                    </p:anim>
                                    <p:anim calcmode="lin" valueType="num">
                                      <p:cBhvr additive="base">
                                        <p:cTn id="43" dur="500"/>
                                        <p:tgtEl>
                                          <p:spTgt spid="662567"/>
                                        </p:tgtEl>
                                        <p:attrNameLst>
                                          <p:attrName>ppt_y</p:attrName>
                                        </p:attrNameLst>
                                      </p:cBhvr>
                                      <p:tavLst>
                                        <p:tav tm="0">
                                          <p:val>
                                            <p:strVal val="ppt_y"/>
                                          </p:val>
                                        </p:tav>
                                        <p:tav tm="100000">
                                          <p:val>
                                            <p:strVal val="ppt_y"/>
                                          </p:val>
                                        </p:tav>
                                      </p:tavLst>
                                    </p:anim>
                                    <p:set>
                                      <p:cBhvr>
                                        <p:cTn id="44" dur="1" fill="hold">
                                          <p:stCondLst>
                                            <p:cond delay="499"/>
                                          </p:stCondLst>
                                        </p:cTn>
                                        <p:tgtEl>
                                          <p:spTgt spid="66256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2535" grpId="0" animBg="1"/>
      <p:bldP spid="662536" grpId="0" animBg="1"/>
      <p:bldP spid="662536" grpId="1" animBg="1"/>
      <p:bldP spid="662536" grpId="2" animBg="1"/>
      <p:bldP spid="662536" grpId="3" animBg="1"/>
      <p:bldP spid="662538" grpId="0" animBg="1"/>
      <p:bldP spid="662565" grpId="0" animBg="1"/>
      <p:bldP spid="662565" grpId="1" animBg="1"/>
      <p:bldP spid="662567" grpId="0" animBg="1"/>
      <p:bldP spid="662567" grpId="1" animBg="1"/>
      <p:bldP spid="662568"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3" name="Oval 3"/>
          <p:cNvSpPr>
            <a:spLocks noChangeArrowheads="1"/>
          </p:cNvSpPr>
          <p:nvPr/>
        </p:nvSpPr>
        <p:spPr bwMode="auto">
          <a:xfrm>
            <a:off x="3568700"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578564" name="Oval 4"/>
          <p:cNvSpPr>
            <a:spLocks noChangeArrowheads="1"/>
          </p:cNvSpPr>
          <p:nvPr/>
        </p:nvSpPr>
        <p:spPr bwMode="auto">
          <a:xfrm>
            <a:off x="4592638"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578565" name="Oval 5"/>
          <p:cNvSpPr>
            <a:spLocks noChangeArrowheads="1"/>
          </p:cNvSpPr>
          <p:nvPr/>
        </p:nvSpPr>
        <p:spPr bwMode="auto">
          <a:xfrm>
            <a:off x="5614988"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578566" name="Oval 6"/>
          <p:cNvSpPr>
            <a:spLocks noChangeArrowheads="1"/>
          </p:cNvSpPr>
          <p:nvPr/>
        </p:nvSpPr>
        <p:spPr bwMode="auto">
          <a:xfrm>
            <a:off x="6638925"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578567" name="Oval 7"/>
          <p:cNvSpPr>
            <a:spLocks noChangeArrowheads="1"/>
          </p:cNvSpPr>
          <p:nvPr/>
        </p:nvSpPr>
        <p:spPr bwMode="auto">
          <a:xfrm>
            <a:off x="7661275"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8</a:t>
            </a:r>
          </a:p>
        </p:txBody>
      </p:sp>
      <p:sp>
        <p:nvSpPr>
          <p:cNvPr id="578568" name="Oval 8"/>
          <p:cNvSpPr>
            <a:spLocks noChangeArrowheads="1"/>
          </p:cNvSpPr>
          <p:nvPr/>
        </p:nvSpPr>
        <p:spPr bwMode="auto">
          <a:xfrm>
            <a:off x="8685213" y="2871789"/>
            <a:ext cx="754062" cy="64928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12</a:t>
            </a:r>
          </a:p>
        </p:txBody>
      </p:sp>
      <p:sp>
        <p:nvSpPr>
          <p:cNvPr id="578569" name="Oval 9"/>
          <p:cNvSpPr>
            <a:spLocks noChangeArrowheads="1"/>
          </p:cNvSpPr>
          <p:nvPr/>
        </p:nvSpPr>
        <p:spPr bwMode="auto">
          <a:xfrm>
            <a:off x="9709151" y="2871789"/>
            <a:ext cx="754063" cy="64928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15</a:t>
            </a:r>
          </a:p>
        </p:txBody>
      </p:sp>
      <p:sp>
        <p:nvSpPr>
          <p:cNvPr id="578570" name="Oval 10"/>
          <p:cNvSpPr>
            <a:spLocks noChangeArrowheads="1"/>
          </p:cNvSpPr>
          <p:nvPr/>
        </p:nvSpPr>
        <p:spPr bwMode="auto">
          <a:xfrm>
            <a:off x="2546350"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63500" name="AutoShape 12"/>
          <p:cNvSpPr>
            <a:spLocks noChangeArrowheads="1"/>
          </p:cNvSpPr>
          <p:nvPr/>
        </p:nvSpPr>
        <p:spPr bwMode="auto">
          <a:xfrm>
            <a:off x="6400800" y="2057401"/>
            <a:ext cx="1143000" cy="841177"/>
          </a:xfrm>
          <a:prstGeom prst="downArrowCallout">
            <a:avLst>
              <a:gd name="adj1" fmla="val 37113"/>
              <a:gd name="adj2" fmla="val 37113"/>
              <a:gd name="adj3" fmla="val 16667"/>
              <a:gd name="adj4" fmla="val 54620"/>
            </a:avLst>
          </a:prstGeom>
          <a:solidFill>
            <a:schemeClr val="bg1"/>
          </a:solidFill>
          <a:ln w="9525">
            <a:solidFill>
              <a:schemeClr val="bg1"/>
            </a:solidFill>
            <a:miter lim="800000"/>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solidFill>
                  <a:schemeClr val="bg1"/>
                </a:solidFill>
                <a:latin typeface="Times New Roman" panose="02020603050405020304" pitchFamily="18" charset="0"/>
              </a:rPr>
              <a:t>pos</a:t>
            </a:r>
          </a:p>
        </p:txBody>
      </p:sp>
      <p:pic>
        <p:nvPicPr>
          <p:cNvPr id="24" name="Picture 2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grpSp>
        <p:nvGrpSpPr>
          <p:cNvPr id="25" name="Group 11"/>
          <p:cNvGrpSpPr>
            <a:grpSpLocks/>
          </p:cNvGrpSpPr>
          <p:nvPr/>
        </p:nvGrpSpPr>
        <p:grpSpPr bwMode="auto">
          <a:xfrm>
            <a:off x="2546350" y="2287589"/>
            <a:ext cx="7893050" cy="649287"/>
            <a:chOff x="644" y="1153"/>
            <a:chExt cx="4972" cy="409"/>
          </a:xfrm>
        </p:grpSpPr>
        <p:sp>
          <p:nvSpPr>
            <p:cNvPr id="26" name="Oval 12"/>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27" name="Oval 13"/>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28" name="Oval 14"/>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3</a:t>
              </a:r>
            </a:p>
          </p:txBody>
        </p:sp>
        <p:sp>
          <p:nvSpPr>
            <p:cNvPr id="29" name="Oval 15"/>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30" name="Oval 16"/>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31" name="Oval 17"/>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32" name="Oval 18"/>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7</a:t>
              </a:r>
            </a:p>
          </p:txBody>
        </p:sp>
        <p:sp>
          <p:nvSpPr>
            <p:cNvPr id="33" name="Oval 19"/>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0</a:t>
              </a:r>
            </a:p>
          </p:txBody>
        </p:sp>
      </p:grpSp>
      <p:sp>
        <p:nvSpPr>
          <p:cNvPr id="34" name="Rectangle 33"/>
          <p:cNvSpPr/>
          <p:nvPr/>
        </p:nvSpPr>
        <p:spPr>
          <a:xfrm>
            <a:off x="615950" y="248458"/>
            <a:ext cx="10960100" cy="754053"/>
          </a:xfrm>
          <a:prstGeom prst="rect">
            <a:avLst/>
          </a:prstGeom>
        </p:spPr>
        <p:txBody>
          <a:bodyPr wrap="square">
            <a:spAutoFit/>
          </a:bodyPr>
          <a:lstStyle/>
          <a:p>
            <a:pPr algn="ctr"/>
            <a:r>
              <a:rPr lang="en-US" sz="4300" b="1" i="1">
                <a:latin typeface="Times New Roman" panose="02020603050405020304" pitchFamily="18" charset="0"/>
              </a:rPr>
              <a:t>Insertion</a:t>
            </a:r>
            <a:r>
              <a:rPr lang="en-US" sz="4300" b="1" i="1"/>
              <a:t> </a:t>
            </a:r>
            <a:r>
              <a:rPr lang="en-US" sz="4300" b="1" i="1">
                <a:latin typeface="Times New Roman" panose="02020603050405020304" pitchFamily="18" charset="0"/>
              </a:rPr>
              <a:t>Sort</a:t>
            </a:r>
            <a:r>
              <a:rPr lang="en-US" sz="4300" b="1" i="1"/>
              <a:t> </a:t>
            </a:r>
            <a:r>
              <a:rPr lang="en-US" sz="4300" b="1" i="1">
                <a:latin typeface="Times New Roman" panose="02020603050405020304" pitchFamily="18" charset="0"/>
              </a:rPr>
              <a:t>–</a:t>
            </a:r>
            <a:r>
              <a:rPr lang="en-US" sz="4300" b="1" i="1"/>
              <a:t> </a:t>
            </a:r>
            <a:r>
              <a:rPr lang="en-US" sz="4300" b="1" i="1">
                <a:latin typeface="Times New Roman" panose="02020603050405020304" pitchFamily="18" charset="0"/>
              </a:rPr>
              <a:t>Ví dụ</a:t>
            </a:r>
            <a:endParaRPr lang="en-US" sz="4300" b="1"/>
          </a:p>
        </p:txBody>
      </p:sp>
      <p:sp>
        <p:nvSpPr>
          <p:cNvPr id="35"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130655288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578563"/>
                                        </p:tgtEl>
                                        <p:attrNameLst>
                                          <p:attrName>style.visibility</p:attrName>
                                        </p:attrNameLst>
                                      </p:cBhvr>
                                      <p:to>
                                        <p:strVal val="visible"/>
                                      </p:to>
                                    </p:set>
                                    <p:animEffect transition="in" filter="strips(downRight)">
                                      <p:cBhvr>
                                        <p:cTn id="7" dur="2000"/>
                                        <p:tgtEl>
                                          <p:spTgt spid="578563"/>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578564"/>
                                        </p:tgtEl>
                                        <p:attrNameLst>
                                          <p:attrName>style.visibility</p:attrName>
                                        </p:attrNameLst>
                                      </p:cBhvr>
                                      <p:to>
                                        <p:strVal val="visible"/>
                                      </p:to>
                                    </p:set>
                                    <p:animEffect transition="in" filter="strips(downRight)">
                                      <p:cBhvr>
                                        <p:cTn id="10" dur="2000"/>
                                        <p:tgtEl>
                                          <p:spTgt spid="578564"/>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578565"/>
                                        </p:tgtEl>
                                        <p:attrNameLst>
                                          <p:attrName>style.visibility</p:attrName>
                                        </p:attrNameLst>
                                      </p:cBhvr>
                                      <p:to>
                                        <p:strVal val="visible"/>
                                      </p:to>
                                    </p:set>
                                    <p:animEffect transition="in" filter="strips(downRight)">
                                      <p:cBhvr>
                                        <p:cTn id="13" dur="2000"/>
                                        <p:tgtEl>
                                          <p:spTgt spid="578565"/>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578566"/>
                                        </p:tgtEl>
                                        <p:attrNameLst>
                                          <p:attrName>style.visibility</p:attrName>
                                        </p:attrNameLst>
                                      </p:cBhvr>
                                      <p:to>
                                        <p:strVal val="visible"/>
                                      </p:to>
                                    </p:set>
                                    <p:animEffect transition="in" filter="strips(downRight)">
                                      <p:cBhvr>
                                        <p:cTn id="16" dur="2000"/>
                                        <p:tgtEl>
                                          <p:spTgt spid="578566"/>
                                        </p:tgtEl>
                                      </p:cBhvr>
                                    </p:animEffect>
                                  </p:childTnLst>
                                </p:cTn>
                              </p:par>
                              <p:par>
                                <p:cTn id="17" presetID="18" presetClass="entr" presetSubtype="6" fill="hold" grpId="0" nodeType="withEffect">
                                  <p:stCondLst>
                                    <p:cond delay="0"/>
                                  </p:stCondLst>
                                  <p:childTnLst>
                                    <p:set>
                                      <p:cBhvr>
                                        <p:cTn id="18" dur="1" fill="hold">
                                          <p:stCondLst>
                                            <p:cond delay="0"/>
                                          </p:stCondLst>
                                        </p:cTn>
                                        <p:tgtEl>
                                          <p:spTgt spid="578567"/>
                                        </p:tgtEl>
                                        <p:attrNameLst>
                                          <p:attrName>style.visibility</p:attrName>
                                        </p:attrNameLst>
                                      </p:cBhvr>
                                      <p:to>
                                        <p:strVal val="visible"/>
                                      </p:to>
                                    </p:set>
                                    <p:animEffect transition="in" filter="strips(downRight)">
                                      <p:cBhvr>
                                        <p:cTn id="19" dur="2000"/>
                                        <p:tgtEl>
                                          <p:spTgt spid="578567"/>
                                        </p:tgtEl>
                                      </p:cBhvr>
                                    </p:animEffect>
                                  </p:childTnLst>
                                </p:cTn>
                              </p:par>
                              <p:par>
                                <p:cTn id="20" presetID="18" presetClass="entr" presetSubtype="6" fill="hold" grpId="0" nodeType="withEffect">
                                  <p:stCondLst>
                                    <p:cond delay="0"/>
                                  </p:stCondLst>
                                  <p:childTnLst>
                                    <p:set>
                                      <p:cBhvr>
                                        <p:cTn id="21" dur="1" fill="hold">
                                          <p:stCondLst>
                                            <p:cond delay="0"/>
                                          </p:stCondLst>
                                        </p:cTn>
                                        <p:tgtEl>
                                          <p:spTgt spid="578568"/>
                                        </p:tgtEl>
                                        <p:attrNameLst>
                                          <p:attrName>style.visibility</p:attrName>
                                        </p:attrNameLst>
                                      </p:cBhvr>
                                      <p:to>
                                        <p:strVal val="visible"/>
                                      </p:to>
                                    </p:set>
                                    <p:animEffect transition="in" filter="strips(downRight)">
                                      <p:cBhvr>
                                        <p:cTn id="22" dur="2000"/>
                                        <p:tgtEl>
                                          <p:spTgt spid="578568"/>
                                        </p:tgtEl>
                                      </p:cBhvr>
                                    </p:animEffect>
                                  </p:childTnLst>
                                </p:cTn>
                              </p:par>
                              <p:par>
                                <p:cTn id="23" presetID="18" presetClass="entr" presetSubtype="6" fill="hold" grpId="0" nodeType="withEffect">
                                  <p:stCondLst>
                                    <p:cond delay="0"/>
                                  </p:stCondLst>
                                  <p:childTnLst>
                                    <p:set>
                                      <p:cBhvr>
                                        <p:cTn id="24" dur="1" fill="hold">
                                          <p:stCondLst>
                                            <p:cond delay="0"/>
                                          </p:stCondLst>
                                        </p:cTn>
                                        <p:tgtEl>
                                          <p:spTgt spid="578569"/>
                                        </p:tgtEl>
                                        <p:attrNameLst>
                                          <p:attrName>style.visibility</p:attrName>
                                        </p:attrNameLst>
                                      </p:cBhvr>
                                      <p:to>
                                        <p:strVal val="visible"/>
                                      </p:to>
                                    </p:set>
                                    <p:animEffect transition="in" filter="strips(downRight)">
                                      <p:cBhvr>
                                        <p:cTn id="25" dur="2000"/>
                                        <p:tgtEl>
                                          <p:spTgt spid="578569"/>
                                        </p:tgtEl>
                                      </p:cBhvr>
                                    </p:animEffect>
                                  </p:childTnLst>
                                </p:cTn>
                              </p:par>
                              <p:par>
                                <p:cTn id="26" presetID="18" presetClass="entr" presetSubtype="6" fill="hold" grpId="0" nodeType="withEffect">
                                  <p:stCondLst>
                                    <p:cond delay="0"/>
                                  </p:stCondLst>
                                  <p:childTnLst>
                                    <p:set>
                                      <p:cBhvr>
                                        <p:cTn id="27" dur="1" fill="hold">
                                          <p:stCondLst>
                                            <p:cond delay="0"/>
                                          </p:stCondLst>
                                        </p:cTn>
                                        <p:tgtEl>
                                          <p:spTgt spid="578570"/>
                                        </p:tgtEl>
                                        <p:attrNameLst>
                                          <p:attrName>style.visibility</p:attrName>
                                        </p:attrNameLst>
                                      </p:cBhvr>
                                      <p:to>
                                        <p:strVal val="visible"/>
                                      </p:to>
                                    </p:set>
                                    <p:animEffect transition="in" filter="strips(downRight)">
                                      <p:cBhvr>
                                        <p:cTn id="28" dur="2000"/>
                                        <p:tgtEl>
                                          <p:spTgt spid="578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3" grpId="0" animBg="1"/>
      <p:bldP spid="578564" grpId="0" animBg="1"/>
      <p:bldP spid="578565" grpId="0" animBg="1"/>
      <p:bldP spid="578566" grpId="0" animBg="1"/>
      <p:bldP spid="578567" grpId="0" animBg="1"/>
      <p:bldP spid="578568" grpId="0" animBg="1"/>
      <p:bldP spid="578569" grpId="0" animBg="1"/>
      <p:bldP spid="578570"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sz="quarter" idx="1"/>
          </p:nvPr>
        </p:nvSpPr>
        <p:spPr>
          <a:xfrm>
            <a:off x="2279650" y="862810"/>
            <a:ext cx="5975002" cy="5534815"/>
          </a:xfrm>
        </p:spPr>
        <p:txBody>
          <a:bodyPr/>
          <a:lstStyle/>
          <a:p>
            <a:pPr>
              <a:spcBef>
                <a:spcPts val="200"/>
              </a:spcBef>
              <a:buNone/>
            </a:pPr>
            <a:r>
              <a:rPr lang="en-US" sz="2800">
                <a:solidFill>
                  <a:srgbClr val="0000FF"/>
                </a:solidFill>
                <a:latin typeface="Times New Roman" panose="02020603050405020304" pitchFamily="18" charset="0"/>
                <a:cs typeface="Times New Roman" panose="02020603050405020304" pitchFamily="18" charset="0"/>
              </a:rPr>
              <a:t>void</a:t>
            </a:r>
            <a:r>
              <a:rPr lang="en-US" sz="2800">
                <a:solidFill>
                  <a:srgbClr val="000000"/>
                </a:solidFill>
                <a:latin typeface="Times New Roman" panose="02020603050405020304" pitchFamily="18" charset="0"/>
                <a:cs typeface="Times New Roman" panose="02020603050405020304" pitchFamily="18" charset="0"/>
              </a:rPr>
              <a:t> </a:t>
            </a:r>
            <a:r>
              <a:rPr lang="en-US" sz="2800">
                <a:solidFill>
                  <a:srgbClr val="FF0000"/>
                </a:solidFill>
                <a:latin typeface="Times New Roman" panose="02020603050405020304" pitchFamily="18" charset="0"/>
                <a:cs typeface="Times New Roman" panose="02020603050405020304" pitchFamily="18" charset="0"/>
              </a:rPr>
              <a:t>InsertionSort</a:t>
            </a:r>
            <a:r>
              <a:rPr lang="en-US" sz="2800">
                <a:solidFill>
                  <a:srgbClr val="000000"/>
                </a:solidFill>
                <a:latin typeface="Times New Roman" panose="02020603050405020304" pitchFamily="18" charset="0"/>
                <a:cs typeface="Times New Roman" panose="02020603050405020304" pitchFamily="18" charset="0"/>
              </a:rPr>
              <a:t>(</a:t>
            </a:r>
            <a:r>
              <a:rPr lang="en-US" sz="2800">
                <a:solidFill>
                  <a:srgbClr val="0000FF"/>
                </a:solidFill>
                <a:latin typeface="Times New Roman" panose="02020603050405020304" pitchFamily="18" charset="0"/>
                <a:cs typeface="Times New Roman" panose="02020603050405020304" pitchFamily="18" charset="0"/>
              </a:rPr>
              <a:t>int</a:t>
            </a:r>
            <a:r>
              <a:rPr lang="en-US" sz="2800">
                <a:solidFill>
                  <a:srgbClr val="000000"/>
                </a:solidFill>
                <a:latin typeface="Times New Roman" panose="02020603050405020304" pitchFamily="18" charset="0"/>
                <a:cs typeface="Times New Roman" panose="02020603050405020304" pitchFamily="18" charset="0"/>
              </a:rPr>
              <a:t> a[], </a:t>
            </a:r>
            <a:r>
              <a:rPr lang="en-US" sz="2800">
                <a:solidFill>
                  <a:srgbClr val="0000FF"/>
                </a:solidFill>
                <a:latin typeface="Times New Roman" panose="02020603050405020304" pitchFamily="18" charset="0"/>
                <a:cs typeface="Times New Roman" panose="02020603050405020304" pitchFamily="18" charset="0"/>
              </a:rPr>
              <a:t>int</a:t>
            </a:r>
            <a:r>
              <a:rPr lang="en-US" sz="2800">
                <a:solidFill>
                  <a:srgbClr val="000000"/>
                </a:solidFill>
                <a:latin typeface="Times New Roman" panose="02020603050405020304" pitchFamily="18" charset="0"/>
                <a:cs typeface="Times New Roman" panose="02020603050405020304" pitchFamily="18" charset="0"/>
              </a:rPr>
              <a:t> n)</a:t>
            </a:r>
            <a:r>
              <a:rPr lang="en-US" sz="2800">
                <a:solidFill>
                  <a:srgbClr val="0000FF"/>
                </a:solidFill>
                <a:latin typeface="Times New Roman" panose="02020603050405020304" pitchFamily="18" charset="0"/>
                <a:cs typeface="Times New Roman" panose="02020603050405020304" pitchFamily="18" charset="0"/>
              </a:rPr>
              <a:t>{</a:t>
            </a:r>
            <a:r>
              <a:rPr lang="en-US" sz="2800">
                <a:solidFill>
                  <a:srgbClr val="000000"/>
                </a:solidFill>
                <a:latin typeface="Times New Roman" panose="02020603050405020304" pitchFamily="18" charset="0"/>
                <a:cs typeface="Times New Roman" panose="02020603050405020304" pitchFamily="18" charset="0"/>
              </a:rPr>
              <a:t>	</a:t>
            </a:r>
          </a:p>
          <a:p>
            <a:pPr>
              <a:spcBef>
                <a:spcPts val="200"/>
              </a:spcBef>
              <a:buNone/>
            </a:pPr>
            <a:r>
              <a:rPr lang="en-US" sz="2800">
                <a:solidFill>
                  <a:srgbClr val="000000"/>
                </a:solidFill>
                <a:latin typeface="Times New Roman" panose="02020603050405020304" pitchFamily="18" charset="0"/>
                <a:cs typeface="Times New Roman" panose="02020603050405020304" pitchFamily="18" charset="0"/>
              </a:rPr>
              <a:t>	</a:t>
            </a:r>
            <a:r>
              <a:rPr lang="en-US" sz="2800">
                <a:solidFill>
                  <a:srgbClr val="0000FF"/>
                </a:solidFill>
                <a:latin typeface="Times New Roman" panose="02020603050405020304" pitchFamily="18" charset="0"/>
                <a:cs typeface="Times New Roman" panose="02020603050405020304" pitchFamily="18" charset="0"/>
              </a:rPr>
              <a:t>int</a:t>
            </a:r>
            <a:r>
              <a:rPr lang="en-US" sz="2800">
                <a:solidFill>
                  <a:srgbClr val="000000"/>
                </a:solidFill>
                <a:latin typeface="Times New Roman" panose="02020603050405020304" pitchFamily="18" charset="0"/>
                <a:cs typeface="Times New Roman" panose="02020603050405020304" pitchFamily="18" charset="0"/>
              </a:rPr>
              <a:t> i, pos, x;</a:t>
            </a:r>
          </a:p>
          <a:p>
            <a:pPr>
              <a:spcBef>
                <a:spcPts val="200"/>
              </a:spcBef>
              <a:buNone/>
            </a:pPr>
            <a:r>
              <a:rPr lang="en-US" sz="2800">
                <a:solidFill>
                  <a:srgbClr val="000000"/>
                </a:solidFill>
                <a:latin typeface="Times New Roman" panose="02020603050405020304" pitchFamily="18" charset="0"/>
                <a:cs typeface="Times New Roman" panose="02020603050405020304" pitchFamily="18" charset="0"/>
              </a:rPr>
              <a:t>	</a:t>
            </a:r>
            <a:r>
              <a:rPr lang="en-US" sz="2800">
                <a:solidFill>
                  <a:srgbClr val="0000FF"/>
                </a:solidFill>
                <a:latin typeface="Times New Roman" panose="02020603050405020304" pitchFamily="18" charset="0"/>
                <a:cs typeface="Times New Roman" panose="02020603050405020304" pitchFamily="18" charset="0"/>
              </a:rPr>
              <a:t>for</a:t>
            </a:r>
            <a:r>
              <a:rPr lang="en-US" sz="2800">
                <a:solidFill>
                  <a:srgbClr val="000000"/>
                </a:solidFill>
                <a:latin typeface="Times New Roman" panose="02020603050405020304" pitchFamily="18" charset="0"/>
                <a:cs typeface="Times New Roman" panose="02020603050405020304" pitchFamily="18" charset="0"/>
              </a:rPr>
              <a:t>(i=1; i&lt;n; i++)</a:t>
            </a:r>
            <a:r>
              <a:rPr lang="en-US" sz="2800">
                <a:solidFill>
                  <a:srgbClr val="0000FF"/>
                </a:solidFill>
                <a:latin typeface="Times New Roman" panose="02020603050405020304" pitchFamily="18" charset="0"/>
                <a:cs typeface="Times New Roman" panose="02020603050405020304" pitchFamily="18" charset="0"/>
              </a:rPr>
              <a:t>{</a:t>
            </a:r>
            <a:r>
              <a:rPr lang="en-US" sz="2800" i="1">
                <a:solidFill>
                  <a:srgbClr val="00B050"/>
                </a:solidFill>
                <a:latin typeface="Times New Roman" panose="02020603050405020304" pitchFamily="18" charset="0"/>
                <a:cs typeface="Times New Roman" panose="02020603050405020304" pitchFamily="18" charset="0"/>
              </a:rPr>
              <a:t>//đoạn a[0] đã sắp</a:t>
            </a:r>
            <a:endParaRPr lang="en-US" sz="2800">
              <a:solidFill>
                <a:srgbClr val="000000"/>
              </a:solidFill>
              <a:latin typeface="Times New Roman" panose="02020603050405020304" pitchFamily="18" charset="0"/>
              <a:cs typeface="Times New Roman" panose="02020603050405020304" pitchFamily="18" charset="0"/>
            </a:endParaRPr>
          </a:p>
          <a:p>
            <a:pPr>
              <a:spcBef>
                <a:spcPts val="200"/>
              </a:spcBef>
              <a:buNone/>
            </a:pPr>
            <a:r>
              <a:rPr lang="en-US" sz="2800">
                <a:solidFill>
                  <a:srgbClr val="000000"/>
                </a:solidFill>
                <a:latin typeface="Times New Roman" panose="02020603050405020304" pitchFamily="18" charset="0"/>
                <a:cs typeface="Times New Roman" panose="02020603050405020304" pitchFamily="18" charset="0"/>
              </a:rPr>
              <a:t>		x = a[i]; </a:t>
            </a:r>
          </a:p>
          <a:p>
            <a:pPr>
              <a:spcBef>
                <a:spcPts val="200"/>
              </a:spcBef>
              <a:buNone/>
            </a:pPr>
            <a:r>
              <a:rPr lang="en-US" sz="2800">
                <a:solidFill>
                  <a:srgbClr val="000000"/>
                </a:solidFill>
                <a:latin typeface="Times New Roman" panose="02020603050405020304" pitchFamily="18" charset="0"/>
                <a:cs typeface="Times New Roman" panose="02020603050405020304" pitchFamily="18" charset="0"/>
              </a:rPr>
              <a:t>		pos = i;</a:t>
            </a:r>
          </a:p>
          <a:p>
            <a:pPr>
              <a:spcBef>
                <a:spcPts val="200"/>
              </a:spcBef>
              <a:buNone/>
            </a:pPr>
            <a:r>
              <a:rPr lang="en-US" sz="2800">
                <a:solidFill>
                  <a:srgbClr val="000000"/>
                </a:solidFill>
                <a:latin typeface="Times New Roman" panose="02020603050405020304" pitchFamily="18" charset="0"/>
                <a:cs typeface="Times New Roman" panose="02020603050405020304" pitchFamily="18" charset="0"/>
              </a:rPr>
              <a:t>		</a:t>
            </a:r>
            <a:r>
              <a:rPr lang="en-US" sz="2800">
                <a:solidFill>
                  <a:srgbClr val="0000FF"/>
                </a:solidFill>
                <a:latin typeface="Times New Roman" panose="02020603050405020304" pitchFamily="18" charset="0"/>
                <a:cs typeface="Times New Roman" panose="02020603050405020304" pitchFamily="18" charset="0"/>
              </a:rPr>
              <a:t>while</a:t>
            </a:r>
            <a:r>
              <a:rPr lang="en-US" sz="2800">
                <a:solidFill>
                  <a:srgbClr val="000000"/>
                </a:solidFill>
                <a:latin typeface="Times New Roman" panose="02020603050405020304" pitchFamily="18" charset="0"/>
                <a:cs typeface="Times New Roman" panose="02020603050405020304" pitchFamily="18" charset="0"/>
              </a:rPr>
              <a:t>(pos&gt;0 </a:t>
            </a:r>
            <a:r>
              <a:rPr lang="en-US" sz="2800">
                <a:solidFill>
                  <a:srgbClr val="0000FF"/>
                </a:solidFill>
                <a:latin typeface="Times New Roman" panose="02020603050405020304" pitchFamily="18" charset="0"/>
                <a:cs typeface="Times New Roman" panose="02020603050405020304" pitchFamily="18" charset="0"/>
              </a:rPr>
              <a:t>&amp;&amp;</a:t>
            </a:r>
            <a:r>
              <a:rPr lang="en-US" sz="2800">
                <a:solidFill>
                  <a:srgbClr val="000000"/>
                </a:solidFill>
                <a:latin typeface="Times New Roman" panose="02020603050405020304" pitchFamily="18" charset="0"/>
                <a:cs typeface="Times New Roman" panose="02020603050405020304" pitchFamily="18" charset="0"/>
              </a:rPr>
              <a:t> a[pos-1]&gt;x)	</a:t>
            </a:r>
          </a:p>
          <a:p>
            <a:pPr>
              <a:spcBef>
                <a:spcPts val="200"/>
              </a:spcBef>
              <a:buNone/>
            </a:pPr>
            <a:r>
              <a:rPr lang="en-US" sz="2800">
                <a:solidFill>
                  <a:srgbClr val="000000"/>
                </a:solidFill>
                <a:latin typeface="Times New Roman" panose="02020603050405020304" pitchFamily="18" charset="0"/>
                <a:cs typeface="Times New Roman" panose="02020603050405020304" pitchFamily="18" charset="0"/>
              </a:rPr>
              <a:t>			</a:t>
            </a:r>
            <a:r>
              <a:rPr lang="en-US" sz="2800">
                <a:solidFill>
                  <a:srgbClr val="0000FF"/>
                </a:solidFill>
                <a:latin typeface="Times New Roman" panose="02020603050405020304" pitchFamily="18" charset="0"/>
                <a:cs typeface="Times New Roman" panose="02020603050405020304" pitchFamily="18" charset="0"/>
              </a:rPr>
              <a:t>{ </a:t>
            </a:r>
          </a:p>
          <a:p>
            <a:pPr>
              <a:spcBef>
                <a:spcPts val="200"/>
              </a:spcBef>
              <a:buNone/>
            </a:pPr>
            <a:r>
              <a:rPr lang="en-US" sz="2800">
                <a:solidFill>
                  <a:srgbClr val="0000FF"/>
                </a:solidFill>
                <a:latin typeface="Times New Roman" panose="02020603050405020304" pitchFamily="18" charset="0"/>
                <a:cs typeface="Times New Roman" panose="02020603050405020304" pitchFamily="18" charset="0"/>
              </a:rPr>
              <a:t>				</a:t>
            </a:r>
            <a:r>
              <a:rPr lang="en-US" sz="2800">
                <a:solidFill>
                  <a:srgbClr val="000000"/>
                </a:solidFill>
                <a:latin typeface="Times New Roman" panose="02020603050405020304" pitchFamily="18" charset="0"/>
                <a:cs typeface="Times New Roman" panose="02020603050405020304" pitchFamily="18" charset="0"/>
              </a:rPr>
              <a:t>a[pos] = a[pos-1];</a:t>
            </a:r>
          </a:p>
          <a:p>
            <a:pPr>
              <a:spcBef>
                <a:spcPts val="200"/>
              </a:spcBef>
              <a:buNone/>
            </a:pPr>
            <a:r>
              <a:rPr lang="en-US" sz="2800">
                <a:solidFill>
                  <a:srgbClr val="000000"/>
                </a:solidFill>
                <a:latin typeface="Times New Roman" panose="02020603050405020304" pitchFamily="18" charset="0"/>
                <a:cs typeface="Times New Roman" panose="02020603050405020304" pitchFamily="18" charset="0"/>
              </a:rPr>
              <a:t>				pos--;</a:t>
            </a:r>
            <a:endParaRPr lang="en-US" sz="2800" i="1">
              <a:solidFill>
                <a:srgbClr val="000000"/>
              </a:solidFill>
              <a:latin typeface="Times New Roman" panose="02020603050405020304" pitchFamily="18" charset="0"/>
              <a:cs typeface="Times New Roman" panose="02020603050405020304" pitchFamily="18" charset="0"/>
            </a:endParaRPr>
          </a:p>
          <a:p>
            <a:pPr marL="1257300" indent="-1257300">
              <a:spcBef>
                <a:spcPts val="200"/>
              </a:spcBef>
              <a:buNone/>
            </a:pPr>
            <a:r>
              <a:rPr lang="en-US" sz="2800" i="1">
                <a:solidFill>
                  <a:srgbClr val="000000"/>
                </a:solidFill>
                <a:latin typeface="Times New Roman" panose="02020603050405020304" pitchFamily="18" charset="0"/>
                <a:cs typeface="Times New Roman" panose="02020603050405020304" pitchFamily="18" charset="0"/>
              </a:rPr>
              <a:t>		</a:t>
            </a:r>
            <a:r>
              <a:rPr lang="en-US" sz="2800" i="1">
                <a:solidFill>
                  <a:srgbClr val="0000FF"/>
                </a:solidFill>
                <a:latin typeface="Times New Roman" panose="02020603050405020304" pitchFamily="18" charset="0"/>
                <a:cs typeface="Times New Roman" panose="02020603050405020304" pitchFamily="18" charset="0"/>
              </a:rPr>
              <a:t>}</a:t>
            </a:r>
          </a:p>
          <a:p>
            <a:pPr>
              <a:spcBef>
                <a:spcPts val="200"/>
              </a:spcBef>
              <a:buNone/>
            </a:pPr>
            <a:r>
              <a:rPr lang="en-US" sz="2800" i="1">
                <a:solidFill>
                  <a:srgbClr val="000000"/>
                </a:solidFill>
                <a:latin typeface="Times New Roman" panose="02020603050405020304" pitchFamily="18" charset="0"/>
                <a:cs typeface="Times New Roman" panose="02020603050405020304" pitchFamily="18" charset="0"/>
              </a:rPr>
              <a:t>		a[pos] = x;</a:t>
            </a:r>
          </a:p>
          <a:p>
            <a:pPr>
              <a:spcBef>
                <a:spcPts val="200"/>
              </a:spcBef>
              <a:buNone/>
            </a:pPr>
            <a:r>
              <a:rPr lang="en-US" sz="2800">
                <a:solidFill>
                  <a:srgbClr val="000000"/>
                </a:solidFill>
                <a:latin typeface="Times New Roman" panose="02020603050405020304" pitchFamily="18" charset="0"/>
                <a:cs typeface="Times New Roman" panose="02020603050405020304" pitchFamily="18" charset="0"/>
              </a:rPr>
              <a:t>	</a:t>
            </a:r>
            <a:r>
              <a:rPr lang="en-US" sz="2800">
                <a:solidFill>
                  <a:srgbClr val="0000FF"/>
                </a:solidFill>
                <a:latin typeface="Times New Roman" panose="02020603050405020304" pitchFamily="18" charset="0"/>
                <a:cs typeface="Times New Roman" panose="02020603050405020304" pitchFamily="18" charset="0"/>
              </a:rPr>
              <a:t>}//for</a:t>
            </a:r>
          </a:p>
          <a:p>
            <a:pPr>
              <a:spcBef>
                <a:spcPts val="200"/>
              </a:spcBef>
              <a:buNone/>
            </a:pPr>
            <a:r>
              <a:rPr lang="en-US" sz="2800">
                <a:solidFill>
                  <a:srgbClr val="0000FF"/>
                </a:solidFill>
                <a:latin typeface="Times New Roman" panose="02020603050405020304" pitchFamily="18" charset="0"/>
                <a:cs typeface="Times New Roman" panose="02020603050405020304" pitchFamily="18" charset="0"/>
              </a:rPr>
              <a: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8" name="Rectangle 7"/>
          <p:cNvSpPr/>
          <p:nvPr/>
        </p:nvSpPr>
        <p:spPr>
          <a:xfrm>
            <a:off x="615950" y="159558"/>
            <a:ext cx="10960100" cy="754053"/>
          </a:xfrm>
          <a:prstGeom prst="rect">
            <a:avLst/>
          </a:prstGeom>
        </p:spPr>
        <p:txBody>
          <a:bodyPr wrap="square">
            <a:spAutoFit/>
          </a:bodyPr>
          <a:lstStyle/>
          <a:p>
            <a:pPr algn="ctr"/>
            <a:r>
              <a:rPr lang="en-US" sz="4300" b="1" i="1">
                <a:latin typeface="Times New Roman" panose="02020603050405020304" pitchFamily="18" charset="0"/>
                <a:cs typeface="Times New Roman" panose="02020603050405020304" pitchFamily="18" charset="0"/>
              </a:rPr>
              <a:t>Insertion Sort – Cài đặt</a:t>
            </a:r>
            <a:endParaRPr lang="en-US" sz="4300" b="1">
              <a:latin typeface="Times New Roman" panose="02020603050405020304" pitchFamily="18" charset="0"/>
              <a:cs typeface="Times New Roman" panose="02020603050405020304" pitchFamily="18" charset="0"/>
            </a:endParaRPr>
          </a:p>
        </p:txBody>
      </p:sp>
      <p:sp>
        <p:nvSpPr>
          <p:cNvPr id="9"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
        <p:nvSpPr>
          <p:cNvPr id="10" name="TextBox 9">
            <a:extLst>
              <a:ext uri="{FF2B5EF4-FFF2-40B4-BE49-F238E27FC236}">
                <a16:creationId xmlns:a16="http://schemas.microsoft.com/office/drawing/2014/main" id="{092F9570-80DA-4511-9DAF-FECDB7CAFBE3}"/>
              </a:ext>
            </a:extLst>
          </p:cNvPr>
          <p:cNvSpPr txBox="1"/>
          <p:nvPr/>
        </p:nvSpPr>
        <p:spPr>
          <a:xfrm>
            <a:off x="7822504" y="3244334"/>
            <a:ext cx="3137417" cy="369332"/>
          </a:xfrm>
          <a:prstGeom prst="rect">
            <a:avLst/>
          </a:prstGeom>
          <a:noFill/>
        </p:spPr>
        <p:txBody>
          <a:bodyPr wrap="square">
            <a:spAutoFit/>
          </a:bodyPr>
          <a:lstStyle/>
          <a:p>
            <a:r>
              <a:rPr lang="en-US"/>
              <a:t>strcmp(a[pos-1].ten, x.ten)&gt;0</a:t>
            </a:r>
          </a:p>
        </p:txBody>
      </p:sp>
      <p:sp>
        <p:nvSpPr>
          <p:cNvPr id="11" name="TextBox 10">
            <a:extLst>
              <a:ext uri="{FF2B5EF4-FFF2-40B4-BE49-F238E27FC236}">
                <a16:creationId xmlns:a16="http://schemas.microsoft.com/office/drawing/2014/main" id="{A50D3E21-4379-465A-9519-308E5587FA46}"/>
              </a:ext>
            </a:extLst>
          </p:cNvPr>
          <p:cNvSpPr txBox="1"/>
          <p:nvPr/>
        </p:nvSpPr>
        <p:spPr>
          <a:xfrm>
            <a:off x="7859730" y="3667641"/>
            <a:ext cx="3137417" cy="369332"/>
          </a:xfrm>
          <a:prstGeom prst="rect">
            <a:avLst/>
          </a:prstGeom>
          <a:noFill/>
        </p:spPr>
        <p:txBody>
          <a:bodyPr wrap="square">
            <a:spAutoFit/>
          </a:bodyPr>
          <a:lstStyle/>
          <a:p>
            <a:r>
              <a:rPr lang="en-US"/>
              <a:t>a[pos-1].masv &gt; x.masv</a:t>
            </a:r>
          </a:p>
        </p:txBody>
      </p:sp>
    </p:spTree>
    <p:extLst>
      <p:ext uri="{BB962C8B-B14F-4D97-AF65-F5344CB8AC3E}">
        <p14:creationId xmlns:p14="http://schemas.microsoft.com/office/powerpoint/2010/main" val="42637391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5" name="Rectangle 5"/>
          <p:cNvSpPr>
            <a:spLocks noGrp="1" noChangeArrowheads="1"/>
          </p:cNvSpPr>
          <p:nvPr>
            <p:ph sz="quarter" idx="1"/>
          </p:nvPr>
        </p:nvSpPr>
        <p:spPr>
          <a:xfrm>
            <a:off x="615950" y="1054100"/>
            <a:ext cx="10960100" cy="4851400"/>
          </a:xfrm>
        </p:spPr>
        <p:txBody>
          <a:bodyPr/>
          <a:lstStyle/>
          <a:p>
            <a:pPr algn="just">
              <a:lnSpc>
                <a:spcPct val="120000"/>
              </a:lnSpc>
              <a:spcBef>
                <a:spcPts val="600"/>
              </a:spcBef>
            </a:pPr>
            <a:r>
              <a:rPr lang="en-US">
                <a:latin typeface="Times New Roman" panose="02020603050405020304" pitchFamily="18" charset="0"/>
                <a:cs typeface="Times New Roman" panose="02020603050405020304" pitchFamily="18" charset="0"/>
              </a:rPr>
              <a:t>Khi tìm vị trí thích hợp để chèn a[i] vào đoạn a[0] đến a[i-1], do đoạn đã được sắp </a:t>
            </a:r>
            <a:r>
              <a:rPr lang="en-US">
                <a:latin typeface="Times New Roman" panose="02020603050405020304" pitchFamily="18" charset="0"/>
                <a:cs typeface="Times New Roman" panose="02020603050405020304" pitchFamily="18" charset="0"/>
                <a:sym typeface="Wingdings" panose="05000000000000000000" pitchFamily="2" charset="2"/>
              </a:rPr>
              <a:t>nên </a:t>
            </a:r>
            <a:r>
              <a:rPr lang="en-US">
                <a:latin typeface="Times New Roman" panose="02020603050405020304" pitchFamily="18" charset="0"/>
                <a:cs typeface="Times New Roman" panose="02020603050405020304" pitchFamily="18" charset="0"/>
              </a:rPr>
              <a:t>có thể sử dụng giải thuật tìm nhị phân để thực hiện việc tìm vị trí pos </a:t>
            </a:r>
          </a:p>
          <a:p>
            <a:pPr algn="just">
              <a:lnSpc>
                <a:spcPct val="120000"/>
              </a:lnSpc>
              <a:spcBef>
                <a:spcPts val="600"/>
              </a:spcBef>
              <a:buNone/>
            </a:pPr>
            <a:r>
              <a:rPr lang="en-US">
                <a:latin typeface="Times New Roman" panose="02020603050405020304" pitchFamily="18" charset="0"/>
                <a:cs typeface="Times New Roman" panose="02020603050405020304" pitchFamily="18" charset="0"/>
                <a:sym typeface="Wingdings" panose="05000000000000000000" pitchFamily="2" charset="2"/>
              </a:rPr>
              <a:t></a:t>
            </a:r>
            <a:r>
              <a:rPr lang="en-US">
                <a:latin typeface="Times New Roman" panose="02020603050405020304" pitchFamily="18" charset="0"/>
                <a:cs typeface="Times New Roman" panose="02020603050405020304" pitchFamily="18" charset="0"/>
              </a:rPr>
              <a:t> giải thuật sắp xếp chèn nhị phân </a:t>
            </a:r>
            <a:r>
              <a:rPr lang="en-US" i="1">
                <a:latin typeface="Times New Roman" panose="02020603050405020304" pitchFamily="18" charset="0"/>
                <a:cs typeface="Times New Roman" panose="02020603050405020304" pitchFamily="18" charset="0"/>
              </a:rPr>
              <a:t>Binary Insertion Sort</a:t>
            </a:r>
          </a:p>
          <a:p>
            <a:pPr lvl="1" algn="just">
              <a:lnSpc>
                <a:spcPct val="120000"/>
              </a:lnSpc>
              <a:spcBef>
                <a:spcPts val="600"/>
              </a:spcBef>
            </a:pPr>
            <a:r>
              <a:rPr lang="en-US" i="1">
                <a:latin typeface="Times New Roman" panose="02020603050405020304" pitchFamily="18" charset="0"/>
                <a:cs typeface="Times New Roman" panose="02020603050405020304" pitchFamily="18" charset="0"/>
              </a:rPr>
              <a:t>Lưu ý: </a:t>
            </a:r>
            <a:r>
              <a:rPr lang="en-US">
                <a:latin typeface="Times New Roman" panose="02020603050405020304" pitchFamily="18" charset="0"/>
                <a:cs typeface="Times New Roman" panose="02020603050405020304" pitchFamily="18" charset="0"/>
              </a:rPr>
              <a:t>Chèn nhị phân chỉ làm giảm số lần so sánh, không làm giảm số lần dời chỗ</a:t>
            </a:r>
            <a:endParaRPr lang="en-US" i="1">
              <a:latin typeface="Times New Roman" panose="02020603050405020304" pitchFamily="18" charset="0"/>
              <a:cs typeface="Times New Roman" panose="02020603050405020304" pitchFamily="18" charset="0"/>
            </a:endParaRPr>
          </a:p>
          <a:p>
            <a:pPr algn="just">
              <a:lnSpc>
                <a:spcPct val="120000"/>
              </a:lnSpc>
              <a:spcBef>
                <a:spcPts val="600"/>
              </a:spcBef>
            </a:pPr>
            <a:r>
              <a:rPr lang="en-US">
                <a:latin typeface="Times New Roman" panose="02020603050405020304" pitchFamily="18" charset="0"/>
                <a:cs typeface="Times New Roman" panose="02020603050405020304" pitchFamily="18" charset="0"/>
              </a:rPr>
              <a:t>Ngoài ra, có thể cải tiến giải thuật chèn trực tiếp với phần tử cầm canh để giảm điều kiện kiểm tra khi xác định vị trí pos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8" name="Rectangle 7"/>
          <p:cNvSpPr/>
          <p:nvPr/>
        </p:nvSpPr>
        <p:spPr>
          <a:xfrm>
            <a:off x="615950" y="159558"/>
            <a:ext cx="10960100" cy="754053"/>
          </a:xfrm>
          <a:prstGeom prst="rect">
            <a:avLst/>
          </a:prstGeom>
        </p:spPr>
        <p:txBody>
          <a:bodyPr wrap="square">
            <a:spAutoFit/>
          </a:bodyPr>
          <a:lstStyle/>
          <a:p>
            <a:pPr algn="ctr"/>
            <a:r>
              <a:rPr lang="en-US" sz="4300" b="1" i="1">
                <a:latin typeface="Times New Roman" panose="02020603050405020304" pitchFamily="18" charset="0"/>
                <a:cs typeface="Times New Roman" panose="02020603050405020304" pitchFamily="18" charset="0"/>
              </a:rPr>
              <a:t>Insertion Sort – Phân tích</a:t>
            </a:r>
            <a:endParaRPr lang="en-US" sz="4300" b="1">
              <a:latin typeface="Times New Roman" panose="02020603050405020304" pitchFamily="18" charset="0"/>
              <a:cs typeface="Times New Roman" panose="02020603050405020304" pitchFamily="18" charset="0"/>
            </a:endParaRPr>
          </a:p>
        </p:txBody>
      </p:sp>
      <p:sp>
        <p:nvSpPr>
          <p:cNvPr id="9"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31970701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8885">
                                            <p:txEl>
                                              <p:pRg st="2" end="2"/>
                                            </p:txEl>
                                          </p:spTgt>
                                        </p:tgtEl>
                                        <p:attrNameLst>
                                          <p:attrName>style.visibility</p:attrName>
                                        </p:attrNameLst>
                                      </p:cBhvr>
                                      <p:to>
                                        <p:strVal val="visible"/>
                                      </p:to>
                                    </p:set>
                                    <p:animEffect transition="in" filter="blinds(horizontal)">
                                      <p:cBhvr>
                                        <p:cTn id="7" dur="500"/>
                                        <p:tgtEl>
                                          <p:spTgt spid="37888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8885">
                                            <p:txEl>
                                              <p:pRg st="3" end="3"/>
                                            </p:txEl>
                                          </p:spTgt>
                                        </p:tgtEl>
                                        <p:attrNameLst>
                                          <p:attrName>style.visibility</p:attrName>
                                        </p:attrNameLst>
                                      </p:cBhvr>
                                      <p:to>
                                        <p:strVal val="visible"/>
                                      </p:to>
                                    </p:set>
                                    <p:animEffect transition="in" filter="blinds(horizontal)">
                                      <p:cBhvr>
                                        <p:cTn id="12" dur="500"/>
                                        <p:tgtEl>
                                          <p:spTgt spid="37888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3" name="Rectangle 5"/>
          <p:cNvSpPr>
            <a:spLocks noGrp="1" noChangeArrowheads="1"/>
          </p:cNvSpPr>
          <p:nvPr>
            <p:ph sz="quarter" idx="1"/>
          </p:nvPr>
        </p:nvSpPr>
        <p:spPr>
          <a:xfrm>
            <a:off x="749300" y="1029498"/>
            <a:ext cx="11188700" cy="5507828"/>
          </a:xfrm>
        </p:spPr>
        <p:txBody>
          <a:bodyPr/>
          <a:lstStyle/>
          <a:p>
            <a:pPr algn="just">
              <a:lnSpc>
                <a:spcPct val="120000"/>
              </a:lnSpc>
              <a:spcBef>
                <a:spcPts val="600"/>
              </a:spcBef>
            </a:pPr>
            <a:r>
              <a:rPr lang="en-US" sz="2800">
                <a:latin typeface="Times New Roman" panose="02020603050405020304" pitchFamily="18" charset="0"/>
                <a:cs typeface="Times New Roman" panose="02020603050405020304" pitchFamily="18" charset="0"/>
              </a:rPr>
              <a:t>Các phép so sánh xảy ra trong mỗi vòng lặp tìm vị trí thích hợp pos. Mỗi lần xác định vị trí pos đang xét không thích hợp </a:t>
            </a:r>
            <a:r>
              <a:rPr lang="en-US" sz="2800">
                <a:latin typeface="Times New Roman" panose="02020603050405020304" pitchFamily="18" charset="0"/>
                <a:cs typeface="Times New Roman" panose="02020603050405020304" pitchFamily="18" charset="0"/>
                <a:sym typeface="Wingdings" panose="05000000000000000000" pitchFamily="2" charset="2"/>
              </a:rPr>
              <a:t></a:t>
            </a:r>
            <a:r>
              <a:rPr lang="en-US" sz="2800">
                <a:latin typeface="Times New Roman" panose="02020603050405020304" pitchFamily="18" charset="0"/>
                <a:cs typeface="Times New Roman" panose="02020603050405020304" pitchFamily="18" charset="0"/>
              </a:rPr>
              <a:t> dời chỗ phần tử a[pos-1] đến vị trí pos. </a:t>
            </a:r>
          </a:p>
          <a:p>
            <a:pPr algn="just">
              <a:lnSpc>
                <a:spcPct val="120000"/>
              </a:lnSpc>
              <a:spcBef>
                <a:spcPts val="600"/>
              </a:spcBef>
            </a:pPr>
            <a:r>
              <a:rPr lang="en-US" sz="2800">
                <a:latin typeface="Times New Roman" panose="02020603050405020304" pitchFamily="18" charset="0"/>
                <a:cs typeface="Times New Roman" panose="02020603050405020304" pitchFamily="18" charset="0"/>
              </a:rPr>
              <a:t>Giải thuật thực hiện tất cả N-1 vòng lặp tìm pos, do số lượng phép so sánh và dời chỗ này phụ thuộc vào tình trạng của dãy số ban đầu, nên chỉ có thể ước lược trong từng trường hợp như sau: </a:t>
            </a:r>
          </a:p>
        </p:txBody>
      </p:sp>
      <p:pic>
        <p:nvPicPr>
          <p:cNvPr id="380934" name="Picture 6" descr="InsertionSort9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2863" y="4411664"/>
            <a:ext cx="7421562"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9" name="Rectangle 8"/>
          <p:cNvSpPr/>
          <p:nvPr/>
        </p:nvSpPr>
        <p:spPr>
          <a:xfrm>
            <a:off x="615950" y="159558"/>
            <a:ext cx="10960100" cy="754053"/>
          </a:xfrm>
          <a:prstGeom prst="rect">
            <a:avLst/>
          </a:prstGeom>
        </p:spPr>
        <p:txBody>
          <a:bodyPr wrap="square">
            <a:spAutoFit/>
          </a:bodyPr>
          <a:lstStyle/>
          <a:p>
            <a:pPr algn="ctr"/>
            <a:r>
              <a:rPr lang="en-US" sz="4300" b="1" i="1">
                <a:latin typeface="Times New Roman" panose="02020603050405020304" pitchFamily="18" charset="0"/>
                <a:cs typeface="Times New Roman" panose="02020603050405020304" pitchFamily="18" charset="0"/>
              </a:rPr>
              <a:t>Insertion Sort – Đánh giá </a:t>
            </a:r>
            <a:endParaRPr lang="en-US" sz="4300" b="1">
              <a:latin typeface="Times New Roman" panose="02020603050405020304" pitchFamily="18" charset="0"/>
              <a:cs typeface="Times New Roman" panose="02020603050405020304" pitchFamily="18" charset="0"/>
            </a:endParaRPr>
          </a:p>
        </p:txBody>
      </p:sp>
      <p:sp>
        <p:nvSpPr>
          <p:cNvPr id="10"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15262590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80933">
                                            <p:txEl>
                                              <p:pRg st="0" end="0"/>
                                            </p:txEl>
                                          </p:spTgt>
                                        </p:tgtEl>
                                        <p:attrNameLst>
                                          <p:attrName>style.visibility</p:attrName>
                                        </p:attrNameLst>
                                      </p:cBhvr>
                                      <p:to>
                                        <p:strVal val="visible"/>
                                      </p:to>
                                    </p:set>
                                    <p:animEffect transition="in" filter="blinds(horizontal)">
                                      <p:cBhvr>
                                        <p:cTn id="7" dur="500"/>
                                        <p:tgtEl>
                                          <p:spTgt spid="38093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80933">
                                            <p:txEl>
                                              <p:pRg st="1" end="1"/>
                                            </p:txEl>
                                          </p:spTgt>
                                        </p:tgtEl>
                                        <p:attrNameLst>
                                          <p:attrName>style.visibility</p:attrName>
                                        </p:attrNameLst>
                                      </p:cBhvr>
                                      <p:to>
                                        <p:strVal val="visible"/>
                                      </p:to>
                                    </p:set>
                                    <p:animEffect transition="in" filter="blinds(horizontal)">
                                      <p:cBhvr>
                                        <p:cTn id="12" dur="500"/>
                                        <p:tgtEl>
                                          <p:spTgt spid="38093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3" presetClass="entr" presetSubtype="16" fill="hold" nodeType="clickEffect">
                                  <p:stCondLst>
                                    <p:cond delay="0"/>
                                  </p:stCondLst>
                                  <p:childTnLst>
                                    <p:set>
                                      <p:cBhvr>
                                        <p:cTn id="16" dur="1" fill="hold">
                                          <p:stCondLst>
                                            <p:cond delay="0"/>
                                          </p:stCondLst>
                                        </p:cTn>
                                        <p:tgtEl>
                                          <p:spTgt spid="380934"/>
                                        </p:tgtEl>
                                        <p:attrNameLst>
                                          <p:attrName>style.visibility</p:attrName>
                                        </p:attrNameLst>
                                      </p:cBhvr>
                                      <p:to>
                                        <p:strVal val="visible"/>
                                      </p:to>
                                    </p:set>
                                    <p:animEffect transition="in" filter="plus(in)">
                                      <p:cBhvr>
                                        <p:cTn id="17" dur="1000"/>
                                        <p:tgtEl>
                                          <p:spTgt spid="3809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t>Cho một danh sách sinh viên cài đặt bởi mảng gồm n phần tử. Biết thông tin của sinh viên gồm: tên, mã sinh viên, điểm trung bình. Áp dụng thuật toán chọn trực tiếp thực hiện các việc sau:</a:t>
            </a:r>
          </a:p>
          <a:p>
            <a:pPr marL="0" indent="0">
              <a:buNone/>
            </a:pPr>
            <a:r>
              <a:rPr lang="en-US"/>
              <a:t>a) Sắp xếp danh sách trên theo tên (thứ tự A-Z, hoặc từ Z-A).</a:t>
            </a:r>
          </a:p>
          <a:p>
            <a:pPr marL="0" indent="0">
              <a:buNone/>
            </a:pPr>
            <a:r>
              <a:rPr lang="en-US"/>
              <a:t>b) Sắp xếp danh sách trên theo mã sinh viên tăng dần.</a:t>
            </a:r>
          </a:p>
          <a:p>
            <a:pPr marL="0" indent="0">
              <a:buNone/>
            </a:pPr>
            <a:r>
              <a:rPr lang="en-US"/>
              <a:t>c) Sắp xếp danh sách trên theo điểm trung bình giảm dần.</a:t>
            </a:r>
          </a:p>
          <a:p>
            <a:pPr marL="0" indent="0">
              <a:buNone/>
            </a:pPr>
            <a:r>
              <a:rPr lang="en-US"/>
              <a:t>d) Sắp xếp danh sách trên theo tên, cùng tên theo mã.</a:t>
            </a:r>
          </a:p>
          <a:p>
            <a:pPr marL="0" indent="0">
              <a:buNone/>
            </a:pPr>
            <a:r>
              <a:rPr lang="en-US"/>
              <a:t>…</a:t>
            </a:r>
          </a:p>
        </p:txBody>
      </p:sp>
      <p:sp>
        <p:nvSpPr>
          <p:cNvPr id="6" name="Rectangle 5"/>
          <p:cNvSpPr/>
          <p:nvPr/>
        </p:nvSpPr>
        <p:spPr>
          <a:xfrm>
            <a:off x="635000" y="91858"/>
            <a:ext cx="10921999" cy="769441"/>
          </a:xfrm>
          <a:prstGeom prst="rect">
            <a:avLst/>
          </a:prstGeom>
        </p:spPr>
        <p:txBody>
          <a:bodyPr wrap="square">
            <a:spAutoFit/>
          </a:bodyPr>
          <a:lstStyle/>
          <a:p>
            <a:pPr algn="ctr"/>
            <a:r>
              <a:rPr lang="en-US" sz="4400" b="1" i="1">
                <a:latin typeface="Times New Roman" panose="02020603050405020304" pitchFamily="18" charset="0"/>
                <a:cs typeface="Times New Roman" panose="02020603050405020304" pitchFamily="18" charset="0"/>
              </a:rPr>
              <a:t>Bài tập áp dụng</a:t>
            </a:r>
          </a:p>
        </p:txBody>
      </p:sp>
      <p:sp>
        <p:nvSpPr>
          <p:cNvPr id="5"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2239624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2143" y="478116"/>
            <a:ext cx="11745686" cy="769441"/>
          </a:xfrm>
          <a:prstGeom prst="rect">
            <a:avLst/>
          </a:prstGeom>
        </p:spPr>
        <p:txBody>
          <a:bodyPr wrap="square">
            <a:spAutoFit/>
          </a:bodyPr>
          <a:lstStyle/>
          <a:p>
            <a:pPr algn="ctr"/>
            <a:r>
              <a:rPr lang="en-US" sz="4400" b="1">
                <a:latin typeface="Times New Roman" panose="02020603050405020304" pitchFamily="18" charset="0"/>
                <a:cs typeface="Times New Roman" panose="02020603050405020304" pitchFamily="18" charset="0"/>
              </a:rPr>
              <a:t>Tìm kiếm tuần tự - Mô tả thuật toán</a:t>
            </a:r>
            <a:endParaRPr lang="en-US" sz="430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9" name="Content Placeholder 2"/>
          <p:cNvSpPr>
            <a:spLocks noGrp="1"/>
          </p:cNvSpPr>
          <p:nvPr>
            <p:ph sz="quarter" idx="1"/>
          </p:nvPr>
        </p:nvSpPr>
        <p:spPr>
          <a:xfrm>
            <a:off x="612774" y="1331089"/>
            <a:ext cx="11147103" cy="4764911"/>
          </a:xfrm>
        </p:spPr>
        <p:txBody>
          <a:bodyPr/>
          <a:lstStyle/>
          <a:p>
            <a:pPr eaLnBrk="1" hangingPunct="1">
              <a:lnSpc>
                <a:spcPct val="120000"/>
              </a:lnSpc>
              <a:spcBef>
                <a:spcPts val="1200"/>
              </a:spcBef>
              <a:buFont typeface="Wingdings" panose="05000000000000000000" pitchFamily="2" charset="2"/>
              <a:buNone/>
            </a:pPr>
            <a:r>
              <a:rPr lang="en-US" sz="2400" b="1">
                <a:latin typeface="Times New Roman" panose="02020603050405020304" pitchFamily="18" charset="0"/>
                <a:cs typeface="Times New Roman" panose="02020603050405020304" pitchFamily="18" charset="0"/>
              </a:rPr>
              <a:t>Input: </a:t>
            </a:r>
            <a:r>
              <a:rPr lang="en-US" sz="2400">
                <a:latin typeface="Times New Roman" panose="02020603050405020304" pitchFamily="18" charset="0"/>
                <a:cs typeface="Times New Roman" panose="02020603050405020304" pitchFamily="18" charset="0"/>
              </a:rPr>
              <a:t>mảng số nguyên A gồm N phần tử, khóa X cần tìm</a:t>
            </a:r>
          </a:p>
          <a:p>
            <a:pPr eaLnBrk="1" hangingPunct="1">
              <a:lnSpc>
                <a:spcPct val="120000"/>
              </a:lnSpc>
              <a:spcBef>
                <a:spcPts val="1200"/>
              </a:spcBef>
              <a:buFont typeface="Wingdings" panose="05000000000000000000" pitchFamily="2" charset="2"/>
              <a:buNone/>
            </a:pPr>
            <a:r>
              <a:rPr lang="en-US" sz="2400" b="1">
                <a:latin typeface="Times New Roman" panose="02020603050405020304" pitchFamily="18" charset="0"/>
                <a:cs typeface="Times New Roman" panose="02020603050405020304" pitchFamily="18" charset="0"/>
              </a:rPr>
              <a:t>Output: </a:t>
            </a:r>
            <a:r>
              <a:rPr lang="en-US" sz="2400">
                <a:latin typeface="Times New Roman" panose="02020603050405020304" pitchFamily="18" charset="0"/>
                <a:cs typeface="Times New Roman" panose="02020603050405020304" pitchFamily="18" charset="0"/>
              </a:rPr>
              <a:t>vị trí của X trong mảng A hoặc -1</a:t>
            </a:r>
          </a:p>
          <a:p>
            <a:pPr eaLnBrk="1" hangingPunct="1">
              <a:lnSpc>
                <a:spcPct val="120000"/>
              </a:lnSpc>
              <a:spcBef>
                <a:spcPts val="1200"/>
              </a:spcBef>
              <a:buFont typeface="Wingdings" panose="05000000000000000000" pitchFamily="2" charset="2"/>
              <a:buNone/>
            </a:pPr>
            <a:r>
              <a:rPr lang="en-US" sz="2400" b="1">
                <a:latin typeface="Times New Roman" panose="02020603050405020304" pitchFamily="18" charset="0"/>
                <a:cs typeface="Times New Roman" panose="02020603050405020304" pitchFamily="18" charset="0"/>
              </a:rPr>
              <a:t>B1</a:t>
            </a:r>
            <a:r>
              <a:rPr lang="en-US" sz="2400">
                <a:latin typeface="Times New Roman" panose="02020603050405020304" pitchFamily="18" charset="0"/>
                <a:cs typeface="Times New Roman" panose="02020603050405020304" pitchFamily="18" charset="0"/>
              </a:rPr>
              <a:t>: i = 0 ;	</a:t>
            </a:r>
            <a:r>
              <a:rPr lang="en-US" sz="2400">
                <a:solidFill>
                  <a:srgbClr val="C00000"/>
                </a:solidFill>
                <a:latin typeface="Times New Roman" panose="02020603050405020304" pitchFamily="18" charset="0"/>
                <a:cs typeface="Times New Roman" panose="02020603050405020304" pitchFamily="18" charset="0"/>
              </a:rPr>
              <a:t>// bắt đầu từ phần tử đầu tiên</a:t>
            </a:r>
          </a:p>
          <a:p>
            <a:pPr eaLnBrk="1" hangingPunct="1">
              <a:lnSpc>
                <a:spcPct val="120000"/>
              </a:lnSpc>
              <a:spcBef>
                <a:spcPts val="800"/>
              </a:spcBef>
              <a:buFont typeface="Wingdings" panose="05000000000000000000" pitchFamily="2" charset="2"/>
              <a:buNone/>
            </a:pPr>
            <a:r>
              <a:rPr lang="en-US" sz="2400" b="1">
                <a:latin typeface="Times New Roman" panose="02020603050405020304" pitchFamily="18" charset="0"/>
                <a:cs typeface="Times New Roman" panose="02020603050405020304" pitchFamily="18" charset="0"/>
              </a:rPr>
              <a:t>B2</a:t>
            </a:r>
            <a:r>
              <a:rPr lang="en-US" sz="2400">
                <a:latin typeface="Times New Roman" panose="02020603050405020304" pitchFamily="18" charset="0"/>
                <a:cs typeface="Times New Roman" panose="02020603050405020304" pitchFamily="18" charset="0"/>
              </a:rPr>
              <a:t>: so sánh A[i] với X, có 2 khả năng :</a:t>
            </a:r>
          </a:p>
          <a:p>
            <a:pPr lvl="1" eaLnBrk="1" hangingPunct="1">
              <a:lnSpc>
                <a:spcPct val="120000"/>
              </a:lnSpc>
              <a:spcBef>
                <a:spcPts val="800"/>
              </a:spcBef>
            </a:pPr>
            <a:r>
              <a:rPr lang="en-US" sz="2400">
                <a:latin typeface="Times New Roman" panose="02020603050405020304" pitchFamily="18" charset="0"/>
                <a:cs typeface="Times New Roman" panose="02020603050405020304" pitchFamily="18" charset="0"/>
              </a:rPr>
              <a:t>  A[i] = X : Tìm thấy. Trả về i. Dừng. </a:t>
            </a:r>
          </a:p>
          <a:p>
            <a:pPr lvl="1" eaLnBrk="1" hangingPunct="1">
              <a:lnSpc>
                <a:spcPct val="120000"/>
              </a:lnSpc>
              <a:spcBef>
                <a:spcPts val="800"/>
              </a:spcBef>
            </a:pPr>
            <a:r>
              <a:rPr lang="en-US" sz="2400">
                <a:latin typeface="Times New Roman" panose="02020603050405020304" pitchFamily="18" charset="0"/>
                <a:cs typeface="Times New Roman" panose="02020603050405020304" pitchFamily="18" charset="0"/>
              </a:rPr>
              <a:t>  A[i] ≠ X : Sang B3</a:t>
            </a:r>
          </a:p>
          <a:p>
            <a:pPr eaLnBrk="1" hangingPunct="1">
              <a:lnSpc>
                <a:spcPct val="120000"/>
              </a:lnSpc>
              <a:spcBef>
                <a:spcPts val="800"/>
              </a:spcBef>
              <a:buFont typeface="Wingdings" panose="05000000000000000000" pitchFamily="2" charset="2"/>
              <a:buNone/>
            </a:pPr>
            <a:r>
              <a:rPr lang="en-US" sz="2400" b="1">
                <a:latin typeface="Times New Roman" panose="02020603050405020304" pitchFamily="18" charset="0"/>
                <a:cs typeface="Times New Roman" panose="02020603050405020304" pitchFamily="18" charset="0"/>
                <a:sym typeface="Symbol" panose="05050102010706020507" pitchFamily="18" charset="2"/>
              </a:rPr>
              <a:t>B3</a:t>
            </a:r>
            <a:r>
              <a:rPr lang="en-US" sz="2400">
                <a:latin typeface="Times New Roman" panose="02020603050405020304" pitchFamily="18" charset="0"/>
                <a:cs typeface="Times New Roman" panose="02020603050405020304" pitchFamily="18" charset="0"/>
                <a:sym typeface="Symbol" panose="05050102010706020507" pitchFamily="18" charset="2"/>
              </a:rPr>
              <a:t>: i=i+1 	</a:t>
            </a:r>
            <a:r>
              <a:rPr lang="en-US" sz="2400">
                <a:solidFill>
                  <a:srgbClr val="C00000"/>
                </a:solidFill>
                <a:latin typeface="Times New Roman" panose="02020603050405020304" pitchFamily="18" charset="0"/>
                <a:cs typeface="Times New Roman" panose="02020603050405020304" pitchFamily="18" charset="0"/>
                <a:sym typeface="Symbol" panose="05050102010706020507" pitchFamily="18" charset="2"/>
              </a:rPr>
              <a:t>// Xét phần tử tiếp theo trong mảng</a:t>
            </a:r>
          </a:p>
          <a:p>
            <a:pPr eaLnBrk="1" hangingPunct="1">
              <a:lnSpc>
                <a:spcPct val="120000"/>
              </a:lnSpc>
              <a:spcBef>
                <a:spcPts val="800"/>
              </a:spcBef>
              <a:buFont typeface="Wingdings" panose="05000000000000000000" pitchFamily="2" charset="2"/>
              <a:buNone/>
            </a:pPr>
            <a:r>
              <a:rPr lang="en-US" sz="2400">
                <a:latin typeface="Times New Roman" panose="02020603050405020304" pitchFamily="18" charset="0"/>
                <a:cs typeface="Times New Roman" panose="02020603050405020304" pitchFamily="18" charset="0"/>
                <a:sym typeface="Symbol" panose="05050102010706020507" pitchFamily="18" charset="2"/>
              </a:rPr>
              <a:t>	Nếu i=n : Hết mảng, không tìm thấy. Trả về -1. Dừng.</a:t>
            </a:r>
          </a:p>
          <a:p>
            <a:pPr eaLnBrk="1" hangingPunct="1">
              <a:lnSpc>
                <a:spcPct val="120000"/>
              </a:lnSpc>
              <a:spcBef>
                <a:spcPts val="800"/>
              </a:spcBef>
              <a:buFont typeface="Wingdings" panose="05000000000000000000" pitchFamily="2" charset="2"/>
              <a:buNone/>
            </a:pPr>
            <a:r>
              <a:rPr lang="en-US" sz="2400">
                <a:latin typeface="Times New Roman" panose="02020603050405020304" pitchFamily="18" charset="0"/>
                <a:cs typeface="Times New Roman" panose="02020603050405020304" pitchFamily="18" charset="0"/>
                <a:sym typeface="Symbol" panose="05050102010706020507" pitchFamily="18" charset="2"/>
              </a:rPr>
              <a:t>	Ngược lại: lặp lại B2</a:t>
            </a:r>
            <a:endParaRPr lang="en-US" sz="2400">
              <a:latin typeface="Times New Roman" panose="02020603050405020304" pitchFamily="18" charset="0"/>
              <a:cs typeface="Times New Roman" panose="02020603050405020304" pitchFamily="18" charset="0"/>
            </a:endParaRPr>
          </a:p>
        </p:txBody>
      </p:sp>
      <p:sp>
        <p:nvSpPr>
          <p:cNvPr id="6"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139950969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284FA-74E6-4B3F-9EDC-C2589DB803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43C26B-EEA9-4BDE-97E6-50CEE26A49E7}"/>
              </a:ext>
            </a:extLst>
          </p:cNvPr>
          <p:cNvSpPr>
            <a:spLocks noGrp="1"/>
          </p:cNvSpPr>
          <p:nvPr>
            <p:ph idx="1"/>
          </p:nvPr>
        </p:nvSpPr>
        <p:spPr>
          <a:xfrm>
            <a:off x="250723" y="1295400"/>
            <a:ext cx="5250425" cy="5029200"/>
          </a:xfrm>
        </p:spPr>
        <p:txBody>
          <a:bodyPr/>
          <a:lstStyle/>
          <a:p>
            <a:pPr marL="0" indent="0">
              <a:buNone/>
            </a:pPr>
            <a:r>
              <a:rPr lang="en-US"/>
              <a:t>void sxep_chen(SV a[], int n)</a:t>
            </a:r>
          </a:p>
          <a:p>
            <a:pPr marL="0" indent="0">
              <a:buNone/>
            </a:pPr>
            <a:r>
              <a:rPr lang="en-US"/>
              <a:t>{</a:t>
            </a:r>
          </a:p>
          <a:p>
            <a:pPr marL="0" indent="0">
              <a:buNone/>
            </a:pPr>
            <a:r>
              <a:rPr lang="en-US"/>
              <a:t>	SV x;</a:t>
            </a:r>
          </a:p>
          <a:p>
            <a:pPr marL="0" indent="0">
              <a:buNone/>
            </a:pPr>
            <a:r>
              <a:rPr lang="en-US"/>
              <a:t>	int i, pos;</a:t>
            </a:r>
          </a:p>
          <a:p>
            <a:pPr marL="0" indent="0">
              <a:buNone/>
            </a:pPr>
            <a:r>
              <a:rPr lang="en-US"/>
              <a:t>	for(i=1; i&lt;n; i++)</a:t>
            </a:r>
          </a:p>
          <a:p>
            <a:pPr marL="0" indent="0">
              <a:buNone/>
            </a:pPr>
            <a:r>
              <a:rPr lang="en-US"/>
              <a:t>	{</a:t>
            </a:r>
          </a:p>
          <a:p>
            <a:pPr marL="0" indent="0">
              <a:buNone/>
            </a:pPr>
            <a:r>
              <a:rPr lang="en-US"/>
              <a:t>		x=a[i];</a:t>
            </a:r>
          </a:p>
          <a:p>
            <a:pPr marL="0" indent="0">
              <a:buNone/>
            </a:pPr>
            <a:r>
              <a:rPr lang="en-US"/>
              <a:t>		pos=i;</a:t>
            </a:r>
          </a:p>
          <a:p>
            <a:pPr marL="0" indent="0">
              <a:buNone/>
            </a:pPr>
            <a:r>
              <a:rPr lang="en-US"/>
              <a:t>		</a:t>
            </a:r>
          </a:p>
        </p:txBody>
      </p:sp>
      <p:sp>
        <p:nvSpPr>
          <p:cNvPr id="4" name="Footer Placeholder 3">
            <a:extLst>
              <a:ext uri="{FF2B5EF4-FFF2-40B4-BE49-F238E27FC236}">
                <a16:creationId xmlns:a16="http://schemas.microsoft.com/office/drawing/2014/main" id="{74303025-86FE-4DF5-AB9D-00977693F89B}"/>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http://fit.vimaru.edu.vn</a:t>
            </a:r>
            <a:endParaRPr lang="en-US">
              <a:solidFill>
                <a:srgbClr val="FFFFFF"/>
              </a:solidFill>
            </a:endParaRPr>
          </a:p>
        </p:txBody>
      </p:sp>
      <p:sp>
        <p:nvSpPr>
          <p:cNvPr id="5" name="Rectangle 4">
            <a:extLst>
              <a:ext uri="{FF2B5EF4-FFF2-40B4-BE49-F238E27FC236}">
                <a16:creationId xmlns:a16="http://schemas.microsoft.com/office/drawing/2014/main" id="{EB9A95BA-CF07-4F5C-BB93-4C008853388A}"/>
              </a:ext>
            </a:extLst>
          </p:cNvPr>
          <p:cNvSpPr/>
          <p:nvPr/>
        </p:nvSpPr>
        <p:spPr>
          <a:xfrm>
            <a:off x="5501148" y="1309690"/>
            <a:ext cx="6690852" cy="4524315"/>
          </a:xfrm>
          <a:prstGeom prst="rect">
            <a:avLst/>
          </a:prstGeom>
        </p:spPr>
        <p:txBody>
          <a:bodyPr wrap="square">
            <a:spAutoFit/>
          </a:bodyPr>
          <a:lstStyle/>
          <a:p>
            <a:r>
              <a:rPr lang="en-US" sz="2400"/>
              <a:t>while(pos&gt;0 &amp;&amp; (strcmp(a[pos-1].ten, x.ten)&gt;0 ||</a:t>
            </a:r>
          </a:p>
          <a:p>
            <a:r>
              <a:rPr lang="en-US" sz="2400"/>
              <a:t>						(strcmp(a[pos-1].ten, x.ten)==0 &amp;&amp;</a:t>
            </a:r>
          </a:p>
          <a:p>
            <a:r>
              <a:rPr lang="en-US" sz="2400"/>
              <a:t>	a[pos-1].masv&gt;x.masv)))</a:t>
            </a:r>
          </a:p>
          <a:p>
            <a:r>
              <a:rPr lang="en-US" sz="2400"/>
              <a:t>	{</a:t>
            </a:r>
          </a:p>
          <a:p>
            <a:r>
              <a:rPr lang="en-US" sz="2400"/>
              <a:t>						a[pos]=a[pos-1];</a:t>
            </a:r>
          </a:p>
          <a:p>
            <a:r>
              <a:rPr lang="en-US" sz="2400"/>
              <a:t>	pos--;	</a:t>
            </a:r>
          </a:p>
          <a:p>
            <a:r>
              <a:rPr lang="en-US" sz="2400"/>
              <a:t>	}</a:t>
            </a:r>
          </a:p>
          <a:p>
            <a:r>
              <a:rPr lang="en-US" sz="2400"/>
              <a:t>	a[pos]=x;	</a:t>
            </a:r>
          </a:p>
          <a:p>
            <a:r>
              <a:rPr lang="en-US" sz="2400"/>
              <a:t>	}</a:t>
            </a:r>
          </a:p>
          <a:p>
            <a:r>
              <a:rPr lang="en-US" sz="2400"/>
              <a:t>}</a:t>
            </a:r>
          </a:p>
        </p:txBody>
      </p:sp>
    </p:spTree>
    <p:extLst>
      <p:ext uri="{BB962C8B-B14F-4D97-AF65-F5344CB8AC3E}">
        <p14:creationId xmlns:p14="http://schemas.microsoft.com/office/powerpoint/2010/main" val="72629256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3" name="Rectangle 2"/>
          <p:cNvSpPr/>
          <p:nvPr/>
        </p:nvSpPr>
        <p:spPr>
          <a:xfrm>
            <a:off x="621323" y="545067"/>
            <a:ext cx="10996246" cy="769441"/>
          </a:xfrm>
          <a:prstGeom prst="rect">
            <a:avLst/>
          </a:prstGeom>
        </p:spPr>
        <p:txBody>
          <a:bodyPr wrap="square">
            <a:spAutoFit/>
          </a:bodyPr>
          <a:lstStyle/>
          <a:p>
            <a:pPr algn="ctr"/>
            <a:r>
              <a:rPr lang="en-US" sz="4400" b="1">
                <a:latin typeface="Times New Roman" panose="02020603050405020304" pitchFamily="18" charset="0"/>
                <a:cs typeface="Times New Roman" panose="02020603050405020304" pitchFamily="18" charset="0"/>
              </a:rPr>
              <a:t>Các phương pháp sắp xếp thông dụng </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3991" y="5483225"/>
            <a:ext cx="1740409" cy="1450976"/>
          </a:xfrm>
          <a:prstGeom prst="ellipse">
            <a:avLst/>
          </a:prstGeom>
          <a:ln>
            <a:noFill/>
          </a:ln>
          <a:effectLst>
            <a:softEdge rad="112500"/>
          </a:effectLst>
        </p:spPr>
      </p:pic>
      <p:sp>
        <p:nvSpPr>
          <p:cNvPr id="11" name="Rectangle 12"/>
          <p:cNvSpPr>
            <a:spLocks noGrp="1" noChangeArrowheads="1"/>
          </p:cNvSpPr>
          <p:nvPr>
            <p:ph sz="quarter" idx="1"/>
          </p:nvPr>
        </p:nvSpPr>
        <p:spPr>
          <a:xfrm>
            <a:off x="1242646" y="1600200"/>
            <a:ext cx="9788769" cy="4495800"/>
          </a:xfrm>
        </p:spPr>
        <p:txBody>
          <a:bodyPr/>
          <a:lstStyle/>
          <a:p>
            <a:pPr>
              <a:lnSpc>
                <a:spcPct val="150000"/>
              </a:lnSpc>
              <a:spcBef>
                <a:spcPts val="600"/>
              </a:spcBef>
            </a:pPr>
            <a:r>
              <a:rPr lang="vi-VN" sz="3600">
                <a:latin typeface="Times New Roman" panose="02020603050405020304" pitchFamily="18" charset="0"/>
                <a:cs typeface="Times New Roman" panose="02020603050405020304" pitchFamily="18" charset="0"/>
              </a:rPr>
              <a:t>Phương pháp </a:t>
            </a:r>
            <a:r>
              <a:rPr lang="en-US" sz="3600">
                <a:latin typeface="Times New Roman" panose="02020603050405020304" pitchFamily="18" charset="0"/>
                <a:cs typeface="Times New Roman" panose="02020603050405020304" pitchFamily="18" charset="0"/>
              </a:rPr>
              <a:t>C</a:t>
            </a:r>
            <a:r>
              <a:rPr lang="vi-VN" sz="3600">
                <a:latin typeface="Times New Roman" panose="02020603050405020304" pitchFamily="18" charset="0"/>
                <a:cs typeface="Times New Roman" panose="02020603050405020304" pitchFamily="18" charset="0"/>
              </a:rPr>
              <a:t>họn trực tiếp </a:t>
            </a:r>
            <a:r>
              <a:rPr lang="en-US" sz="3600">
                <a:latin typeface="Times New Roman" panose="02020603050405020304" pitchFamily="18" charset="0"/>
                <a:cs typeface="Times New Roman" panose="02020603050405020304" pitchFamily="18" charset="0"/>
              </a:rPr>
              <a:t>(</a:t>
            </a:r>
            <a:r>
              <a:rPr lang="en-US" sz="3600">
                <a:latin typeface="Times New Roman" panose="02020603050405020304" pitchFamily="18" charset="0"/>
                <a:cs typeface="Times New Roman" panose="02020603050405020304" pitchFamily="18" charset="0"/>
                <a:hlinkClick r:id="rId3" action="ppaction://hlinksldjump"/>
              </a:rPr>
              <a:t>Selection sort</a:t>
            </a:r>
            <a:r>
              <a:rPr lang="en-US" sz="3600">
                <a:latin typeface="Times New Roman" panose="02020603050405020304" pitchFamily="18" charset="0"/>
                <a:cs typeface="Times New Roman" panose="02020603050405020304" pitchFamily="18" charset="0"/>
              </a:rPr>
              <a:t>)</a:t>
            </a:r>
          </a:p>
          <a:p>
            <a:pPr>
              <a:lnSpc>
                <a:spcPct val="150000"/>
              </a:lnSpc>
              <a:spcBef>
                <a:spcPts val="600"/>
              </a:spcBef>
            </a:pPr>
            <a:r>
              <a:rPr lang="vi-VN" sz="3600">
                <a:latin typeface="Times New Roman" panose="02020603050405020304" pitchFamily="18" charset="0"/>
                <a:cs typeface="Times New Roman" panose="02020603050405020304" pitchFamily="18" charset="0"/>
              </a:rPr>
              <a:t>Phương pháp </a:t>
            </a:r>
            <a:r>
              <a:rPr lang="en-US" sz="3600">
                <a:latin typeface="Times New Roman" panose="02020603050405020304" pitchFamily="18" charset="0"/>
                <a:cs typeface="Times New Roman" panose="02020603050405020304" pitchFamily="18" charset="0"/>
              </a:rPr>
              <a:t>Đ</a:t>
            </a:r>
            <a:r>
              <a:rPr lang="vi-VN" sz="3600">
                <a:latin typeface="Times New Roman" panose="02020603050405020304" pitchFamily="18" charset="0"/>
                <a:cs typeface="Times New Roman" panose="02020603050405020304" pitchFamily="18" charset="0"/>
              </a:rPr>
              <a:t>ổi chỗ trực tiếp </a:t>
            </a:r>
            <a:r>
              <a:rPr lang="en-US" sz="3600">
                <a:latin typeface="Times New Roman" panose="02020603050405020304" pitchFamily="18" charset="0"/>
                <a:cs typeface="Times New Roman" panose="02020603050405020304" pitchFamily="18" charset="0"/>
              </a:rPr>
              <a:t>(</a:t>
            </a:r>
            <a:r>
              <a:rPr lang="en-US" sz="3600">
                <a:latin typeface="Times New Roman" panose="02020603050405020304" pitchFamily="18" charset="0"/>
                <a:cs typeface="Times New Roman" panose="02020603050405020304" pitchFamily="18" charset="0"/>
                <a:hlinkClick r:id="rId4" action="ppaction://hlinksldjump"/>
              </a:rPr>
              <a:t>Interchange sort</a:t>
            </a:r>
            <a:r>
              <a:rPr lang="en-US" sz="3600">
                <a:latin typeface="Times New Roman" panose="02020603050405020304" pitchFamily="18" charset="0"/>
                <a:cs typeface="Times New Roman" panose="02020603050405020304" pitchFamily="18" charset="0"/>
              </a:rPr>
              <a:t>)</a:t>
            </a:r>
          </a:p>
          <a:p>
            <a:pPr eaLnBrk="1" hangingPunct="1">
              <a:lnSpc>
                <a:spcPct val="150000"/>
              </a:lnSpc>
              <a:spcBef>
                <a:spcPts val="600"/>
              </a:spcBef>
            </a:pPr>
            <a:r>
              <a:rPr lang="vi-VN" sz="3600">
                <a:latin typeface="Times New Roman" panose="02020603050405020304" pitchFamily="18" charset="0"/>
                <a:cs typeface="Times New Roman" panose="02020603050405020304" pitchFamily="18" charset="0"/>
              </a:rPr>
              <a:t>Phương pháp Chèn trực tiếp </a:t>
            </a:r>
            <a:r>
              <a:rPr lang="en-US" sz="3600">
                <a:latin typeface="Times New Roman" panose="02020603050405020304" pitchFamily="18" charset="0"/>
                <a:cs typeface="Times New Roman" panose="02020603050405020304" pitchFamily="18" charset="0"/>
              </a:rPr>
              <a:t>(</a:t>
            </a:r>
            <a:r>
              <a:rPr lang="en-US" sz="3600">
                <a:latin typeface="Times New Roman" panose="02020603050405020304" pitchFamily="18" charset="0"/>
                <a:cs typeface="Times New Roman" panose="02020603050405020304" pitchFamily="18" charset="0"/>
                <a:hlinkClick r:id="rId5" action="ppaction://hlinksldjump"/>
              </a:rPr>
              <a:t>Insertion sort</a:t>
            </a:r>
            <a:r>
              <a:rPr lang="en-US" sz="3600">
                <a:latin typeface="Times New Roman" panose="02020603050405020304" pitchFamily="18" charset="0"/>
                <a:cs typeface="Times New Roman" panose="02020603050405020304" pitchFamily="18" charset="0"/>
              </a:rPr>
              <a:t>)</a:t>
            </a:r>
          </a:p>
          <a:p>
            <a:pPr>
              <a:lnSpc>
                <a:spcPct val="150000"/>
              </a:lnSpc>
              <a:spcBef>
                <a:spcPts val="600"/>
              </a:spcBef>
            </a:pPr>
            <a:r>
              <a:rPr lang="vi-VN" sz="3600">
                <a:latin typeface="Times New Roman" panose="02020603050405020304" pitchFamily="18" charset="0"/>
                <a:cs typeface="Times New Roman" panose="02020603050405020304" pitchFamily="18" charset="0"/>
              </a:rPr>
              <a:t>Phương pháp </a:t>
            </a:r>
            <a:r>
              <a:rPr lang="en-US" sz="3600">
                <a:latin typeface="Times New Roman" panose="02020603050405020304" pitchFamily="18" charset="0"/>
                <a:cs typeface="Times New Roman" panose="02020603050405020304" pitchFamily="18" charset="0"/>
              </a:rPr>
              <a:t>N</a:t>
            </a:r>
            <a:r>
              <a:rPr lang="vi-VN" sz="3600">
                <a:latin typeface="Times New Roman" panose="02020603050405020304" pitchFamily="18" charset="0"/>
                <a:cs typeface="Times New Roman" panose="02020603050405020304" pitchFamily="18" charset="0"/>
              </a:rPr>
              <a:t>ổi bọt </a:t>
            </a:r>
            <a:r>
              <a:rPr lang="en-US" sz="3600">
                <a:latin typeface="Times New Roman" panose="02020603050405020304" pitchFamily="18" charset="0"/>
                <a:cs typeface="Times New Roman" panose="02020603050405020304" pitchFamily="18" charset="0"/>
              </a:rPr>
              <a:t>(</a:t>
            </a:r>
            <a:r>
              <a:rPr lang="en-US" sz="3600">
                <a:latin typeface="Times New Roman" panose="02020603050405020304" pitchFamily="18" charset="0"/>
                <a:cs typeface="Times New Roman" panose="02020603050405020304" pitchFamily="18" charset="0"/>
                <a:hlinkClick r:id="rId6" action="ppaction://hlinksldjump"/>
              </a:rPr>
              <a:t>Bubble sort</a:t>
            </a:r>
            <a:r>
              <a:rPr lang="en-US" sz="3600">
                <a:latin typeface="Times New Roman" panose="02020603050405020304" pitchFamily="18" charset="0"/>
                <a:cs typeface="Times New Roman" panose="02020603050405020304" pitchFamily="18" charset="0"/>
              </a:rPr>
              <a:t>)</a:t>
            </a:r>
          </a:p>
        </p:txBody>
      </p:sp>
      <p:sp>
        <p:nvSpPr>
          <p:cNvPr id="10"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273877227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11">
                                            <p:txEl>
                                              <p:pRg st="0" end="0"/>
                                            </p:txEl>
                                          </p:spTgt>
                                        </p:tgtEl>
                                        <p:attrNameLst>
                                          <p:attrName>style.opacity</p:attrName>
                                        </p:attrNameLst>
                                      </p:cBhvr>
                                      <p:to>
                                        <p:strVal val="0.5"/>
                                      </p:to>
                                    </p:set>
                                    <p:animEffect filter="image" prLst="opacity: 0.5">
                                      <p:cBhvr rctx="IE">
                                        <p:cTn id="7" dur="indefinite"/>
                                        <p:tgtEl>
                                          <p:spTgt spid="11">
                                            <p:txEl>
                                              <p:pRg st="0" end="0"/>
                                            </p:txEl>
                                          </p:spTgt>
                                        </p:tgtEl>
                                      </p:cBhvr>
                                    </p:animEffect>
                                  </p:childTnLst>
                                </p:cTn>
                              </p:par>
                              <p:par>
                                <p:cTn id="8" presetID="9" presetClass="emph" presetSubtype="0" nodeType="withEffect">
                                  <p:stCondLst>
                                    <p:cond delay="0"/>
                                  </p:stCondLst>
                                  <p:childTnLst>
                                    <p:set>
                                      <p:cBhvr rctx="PPT">
                                        <p:cTn id="9" dur="indefinite"/>
                                        <p:tgtEl>
                                          <p:spTgt spid="11">
                                            <p:txEl>
                                              <p:pRg st="1" end="1"/>
                                            </p:txEl>
                                          </p:spTgt>
                                        </p:tgtEl>
                                        <p:attrNameLst>
                                          <p:attrName>style.opacity</p:attrName>
                                        </p:attrNameLst>
                                      </p:cBhvr>
                                      <p:to>
                                        <p:strVal val="0.5"/>
                                      </p:to>
                                    </p:set>
                                    <p:animEffect filter="image" prLst="opacity: 0.5">
                                      <p:cBhvr rctx="IE">
                                        <p:cTn id="10" dur="indefinite"/>
                                        <p:tgtEl>
                                          <p:spTgt spid="11">
                                            <p:txEl>
                                              <p:pRg st="1" end="1"/>
                                            </p:txEl>
                                          </p:spTgt>
                                        </p:tgtEl>
                                      </p:cBhvr>
                                    </p:animEffect>
                                  </p:childTnLst>
                                </p:cTn>
                              </p:par>
                              <p:par>
                                <p:cTn id="11" presetID="9" presetClass="emph" presetSubtype="0" nodeType="withEffect">
                                  <p:stCondLst>
                                    <p:cond delay="0"/>
                                  </p:stCondLst>
                                  <p:childTnLst>
                                    <p:set>
                                      <p:cBhvr rctx="PPT">
                                        <p:cTn id="12" dur="indefinite"/>
                                        <p:tgtEl>
                                          <p:spTgt spid="11">
                                            <p:txEl>
                                              <p:pRg st="2" end="2"/>
                                            </p:txEl>
                                          </p:spTgt>
                                        </p:tgtEl>
                                        <p:attrNameLst>
                                          <p:attrName>style.opacity</p:attrName>
                                        </p:attrNameLst>
                                      </p:cBhvr>
                                      <p:to>
                                        <p:strVal val="0.5"/>
                                      </p:to>
                                    </p:set>
                                    <p:animEffect filter="image" prLst="opacity: 0.5">
                                      <p:cBhvr rctx="IE">
                                        <p:cTn id="13" dur="indefinite"/>
                                        <p:tgtEl>
                                          <p:spTgt spid="11">
                                            <p:txEl>
                                              <p:pRg st="2" end="2"/>
                                            </p:txEl>
                                          </p:spTgt>
                                        </p:tgtEl>
                                      </p:cBhvr>
                                    </p:animEffect>
                                  </p:childTnLst>
                                </p:cTn>
                              </p:par>
                              <p:par>
                                <p:cTn id="14" presetID="15" presetClass="emph" presetSubtype="0" nodeType="withEffect">
                                  <p:stCondLst>
                                    <p:cond delay="0"/>
                                  </p:stCondLst>
                                  <p:iterate type="lt">
                                    <p:tmAbs val="25"/>
                                  </p:iterate>
                                  <p:childTnLst>
                                    <p:set>
                                      <p:cBhvr override="childStyle">
                                        <p:cTn id="15" dur="indefinite"/>
                                        <p:tgtEl>
                                          <p:spTgt spid="11">
                                            <p:txEl>
                                              <p:pRg st="3" end="3"/>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83" name="Rectangle 7"/>
          <p:cNvSpPr>
            <a:spLocks noGrp="1" noChangeArrowheads="1"/>
          </p:cNvSpPr>
          <p:nvPr>
            <p:ph sz="quarter" idx="1"/>
          </p:nvPr>
        </p:nvSpPr>
        <p:spPr>
          <a:xfrm>
            <a:off x="685800" y="1511300"/>
            <a:ext cx="10960099" cy="4495800"/>
          </a:xfrm>
        </p:spPr>
        <p:txBody>
          <a:bodyPr/>
          <a:lstStyle/>
          <a:p>
            <a:pPr algn="just">
              <a:lnSpc>
                <a:spcPct val="130000"/>
              </a:lnSpc>
              <a:spcBef>
                <a:spcPts val="800"/>
              </a:spcBef>
            </a:pPr>
            <a:r>
              <a:rPr lang="en-US">
                <a:latin typeface="Times New Roman" panose="02020603050405020304" pitchFamily="18" charset="0"/>
                <a:cs typeface="Times New Roman" panose="02020603050405020304" pitchFamily="18" charset="0"/>
              </a:rPr>
              <a:t>Xuất phát từ cuối (đầu) dãy, đổi chỗ các cặp phần tử kế cận để đưa phần tử nhỏ (lớn) hơn trong cặp phần tử đó về vị trí đúng đầu  (cuối) dãy hiện hành, sau đó sẽ không xét đến nó ở bước tiếp theo</a:t>
            </a:r>
          </a:p>
          <a:p>
            <a:pPr algn="just">
              <a:lnSpc>
                <a:spcPct val="130000"/>
              </a:lnSpc>
              <a:spcBef>
                <a:spcPts val="800"/>
              </a:spcBef>
            </a:pPr>
            <a:r>
              <a:rPr lang="en-US">
                <a:latin typeface="Times New Roman" panose="02020603050405020304" pitchFamily="18" charset="0"/>
                <a:cs typeface="Times New Roman" panose="02020603050405020304" pitchFamily="18" charset="0"/>
              </a:rPr>
              <a:t>Ở lần xử lý thứ i có vị trí đầu dãy là i </a:t>
            </a:r>
          </a:p>
          <a:p>
            <a:pPr algn="just">
              <a:lnSpc>
                <a:spcPct val="130000"/>
              </a:lnSpc>
              <a:spcBef>
                <a:spcPts val="800"/>
              </a:spcBef>
            </a:pPr>
            <a:r>
              <a:rPr lang="en-US">
                <a:latin typeface="Times New Roman" panose="02020603050405020304" pitchFamily="18" charset="0"/>
                <a:cs typeface="Times New Roman" panose="02020603050405020304" pitchFamily="18" charset="0"/>
              </a:rPr>
              <a:t>Lặp lại xử lý trên cho đến khi không còn cặp phần tử nào để xét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3" name="Rectangle 2"/>
          <p:cNvSpPr/>
          <p:nvPr/>
        </p:nvSpPr>
        <p:spPr>
          <a:xfrm>
            <a:off x="685800" y="248458"/>
            <a:ext cx="10960099" cy="754053"/>
          </a:xfrm>
          <a:prstGeom prst="rect">
            <a:avLst/>
          </a:prstGeom>
        </p:spPr>
        <p:txBody>
          <a:bodyPr wrap="square">
            <a:spAutoFit/>
          </a:bodyPr>
          <a:lstStyle/>
          <a:p>
            <a:pPr algn="ctr"/>
            <a:r>
              <a:rPr lang="en-US" sz="4300" b="1" i="1">
                <a:latin typeface="Times New Roman" panose="02020603050405020304" pitchFamily="18" charset="0"/>
              </a:rPr>
              <a:t>Bubble</a:t>
            </a:r>
            <a:r>
              <a:rPr lang="en-US" sz="4300" b="1" i="1"/>
              <a:t> </a:t>
            </a:r>
            <a:r>
              <a:rPr lang="en-US" sz="4300" b="1" i="1">
                <a:latin typeface="Times New Roman" panose="02020603050405020304" pitchFamily="18" charset="0"/>
              </a:rPr>
              <a:t>Sort</a:t>
            </a:r>
            <a:r>
              <a:rPr lang="en-US" sz="4300" b="1" i="1"/>
              <a:t> </a:t>
            </a:r>
            <a:r>
              <a:rPr lang="en-US" sz="4300" b="1" i="1">
                <a:latin typeface="Times New Roman" panose="02020603050405020304" pitchFamily="18" charset="0"/>
              </a:rPr>
              <a:t>–</a:t>
            </a:r>
            <a:r>
              <a:rPr lang="en-US" sz="4300" b="1" i="1"/>
              <a:t> </a:t>
            </a:r>
            <a:r>
              <a:rPr lang="en-US" sz="4300" b="1" i="1">
                <a:latin typeface="Times New Roman" panose="02020603050405020304" pitchFamily="18" charset="0"/>
              </a:rPr>
              <a:t>Ý</a:t>
            </a:r>
            <a:r>
              <a:rPr lang="en-US" sz="4300" b="1" i="1"/>
              <a:t> </a:t>
            </a:r>
            <a:r>
              <a:rPr lang="en-US" sz="4300" b="1" i="1">
                <a:latin typeface="Times New Roman" panose="02020603050405020304" pitchFamily="18" charset="0"/>
              </a:rPr>
              <a:t>tưởng</a:t>
            </a:r>
            <a:endParaRPr lang="en-US" sz="4300" b="1"/>
          </a:p>
        </p:txBody>
      </p:sp>
      <p:sp>
        <p:nvSpPr>
          <p:cNvPr id="8"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403587221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8583">
                                            <p:txEl>
                                              <p:pRg st="0" end="0"/>
                                            </p:txEl>
                                          </p:spTgt>
                                        </p:tgtEl>
                                        <p:attrNameLst>
                                          <p:attrName>style.visibility</p:attrName>
                                        </p:attrNameLst>
                                      </p:cBhvr>
                                      <p:to>
                                        <p:strVal val="visible"/>
                                      </p:to>
                                    </p:set>
                                    <p:animEffect transition="in" filter="blinds(horizontal)">
                                      <p:cBhvr>
                                        <p:cTn id="7" dur="500"/>
                                        <p:tgtEl>
                                          <p:spTgt spid="4085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08583">
                                            <p:txEl>
                                              <p:pRg st="1" end="1"/>
                                            </p:txEl>
                                          </p:spTgt>
                                        </p:tgtEl>
                                        <p:attrNameLst>
                                          <p:attrName>style.visibility</p:attrName>
                                        </p:attrNameLst>
                                      </p:cBhvr>
                                      <p:to>
                                        <p:strVal val="visible"/>
                                      </p:to>
                                    </p:set>
                                    <p:animEffect transition="in" filter="blinds(horizontal)">
                                      <p:cBhvr>
                                        <p:cTn id="12" dur="500"/>
                                        <p:tgtEl>
                                          <p:spTgt spid="4085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08583">
                                            <p:txEl>
                                              <p:pRg st="2" end="2"/>
                                            </p:txEl>
                                          </p:spTgt>
                                        </p:tgtEl>
                                        <p:attrNameLst>
                                          <p:attrName>style.visibility</p:attrName>
                                        </p:attrNameLst>
                                      </p:cBhvr>
                                      <p:to>
                                        <p:strVal val="visible"/>
                                      </p:to>
                                    </p:set>
                                    <p:animEffect transition="in" filter="blinds(horizontal)">
                                      <p:cBhvr>
                                        <p:cTn id="17" dur="500"/>
                                        <p:tgtEl>
                                          <p:spTgt spid="4085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5"/>
          <p:cNvSpPr>
            <a:spLocks noGrp="1" noChangeArrowheads="1"/>
          </p:cNvSpPr>
          <p:nvPr>
            <p:ph sz="quarter" idx="1"/>
          </p:nvPr>
        </p:nvSpPr>
        <p:spPr>
          <a:xfrm>
            <a:off x="685800" y="1301356"/>
            <a:ext cx="10960099" cy="4937125"/>
          </a:xfrm>
        </p:spPr>
        <p:txBody>
          <a:bodyPr/>
          <a:lstStyle/>
          <a:p>
            <a:pPr>
              <a:lnSpc>
                <a:spcPts val="3000"/>
              </a:lnSpc>
              <a:spcBef>
                <a:spcPts val="800"/>
              </a:spcBef>
              <a:buNone/>
            </a:pPr>
            <a:r>
              <a:rPr lang="en-US" i="1">
                <a:solidFill>
                  <a:srgbClr val="000000"/>
                </a:solidFill>
                <a:latin typeface="Times New Roman" panose="02020603050405020304" pitchFamily="18" charset="0"/>
                <a:cs typeface="Times New Roman" panose="02020603050405020304" pitchFamily="18" charset="0"/>
              </a:rPr>
              <a:t>Input: dãy (a, n)</a:t>
            </a:r>
          </a:p>
          <a:p>
            <a:pPr>
              <a:lnSpc>
                <a:spcPts val="3000"/>
              </a:lnSpc>
              <a:spcBef>
                <a:spcPts val="800"/>
              </a:spcBef>
              <a:buNone/>
            </a:pPr>
            <a:r>
              <a:rPr lang="en-US" i="1">
                <a:solidFill>
                  <a:srgbClr val="000000"/>
                </a:solidFill>
                <a:latin typeface="Times New Roman" panose="02020603050405020304" pitchFamily="18" charset="0"/>
                <a:cs typeface="Times New Roman" panose="02020603050405020304" pitchFamily="18" charset="0"/>
              </a:rPr>
              <a:t>Output: dãy (a, n) đã được sắp xếp</a:t>
            </a:r>
          </a:p>
          <a:p>
            <a:pPr>
              <a:lnSpc>
                <a:spcPts val="3000"/>
              </a:lnSpc>
              <a:spcBef>
                <a:spcPts val="800"/>
              </a:spcBef>
            </a:pPr>
            <a:r>
              <a:rPr lang="en-US">
                <a:latin typeface="Times New Roman" panose="02020603050405020304" pitchFamily="18" charset="0"/>
                <a:cs typeface="Times New Roman" panose="02020603050405020304" pitchFamily="18" charset="0"/>
              </a:rPr>
              <a:t>Bước 1: i = 0; </a:t>
            </a:r>
          </a:p>
          <a:p>
            <a:pPr>
              <a:lnSpc>
                <a:spcPts val="3000"/>
              </a:lnSpc>
              <a:spcBef>
                <a:spcPts val="800"/>
              </a:spcBef>
            </a:pPr>
            <a:r>
              <a:rPr lang="en-US">
                <a:latin typeface="Times New Roman" panose="02020603050405020304" pitchFamily="18" charset="0"/>
                <a:cs typeface="Times New Roman" panose="02020603050405020304" pitchFamily="18" charset="0"/>
              </a:rPr>
              <a:t>Bước 2: j = n-1; 	</a:t>
            </a:r>
            <a:r>
              <a:rPr lang="en-US" i="1">
                <a:solidFill>
                  <a:srgbClr val="009900"/>
                </a:solidFill>
                <a:latin typeface="Times New Roman" panose="02020603050405020304" pitchFamily="18" charset="0"/>
                <a:cs typeface="Times New Roman" panose="02020603050405020304" pitchFamily="18" charset="0"/>
              </a:rPr>
              <a:t>//Duyệt từ cuối dãy ngược về vị trí i</a:t>
            </a:r>
          </a:p>
          <a:p>
            <a:pPr lvl="1">
              <a:lnSpc>
                <a:spcPts val="3000"/>
              </a:lnSpc>
              <a:spcBef>
                <a:spcPts val="800"/>
              </a:spcBef>
            </a:pPr>
            <a:r>
              <a:rPr lang="en-US">
                <a:latin typeface="Times New Roman" panose="02020603050405020304" pitchFamily="18" charset="0"/>
                <a:cs typeface="Times New Roman" panose="02020603050405020304" pitchFamily="18" charset="0"/>
              </a:rPr>
              <a:t>Trong khi (j &gt; i) thực hiện:</a:t>
            </a:r>
          </a:p>
          <a:p>
            <a:pPr lvl="2">
              <a:lnSpc>
                <a:spcPts val="3000"/>
              </a:lnSpc>
              <a:spcBef>
                <a:spcPts val="800"/>
              </a:spcBef>
            </a:pPr>
            <a:r>
              <a:rPr lang="en-US">
                <a:latin typeface="Times New Roman" panose="02020603050405020304" pitchFamily="18" charset="0"/>
                <a:cs typeface="Times New Roman" panose="02020603050405020304" pitchFamily="18" charset="0"/>
              </a:rPr>
              <a:t>Nếu a[j]&lt;a[j-1] thì đổi chỗ a[j], a[j-1]</a:t>
            </a:r>
            <a:endParaRPr lang="en-US" i="1">
              <a:latin typeface="Times New Roman" panose="02020603050405020304" pitchFamily="18" charset="0"/>
              <a:cs typeface="Times New Roman" panose="02020603050405020304" pitchFamily="18" charset="0"/>
            </a:endParaRPr>
          </a:p>
          <a:p>
            <a:pPr lvl="2">
              <a:lnSpc>
                <a:spcPts val="3000"/>
              </a:lnSpc>
              <a:spcBef>
                <a:spcPts val="800"/>
              </a:spcBef>
            </a:pPr>
            <a:r>
              <a:rPr lang="en-US">
                <a:latin typeface="Times New Roman" panose="02020603050405020304" pitchFamily="18" charset="0"/>
                <a:cs typeface="Times New Roman" panose="02020603050405020304" pitchFamily="18" charset="0"/>
              </a:rPr>
              <a:t>j = j-1;		</a:t>
            </a:r>
          </a:p>
          <a:p>
            <a:pPr>
              <a:lnSpc>
                <a:spcPts val="3000"/>
              </a:lnSpc>
              <a:spcBef>
                <a:spcPts val="800"/>
              </a:spcBef>
            </a:pPr>
            <a:r>
              <a:rPr lang="en-US">
                <a:latin typeface="Times New Roman" panose="02020603050405020304" pitchFamily="18" charset="0"/>
                <a:cs typeface="Times New Roman" panose="02020603050405020304" pitchFamily="18" charset="0"/>
              </a:rPr>
              <a:t>Bước 3: i = i+1;	</a:t>
            </a:r>
            <a:r>
              <a:rPr lang="en-US" i="1">
                <a:solidFill>
                  <a:srgbClr val="009900"/>
                </a:solidFill>
                <a:latin typeface="Times New Roman" panose="02020603050405020304" pitchFamily="18" charset="0"/>
                <a:cs typeface="Times New Roman" panose="02020603050405020304" pitchFamily="18" charset="0"/>
              </a:rPr>
              <a:t>// lần xử lý kế tiếp</a:t>
            </a:r>
          </a:p>
          <a:p>
            <a:pPr lvl="1">
              <a:lnSpc>
                <a:spcPts val="3000"/>
              </a:lnSpc>
              <a:spcBef>
                <a:spcPts val="800"/>
              </a:spcBef>
            </a:pPr>
            <a:r>
              <a:rPr lang="en-US">
                <a:latin typeface="Times New Roman" panose="02020603050405020304" pitchFamily="18" charset="0"/>
                <a:cs typeface="Times New Roman" panose="02020603050405020304" pitchFamily="18" charset="0"/>
              </a:rPr>
              <a:t>Nếu  i = n: Dừng		</a:t>
            </a:r>
            <a:r>
              <a:rPr lang="en-US" i="1">
                <a:solidFill>
                  <a:srgbClr val="009900"/>
                </a:solidFill>
                <a:latin typeface="Times New Roman" panose="02020603050405020304" pitchFamily="18" charset="0"/>
                <a:cs typeface="Times New Roman" panose="02020603050405020304" pitchFamily="18" charset="0"/>
              </a:rPr>
              <a:t>// Hết dãy</a:t>
            </a:r>
            <a:endParaRPr lang="en-US">
              <a:solidFill>
                <a:srgbClr val="009900"/>
              </a:solidFill>
              <a:latin typeface="Times New Roman" panose="02020603050405020304" pitchFamily="18" charset="0"/>
              <a:cs typeface="Times New Roman" panose="02020603050405020304" pitchFamily="18" charset="0"/>
            </a:endParaRPr>
          </a:p>
          <a:p>
            <a:pPr lvl="1">
              <a:lnSpc>
                <a:spcPts val="3000"/>
              </a:lnSpc>
              <a:spcBef>
                <a:spcPts val="800"/>
              </a:spcBef>
            </a:pPr>
            <a:r>
              <a:rPr lang="en-US">
                <a:latin typeface="Times New Roman" panose="02020603050405020304" pitchFamily="18" charset="0"/>
                <a:cs typeface="Times New Roman" panose="02020603050405020304" pitchFamily="18" charset="0"/>
              </a:rPr>
              <a:t>Ngược lại: Lặp lại Bước 2</a:t>
            </a:r>
          </a:p>
          <a:p>
            <a:pPr>
              <a:lnSpc>
                <a:spcPts val="3000"/>
              </a:lnSpc>
              <a:spcBef>
                <a:spcPts val="800"/>
              </a:spcBef>
            </a:pPr>
            <a:endParaRPr lang="en-US">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8" name="Rectangle 7"/>
          <p:cNvSpPr/>
          <p:nvPr/>
        </p:nvSpPr>
        <p:spPr>
          <a:xfrm>
            <a:off x="685800" y="248458"/>
            <a:ext cx="10960099" cy="754053"/>
          </a:xfrm>
          <a:prstGeom prst="rect">
            <a:avLst/>
          </a:prstGeom>
        </p:spPr>
        <p:txBody>
          <a:bodyPr wrap="square">
            <a:spAutoFit/>
          </a:bodyPr>
          <a:lstStyle/>
          <a:p>
            <a:pPr algn="ctr"/>
            <a:r>
              <a:rPr lang="en-US" sz="4300" b="1" i="1">
                <a:latin typeface="Times New Roman" panose="02020603050405020304" pitchFamily="18" charset="0"/>
                <a:cs typeface="Times New Roman" panose="02020603050405020304" pitchFamily="18" charset="0"/>
              </a:rPr>
              <a:t>Bubble Sort – Thuật </a:t>
            </a:r>
            <a:r>
              <a:rPr lang="en-US" sz="4300" b="1" i="1">
                <a:latin typeface="Times New Roman" panose="02020603050405020304" pitchFamily="18" charset="0"/>
              </a:rPr>
              <a:t>toán </a:t>
            </a:r>
            <a:endParaRPr lang="en-US" sz="4300" b="1"/>
          </a:p>
        </p:txBody>
      </p:sp>
      <p:sp>
        <p:nvSpPr>
          <p:cNvPr id="9"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74865652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Oval 3"/>
          <p:cNvSpPr>
            <a:spLocks noChangeArrowheads="1"/>
          </p:cNvSpPr>
          <p:nvPr/>
        </p:nvSpPr>
        <p:spPr bwMode="auto">
          <a:xfrm>
            <a:off x="3568700"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55301" name="Oval 4"/>
          <p:cNvSpPr>
            <a:spLocks noChangeArrowheads="1"/>
          </p:cNvSpPr>
          <p:nvPr/>
        </p:nvSpPr>
        <p:spPr bwMode="auto">
          <a:xfrm>
            <a:off x="4592638"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8</a:t>
            </a:r>
          </a:p>
        </p:txBody>
      </p:sp>
      <p:sp>
        <p:nvSpPr>
          <p:cNvPr id="55302" name="Oval 5"/>
          <p:cNvSpPr>
            <a:spLocks noChangeArrowheads="1"/>
          </p:cNvSpPr>
          <p:nvPr/>
        </p:nvSpPr>
        <p:spPr bwMode="auto">
          <a:xfrm>
            <a:off x="5614988"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55303" name="Oval 6"/>
          <p:cNvSpPr>
            <a:spLocks noChangeArrowheads="1"/>
          </p:cNvSpPr>
          <p:nvPr/>
        </p:nvSpPr>
        <p:spPr bwMode="auto">
          <a:xfrm>
            <a:off x="6638925"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55304" name="Oval 7"/>
          <p:cNvSpPr>
            <a:spLocks noChangeArrowheads="1"/>
          </p:cNvSpPr>
          <p:nvPr/>
        </p:nvSpPr>
        <p:spPr bwMode="auto">
          <a:xfrm>
            <a:off x="7661275"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55305" name="Oval 8"/>
          <p:cNvSpPr>
            <a:spLocks noChangeArrowheads="1"/>
          </p:cNvSpPr>
          <p:nvPr/>
        </p:nvSpPr>
        <p:spPr bwMode="auto">
          <a:xfrm>
            <a:off x="8685213"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55306" name="Oval 9"/>
          <p:cNvSpPr>
            <a:spLocks noChangeArrowheads="1"/>
          </p:cNvSpPr>
          <p:nvPr/>
        </p:nvSpPr>
        <p:spPr bwMode="auto">
          <a:xfrm>
            <a:off x="9709151" y="2871789"/>
            <a:ext cx="754063" cy="64928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15</a:t>
            </a:r>
          </a:p>
        </p:txBody>
      </p:sp>
      <p:sp>
        <p:nvSpPr>
          <p:cNvPr id="55307" name="Oval 10"/>
          <p:cNvSpPr>
            <a:spLocks noChangeArrowheads="1"/>
          </p:cNvSpPr>
          <p:nvPr/>
        </p:nvSpPr>
        <p:spPr bwMode="auto">
          <a:xfrm>
            <a:off x="2546351" y="2871789"/>
            <a:ext cx="765175" cy="64928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12</a:t>
            </a:r>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24" name="Rectangle 23"/>
          <p:cNvSpPr/>
          <p:nvPr/>
        </p:nvSpPr>
        <p:spPr>
          <a:xfrm>
            <a:off x="615950" y="248458"/>
            <a:ext cx="10960100" cy="754053"/>
          </a:xfrm>
          <a:prstGeom prst="rect">
            <a:avLst/>
          </a:prstGeom>
        </p:spPr>
        <p:txBody>
          <a:bodyPr wrap="square">
            <a:spAutoFit/>
          </a:bodyPr>
          <a:lstStyle/>
          <a:p>
            <a:pPr algn="ctr"/>
            <a:r>
              <a:rPr lang="en-US" sz="4300" b="1" i="1">
                <a:latin typeface="Times New Roman" panose="02020603050405020304" pitchFamily="18" charset="0"/>
              </a:rPr>
              <a:t>Bubble</a:t>
            </a:r>
            <a:r>
              <a:rPr lang="en-US" sz="4300" b="1" i="1"/>
              <a:t> </a:t>
            </a:r>
            <a:r>
              <a:rPr lang="en-US" sz="4300" b="1" i="1">
                <a:latin typeface="Times New Roman" panose="02020603050405020304" pitchFamily="18" charset="0"/>
              </a:rPr>
              <a:t>Sort – Ví dụ</a:t>
            </a:r>
            <a:endParaRPr lang="en-US" sz="4300" b="1"/>
          </a:p>
        </p:txBody>
      </p:sp>
      <p:grpSp>
        <p:nvGrpSpPr>
          <p:cNvPr id="25" name="Group 11"/>
          <p:cNvGrpSpPr>
            <a:grpSpLocks/>
          </p:cNvGrpSpPr>
          <p:nvPr/>
        </p:nvGrpSpPr>
        <p:grpSpPr bwMode="auto">
          <a:xfrm>
            <a:off x="2546350" y="2287589"/>
            <a:ext cx="7893050" cy="649287"/>
            <a:chOff x="644" y="1153"/>
            <a:chExt cx="4972" cy="409"/>
          </a:xfrm>
        </p:grpSpPr>
        <p:sp>
          <p:nvSpPr>
            <p:cNvPr id="26" name="Oval 12"/>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27" name="Oval 13"/>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28" name="Oval 14"/>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3</a:t>
              </a:r>
            </a:p>
          </p:txBody>
        </p:sp>
        <p:sp>
          <p:nvSpPr>
            <p:cNvPr id="29" name="Oval 15"/>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30" name="Oval 16"/>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31" name="Oval 17"/>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32" name="Oval 18"/>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7</a:t>
              </a:r>
            </a:p>
          </p:txBody>
        </p:sp>
        <p:sp>
          <p:nvSpPr>
            <p:cNvPr id="33" name="Oval 19"/>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0</a:t>
              </a:r>
            </a:p>
          </p:txBody>
        </p:sp>
      </p:grpSp>
      <p:sp>
        <p:nvSpPr>
          <p:cNvPr id="34"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28091668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1" name="Oval 3"/>
          <p:cNvSpPr>
            <a:spLocks noChangeArrowheads="1"/>
          </p:cNvSpPr>
          <p:nvPr/>
        </p:nvSpPr>
        <p:spPr bwMode="auto">
          <a:xfrm>
            <a:off x="3552825"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667652" name="Oval 4"/>
          <p:cNvSpPr>
            <a:spLocks noChangeArrowheads="1"/>
          </p:cNvSpPr>
          <p:nvPr/>
        </p:nvSpPr>
        <p:spPr bwMode="auto">
          <a:xfrm>
            <a:off x="4592638"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8</a:t>
            </a:r>
          </a:p>
        </p:txBody>
      </p:sp>
      <p:sp>
        <p:nvSpPr>
          <p:cNvPr id="667653" name="Oval 5"/>
          <p:cNvSpPr>
            <a:spLocks noChangeArrowheads="1"/>
          </p:cNvSpPr>
          <p:nvPr/>
        </p:nvSpPr>
        <p:spPr bwMode="auto">
          <a:xfrm>
            <a:off x="5614988"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667654" name="Oval 6"/>
          <p:cNvSpPr>
            <a:spLocks noChangeArrowheads="1"/>
          </p:cNvSpPr>
          <p:nvPr/>
        </p:nvSpPr>
        <p:spPr bwMode="auto">
          <a:xfrm>
            <a:off x="6623050"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667655" name="Oval 7"/>
          <p:cNvSpPr>
            <a:spLocks noChangeArrowheads="1"/>
          </p:cNvSpPr>
          <p:nvPr/>
        </p:nvSpPr>
        <p:spPr bwMode="auto">
          <a:xfrm>
            <a:off x="7645400"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667656" name="Oval 8"/>
          <p:cNvSpPr>
            <a:spLocks noChangeArrowheads="1"/>
          </p:cNvSpPr>
          <p:nvPr/>
        </p:nvSpPr>
        <p:spPr bwMode="auto">
          <a:xfrm>
            <a:off x="8669338"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667657" name="Oval 9"/>
          <p:cNvSpPr>
            <a:spLocks noChangeArrowheads="1"/>
          </p:cNvSpPr>
          <p:nvPr/>
        </p:nvSpPr>
        <p:spPr bwMode="auto">
          <a:xfrm>
            <a:off x="9709151" y="2871789"/>
            <a:ext cx="754063" cy="64928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15</a:t>
            </a:r>
          </a:p>
        </p:txBody>
      </p:sp>
      <p:sp>
        <p:nvSpPr>
          <p:cNvPr id="667658" name="Oval 10"/>
          <p:cNvSpPr>
            <a:spLocks noChangeArrowheads="1"/>
          </p:cNvSpPr>
          <p:nvPr/>
        </p:nvSpPr>
        <p:spPr bwMode="auto">
          <a:xfrm>
            <a:off x="2546351" y="2871789"/>
            <a:ext cx="765175" cy="64928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12</a:t>
            </a:r>
          </a:p>
        </p:txBody>
      </p:sp>
      <p:sp>
        <p:nvSpPr>
          <p:cNvPr id="667668" name="AutoShape 20"/>
          <p:cNvSpPr>
            <a:spLocks noChangeArrowheads="1"/>
          </p:cNvSpPr>
          <p:nvPr/>
        </p:nvSpPr>
        <p:spPr bwMode="auto">
          <a:xfrm>
            <a:off x="2462213" y="3556001"/>
            <a:ext cx="914400" cy="908149"/>
          </a:xfrm>
          <a:prstGeom prst="upArrowCallout">
            <a:avLst>
              <a:gd name="adj1" fmla="val 27746"/>
              <a:gd name="adj2" fmla="val 25819"/>
              <a:gd name="adj3" fmla="val 16667"/>
              <a:gd name="adj4" fmla="val 5053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latin typeface="Times New Roman" panose="02020603050405020304" pitchFamily="18" charset="0"/>
              </a:rPr>
              <a:t>i</a:t>
            </a:r>
          </a:p>
        </p:txBody>
      </p:sp>
      <p:sp>
        <p:nvSpPr>
          <p:cNvPr id="667669" name="AutoShape 21"/>
          <p:cNvSpPr>
            <a:spLocks noChangeArrowheads="1"/>
          </p:cNvSpPr>
          <p:nvPr/>
        </p:nvSpPr>
        <p:spPr bwMode="auto">
          <a:xfrm>
            <a:off x="9493250" y="2041526"/>
            <a:ext cx="1143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solidFill>
                  <a:srgbClr val="0000FF"/>
                </a:solidFill>
                <a:latin typeface="Times New Roman" panose="02020603050405020304" pitchFamily="18" charset="0"/>
              </a:rPr>
              <a:t>j</a:t>
            </a:r>
          </a:p>
        </p:txBody>
      </p:sp>
      <p:sp>
        <p:nvSpPr>
          <p:cNvPr id="667687" name="Oval 39"/>
          <p:cNvSpPr>
            <a:spLocks noChangeArrowheads="1"/>
          </p:cNvSpPr>
          <p:nvPr/>
        </p:nvSpPr>
        <p:spPr bwMode="auto">
          <a:xfrm>
            <a:off x="2573338" y="2886075"/>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40976" name="Rectangle 25"/>
          <p:cNvSpPr>
            <a:spLocks noChangeArrowheads="1"/>
          </p:cNvSpPr>
          <p:nvPr/>
        </p:nvSpPr>
        <p:spPr bwMode="auto">
          <a:xfrm>
            <a:off x="3762376" y="5629275"/>
            <a:ext cx="48434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53975">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lvl="2">
              <a:lnSpc>
                <a:spcPts val="3000"/>
              </a:lnSpc>
              <a:spcBef>
                <a:spcPts val="800"/>
              </a:spcBef>
            </a:pPr>
            <a:r>
              <a:rPr lang="en-US" sz="2400">
                <a:solidFill>
                  <a:srgbClr val="0000FF"/>
                </a:solidFill>
                <a:latin typeface="Times New Roman" panose="02020603050405020304" pitchFamily="18" charset="0"/>
                <a:cs typeface="Times New Roman" panose="02020603050405020304" pitchFamily="18" charset="0"/>
              </a:rPr>
              <a:t>Nếu a[j]&lt;a[j-1] thì đổi chỗ a[j], a[j-1]</a:t>
            </a:r>
            <a:endParaRPr lang="en-US" sz="2400" i="1">
              <a:solidFill>
                <a:srgbClr val="0000FF"/>
              </a:solidFill>
              <a:latin typeface="Times New Roman" panose="02020603050405020304" pitchFamily="18" charset="0"/>
              <a:cs typeface="Times New Roman" panose="02020603050405020304" pitchFamily="18" charset="0"/>
            </a:endParaRP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27" name="Rectangle 26"/>
          <p:cNvSpPr/>
          <p:nvPr/>
        </p:nvSpPr>
        <p:spPr>
          <a:xfrm>
            <a:off x="685800" y="248458"/>
            <a:ext cx="10960099" cy="754053"/>
          </a:xfrm>
          <a:prstGeom prst="rect">
            <a:avLst/>
          </a:prstGeom>
        </p:spPr>
        <p:txBody>
          <a:bodyPr wrap="square">
            <a:spAutoFit/>
          </a:bodyPr>
          <a:lstStyle/>
          <a:p>
            <a:pPr algn="ctr"/>
            <a:r>
              <a:rPr lang="en-US" sz="4300" b="1" i="1">
                <a:latin typeface="Times New Roman" panose="02020603050405020304" pitchFamily="18" charset="0"/>
              </a:rPr>
              <a:t>Bubble</a:t>
            </a:r>
            <a:r>
              <a:rPr lang="en-US" sz="4300" b="1" i="1"/>
              <a:t> </a:t>
            </a:r>
            <a:r>
              <a:rPr lang="en-US" sz="4300" b="1" i="1">
                <a:latin typeface="Times New Roman" panose="02020603050405020304" pitchFamily="18" charset="0"/>
              </a:rPr>
              <a:t>Sort</a:t>
            </a:r>
            <a:r>
              <a:rPr lang="en-US" sz="4300" b="1" i="1"/>
              <a:t> </a:t>
            </a:r>
            <a:r>
              <a:rPr lang="en-US" sz="4300" b="1" i="1">
                <a:latin typeface="Times New Roman" panose="02020603050405020304" pitchFamily="18" charset="0"/>
              </a:rPr>
              <a:t>–</a:t>
            </a:r>
            <a:r>
              <a:rPr lang="en-US" sz="4300" b="1" i="1"/>
              <a:t> </a:t>
            </a:r>
            <a:r>
              <a:rPr lang="en-US" sz="4300" b="1" i="1">
                <a:latin typeface="Times New Roman" panose="02020603050405020304" pitchFamily="18" charset="0"/>
              </a:rPr>
              <a:t>Ví dụ</a:t>
            </a:r>
            <a:endParaRPr lang="en-US" sz="4300" b="1"/>
          </a:p>
        </p:txBody>
      </p:sp>
      <p:grpSp>
        <p:nvGrpSpPr>
          <p:cNvPr id="28" name="Group 11"/>
          <p:cNvGrpSpPr>
            <a:grpSpLocks/>
          </p:cNvGrpSpPr>
          <p:nvPr/>
        </p:nvGrpSpPr>
        <p:grpSpPr bwMode="auto">
          <a:xfrm>
            <a:off x="2546350" y="2287589"/>
            <a:ext cx="7893050" cy="649287"/>
            <a:chOff x="644" y="1153"/>
            <a:chExt cx="4972" cy="409"/>
          </a:xfrm>
        </p:grpSpPr>
        <p:sp>
          <p:nvSpPr>
            <p:cNvPr id="29" name="Oval 12"/>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30" name="Oval 13"/>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31" name="Oval 14"/>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3</a:t>
              </a:r>
            </a:p>
          </p:txBody>
        </p:sp>
        <p:sp>
          <p:nvSpPr>
            <p:cNvPr id="32" name="Oval 15"/>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33" name="Oval 16"/>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34" name="Oval 17"/>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35" name="Oval 18"/>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7</a:t>
              </a:r>
            </a:p>
          </p:txBody>
        </p:sp>
        <p:sp>
          <p:nvSpPr>
            <p:cNvPr id="36" name="Oval 19"/>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0</a:t>
              </a:r>
            </a:p>
          </p:txBody>
        </p:sp>
      </p:grpSp>
      <p:sp>
        <p:nvSpPr>
          <p:cNvPr id="3" name="Rectangle 2"/>
          <p:cNvSpPr/>
          <p:nvPr/>
        </p:nvSpPr>
        <p:spPr>
          <a:xfrm>
            <a:off x="372004" y="3015734"/>
            <a:ext cx="1106393" cy="461665"/>
          </a:xfrm>
          <a:prstGeom prst="rect">
            <a:avLst/>
          </a:prstGeom>
        </p:spPr>
        <p:txBody>
          <a:bodyPr wrap="none">
            <a:spAutoFit/>
          </a:bodyPr>
          <a:lstStyle/>
          <a:p>
            <a:r>
              <a:rPr lang="en-US" sz="2400" b="1" i="1">
                <a:latin typeface="Times New Roman" panose="02020603050405020304" pitchFamily="18" charset="0"/>
              </a:rPr>
              <a:t>Bước 1</a:t>
            </a:r>
            <a:endParaRPr lang="en-US" sz="2400" b="1"/>
          </a:p>
        </p:txBody>
      </p:sp>
      <p:sp>
        <p:nvSpPr>
          <p:cNvPr id="37"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305775509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7668"/>
                                        </p:tgtEl>
                                        <p:attrNameLst>
                                          <p:attrName>style.visibility</p:attrName>
                                        </p:attrNameLst>
                                      </p:cBhvr>
                                      <p:to>
                                        <p:strVal val="visible"/>
                                      </p:to>
                                    </p:set>
                                    <p:animEffect transition="in" filter="blinds(horizontal)">
                                      <p:cBhvr>
                                        <p:cTn id="7" dur="500"/>
                                        <p:tgtEl>
                                          <p:spTgt spid="6676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iterate type="lt">
                                    <p:tmPct val="0"/>
                                  </p:iterate>
                                  <p:childTnLst>
                                    <p:set>
                                      <p:cBhvr>
                                        <p:cTn id="11" dur="1" fill="hold">
                                          <p:stCondLst>
                                            <p:cond delay="0"/>
                                          </p:stCondLst>
                                        </p:cTn>
                                        <p:tgtEl>
                                          <p:spTgt spid="667669"/>
                                        </p:tgtEl>
                                        <p:attrNameLst>
                                          <p:attrName>style.visibility</p:attrName>
                                        </p:attrNameLst>
                                      </p:cBhvr>
                                      <p:to>
                                        <p:strVal val="visible"/>
                                      </p:to>
                                    </p:set>
                                    <p:animEffect transition="in" filter="blinds(horizontal)">
                                      <p:cBhvr>
                                        <p:cTn id="12" dur="500"/>
                                        <p:tgtEl>
                                          <p:spTgt spid="667669"/>
                                        </p:tgtEl>
                                      </p:cBhvr>
                                    </p:animEffect>
                                  </p:childTnLst>
                                </p:cTn>
                              </p:par>
                            </p:childTnLst>
                          </p:cTn>
                        </p:par>
                        <p:par>
                          <p:cTn id="13" fill="hold" nodeType="afterGroup">
                            <p:stCondLst>
                              <p:cond delay="500"/>
                            </p:stCondLst>
                            <p:childTnLst>
                              <p:par>
                                <p:cTn id="14" presetID="26" presetClass="emph" presetSubtype="0" fill="hold" grpId="0" nodeType="afterEffect">
                                  <p:stCondLst>
                                    <p:cond delay="0"/>
                                  </p:stCondLst>
                                  <p:childTnLst>
                                    <p:animEffect transition="out" filter="fade">
                                      <p:cBhvr>
                                        <p:cTn id="15" dur="2000" tmFilter="0, 0; .2, .5; .8, .5; 1, 0"/>
                                        <p:tgtEl>
                                          <p:spTgt spid="667657"/>
                                        </p:tgtEl>
                                      </p:cBhvr>
                                    </p:animEffect>
                                    <p:animScale>
                                      <p:cBhvr>
                                        <p:cTn id="16" dur="1000" autoRev="1" fill="hold"/>
                                        <p:tgtEl>
                                          <p:spTgt spid="667657"/>
                                        </p:tgtEl>
                                      </p:cBhvr>
                                      <p:by x="105000" y="105000"/>
                                    </p:animScale>
                                  </p:childTnLst>
                                </p:cTn>
                              </p:par>
                              <p:par>
                                <p:cTn id="17" presetID="26" presetClass="emph" presetSubtype="0" fill="hold" grpId="0" nodeType="withEffect">
                                  <p:stCondLst>
                                    <p:cond delay="0"/>
                                  </p:stCondLst>
                                  <p:childTnLst>
                                    <p:animEffect transition="out" filter="fade">
                                      <p:cBhvr>
                                        <p:cTn id="18" dur="2000" tmFilter="0, 0; .2, .5; .8, .5; 1, 0"/>
                                        <p:tgtEl>
                                          <p:spTgt spid="667656"/>
                                        </p:tgtEl>
                                      </p:cBhvr>
                                    </p:animEffect>
                                    <p:animScale>
                                      <p:cBhvr>
                                        <p:cTn id="19" dur="1000" autoRev="1" fill="hold"/>
                                        <p:tgtEl>
                                          <p:spTgt spid="667656"/>
                                        </p:tgtEl>
                                      </p:cBhvr>
                                      <p:by x="105000" y="105000"/>
                                    </p:animScale>
                                  </p:childTnLst>
                                </p:cTn>
                              </p:par>
                            </p:childTnLst>
                          </p:cTn>
                        </p:par>
                        <p:par>
                          <p:cTn id="20" fill="hold" nodeType="afterGroup">
                            <p:stCondLst>
                              <p:cond delay="2500"/>
                            </p:stCondLst>
                            <p:childTnLst>
                              <p:par>
                                <p:cTn id="21" presetID="35" presetClass="path" presetSubtype="0" accel="50000" decel="50000" fill="hold" grpId="2" nodeType="afterEffect">
                                  <p:stCondLst>
                                    <p:cond delay="0"/>
                                  </p:stCondLst>
                                  <p:iterate type="lt">
                                    <p:tmPct val="0"/>
                                  </p:iterate>
                                  <p:childTnLst>
                                    <p:animMotion origin="layout" path="M -8.33333E-7 0.00185 L -0.08385 0.00185 " pathEditMode="relative" rAng="0" ptsTypes="AA">
                                      <p:cBhvr>
                                        <p:cTn id="22" dur="2000" fill="hold"/>
                                        <p:tgtEl>
                                          <p:spTgt spid="667669"/>
                                        </p:tgtEl>
                                        <p:attrNameLst>
                                          <p:attrName>ppt_x</p:attrName>
                                          <p:attrName>ppt_y</p:attrName>
                                        </p:attrNameLst>
                                      </p:cBhvr>
                                      <p:rCtr x="-4193" y="0"/>
                                    </p:animMotion>
                                  </p:childTnLst>
                                </p:cTn>
                              </p:par>
                            </p:childTnLst>
                          </p:cTn>
                        </p:par>
                        <p:par>
                          <p:cTn id="23" fill="hold" nodeType="afterGroup">
                            <p:stCondLst>
                              <p:cond delay="4500"/>
                            </p:stCondLst>
                            <p:childTnLst>
                              <p:par>
                                <p:cTn id="24" presetID="26" presetClass="emph" presetSubtype="0" fill="hold" grpId="1" nodeType="afterEffect">
                                  <p:stCondLst>
                                    <p:cond delay="0"/>
                                  </p:stCondLst>
                                  <p:childTnLst>
                                    <p:animEffect transition="out" filter="fade">
                                      <p:cBhvr>
                                        <p:cTn id="25" dur="2000" tmFilter="0, 0; .2, .5; .8, .5; 1, 0"/>
                                        <p:tgtEl>
                                          <p:spTgt spid="667656"/>
                                        </p:tgtEl>
                                      </p:cBhvr>
                                    </p:animEffect>
                                    <p:animScale>
                                      <p:cBhvr>
                                        <p:cTn id="26" dur="1000" autoRev="1" fill="hold"/>
                                        <p:tgtEl>
                                          <p:spTgt spid="667656"/>
                                        </p:tgtEl>
                                      </p:cBhvr>
                                      <p:by x="105000" y="105000"/>
                                    </p:animScale>
                                  </p:childTnLst>
                                </p:cTn>
                              </p:par>
                              <p:par>
                                <p:cTn id="27" presetID="26" presetClass="emph" presetSubtype="0" fill="hold" grpId="0" nodeType="withEffect">
                                  <p:stCondLst>
                                    <p:cond delay="0"/>
                                  </p:stCondLst>
                                  <p:childTnLst>
                                    <p:animEffect transition="out" filter="fade">
                                      <p:cBhvr>
                                        <p:cTn id="28" dur="2000" tmFilter="0, 0; .2, .5; .8, .5; 1, 0"/>
                                        <p:tgtEl>
                                          <p:spTgt spid="667655"/>
                                        </p:tgtEl>
                                      </p:cBhvr>
                                    </p:animEffect>
                                    <p:animScale>
                                      <p:cBhvr>
                                        <p:cTn id="29" dur="1000" autoRev="1" fill="hold"/>
                                        <p:tgtEl>
                                          <p:spTgt spid="667655"/>
                                        </p:tgtEl>
                                      </p:cBhvr>
                                      <p:by x="105000" y="105000"/>
                                    </p:animScale>
                                  </p:childTnLst>
                                </p:cTn>
                              </p:par>
                            </p:childTnLst>
                          </p:cTn>
                        </p:par>
                        <p:par>
                          <p:cTn id="30" fill="hold" nodeType="afterGroup">
                            <p:stCondLst>
                              <p:cond delay="6500"/>
                            </p:stCondLst>
                            <p:childTnLst>
                              <p:par>
                                <p:cTn id="31" presetID="42" presetClass="path" presetSubtype="0" accel="50000" decel="50000" fill="hold" grpId="1" nodeType="afterEffect">
                                  <p:stCondLst>
                                    <p:cond delay="0"/>
                                  </p:stCondLst>
                                  <p:childTnLst>
                                    <p:animMotion origin="layout" path="M 0.00174 2.59259E-6 L 0.00174 0.32685 " pathEditMode="relative" rAng="0" ptsTypes="AA">
                                      <p:cBhvr>
                                        <p:cTn id="32" dur="2000" fill="hold"/>
                                        <p:tgtEl>
                                          <p:spTgt spid="667655"/>
                                        </p:tgtEl>
                                        <p:attrNameLst>
                                          <p:attrName>ppt_x</p:attrName>
                                          <p:attrName>ppt_y</p:attrName>
                                        </p:attrNameLst>
                                      </p:cBhvr>
                                      <p:rCtr x="0" y="16343"/>
                                    </p:animMotion>
                                  </p:childTnLst>
                                </p:cTn>
                              </p:par>
                            </p:childTnLst>
                          </p:cTn>
                        </p:par>
                        <p:par>
                          <p:cTn id="33" fill="hold" nodeType="afterGroup">
                            <p:stCondLst>
                              <p:cond delay="8500"/>
                            </p:stCondLst>
                            <p:childTnLst>
                              <p:par>
                                <p:cTn id="34" presetID="35" presetClass="path" presetSubtype="0" accel="50000" decel="50000" fill="hold" grpId="2" nodeType="afterEffect">
                                  <p:stCondLst>
                                    <p:cond delay="0"/>
                                  </p:stCondLst>
                                  <p:childTnLst>
                                    <p:animMotion origin="layout" path="M -0.00039 -2.22222E-6 L -0.08229 3.33333E-6 " pathEditMode="relative" rAng="0" ptsTypes="AA">
                                      <p:cBhvr>
                                        <p:cTn id="35" dur="2000" fill="hold"/>
                                        <p:tgtEl>
                                          <p:spTgt spid="667656"/>
                                        </p:tgtEl>
                                        <p:attrNameLst>
                                          <p:attrName>ppt_x</p:attrName>
                                          <p:attrName>ppt_y</p:attrName>
                                        </p:attrNameLst>
                                      </p:cBhvr>
                                      <p:rCtr x="-4115" y="23"/>
                                    </p:animMotion>
                                  </p:childTnLst>
                                </p:cTn>
                              </p:par>
                            </p:childTnLst>
                          </p:cTn>
                        </p:par>
                        <p:par>
                          <p:cTn id="36" fill="hold" nodeType="afterGroup">
                            <p:stCondLst>
                              <p:cond delay="10500"/>
                            </p:stCondLst>
                            <p:childTnLst>
                              <p:par>
                                <p:cTn id="37" presetID="64" presetClass="path" presetSubtype="0" accel="50000" decel="50000" fill="hold" grpId="2" nodeType="afterEffect">
                                  <p:stCondLst>
                                    <p:cond delay="0"/>
                                  </p:stCondLst>
                                  <p:childTnLst>
                                    <p:animMotion origin="layout" path="M 0.00169 0.32685 L 0.0836 3.33333E-6 " pathEditMode="relative" rAng="0" ptsTypes="AA">
                                      <p:cBhvr>
                                        <p:cTn id="38" dur="2000" fill="hold"/>
                                        <p:tgtEl>
                                          <p:spTgt spid="667655"/>
                                        </p:tgtEl>
                                        <p:attrNameLst>
                                          <p:attrName>ppt_x</p:attrName>
                                          <p:attrName>ppt_y</p:attrName>
                                        </p:attrNameLst>
                                      </p:cBhvr>
                                      <p:rCtr x="4089" y="-16319"/>
                                    </p:animMotion>
                                  </p:childTnLst>
                                </p:cTn>
                              </p:par>
                            </p:childTnLst>
                          </p:cTn>
                        </p:par>
                        <p:par>
                          <p:cTn id="39" fill="hold" nodeType="afterGroup">
                            <p:stCondLst>
                              <p:cond delay="12500"/>
                            </p:stCondLst>
                            <p:childTnLst>
                              <p:par>
                                <p:cTn id="40" presetID="35" presetClass="path" presetSubtype="0" accel="50000" decel="50000" fill="hold" grpId="3" nodeType="afterEffect">
                                  <p:stCondLst>
                                    <p:cond delay="0"/>
                                  </p:stCondLst>
                                  <p:iterate type="lt">
                                    <p:tmPct val="0"/>
                                  </p:iterate>
                                  <p:childTnLst>
                                    <p:animMotion origin="layout" path="M -0.08385 2.22222E-6 L -0.16719 0.00023 " pathEditMode="relative" rAng="0" ptsTypes="AA">
                                      <p:cBhvr>
                                        <p:cTn id="41" dur="2000" fill="hold"/>
                                        <p:tgtEl>
                                          <p:spTgt spid="667669"/>
                                        </p:tgtEl>
                                        <p:attrNameLst>
                                          <p:attrName>ppt_x</p:attrName>
                                          <p:attrName>ppt_y</p:attrName>
                                        </p:attrNameLst>
                                      </p:cBhvr>
                                      <p:rCtr x="-4167" y="0"/>
                                    </p:animMotion>
                                  </p:childTnLst>
                                </p:cTn>
                              </p:par>
                            </p:childTnLst>
                          </p:cTn>
                        </p:par>
                        <p:par>
                          <p:cTn id="42" fill="hold" nodeType="afterGroup">
                            <p:stCondLst>
                              <p:cond delay="14500"/>
                            </p:stCondLst>
                            <p:childTnLst>
                              <p:par>
                                <p:cTn id="43" presetID="26" presetClass="emph" presetSubtype="0" fill="hold" grpId="3" nodeType="afterEffect">
                                  <p:stCondLst>
                                    <p:cond delay="0"/>
                                  </p:stCondLst>
                                  <p:childTnLst>
                                    <p:animEffect transition="out" filter="fade">
                                      <p:cBhvr>
                                        <p:cTn id="44" dur="2000" tmFilter="0, 0; .2, .5; .8, .5; 1, 0"/>
                                        <p:tgtEl>
                                          <p:spTgt spid="667656"/>
                                        </p:tgtEl>
                                      </p:cBhvr>
                                    </p:animEffect>
                                    <p:animScale>
                                      <p:cBhvr>
                                        <p:cTn id="45" dur="1000" autoRev="1" fill="hold"/>
                                        <p:tgtEl>
                                          <p:spTgt spid="667656"/>
                                        </p:tgtEl>
                                      </p:cBhvr>
                                      <p:by x="105000" y="105000"/>
                                    </p:animScale>
                                  </p:childTnLst>
                                </p:cTn>
                              </p:par>
                              <p:par>
                                <p:cTn id="46" presetID="26" presetClass="emph" presetSubtype="0" fill="hold" grpId="0" nodeType="withEffect">
                                  <p:stCondLst>
                                    <p:cond delay="0"/>
                                  </p:stCondLst>
                                  <p:childTnLst>
                                    <p:animEffect transition="out" filter="fade">
                                      <p:cBhvr>
                                        <p:cTn id="47" dur="2000" tmFilter="0, 0; .2, .5; .8, .5; 1, 0"/>
                                        <p:tgtEl>
                                          <p:spTgt spid="667654"/>
                                        </p:tgtEl>
                                      </p:cBhvr>
                                    </p:animEffect>
                                    <p:animScale>
                                      <p:cBhvr>
                                        <p:cTn id="48" dur="1000" autoRev="1" fill="hold"/>
                                        <p:tgtEl>
                                          <p:spTgt spid="667654"/>
                                        </p:tgtEl>
                                      </p:cBhvr>
                                      <p:by x="105000" y="105000"/>
                                    </p:animScale>
                                  </p:childTnLst>
                                </p:cTn>
                              </p:par>
                            </p:childTnLst>
                          </p:cTn>
                        </p:par>
                        <p:par>
                          <p:cTn id="49" fill="hold" nodeType="afterGroup">
                            <p:stCondLst>
                              <p:cond delay="16500"/>
                            </p:stCondLst>
                            <p:childTnLst>
                              <p:par>
                                <p:cTn id="50" presetID="35" presetClass="path" presetSubtype="0" accel="50000" decel="50000" fill="hold" grpId="4" nodeType="afterEffect">
                                  <p:stCondLst>
                                    <p:cond delay="0"/>
                                  </p:stCondLst>
                                  <p:iterate type="lt">
                                    <p:tmPct val="0"/>
                                  </p:iterate>
                                  <p:childTnLst>
                                    <p:animMotion origin="layout" path="M -0.16732 2.22222E-6 L -0.25364 2.22222E-6 " pathEditMode="relative" rAng="0" ptsTypes="AA">
                                      <p:cBhvr>
                                        <p:cTn id="51" dur="2000" fill="hold"/>
                                        <p:tgtEl>
                                          <p:spTgt spid="667669"/>
                                        </p:tgtEl>
                                        <p:attrNameLst>
                                          <p:attrName>ppt_x</p:attrName>
                                          <p:attrName>ppt_y</p:attrName>
                                        </p:attrNameLst>
                                      </p:cBhvr>
                                      <p:rCtr x="-4323" y="0"/>
                                    </p:animMotion>
                                  </p:childTnLst>
                                </p:cTn>
                              </p:par>
                            </p:childTnLst>
                          </p:cTn>
                        </p:par>
                        <p:par>
                          <p:cTn id="52" fill="hold" nodeType="afterGroup">
                            <p:stCondLst>
                              <p:cond delay="18500"/>
                            </p:stCondLst>
                            <p:childTnLst>
                              <p:par>
                                <p:cTn id="53" presetID="26" presetClass="emph" presetSubtype="0" fill="hold" grpId="1" nodeType="afterEffect">
                                  <p:stCondLst>
                                    <p:cond delay="0"/>
                                  </p:stCondLst>
                                  <p:childTnLst>
                                    <p:animEffect transition="out" filter="fade">
                                      <p:cBhvr>
                                        <p:cTn id="54" dur="2000" tmFilter="0, 0; .2, .5; .8, .5; 1, 0"/>
                                        <p:tgtEl>
                                          <p:spTgt spid="667654"/>
                                        </p:tgtEl>
                                      </p:cBhvr>
                                    </p:animEffect>
                                    <p:animScale>
                                      <p:cBhvr>
                                        <p:cTn id="55" dur="1000" autoRev="1" fill="hold"/>
                                        <p:tgtEl>
                                          <p:spTgt spid="667654"/>
                                        </p:tgtEl>
                                      </p:cBhvr>
                                      <p:by x="105000" y="105000"/>
                                    </p:animScale>
                                  </p:childTnLst>
                                </p:cTn>
                              </p:par>
                              <p:par>
                                <p:cTn id="56" presetID="26" presetClass="emph" presetSubtype="0" fill="hold" grpId="0" nodeType="withEffect">
                                  <p:stCondLst>
                                    <p:cond delay="0"/>
                                  </p:stCondLst>
                                  <p:childTnLst>
                                    <p:animEffect transition="out" filter="fade">
                                      <p:cBhvr>
                                        <p:cTn id="57" dur="2000" tmFilter="0, 0; .2, .5; .8, .5; 1, 0"/>
                                        <p:tgtEl>
                                          <p:spTgt spid="667653"/>
                                        </p:tgtEl>
                                      </p:cBhvr>
                                    </p:animEffect>
                                    <p:animScale>
                                      <p:cBhvr>
                                        <p:cTn id="58" dur="1000" autoRev="1" fill="hold"/>
                                        <p:tgtEl>
                                          <p:spTgt spid="667653"/>
                                        </p:tgtEl>
                                      </p:cBhvr>
                                      <p:by x="105000" y="105000"/>
                                    </p:animScale>
                                  </p:childTnLst>
                                </p:cTn>
                              </p:par>
                            </p:childTnLst>
                          </p:cTn>
                        </p:par>
                        <p:par>
                          <p:cTn id="59" fill="hold" nodeType="afterGroup">
                            <p:stCondLst>
                              <p:cond delay="20500"/>
                            </p:stCondLst>
                            <p:childTnLst>
                              <p:par>
                                <p:cTn id="60" presetID="42" presetClass="path" presetSubtype="0" accel="50000" decel="50000" fill="hold" grpId="1" nodeType="afterEffect">
                                  <p:stCondLst>
                                    <p:cond delay="0"/>
                                  </p:stCondLst>
                                  <p:childTnLst>
                                    <p:animMotion origin="layout" path="M 3.61111E-6 2.59259E-6 L 3.61111E-6 0.32453 " pathEditMode="relative" rAng="0" ptsTypes="AA">
                                      <p:cBhvr>
                                        <p:cTn id="61" dur="2000" fill="hold"/>
                                        <p:tgtEl>
                                          <p:spTgt spid="667653"/>
                                        </p:tgtEl>
                                        <p:attrNameLst>
                                          <p:attrName>ppt_x</p:attrName>
                                          <p:attrName>ppt_y</p:attrName>
                                        </p:attrNameLst>
                                      </p:cBhvr>
                                      <p:rCtr x="0" y="16227"/>
                                    </p:animMotion>
                                  </p:childTnLst>
                                </p:cTn>
                              </p:par>
                            </p:childTnLst>
                          </p:cTn>
                        </p:par>
                        <p:par>
                          <p:cTn id="62" fill="hold" nodeType="afterGroup">
                            <p:stCondLst>
                              <p:cond delay="22500"/>
                            </p:stCondLst>
                            <p:childTnLst>
                              <p:par>
                                <p:cTn id="63" presetID="35" presetClass="path" presetSubtype="0" accel="50000" decel="50000" fill="hold" grpId="2" nodeType="afterEffect">
                                  <p:stCondLst>
                                    <p:cond delay="0"/>
                                  </p:stCondLst>
                                  <p:childTnLst>
                                    <p:animMotion origin="layout" path="M -0.00013 -2.22222E-6 L -0.08268 3.33333E-6 " pathEditMode="relative" rAng="0" ptsTypes="AA">
                                      <p:cBhvr>
                                        <p:cTn id="64" dur="2000" fill="hold"/>
                                        <p:tgtEl>
                                          <p:spTgt spid="667654"/>
                                        </p:tgtEl>
                                        <p:attrNameLst>
                                          <p:attrName>ppt_x</p:attrName>
                                          <p:attrName>ppt_y</p:attrName>
                                        </p:attrNameLst>
                                      </p:cBhvr>
                                      <p:rCtr x="-4128" y="23"/>
                                    </p:animMotion>
                                  </p:childTnLst>
                                </p:cTn>
                              </p:par>
                            </p:childTnLst>
                          </p:cTn>
                        </p:par>
                        <p:par>
                          <p:cTn id="65" fill="hold" nodeType="afterGroup">
                            <p:stCondLst>
                              <p:cond delay="24500"/>
                            </p:stCondLst>
                            <p:childTnLst>
                              <p:par>
                                <p:cTn id="66" presetID="64" presetClass="path" presetSubtype="0" accel="50000" decel="50000" fill="hold" grpId="2" nodeType="afterEffect">
                                  <p:stCondLst>
                                    <p:cond delay="0"/>
                                  </p:stCondLst>
                                  <p:childTnLst>
                                    <p:animMotion origin="layout" path="M -4.79167E-6 0.32454 L 0.08255 -4.81481E-6 " pathEditMode="relative" rAng="0" ptsTypes="AA">
                                      <p:cBhvr>
                                        <p:cTn id="67" dur="2000" fill="hold"/>
                                        <p:tgtEl>
                                          <p:spTgt spid="667653"/>
                                        </p:tgtEl>
                                        <p:attrNameLst>
                                          <p:attrName>ppt_x</p:attrName>
                                          <p:attrName>ppt_y</p:attrName>
                                        </p:attrNameLst>
                                      </p:cBhvr>
                                      <p:rCtr x="4167" y="-16296"/>
                                    </p:animMotion>
                                  </p:childTnLst>
                                </p:cTn>
                              </p:par>
                            </p:childTnLst>
                          </p:cTn>
                        </p:par>
                        <p:par>
                          <p:cTn id="68" fill="hold" nodeType="afterGroup">
                            <p:stCondLst>
                              <p:cond delay="26500"/>
                            </p:stCondLst>
                            <p:childTnLst>
                              <p:par>
                                <p:cTn id="69" presetID="35" presetClass="path" presetSubtype="0" accel="50000" decel="50000" fill="hold" grpId="5" nodeType="afterEffect">
                                  <p:stCondLst>
                                    <p:cond delay="0"/>
                                  </p:stCondLst>
                                  <p:iterate type="lt">
                                    <p:tmPct val="0"/>
                                  </p:iterate>
                                  <p:childTnLst>
                                    <p:animMotion origin="layout" path="M -0.25208 2.22222E-6 L -0.33594 2.22222E-6 " pathEditMode="relative" rAng="0" ptsTypes="AA">
                                      <p:cBhvr>
                                        <p:cTn id="70" dur="2000" fill="hold"/>
                                        <p:tgtEl>
                                          <p:spTgt spid="667669"/>
                                        </p:tgtEl>
                                        <p:attrNameLst>
                                          <p:attrName>ppt_x</p:attrName>
                                          <p:attrName>ppt_y</p:attrName>
                                        </p:attrNameLst>
                                      </p:cBhvr>
                                      <p:rCtr x="-4193" y="0"/>
                                    </p:animMotion>
                                  </p:childTnLst>
                                </p:cTn>
                              </p:par>
                            </p:childTnLst>
                          </p:cTn>
                        </p:par>
                        <p:par>
                          <p:cTn id="71" fill="hold" nodeType="afterGroup">
                            <p:stCondLst>
                              <p:cond delay="28500"/>
                            </p:stCondLst>
                            <p:childTnLst>
                              <p:par>
                                <p:cTn id="72" presetID="26" presetClass="emph" presetSubtype="0" fill="hold" grpId="3" nodeType="afterEffect">
                                  <p:stCondLst>
                                    <p:cond delay="0"/>
                                  </p:stCondLst>
                                  <p:childTnLst>
                                    <p:animEffect transition="out" filter="fade">
                                      <p:cBhvr>
                                        <p:cTn id="73" dur="2000" tmFilter="0, 0; .2, .5; .8, .5; 1, 0"/>
                                        <p:tgtEl>
                                          <p:spTgt spid="667654"/>
                                        </p:tgtEl>
                                      </p:cBhvr>
                                    </p:animEffect>
                                    <p:animScale>
                                      <p:cBhvr>
                                        <p:cTn id="74" dur="1000" autoRev="1" fill="hold"/>
                                        <p:tgtEl>
                                          <p:spTgt spid="667654"/>
                                        </p:tgtEl>
                                      </p:cBhvr>
                                      <p:by x="105000" y="105000"/>
                                    </p:animScale>
                                  </p:childTnLst>
                                </p:cTn>
                              </p:par>
                              <p:par>
                                <p:cTn id="75" presetID="26" presetClass="emph" presetSubtype="0" fill="hold" grpId="0" nodeType="withEffect">
                                  <p:stCondLst>
                                    <p:cond delay="0"/>
                                  </p:stCondLst>
                                  <p:childTnLst>
                                    <p:animEffect transition="out" filter="fade">
                                      <p:cBhvr>
                                        <p:cTn id="76" dur="2000" tmFilter="0, 0; .2, .5; .8, .5; 1, 0"/>
                                        <p:tgtEl>
                                          <p:spTgt spid="667652"/>
                                        </p:tgtEl>
                                      </p:cBhvr>
                                    </p:animEffect>
                                    <p:animScale>
                                      <p:cBhvr>
                                        <p:cTn id="77" dur="1000" autoRev="1" fill="hold"/>
                                        <p:tgtEl>
                                          <p:spTgt spid="667652"/>
                                        </p:tgtEl>
                                      </p:cBhvr>
                                      <p:by x="105000" y="105000"/>
                                    </p:animScale>
                                  </p:childTnLst>
                                </p:cTn>
                              </p:par>
                            </p:childTnLst>
                          </p:cTn>
                        </p:par>
                        <p:par>
                          <p:cTn id="78" fill="hold" nodeType="afterGroup">
                            <p:stCondLst>
                              <p:cond delay="30500"/>
                            </p:stCondLst>
                            <p:childTnLst>
                              <p:par>
                                <p:cTn id="79" presetID="42" presetClass="path" presetSubtype="0" accel="50000" decel="50000" fill="hold" grpId="1" nodeType="afterEffect">
                                  <p:stCondLst>
                                    <p:cond delay="0"/>
                                  </p:stCondLst>
                                  <p:childTnLst>
                                    <p:animMotion origin="layout" path="M -8.33333E-7 2.59259E-6 L -8.33333E-7 0.32685 " pathEditMode="relative" rAng="0" ptsTypes="AA">
                                      <p:cBhvr>
                                        <p:cTn id="80" dur="2000" fill="hold"/>
                                        <p:tgtEl>
                                          <p:spTgt spid="667652"/>
                                        </p:tgtEl>
                                        <p:attrNameLst>
                                          <p:attrName>ppt_x</p:attrName>
                                          <p:attrName>ppt_y</p:attrName>
                                        </p:attrNameLst>
                                      </p:cBhvr>
                                      <p:rCtr x="0" y="16343"/>
                                    </p:animMotion>
                                  </p:childTnLst>
                                </p:cTn>
                              </p:par>
                            </p:childTnLst>
                          </p:cTn>
                        </p:par>
                        <p:par>
                          <p:cTn id="81" fill="hold" nodeType="afterGroup">
                            <p:stCondLst>
                              <p:cond delay="32500"/>
                            </p:stCondLst>
                            <p:childTnLst>
                              <p:par>
                                <p:cTn id="82" presetID="35" presetClass="path" presetSubtype="0" accel="50000" decel="50000" fill="hold" grpId="4" nodeType="afterEffect">
                                  <p:stCondLst>
                                    <p:cond delay="0"/>
                                  </p:stCondLst>
                                  <p:childTnLst>
                                    <p:animMotion origin="layout" path="M -0.08269 -2.22222E-6 L -0.16653 3.33333E-6 " pathEditMode="relative" rAng="0" ptsTypes="AA">
                                      <p:cBhvr>
                                        <p:cTn id="83" dur="2000" fill="hold"/>
                                        <p:tgtEl>
                                          <p:spTgt spid="667654"/>
                                        </p:tgtEl>
                                        <p:attrNameLst>
                                          <p:attrName>ppt_x</p:attrName>
                                          <p:attrName>ppt_y</p:attrName>
                                        </p:attrNameLst>
                                      </p:cBhvr>
                                      <p:rCtr x="-4271" y="23"/>
                                    </p:animMotion>
                                  </p:childTnLst>
                                </p:cTn>
                              </p:par>
                            </p:childTnLst>
                          </p:cTn>
                        </p:par>
                        <p:par>
                          <p:cTn id="84" fill="hold" nodeType="afterGroup">
                            <p:stCondLst>
                              <p:cond delay="34500"/>
                            </p:stCondLst>
                            <p:childTnLst>
                              <p:par>
                                <p:cTn id="85" presetID="64" presetClass="path" presetSubtype="0" accel="50000" decel="50000" fill="hold" grpId="2" nodeType="afterEffect">
                                  <p:stCondLst>
                                    <p:cond delay="0"/>
                                  </p:stCondLst>
                                  <p:childTnLst>
                                    <p:animMotion origin="layout" path="M -6.25E-7 0.32685 L 0.08386 3.33333E-6 " pathEditMode="relative" rAng="0" ptsTypes="AA">
                                      <p:cBhvr>
                                        <p:cTn id="86" dur="2000" fill="hold"/>
                                        <p:tgtEl>
                                          <p:spTgt spid="667652"/>
                                        </p:tgtEl>
                                        <p:attrNameLst>
                                          <p:attrName>ppt_x</p:attrName>
                                          <p:attrName>ppt_y</p:attrName>
                                        </p:attrNameLst>
                                      </p:cBhvr>
                                      <p:rCtr x="4245" y="-16319"/>
                                    </p:animMotion>
                                  </p:childTnLst>
                                </p:cTn>
                              </p:par>
                            </p:childTnLst>
                          </p:cTn>
                        </p:par>
                        <p:par>
                          <p:cTn id="87" fill="hold" nodeType="afterGroup">
                            <p:stCondLst>
                              <p:cond delay="36500"/>
                            </p:stCondLst>
                            <p:childTnLst>
                              <p:par>
                                <p:cTn id="88" presetID="35" presetClass="path" presetSubtype="0" accel="50000" decel="50000" fill="hold" grpId="6" nodeType="afterEffect">
                                  <p:stCondLst>
                                    <p:cond delay="0"/>
                                  </p:stCondLst>
                                  <p:iterate type="lt">
                                    <p:tmPct val="0"/>
                                  </p:iterate>
                                  <p:childTnLst>
                                    <p:animMotion origin="layout" path="M -0.33555 2.22222E-6 L -0.42031 2.22222E-6 " pathEditMode="relative" rAng="0" ptsTypes="AA">
                                      <p:cBhvr>
                                        <p:cTn id="89" dur="2000" fill="hold"/>
                                        <p:tgtEl>
                                          <p:spTgt spid="667669"/>
                                        </p:tgtEl>
                                        <p:attrNameLst>
                                          <p:attrName>ppt_x</p:attrName>
                                          <p:attrName>ppt_y</p:attrName>
                                        </p:attrNameLst>
                                      </p:cBhvr>
                                      <p:rCtr x="-4245" y="0"/>
                                    </p:animMotion>
                                  </p:childTnLst>
                                </p:cTn>
                              </p:par>
                            </p:childTnLst>
                          </p:cTn>
                        </p:par>
                        <p:par>
                          <p:cTn id="90" fill="hold" nodeType="afterGroup">
                            <p:stCondLst>
                              <p:cond delay="38500"/>
                            </p:stCondLst>
                            <p:childTnLst>
                              <p:par>
                                <p:cTn id="91" presetID="26" presetClass="emph" presetSubtype="0" fill="hold" grpId="5" nodeType="afterEffect">
                                  <p:stCondLst>
                                    <p:cond delay="0"/>
                                  </p:stCondLst>
                                  <p:childTnLst>
                                    <p:animEffect transition="out" filter="fade">
                                      <p:cBhvr>
                                        <p:cTn id="92" dur="2000" tmFilter="0, 0; .2, .5; .8, .5; 1, 0"/>
                                        <p:tgtEl>
                                          <p:spTgt spid="667654"/>
                                        </p:tgtEl>
                                      </p:cBhvr>
                                    </p:animEffect>
                                    <p:animScale>
                                      <p:cBhvr>
                                        <p:cTn id="93" dur="1000" autoRev="1" fill="hold"/>
                                        <p:tgtEl>
                                          <p:spTgt spid="667654"/>
                                        </p:tgtEl>
                                      </p:cBhvr>
                                      <p:by x="105000" y="105000"/>
                                    </p:animScale>
                                  </p:childTnLst>
                                </p:cTn>
                              </p:par>
                              <p:par>
                                <p:cTn id="94" presetID="26" presetClass="emph" presetSubtype="0" fill="hold" grpId="0" nodeType="withEffect">
                                  <p:stCondLst>
                                    <p:cond delay="0"/>
                                  </p:stCondLst>
                                  <p:childTnLst>
                                    <p:animEffect transition="out" filter="fade">
                                      <p:cBhvr>
                                        <p:cTn id="95" dur="2000" tmFilter="0, 0; .2, .5; .8, .5; 1, 0"/>
                                        <p:tgtEl>
                                          <p:spTgt spid="667651"/>
                                        </p:tgtEl>
                                      </p:cBhvr>
                                    </p:animEffect>
                                    <p:animScale>
                                      <p:cBhvr>
                                        <p:cTn id="96" dur="1000" autoRev="1" fill="hold"/>
                                        <p:tgtEl>
                                          <p:spTgt spid="667651"/>
                                        </p:tgtEl>
                                      </p:cBhvr>
                                      <p:by x="105000" y="105000"/>
                                    </p:animScale>
                                  </p:childTnLst>
                                </p:cTn>
                              </p:par>
                            </p:childTnLst>
                          </p:cTn>
                        </p:par>
                        <p:par>
                          <p:cTn id="97" fill="hold" nodeType="afterGroup">
                            <p:stCondLst>
                              <p:cond delay="40500"/>
                            </p:stCondLst>
                            <p:childTnLst>
                              <p:par>
                                <p:cTn id="98" presetID="42" presetClass="path" presetSubtype="0" accel="50000" decel="50000" fill="hold" grpId="1" nodeType="afterEffect">
                                  <p:stCondLst>
                                    <p:cond delay="0"/>
                                  </p:stCondLst>
                                  <p:childTnLst>
                                    <p:animMotion origin="layout" path="M 4.44444E-6 2.59259E-6 L 4.44444E-6 0.32222 " pathEditMode="relative" rAng="0" ptsTypes="AA">
                                      <p:cBhvr>
                                        <p:cTn id="99" dur="2000" fill="hold"/>
                                        <p:tgtEl>
                                          <p:spTgt spid="667651"/>
                                        </p:tgtEl>
                                        <p:attrNameLst>
                                          <p:attrName>ppt_x</p:attrName>
                                          <p:attrName>ppt_y</p:attrName>
                                        </p:attrNameLst>
                                      </p:cBhvr>
                                      <p:rCtr x="0" y="16111"/>
                                    </p:animMotion>
                                  </p:childTnLst>
                                </p:cTn>
                              </p:par>
                            </p:childTnLst>
                          </p:cTn>
                        </p:par>
                        <p:par>
                          <p:cTn id="100" fill="hold" nodeType="afterGroup">
                            <p:stCondLst>
                              <p:cond delay="42500"/>
                            </p:stCondLst>
                            <p:childTnLst>
                              <p:par>
                                <p:cTn id="101" presetID="35" presetClass="path" presetSubtype="0" accel="50000" decel="50000" fill="hold" grpId="6" nodeType="afterEffect">
                                  <p:stCondLst>
                                    <p:cond delay="0"/>
                                  </p:stCondLst>
                                  <p:childTnLst>
                                    <p:animMotion origin="layout" path="M -0.16654 -2.22222E-6 L -0.25183 -2.96296E-6 " pathEditMode="relative" rAng="0" ptsTypes="AA">
                                      <p:cBhvr>
                                        <p:cTn id="102" dur="2000" fill="hold"/>
                                        <p:tgtEl>
                                          <p:spTgt spid="667654"/>
                                        </p:tgtEl>
                                        <p:attrNameLst>
                                          <p:attrName>ppt_x</p:attrName>
                                          <p:attrName>ppt_y</p:attrName>
                                        </p:attrNameLst>
                                      </p:cBhvr>
                                      <p:rCtr x="-4297" y="-162"/>
                                    </p:animMotion>
                                  </p:childTnLst>
                                </p:cTn>
                              </p:par>
                            </p:childTnLst>
                          </p:cTn>
                        </p:par>
                        <p:par>
                          <p:cTn id="103" fill="hold" nodeType="afterGroup">
                            <p:stCondLst>
                              <p:cond delay="44500"/>
                            </p:stCondLst>
                            <p:childTnLst>
                              <p:par>
                                <p:cTn id="104" presetID="64" presetClass="path" presetSubtype="0" accel="50000" decel="50000" fill="hold" grpId="2" nodeType="afterEffect">
                                  <p:stCondLst>
                                    <p:cond delay="0"/>
                                  </p:stCondLst>
                                  <p:childTnLst>
                                    <p:animMotion origin="layout" path="M -4.16667E-6 0.32222 L 0.08528 -2.96296E-6 " pathEditMode="relative" rAng="0" ptsTypes="AA">
                                      <p:cBhvr>
                                        <p:cTn id="105" dur="2000" fill="hold"/>
                                        <p:tgtEl>
                                          <p:spTgt spid="667651"/>
                                        </p:tgtEl>
                                        <p:attrNameLst>
                                          <p:attrName>ppt_x</p:attrName>
                                          <p:attrName>ppt_y</p:attrName>
                                        </p:attrNameLst>
                                      </p:cBhvr>
                                      <p:rCtr x="4349" y="-16273"/>
                                    </p:animMotion>
                                  </p:childTnLst>
                                </p:cTn>
                              </p:par>
                            </p:childTnLst>
                          </p:cTn>
                        </p:par>
                        <p:par>
                          <p:cTn id="106" fill="hold" nodeType="afterGroup">
                            <p:stCondLst>
                              <p:cond delay="46500"/>
                            </p:stCondLst>
                            <p:childTnLst>
                              <p:par>
                                <p:cTn id="107" presetID="35" presetClass="path" presetSubtype="0" accel="50000" decel="50000" fill="hold" grpId="7" nodeType="afterEffect">
                                  <p:stCondLst>
                                    <p:cond delay="0"/>
                                  </p:stCondLst>
                                  <p:iterate type="lt">
                                    <p:tmPct val="0"/>
                                  </p:iterate>
                                  <p:childTnLst>
                                    <p:animMotion origin="layout" path="M -0.41914 2.22222E-6 L -0.50469 2.22222E-6 " pathEditMode="relative" rAng="0" ptsTypes="AA">
                                      <p:cBhvr>
                                        <p:cTn id="108" dur="2000" fill="hold"/>
                                        <p:tgtEl>
                                          <p:spTgt spid="667669"/>
                                        </p:tgtEl>
                                        <p:attrNameLst>
                                          <p:attrName>ppt_x</p:attrName>
                                          <p:attrName>ppt_y</p:attrName>
                                        </p:attrNameLst>
                                      </p:cBhvr>
                                      <p:rCtr x="-4284" y="0"/>
                                    </p:animMotion>
                                  </p:childTnLst>
                                </p:cTn>
                              </p:par>
                            </p:childTnLst>
                          </p:cTn>
                        </p:par>
                        <p:par>
                          <p:cTn id="109" fill="hold" nodeType="afterGroup">
                            <p:stCondLst>
                              <p:cond delay="48500"/>
                            </p:stCondLst>
                            <p:childTnLst>
                              <p:par>
                                <p:cTn id="110" presetID="26" presetClass="emph" presetSubtype="0" fill="hold" grpId="7" nodeType="afterEffect">
                                  <p:stCondLst>
                                    <p:cond delay="0"/>
                                  </p:stCondLst>
                                  <p:childTnLst>
                                    <p:animEffect transition="out" filter="fade">
                                      <p:cBhvr>
                                        <p:cTn id="111" dur="2000" tmFilter="0, 0; .2, .5; .8, .5; 1, 0"/>
                                        <p:tgtEl>
                                          <p:spTgt spid="667654"/>
                                        </p:tgtEl>
                                      </p:cBhvr>
                                    </p:animEffect>
                                    <p:animScale>
                                      <p:cBhvr>
                                        <p:cTn id="112" dur="1000" autoRev="1" fill="hold"/>
                                        <p:tgtEl>
                                          <p:spTgt spid="667654"/>
                                        </p:tgtEl>
                                      </p:cBhvr>
                                      <p:by x="105000" y="105000"/>
                                    </p:animScale>
                                  </p:childTnLst>
                                </p:cTn>
                              </p:par>
                              <p:par>
                                <p:cTn id="113" presetID="26" presetClass="emph" presetSubtype="0" fill="hold" grpId="0" nodeType="withEffect">
                                  <p:stCondLst>
                                    <p:cond delay="0"/>
                                  </p:stCondLst>
                                  <p:childTnLst>
                                    <p:animEffect transition="out" filter="fade">
                                      <p:cBhvr>
                                        <p:cTn id="114" dur="2000" tmFilter="0, 0; .2, .5; .8, .5; 1, 0"/>
                                        <p:tgtEl>
                                          <p:spTgt spid="667658"/>
                                        </p:tgtEl>
                                      </p:cBhvr>
                                    </p:animEffect>
                                    <p:animScale>
                                      <p:cBhvr>
                                        <p:cTn id="115" dur="1000" autoRev="1" fill="hold"/>
                                        <p:tgtEl>
                                          <p:spTgt spid="667658"/>
                                        </p:tgtEl>
                                      </p:cBhvr>
                                      <p:by x="105000" y="105000"/>
                                    </p:animScale>
                                  </p:childTnLst>
                                </p:cTn>
                              </p:par>
                            </p:childTnLst>
                          </p:cTn>
                        </p:par>
                        <p:par>
                          <p:cTn id="116" fill="hold" nodeType="afterGroup">
                            <p:stCondLst>
                              <p:cond delay="50500"/>
                            </p:stCondLst>
                            <p:childTnLst>
                              <p:par>
                                <p:cTn id="117" presetID="42" presetClass="path" presetSubtype="0" accel="50000" decel="50000" fill="hold" grpId="1" nodeType="afterEffect">
                                  <p:stCondLst>
                                    <p:cond delay="0"/>
                                  </p:stCondLst>
                                  <p:childTnLst>
                                    <p:animMotion origin="layout" path="M 3.88889E-6 2.59259E-6 L 3.88889E-6 0.32662 " pathEditMode="relative" rAng="0" ptsTypes="AA">
                                      <p:cBhvr>
                                        <p:cTn id="118" dur="2000" fill="hold"/>
                                        <p:tgtEl>
                                          <p:spTgt spid="667658"/>
                                        </p:tgtEl>
                                        <p:attrNameLst>
                                          <p:attrName>ppt_x</p:attrName>
                                          <p:attrName>ppt_y</p:attrName>
                                        </p:attrNameLst>
                                      </p:cBhvr>
                                      <p:rCtr x="0" y="16319"/>
                                    </p:animMotion>
                                  </p:childTnLst>
                                </p:cTn>
                              </p:par>
                            </p:childTnLst>
                          </p:cTn>
                        </p:par>
                        <p:par>
                          <p:cTn id="119" fill="hold" nodeType="afterGroup">
                            <p:stCondLst>
                              <p:cond delay="52500"/>
                            </p:stCondLst>
                            <p:childTnLst>
                              <p:par>
                                <p:cTn id="120" presetID="35" presetClass="path" presetSubtype="0" accel="50000" decel="50000" fill="hold" grpId="8" nodeType="afterEffect">
                                  <p:stCondLst>
                                    <p:cond delay="0"/>
                                  </p:stCondLst>
                                  <p:childTnLst>
                                    <p:animMotion origin="layout" path="M -0.25261 -2.22222E-6 L -0.33294 -3.7037E-7 " pathEditMode="relative" rAng="0" ptsTypes="AA">
                                      <p:cBhvr>
                                        <p:cTn id="121" dur="2000" fill="hold"/>
                                        <p:tgtEl>
                                          <p:spTgt spid="667654"/>
                                        </p:tgtEl>
                                        <p:attrNameLst>
                                          <p:attrName>ppt_x</p:attrName>
                                          <p:attrName>ppt_y</p:attrName>
                                        </p:attrNameLst>
                                      </p:cBhvr>
                                      <p:rCtr x="-3945" y="208"/>
                                    </p:animMotion>
                                  </p:childTnLst>
                                </p:cTn>
                              </p:par>
                            </p:childTnLst>
                          </p:cTn>
                        </p:par>
                        <p:par>
                          <p:cTn id="122" fill="hold" nodeType="afterGroup">
                            <p:stCondLst>
                              <p:cond delay="54500"/>
                            </p:stCondLst>
                            <p:childTnLst>
                              <p:par>
                                <p:cTn id="123" presetID="64" presetClass="path" presetSubtype="0" accel="50000" decel="50000" fill="hold" grpId="2" nodeType="afterEffect">
                                  <p:stCondLst>
                                    <p:cond delay="0"/>
                                  </p:stCondLst>
                                  <p:childTnLst>
                                    <p:animMotion origin="layout" path="M -4.375E-6 0.32662 L 0.08112 -4.81481E-6 " pathEditMode="relative" rAng="0" ptsTypes="AA">
                                      <p:cBhvr>
                                        <p:cTn id="124" dur="2000" fill="hold"/>
                                        <p:tgtEl>
                                          <p:spTgt spid="667658"/>
                                        </p:tgtEl>
                                        <p:attrNameLst>
                                          <p:attrName>ppt_x</p:attrName>
                                          <p:attrName>ppt_y</p:attrName>
                                        </p:attrNameLst>
                                      </p:cBhvr>
                                      <p:rCtr x="4180" y="-16389"/>
                                    </p:animMotion>
                                  </p:childTnLst>
                                </p:cTn>
                              </p:par>
                            </p:childTnLst>
                          </p:cTn>
                        </p:par>
                        <p:par>
                          <p:cTn id="125" fill="hold" nodeType="afterGroup">
                            <p:stCondLst>
                              <p:cond delay="56500"/>
                            </p:stCondLst>
                            <p:childTnLst>
                              <p:par>
                                <p:cTn id="126" presetID="36" presetClass="emph" presetSubtype="0" fill="hold" grpId="8" nodeType="afterEffect">
                                  <p:stCondLst>
                                    <p:cond delay="0"/>
                                  </p:stCondLst>
                                  <p:iterate type="lt">
                                    <p:tmPct val="10000"/>
                                  </p:iterate>
                                  <p:childTnLst>
                                    <p:animScale>
                                      <p:cBhvr>
                                        <p:cTn id="127" dur="250" autoRev="1" fill="hold">
                                          <p:stCondLst>
                                            <p:cond delay="0"/>
                                          </p:stCondLst>
                                        </p:cTn>
                                        <p:tgtEl>
                                          <p:spTgt spid="667669"/>
                                        </p:tgtEl>
                                      </p:cBhvr>
                                      <p:to x="80000" y="100000"/>
                                    </p:animScale>
                                    <p:anim by="(#ppt_w*0.10)" calcmode="lin" valueType="num">
                                      <p:cBhvr>
                                        <p:cTn id="128" dur="250" autoRev="1" fill="hold">
                                          <p:stCondLst>
                                            <p:cond delay="0"/>
                                          </p:stCondLst>
                                        </p:cTn>
                                        <p:tgtEl>
                                          <p:spTgt spid="667669"/>
                                        </p:tgtEl>
                                        <p:attrNameLst>
                                          <p:attrName>ppt_x</p:attrName>
                                        </p:attrNameLst>
                                      </p:cBhvr>
                                    </p:anim>
                                    <p:anim by="(-#ppt_w*0.10)" calcmode="lin" valueType="num">
                                      <p:cBhvr>
                                        <p:cTn id="129" dur="250" autoRev="1" fill="hold">
                                          <p:stCondLst>
                                            <p:cond delay="0"/>
                                          </p:stCondLst>
                                        </p:cTn>
                                        <p:tgtEl>
                                          <p:spTgt spid="667669"/>
                                        </p:tgtEl>
                                        <p:attrNameLst>
                                          <p:attrName>ppt_y</p:attrName>
                                        </p:attrNameLst>
                                      </p:cBhvr>
                                    </p:anim>
                                    <p:animRot by="-480000">
                                      <p:cBhvr>
                                        <p:cTn id="130" dur="250" autoRev="1" fill="hold">
                                          <p:stCondLst>
                                            <p:cond delay="0"/>
                                          </p:stCondLst>
                                        </p:cTn>
                                        <p:tgtEl>
                                          <p:spTgt spid="667669"/>
                                        </p:tgtEl>
                                        <p:attrNameLst>
                                          <p:attrName>r</p:attrName>
                                        </p:attrNameLst>
                                      </p:cBhvr>
                                    </p:animRot>
                                  </p:childTnLst>
                                </p:cTn>
                              </p:par>
                            </p:childTnLst>
                          </p:cTn>
                        </p:par>
                        <p:par>
                          <p:cTn id="131" fill="hold" nodeType="afterGroup">
                            <p:stCondLst>
                              <p:cond delay="57000"/>
                            </p:stCondLst>
                            <p:childTnLst>
                              <p:par>
                                <p:cTn id="132" presetID="3" presetClass="exit" presetSubtype="10" fill="hold" grpId="1" nodeType="afterEffect">
                                  <p:stCondLst>
                                    <p:cond delay="0"/>
                                  </p:stCondLst>
                                  <p:iterate type="lt">
                                    <p:tmPct val="0"/>
                                  </p:iterate>
                                  <p:childTnLst>
                                    <p:animEffect transition="out" filter="blinds(horizontal)">
                                      <p:cBhvr>
                                        <p:cTn id="133" dur="500"/>
                                        <p:tgtEl>
                                          <p:spTgt spid="667669"/>
                                        </p:tgtEl>
                                      </p:cBhvr>
                                    </p:animEffect>
                                    <p:set>
                                      <p:cBhvr>
                                        <p:cTn id="134" dur="1" fill="hold">
                                          <p:stCondLst>
                                            <p:cond delay="499"/>
                                          </p:stCondLst>
                                        </p:cTn>
                                        <p:tgtEl>
                                          <p:spTgt spid="667669"/>
                                        </p:tgtEl>
                                        <p:attrNameLst>
                                          <p:attrName>style.visibility</p:attrName>
                                        </p:attrNameLst>
                                      </p:cBhvr>
                                      <p:to>
                                        <p:strVal val="hidden"/>
                                      </p:to>
                                    </p:set>
                                  </p:childTnLst>
                                </p:cTn>
                              </p:par>
                            </p:childTnLst>
                          </p:cTn>
                        </p:par>
                        <p:par>
                          <p:cTn id="135" fill="hold" nodeType="afterGroup">
                            <p:stCondLst>
                              <p:cond delay="57500"/>
                            </p:stCondLst>
                            <p:childTnLst>
                              <p:par>
                                <p:cTn id="136" presetID="8" presetClass="exit" presetSubtype="16" fill="hold" grpId="9" nodeType="afterEffect">
                                  <p:stCondLst>
                                    <p:cond delay="0"/>
                                  </p:stCondLst>
                                  <p:childTnLst>
                                    <p:animEffect transition="out" filter="diamond(in)">
                                      <p:cBhvr>
                                        <p:cTn id="137" dur="1000"/>
                                        <p:tgtEl>
                                          <p:spTgt spid="667654"/>
                                        </p:tgtEl>
                                      </p:cBhvr>
                                    </p:animEffect>
                                    <p:set>
                                      <p:cBhvr>
                                        <p:cTn id="138" dur="1" fill="hold">
                                          <p:stCondLst>
                                            <p:cond delay="999"/>
                                          </p:stCondLst>
                                        </p:cTn>
                                        <p:tgtEl>
                                          <p:spTgt spid="667654"/>
                                        </p:tgtEl>
                                        <p:attrNameLst>
                                          <p:attrName>style.visibility</p:attrName>
                                        </p:attrNameLst>
                                      </p:cBhvr>
                                      <p:to>
                                        <p:strVal val="hidden"/>
                                      </p:to>
                                    </p:set>
                                  </p:childTnLst>
                                </p:cTn>
                              </p:par>
                              <p:par>
                                <p:cTn id="139" presetID="8" presetClass="entr" presetSubtype="16" fill="hold" grpId="0" nodeType="withEffect">
                                  <p:stCondLst>
                                    <p:cond delay="0"/>
                                  </p:stCondLst>
                                  <p:childTnLst>
                                    <p:set>
                                      <p:cBhvr>
                                        <p:cTn id="140" dur="1" fill="hold">
                                          <p:stCondLst>
                                            <p:cond delay="0"/>
                                          </p:stCondLst>
                                        </p:cTn>
                                        <p:tgtEl>
                                          <p:spTgt spid="667687"/>
                                        </p:tgtEl>
                                        <p:attrNameLst>
                                          <p:attrName>style.visibility</p:attrName>
                                        </p:attrNameLst>
                                      </p:cBhvr>
                                      <p:to>
                                        <p:strVal val="visible"/>
                                      </p:to>
                                    </p:set>
                                    <p:animEffect transition="in" filter="diamond(in)">
                                      <p:cBhvr>
                                        <p:cTn id="141" dur="1000"/>
                                        <p:tgtEl>
                                          <p:spTgt spid="667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7651" grpId="0" animBg="1"/>
      <p:bldP spid="667651" grpId="1" animBg="1"/>
      <p:bldP spid="667651" grpId="2" animBg="1"/>
      <p:bldP spid="667652" grpId="0" animBg="1"/>
      <p:bldP spid="667652" grpId="1" animBg="1"/>
      <p:bldP spid="667652" grpId="2" animBg="1"/>
      <p:bldP spid="667653" grpId="0" animBg="1"/>
      <p:bldP spid="667653" grpId="1" animBg="1"/>
      <p:bldP spid="667653" grpId="2" animBg="1"/>
      <p:bldP spid="667654" grpId="0" animBg="1"/>
      <p:bldP spid="667654" grpId="1" animBg="1"/>
      <p:bldP spid="667654" grpId="2" animBg="1"/>
      <p:bldP spid="667654" grpId="3" animBg="1"/>
      <p:bldP spid="667654" grpId="4" animBg="1"/>
      <p:bldP spid="667654" grpId="5" animBg="1"/>
      <p:bldP spid="667654" grpId="6" animBg="1"/>
      <p:bldP spid="667654" grpId="7" animBg="1"/>
      <p:bldP spid="667654" grpId="8" animBg="1"/>
      <p:bldP spid="667654" grpId="9" animBg="1"/>
      <p:bldP spid="667655" grpId="0" animBg="1"/>
      <p:bldP spid="667655" grpId="1" animBg="1"/>
      <p:bldP spid="667655" grpId="2" animBg="1"/>
      <p:bldP spid="667656" grpId="0" animBg="1"/>
      <p:bldP spid="667656" grpId="1" animBg="1"/>
      <p:bldP spid="667656" grpId="2" animBg="1"/>
      <p:bldP spid="667656" grpId="3" animBg="1"/>
      <p:bldP spid="667657" grpId="0" animBg="1"/>
      <p:bldP spid="667658" grpId="0" animBg="1"/>
      <p:bldP spid="667658" grpId="1" animBg="1"/>
      <p:bldP spid="667658" grpId="2" animBg="1"/>
      <p:bldP spid="667668" grpId="0" animBg="1"/>
      <p:bldP spid="667669" grpId="0" animBg="1"/>
      <p:bldP spid="667669" grpId="1" animBg="1"/>
      <p:bldP spid="667669" grpId="2" animBg="1"/>
      <p:bldP spid="667669" grpId="3" animBg="1"/>
      <p:bldP spid="667669" grpId="4" animBg="1"/>
      <p:bldP spid="667669" grpId="5" animBg="1"/>
      <p:bldP spid="667669" grpId="6" animBg="1"/>
      <p:bldP spid="667669" grpId="7" animBg="1"/>
      <p:bldP spid="667669" grpId="8" animBg="1"/>
      <p:bldP spid="667687"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5" name="Oval 3"/>
          <p:cNvSpPr>
            <a:spLocks noChangeArrowheads="1"/>
          </p:cNvSpPr>
          <p:nvPr/>
        </p:nvSpPr>
        <p:spPr bwMode="auto">
          <a:xfrm>
            <a:off x="3552825" y="2871789"/>
            <a:ext cx="755650" cy="64928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12</a:t>
            </a:r>
          </a:p>
        </p:txBody>
      </p:sp>
      <p:sp>
        <p:nvSpPr>
          <p:cNvPr id="668676" name="Oval 4"/>
          <p:cNvSpPr>
            <a:spLocks noChangeArrowheads="1"/>
          </p:cNvSpPr>
          <p:nvPr/>
        </p:nvSpPr>
        <p:spPr bwMode="auto">
          <a:xfrm>
            <a:off x="4592638"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668677" name="Oval 5"/>
          <p:cNvSpPr>
            <a:spLocks noChangeArrowheads="1"/>
          </p:cNvSpPr>
          <p:nvPr/>
        </p:nvSpPr>
        <p:spPr bwMode="auto">
          <a:xfrm>
            <a:off x="5614988"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8</a:t>
            </a:r>
          </a:p>
        </p:txBody>
      </p:sp>
      <p:sp>
        <p:nvSpPr>
          <p:cNvPr id="668678" name="Oval 6"/>
          <p:cNvSpPr>
            <a:spLocks noChangeArrowheads="1"/>
          </p:cNvSpPr>
          <p:nvPr/>
        </p:nvSpPr>
        <p:spPr bwMode="auto">
          <a:xfrm>
            <a:off x="6623050"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668679" name="Oval 7"/>
          <p:cNvSpPr>
            <a:spLocks noChangeArrowheads="1"/>
          </p:cNvSpPr>
          <p:nvPr/>
        </p:nvSpPr>
        <p:spPr bwMode="auto">
          <a:xfrm>
            <a:off x="7645400"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668680" name="Oval 8"/>
          <p:cNvSpPr>
            <a:spLocks noChangeArrowheads="1"/>
          </p:cNvSpPr>
          <p:nvPr/>
        </p:nvSpPr>
        <p:spPr bwMode="auto">
          <a:xfrm>
            <a:off x="8669338"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668681" name="Oval 9"/>
          <p:cNvSpPr>
            <a:spLocks noChangeArrowheads="1"/>
          </p:cNvSpPr>
          <p:nvPr/>
        </p:nvSpPr>
        <p:spPr bwMode="auto">
          <a:xfrm>
            <a:off x="9709151" y="2871789"/>
            <a:ext cx="754063" cy="64928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15</a:t>
            </a:r>
          </a:p>
        </p:txBody>
      </p:sp>
      <p:sp>
        <p:nvSpPr>
          <p:cNvPr id="41995" name="Oval 10"/>
          <p:cNvSpPr>
            <a:spLocks noChangeArrowheads="1"/>
          </p:cNvSpPr>
          <p:nvPr/>
        </p:nvSpPr>
        <p:spPr bwMode="auto">
          <a:xfrm>
            <a:off x="2546350"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668692" name="AutoShape 20"/>
          <p:cNvSpPr>
            <a:spLocks noChangeArrowheads="1"/>
          </p:cNvSpPr>
          <p:nvPr/>
        </p:nvSpPr>
        <p:spPr bwMode="auto">
          <a:xfrm>
            <a:off x="2462213" y="3556001"/>
            <a:ext cx="914400" cy="908149"/>
          </a:xfrm>
          <a:prstGeom prst="upArrowCallout">
            <a:avLst>
              <a:gd name="adj1" fmla="val 27746"/>
              <a:gd name="adj2" fmla="val 25819"/>
              <a:gd name="adj3" fmla="val 16667"/>
              <a:gd name="adj4" fmla="val 5053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latin typeface="Times New Roman" panose="02020603050405020304" pitchFamily="18" charset="0"/>
              </a:rPr>
              <a:t>i</a:t>
            </a:r>
          </a:p>
        </p:txBody>
      </p:sp>
      <p:sp>
        <p:nvSpPr>
          <p:cNvPr id="668693" name="AutoShape 21"/>
          <p:cNvSpPr>
            <a:spLocks noChangeArrowheads="1"/>
          </p:cNvSpPr>
          <p:nvPr/>
        </p:nvSpPr>
        <p:spPr bwMode="auto">
          <a:xfrm>
            <a:off x="9493250" y="2041526"/>
            <a:ext cx="1143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solidFill>
                  <a:srgbClr val="0000FF"/>
                </a:solidFill>
                <a:latin typeface="Times New Roman" panose="02020603050405020304" pitchFamily="18" charset="0"/>
              </a:rPr>
              <a:t>j</a:t>
            </a:r>
          </a:p>
        </p:txBody>
      </p:sp>
      <p:sp>
        <p:nvSpPr>
          <p:cNvPr id="668710" name="Oval 38"/>
          <p:cNvSpPr>
            <a:spLocks noChangeArrowheads="1"/>
          </p:cNvSpPr>
          <p:nvPr/>
        </p:nvSpPr>
        <p:spPr bwMode="auto">
          <a:xfrm>
            <a:off x="3567113" y="2882900"/>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42000" name="Rectangle 25"/>
          <p:cNvSpPr>
            <a:spLocks noChangeArrowheads="1"/>
          </p:cNvSpPr>
          <p:nvPr/>
        </p:nvSpPr>
        <p:spPr bwMode="auto">
          <a:xfrm>
            <a:off x="3762376" y="5565775"/>
            <a:ext cx="48434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53975">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lvl="2">
              <a:lnSpc>
                <a:spcPts val="3000"/>
              </a:lnSpc>
              <a:spcBef>
                <a:spcPts val="800"/>
              </a:spcBef>
            </a:pPr>
            <a:r>
              <a:rPr lang="en-US" sz="2400">
                <a:solidFill>
                  <a:srgbClr val="0000FF"/>
                </a:solidFill>
                <a:latin typeface="Times New Roman" panose="02020603050405020304" pitchFamily="18" charset="0"/>
                <a:cs typeface="Times New Roman" panose="02020603050405020304" pitchFamily="18" charset="0"/>
              </a:rPr>
              <a:t>Nếu a[j]&lt;a[j-1] thì đổi chỗ a[j], a[j-1]</a:t>
            </a:r>
            <a:endParaRPr lang="en-US" sz="2400" i="1">
              <a:solidFill>
                <a:srgbClr val="0000FF"/>
              </a:solidFill>
              <a:latin typeface="Times New Roman" panose="02020603050405020304" pitchFamily="18" charset="0"/>
              <a:cs typeface="Times New Roman" panose="02020603050405020304" pitchFamily="18" charset="0"/>
            </a:endParaRP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27" name="Rectangle 26"/>
          <p:cNvSpPr/>
          <p:nvPr/>
        </p:nvSpPr>
        <p:spPr>
          <a:xfrm>
            <a:off x="685800" y="248458"/>
            <a:ext cx="10960099" cy="754053"/>
          </a:xfrm>
          <a:prstGeom prst="rect">
            <a:avLst/>
          </a:prstGeom>
        </p:spPr>
        <p:txBody>
          <a:bodyPr wrap="square">
            <a:spAutoFit/>
          </a:bodyPr>
          <a:lstStyle/>
          <a:p>
            <a:pPr algn="ctr"/>
            <a:r>
              <a:rPr lang="en-US" sz="4300" b="1" i="1">
                <a:latin typeface="Times New Roman" panose="02020603050405020304" pitchFamily="18" charset="0"/>
              </a:rPr>
              <a:t>Bubble</a:t>
            </a:r>
            <a:r>
              <a:rPr lang="en-US" sz="4300" b="1" i="1"/>
              <a:t> </a:t>
            </a:r>
            <a:r>
              <a:rPr lang="en-US" sz="4300" b="1" i="1">
                <a:latin typeface="Times New Roman" panose="02020603050405020304" pitchFamily="18" charset="0"/>
              </a:rPr>
              <a:t>Sort</a:t>
            </a:r>
            <a:r>
              <a:rPr lang="en-US" sz="4300" b="1" i="1"/>
              <a:t> </a:t>
            </a:r>
            <a:r>
              <a:rPr lang="en-US" sz="4300" b="1" i="1">
                <a:latin typeface="Times New Roman" panose="02020603050405020304" pitchFamily="18" charset="0"/>
              </a:rPr>
              <a:t>–</a:t>
            </a:r>
            <a:r>
              <a:rPr lang="en-US" sz="4300" b="1" i="1"/>
              <a:t> </a:t>
            </a:r>
            <a:r>
              <a:rPr lang="en-US" sz="4300" b="1" i="1">
                <a:latin typeface="Times New Roman" panose="02020603050405020304" pitchFamily="18" charset="0"/>
              </a:rPr>
              <a:t>Ví dụ</a:t>
            </a:r>
            <a:endParaRPr lang="en-US" sz="4300" b="1"/>
          </a:p>
        </p:txBody>
      </p:sp>
      <p:grpSp>
        <p:nvGrpSpPr>
          <p:cNvPr id="28" name="Group 11"/>
          <p:cNvGrpSpPr>
            <a:grpSpLocks/>
          </p:cNvGrpSpPr>
          <p:nvPr/>
        </p:nvGrpSpPr>
        <p:grpSpPr bwMode="auto">
          <a:xfrm>
            <a:off x="2546350" y="2287589"/>
            <a:ext cx="7893050" cy="649287"/>
            <a:chOff x="644" y="1153"/>
            <a:chExt cx="4972" cy="409"/>
          </a:xfrm>
        </p:grpSpPr>
        <p:sp>
          <p:nvSpPr>
            <p:cNvPr id="29" name="Oval 12"/>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30" name="Oval 13"/>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31" name="Oval 14"/>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3</a:t>
              </a:r>
            </a:p>
          </p:txBody>
        </p:sp>
        <p:sp>
          <p:nvSpPr>
            <p:cNvPr id="32" name="Oval 15"/>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33" name="Oval 16"/>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34" name="Oval 17"/>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35" name="Oval 18"/>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7</a:t>
              </a:r>
            </a:p>
          </p:txBody>
        </p:sp>
        <p:sp>
          <p:nvSpPr>
            <p:cNvPr id="36" name="Oval 19"/>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0</a:t>
              </a:r>
            </a:p>
          </p:txBody>
        </p:sp>
      </p:grpSp>
      <p:sp>
        <p:nvSpPr>
          <p:cNvPr id="37" name="Rectangle 36"/>
          <p:cNvSpPr/>
          <p:nvPr/>
        </p:nvSpPr>
        <p:spPr>
          <a:xfrm>
            <a:off x="372004" y="3015734"/>
            <a:ext cx="1106393" cy="461665"/>
          </a:xfrm>
          <a:prstGeom prst="rect">
            <a:avLst/>
          </a:prstGeom>
        </p:spPr>
        <p:txBody>
          <a:bodyPr wrap="none">
            <a:spAutoFit/>
          </a:bodyPr>
          <a:lstStyle/>
          <a:p>
            <a:r>
              <a:rPr lang="en-US" sz="2400" b="1" i="1">
                <a:latin typeface="Times New Roman" panose="02020603050405020304" pitchFamily="18" charset="0"/>
              </a:rPr>
              <a:t>Bước 2</a:t>
            </a:r>
            <a:endParaRPr lang="en-US" sz="2400" b="1"/>
          </a:p>
        </p:txBody>
      </p:sp>
      <p:sp>
        <p:nvSpPr>
          <p:cNvPr id="38"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2037129004"/>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3.125E-6 0.00232 L 0.08451 0.00232 " pathEditMode="relative" rAng="0" ptsTypes="AA">
                                      <p:cBhvr>
                                        <p:cTn id="6" dur="2000" fill="hold"/>
                                        <p:tgtEl>
                                          <p:spTgt spid="668692"/>
                                        </p:tgtEl>
                                        <p:attrNameLst>
                                          <p:attrName>ppt_x</p:attrName>
                                          <p:attrName>ppt_y</p:attrName>
                                        </p:attrNameLst>
                                      </p:cBhvr>
                                      <p:rCtr x="4219" y="0"/>
                                    </p:animMotion>
                                  </p:childTnLst>
                                </p:cTn>
                              </p:par>
                            </p:childTnLst>
                          </p:cTn>
                        </p:par>
                        <p:par>
                          <p:cTn id="7" fill="hold" nodeType="afterGroup">
                            <p:stCondLst>
                              <p:cond delay="2000"/>
                            </p:stCondLst>
                            <p:childTnLst>
                              <p:par>
                                <p:cTn id="8" presetID="3" presetClass="entr" presetSubtype="10" fill="hold" grpId="0" nodeType="afterEffect">
                                  <p:stCondLst>
                                    <p:cond delay="0"/>
                                  </p:stCondLst>
                                  <p:iterate type="lt">
                                    <p:tmPct val="0"/>
                                  </p:iterate>
                                  <p:childTnLst>
                                    <p:set>
                                      <p:cBhvr>
                                        <p:cTn id="9" dur="1" fill="hold">
                                          <p:stCondLst>
                                            <p:cond delay="0"/>
                                          </p:stCondLst>
                                        </p:cTn>
                                        <p:tgtEl>
                                          <p:spTgt spid="668693"/>
                                        </p:tgtEl>
                                        <p:attrNameLst>
                                          <p:attrName>style.visibility</p:attrName>
                                        </p:attrNameLst>
                                      </p:cBhvr>
                                      <p:to>
                                        <p:strVal val="visible"/>
                                      </p:to>
                                    </p:set>
                                    <p:animEffect transition="in" filter="blinds(horizontal)">
                                      <p:cBhvr>
                                        <p:cTn id="10" dur="500"/>
                                        <p:tgtEl>
                                          <p:spTgt spid="668693"/>
                                        </p:tgtEl>
                                      </p:cBhvr>
                                    </p:animEffect>
                                  </p:childTnLst>
                                </p:cTn>
                              </p:par>
                            </p:childTnLst>
                          </p:cTn>
                        </p:par>
                        <p:par>
                          <p:cTn id="11" fill="hold" nodeType="afterGroup">
                            <p:stCondLst>
                              <p:cond delay="2500"/>
                            </p:stCondLst>
                            <p:childTnLst>
                              <p:par>
                                <p:cTn id="12" presetID="26" presetClass="emph" presetSubtype="0" fill="hold" grpId="0" nodeType="afterEffect">
                                  <p:stCondLst>
                                    <p:cond delay="0"/>
                                  </p:stCondLst>
                                  <p:childTnLst>
                                    <p:animEffect transition="out" filter="fade">
                                      <p:cBhvr>
                                        <p:cTn id="13" dur="2000" tmFilter="0, 0; .2, .5; .8, .5; 1, 0"/>
                                        <p:tgtEl>
                                          <p:spTgt spid="668681"/>
                                        </p:tgtEl>
                                      </p:cBhvr>
                                    </p:animEffect>
                                    <p:animScale>
                                      <p:cBhvr>
                                        <p:cTn id="14" dur="1000" autoRev="1" fill="hold"/>
                                        <p:tgtEl>
                                          <p:spTgt spid="668681"/>
                                        </p:tgtEl>
                                      </p:cBhvr>
                                      <p:by x="105000" y="105000"/>
                                    </p:animScale>
                                  </p:childTnLst>
                                </p:cTn>
                              </p:par>
                              <p:par>
                                <p:cTn id="15" presetID="26" presetClass="emph" presetSubtype="0" fill="hold" grpId="0" nodeType="withEffect">
                                  <p:stCondLst>
                                    <p:cond delay="0"/>
                                  </p:stCondLst>
                                  <p:childTnLst>
                                    <p:animEffect transition="out" filter="fade">
                                      <p:cBhvr>
                                        <p:cTn id="16" dur="2000" tmFilter="0, 0; .2, .5; .8, .5; 1, 0"/>
                                        <p:tgtEl>
                                          <p:spTgt spid="668680"/>
                                        </p:tgtEl>
                                      </p:cBhvr>
                                    </p:animEffect>
                                    <p:animScale>
                                      <p:cBhvr>
                                        <p:cTn id="17" dur="1000" autoRev="1" fill="hold"/>
                                        <p:tgtEl>
                                          <p:spTgt spid="668680"/>
                                        </p:tgtEl>
                                      </p:cBhvr>
                                      <p:by x="105000" y="105000"/>
                                    </p:animScale>
                                  </p:childTnLst>
                                </p:cTn>
                              </p:par>
                            </p:childTnLst>
                          </p:cTn>
                        </p:par>
                        <p:par>
                          <p:cTn id="18" fill="hold" nodeType="afterGroup">
                            <p:stCondLst>
                              <p:cond delay="4500"/>
                            </p:stCondLst>
                            <p:childTnLst>
                              <p:par>
                                <p:cTn id="19" presetID="35" presetClass="path" presetSubtype="0" accel="50000" decel="50000" fill="hold" grpId="2" nodeType="afterEffect">
                                  <p:stCondLst>
                                    <p:cond delay="0"/>
                                  </p:stCondLst>
                                  <p:iterate type="lt">
                                    <p:tmPct val="0"/>
                                  </p:iterate>
                                  <p:childTnLst>
                                    <p:animMotion origin="layout" path="M -8.33333E-7 0.00185 L -0.08177 0.00185 " pathEditMode="relative" rAng="0" ptsTypes="AA">
                                      <p:cBhvr>
                                        <p:cTn id="20" dur="2000" fill="hold"/>
                                        <p:tgtEl>
                                          <p:spTgt spid="668693"/>
                                        </p:tgtEl>
                                        <p:attrNameLst>
                                          <p:attrName>ppt_x</p:attrName>
                                          <p:attrName>ppt_y</p:attrName>
                                        </p:attrNameLst>
                                      </p:cBhvr>
                                      <p:rCtr x="-4089" y="0"/>
                                    </p:animMotion>
                                  </p:childTnLst>
                                </p:cTn>
                              </p:par>
                            </p:childTnLst>
                          </p:cTn>
                        </p:par>
                        <p:par>
                          <p:cTn id="21" fill="hold" nodeType="afterGroup">
                            <p:stCondLst>
                              <p:cond delay="6500"/>
                            </p:stCondLst>
                            <p:childTnLst>
                              <p:par>
                                <p:cTn id="22" presetID="26" presetClass="emph" presetSubtype="0" fill="hold" grpId="1" nodeType="afterEffect">
                                  <p:stCondLst>
                                    <p:cond delay="0"/>
                                  </p:stCondLst>
                                  <p:childTnLst>
                                    <p:animEffect transition="out" filter="fade">
                                      <p:cBhvr>
                                        <p:cTn id="23" dur="2000" tmFilter="0, 0; .2, .5; .8, .5; 1, 0"/>
                                        <p:tgtEl>
                                          <p:spTgt spid="668680"/>
                                        </p:tgtEl>
                                      </p:cBhvr>
                                    </p:animEffect>
                                    <p:animScale>
                                      <p:cBhvr>
                                        <p:cTn id="24" dur="1000" autoRev="1" fill="hold"/>
                                        <p:tgtEl>
                                          <p:spTgt spid="668680"/>
                                        </p:tgtEl>
                                      </p:cBhvr>
                                      <p:by x="105000" y="105000"/>
                                    </p:animScale>
                                  </p:childTnLst>
                                </p:cTn>
                              </p:par>
                              <p:par>
                                <p:cTn id="25" presetID="26" presetClass="emph" presetSubtype="0" fill="hold" grpId="0" nodeType="withEffect">
                                  <p:stCondLst>
                                    <p:cond delay="0"/>
                                  </p:stCondLst>
                                  <p:childTnLst>
                                    <p:animEffect transition="out" filter="fade">
                                      <p:cBhvr>
                                        <p:cTn id="26" dur="2000" tmFilter="0, 0; .2, .5; .8, .5; 1, 0"/>
                                        <p:tgtEl>
                                          <p:spTgt spid="668679"/>
                                        </p:tgtEl>
                                      </p:cBhvr>
                                    </p:animEffect>
                                    <p:animScale>
                                      <p:cBhvr>
                                        <p:cTn id="27" dur="1000" autoRev="1" fill="hold"/>
                                        <p:tgtEl>
                                          <p:spTgt spid="668679"/>
                                        </p:tgtEl>
                                      </p:cBhvr>
                                      <p:by x="105000" y="105000"/>
                                    </p:animScale>
                                  </p:childTnLst>
                                </p:cTn>
                              </p:par>
                            </p:childTnLst>
                          </p:cTn>
                        </p:par>
                        <p:par>
                          <p:cTn id="28" fill="hold" nodeType="afterGroup">
                            <p:stCondLst>
                              <p:cond delay="8500"/>
                            </p:stCondLst>
                            <p:childTnLst>
                              <p:par>
                                <p:cTn id="29" presetID="35" presetClass="path" presetSubtype="0" accel="50000" decel="50000" fill="hold" grpId="3" nodeType="afterEffect">
                                  <p:stCondLst>
                                    <p:cond delay="0"/>
                                  </p:stCondLst>
                                  <p:iterate type="lt">
                                    <p:tmPct val="0"/>
                                  </p:iterate>
                                  <p:childTnLst>
                                    <p:animMotion origin="layout" path="M -0.08385 2.22222E-6 L -0.16719 2.22222E-6 " pathEditMode="relative" rAng="0" ptsTypes="AA">
                                      <p:cBhvr>
                                        <p:cTn id="30" dur="2000" fill="hold"/>
                                        <p:tgtEl>
                                          <p:spTgt spid="668693"/>
                                        </p:tgtEl>
                                        <p:attrNameLst>
                                          <p:attrName>ppt_x</p:attrName>
                                          <p:attrName>ppt_y</p:attrName>
                                        </p:attrNameLst>
                                      </p:cBhvr>
                                      <p:rCtr x="-4167" y="0"/>
                                    </p:animMotion>
                                  </p:childTnLst>
                                </p:cTn>
                              </p:par>
                            </p:childTnLst>
                          </p:cTn>
                        </p:par>
                        <p:par>
                          <p:cTn id="31" fill="hold" nodeType="afterGroup">
                            <p:stCondLst>
                              <p:cond delay="10500"/>
                            </p:stCondLst>
                            <p:childTnLst>
                              <p:par>
                                <p:cTn id="32" presetID="26" presetClass="emph" presetSubtype="0" fill="hold" grpId="1" nodeType="afterEffect">
                                  <p:stCondLst>
                                    <p:cond delay="0"/>
                                  </p:stCondLst>
                                  <p:childTnLst>
                                    <p:animEffect transition="out" filter="fade">
                                      <p:cBhvr>
                                        <p:cTn id="33" dur="2000" tmFilter="0, 0; .2, .5; .8, .5; 1, 0"/>
                                        <p:tgtEl>
                                          <p:spTgt spid="668679"/>
                                        </p:tgtEl>
                                      </p:cBhvr>
                                    </p:animEffect>
                                    <p:animScale>
                                      <p:cBhvr>
                                        <p:cTn id="34" dur="1000" autoRev="1" fill="hold"/>
                                        <p:tgtEl>
                                          <p:spTgt spid="668679"/>
                                        </p:tgtEl>
                                      </p:cBhvr>
                                      <p:by x="105000" y="105000"/>
                                    </p:animScale>
                                  </p:childTnLst>
                                </p:cTn>
                              </p:par>
                              <p:par>
                                <p:cTn id="35" presetID="26" presetClass="emph" presetSubtype="0" fill="hold" grpId="0" nodeType="withEffect">
                                  <p:stCondLst>
                                    <p:cond delay="0"/>
                                  </p:stCondLst>
                                  <p:childTnLst>
                                    <p:animEffect transition="out" filter="fade">
                                      <p:cBhvr>
                                        <p:cTn id="36" dur="2000" tmFilter="0, 0; .2, .5; .8, .5; 1, 0"/>
                                        <p:tgtEl>
                                          <p:spTgt spid="668678"/>
                                        </p:tgtEl>
                                      </p:cBhvr>
                                    </p:animEffect>
                                    <p:animScale>
                                      <p:cBhvr>
                                        <p:cTn id="37" dur="1000" autoRev="1" fill="hold"/>
                                        <p:tgtEl>
                                          <p:spTgt spid="668678"/>
                                        </p:tgtEl>
                                      </p:cBhvr>
                                      <p:by x="105000" y="105000"/>
                                    </p:animScale>
                                  </p:childTnLst>
                                </p:cTn>
                              </p:par>
                            </p:childTnLst>
                          </p:cTn>
                        </p:par>
                        <p:par>
                          <p:cTn id="38" fill="hold" nodeType="afterGroup">
                            <p:stCondLst>
                              <p:cond delay="12500"/>
                            </p:stCondLst>
                            <p:childTnLst>
                              <p:par>
                                <p:cTn id="39" presetID="42" presetClass="path" presetSubtype="0" accel="50000" decel="50000" fill="hold" grpId="1" nodeType="afterEffect">
                                  <p:stCondLst>
                                    <p:cond delay="0"/>
                                  </p:stCondLst>
                                  <p:childTnLst>
                                    <p:animMotion origin="layout" path="M 0.00174 2.59259E-6 L 0.00174 0.32453 " pathEditMode="relative" rAng="0" ptsTypes="AA">
                                      <p:cBhvr>
                                        <p:cTn id="40" dur="2000" fill="hold"/>
                                        <p:tgtEl>
                                          <p:spTgt spid="668678"/>
                                        </p:tgtEl>
                                        <p:attrNameLst>
                                          <p:attrName>ppt_x</p:attrName>
                                          <p:attrName>ppt_y</p:attrName>
                                        </p:attrNameLst>
                                      </p:cBhvr>
                                      <p:rCtr x="0" y="16227"/>
                                    </p:animMotion>
                                  </p:childTnLst>
                                </p:cTn>
                              </p:par>
                            </p:childTnLst>
                          </p:cTn>
                        </p:par>
                        <p:par>
                          <p:cTn id="41" fill="hold" nodeType="afterGroup">
                            <p:stCondLst>
                              <p:cond delay="14500"/>
                            </p:stCondLst>
                            <p:childTnLst>
                              <p:par>
                                <p:cTn id="42" presetID="35" presetClass="path" presetSubtype="0" accel="50000" decel="50000" fill="hold" grpId="2" nodeType="afterEffect">
                                  <p:stCondLst>
                                    <p:cond delay="0"/>
                                  </p:stCondLst>
                                  <p:childTnLst>
                                    <p:animMotion origin="layout" path="M -0.00104 0.00047 L -0.08216 3.33333E-6 " pathEditMode="relative" rAng="0" ptsTypes="AA">
                                      <p:cBhvr>
                                        <p:cTn id="43" dur="2000" fill="hold"/>
                                        <p:tgtEl>
                                          <p:spTgt spid="668679"/>
                                        </p:tgtEl>
                                        <p:attrNameLst>
                                          <p:attrName>ppt_x</p:attrName>
                                          <p:attrName>ppt_y</p:attrName>
                                        </p:attrNameLst>
                                      </p:cBhvr>
                                      <p:rCtr x="-4102" y="0"/>
                                    </p:animMotion>
                                  </p:childTnLst>
                                </p:cTn>
                              </p:par>
                            </p:childTnLst>
                          </p:cTn>
                        </p:par>
                        <p:par>
                          <p:cTn id="44" fill="hold" nodeType="afterGroup">
                            <p:stCondLst>
                              <p:cond delay="16500"/>
                            </p:stCondLst>
                            <p:childTnLst>
                              <p:par>
                                <p:cTn id="45" presetID="64" presetClass="path" presetSubtype="0" accel="50000" decel="50000" fill="hold" grpId="2" nodeType="afterEffect">
                                  <p:stCondLst>
                                    <p:cond delay="0"/>
                                  </p:stCondLst>
                                  <p:childTnLst>
                                    <p:animMotion origin="layout" path="M 0.00169 0.32454 L 0.08281 0.00046 " pathEditMode="relative" rAng="0" ptsTypes="AA">
                                      <p:cBhvr>
                                        <p:cTn id="46" dur="2000" fill="hold"/>
                                        <p:tgtEl>
                                          <p:spTgt spid="668678"/>
                                        </p:tgtEl>
                                        <p:attrNameLst>
                                          <p:attrName>ppt_x</p:attrName>
                                          <p:attrName>ppt_y</p:attrName>
                                        </p:attrNameLst>
                                      </p:cBhvr>
                                      <p:rCtr x="4167" y="-16111"/>
                                    </p:animMotion>
                                  </p:childTnLst>
                                </p:cTn>
                              </p:par>
                            </p:childTnLst>
                          </p:cTn>
                        </p:par>
                        <p:par>
                          <p:cTn id="47" fill="hold" nodeType="afterGroup">
                            <p:stCondLst>
                              <p:cond delay="18500"/>
                            </p:stCondLst>
                            <p:childTnLst>
                              <p:par>
                                <p:cTn id="48" presetID="35" presetClass="path" presetSubtype="0" accel="50000" decel="50000" fill="hold" grpId="4" nodeType="afterEffect">
                                  <p:stCondLst>
                                    <p:cond delay="0"/>
                                  </p:stCondLst>
                                  <p:iterate type="lt">
                                    <p:tmPct val="0"/>
                                  </p:iterate>
                                  <p:childTnLst>
                                    <p:animMotion origin="layout" path="M -0.16732 2.22222E-6 L -0.2526 0.00023 " pathEditMode="relative" rAng="0" ptsTypes="AA">
                                      <p:cBhvr>
                                        <p:cTn id="49" dur="2000" fill="hold"/>
                                        <p:tgtEl>
                                          <p:spTgt spid="668693"/>
                                        </p:tgtEl>
                                        <p:attrNameLst>
                                          <p:attrName>ppt_x</p:attrName>
                                          <p:attrName>ppt_y</p:attrName>
                                        </p:attrNameLst>
                                      </p:cBhvr>
                                      <p:rCtr x="-4271" y="0"/>
                                    </p:animMotion>
                                  </p:childTnLst>
                                </p:cTn>
                              </p:par>
                            </p:childTnLst>
                          </p:cTn>
                        </p:par>
                        <p:par>
                          <p:cTn id="50" fill="hold" nodeType="afterGroup">
                            <p:stCondLst>
                              <p:cond delay="20500"/>
                            </p:stCondLst>
                            <p:childTnLst>
                              <p:par>
                                <p:cTn id="51" presetID="26" presetClass="emph" presetSubtype="0" fill="hold" grpId="3" nodeType="afterEffect">
                                  <p:stCondLst>
                                    <p:cond delay="0"/>
                                  </p:stCondLst>
                                  <p:childTnLst>
                                    <p:animEffect transition="out" filter="fade">
                                      <p:cBhvr>
                                        <p:cTn id="52" dur="2000" tmFilter="0, 0; .2, .5; .8, .5; 1, 0"/>
                                        <p:tgtEl>
                                          <p:spTgt spid="668679"/>
                                        </p:tgtEl>
                                      </p:cBhvr>
                                    </p:animEffect>
                                    <p:animScale>
                                      <p:cBhvr>
                                        <p:cTn id="53" dur="1000" autoRev="1" fill="hold"/>
                                        <p:tgtEl>
                                          <p:spTgt spid="668679"/>
                                        </p:tgtEl>
                                      </p:cBhvr>
                                      <p:by x="105000" y="105000"/>
                                    </p:animScale>
                                  </p:childTnLst>
                                </p:cTn>
                              </p:par>
                              <p:par>
                                <p:cTn id="54" presetID="26" presetClass="emph" presetSubtype="0" fill="hold" grpId="0" nodeType="withEffect">
                                  <p:stCondLst>
                                    <p:cond delay="0"/>
                                  </p:stCondLst>
                                  <p:childTnLst>
                                    <p:animEffect transition="out" filter="fade">
                                      <p:cBhvr>
                                        <p:cTn id="55" dur="2000" tmFilter="0, 0; .2, .5; .8, .5; 1, 0"/>
                                        <p:tgtEl>
                                          <p:spTgt spid="668677"/>
                                        </p:tgtEl>
                                      </p:cBhvr>
                                    </p:animEffect>
                                    <p:animScale>
                                      <p:cBhvr>
                                        <p:cTn id="56" dur="1000" autoRev="1" fill="hold"/>
                                        <p:tgtEl>
                                          <p:spTgt spid="668677"/>
                                        </p:tgtEl>
                                      </p:cBhvr>
                                      <p:by x="105000" y="105000"/>
                                    </p:animScale>
                                  </p:childTnLst>
                                </p:cTn>
                              </p:par>
                            </p:childTnLst>
                          </p:cTn>
                        </p:par>
                        <p:par>
                          <p:cTn id="57" fill="hold" nodeType="afterGroup">
                            <p:stCondLst>
                              <p:cond delay="22500"/>
                            </p:stCondLst>
                            <p:childTnLst>
                              <p:par>
                                <p:cTn id="58" presetID="42" presetClass="path" presetSubtype="0" accel="50000" decel="50000" fill="hold" grpId="1" nodeType="afterEffect">
                                  <p:stCondLst>
                                    <p:cond delay="0"/>
                                  </p:stCondLst>
                                  <p:childTnLst>
                                    <p:animMotion origin="layout" path="M 3.61111E-6 2.59259E-6 L 3.61111E-6 0.32662 " pathEditMode="relative" rAng="0" ptsTypes="AA">
                                      <p:cBhvr>
                                        <p:cTn id="59" dur="2000" fill="hold"/>
                                        <p:tgtEl>
                                          <p:spTgt spid="668677"/>
                                        </p:tgtEl>
                                        <p:attrNameLst>
                                          <p:attrName>ppt_x</p:attrName>
                                          <p:attrName>ppt_y</p:attrName>
                                        </p:attrNameLst>
                                      </p:cBhvr>
                                      <p:rCtr x="0" y="16319"/>
                                    </p:animMotion>
                                  </p:childTnLst>
                                </p:cTn>
                              </p:par>
                            </p:childTnLst>
                          </p:cTn>
                        </p:par>
                        <p:par>
                          <p:cTn id="60" fill="hold" nodeType="afterGroup">
                            <p:stCondLst>
                              <p:cond delay="24500"/>
                            </p:stCondLst>
                            <p:childTnLst>
                              <p:par>
                                <p:cTn id="61" presetID="35" presetClass="path" presetSubtype="0" accel="50000" decel="50000" fill="hold" grpId="4" nodeType="afterEffect">
                                  <p:stCondLst>
                                    <p:cond delay="0"/>
                                  </p:stCondLst>
                                  <p:childTnLst>
                                    <p:animMotion origin="layout" path="M -0.0819 -2.22222E-6 L -0.16653 -2.96296E-6 " pathEditMode="relative" rAng="0" ptsTypes="AA">
                                      <p:cBhvr>
                                        <p:cTn id="62" dur="2000" fill="hold"/>
                                        <p:tgtEl>
                                          <p:spTgt spid="668679"/>
                                        </p:tgtEl>
                                        <p:attrNameLst>
                                          <p:attrName>ppt_x</p:attrName>
                                          <p:attrName>ppt_y</p:attrName>
                                        </p:attrNameLst>
                                      </p:cBhvr>
                                      <p:rCtr x="-4232" y="-162"/>
                                    </p:animMotion>
                                  </p:childTnLst>
                                </p:cTn>
                              </p:par>
                            </p:childTnLst>
                          </p:cTn>
                        </p:par>
                        <p:par>
                          <p:cTn id="63" fill="hold" nodeType="afterGroup">
                            <p:stCondLst>
                              <p:cond delay="26500"/>
                            </p:stCondLst>
                            <p:childTnLst>
                              <p:par>
                                <p:cTn id="64" presetID="64" presetClass="path" presetSubtype="0" accel="50000" decel="50000" fill="hold" grpId="2" nodeType="afterEffect">
                                  <p:stCondLst>
                                    <p:cond delay="0"/>
                                  </p:stCondLst>
                                  <p:childTnLst>
                                    <p:animMotion origin="layout" path="M -4.79167E-6 0.32662 L 0.08438 3.33333E-6 " pathEditMode="relative" rAng="0" ptsTypes="AA">
                                      <p:cBhvr>
                                        <p:cTn id="65" dur="2000" fill="hold"/>
                                        <p:tgtEl>
                                          <p:spTgt spid="668677"/>
                                        </p:tgtEl>
                                        <p:attrNameLst>
                                          <p:attrName>ppt_x</p:attrName>
                                          <p:attrName>ppt_y</p:attrName>
                                        </p:attrNameLst>
                                      </p:cBhvr>
                                      <p:rCtr x="4219" y="-16296"/>
                                    </p:animMotion>
                                  </p:childTnLst>
                                </p:cTn>
                              </p:par>
                            </p:childTnLst>
                          </p:cTn>
                        </p:par>
                        <p:par>
                          <p:cTn id="66" fill="hold" nodeType="afterGroup">
                            <p:stCondLst>
                              <p:cond delay="28500"/>
                            </p:stCondLst>
                            <p:childTnLst>
                              <p:par>
                                <p:cTn id="67" presetID="35" presetClass="path" presetSubtype="0" accel="50000" decel="50000" fill="hold" grpId="5" nodeType="afterEffect">
                                  <p:stCondLst>
                                    <p:cond delay="0"/>
                                  </p:stCondLst>
                                  <p:iterate type="lt">
                                    <p:tmPct val="0"/>
                                  </p:iterate>
                                  <p:childTnLst>
                                    <p:animMotion origin="layout" path="M -0.25312 2.22222E-6 L -0.33594 2.22222E-6 " pathEditMode="relative" rAng="0" ptsTypes="AA">
                                      <p:cBhvr>
                                        <p:cTn id="68" dur="2000" fill="hold"/>
                                        <p:tgtEl>
                                          <p:spTgt spid="668693"/>
                                        </p:tgtEl>
                                        <p:attrNameLst>
                                          <p:attrName>ppt_x</p:attrName>
                                          <p:attrName>ppt_y</p:attrName>
                                        </p:attrNameLst>
                                      </p:cBhvr>
                                      <p:rCtr x="-4141" y="0"/>
                                    </p:animMotion>
                                  </p:childTnLst>
                                </p:cTn>
                              </p:par>
                            </p:childTnLst>
                          </p:cTn>
                        </p:par>
                        <p:par>
                          <p:cTn id="69" fill="hold" nodeType="afterGroup">
                            <p:stCondLst>
                              <p:cond delay="30500"/>
                            </p:stCondLst>
                            <p:childTnLst>
                              <p:par>
                                <p:cTn id="70" presetID="26" presetClass="emph" presetSubtype="0" fill="hold" grpId="5" nodeType="afterEffect">
                                  <p:stCondLst>
                                    <p:cond delay="0"/>
                                  </p:stCondLst>
                                  <p:childTnLst>
                                    <p:animEffect transition="out" filter="fade">
                                      <p:cBhvr>
                                        <p:cTn id="71" dur="2000" tmFilter="0, 0; .2, .5; .8, .5; 1, 0"/>
                                        <p:tgtEl>
                                          <p:spTgt spid="668679"/>
                                        </p:tgtEl>
                                      </p:cBhvr>
                                    </p:animEffect>
                                    <p:animScale>
                                      <p:cBhvr>
                                        <p:cTn id="72" dur="1000" autoRev="1" fill="hold"/>
                                        <p:tgtEl>
                                          <p:spTgt spid="668679"/>
                                        </p:tgtEl>
                                      </p:cBhvr>
                                      <p:by x="105000" y="105000"/>
                                    </p:animScale>
                                  </p:childTnLst>
                                </p:cTn>
                              </p:par>
                              <p:par>
                                <p:cTn id="73" presetID="26" presetClass="emph" presetSubtype="0" fill="hold" grpId="0" nodeType="withEffect">
                                  <p:stCondLst>
                                    <p:cond delay="0"/>
                                  </p:stCondLst>
                                  <p:childTnLst>
                                    <p:animEffect transition="out" filter="fade">
                                      <p:cBhvr>
                                        <p:cTn id="74" dur="2000" tmFilter="0, 0; .2, .5; .8, .5; 1, 0"/>
                                        <p:tgtEl>
                                          <p:spTgt spid="668676"/>
                                        </p:tgtEl>
                                      </p:cBhvr>
                                    </p:animEffect>
                                    <p:animScale>
                                      <p:cBhvr>
                                        <p:cTn id="75" dur="1000" autoRev="1" fill="hold"/>
                                        <p:tgtEl>
                                          <p:spTgt spid="668676"/>
                                        </p:tgtEl>
                                      </p:cBhvr>
                                      <p:by x="105000" y="105000"/>
                                    </p:animScale>
                                  </p:childTnLst>
                                </p:cTn>
                              </p:par>
                            </p:childTnLst>
                          </p:cTn>
                        </p:par>
                        <p:par>
                          <p:cTn id="76" fill="hold" nodeType="afterGroup">
                            <p:stCondLst>
                              <p:cond delay="32500"/>
                            </p:stCondLst>
                            <p:childTnLst>
                              <p:par>
                                <p:cTn id="77" presetID="35" presetClass="path" presetSubtype="0" accel="50000" decel="50000" fill="hold" grpId="6" nodeType="afterEffect">
                                  <p:stCondLst>
                                    <p:cond delay="0"/>
                                  </p:stCondLst>
                                  <p:iterate type="lt">
                                    <p:tmPct val="0"/>
                                  </p:iterate>
                                  <p:childTnLst>
                                    <p:animMotion origin="layout" path="M -0.33659 2.22222E-6 L -0.42031 2.22222E-6 " pathEditMode="relative" rAng="0" ptsTypes="AA">
                                      <p:cBhvr>
                                        <p:cTn id="78" dur="2000" fill="hold"/>
                                        <p:tgtEl>
                                          <p:spTgt spid="668693"/>
                                        </p:tgtEl>
                                        <p:attrNameLst>
                                          <p:attrName>ppt_x</p:attrName>
                                          <p:attrName>ppt_y</p:attrName>
                                        </p:attrNameLst>
                                      </p:cBhvr>
                                      <p:rCtr x="-4193" y="0"/>
                                    </p:animMotion>
                                  </p:childTnLst>
                                </p:cTn>
                              </p:par>
                            </p:childTnLst>
                          </p:cTn>
                        </p:par>
                        <p:par>
                          <p:cTn id="79" fill="hold" nodeType="afterGroup">
                            <p:stCondLst>
                              <p:cond delay="34500"/>
                            </p:stCondLst>
                            <p:childTnLst>
                              <p:par>
                                <p:cTn id="80" presetID="26" presetClass="emph" presetSubtype="0" fill="hold" grpId="1" nodeType="afterEffect">
                                  <p:stCondLst>
                                    <p:cond delay="0"/>
                                  </p:stCondLst>
                                  <p:childTnLst>
                                    <p:animEffect transition="out" filter="fade">
                                      <p:cBhvr>
                                        <p:cTn id="81" dur="2000" tmFilter="0, 0; .2, .5; .8, .5; 1, 0"/>
                                        <p:tgtEl>
                                          <p:spTgt spid="668676"/>
                                        </p:tgtEl>
                                      </p:cBhvr>
                                    </p:animEffect>
                                    <p:animScale>
                                      <p:cBhvr>
                                        <p:cTn id="82" dur="1000" autoRev="1" fill="hold"/>
                                        <p:tgtEl>
                                          <p:spTgt spid="668676"/>
                                        </p:tgtEl>
                                      </p:cBhvr>
                                      <p:by x="105000" y="105000"/>
                                    </p:animScale>
                                  </p:childTnLst>
                                </p:cTn>
                              </p:par>
                              <p:par>
                                <p:cTn id="83" presetID="26" presetClass="emph" presetSubtype="0" fill="hold" grpId="0" nodeType="withEffect">
                                  <p:stCondLst>
                                    <p:cond delay="0"/>
                                  </p:stCondLst>
                                  <p:childTnLst>
                                    <p:animEffect transition="out" filter="fade">
                                      <p:cBhvr>
                                        <p:cTn id="84" dur="2000" tmFilter="0, 0; .2, .5; .8, .5; 1, 0"/>
                                        <p:tgtEl>
                                          <p:spTgt spid="668675"/>
                                        </p:tgtEl>
                                      </p:cBhvr>
                                    </p:animEffect>
                                    <p:animScale>
                                      <p:cBhvr>
                                        <p:cTn id="85" dur="1000" autoRev="1" fill="hold"/>
                                        <p:tgtEl>
                                          <p:spTgt spid="668675"/>
                                        </p:tgtEl>
                                      </p:cBhvr>
                                      <p:by x="105000" y="105000"/>
                                    </p:animScale>
                                  </p:childTnLst>
                                </p:cTn>
                              </p:par>
                            </p:childTnLst>
                          </p:cTn>
                        </p:par>
                        <p:par>
                          <p:cTn id="86" fill="hold" nodeType="afterGroup">
                            <p:stCondLst>
                              <p:cond delay="36500"/>
                            </p:stCondLst>
                            <p:childTnLst>
                              <p:par>
                                <p:cTn id="87" presetID="42" presetClass="path" presetSubtype="0" accel="50000" decel="50000" fill="hold" grpId="1" nodeType="afterEffect">
                                  <p:stCondLst>
                                    <p:cond delay="0"/>
                                  </p:stCondLst>
                                  <p:childTnLst>
                                    <p:animMotion origin="layout" path="M 4.44444E-6 2.59259E-6 L 4.44444E-6 0.32662 " pathEditMode="relative" rAng="0" ptsTypes="AA">
                                      <p:cBhvr>
                                        <p:cTn id="88" dur="2000" fill="hold"/>
                                        <p:tgtEl>
                                          <p:spTgt spid="668675"/>
                                        </p:tgtEl>
                                        <p:attrNameLst>
                                          <p:attrName>ppt_x</p:attrName>
                                          <p:attrName>ppt_y</p:attrName>
                                        </p:attrNameLst>
                                      </p:cBhvr>
                                      <p:rCtr x="0" y="16319"/>
                                    </p:animMotion>
                                  </p:childTnLst>
                                </p:cTn>
                              </p:par>
                            </p:childTnLst>
                          </p:cTn>
                        </p:par>
                        <p:par>
                          <p:cTn id="89" fill="hold" nodeType="afterGroup">
                            <p:stCondLst>
                              <p:cond delay="38500"/>
                            </p:stCondLst>
                            <p:childTnLst>
                              <p:par>
                                <p:cTn id="90" presetID="35" presetClass="path" presetSubtype="0" accel="50000" decel="50000" fill="hold" grpId="2" nodeType="afterEffect">
                                  <p:stCondLst>
                                    <p:cond delay="0"/>
                                  </p:stCondLst>
                                  <p:childTnLst>
                                    <p:animMotion origin="layout" path="M -6.25E-7 -2.22222E-6 L -0.08424 -4.81481E-6 " pathEditMode="relative" rAng="0" ptsTypes="AA">
                                      <p:cBhvr>
                                        <p:cTn id="91" dur="2000" fill="hold"/>
                                        <p:tgtEl>
                                          <p:spTgt spid="668676"/>
                                        </p:tgtEl>
                                        <p:attrNameLst>
                                          <p:attrName>ppt_x</p:attrName>
                                          <p:attrName>ppt_y</p:attrName>
                                        </p:attrNameLst>
                                      </p:cBhvr>
                                      <p:rCtr x="-4193" y="-69"/>
                                    </p:animMotion>
                                  </p:childTnLst>
                                </p:cTn>
                              </p:par>
                            </p:childTnLst>
                          </p:cTn>
                        </p:par>
                        <p:par>
                          <p:cTn id="92" fill="hold" nodeType="afterGroup">
                            <p:stCondLst>
                              <p:cond delay="40500"/>
                            </p:stCondLst>
                            <p:childTnLst>
                              <p:par>
                                <p:cTn id="93" presetID="64" presetClass="path" presetSubtype="0" accel="50000" decel="50000" fill="hold" grpId="2" nodeType="afterEffect">
                                  <p:stCondLst>
                                    <p:cond delay="0"/>
                                  </p:stCondLst>
                                  <p:childTnLst>
                                    <p:animMotion origin="layout" path="M 4.16667E-6 0.32662 L 0.08424 1.48148E-6 " pathEditMode="relative" rAng="0" ptsTypes="AA">
                                      <p:cBhvr>
                                        <p:cTn id="94" dur="2000" fill="hold"/>
                                        <p:tgtEl>
                                          <p:spTgt spid="668675"/>
                                        </p:tgtEl>
                                        <p:attrNameLst>
                                          <p:attrName>ppt_x</p:attrName>
                                          <p:attrName>ppt_y</p:attrName>
                                        </p:attrNameLst>
                                      </p:cBhvr>
                                      <p:rCtr x="4297" y="-16204"/>
                                    </p:animMotion>
                                  </p:childTnLst>
                                </p:cTn>
                              </p:par>
                            </p:childTnLst>
                          </p:cTn>
                        </p:par>
                        <p:par>
                          <p:cTn id="95" fill="hold" nodeType="afterGroup">
                            <p:stCondLst>
                              <p:cond delay="42500"/>
                            </p:stCondLst>
                            <p:childTnLst>
                              <p:par>
                                <p:cTn id="96" presetID="36" presetClass="emph" presetSubtype="0" fill="hold" grpId="7" nodeType="afterEffect">
                                  <p:stCondLst>
                                    <p:cond delay="0"/>
                                  </p:stCondLst>
                                  <p:iterate type="lt">
                                    <p:tmPct val="10000"/>
                                  </p:iterate>
                                  <p:childTnLst>
                                    <p:animScale>
                                      <p:cBhvr>
                                        <p:cTn id="97" dur="250" autoRev="1" fill="hold">
                                          <p:stCondLst>
                                            <p:cond delay="0"/>
                                          </p:stCondLst>
                                        </p:cTn>
                                        <p:tgtEl>
                                          <p:spTgt spid="668693"/>
                                        </p:tgtEl>
                                      </p:cBhvr>
                                      <p:to x="80000" y="100000"/>
                                    </p:animScale>
                                    <p:anim by="(#ppt_w*0.10)" calcmode="lin" valueType="num">
                                      <p:cBhvr>
                                        <p:cTn id="98" dur="250" autoRev="1" fill="hold">
                                          <p:stCondLst>
                                            <p:cond delay="0"/>
                                          </p:stCondLst>
                                        </p:cTn>
                                        <p:tgtEl>
                                          <p:spTgt spid="668693"/>
                                        </p:tgtEl>
                                        <p:attrNameLst>
                                          <p:attrName>ppt_x</p:attrName>
                                        </p:attrNameLst>
                                      </p:cBhvr>
                                    </p:anim>
                                    <p:anim by="(-#ppt_w*0.10)" calcmode="lin" valueType="num">
                                      <p:cBhvr>
                                        <p:cTn id="99" dur="250" autoRev="1" fill="hold">
                                          <p:stCondLst>
                                            <p:cond delay="0"/>
                                          </p:stCondLst>
                                        </p:cTn>
                                        <p:tgtEl>
                                          <p:spTgt spid="668693"/>
                                        </p:tgtEl>
                                        <p:attrNameLst>
                                          <p:attrName>ppt_y</p:attrName>
                                        </p:attrNameLst>
                                      </p:cBhvr>
                                    </p:anim>
                                    <p:animRot by="-480000">
                                      <p:cBhvr>
                                        <p:cTn id="100" dur="250" autoRev="1" fill="hold">
                                          <p:stCondLst>
                                            <p:cond delay="0"/>
                                          </p:stCondLst>
                                        </p:cTn>
                                        <p:tgtEl>
                                          <p:spTgt spid="668693"/>
                                        </p:tgtEl>
                                        <p:attrNameLst>
                                          <p:attrName>r</p:attrName>
                                        </p:attrNameLst>
                                      </p:cBhvr>
                                    </p:animRot>
                                  </p:childTnLst>
                                </p:cTn>
                              </p:par>
                            </p:childTnLst>
                          </p:cTn>
                        </p:par>
                        <p:par>
                          <p:cTn id="101" fill="hold" nodeType="afterGroup">
                            <p:stCondLst>
                              <p:cond delay="43000"/>
                            </p:stCondLst>
                            <p:childTnLst>
                              <p:par>
                                <p:cTn id="102" presetID="3" presetClass="exit" presetSubtype="10" fill="hold" grpId="1" nodeType="afterEffect">
                                  <p:stCondLst>
                                    <p:cond delay="0"/>
                                  </p:stCondLst>
                                  <p:iterate type="lt">
                                    <p:tmPct val="0"/>
                                  </p:iterate>
                                  <p:childTnLst>
                                    <p:animEffect transition="out" filter="blinds(horizontal)">
                                      <p:cBhvr>
                                        <p:cTn id="103" dur="500"/>
                                        <p:tgtEl>
                                          <p:spTgt spid="668693"/>
                                        </p:tgtEl>
                                      </p:cBhvr>
                                    </p:animEffect>
                                    <p:set>
                                      <p:cBhvr>
                                        <p:cTn id="104" dur="1" fill="hold">
                                          <p:stCondLst>
                                            <p:cond delay="499"/>
                                          </p:stCondLst>
                                        </p:cTn>
                                        <p:tgtEl>
                                          <p:spTgt spid="668693"/>
                                        </p:tgtEl>
                                        <p:attrNameLst>
                                          <p:attrName>style.visibility</p:attrName>
                                        </p:attrNameLst>
                                      </p:cBhvr>
                                      <p:to>
                                        <p:strVal val="hidden"/>
                                      </p:to>
                                    </p:set>
                                  </p:childTnLst>
                                </p:cTn>
                              </p:par>
                            </p:childTnLst>
                          </p:cTn>
                        </p:par>
                        <p:par>
                          <p:cTn id="105" fill="hold" nodeType="afterGroup">
                            <p:stCondLst>
                              <p:cond delay="43500"/>
                            </p:stCondLst>
                            <p:childTnLst>
                              <p:par>
                                <p:cTn id="106" presetID="8" presetClass="exit" presetSubtype="16" fill="hold" grpId="3" nodeType="afterEffect">
                                  <p:stCondLst>
                                    <p:cond delay="0"/>
                                  </p:stCondLst>
                                  <p:childTnLst>
                                    <p:animEffect transition="out" filter="diamond(in)">
                                      <p:cBhvr>
                                        <p:cTn id="107" dur="1000"/>
                                        <p:tgtEl>
                                          <p:spTgt spid="668676"/>
                                        </p:tgtEl>
                                      </p:cBhvr>
                                    </p:animEffect>
                                    <p:set>
                                      <p:cBhvr>
                                        <p:cTn id="108" dur="1" fill="hold">
                                          <p:stCondLst>
                                            <p:cond delay="999"/>
                                          </p:stCondLst>
                                        </p:cTn>
                                        <p:tgtEl>
                                          <p:spTgt spid="668676"/>
                                        </p:tgtEl>
                                        <p:attrNameLst>
                                          <p:attrName>style.visibility</p:attrName>
                                        </p:attrNameLst>
                                      </p:cBhvr>
                                      <p:to>
                                        <p:strVal val="hidden"/>
                                      </p:to>
                                    </p:set>
                                  </p:childTnLst>
                                </p:cTn>
                              </p:par>
                              <p:par>
                                <p:cTn id="109" presetID="8" presetClass="entr" presetSubtype="16" fill="hold" grpId="0" nodeType="withEffect">
                                  <p:stCondLst>
                                    <p:cond delay="0"/>
                                  </p:stCondLst>
                                  <p:childTnLst>
                                    <p:set>
                                      <p:cBhvr>
                                        <p:cTn id="110" dur="1" fill="hold">
                                          <p:stCondLst>
                                            <p:cond delay="0"/>
                                          </p:stCondLst>
                                        </p:cTn>
                                        <p:tgtEl>
                                          <p:spTgt spid="668710"/>
                                        </p:tgtEl>
                                        <p:attrNameLst>
                                          <p:attrName>style.visibility</p:attrName>
                                        </p:attrNameLst>
                                      </p:cBhvr>
                                      <p:to>
                                        <p:strVal val="visible"/>
                                      </p:to>
                                    </p:set>
                                    <p:animEffect transition="in" filter="diamond(in)">
                                      <p:cBhvr>
                                        <p:cTn id="111" dur="1000"/>
                                        <p:tgtEl>
                                          <p:spTgt spid="6687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8675" grpId="0" animBg="1"/>
      <p:bldP spid="668675" grpId="1" animBg="1"/>
      <p:bldP spid="668675" grpId="2" animBg="1"/>
      <p:bldP spid="668676" grpId="0" animBg="1"/>
      <p:bldP spid="668676" grpId="1" animBg="1"/>
      <p:bldP spid="668676" grpId="2" animBg="1"/>
      <p:bldP spid="668676" grpId="3" animBg="1"/>
      <p:bldP spid="668677" grpId="0" animBg="1"/>
      <p:bldP spid="668677" grpId="1" animBg="1"/>
      <p:bldP spid="668677" grpId="2" animBg="1"/>
      <p:bldP spid="668678" grpId="0" animBg="1"/>
      <p:bldP spid="668678" grpId="1" animBg="1"/>
      <p:bldP spid="668678" grpId="2" animBg="1"/>
      <p:bldP spid="668679" grpId="0" animBg="1"/>
      <p:bldP spid="668679" grpId="1" animBg="1"/>
      <p:bldP spid="668679" grpId="2" animBg="1"/>
      <p:bldP spid="668679" grpId="3" animBg="1"/>
      <p:bldP spid="668679" grpId="4" animBg="1"/>
      <p:bldP spid="668679" grpId="5" animBg="1"/>
      <p:bldP spid="668680" grpId="0" animBg="1"/>
      <p:bldP spid="668680" grpId="1" animBg="1"/>
      <p:bldP spid="668681" grpId="0" animBg="1"/>
      <p:bldP spid="668692" grpId="0" animBg="1"/>
      <p:bldP spid="668693" grpId="0" animBg="1"/>
      <p:bldP spid="668693" grpId="1" animBg="1"/>
      <p:bldP spid="668693" grpId="2" animBg="1"/>
      <p:bldP spid="668693" grpId="3" animBg="1"/>
      <p:bldP spid="668693" grpId="4" animBg="1"/>
      <p:bldP spid="668693" grpId="5" animBg="1"/>
      <p:bldP spid="668693" grpId="6" animBg="1"/>
      <p:bldP spid="668693" grpId="7" animBg="1"/>
      <p:bldP spid="668710"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Oval 3"/>
          <p:cNvSpPr>
            <a:spLocks noChangeArrowheads="1"/>
          </p:cNvSpPr>
          <p:nvPr/>
        </p:nvSpPr>
        <p:spPr bwMode="auto">
          <a:xfrm>
            <a:off x="3552825"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669700" name="Oval 4"/>
          <p:cNvSpPr>
            <a:spLocks noChangeArrowheads="1"/>
          </p:cNvSpPr>
          <p:nvPr/>
        </p:nvSpPr>
        <p:spPr bwMode="auto">
          <a:xfrm>
            <a:off x="4592639" y="2871789"/>
            <a:ext cx="752475" cy="627549"/>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300" b="1">
                <a:latin typeface="VNI-Helve" pitchFamily="2" charset="0"/>
              </a:rPr>
              <a:t>12</a:t>
            </a:r>
          </a:p>
        </p:txBody>
      </p:sp>
      <p:sp>
        <p:nvSpPr>
          <p:cNvPr id="669701" name="Oval 5"/>
          <p:cNvSpPr>
            <a:spLocks noChangeArrowheads="1"/>
          </p:cNvSpPr>
          <p:nvPr/>
        </p:nvSpPr>
        <p:spPr bwMode="auto">
          <a:xfrm>
            <a:off x="5614988"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669702" name="Oval 6"/>
          <p:cNvSpPr>
            <a:spLocks noChangeArrowheads="1"/>
          </p:cNvSpPr>
          <p:nvPr/>
        </p:nvSpPr>
        <p:spPr bwMode="auto">
          <a:xfrm>
            <a:off x="6623050"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8</a:t>
            </a:r>
          </a:p>
        </p:txBody>
      </p:sp>
      <p:sp>
        <p:nvSpPr>
          <p:cNvPr id="669703" name="Oval 7"/>
          <p:cNvSpPr>
            <a:spLocks noChangeArrowheads="1"/>
          </p:cNvSpPr>
          <p:nvPr/>
        </p:nvSpPr>
        <p:spPr bwMode="auto">
          <a:xfrm>
            <a:off x="7645400"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669704" name="Oval 8"/>
          <p:cNvSpPr>
            <a:spLocks noChangeArrowheads="1"/>
          </p:cNvSpPr>
          <p:nvPr/>
        </p:nvSpPr>
        <p:spPr bwMode="auto">
          <a:xfrm>
            <a:off x="8669338"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669705" name="Oval 9"/>
          <p:cNvSpPr>
            <a:spLocks noChangeArrowheads="1"/>
          </p:cNvSpPr>
          <p:nvPr/>
        </p:nvSpPr>
        <p:spPr bwMode="auto">
          <a:xfrm>
            <a:off x="9709151" y="2871789"/>
            <a:ext cx="754063" cy="64928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15</a:t>
            </a:r>
          </a:p>
        </p:txBody>
      </p:sp>
      <p:sp>
        <p:nvSpPr>
          <p:cNvPr id="43019" name="Oval 10"/>
          <p:cNvSpPr>
            <a:spLocks noChangeArrowheads="1"/>
          </p:cNvSpPr>
          <p:nvPr/>
        </p:nvSpPr>
        <p:spPr bwMode="auto">
          <a:xfrm>
            <a:off x="2546350"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669716" name="AutoShape 20"/>
          <p:cNvSpPr>
            <a:spLocks noChangeArrowheads="1"/>
          </p:cNvSpPr>
          <p:nvPr/>
        </p:nvSpPr>
        <p:spPr bwMode="auto">
          <a:xfrm>
            <a:off x="3462338" y="3556001"/>
            <a:ext cx="914400" cy="908149"/>
          </a:xfrm>
          <a:prstGeom prst="upArrowCallout">
            <a:avLst>
              <a:gd name="adj1" fmla="val 27746"/>
              <a:gd name="adj2" fmla="val 25819"/>
              <a:gd name="adj3" fmla="val 16667"/>
              <a:gd name="adj4" fmla="val 5053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latin typeface="Times New Roman" panose="02020603050405020304" pitchFamily="18" charset="0"/>
              </a:rPr>
              <a:t>i</a:t>
            </a:r>
          </a:p>
        </p:txBody>
      </p:sp>
      <p:sp>
        <p:nvSpPr>
          <p:cNvPr id="669717" name="AutoShape 21"/>
          <p:cNvSpPr>
            <a:spLocks noChangeArrowheads="1"/>
          </p:cNvSpPr>
          <p:nvPr/>
        </p:nvSpPr>
        <p:spPr bwMode="auto">
          <a:xfrm>
            <a:off x="9493250" y="2041526"/>
            <a:ext cx="1143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solidFill>
                  <a:srgbClr val="0000FF"/>
                </a:solidFill>
                <a:latin typeface="Times New Roman" panose="02020603050405020304" pitchFamily="18" charset="0"/>
              </a:rPr>
              <a:t>j</a:t>
            </a:r>
          </a:p>
        </p:txBody>
      </p:sp>
      <p:sp>
        <p:nvSpPr>
          <p:cNvPr id="669734" name="Oval 38"/>
          <p:cNvSpPr>
            <a:spLocks noChangeArrowheads="1"/>
          </p:cNvSpPr>
          <p:nvPr/>
        </p:nvSpPr>
        <p:spPr bwMode="auto">
          <a:xfrm>
            <a:off x="4624388" y="2882900"/>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43024" name="Rectangle 25"/>
          <p:cNvSpPr>
            <a:spLocks noChangeArrowheads="1"/>
          </p:cNvSpPr>
          <p:nvPr/>
        </p:nvSpPr>
        <p:spPr bwMode="auto">
          <a:xfrm>
            <a:off x="3762376" y="5667375"/>
            <a:ext cx="48434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53975">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lvl="2">
              <a:lnSpc>
                <a:spcPts val="3000"/>
              </a:lnSpc>
              <a:spcBef>
                <a:spcPts val="800"/>
              </a:spcBef>
            </a:pPr>
            <a:r>
              <a:rPr lang="en-US" sz="2400">
                <a:solidFill>
                  <a:srgbClr val="0000FF"/>
                </a:solidFill>
                <a:latin typeface="Times New Roman" panose="02020603050405020304" pitchFamily="18" charset="0"/>
                <a:cs typeface="Times New Roman" panose="02020603050405020304" pitchFamily="18" charset="0"/>
              </a:rPr>
              <a:t>Nếu a[j]&lt;a[j-1] thì đổi chỗ a[j], a[j-1]</a:t>
            </a:r>
            <a:endParaRPr lang="en-US" sz="2400" i="1">
              <a:solidFill>
                <a:srgbClr val="0000FF"/>
              </a:solidFill>
              <a:latin typeface="Times New Roman" panose="02020603050405020304" pitchFamily="18" charset="0"/>
              <a:cs typeface="Times New Roman" panose="02020603050405020304" pitchFamily="18" charset="0"/>
            </a:endParaRP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27" name="Rectangle 26"/>
          <p:cNvSpPr/>
          <p:nvPr/>
        </p:nvSpPr>
        <p:spPr>
          <a:xfrm>
            <a:off x="685800" y="248458"/>
            <a:ext cx="10960099" cy="754053"/>
          </a:xfrm>
          <a:prstGeom prst="rect">
            <a:avLst/>
          </a:prstGeom>
        </p:spPr>
        <p:txBody>
          <a:bodyPr wrap="square">
            <a:spAutoFit/>
          </a:bodyPr>
          <a:lstStyle/>
          <a:p>
            <a:pPr algn="ctr"/>
            <a:r>
              <a:rPr lang="en-US" sz="4300" b="1" i="1">
                <a:latin typeface="Times New Roman" panose="02020603050405020304" pitchFamily="18" charset="0"/>
              </a:rPr>
              <a:t>Bubble</a:t>
            </a:r>
            <a:r>
              <a:rPr lang="en-US" sz="4300" b="1" i="1"/>
              <a:t> </a:t>
            </a:r>
            <a:r>
              <a:rPr lang="en-US" sz="4300" b="1" i="1">
                <a:latin typeface="Times New Roman" panose="02020603050405020304" pitchFamily="18" charset="0"/>
              </a:rPr>
              <a:t>Sort</a:t>
            </a:r>
            <a:r>
              <a:rPr lang="en-US" sz="4300" b="1" i="1"/>
              <a:t> </a:t>
            </a:r>
            <a:r>
              <a:rPr lang="en-US" sz="4300" b="1" i="1">
                <a:latin typeface="Times New Roman" panose="02020603050405020304" pitchFamily="18" charset="0"/>
              </a:rPr>
              <a:t>–</a:t>
            </a:r>
            <a:r>
              <a:rPr lang="en-US" sz="4300" b="1" i="1"/>
              <a:t> </a:t>
            </a:r>
            <a:r>
              <a:rPr lang="en-US" sz="4300" b="1" i="1">
                <a:latin typeface="Times New Roman" panose="02020603050405020304" pitchFamily="18" charset="0"/>
              </a:rPr>
              <a:t>Ví dụ</a:t>
            </a:r>
            <a:endParaRPr lang="en-US" sz="4300" b="1"/>
          </a:p>
        </p:txBody>
      </p:sp>
      <p:grpSp>
        <p:nvGrpSpPr>
          <p:cNvPr id="28" name="Group 11"/>
          <p:cNvGrpSpPr>
            <a:grpSpLocks/>
          </p:cNvGrpSpPr>
          <p:nvPr/>
        </p:nvGrpSpPr>
        <p:grpSpPr bwMode="auto">
          <a:xfrm>
            <a:off x="2546350" y="2287589"/>
            <a:ext cx="7893050" cy="649287"/>
            <a:chOff x="644" y="1153"/>
            <a:chExt cx="4972" cy="409"/>
          </a:xfrm>
        </p:grpSpPr>
        <p:sp>
          <p:nvSpPr>
            <p:cNvPr id="29" name="Oval 12"/>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30" name="Oval 13"/>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31" name="Oval 14"/>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3</a:t>
              </a:r>
            </a:p>
          </p:txBody>
        </p:sp>
        <p:sp>
          <p:nvSpPr>
            <p:cNvPr id="32" name="Oval 15"/>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33" name="Oval 16"/>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34" name="Oval 17"/>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35" name="Oval 18"/>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7</a:t>
              </a:r>
            </a:p>
          </p:txBody>
        </p:sp>
        <p:sp>
          <p:nvSpPr>
            <p:cNvPr id="36" name="Oval 19"/>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0</a:t>
              </a:r>
            </a:p>
          </p:txBody>
        </p:sp>
      </p:grpSp>
      <p:sp>
        <p:nvSpPr>
          <p:cNvPr id="37" name="Rectangle 36"/>
          <p:cNvSpPr/>
          <p:nvPr/>
        </p:nvSpPr>
        <p:spPr>
          <a:xfrm>
            <a:off x="372004" y="3015734"/>
            <a:ext cx="1106393" cy="461665"/>
          </a:xfrm>
          <a:prstGeom prst="rect">
            <a:avLst/>
          </a:prstGeom>
        </p:spPr>
        <p:txBody>
          <a:bodyPr wrap="none">
            <a:spAutoFit/>
          </a:bodyPr>
          <a:lstStyle/>
          <a:p>
            <a:r>
              <a:rPr lang="en-US" sz="2400" b="1" i="1">
                <a:latin typeface="Times New Roman" panose="02020603050405020304" pitchFamily="18" charset="0"/>
              </a:rPr>
              <a:t>Bước 3</a:t>
            </a:r>
            <a:endParaRPr lang="en-US" sz="2400" b="1"/>
          </a:p>
        </p:txBody>
      </p:sp>
      <p:sp>
        <p:nvSpPr>
          <p:cNvPr id="38"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3706554462"/>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4.375E-6 0.00232 L 0.08477 0.0044 " pathEditMode="relative" rAng="0" ptsTypes="AA">
                                      <p:cBhvr>
                                        <p:cTn id="6" dur="2000" fill="hold"/>
                                        <p:tgtEl>
                                          <p:spTgt spid="669716"/>
                                        </p:tgtEl>
                                        <p:attrNameLst>
                                          <p:attrName>ppt_x</p:attrName>
                                          <p:attrName>ppt_y</p:attrName>
                                        </p:attrNameLst>
                                      </p:cBhvr>
                                      <p:rCtr x="4232" y="93"/>
                                    </p:animMotion>
                                  </p:childTnLst>
                                </p:cTn>
                              </p:par>
                            </p:childTnLst>
                          </p:cTn>
                        </p:par>
                        <p:par>
                          <p:cTn id="7" fill="hold" nodeType="afterGroup">
                            <p:stCondLst>
                              <p:cond delay="2000"/>
                            </p:stCondLst>
                            <p:childTnLst>
                              <p:par>
                                <p:cTn id="8" presetID="3" presetClass="entr" presetSubtype="10" fill="hold" grpId="0" nodeType="afterEffect">
                                  <p:stCondLst>
                                    <p:cond delay="0"/>
                                  </p:stCondLst>
                                  <p:iterate type="lt">
                                    <p:tmPct val="0"/>
                                  </p:iterate>
                                  <p:childTnLst>
                                    <p:set>
                                      <p:cBhvr>
                                        <p:cTn id="9" dur="1" fill="hold">
                                          <p:stCondLst>
                                            <p:cond delay="0"/>
                                          </p:stCondLst>
                                        </p:cTn>
                                        <p:tgtEl>
                                          <p:spTgt spid="669717"/>
                                        </p:tgtEl>
                                        <p:attrNameLst>
                                          <p:attrName>style.visibility</p:attrName>
                                        </p:attrNameLst>
                                      </p:cBhvr>
                                      <p:to>
                                        <p:strVal val="visible"/>
                                      </p:to>
                                    </p:set>
                                    <p:animEffect transition="in" filter="blinds(horizontal)">
                                      <p:cBhvr>
                                        <p:cTn id="10" dur="500"/>
                                        <p:tgtEl>
                                          <p:spTgt spid="669717"/>
                                        </p:tgtEl>
                                      </p:cBhvr>
                                    </p:animEffect>
                                  </p:childTnLst>
                                </p:cTn>
                              </p:par>
                            </p:childTnLst>
                          </p:cTn>
                        </p:par>
                        <p:par>
                          <p:cTn id="11" fill="hold" nodeType="afterGroup">
                            <p:stCondLst>
                              <p:cond delay="2500"/>
                            </p:stCondLst>
                            <p:childTnLst>
                              <p:par>
                                <p:cTn id="12" presetID="26" presetClass="emph" presetSubtype="0" fill="hold" grpId="0" nodeType="afterEffect">
                                  <p:stCondLst>
                                    <p:cond delay="0"/>
                                  </p:stCondLst>
                                  <p:childTnLst>
                                    <p:animEffect transition="out" filter="fade">
                                      <p:cBhvr>
                                        <p:cTn id="13" dur="2000" tmFilter="0, 0; .2, .5; .8, .5; 1, 0"/>
                                        <p:tgtEl>
                                          <p:spTgt spid="669705"/>
                                        </p:tgtEl>
                                      </p:cBhvr>
                                    </p:animEffect>
                                    <p:animScale>
                                      <p:cBhvr>
                                        <p:cTn id="14" dur="1000" autoRev="1" fill="hold"/>
                                        <p:tgtEl>
                                          <p:spTgt spid="669705"/>
                                        </p:tgtEl>
                                      </p:cBhvr>
                                      <p:by x="105000" y="105000"/>
                                    </p:animScale>
                                  </p:childTnLst>
                                </p:cTn>
                              </p:par>
                              <p:par>
                                <p:cTn id="15" presetID="26" presetClass="emph" presetSubtype="0" fill="hold" grpId="0" nodeType="withEffect">
                                  <p:stCondLst>
                                    <p:cond delay="0"/>
                                  </p:stCondLst>
                                  <p:childTnLst>
                                    <p:animEffect transition="out" filter="fade">
                                      <p:cBhvr>
                                        <p:cTn id="16" dur="2000" tmFilter="0, 0; .2, .5; .8, .5; 1, 0"/>
                                        <p:tgtEl>
                                          <p:spTgt spid="669704"/>
                                        </p:tgtEl>
                                      </p:cBhvr>
                                    </p:animEffect>
                                    <p:animScale>
                                      <p:cBhvr>
                                        <p:cTn id="17" dur="1000" autoRev="1" fill="hold"/>
                                        <p:tgtEl>
                                          <p:spTgt spid="669704"/>
                                        </p:tgtEl>
                                      </p:cBhvr>
                                      <p:by x="105000" y="105000"/>
                                    </p:animScale>
                                  </p:childTnLst>
                                </p:cTn>
                              </p:par>
                            </p:childTnLst>
                          </p:cTn>
                        </p:par>
                        <p:par>
                          <p:cTn id="18" fill="hold" nodeType="afterGroup">
                            <p:stCondLst>
                              <p:cond delay="4500"/>
                            </p:stCondLst>
                            <p:childTnLst>
                              <p:par>
                                <p:cTn id="19" presetID="35" presetClass="path" presetSubtype="0" accel="50000" decel="50000" fill="hold" grpId="2" nodeType="afterEffect">
                                  <p:stCondLst>
                                    <p:cond delay="0"/>
                                  </p:stCondLst>
                                  <p:iterate type="lt">
                                    <p:tmPct val="0"/>
                                  </p:iterate>
                                  <p:childTnLst>
                                    <p:animMotion origin="layout" path="M -8.33333E-7 0.00185 L -0.08594 0.00185 " pathEditMode="relative" rAng="0" ptsTypes="AA">
                                      <p:cBhvr>
                                        <p:cTn id="20" dur="2000" fill="hold"/>
                                        <p:tgtEl>
                                          <p:spTgt spid="669717"/>
                                        </p:tgtEl>
                                        <p:attrNameLst>
                                          <p:attrName>ppt_x</p:attrName>
                                          <p:attrName>ppt_y</p:attrName>
                                        </p:attrNameLst>
                                      </p:cBhvr>
                                      <p:rCtr x="-4297" y="0"/>
                                    </p:animMotion>
                                  </p:childTnLst>
                                </p:cTn>
                              </p:par>
                            </p:childTnLst>
                          </p:cTn>
                        </p:par>
                        <p:par>
                          <p:cTn id="21" fill="hold" nodeType="afterGroup">
                            <p:stCondLst>
                              <p:cond delay="6500"/>
                            </p:stCondLst>
                            <p:childTnLst>
                              <p:par>
                                <p:cTn id="22" presetID="26" presetClass="emph" presetSubtype="0" fill="hold" grpId="1" nodeType="afterEffect">
                                  <p:stCondLst>
                                    <p:cond delay="0"/>
                                  </p:stCondLst>
                                  <p:childTnLst>
                                    <p:animEffect transition="out" filter="fade">
                                      <p:cBhvr>
                                        <p:cTn id="23" dur="2000" tmFilter="0, 0; .2, .5; .8, .5; 1, 0"/>
                                        <p:tgtEl>
                                          <p:spTgt spid="669704"/>
                                        </p:tgtEl>
                                      </p:cBhvr>
                                    </p:animEffect>
                                    <p:animScale>
                                      <p:cBhvr>
                                        <p:cTn id="24" dur="1000" autoRev="1" fill="hold"/>
                                        <p:tgtEl>
                                          <p:spTgt spid="669704"/>
                                        </p:tgtEl>
                                      </p:cBhvr>
                                      <p:by x="105000" y="105000"/>
                                    </p:animScale>
                                  </p:childTnLst>
                                </p:cTn>
                              </p:par>
                              <p:par>
                                <p:cTn id="25" presetID="26" presetClass="emph" presetSubtype="0" fill="hold" grpId="0" nodeType="withEffect">
                                  <p:stCondLst>
                                    <p:cond delay="0"/>
                                  </p:stCondLst>
                                  <p:childTnLst>
                                    <p:animEffect transition="out" filter="fade">
                                      <p:cBhvr>
                                        <p:cTn id="26" dur="2000" tmFilter="0, 0; .2, .5; .8, .5; 1, 0"/>
                                        <p:tgtEl>
                                          <p:spTgt spid="669703"/>
                                        </p:tgtEl>
                                      </p:cBhvr>
                                    </p:animEffect>
                                    <p:animScale>
                                      <p:cBhvr>
                                        <p:cTn id="27" dur="1000" autoRev="1" fill="hold"/>
                                        <p:tgtEl>
                                          <p:spTgt spid="669703"/>
                                        </p:tgtEl>
                                      </p:cBhvr>
                                      <p:by x="105000" y="105000"/>
                                    </p:animScale>
                                  </p:childTnLst>
                                </p:cTn>
                              </p:par>
                            </p:childTnLst>
                          </p:cTn>
                        </p:par>
                        <p:par>
                          <p:cTn id="28" fill="hold" nodeType="afterGroup">
                            <p:stCondLst>
                              <p:cond delay="8500"/>
                            </p:stCondLst>
                            <p:childTnLst>
                              <p:par>
                                <p:cTn id="29" presetID="35" presetClass="path" presetSubtype="0" accel="50000" decel="50000" fill="hold" grpId="3" nodeType="afterEffect">
                                  <p:stCondLst>
                                    <p:cond delay="0"/>
                                  </p:stCondLst>
                                  <p:iterate type="lt">
                                    <p:tmPct val="0"/>
                                  </p:iterate>
                                  <p:childTnLst>
                                    <p:animMotion origin="layout" path="M -0.08385 2.22222E-6 L -0.16719 0.00023 " pathEditMode="relative" rAng="0" ptsTypes="AA">
                                      <p:cBhvr>
                                        <p:cTn id="30" dur="2000" fill="hold"/>
                                        <p:tgtEl>
                                          <p:spTgt spid="669717"/>
                                        </p:tgtEl>
                                        <p:attrNameLst>
                                          <p:attrName>ppt_x</p:attrName>
                                          <p:attrName>ppt_y</p:attrName>
                                        </p:attrNameLst>
                                      </p:cBhvr>
                                      <p:rCtr x="-4167" y="0"/>
                                    </p:animMotion>
                                  </p:childTnLst>
                                </p:cTn>
                              </p:par>
                            </p:childTnLst>
                          </p:cTn>
                        </p:par>
                        <p:par>
                          <p:cTn id="31" fill="hold" nodeType="afterGroup">
                            <p:stCondLst>
                              <p:cond delay="10500"/>
                            </p:stCondLst>
                            <p:childTnLst>
                              <p:par>
                                <p:cTn id="32" presetID="26" presetClass="emph" presetSubtype="0" fill="hold" grpId="1" nodeType="afterEffect">
                                  <p:stCondLst>
                                    <p:cond delay="0"/>
                                  </p:stCondLst>
                                  <p:childTnLst>
                                    <p:animEffect transition="out" filter="fade">
                                      <p:cBhvr>
                                        <p:cTn id="33" dur="2000" tmFilter="0, 0; .2, .5; .8, .5; 1, 0"/>
                                        <p:tgtEl>
                                          <p:spTgt spid="669703"/>
                                        </p:tgtEl>
                                      </p:cBhvr>
                                    </p:animEffect>
                                    <p:animScale>
                                      <p:cBhvr>
                                        <p:cTn id="34" dur="1000" autoRev="1" fill="hold"/>
                                        <p:tgtEl>
                                          <p:spTgt spid="669703"/>
                                        </p:tgtEl>
                                      </p:cBhvr>
                                      <p:by x="105000" y="105000"/>
                                    </p:animScale>
                                  </p:childTnLst>
                                </p:cTn>
                              </p:par>
                              <p:par>
                                <p:cTn id="35" presetID="26" presetClass="emph" presetSubtype="0" fill="hold" grpId="0" nodeType="withEffect">
                                  <p:stCondLst>
                                    <p:cond delay="0"/>
                                  </p:stCondLst>
                                  <p:childTnLst>
                                    <p:animEffect transition="out" filter="fade">
                                      <p:cBhvr>
                                        <p:cTn id="36" dur="2000" tmFilter="0, 0; .2, .5; .8, .5; 1, 0"/>
                                        <p:tgtEl>
                                          <p:spTgt spid="669702"/>
                                        </p:tgtEl>
                                      </p:cBhvr>
                                    </p:animEffect>
                                    <p:animScale>
                                      <p:cBhvr>
                                        <p:cTn id="37" dur="1000" autoRev="1" fill="hold"/>
                                        <p:tgtEl>
                                          <p:spTgt spid="669702"/>
                                        </p:tgtEl>
                                      </p:cBhvr>
                                      <p:by x="105000" y="105000"/>
                                    </p:animScale>
                                  </p:childTnLst>
                                </p:cTn>
                              </p:par>
                            </p:childTnLst>
                          </p:cTn>
                        </p:par>
                        <p:par>
                          <p:cTn id="38" fill="hold" nodeType="afterGroup">
                            <p:stCondLst>
                              <p:cond delay="12500"/>
                            </p:stCondLst>
                            <p:childTnLst>
                              <p:par>
                                <p:cTn id="39" presetID="42" presetClass="path" presetSubtype="0" accel="50000" decel="50000" fill="hold" grpId="1" nodeType="afterEffect">
                                  <p:stCondLst>
                                    <p:cond delay="0"/>
                                  </p:stCondLst>
                                  <p:childTnLst>
                                    <p:animMotion origin="layout" path="M 0.00174 2.59259E-6 L 0.00174 0.32222 " pathEditMode="relative" rAng="0" ptsTypes="AA">
                                      <p:cBhvr>
                                        <p:cTn id="40" dur="2000" fill="hold"/>
                                        <p:tgtEl>
                                          <p:spTgt spid="669702"/>
                                        </p:tgtEl>
                                        <p:attrNameLst>
                                          <p:attrName>ppt_x</p:attrName>
                                          <p:attrName>ppt_y</p:attrName>
                                        </p:attrNameLst>
                                      </p:cBhvr>
                                      <p:rCtr x="0" y="16111"/>
                                    </p:animMotion>
                                  </p:childTnLst>
                                </p:cTn>
                              </p:par>
                            </p:childTnLst>
                          </p:cTn>
                        </p:par>
                        <p:par>
                          <p:cTn id="41" fill="hold" nodeType="afterGroup">
                            <p:stCondLst>
                              <p:cond delay="14500"/>
                            </p:stCondLst>
                            <p:childTnLst>
                              <p:par>
                                <p:cTn id="42" presetID="35" presetClass="path" presetSubtype="0" accel="50000" decel="50000" fill="hold" grpId="2" nodeType="afterEffect">
                                  <p:stCondLst>
                                    <p:cond delay="0"/>
                                  </p:stCondLst>
                                  <p:childTnLst>
                                    <p:animMotion origin="layout" path="M 0.00156 -2.22222E-6 L -0.08216 -4.81481E-6 " pathEditMode="relative" rAng="0" ptsTypes="AA">
                                      <p:cBhvr>
                                        <p:cTn id="43" dur="2000" fill="hold"/>
                                        <p:tgtEl>
                                          <p:spTgt spid="669703"/>
                                        </p:tgtEl>
                                        <p:attrNameLst>
                                          <p:attrName>ppt_x</p:attrName>
                                          <p:attrName>ppt_y</p:attrName>
                                        </p:attrNameLst>
                                      </p:cBhvr>
                                      <p:rCtr x="-4284" y="-69"/>
                                    </p:animMotion>
                                  </p:childTnLst>
                                </p:cTn>
                              </p:par>
                            </p:childTnLst>
                          </p:cTn>
                        </p:par>
                        <p:par>
                          <p:cTn id="44" fill="hold" nodeType="afterGroup">
                            <p:stCondLst>
                              <p:cond delay="16500"/>
                            </p:stCondLst>
                            <p:childTnLst>
                              <p:par>
                                <p:cTn id="45" presetID="64" presetClass="path" presetSubtype="0" accel="50000" decel="50000" fill="hold" grpId="2" nodeType="afterEffect">
                                  <p:stCondLst>
                                    <p:cond delay="0"/>
                                  </p:stCondLst>
                                  <p:childTnLst>
                                    <p:animMotion origin="layout" path="M 0.00169 0.32222 L 0.08541 3.33333E-6 " pathEditMode="relative" rAng="0" ptsTypes="AA">
                                      <p:cBhvr>
                                        <p:cTn id="46" dur="2000" fill="hold"/>
                                        <p:tgtEl>
                                          <p:spTgt spid="669702"/>
                                        </p:tgtEl>
                                        <p:attrNameLst>
                                          <p:attrName>ppt_x</p:attrName>
                                          <p:attrName>ppt_y</p:attrName>
                                        </p:attrNameLst>
                                      </p:cBhvr>
                                      <p:rCtr x="4167" y="-16088"/>
                                    </p:animMotion>
                                  </p:childTnLst>
                                </p:cTn>
                              </p:par>
                            </p:childTnLst>
                          </p:cTn>
                        </p:par>
                        <p:par>
                          <p:cTn id="47" fill="hold" nodeType="afterGroup">
                            <p:stCondLst>
                              <p:cond delay="18500"/>
                            </p:stCondLst>
                            <p:childTnLst>
                              <p:par>
                                <p:cTn id="48" presetID="35" presetClass="path" presetSubtype="0" accel="50000" decel="50000" fill="hold" grpId="4" nodeType="afterEffect">
                                  <p:stCondLst>
                                    <p:cond delay="0"/>
                                  </p:stCondLst>
                                  <p:iterate type="lt">
                                    <p:tmPct val="0"/>
                                  </p:iterate>
                                  <p:childTnLst>
                                    <p:animMotion origin="layout" path="M -0.16732 2.22222E-6 L -0.2526 2.22222E-6 " pathEditMode="relative" rAng="0" ptsTypes="AA">
                                      <p:cBhvr>
                                        <p:cTn id="49" dur="2000" fill="hold"/>
                                        <p:tgtEl>
                                          <p:spTgt spid="669717"/>
                                        </p:tgtEl>
                                        <p:attrNameLst>
                                          <p:attrName>ppt_x</p:attrName>
                                          <p:attrName>ppt_y</p:attrName>
                                        </p:attrNameLst>
                                      </p:cBhvr>
                                      <p:rCtr x="-4271" y="0"/>
                                    </p:animMotion>
                                  </p:childTnLst>
                                </p:cTn>
                              </p:par>
                            </p:childTnLst>
                          </p:cTn>
                        </p:par>
                        <p:par>
                          <p:cTn id="50" fill="hold" nodeType="afterGroup">
                            <p:stCondLst>
                              <p:cond delay="20500"/>
                            </p:stCondLst>
                            <p:childTnLst>
                              <p:par>
                                <p:cTn id="51" presetID="26" presetClass="emph" presetSubtype="0" fill="hold" grpId="3" nodeType="afterEffect">
                                  <p:stCondLst>
                                    <p:cond delay="0"/>
                                  </p:stCondLst>
                                  <p:childTnLst>
                                    <p:animEffect transition="out" filter="fade">
                                      <p:cBhvr>
                                        <p:cTn id="52" dur="2000" tmFilter="0, 0; .2, .5; .8, .5; 1, 0"/>
                                        <p:tgtEl>
                                          <p:spTgt spid="669703"/>
                                        </p:tgtEl>
                                      </p:cBhvr>
                                    </p:animEffect>
                                    <p:animScale>
                                      <p:cBhvr>
                                        <p:cTn id="53" dur="1000" autoRev="1" fill="hold"/>
                                        <p:tgtEl>
                                          <p:spTgt spid="669703"/>
                                        </p:tgtEl>
                                      </p:cBhvr>
                                      <p:by x="105000" y="105000"/>
                                    </p:animScale>
                                  </p:childTnLst>
                                </p:cTn>
                              </p:par>
                              <p:par>
                                <p:cTn id="54" presetID="26" presetClass="emph" presetSubtype="0" fill="hold" grpId="0" nodeType="withEffect">
                                  <p:stCondLst>
                                    <p:cond delay="0"/>
                                  </p:stCondLst>
                                  <p:childTnLst>
                                    <p:animEffect transition="out" filter="fade">
                                      <p:cBhvr>
                                        <p:cTn id="55" dur="2000" tmFilter="0, 0; .2, .5; .8, .5; 1, 0"/>
                                        <p:tgtEl>
                                          <p:spTgt spid="669701"/>
                                        </p:tgtEl>
                                      </p:cBhvr>
                                    </p:animEffect>
                                    <p:animScale>
                                      <p:cBhvr>
                                        <p:cTn id="56" dur="1000" autoRev="1" fill="hold"/>
                                        <p:tgtEl>
                                          <p:spTgt spid="669701"/>
                                        </p:tgtEl>
                                      </p:cBhvr>
                                      <p:by x="105000" y="105000"/>
                                    </p:animScale>
                                  </p:childTnLst>
                                </p:cTn>
                              </p:par>
                            </p:childTnLst>
                          </p:cTn>
                        </p:par>
                        <p:par>
                          <p:cTn id="57" fill="hold" nodeType="afterGroup">
                            <p:stCondLst>
                              <p:cond delay="22500"/>
                            </p:stCondLst>
                            <p:childTnLst>
                              <p:par>
                                <p:cTn id="58" presetID="35" presetClass="path" presetSubtype="0" accel="50000" decel="50000" fill="hold" grpId="5" nodeType="afterEffect">
                                  <p:stCondLst>
                                    <p:cond delay="0"/>
                                  </p:stCondLst>
                                  <p:iterate type="lt">
                                    <p:tmPct val="0"/>
                                  </p:iterate>
                                  <p:childTnLst>
                                    <p:animMotion origin="layout" path="M -0.25208 2.22222E-6 L -0.33594 2.22222E-6 " pathEditMode="relative" rAng="0" ptsTypes="AA">
                                      <p:cBhvr>
                                        <p:cTn id="59" dur="2000" fill="hold"/>
                                        <p:tgtEl>
                                          <p:spTgt spid="669717"/>
                                        </p:tgtEl>
                                        <p:attrNameLst>
                                          <p:attrName>ppt_x</p:attrName>
                                          <p:attrName>ppt_y</p:attrName>
                                        </p:attrNameLst>
                                      </p:cBhvr>
                                      <p:rCtr x="-4193" y="0"/>
                                    </p:animMotion>
                                  </p:childTnLst>
                                </p:cTn>
                              </p:par>
                            </p:childTnLst>
                          </p:cTn>
                        </p:par>
                        <p:par>
                          <p:cTn id="60" fill="hold" nodeType="afterGroup">
                            <p:stCondLst>
                              <p:cond delay="24500"/>
                            </p:stCondLst>
                            <p:childTnLst>
                              <p:par>
                                <p:cTn id="61" presetID="26" presetClass="emph" presetSubtype="0" fill="hold" grpId="1" nodeType="afterEffect">
                                  <p:stCondLst>
                                    <p:cond delay="0"/>
                                  </p:stCondLst>
                                  <p:childTnLst>
                                    <p:animEffect transition="out" filter="fade">
                                      <p:cBhvr>
                                        <p:cTn id="62" dur="2000" tmFilter="0, 0; .2, .5; .8, .5; 1, 0"/>
                                        <p:tgtEl>
                                          <p:spTgt spid="669701"/>
                                        </p:tgtEl>
                                      </p:cBhvr>
                                    </p:animEffect>
                                    <p:animScale>
                                      <p:cBhvr>
                                        <p:cTn id="63" dur="1000" autoRev="1" fill="hold"/>
                                        <p:tgtEl>
                                          <p:spTgt spid="669701"/>
                                        </p:tgtEl>
                                      </p:cBhvr>
                                      <p:by x="105000" y="105000"/>
                                    </p:animScale>
                                  </p:childTnLst>
                                </p:cTn>
                              </p:par>
                              <p:par>
                                <p:cTn id="64" presetID="26" presetClass="emph" presetSubtype="0" fill="hold" grpId="0" nodeType="withEffect">
                                  <p:stCondLst>
                                    <p:cond delay="0"/>
                                  </p:stCondLst>
                                  <p:childTnLst>
                                    <p:animEffect transition="out" filter="fade">
                                      <p:cBhvr>
                                        <p:cTn id="65" dur="2000" tmFilter="0, 0; .2, .5; .8, .5; 1, 0"/>
                                        <p:tgtEl>
                                          <p:spTgt spid="669700"/>
                                        </p:tgtEl>
                                      </p:cBhvr>
                                    </p:animEffect>
                                    <p:animScale>
                                      <p:cBhvr>
                                        <p:cTn id="66" dur="1000" autoRev="1" fill="hold"/>
                                        <p:tgtEl>
                                          <p:spTgt spid="669700"/>
                                        </p:tgtEl>
                                      </p:cBhvr>
                                      <p:by x="105000" y="105000"/>
                                    </p:animScale>
                                  </p:childTnLst>
                                </p:cTn>
                              </p:par>
                            </p:childTnLst>
                          </p:cTn>
                        </p:par>
                        <p:par>
                          <p:cTn id="67" fill="hold" nodeType="afterGroup">
                            <p:stCondLst>
                              <p:cond delay="26500"/>
                            </p:stCondLst>
                            <p:childTnLst>
                              <p:par>
                                <p:cTn id="68" presetID="42" presetClass="path" presetSubtype="0" accel="50000" decel="50000" fill="hold" grpId="1" nodeType="afterEffect">
                                  <p:stCondLst>
                                    <p:cond delay="0"/>
                                  </p:stCondLst>
                                  <p:childTnLst>
                                    <p:animMotion origin="layout" path="M -2.08333E-6 -1.85185E-6 L -2.08333E-6 0.32662 " pathEditMode="relative" rAng="0" ptsTypes="AA">
                                      <p:cBhvr>
                                        <p:cTn id="69" dur="2000" fill="hold"/>
                                        <p:tgtEl>
                                          <p:spTgt spid="669700"/>
                                        </p:tgtEl>
                                        <p:attrNameLst>
                                          <p:attrName>ppt_x</p:attrName>
                                          <p:attrName>ppt_y</p:attrName>
                                        </p:attrNameLst>
                                      </p:cBhvr>
                                      <p:rCtr x="0" y="16319"/>
                                    </p:animMotion>
                                  </p:childTnLst>
                                </p:cTn>
                              </p:par>
                            </p:childTnLst>
                          </p:cTn>
                        </p:par>
                        <p:par>
                          <p:cTn id="70" fill="hold" nodeType="afterGroup">
                            <p:stCondLst>
                              <p:cond delay="28500"/>
                            </p:stCondLst>
                            <p:childTnLst>
                              <p:par>
                                <p:cTn id="71" presetID="35" presetClass="path" presetSubtype="0" accel="50000" decel="50000" fill="hold" grpId="2" nodeType="afterEffect">
                                  <p:stCondLst>
                                    <p:cond delay="0"/>
                                  </p:stCondLst>
                                  <p:childTnLst>
                                    <p:animMotion origin="layout" path="M -4.79167E-6 -2.22222E-6 L -0.08294 -0.00162 " pathEditMode="relative" rAng="0" ptsTypes="AA">
                                      <p:cBhvr>
                                        <p:cTn id="72" dur="2000" fill="hold"/>
                                        <p:tgtEl>
                                          <p:spTgt spid="669701"/>
                                        </p:tgtEl>
                                        <p:attrNameLst>
                                          <p:attrName>ppt_x</p:attrName>
                                          <p:attrName>ppt_y</p:attrName>
                                        </p:attrNameLst>
                                      </p:cBhvr>
                                      <p:rCtr x="-4010" y="116"/>
                                    </p:animMotion>
                                  </p:childTnLst>
                                </p:cTn>
                              </p:par>
                            </p:childTnLst>
                          </p:cTn>
                        </p:par>
                        <p:par>
                          <p:cTn id="73" fill="hold" nodeType="afterGroup">
                            <p:stCondLst>
                              <p:cond delay="30500"/>
                            </p:stCondLst>
                            <p:childTnLst>
                              <p:par>
                                <p:cTn id="74" presetID="64" presetClass="path" presetSubtype="0" accel="50000" decel="50000" fill="hold" grpId="2" nodeType="afterEffect">
                                  <p:stCondLst>
                                    <p:cond delay="0"/>
                                  </p:stCondLst>
                                  <p:childTnLst>
                                    <p:animMotion origin="layout" path="M -2.08333E-6 0.32662 L 0.08295 0.00162 " pathEditMode="relative" rAng="0" ptsTypes="AA">
                                      <p:cBhvr>
                                        <p:cTn id="75" dur="2000" fill="hold"/>
                                        <p:tgtEl>
                                          <p:spTgt spid="669700"/>
                                        </p:tgtEl>
                                        <p:attrNameLst>
                                          <p:attrName>ppt_x</p:attrName>
                                          <p:attrName>ppt_y</p:attrName>
                                        </p:attrNameLst>
                                      </p:cBhvr>
                                      <p:rCtr x="4154" y="-16319"/>
                                    </p:animMotion>
                                  </p:childTnLst>
                                </p:cTn>
                              </p:par>
                            </p:childTnLst>
                          </p:cTn>
                        </p:par>
                        <p:par>
                          <p:cTn id="76" fill="hold" nodeType="afterGroup">
                            <p:stCondLst>
                              <p:cond delay="32500"/>
                            </p:stCondLst>
                            <p:childTnLst>
                              <p:par>
                                <p:cTn id="77" presetID="36" presetClass="emph" presetSubtype="0" fill="hold" grpId="6" nodeType="afterEffect">
                                  <p:stCondLst>
                                    <p:cond delay="0"/>
                                  </p:stCondLst>
                                  <p:iterate type="lt">
                                    <p:tmPct val="10000"/>
                                  </p:iterate>
                                  <p:childTnLst>
                                    <p:animScale>
                                      <p:cBhvr>
                                        <p:cTn id="78" dur="250" autoRev="1" fill="hold">
                                          <p:stCondLst>
                                            <p:cond delay="0"/>
                                          </p:stCondLst>
                                        </p:cTn>
                                        <p:tgtEl>
                                          <p:spTgt spid="669717"/>
                                        </p:tgtEl>
                                      </p:cBhvr>
                                      <p:to x="80000" y="100000"/>
                                    </p:animScale>
                                    <p:anim by="(#ppt_w*0.10)" calcmode="lin" valueType="num">
                                      <p:cBhvr>
                                        <p:cTn id="79" dur="250" autoRev="1" fill="hold">
                                          <p:stCondLst>
                                            <p:cond delay="0"/>
                                          </p:stCondLst>
                                        </p:cTn>
                                        <p:tgtEl>
                                          <p:spTgt spid="669717"/>
                                        </p:tgtEl>
                                        <p:attrNameLst>
                                          <p:attrName>ppt_x</p:attrName>
                                        </p:attrNameLst>
                                      </p:cBhvr>
                                    </p:anim>
                                    <p:anim by="(-#ppt_w*0.10)" calcmode="lin" valueType="num">
                                      <p:cBhvr>
                                        <p:cTn id="80" dur="250" autoRev="1" fill="hold">
                                          <p:stCondLst>
                                            <p:cond delay="0"/>
                                          </p:stCondLst>
                                        </p:cTn>
                                        <p:tgtEl>
                                          <p:spTgt spid="669717"/>
                                        </p:tgtEl>
                                        <p:attrNameLst>
                                          <p:attrName>ppt_y</p:attrName>
                                        </p:attrNameLst>
                                      </p:cBhvr>
                                    </p:anim>
                                    <p:animRot by="-480000">
                                      <p:cBhvr>
                                        <p:cTn id="81" dur="250" autoRev="1" fill="hold">
                                          <p:stCondLst>
                                            <p:cond delay="0"/>
                                          </p:stCondLst>
                                        </p:cTn>
                                        <p:tgtEl>
                                          <p:spTgt spid="669717"/>
                                        </p:tgtEl>
                                        <p:attrNameLst>
                                          <p:attrName>r</p:attrName>
                                        </p:attrNameLst>
                                      </p:cBhvr>
                                    </p:animRot>
                                  </p:childTnLst>
                                </p:cTn>
                              </p:par>
                            </p:childTnLst>
                          </p:cTn>
                        </p:par>
                        <p:par>
                          <p:cTn id="82" fill="hold" nodeType="afterGroup">
                            <p:stCondLst>
                              <p:cond delay="33000"/>
                            </p:stCondLst>
                            <p:childTnLst>
                              <p:par>
                                <p:cTn id="83" presetID="3" presetClass="exit" presetSubtype="10" fill="hold" grpId="1" nodeType="afterEffect">
                                  <p:stCondLst>
                                    <p:cond delay="0"/>
                                  </p:stCondLst>
                                  <p:iterate type="lt">
                                    <p:tmPct val="0"/>
                                  </p:iterate>
                                  <p:childTnLst>
                                    <p:animEffect transition="out" filter="blinds(horizontal)">
                                      <p:cBhvr>
                                        <p:cTn id="84" dur="500"/>
                                        <p:tgtEl>
                                          <p:spTgt spid="669717"/>
                                        </p:tgtEl>
                                      </p:cBhvr>
                                    </p:animEffect>
                                    <p:set>
                                      <p:cBhvr>
                                        <p:cTn id="85" dur="1" fill="hold">
                                          <p:stCondLst>
                                            <p:cond delay="499"/>
                                          </p:stCondLst>
                                        </p:cTn>
                                        <p:tgtEl>
                                          <p:spTgt spid="669717"/>
                                        </p:tgtEl>
                                        <p:attrNameLst>
                                          <p:attrName>style.visibility</p:attrName>
                                        </p:attrNameLst>
                                      </p:cBhvr>
                                      <p:to>
                                        <p:strVal val="hidden"/>
                                      </p:to>
                                    </p:set>
                                  </p:childTnLst>
                                </p:cTn>
                              </p:par>
                            </p:childTnLst>
                          </p:cTn>
                        </p:par>
                        <p:par>
                          <p:cTn id="86" fill="hold" nodeType="afterGroup">
                            <p:stCondLst>
                              <p:cond delay="33500"/>
                            </p:stCondLst>
                            <p:childTnLst>
                              <p:par>
                                <p:cTn id="87" presetID="8" presetClass="exit" presetSubtype="16" fill="hold" grpId="3" nodeType="afterEffect">
                                  <p:stCondLst>
                                    <p:cond delay="0"/>
                                  </p:stCondLst>
                                  <p:childTnLst>
                                    <p:animEffect transition="out" filter="diamond(in)">
                                      <p:cBhvr>
                                        <p:cTn id="88" dur="1000"/>
                                        <p:tgtEl>
                                          <p:spTgt spid="669701"/>
                                        </p:tgtEl>
                                      </p:cBhvr>
                                    </p:animEffect>
                                    <p:set>
                                      <p:cBhvr>
                                        <p:cTn id="89" dur="1" fill="hold">
                                          <p:stCondLst>
                                            <p:cond delay="999"/>
                                          </p:stCondLst>
                                        </p:cTn>
                                        <p:tgtEl>
                                          <p:spTgt spid="669701"/>
                                        </p:tgtEl>
                                        <p:attrNameLst>
                                          <p:attrName>style.visibility</p:attrName>
                                        </p:attrNameLst>
                                      </p:cBhvr>
                                      <p:to>
                                        <p:strVal val="hidden"/>
                                      </p:to>
                                    </p:set>
                                  </p:childTnLst>
                                </p:cTn>
                              </p:par>
                              <p:par>
                                <p:cTn id="90" presetID="8" presetClass="entr" presetSubtype="16" fill="hold" grpId="0" nodeType="withEffect">
                                  <p:stCondLst>
                                    <p:cond delay="0"/>
                                  </p:stCondLst>
                                  <p:childTnLst>
                                    <p:set>
                                      <p:cBhvr>
                                        <p:cTn id="91" dur="1" fill="hold">
                                          <p:stCondLst>
                                            <p:cond delay="0"/>
                                          </p:stCondLst>
                                        </p:cTn>
                                        <p:tgtEl>
                                          <p:spTgt spid="669734"/>
                                        </p:tgtEl>
                                        <p:attrNameLst>
                                          <p:attrName>style.visibility</p:attrName>
                                        </p:attrNameLst>
                                      </p:cBhvr>
                                      <p:to>
                                        <p:strVal val="visible"/>
                                      </p:to>
                                    </p:set>
                                    <p:animEffect transition="in" filter="diamond(in)">
                                      <p:cBhvr>
                                        <p:cTn id="92" dur="1000"/>
                                        <p:tgtEl>
                                          <p:spTgt spid="669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9700" grpId="0" animBg="1"/>
      <p:bldP spid="669700" grpId="1" animBg="1"/>
      <p:bldP spid="669700" grpId="2" animBg="1"/>
      <p:bldP spid="669701" grpId="0" animBg="1"/>
      <p:bldP spid="669701" grpId="1" animBg="1"/>
      <p:bldP spid="669701" grpId="2" animBg="1"/>
      <p:bldP spid="669701" grpId="3" animBg="1"/>
      <p:bldP spid="669702" grpId="0" animBg="1"/>
      <p:bldP spid="669702" grpId="1" animBg="1"/>
      <p:bldP spid="669702" grpId="2" animBg="1"/>
      <p:bldP spid="669703" grpId="0" animBg="1"/>
      <p:bldP spid="669703" grpId="1" animBg="1"/>
      <p:bldP spid="669703" grpId="2" animBg="1"/>
      <p:bldP spid="669703" grpId="3" animBg="1"/>
      <p:bldP spid="669704" grpId="0" animBg="1"/>
      <p:bldP spid="669704" grpId="1" animBg="1"/>
      <p:bldP spid="669705" grpId="0" animBg="1"/>
      <p:bldP spid="669716" grpId="0" animBg="1"/>
      <p:bldP spid="669717" grpId="0" animBg="1"/>
      <p:bldP spid="669717" grpId="1" animBg="1"/>
      <p:bldP spid="669717" grpId="2" animBg="1"/>
      <p:bldP spid="669717" grpId="3" animBg="1"/>
      <p:bldP spid="669717" grpId="4" animBg="1"/>
      <p:bldP spid="669717" grpId="5" animBg="1"/>
      <p:bldP spid="669717" grpId="6" animBg="1"/>
      <p:bldP spid="669734"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Oval 3"/>
          <p:cNvSpPr>
            <a:spLocks noChangeArrowheads="1"/>
          </p:cNvSpPr>
          <p:nvPr/>
        </p:nvSpPr>
        <p:spPr bwMode="auto">
          <a:xfrm>
            <a:off x="3552825"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44037" name="Oval 4"/>
          <p:cNvSpPr>
            <a:spLocks noChangeArrowheads="1"/>
          </p:cNvSpPr>
          <p:nvPr/>
        </p:nvSpPr>
        <p:spPr bwMode="auto">
          <a:xfrm>
            <a:off x="4592638"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670725" name="Oval 5"/>
          <p:cNvSpPr>
            <a:spLocks noChangeArrowheads="1"/>
          </p:cNvSpPr>
          <p:nvPr/>
        </p:nvSpPr>
        <p:spPr bwMode="auto">
          <a:xfrm>
            <a:off x="5614988" y="2871789"/>
            <a:ext cx="754062" cy="64928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12</a:t>
            </a:r>
          </a:p>
        </p:txBody>
      </p:sp>
      <p:sp>
        <p:nvSpPr>
          <p:cNvPr id="670726" name="Oval 6"/>
          <p:cNvSpPr>
            <a:spLocks noChangeArrowheads="1"/>
          </p:cNvSpPr>
          <p:nvPr/>
        </p:nvSpPr>
        <p:spPr bwMode="auto">
          <a:xfrm>
            <a:off x="6623050"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8</a:t>
            </a:r>
          </a:p>
        </p:txBody>
      </p:sp>
      <p:sp>
        <p:nvSpPr>
          <p:cNvPr id="670727" name="Oval 7"/>
          <p:cNvSpPr>
            <a:spLocks noChangeArrowheads="1"/>
          </p:cNvSpPr>
          <p:nvPr/>
        </p:nvSpPr>
        <p:spPr bwMode="auto">
          <a:xfrm>
            <a:off x="7645400"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670728" name="Oval 8"/>
          <p:cNvSpPr>
            <a:spLocks noChangeArrowheads="1"/>
          </p:cNvSpPr>
          <p:nvPr/>
        </p:nvSpPr>
        <p:spPr bwMode="auto">
          <a:xfrm>
            <a:off x="8669338"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670729" name="Oval 9"/>
          <p:cNvSpPr>
            <a:spLocks noChangeArrowheads="1"/>
          </p:cNvSpPr>
          <p:nvPr/>
        </p:nvSpPr>
        <p:spPr bwMode="auto">
          <a:xfrm>
            <a:off x="9709151" y="2871789"/>
            <a:ext cx="754063" cy="64928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15</a:t>
            </a:r>
          </a:p>
        </p:txBody>
      </p:sp>
      <p:sp>
        <p:nvSpPr>
          <p:cNvPr id="44043" name="Oval 10"/>
          <p:cNvSpPr>
            <a:spLocks noChangeArrowheads="1"/>
          </p:cNvSpPr>
          <p:nvPr/>
        </p:nvSpPr>
        <p:spPr bwMode="auto">
          <a:xfrm>
            <a:off x="2546350"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670740" name="AutoShape 20"/>
          <p:cNvSpPr>
            <a:spLocks noChangeArrowheads="1"/>
          </p:cNvSpPr>
          <p:nvPr/>
        </p:nvSpPr>
        <p:spPr bwMode="auto">
          <a:xfrm>
            <a:off x="4510088" y="3556001"/>
            <a:ext cx="914400" cy="908149"/>
          </a:xfrm>
          <a:prstGeom prst="upArrowCallout">
            <a:avLst>
              <a:gd name="adj1" fmla="val 27746"/>
              <a:gd name="adj2" fmla="val 25819"/>
              <a:gd name="adj3" fmla="val 16667"/>
              <a:gd name="adj4" fmla="val 5053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latin typeface="Times New Roman" panose="02020603050405020304" pitchFamily="18" charset="0"/>
              </a:rPr>
              <a:t>i</a:t>
            </a:r>
          </a:p>
        </p:txBody>
      </p:sp>
      <p:sp>
        <p:nvSpPr>
          <p:cNvPr id="670741" name="AutoShape 21"/>
          <p:cNvSpPr>
            <a:spLocks noChangeArrowheads="1"/>
          </p:cNvSpPr>
          <p:nvPr/>
        </p:nvSpPr>
        <p:spPr bwMode="auto">
          <a:xfrm>
            <a:off x="9493250" y="2041526"/>
            <a:ext cx="1143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solidFill>
                  <a:srgbClr val="0000FF"/>
                </a:solidFill>
                <a:latin typeface="Times New Roman" panose="02020603050405020304" pitchFamily="18" charset="0"/>
              </a:rPr>
              <a:t>j</a:t>
            </a:r>
          </a:p>
        </p:txBody>
      </p:sp>
      <p:sp>
        <p:nvSpPr>
          <p:cNvPr id="670758" name="Oval 38"/>
          <p:cNvSpPr>
            <a:spLocks noChangeArrowheads="1"/>
          </p:cNvSpPr>
          <p:nvPr/>
        </p:nvSpPr>
        <p:spPr bwMode="auto">
          <a:xfrm>
            <a:off x="5645150" y="2882900"/>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44048" name="Rectangle 25"/>
          <p:cNvSpPr>
            <a:spLocks noChangeArrowheads="1"/>
          </p:cNvSpPr>
          <p:nvPr/>
        </p:nvSpPr>
        <p:spPr bwMode="auto">
          <a:xfrm>
            <a:off x="3762376" y="5629275"/>
            <a:ext cx="48434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53975">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lvl="2">
              <a:lnSpc>
                <a:spcPts val="3000"/>
              </a:lnSpc>
              <a:spcBef>
                <a:spcPts val="800"/>
              </a:spcBef>
            </a:pPr>
            <a:r>
              <a:rPr lang="en-US" sz="2400">
                <a:solidFill>
                  <a:srgbClr val="0000FF"/>
                </a:solidFill>
                <a:latin typeface="Times New Roman" panose="02020603050405020304" pitchFamily="18" charset="0"/>
                <a:cs typeface="Times New Roman" panose="02020603050405020304" pitchFamily="18" charset="0"/>
              </a:rPr>
              <a:t>Nếu a[j]&lt;a[j-1] thì đổi chỗ a[j], a[j-1]</a:t>
            </a:r>
            <a:endParaRPr lang="en-US" sz="2400" i="1">
              <a:solidFill>
                <a:srgbClr val="0000FF"/>
              </a:solidFill>
              <a:latin typeface="Times New Roman" panose="02020603050405020304" pitchFamily="18" charset="0"/>
              <a:cs typeface="Times New Roman" panose="02020603050405020304" pitchFamily="18" charset="0"/>
            </a:endParaRP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27" name="Rectangle 26"/>
          <p:cNvSpPr/>
          <p:nvPr/>
        </p:nvSpPr>
        <p:spPr>
          <a:xfrm>
            <a:off x="685800" y="248458"/>
            <a:ext cx="10960099" cy="754053"/>
          </a:xfrm>
          <a:prstGeom prst="rect">
            <a:avLst/>
          </a:prstGeom>
        </p:spPr>
        <p:txBody>
          <a:bodyPr wrap="square">
            <a:spAutoFit/>
          </a:bodyPr>
          <a:lstStyle/>
          <a:p>
            <a:pPr algn="ctr"/>
            <a:r>
              <a:rPr lang="en-US" sz="4300" b="1" i="1">
                <a:latin typeface="Times New Roman" panose="02020603050405020304" pitchFamily="18" charset="0"/>
              </a:rPr>
              <a:t>Bubble</a:t>
            </a:r>
            <a:r>
              <a:rPr lang="en-US" sz="4300" b="1" i="1"/>
              <a:t> </a:t>
            </a:r>
            <a:r>
              <a:rPr lang="en-US" sz="4300" b="1" i="1">
                <a:latin typeface="Times New Roman" panose="02020603050405020304" pitchFamily="18" charset="0"/>
              </a:rPr>
              <a:t>Sort</a:t>
            </a:r>
            <a:r>
              <a:rPr lang="en-US" sz="4300" b="1" i="1"/>
              <a:t> </a:t>
            </a:r>
            <a:r>
              <a:rPr lang="en-US" sz="4300" b="1" i="1">
                <a:latin typeface="Times New Roman" panose="02020603050405020304" pitchFamily="18" charset="0"/>
              </a:rPr>
              <a:t>–</a:t>
            </a:r>
            <a:r>
              <a:rPr lang="en-US" sz="4300" b="1" i="1"/>
              <a:t> </a:t>
            </a:r>
            <a:r>
              <a:rPr lang="en-US" sz="4300" b="1" i="1">
                <a:latin typeface="Times New Roman" panose="02020603050405020304" pitchFamily="18" charset="0"/>
              </a:rPr>
              <a:t>Ví dụ</a:t>
            </a:r>
            <a:endParaRPr lang="en-US" sz="4300" b="1"/>
          </a:p>
        </p:txBody>
      </p:sp>
      <p:grpSp>
        <p:nvGrpSpPr>
          <p:cNvPr id="28" name="Group 11"/>
          <p:cNvGrpSpPr>
            <a:grpSpLocks/>
          </p:cNvGrpSpPr>
          <p:nvPr/>
        </p:nvGrpSpPr>
        <p:grpSpPr bwMode="auto">
          <a:xfrm>
            <a:off x="2546350" y="2287589"/>
            <a:ext cx="7893050" cy="649287"/>
            <a:chOff x="644" y="1153"/>
            <a:chExt cx="4972" cy="409"/>
          </a:xfrm>
        </p:grpSpPr>
        <p:sp>
          <p:nvSpPr>
            <p:cNvPr id="29" name="Oval 12"/>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30" name="Oval 13"/>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31" name="Oval 14"/>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3</a:t>
              </a:r>
            </a:p>
          </p:txBody>
        </p:sp>
        <p:sp>
          <p:nvSpPr>
            <p:cNvPr id="32" name="Oval 15"/>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33" name="Oval 16"/>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34" name="Oval 17"/>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35" name="Oval 18"/>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7</a:t>
              </a:r>
            </a:p>
          </p:txBody>
        </p:sp>
        <p:sp>
          <p:nvSpPr>
            <p:cNvPr id="36" name="Oval 19"/>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0</a:t>
              </a:r>
            </a:p>
          </p:txBody>
        </p:sp>
      </p:grpSp>
      <p:sp>
        <p:nvSpPr>
          <p:cNvPr id="37" name="Rectangle 36"/>
          <p:cNvSpPr/>
          <p:nvPr/>
        </p:nvSpPr>
        <p:spPr>
          <a:xfrm>
            <a:off x="372004" y="3015734"/>
            <a:ext cx="1106393" cy="461665"/>
          </a:xfrm>
          <a:prstGeom prst="rect">
            <a:avLst/>
          </a:prstGeom>
        </p:spPr>
        <p:txBody>
          <a:bodyPr wrap="none">
            <a:spAutoFit/>
          </a:bodyPr>
          <a:lstStyle/>
          <a:p>
            <a:r>
              <a:rPr lang="en-US" sz="2400" b="1" i="1">
                <a:latin typeface="Times New Roman" panose="02020603050405020304" pitchFamily="18" charset="0"/>
              </a:rPr>
              <a:t>Bước 4</a:t>
            </a:r>
            <a:endParaRPr lang="en-US" sz="2400" b="1"/>
          </a:p>
        </p:txBody>
      </p:sp>
      <p:sp>
        <p:nvSpPr>
          <p:cNvPr id="38"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64583527"/>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1.875E-6 0.00232 L 0.08425 0.00232 " pathEditMode="relative" rAng="0" ptsTypes="AA">
                                      <p:cBhvr>
                                        <p:cTn id="6" dur="2000" fill="hold"/>
                                        <p:tgtEl>
                                          <p:spTgt spid="670740"/>
                                        </p:tgtEl>
                                        <p:attrNameLst>
                                          <p:attrName>ppt_x</p:attrName>
                                          <p:attrName>ppt_y</p:attrName>
                                        </p:attrNameLst>
                                      </p:cBhvr>
                                      <p:rCtr x="4206" y="0"/>
                                    </p:animMotion>
                                  </p:childTnLst>
                                </p:cTn>
                              </p:par>
                            </p:childTnLst>
                          </p:cTn>
                        </p:par>
                        <p:par>
                          <p:cTn id="7" fill="hold" nodeType="afterGroup">
                            <p:stCondLst>
                              <p:cond delay="2000"/>
                            </p:stCondLst>
                            <p:childTnLst>
                              <p:par>
                                <p:cTn id="8" presetID="3" presetClass="entr" presetSubtype="10" fill="hold" grpId="0" nodeType="afterEffect">
                                  <p:stCondLst>
                                    <p:cond delay="0"/>
                                  </p:stCondLst>
                                  <p:iterate type="lt">
                                    <p:tmPct val="0"/>
                                  </p:iterate>
                                  <p:childTnLst>
                                    <p:set>
                                      <p:cBhvr>
                                        <p:cTn id="9" dur="1" fill="hold">
                                          <p:stCondLst>
                                            <p:cond delay="0"/>
                                          </p:stCondLst>
                                        </p:cTn>
                                        <p:tgtEl>
                                          <p:spTgt spid="670741"/>
                                        </p:tgtEl>
                                        <p:attrNameLst>
                                          <p:attrName>style.visibility</p:attrName>
                                        </p:attrNameLst>
                                      </p:cBhvr>
                                      <p:to>
                                        <p:strVal val="visible"/>
                                      </p:to>
                                    </p:set>
                                    <p:animEffect transition="in" filter="blinds(horizontal)">
                                      <p:cBhvr>
                                        <p:cTn id="10" dur="500"/>
                                        <p:tgtEl>
                                          <p:spTgt spid="670741"/>
                                        </p:tgtEl>
                                      </p:cBhvr>
                                    </p:animEffect>
                                  </p:childTnLst>
                                </p:cTn>
                              </p:par>
                            </p:childTnLst>
                          </p:cTn>
                        </p:par>
                        <p:par>
                          <p:cTn id="11" fill="hold" nodeType="afterGroup">
                            <p:stCondLst>
                              <p:cond delay="2500"/>
                            </p:stCondLst>
                            <p:childTnLst>
                              <p:par>
                                <p:cTn id="12" presetID="26" presetClass="emph" presetSubtype="0" fill="hold" grpId="0" nodeType="afterEffect">
                                  <p:stCondLst>
                                    <p:cond delay="0"/>
                                  </p:stCondLst>
                                  <p:childTnLst>
                                    <p:animEffect transition="out" filter="fade">
                                      <p:cBhvr>
                                        <p:cTn id="13" dur="2000" tmFilter="0, 0; .2, .5; .8, .5; 1, 0"/>
                                        <p:tgtEl>
                                          <p:spTgt spid="670729"/>
                                        </p:tgtEl>
                                      </p:cBhvr>
                                    </p:animEffect>
                                    <p:animScale>
                                      <p:cBhvr>
                                        <p:cTn id="14" dur="1000" autoRev="1" fill="hold"/>
                                        <p:tgtEl>
                                          <p:spTgt spid="670729"/>
                                        </p:tgtEl>
                                      </p:cBhvr>
                                      <p:by x="105000" y="105000"/>
                                    </p:animScale>
                                  </p:childTnLst>
                                </p:cTn>
                              </p:par>
                              <p:par>
                                <p:cTn id="15" presetID="26" presetClass="emph" presetSubtype="0" fill="hold" grpId="0" nodeType="withEffect">
                                  <p:stCondLst>
                                    <p:cond delay="0"/>
                                  </p:stCondLst>
                                  <p:childTnLst>
                                    <p:animEffect transition="out" filter="fade">
                                      <p:cBhvr>
                                        <p:cTn id="16" dur="2000" tmFilter="0, 0; .2, .5; .8, .5; 1, 0"/>
                                        <p:tgtEl>
                                          <p:spTgt spid="670728"/>
                                        </p:tgtEl>
                                      </p:cBhvr>
                                    </p:animEffect>
                                    <p:animScale>
                                      <p:cBhvr>
                                        <p:cTn id="17" dur="1000" autoRev="1" fill="hold"/>
                                        <p:tgtEl>
                                          <p:spTgt spid="670728"/>
                                        </p:tgtEl>
                                      </p:cBhvr>
                                      <p:by x="105000" y="105000"/>
                                    </p:animScale>
                                  </p:childTnLst>
                                </p:cTn>
                              </p:par>
                            </p:childTnLst>
                          </p:cTn>
                        </p:par>
                        <p:par>
                          <p:cTn id="18" fill="hold" nodeType="afterGroup">
                            <p:stCondLst>
                              <p:cond delay="4500"/>
                            </p:stCondLst>
                            <p:childTnLst>
                              <p:par>
                                <p:cTn id="19" presetID="35" presetClass="path" presetSubtype="0" accel="50000" decel="50000" fill="hold" grpId="2" nodeType="afterEffect">
                                  <p:stCondLst>
                                    <p:cond delay="0"/>
                                  </p:stCondLst>
                                  <p:iterate type="lt">
                                    <p:tmPct val="0"/>
                                  </p:iterate>
                                  <p:childTnLst>
                                    <p:animMotion origin="layout" path="M -8.33333E-7 2.22222E-6 L -0.08385 2.22222E-6 " pathEditMode="relative" rAng="0" ptsTypes="AA">
                                      <p:cBhvr>
                                        <p:cTn id="20" dur="2000" fill="hold"/>
                                        <p:tgtEl>
                                          <p:spTgt spid="670741"/>
                                        </p:tgtEl>
                                        <p:attrNameLst>
                                          <p:attrName>ppt_x</p:attrName>
                                          <p:attrName>ppt_y</p:attrName>
                                        </p:attrNameLst>
                                      </p:cBhvr>
                                      <p:rCtr x="-4193" y="0"/>
                                    </p:animMotion>
                                  </p:childTnLst>
                                </p:cTn>
                              </p:par>
                            </p:childTnLst>
                          </p:cTn>
                        </p:par>
                        <p:par>
                          <p:cTn id="21" fill="hold" nodeType="afterGroup">
                            <p:stCondLst>
                              <p:cond delay="6500"/>
                            </p:stCondLst>
                            <p:childTnLst>
                              <p:par>
                                <p:cTn id="22" presetID="26" presetClass="emph" presetSubtype="0" fill="hold" grpId="1" nodeType="afterEffect">
                                  <p:stCondLst>
                                    <p:cond delay="0"/>
                                  </p:stCondLst>
                                  <p:childTnLst>
                                    <p:animEffect transition="out" filter="fade">
                                      <p:cBhvr>
                                        <p:cTn id="23" dur="2000" tmFilter="0, 0; .2, .5; .8, .5; 1, 0"/>
                                        <p:tgtEl>
                                          <p:spTgt spid="670728"/>
                                        </p:tgtEl>
                                      </p:cBhvr>
                                    </p:animEffect>
                                    <p:animScale>
                                      <p:cBhvr>
                                        <p:cTn id="24" dur="1000" autoRev="1" fill="hold"/>
                                        <p:tgtEl>
                                          <p:spTgt spid="670728"/>
                                        </p:tgtEl>
                                      </p:cBhvr>
                                      <p:by x="105000" y="105000"/>
                                    </p:animScale>
                                  </p:childTnLst>
                                </p:cTn>
                              </p:par>
                              <p:par>
                                <p:cTn id="25" presetID="26" presetClass="emph" presetSubtype="0" fill="hold" grpId="0" nodeType="withEffect">
                                  <p:stCondLst>
                                    <p:cond delay="0"/>
                                  </p:stCondLst>
                                  <p:childTnLst>
                                    <p:animEffect transition="out" filter="fade">
                                      <p:cBhvr>
                                        <p:cTn id="26" dur="2000" tmFilter="0, 0; .2, .5; .8, .5; 1, 0"/>
                                        <p:tgtEl>
                                          <p:spTgt spid="670727"/>
                                        </p:tgtEl>
                                      </p:cBhvr>
                                    </p:animEffect>
                                    <p:animScale>
                                      <p:cBhvr>
                                        <p:cTn id="27" dur="1000" autoRev="1" fill="hold"/>
                                        <p:tgtEl>
                                          <p:spTgt spid="670727"/>
                                        </p:tgtEl>
                                      </p:cBhvr>
                                      <p:by x="105000" y="105000"/>
                                    </p:animScale>
                                  </p:childTnLst>
                                </p:cTn>
                              </p:par>
                            </p:childTnLst>
                          </p:cTn>
                        </p:par>
                        <p:par>
                          <p:cTn id="28" fill="hold" nodeType="afterGroup">
                            <p:stCondLst>
                              <p:cond delay="8500"/>
                            </p:stCondLst>
                            <p:childTnLst>
                              <p:par>
                                <p:cTn id="29" presetID="35" presetClass="path" presetSubtype="0" accel="50000" decel="50000" fill="hold" grpId="3" nodeType="afterEffect">
                                  <p:stCondLst>
                                    <p:cond delay="0"/>
                                  </p:stCondLst>
                                  <p:iterate type="lt">
                                    <p:tmPct val="0"/>
                                  </p:iterate>
                                  <p:childTnLst>
                                    <p:animMotion origin="layout" path="M -0.08489 2.22222E-6 L -0.16719 2.22222E-6 " pathEditMode="relative" rAng="0" ptsTypes="AA">
                                      <p:cBhvr>
                                        <p:cTn id="30" dur="2000" fill="hold"/>
                                        <p:tgtEl>
                                          <p:spTgt spid="670741"/>
                                        </p:tgtEl>
                                        <p:attrNameLst>
                                          <p:attrName>ppt_x</p:attrName>
                                          <p:attrName>ppt_y</p:attrName>
                                        </p:attrNameLst>
                                      </p:cBhvr>
                                      <p:rCtr x="-4115" y="0"/>
                                    </p:animMotion>
                                  </p:childTnLst>
                                </p:cTn>
                              </p:par>
                            </p:childTnLst>
                          </p:cTn>
                        </p:par>
                        <p:par>
                          <p:cTn id="31" fill="hold" nodeType="afterGroup">
                            <p:stCondLst>
                              <p:cond delay="10500"/>
                            </p:stCondLst>
                            <p:childTnLst>
                              <p:par>
                                <p:cTn id="32" presetID="26" presetClass="emph" presetSubtype="0" fill="hold" grpId="1" nodeType="afterEffect">
                                  <p:stCondLst>
                                    <p:cond delay="0"/>
                                  </p:stCondLst>
                                  <p:childTnLst>
                                    <p:animEffect transition="out" filter="fade">
                                      <p:cBhvr>
                                        <p:cTn id="33" dur="2000" tmFilter="0, 0; .2, .5; .8, .5; 1, 0"/>
                                        <p:tgtEl>
                                          <p:spTgt spid="670727"/>
                                        </p:tgtEl>
                                      </p:cBhvr>
                                    </p:animEffect>
                                    <p:animScale>
                                      <p:cBhvr>
                                        <p:cTn id="34" dur="1000" autoRev="1" fill="hold"/>
                                        <p:tgtEl>
                                          <p:spTgt spid="670727"/>
                                        </p:tgtEl>
                                      </p:cBhvr>
                                      <p:by x="105000" y="105000"/>
                                    </p:animScale>
                                  </p:childTnLst>
                                </p:cTn>
                              </p:par>
                              <p:par>
                                <p:cTn id="35" presetID="26" presetClass="emph" presetSubtype="0" fill="hold" grpId="0" nodeType="withEffect">
                                  <p:stCondLst>
                                    <p:cond delay="0"/>
                                  </p:stCondLst>
                                  <p:childTnLst>
                                    <p:animEffect transition="out" filter="fade">
                                      <p:cBhvr>
                                        <p:cTn id="36" dur="2000" tmFilter="0, 0; .2, .5; .8, .5; 1, 0"/>
                                        <p:tgtEl>
                                          <p:spTgt spid="670726"/>
                                        </p:tgtEl>
                                      </p:cBhvr>
                                    </p:animEffect>
                                    <p:animScale>
                                      <p:cBhvr>
                                        <p:cTn id="37" dur="1000" autoRev="1" fill="hold"/>
                                        <p:tgtEl>
                                          <p:spTgt spid="670726"/>
                                        </p:tgtEl>
                                      </p:cBhvr>
                                      <p:by x="105000" y="105000"/>
                                    </p:animScale>
                                  </p:childTnLst>
                                </p:cTn>
                              </p:par>
                            </p:childTnLst>
                          </p:cTn>
                        </p:par>
                        <p:par>
                          <p:cTn id="38" fill="hold" nodeType="afterGroup">
                            <p:stCondLst>
                              <p:cond delay="12500"/>
                            </p:stCondLst>
                            <p:childTnLst>
                              <p:par>
                                <p:cTn id="39" presetID="42" presetClass="path" presetSubtype="0" accel="50000" decel="50000" fill="hold" grpId="1" nodeType="afterEffect">
                                  <p:stCondLst>
                                    <p:cond delay="0"/>
                                  </p:stCondLst>
                                  <p:childTnLst>
                                    <p:animMotion origin="layout" path="M 0.00174 2.59259E-6 L 0.00174 0.32222 " pathEditMode="relative" rAng="0" ptsTypes="AA">
                                      <p:cBhvr>
                                        <p:cTn id="40" dur="2000" fill="hold"/>
                                        <p:tgtEl>
                                          <p:spTgt spid="670726"/>
                                        </p:tgtEl>
                                        <p:attrNameLst>
                                          <p:attrName>ppt_x</p:attrName>
                                          <p:attrName>ppt_y</p:attrName>
                                        </p:attrNameLst>
                                      </p:cBhvr>
                                      <p:rCtr x="0" y="16111"/>
                                    </p:animMotion>
                                  </p:childTnLst>
                                </p:cTn>
                              </p:par>
                            </p:childTnLst>
                          </p:cTn>
                        </p:par>
                        <p:par>
                          <p:cTn id="41" fill="hold" nodeType="afterGroup">
                            <p:stCondLst>
                              <p:cond delay="14500"/>
                            </p:stCondLst>
                            <p:childTnLst>
                              <p:par>
                                <p:cTn id="42" presetID="35" presetClass="path" presetSubtype="0" accel="50000" decel="50000" fill="hold" grpId="2" nodeType="afterEffect">
                                  <p:stCondLst>
                                    <p:cond delay="0"/>
                                  </p:stCondLst>
                                  <p:childTnLst>
                                    <p:animMotion origin="layout" path="M 0.00156 -2.22222E-6 L -0.08216 3.33333E-6 " pathEditMode="relative" rAng="0" ptsTypes="AA">
                                      <p:cBhvr>
                                        <p:cTn id="43" dur="2000" fill="hold"/>
                                        <p:tgtEl>
                                          <p:spTgt spid="670727"/>
                                        </p:tgtEl>
                                        <p:attrNameLst>
                                          <p:attrName>ppt_x</p:attrName>
                                          <p:attrName>ppt_y</p:attrName>
                                        </p:attrNameLst>
                                      </p:cBhvr>
                                      <p:rCtr x="-4232" y="23"/>
                                    </p:animMotion>
                                  </p:childTnLst>
                                </p:cTn>
                              </p:par>
                            </p:childTnLst>
                          </p:cTn>
                        </p:par>
                        <p:par>
                          <p:cTn id="44" fill="hold" nodeType="afterGroup">
                            <p:stCondLst>
                              <p:cond delay="16500"/>
                            </p:stCondLst>
                            <p:childTnLst>
                              <p:par>
                                <p:cTn id="45" presetID="64" presetClass="path" presetSubtype="0" accel="50000" decel="50000" fill="hold" grpId="2" nodeType="afterEffect">
                                  <p:stCondLst>
                                    <p:cond delay="0"/>
                                  </p:stCondLst>
                                  <p:childTnLst>
                                    <p:animMotion origin="layout" path="M 0.00169 0.32222 L 0.08541 -4.81481E-6 " pathEditMode="relative" rAng="0" ptsTypes="AA">
                                      <p:cBhvr>
                                        <p:cTn id="46" dur="2000" fill="hold"/>
                                        <p:tgtEl>
                                          <p:spTgt spid="670726"/>
                                        </p:tgtEl>
                                        <p:attrNameLst>
                                          <p:attrName>ppt_x</p:attrName>
                                          <p:attrName>ppt_y</p:attrName>
                                        </p:attrNameLst>
                                      </p:cBhvr>
                                      <p:rCtr x="4167" y="-16181"/>
                                    </p:animMotion>
                                  </p:childTnLst>
                                </p:cTn>
                              </p:par>
                            </p:childTnLst>
                          </p:cTn>
                        </p:par>
                        <p:par>
                          <p:cTn id="47" fill="hold" nodeType="afterGroup">
                            <p:stCondLst>
                              <p:cond delay="18500"/>
                            </p:stCondLst>
                            <p:childTnLst>
                              <p:par>
                                <p:cTn id="48" presetID="35" presetClass="path" presetSubtype="0" accel="50000" decel="50000" fill="hold" grpId="4" nodeType="afterEffect">
                                  <p:stCondLst>
                                    <p:cond delay="0"/>
                                  </p:stCondLst>
                                  <p:iterate type="lt">
                                    <p:tmPct val="0"/>
                                  </p:iterate>
                                  <p:childTnLst>
                                    <p:animMotion origin="layout" path="M -0.16732 2.22222E-6 L -0.2526 2.22222E-6 " pathEditMode="relative" rAng="0" ptsTypes="AA">
                                      <p:cBhvr>
                                        <p:cTn id="49" dur="2000" fill="hold"/>
                                        <p:tgtEl>
                                          <p:spTgt spid="670741"/>
                                        </p:tgtEl>
                                        <p:attrNameLst>
                                          <p:attrName>ppt_x</p:attrName>
                                          <p:attrName>ppt_y</p:attrName>
                                        </p:attrNameLst>
                                      </p:cBhvr>
                                      <p:rCtr x="-4271" y="0"/>
                                    </p:animMotion>
                                  </p:childTnLst>
                                </p:cTn>
                              </p:par>
                            </p:childTnLst>
                          </p:cTn>
                        </p:par>
                        <p:par>
                          <p:cTn id="50" fill="hold" nodeType="afterGroup">
                            <p:stCondLst>
                              <p:cond delay="20500"/>
                            </p:stCondLst>
                            <p:childTnLst>
                              <p:par>
                                <p:cTn id="51" presetID="26" presetClass="emph" presetSubtype="0" fill="hold" grpId="3" nodeType="afterEffect">
                                  <p:stCondLst>
                                    <p:cond delay="0"/>
                                  </p:stCondLst>
                                  <p:childTnLst>
                                    <p:animEffect transition="out" filter="fade">
                                      <p:cBhvr>
                                        <p:cTn id="52" dur="2000" tmFilter="0, 0; .2, .5; .8, .5; 1, 0"/>
                                        <p:tgtEl>
                                          <p:spTgt spid="670727"/>
                                        </p:tgtEl>
                                      </p:cBhvr>
                                    </p:animEffect>
                                    <p:animScale>
                                      <p:cBhvr>
                                        <p:cTn id="53" dur="1000" autoRev="1" fill="hold"/>
                                        <p:tgtEl>
                                          <p:spTgt spid="670727"/>
                                        </p:tgtEl>
                                      </p:cBhvr>
                                      <p:by x="105000" y="105000"/>
                                    </p:animScale>
                                  </p:childTnLst>
                                </p:cTn>
                              </p:par>
                              <p:par>
                                <p:cTn id="54" presetID="26" presetClass="emph" presetSubtype="0" fill="hold" grpId="0" nodeType="withEffect">
                                  <p:stCondLst>
                                    <p:cond delay="0"/>
                                  </p:stCondLst>
                                  <p:childTnLst>
                                    <p:animEffect transition="out" filter="fade">
                                      <p:cBhvr>
                                        <p:cTn id="55" dur="2000" tmFilter="0, 0; .2, .5; .8, .5; 1, 0"/>
                                        <p:tgtEl>
                                          <p:spTgt spid="670725"/>
                                        </p:tgtEl>
                                      </p:cBhvr>
                                    </p:animEffect>
                                    <p:animScale>
                                      <p:cBhvr>
                                        <p:cTn id="56" dur="1000" autoRev="1" fill="hold"/>
                                        <p:tgtEl>
                                          <p:spTgt spid="670725"/>
                                        </p:tgtEl>
                                      </p:cBhvr>
                                      <p:by x="105000" y="105000"/>
                                    </p:animScale>
                                  </p:childTnLst>
                                </p:cTn>
                              </p:par>
                            </p:childTnLst>
                          </p:cTn>
                        </p:par>
                        <p:par>
                          <p:cTn id="57" fill="hold" nodeType="afterGroup">
                            <p:stCondLst>
                              <p:cond delay="22500"/>
                            </p:stCondLst>
                            <p:childTnLst>
                              <p:par>
                                <p:cTn id="58" presetID="42" presetClass="path" presetSubtype="0" accel="50000" decel="50000" fill="hold" grpId="1" nodeType="afterEffect">
                                  <p:stCondLst>
                                    <p:cond delay="0"/>
                                  </p:stCondLst>
                                  <p:childTnLst>
                                    <p:animMotion origin="layout" path="M 3.61111E-6 2.59259E-6 L 3.61111E-6 0.32453 " pathEditMode="relative" rAng="0" ptsTypes="AA">
                                      <p:cBhvr>
                                        <p:cTn id="59" dur="2000" fill="hold"/>
                                        <p:tgtEl>
                                          <p:spTgt spid="670725"/>
                                        </p:tgtEl>
                                        <p:attrNameLst>
                                          <p:attrName>ppt_x</p:attrName>
                                          <p:attrName>ppt_y</p:attrName>
                                        </p:attrNameLst>
                                      </p:cBhvr>
                                      <p:rCtr x="0" y="16227"/>
                                    </p:animMotion>
                                  </p:childTnLst>
                                </p:cTn>
                              </p:par>
                            </p:childTnLst>
                          </p:cTn>
                        </p:par>
                        <p:par>
                          <p:cTn id="60" fill="hold" nodeType="afterGroup">
                            <p:stCondLst>
                              <p:cond delay="24500"/>
                            </p:stCondLst>
                            <p:childTnLst>
                              <p:par>
                                <p:cTn id="61" presetID="35" presetClass="path" presetSubtype="0" accel="50000" decel="50000" fill="hold" grpId="4" nodeType="afterEffect">
                                  <p:stCondLst>
                                    <p:cond delay="0"/>
                                  </p:stCondLst>
                                  <p:childTnLst>
                                    <p:animMotion origin="layout" path="M -0.08372 -2.22222E-6 L -0.16562 -4.81481E-6 " pathEditMode="relative" rAng="0" ptsTypes="AA">
                                      <p:cBhvr>
                                        <p:cTn id="62" dur="2000" fill="hold"/>
                                        <p:tgtEl>
                                          <p:spTgt spid="670727"/>
                                        </p:tgtEl>
                                        <p:attrNameLst>
                                          <p:attrName>ppt_x</p:attrName>
                                          <p:attrName>ppt_y</p:attrName>
                                        </p:attrNameLst>
                                      </p:cBhvr>
                                      <p:rCtr x="-4036" y="-69"/>
                                    </p:animMotion>
                                  </p:childTnLst>
                                </p:cTn>
                              </p:par>
                            </p:childTnLst>
                          </p:cTn>
                        </p:par>
                        <p:par>
                          <p:cTn id="63" fill="hold" nodeType="afterGroup">
                            <p:stCondLst>
                              <p:cond delay="26500"/>
                            </p:stCondLst>
                            <p:childTnLst>
                              <p:par>
                                <p:cTn id="64" presetID="64" presetClass="path" presetSubtype="0" accel="50000" decel="50000" fill="hold" grpId="2" nodeType="afterEffect">
                                  <p:stCondLst>
                                    <p:cond delay="0"/>
                                  </p:stCondLst>
                                  <p:childTnLst>
                                    <p:animMotion origin="layout" path="M 3.75E-6 0.32454 L 0.08347 3.33333E-6 " pathEditMode="relative" rAng="0" ptsTypes="AA">
                                      <p:cBhvr>
                                        <p:cTn id="65" dur="2000" fill="hold"/>
                                        <p:tgtEl>
                                          <p:spTgt spid="670725"/>
                                        </p:tgtEl>
                                        <p:attrNameLst>
                                          <p:attrName>ppt_x</p:attrName>
                                          <p:attrName>ppt_y</p:attrName>
                                        </p:attrNameLst>
                                      </p:cBhvr>
                                      <p:rCtr x="4076" y="-16204"/>
                                    </p:animMotion>
                                  </p:childTnLst>
                                </p:cTn>
                              </p:par>
                            </p:childTnLst>
                          </p:cTn>
                        </p:par>
                        <p:par>
                          <p:cTn id="66" fill="hold" nodeType="afterGroup">
                            <p:stCondLst>
                              <p:cond delay="28500"/>
                            </p:stCondLst>
                            <p:childTnLst>
                              <p:par>
                                <p:cTn id="67" presetID="36" presetClass="emph" presetSubtype="0" fill="hold" grpId="5" nodeType="afterEffect">
                                  <p:stCondLst>
                                    <p:cond delay="0"/>
                                  </p:stCondLst>
                                  <p:iterate type="lt">
                                    <p:tmPct val="10000"/>
                                  </p:iterate>
                                  <p:childTnLst>
                                    <p:animScale>
                                      <p:cBhvr>
                                        <p:cTn id="68" dur="250" autoRev="1" fill="hold">
                                          <p:stCondLst>
                                            <p:cond delay="0"/>
                                          </p:stCondLst>
                                        </p:cTn>
                                        <p:tgtEl>
                                          <p:spTgt spid="670741"/>
                                        </p:tgtEl>
                                      </p:cBhvr>
                                      <p:to x="80000" y="100000"/>
                                    </p:animScale>
                                    <p:anim by="(#ppt_w*0.10)" calcmode="lin" valueType="num">
                                      <p:cBhvr>
                                        <p:cTn id="69" dur="250" autoRev="1" fill="hold">
                                          <p:stCondLst>
                                            <p:cond delay="0"/>
                                          </p:stCondLst>
                                        </p:cTn>
                                        <p:tgtEl>
                                          <p:spTgt spid="670741"/>
                                        </p:tgtEl>
                                        <p:attrNameLst>
                                          <p:attrName>ppt_x</p:attrName>
                                        </p:attrNameLst>
                                      </p:cBhvr>
                                    </p:anim>
                                    <p:anim by="(-#ppt_w*0.10)" calcmode="lin" valueType="num">
                                      <p:cBhvr>
                                        <p:cTn id="70" dur="250" autoRev="1" fill="hold">
                                          <p:stCondLst>
                                            <p:cond delay="0"/>
                                          </p:stCondLst>
                                        </p:cTn>
                                        <p:tgtEl>
                                          <p:spTgt spid="670741"/>
                                        </p:tgtEl>
                                        <p:attrNameLst>
                                          <p:attrName>ppt_y</p:attrName>
                                        </p:attrNameLst>
                                      </p:cBhvr>
                                    </p:anim>
                                    <p:animRot by="-480000">
                                      <p:cBhvr>
                                        <p:cTn id="71" dur="250" autoRev="1" fill="hold">
                                          <p:stCondLst>
                                            <p:cond delay="0"/>
                                          </p:stCondLst>
                                        </p:cTn>
                                        <p:tgtEl>
                                          <p:spTgt spid="670741"/>
                                        </p:tgtEl>
                                        <p:attrNameLst>
                                          <p:attrName>r</p:attrName>
                                        </p:attrNameLst>
                                      </p:cBhvr>
                                    </p:animRot>
                                  </p:childTnLst>
                                </p:cTn>
                              </p:par>
                            </p:childTnLst>
                          </p:cTn>
                        </p:par>
                        <p:par>
                          <p:cTn id="72" fill="hold" nodeType="afterGroup">
                            <p:stCondLst>
                              <p:cond delay="29000"/>
                            </p:stCondLst>
                            <p:childTnLst>
                              <p:par>
                                <p:cTn id="73" presetID="3" presetClass="exit" presetSubtype="10" fill="hold" grpId="1" nodeType="afterEffect">
                                  <p:stCondLst>
                                    <p:cond delay="0"/>
                                  </p:stCondLst>
                                  <p:iterate type="lt">
                                    <p:tmPct val="0"/>
                                  </p:iterate>
                                  <p:childTnLst>
                                    <p:animEffect transition="out" filter="blinds(horizontal)">
                                      <p:cBhvr>
                                        <p:cTn id="74" dur="500"/>
                                        <p:tgtEl>
                                          <p:spTgt spid="670741"/>
                                        </p:tgtEl>
                                      </p:cBhvr>
                                    </p:animEffect>
                                    <p:set>
                                      <p:cBhvr>
                                        <p:cTn id="75" dur="1" fill="hold">
                                          <p:stCondLst>
                                            <p:cond delay="499"/>
                                          </p:stCondLst>
                                        </p:cTn>
                                        <p:tgtEl>
                                          <p:spTgt spid="670741"/>
                                        </p:tgtEl>
                                        <p:attrNameLst>
                                          <p:attrName>style.visibility</p:attrName>
                                        </p:attrNameLst>
                                      </p:cBhvr>
                                      <p:to>
                                        <p:strVal val="hidden"/>
                                      </p:to>
                                    </p:set>
                                  </p:childTnLst>
                                </p:cTn>
                              </p:par>
                            </p:childTnLst>
                          </p:cTn>
                        </p:par>
                        <p:par>
                          <p:cTn id="76" fill="hold" nodeType="afterGroup">
                            <p:stCondLst>
                              <p:cond delay="29500"/>
                            </p:stCondLst>
                            <p:childTnLst>
                              <p:par>
                                <p:cTn id="77" presetID="8" presetClass="exit" presetSubtype="16" fill="hold" grpId="5" nodeType="afterEffect">
                                  <p:stCondLst>
                                    <p:cond delay="0"/>
                                  </p:stCondLst>
                                  <p:childTnLst>
                                    <p:animEffect transition="out" filter="diamond(in)">
                                      <p:cBhvr>
                                        <p:cTn id="78" dur="1000"/>
                                        <p:tgtEl>
                                          <p:spTgt spid="670727"/>
                                        </p:tgtEl>
                                      </p:cBhvr>
                                    </p:animEffect>
                                    <p:set>
                                      <p:cBhvr>
                                        <p:cTn id="79" dur="1" fill="hold">
                                          <p:stCondLst>
                                            <p:cond delay="999"/>
                                          </p:stCondLst>
                                        </p:cTn>
                                        <p:tgtEl>
                                          <p:spTgt spid="670727"/>
                                        </p:tgtEl>
                                        <p:attrNameLst>
                                          <p:attrName>style.visibility</p:attrName>
                                        </p:attrNameLst>
                                      </p:cBhvr>
                                      <p:to>
                                        <p:strVal val="hidden"/>
                                      </p:to>
                                    </p:set>
                                  </p:childTnLst>
                                </p:cTn>
                              </p:par>
                              <p:par>
                                <p:cTn id="80" presetID="8" presetClass="entr" presetSubtype="16" fill="hold" nodeType="withEffect">
                                  <p:stCondLst>
                                    <p:cond delay="0"/>
                                  </p:stCondLst>
                                  <p:childTnLst>
                                    <p:set>
                                      <p:cBhvr>
                                        <p:cTn id="81" dur="1" fill="hold">
                                          <p:stCondLst>
                                            <p:cond delay="0"/>
                                          </p:stCondLst>
                                        </p:cTn>
                                        <p:tgtEl>
                                          <p:spTgt spid="670758"/>
                                        </p:tgtEl>
                                        <p:attrNameLst>
                                          <p:attrName>style.visibility</p:attrName>
                                        </p:attrNameLst>
                                      </p:cBhvr>
                                      <p:to>
                                        <p:strVal val="visible"/>
                                      </p:to>
                                    </p:set>
                                    <p:animEffect transition="in" filter="diamond(in)">
                                      <p:cBhvr>
                                        <p:cTn id="82" dur="1000"/>
                                        <p:tgtEl>
                                          <p:spTgt spid="670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0725" grpId="0" animBg="1"/>
      <p:bldP spid="670725" grpId="1" animBg="1"/>
      <p:bldP spid="670725" grpId="2" animBg="1"/>
      <p:bldP spid="670726" grpId="0" animBg="1"/>
      <p:bldP spid="670726" grpId="1" animBg="1"/>
      <p:bldP spid="670726" grpId="2" animBg="1"/>
      <p:bldP spid="670727" grpId="0" animBg="1"/>
      <p:bldP spid="670727" grpId="1" animBg="1"/>
      <p:bldP spid="670727" grpId="2" animBg="1"/>
      <p:bldP spid="670727" grpId="3" animBg="1"/>
      <p:bldP spid="670727" grpId="4" animBg="1"/>
      <p:bldP spid="670727" grpId="5" animBg="1"/>
      <p:bldP spid="670728" grpId="0" animBg="1"/>
      <p:bldP spid="670728" grpId="1" animBg="1"/>
      <p:bldP spid="670729" grpId="0" animBg="1"/>
      <p:bldP spid="670740" grpId="0" animBg="1"/>
      <p:bldP spid="670741" grpId="0" animBg="1"/>
      <p:bldP spid="670741" grpId="1" animBg="1"/>
      <p:bldP spid="670741" grpId="2" animBg="1"/>
      <p:bldP spid="670741" grpId="3" animBg="1"/>
      <p:bldP spid="670741" grpId="4" animBg="1"/>
      <p:bldP spid="670741" grpId="5"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Oval 3"/>
          <p:cNvSpPr>
            <a:spLocks noChangeArrowheads="1"/>
          </p:cNvSpPr>
          <p:nvPr/>
        </p:nvSpPr>
        <p:spPr bwMode="auto">
          <a:xfrm>
            <a:off x="3552825"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45061" name="Oval 4"/>
          <p:cNvSpPr>
            <a:spLocks noChangeArrowheads="1"/>
          </p:cNvSpPr>
          <p:nvPr/>
        </p:nvSpPr>
        <p:spPr bwMode="auto">
          <a:xfrm>
            <a:off x="4592638"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45062" name="Oval 5"/>
          <p:cNvSpPr>
            <a:spLocks noChangeArrowheads="1"/>
          </p:cNvSpPr>
          <p:nvPr/>
        </p:nvSpPr>
        <p:spPr bwMode="auto">
          <a:xfrm>
            <a:off x="5614988"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671750" name="Oval 6"/>
          <p:cNvSpPr>
            <a:spLocks noChangeArrowheads="1"/>
          </p:cNvSpPr>
          <p:nvPr/>
        </p:nvSpPr>
        <p:spPr bwMode="auto">
          <a:xfrm>
            <a:off x="6623050" y="2871789"/>
            <a:ext cx="755650" cy="64928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12</a:t>
            </a:r>
          </a:p>
        </p:txBody>
      </p:sp>
      <p:sp>
        <p:nvSpPr>
          <p:cNvPr id="671751" name="Oval 7"/>
          <p:cNvSpPr>
            <a:spLocks noChangeArrowheads="1"/>
          </p:cNvSpPr>
          <p:nvPr/>
        </p:nvSpPr>
        <p:spPr bwMode="auto">
          <a:xfrm>
            <a:off x="7645400"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8</a:t>
            </a:r>
          </a:p>
        </p:txBody>
      </p:sp>
      <p:sp>
        <p:nvSpPr>
          <p:cNvPr id="671752" name="Oval 8"/>
          <p:cNvSpPr>
            <a:spLocks noChangeArrowheads="1"/>
          </p:cNvSpPr>
          <p:nvPr/>
        </p:nvSpPr>
        <p:spPr bwMode="auto">
          <a:xfrm>
            <a:off x="8669338" y="2871788"/>
            <a:ext cx="730250" cy="649188"/>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671753" name="Oval 9"/>
          <p:cNvSpPr>
            <a:spLocks noChangeArrowheads="1"/>
          </p:cNvSpPr>
          <p:nvPr/>
        </p:nvSpPr>
        <p:spPr bwMode="auto">
          <a:xfrm>
            <a:off x="9709151" y="2871789"/>
            <a:ext cx="754063" cy="64928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15</a:t>
            </a:r>
          </a:p>
        </p:txBody>
      </p:sp>
      <p:sp>
        <p:nvSpPr>
          <p:cNvPr id="45067" name="Oval 10"/>
          <p:cNvSpPr>
            <a:spLocks noChangeArrowheads="1"/>
          </p:cNvSpPr>
          <p:nvPr/>
        </p:nvSpPr>
        <p:spPr bwMode="auto">
          <a:xfrm>
            <a:off x="2546350" y="2871788"/>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671764" name="AutoShape 20"/>
          <p:cNvSpPr>
            <a:spLocks noChangeArrowheads="1"/>
          </p:cNvSpPr>
          <p:nvPr/>
        </p:nvSpPr>
        <p:spPr bwMode="auto">
          <a:xfrm>
            <a:off x="5526088" y="3556001"/>
            <a:ext cx="914400" cy="908149"/>
          </a:xfrm>
          <a:prstGeom prst="upArrowCallout">
            <a:avLst>
              <a:gd name="adj1" fmla="val 27746"/>
              <a:gd name="adj2" fmla="val 25819"/>
              <a:gd name="adj3" fmla="val 16667"/>
              <a:gd name="adj4" fmla="val 5053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latin typeface="Times New Roman" panose="02020603050405020304" pitchFamily="18" charset="0"/>
              </a:rPr>
              <a:t>i</a:t>
            </a:r>
          </a:p>
        </p:txBody>
      </p:sp>
      <p:sp>
        <p:nvSpPr>
          <p:cNvPr id="671765" name="AutoShape 21"/>
          <p:cNvSpPr>
            <a:spLocks noChangeArrowheads="1"/>
          </p:cNvSpPr>
          <p:nvPr/>
        </p:nvSpPr>
        <p:spPr bwMode="auto">
          <a:xfrm>
            <a:off x="9493250" y="2041526"/>
            <a:ext cx="1143000" cy="841177"/>
          </a:xfrm>
          <a:prstGeom prst="downArrowCallout">
            <a:avLst>
              <a:gd name="adj1" fmla="val 37113"/>
              <a:gd name="adj2" fmla="val 37113"/>
              <a:gd name="adj3" fmla="val 16667"/>
              <a:gd name="adj4" fmla="val 54620"/>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a:solidFill>
                  <a:srgbClr val="0000FF"/>
                </a:solidFill>
                <a:latin typeface="Times New Roman" panose="02020603050405020304" pitchFamily="18" charset="0"/>
              </a:rPr>
              <a:t>j</a:t>
            </a:r>
          </a:p>
        </p:txBody>
      </p:sp>
      <p:sp>
        <p:nvSpPr>
          <p:cNvPr id="671782" name="Oval 38"/>
          <p:cNvSpPr>
            <a:spLocks noChangeArrowheads="1"/>
          </p:cNvSpPr>
          <p:nvPr/>
        </p:nvSpPr>
        <p:spPr bwMode="auto">
          <a:xfrm>
            <a:off x="6640513" y="2870200"/>
            <a:ext cx="730250" cy="64918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45072" name="Rectangle 25"/>
          <p:cNvSpPr>
            <a:spLocks noChangeArrowheads="1"/>
          </p:cNvSpPr>
          <p:nvPr/>
        </p:nvSpPr>
        <p:spPr bwMode="auto">
          <a:xfrm>
            <a:off x="3762376" y="5819775"/>
            <a:ext cx="48434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53975">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lvl="2">
              <a:lnSpc>
                <a:spcPts val="3000"/>
              </a:lnSpc>
              <a:spcBef>
                <a:spcPts val="800"/>
              </a:spcBef>
            </a:pPr>
            <a:r>
              <a:rPr lang="en-US" sz="2400">
                <a:solidFill>
                  <a:srgbClr val="0000FF"/>
                </a:solidFill>
                <a:latin typeface="Times New Roman" panose="02020603050405020304" pitchFamily="18" charset="0"/>
                <a:cs typeface="Times New Roman" panose="02020603050405020304" pitchFamily="18" charset="0"/>
              </a:rPr>
              <a:t>Nếu a[j]&lt;a[j-1] thì đổi chỗ a[j], a[j-1]</a:t>
            </a:r>
            <a:endParaRPr lang="en-US" sz="2400" i="1">
              <a:solidFill>
                <a:srgbClr val="0000FF"/>
              </a:solidFill>
              <a:latin typeface="Times New Roman" panose="02020603050405020304" pitchFamily="18" charset="0"/>
              <a:cs typeface="Times New Roman" panose="02020603050405020304" pitchFamily="18" charset="0"/>
            </a:endParaRPr>
          </a:p>
        </p:txBody>
      </p:sp>
      <p:pic>
        <p:nvPicPr>
          <p:cNvPr id="26" name="Picture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1591" y="5330825"/>
            <a:ext cx="1740409" cy="1450976"/>
          </a:xfrm>
          <a:prstGeom prst="ellipse">
            <a:avLst/>
          </a:prstGeom>
          <a:ln>
            <a:noFill/>
          </a:ln>
          <a:effectLst>
            <a:softEdge rad="112500"/>
          </a:effectLst>
        </p:spPr>
      </p:pic>
      <p:sp>
        <p:nvSpPr>
          <p:cNvPr id="27" name="Rectangle 26"/>
          <p:cNvSpPr/>
          <p:nvPr/>
        </p:nvSpPr>
        <p:spPr>
          <a:xfrm>
            <a:off x="685800" y="248458"/>
            <a:ext cx="10960099" cy="754053"/>
          </a:xfrm>
          <a:prstGeom prst="rect">
            <a:avLst/>
          </a:prstGeom>
        </p:spPr>
        <p:txBody>
          <a:bodyPr wrap="square">
            <a:spAutoFit/>
          </a:bodyPr>
          <a:lstStyle/>
          <a:p>
            <a:pPr algn="ctr"/>
            <a:r>
              <a:rPr lang="en-US" sz="4300" b="1" i="1">
                <a:latin typeface="Times New Roman" panose="02020603050405020304" pitchFamily="18" charset="0"/>
              </a:rPr>
              <a:t>Bubble</a:t>
            </a:r>
            <a:r>
              <a:rPr lang="en-US" sz="4300" b="1" i="1"/>
              <a:t> </a:t>
            </a:r>
            <a:r>
              <a:rPr lang="en-US" sz="4300" b="1" i="1">
                <a:latin typeface="Times New Roman" panose="02020603050405020304" pitchFamily="18" charset="0"/>
              </a:rPr>
              <a:t>Sort</a:t>
            </a:r>
            <a:r>
              <a:rPr lang="en-US" sz="4300" b="1" i="1"/>
              <a:t> </a:t>
            </a:r>
            <a:r>
              <a:rPr lang="en-US" sz="4300" b="1" i="1">
                <a:latin typeface="Times New Roman" panose="02020603050405020304" pitchFamily="18" charset="0"/>
              </a:rPr>
              <a:t>–</a:t>
            </a:r>
            <a:r>
              <a:rPr lang="en-US" sz="4300" b="1" i="1"/>
              <a:t> </a:t>
            </a:r>
            <a:r>
              <a:rPr lang="en-US" sz="4300" b="1" i="1">
                <a:latin typeface="Times New Roman" panose="02020603050405020304" pitchFamily="18" charset="0"/>
              </a:rPr>
              <a:t>Ví dụ</a:t>
            </a:r>
            <a:endParaRPr lang="en-US" sz="4300" b="1"/>
          </a:p>
        </p:txBody>
      </p:sp>
      <p:grpSp>
        <p:nvGrpSpPr>
          <p:cNvPr id="28" name="Group 11"/>
          <p:cNvGrpSpPr>
            <a:grpSpLocks/>
          </p:cNvGrpSpPr>
          <p:nvPr/>
        </p:nvGrpSpPr>
        <p:grpSpPr bwMode="auto">
          <a:xfrm>
            <a:off x="2546350" y="2287589"/>
            <a:ext cx="7893050" cy="649287"/>
            <a:chOff x="644" y="1153"/>
            <a:chExt cx="4972" cy="409"/>
          </a:xfrm>
        </p:grpSpPr>
        <p:sp>
          <p:nvSpPr>
            <p:cNvPr id="29" name="Oval 12"/>
            <p:cNvSpPr>
              <a:spLocks noChangeArrowheads="1"/>
            </p:cNvSpPr>
            <p:nvPr/>
          </p:nvSpPr>
          <p:spPr bwMode="auto">
            <a:xfrm>
              <a:off x="1288"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1</a:t>
              </a:r>
            </a:p>
          </p:txBody>
        </p:sp>
        <p:sp>
          <p:nvSpPr>
            <p:cNvPr id="30" name="Oval 13"/>
            <p:cNvSpPr>
              <a:spLocks noChangeArrowheads="1"/>
            </p:cNvSpPr>
            <p:nvPr/>
          </p:nvSpPr>
          <p:spPr bwMode="auto">
            <a:xfrm>
              <a:off x="1933"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2</a:t>
              </a:r>
            </a:p>
          </p:txBody>
        </p:sp>
        <p:sp>
          <p:nvSpPr>
            <p:cNvPr id="31" name="Oval 14"/>
            <p:cNvSpPr>
              <a:spLocks noChangeArrowheads="1"/>
            </p:cNvSpPr>
            <p:nvPr/>
          </p:nvSpPr>
          <p:spPr bwMode="auto">
            <a:xfrm>
              <a:off x="2577"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3</a:t>
              </a:r>
            </a:p>
          </p:txBody>
        </p:sp>
        <p:sp>
          <p:nvSpPr>
            <p:cNvPr id="32" name="Oval 15"/>
            <p:cNvSpPr>
              <a:spLocks noChangeArrowheads="1"/>
            </p:cNvSpPr>
            <p:nvPr/>
          </p:nvSpPr>
          <p:spPr bwMode="auto">
            <a:xfrm>
              <a:off x="3222"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4</a:t>
              </a:r>
            </a:p>
          </p:txBody>
        </p:sp>
        <p:sp>
          <p:nvSpPr>
            <p:cNvPr id="33" name="Oval 16"/>
            <p:cNvSpPr>
              <a:spLocks noChangeArrowheads="1"/>
            </p:cNvSpPr>
            <p:nvPr/>
          </p:nvSpPr>
          <p:spPr bwMode="auto">
            <a:xfrm>
              <a:off x="386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5</a:t>
              </a:r>
            </a:p>
          </p:txBody>
        </p:sp>
        <p:sp>
          <p:nvSpPr>
            <p:cNvPr id="34" name="Oval 17"/>
            <p:cNvSpPr>
              <a:spLocks noChangeArrowheads="1"/>
            </p:cNvSpPr>
            <p:nvPr/>
          </p:nvSpPr>
          <p:spPr bwMode="auto">
            <a:xfrm>
              <a:off x="4511"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6</a:t>
              </a:r>
            </a:p>
          </p:txBody>
        </p:sp>
        <p:sp>
          <p:nvSpPr>
            <p:cNvPr id="35" name="Oval 18"/>
            <p:cNvSpPr>
              <a:spLocks noChangeArrowheads="1"/>
            </p:cNvSpPr>
            <p:nvPr/>
          </p:nvSpPr>
          <p:spPr bwMode="auto">
            <a:xfrm>
              <a:off x="5156"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7</a:t>
              </a:r>
            </a:p>
          </p:txBody>
        </p:sp>
        <p:sp>
          <p:nvSpPr>
            <p:cNvPr id="36" name="Oval 19"/>
            <p:cNvSpPr>
              <a:spLocks noChangeArrowheads="1"/>
            </p:cNvSpPr>
            <p:nvPr/>
          </p:nvSpPr>
          <p:spPr bwMode="auto">
            <a:xfrm>
              <a:off x="644" y="1153"/>
              <a:ext cx="460" cy="409"/>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lvl1pPr>
                <a:defRPr sz="1400">
                  <a:solidFill>
                    <a:schemeClr val="tx1"/>
                  </a:solidFill>
                  <a:latin typeface="VnTimes" pitchFamily="2" charset="0"/>
                </a:defRPr>
              </a:lvl1pPr>
              <a:lvl2pPr marL="742950" indent="-285750">
                <a:defRPr sz="1400">
                  <a:solidFill>
                    <a:schemeClr val="tx1"/>
                  </a:solidFill>
                  <a:latin typeface="VnTimes" pitchFamily="2" charset="0"/>
                </a:defRPr>
              </a:lvl2pPr>
              <a:lvl3pPr marL="1143000" indent="-228600">
                <a:defRPr sz="1400">
                  <a:solidFill>
                    <a:schemeClr val="tx1"/>
                  </a:solidFill>
                  <a:latin typeface="VnTimes" pitchFamily="2" charset="0"/>
                </a:defRPr>
              </a:lvl3pPr>
              <a:lvl4pPr marL="1600200" indent="-228600">
                <a:defRPr sz="1400">
                  <a:solidFill>
                    <a:schemeClr val="tx1"/>
                  </a:solidFill>
                  <a:latin typeface="VnTimes" pitchFamily="2" charset="0"/>
                </a:defRPr>
              </a:lvl4pPr>
              <a:lvl5pPr marL="2057400" indent="-228600">
                <a:defRPr sz="1400">
                  <a:solidFill>
                    <a:schemeClr val="tx1"/>
                  </a:solidFill>
                  <a:latin typeface="VnTimes" pitchFamily="2" charset="0"/>
                </a:defRPr>
              </a:lvl5pPr>
              <a:lvl6pPr marL="2514600" indent="-228600" eaLnBrk="0" fontAlgn="base" hangingPunct="0">
                <a:spcBef>
                  <a:spcPct val="0"/>
                </a:spcBef>
                <a:spcAft>
                  <a:spcPct val="0"/>
                </a:spcAft>
                <a:defRPr sz="1400">
                  <a:solidFill>
                    <a:schemeClr val="tx1"/>
                  </a:solidFill>
                  <a:latin typeface="VnTimes" pitchFamily="2" charset="0"/>
                </a:defRPr>
              </a:lvl6pPr>
              <a:lvl7pPr marL="2971800" indent="-228600" eaLnBrk="0" fontAlgn="base" hangingPunct="0">
                <a:spcBef>
                  <a:spcPct val="0"/>
                </a:spcBef>
                <a:spcAft>
                  <a:spcPct val="0"/>
                </a:spcAft>
                <a:defRPr sz="1400">
                  <a:solidFill>
                    <a:schemeClr val="tx1"/>
                  </a:solidFill>
                  <a:latin typeface="VnTimes" pitchFamily="2" charset="0"/>
                </a:defRPr>
              </a:lvl7pPr>
              <a:lvl8pPr marL="3429000" indent="-228600" eaLnBrk="0" fontAlgn="base" hangingPunct="0">
                <a:spcBef>
                  <a:spcPct val="0"/>
                </a:spcBef>
                <a:spcAft>
                  <a:spcPct val="0"/>
                </a:spcAft>
                <a:defRPr sz="1400">
                  <a:solidFill>
                    <a:schemeClr val="tx1"/>
                  </a:solidFill>
                  <a:latin typeface="VnTimes" pitchFamily="2" charset="0"/>
                </a:defRPr>
              </a:lvl8pPr>
              <a:lvl9pPr marL="3886200" indent="-228600" eaLnBrk="0" fontAlgn="base" hangingPunct="0">
                <a:spcBef>
                  <a:spcPct val="0"/>
                </a:spcBef>
                <a:spcAft>
                  <a:spcPct val="0"/>
                </a:spcAft>
                <a:defRPr sz="1400">
                  <a:solidFill>
                    <a:schemeClr val="tx1"/>
                  </a:solidFill>
                  <a:latin typeface="VnTimes" pitchFamily="2" charset="0"/>
                </a:defRPr>
              </a:lvl9pPr>
            </a:lstStyle>
            <a:p>
              <a:pPr algn="ctr">
                <a:spcBef>
                  <a:spcPct val="50000"/>
                </a:spcBef>
              </a:pPr>
              <a:r>
                <a:rPr lang="en-US" sz="2400" b="1">
                  <a:latin typeface="VNI-Helve" pitchFamily="2" charset="0"/>
                </a:rPr>
                <a:t>0</a:t>
              </a:r>
            </a:p>
          </p:txBody>
        </p:sp>
      </p:grpSp>
      <p:sp>
        <p:nvSpPr>
          <p:cNvPr id="37" name="Rectangle 36"/>
          <p:cNvSpPr/>
          <p:nvPr/>
        </p:nvSpPr>
        <p:spPr>
          <a:xfrm>
            <a:off x="372004" y="3015734"/>
            <a:ext cx="1106393" cy="461665"/>
          </a:xfrm>
          <a:prstGeom prst="rect">
            <a:avLst/>
          </a:prstGeom>
        </p:spPr>
        <p:txBody>
          <a:bodyPr wrap="none">
            <a:spAutoFit/>
          </a:bodyPr>
          <a:lstStyle/>
          <a:p>
            <a:r>
              <a:rPr lang="en-US" sz="2400" b="1" i="1">
                <a:latin typeface="Times New Roman" panose="02020603050405020304" pitchFamily="18" charset="0"/>
              </a:rPr>
              <a:t>Bước 5</a:t>
            </a:r>
            <a:endParaRPr lang="en-US" sz="2400" b="1"/>
          </a:p>
        </p:txBody>
      </p:sp>
      <p:sp>
        <p:nvSpPr>
          <p:cNvPr id="38" name="Footer Placeholder 6"/>
          <p:cNvSpPr>
            <a:spLocks noGrp="1"/>
          </p:cNvSpPr>
          <p:nvPr>
            <p:ph type="ftr" sz="quarter" idx="11"/>
          </p:nvPr>
        </p:nvSpPr>
        <p:spPr>
          <a:xfrm>
            <a:off x="4165600" y="6451600"/>
            <a:ext cx="3860800" cy="330201"/>
          </a:xfrm>
        </p:spPr>
        <p:txBody>
          <a:bodyPr/>
          <a:lstStyle/>
          <a:p>
            <a:r>
              <a:rPr lang="en-US" sz="1800">
                <a:latin typeface="Times New Roman" panose="02020603050405020304" pitchFamily="18" charset="0"/>
                <a:cs typeface="Times New Roman" panose="02020603050405020304" pitchFamily="18" charset="0"/>
              </a:rPr>
              <a:t>http://fit.vimaru.edu.vn</a:t>
            </a:r>
          </a:p>
        </p:txBody>
      </p:sp>
    </p:spTree>
    <p:extLst>
      <p:ext uri="{BB962C8B-B14F-4D97-AF65-F5344CB8AC3E}">
        <p14:creationId xmlns:p14="http://schemas.microsoft.com/office/powerpoint/2010/main" val="950100416"/>
      </p:ext>
    </p:extLst>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3" presetClass="path" presetSubtype="0" accel="50000" decel="50000" fill="hold" grpId="0" nodeType="afterEffect">
                                  <p:stCondLst>
                                    <p:cond delay="0"/>
                                  </p:stCondLst>
                                  <p:childTnLst>
                                    <p:animMotion origin="layout" path="M 4.79167E-6 0.00232 L 0.08424 0.00232 " pathEditMode="relative" rAng="0" ptsTypes="AA">
                                      <p:cBhvr>
                                        <p:cTn id="6" dur="2000" fill="hold"/>
                                        <p:tgtEl>
                                          <p:spTgt spid="671764"/>
                                        </p:tgtEl>
                                        <p:attrNameLst>
                                          <p:attrName>ppt_x</p:attrName>
                                          <p:attrName>ppt_y</p:attrName>
                                        </p:attrNameLst>
                                      </p:cBhvr>
                                      <p:rCtr x="4206" y="0"/>
                                    </p:animMotion>
                                  </p:childTnLst>
                                </p:cTn>
                              </p:par>
                            </p:childTnLst>
                          </p:cTn>
                        </p:par>
                        <p:par>
                          <p:cTn id="7" fill="hold" nodeType="afterGroup">
                            <p:stCondLst>
                              <p:cond delay="2000"/>
                            </p:stCondLst>
                            <p:childTnLst>
                              <p:par>
                                <p:cTn id="8" presetID="3" presetClass="entr" presetSubtype="10" fill="hold" grpId="0" nodeType="afterEffect">
                                  <p:stCondLst>
                                    <p:cond delay="0"/>
                                  </p:stCondLst>
                                  <p:iterate type="lt">
                                    <p:tmPct val="0"/>
                                  </p:iterate>
                                  <p:childTnLst>
                                    <p:set>
                                      <p:cBhvr>
                                        <p:cTn id="9" dur="1" fill="hold">
                                          <p:stCondLst>
                                            <p:cond delay="0"/>
                                          </p:stCondLst>
                                        </p:cTn>
                                        <p:tgtEl>
                                          <p:spTgt spid="671765"/>
                                        </p:tgtEl>
                                        <p:attrNameLst>
                                          <p:attrName>style.visibility</p:attrName>
                                        </p:attrNameLst>
                                      </p:cBhvr>
                                      <p:to>
                                        <p:strVal val="visible"/>
                                      </p:to>
                                    </p:set>
                                    <p:animEffect transition="in" filter="blinds(horizontal)">
                                      <p:cBhvr>
                                        <p:cTn id="10" dur="500"/>
                                        <p:tgtEl>
                                          <p:spTgt spid="671765"/>
                                        </p:tgtEl>
                                      </p:cBhvr>
                                    </p:animEffect>
                                  </p:childTnLst>
                                </p:cTn>
                              </p:par>
                            </p:childTnLst>
                          </p:cTn>
                        </p:par>
                        <p:par>
                          <p:cTn id="11" fill="hold" nodeType="afterGroup">
                            <p:stCondLst>
                              <p:cond delay="2500"/>
                            </p:stCondLst>
                            <p:childTnLst>
                              <p:par>
                                <p:cTn id="12" presetID="26" presetClass="emph" presetSubtype="0" fill="hold" grpId="0" nodeType="afterEffect">
                                  <p:stCondLst>
                                    <p:cond delay="0"/>
                                  </p:stCondLst>
                                  <p:childTnLst>
                                    <p:animEffect transition="out" filter="fade">
                                      <p:cBhvr>
                                        <p:cTn id="13" dur="2000" tmFilter="0, 0; .2, .5; .8, .5; 1, 0"/>
                                        <p:tgtEl>
                                          <p:spTgt spid="671753"/>
                                        </p:tgtEl>
                                      </p:cBhvr>
                                    </p:animEffect>
                                    <p:animScale>
                                      <p:cBhvr>
                                        <p:cTn id="14" dur="1000" autoRev="1" fill="hold"/>
                                        <p:tgtEl>
                                          <p:spTgt spid="671753"/>
                                        </p:tgtEl>
                                      </p:cBhvr>
                                      <p:by x="105000" y="105000"/>
                                    </p:animScale>
                                  </p:childTnLst>
                                </p:cTn>
                              </p:par>
                              <p:par>
                                <p:cTn id="15" presetID="26" presetClass="emph" presetSubtype="0" fill="hold" grpId="0" nodeType="withEffect">
                                  <p:stCondLst>
                                    <p:cond delay="0"/>
                                  </p:stCondLst>
                                  <p:childTnLst>
                                    <p:animEffect transition="out" filter="fade">
                                      <p:cBhvr>
                                        <p:cTn id="16" dur="2000" tmFilter="0, 0; .2, .5; .8, .5; 1, 0"/>
                                        <p:tgtEl>
                                          <p:spTgt spid="671752"/>
                                        </p:tgtEl>
                                      </p:cBhvr>
                                    </p:animEffect>
                                    <p:animScale>
                                      <p:cBhvr>
                                        <p:cTn id="17" dur="1000" autoRev="1" fill="hold"/>
                                        <p:tgtEl>
                                          <p:spTgt spid="671752"/>
                                        </p:tgtEl>
                                      </p:cBhvr>
                                      <p:by x="105000" y="105000"/>
                                    </p:animScale>
                                  </p:childTnLst>
                                </p:cTn>
                              </p:par>
                            </p:childTnLst>
                          </p:cTn>
                        </p:par>
                        <p:par>
                          <p:cTn id="18" fill="hold" nodeType="afterGroup">
                            <p:stCondLst>
                              <p:cond delay="4500"/>
                            </p:stCondLst>
                            <p:childTnLst>
                              <p:par>
                                <p:cTn id="19" presetID="35" presetClass="path" presetSubtype="0" accel="50000" decel="50000" fill="hold" grpId="2" nodeType="afterEffect">
                                  <p:stCondLst>
                                    <p:cond delay="0"/>
                                  </p:stCondLst>
                                  <p:iterate type="lt">
                                    <p:tmPct val="0"/>
                                  </p:iterate>
                                  <p:childTnLst>
                                    <p:animMotion origin="layout" path="M -8.33333E-7 2.22222E-6 L -0.08281 2.22222E-6 " pathEditMode="relative" rAng="0" ptsTypes="AA">
                                      <p:cBhvr>
                                        <p:cTn id="20" dur="2000" fill="hold"/>
                                        <p:tgtEl>
                                          <p:spTgt spid="671765"/>
                                        </p:tgtEl>
                                        <p:attrNameLst>
                                          <p:attrName>ppt_x</p:attrName>
                                          <p:attrName>ppt_y</p:attrName>
                                        </p:attrNameLst>
                                      </p:cBhvr>
                                      <p:rCtr x="-4141" y="0"/>
                                    </p:animMotion>
                                  </p:childTnLst>
                                </p:cTn>
                              </p:par>
                            </p:childTnLst>
                          </p:cTn>
                        </p:par>
                        <p:par>
                          <p:cTn id="21" fill="hold" nodeType="afterGroup">
                            <p:stCondLst>
                              <p:cond delay="6500"/>
                            </p:stCondLst>
                            <p:childTnLst>
                              <p:par>
                                <p:cTn id="22" presetID="26" presetClass="emph" presetSubtype="0" fill="hold" grpId="1" nodeType="afterEffect">
                                  <p:stCondLst>
                                    <p:cond delay="0"/>
                                  </p:stCondLst>
                                  <p:childTnLst>
                                    <p:animEffect transition="out" filter="fade">
                                      <p:cBhvr>
                                        <p:cTn id="23" dur="2000" tmFilter="0, 0; .2, .5; .8, .5; 1, 0"/>
                                        <p:tgtEl>
                                          <p:spTgt spid="671752"/>
                                        </p:tgtEl>
                                      </p:cBhvr>
                                    </p:animEffect>
                                    <p:animScale>
                                      <p:cBhvr>
                                        <p:cTn id="24" dur="1000" autoRev="1" fill="hold"/>
                                        <p:tgtEl>
                                          <p:spTgt spid="671752"/>
                                        </p:tgtEl>
                                      </p:cBhvr>
                                      <p:by x="105000" y="105000"/>
                                    </p:animScale>
                                  </p:childTnLst>
                                </p:cTn>
                              </p:par>
                              <p:par>
                                <p:cTn id="25" presetID="26" presetClass="emph" presetSubtype="0" fill="hold" grpId="0" nodeType="withEffect">
                                  <p:stCondLst>
                                    <p:cond delay="0"/>
                                  </p:stCondLst>
                                  <p:childTnLst>
                                    <p:animEffect transition="out" filter="fade">
                                      <p:cBhvr>
                                        <p:cTn id="26" dur="2000" tmFilter="0, 0; .2, .5; .8, .5; 1, 0"/>
                                        <p:tgtEl>
                                          <p:spTgt spid="671751"/>
                                        </p:tgtEl>
                                      </p:cBhvr>
                                    </p:animEffect>
                                    <p:animScale>
                                      <p:cBhvr>
                                        <p:cTn id="27" dur="1000" autoRev="1" fill="hold"/>
                                        <p:tgtEl>
                                          <p:spTgt spid="671751"/>
                                        </p:tgtEl>
                                      </p:cBhvr>
                                      <p:by x="105000" y="105000"/>
                                    </p:animScale>
                                  </p:childTnLst>
                                </p:cTn>
                              </p:par>
                            </p:childTnLst>
                          </p:cTn>
                        </p:par>
                        <p:par>
                          <p:cTn id="28" fill="hold" nodeType="afterGroup">
                            <p:stCondLst>
                              <p:cond delay="8500"/>
                            </p:stCondLst>
                            <p:childTnLst>
                              <p:par>
                                <p:cTn id="29" presetID="42" presetClass="path" presetSubtype="0" accel="50000" decel="50000" fill="hold" grpId="1" nodeType="afterEffect">
                                  <p:stCondLst>
                                    <p:cond delay="0"/>
                                  </p:stCondLst>
                                  <p:childTnLst>
                                    <p:animMotion origin="layout" path="M 0.00174 2.59259E-6 L 0.00174 0.32662 " pathEditMode="relative" rAng="0" ptsTypes="AA">
                                      <p:cBhvr>
                                        <p:cTn id="30" dur="2000" fill="hold"/>
                                        <p:tgtEl>
                                          <p:spTgt spid="671751"/>
                                        </p:tgtEl>
                                        <p:attrNameLst>
                                          <p:attrName>ppt_x</p:attrName>
                                          <p:attrName>ppt_y</p:attrName>
                                        </p:attrNameLst>
                                      </p:cBhvr>
                                      <p:rCtr x="0" y="16319"/>
                                    </p:animMotion>
                                  </p:childTnLst>
                                </p:cTn>
                              </p:par>
                            </p:childTnLst>
                          </p:cTn>
                        </p:par>
                        <p:par>
                          <p:cTn id="31" fill="hold" nodeType="afterGroup">
                            <p:stCondLst>
                              <p:cond delay="10500"/>
                            </p:stCondLst>
                            <p:childTnLst>
                              <p:par>
                                <p:cTn id="32" presetID="35" presetClass="path" presetSubtype="0" accel="50000" decel="50000" fill="hold" grpId="2" nodeType="afterEffect">
                                  <p:stCondLst>
                                    <p:cond delay="0"/>
                                  </p:stCondLst>
                                  <p:childTnLst>
                                    <p:animMotion origin="layout" path="M 0.00117 -2.22222E-6 L -0.08229 3.33333E-6 " pathEditMode="relative" rAng="0" ptsTypes="AA">
                                      <p:cBhvr>
                                        <p:cTn id="33" dur="2000" fill="hold"/>
                                        <p:tgtEl>
                                          <p:spTgt spid="671752"/>
                                        </p:tgtEl>
                                        <p:attrNameLst>
                                          <p:attrName>ppt_x</p:attrName>
                                          <p:attrName>ppt_y</p:attrName>
                                        </p:attrNameLst>
                                      </p:cBhvr>
                                      <p:rCtr x="-4193" y="23"/>
                                    </p:animMotion>
                                  </p:childTnLst>
                                </p:cTn>
                              </p:par>
                            </p:childTnLst>
                          </p:cTn>
                        </p:par>
                        <p:par>
                          <p:cTn id="34" fill="hold" nodeType="afterGroup">
                            <p:stCondLst>
                              <p:cond delay="12500"/>
                            </p:stCondLst>
                            <p:childTnLst>
                              <p:par>
                                <p:cTn id="35" presetID="64" presetClass="path" presetSubtype="0" accel="50000" decel="50000" fill="hold" grpId="2" nodeType="afterEffect">
                                  <p:stCondLst>
                                    <p:cond delay="0"/>
                                  </p:stCondLst>
                                  <p:childTnLst>
                                    <p:animMotion origin="layout" path="M 0.00169 0.32662 L 0.08516 -4.81481E-6 " pathEditMode="relative" rAng="0" ptsTypes="AA">
                                      <p:cBhvr>
                                        <p:cTn id="36" dur="2000" fill="hold"/>
                                        <p:tgtEl>
                                          <p:spTgt spid="671751"/>
                                        </p:tgtEl>
                                        <p:attrNameLst>
                                          <p:attrName>ppt_x</p:attrName>
                                          <p:attrName>ppt_y</p:attrName>
                                        </p:attrNameLst>
                                      </p:cBhvr>
                                      <p:rCtr x="4193" y="-16389"/>
                                    </p:animMotion>
                                  </p:childTnLst>
                                </p:cTn>
                              </p:par>
                            </p:childTnLst>
                          </p:cTn>
                        </p:par>
                        <p:par>
                          <p:cTn id="37" fill="hold" nodeType="afterGroup">
                            <p:stCondLst>
                              <p:cond delay="14500"/>
                            </p:stCondLst>
                            <p:childTnLst>
                              <p:par>
                                <p:cTn id="38" presetID="35" presetClass="path" presetSubtype="0" accel="50000" decel="50000" fill="hold" grpId="3" nodeType="afterEffect">
                                  <p:stCondLst>
                                    <p:cond delay="0"/>
                                  </p:stCondLst>
                                  <p:iterate type="lt">
                                    <p:tmPct val="0"/>
                                  </p:iterate>
                                  <p:childTnLst>
                                    <p:animMotion origin="layout" path="M -0.08385 2.22222E-6 L -0.16719 2.22222E-6 " pathEditMode="relative" rAng="0" ptsTypes="AA">
                                      <p:cBhvr>
                                        <p:cTn id="39" dur="2000" fill="hold"/>
                                        <p:tgtEl>
                                          <p:spTgt spid="671765"/>
                                        </p:tgtEl>
                                        <p:attrNameLst>
                                          <p:attrName>ppt_x</p:attrName>
                                          <p:attrName>ppt_y</p:attrName>
                                        </p:attrNameLst>
                                      </p:cBhvr>
                                      <p:rCtr x="-4167" y="0"/>
                                    </p:animMotion>
                                  </p:childTnLst>
                                </p:cTn>
                              </p:par>
                            </p:childTnLst>
                          </p:cTn>
                        </p:par>
                        <p:par>
                          <p:cTn id="40" fill="hold" nodeType="afterGroup">
                            <p:stCondLst>
                              <p:cond delay="16500"/>
                            </p:stCondLst>
                            <p:childTnLst>
                              <p:par>
                                <p:cTn id="41" presetID="26" presetClass="emph" presetSubtype="0" fill="hold" grpId="3" nodeType="afterEffect">
                                  <p:stCondLst>
                                    <p:cond delay="0"/>
                                  </p:stCondLst>
                                  <p:childTnLst>
                                    <p:animEffect transition="out" filter="fade">
                                      <p:cBhvr>
                                        <p:cTn id="42" dur="2000" tmFilter="0, 0; .2, .5; .8, .5; 1, 0"/>
                                        <p:tgtEl>
                                          <p:spTgt spid="671752"/>
                                        </p:tgtEl>
                                      </p:cBhvr>
                                    </p:animEffect>
                                    <p:animScale>
                                      <p:cBhvr>
                                        <p:cTn id="43" dur="1000" autoRev="1" fill="hold"/>
                                        <p:tgtEl>
                                          <p:spTgt spid="671752"/>
                                        </p:tgtEl>
                                      </p:cBhvr>
                                      <p:by x="105000" y="105000"/>
                                    </p:animScale>
                                  </p:childTnLst>
                                </p:cTn>
                              </p:par>
                              <p:par>
                                <p:cTn id="44" presetID="26" presetClass="emph" presetSubtype="0" fill="hold" grpId="0" nodeType="withEffect">
                                  <p:stCondLst>
                                    <p:cond delay="0"/>
                                  </p:stCondLst>
                                  <p:childTnLst>
                                    <p:animEffect transition="out" filter="fade">
                                      <p:cBhvr>
                                        <p:cTn id="45" dur="2000" tmFilter="0, 0; .2, .5; .8, .5; 1, 0"/>
                                        <p:tgtEl>
                                          <p:spTgt spid="671750"/>
                                        </p:tgtEl>
                                      </p:cBhvr>
                                    </p:animEffect>
                                    <p:animScale>
                                      <p:cBhvr>
                                        <p:cTn id="46" dur="1000" autoRev="1" fill="hold"/>
                                        <p:tgtEl>
                                          <p:spTgt spid="671750"/>
                                        </p:tgtEl>
                                      </p:cBhvr>
                                      <p:by x="105000" y="105000"/>
                                    </p:animScale>
                                  </p:childTnLst>
                                </p:cTn>
                              </p:par>
                            </p:childTnLst>
                          </p:cTn>
                        </p:par>
                        <p:par>
                          <p:cTn id="47" fill="hold" nodeType="afterGroup">
                            <p:stCondLst>
                              <p:cond delay="18500"/>
                            </p:stCondLst>
                            <p:childTnLst>
                              <p:par>
                                <p:cTn id="48" presetID="42" presetClass="path" presetSubtype="0" accel="50000" decel="50000" fill="hold" grpId="1" nodeType="afterEffect">
                                  <p:stCondLst>
                                    <p:cond delay="0"/>
                                  </p:stCondLst>
                                  <p:childTnLst>
                                    <p:animMotion origin="layout" path="M 0.00174 2.59259E-6 L 0.00191 0.32662 " pathEditMode="relative" rAng="0" ptsTypes="AA">
                                      <p:cBhvr>
                                        <p:cTn id="49" dur="2000" fill="hold"/>
                                        <p:tgtEl>
                                          <p:spTgt spid="671750"/>
                                        </p:tgtEl>
                                        <p:attrNameLst>
                                          <p:attrName>ppt_x</p:attrName>
                                          <p:attrName>ppt_y</p:attrName>
                                        </p:attrNameLst>
                                      </p:cBhvr>
                                      <p:rCtr x="0" y="16319"/>
                                    </p:animMotion>
                                  </p:childTnLst>
                                </p:cTn>
                              </p:par>
                            </p:childTnLst>
                          </p:cTn>
                        </p:par>
                        <p:par>
                          <p:cTn id="50" fill="hold" nodeType="afterGroup">
                            <p:stCondLst>
                              <p:cond delay="20500"/>
                            </p:stCondLst>
                            <p:childTnLst>
                              <p:par>
                                <p:cTn id="51" presetID="35" presetClass="path" presetSubtype="0" accel="50000" decel="50000" fill="hold" grpId="4" nodeType="afterEffect">
                                  <p:stCondLst>
                                    <p:cond delay="0"/>
                                  </p:stCondLst>
                                  <p:childTnLst>
                                    <p:animMotion origin="layout" path="M -0.0849 -2.22222E-6 L -0.1651 -4.81481E-6 " pathEditMode="relative" rAng="0" ptsTypes="AA">
                                      <p:cBhvr>
                                        <p:cTn id="52" dur="2000" fill="hold"/>
                                        <p:tgtEl>
                                          <p:spTgt spid="671752"/>
                                        </p:tgtEl>
                                        <p:attrNameLst>
                                          <p:attrName>ppt_x</p:attrName>
                                          <p:attrName>ppt_y</p:attrName>
                                        </p:attrNameLst>
                                      </p:cBhvr>
                                      <p:rCtr x="-4115" y="-69"/>
                                    </p:animMotion>
                                  </p:childTnLst>
                                </p:cTn>
                              </p:par>
                            </p:childTnLst>
                          </p:cTn>
                        </p:par>
                        <p:par>
                          <p:cTn id="53" fill="hold" nodeType="afterGroup">
                            <p:stCondLst>
                              <p:cond delay="22500"/>
                            </p:stCondLst>
                            <p:childTnLst>
                              <p:par>
                                <p:cTn id="54" presetID="64" presetClass="path" presetSubtype="0" accel="50000" decel="50000" fill="hold" grpId="2" nodeType="afterEffect">
                                  <p:stCondLst>
                                    <p:cond delay="0"/>
                                  </p:stCondLst>
                                  <p:childTnLst>
                                    <p:animMotion origin="layout" path="M 0.00195 0.32662 L 0.0845 -4.81481E-6 " pathEditMode="relative" rAng="0" ptsTypes="AA">
                                      <p:cBhvr>
                                        <p:cTn id="55" dur="2000" fill="hold"/>
                                        <p:tgtEl>
                                          <p:spTgt spid="671750"/>
                                        </p:tgtEl>
                                        <p:attrNameLst>
                                          <p:attrName>ppt_x</p:attrName>
                                          <p:attrName>ppt_y</p:attrName>
                                        </p:attrNameLst>
                                      </p:cBhvr>
                                      <p:rCtr x="4102" y="-16389"/>
                                    </p:animMotion>
                                  </p:childTnLst>
                                </p:cTn>
                              </p:par>
                            </p:childTnLst>
                          </p:cTn>
                        </p:par>
                        <p:par>
                          <p:cTn id="56" fill="hold" nodeType="afterGroup">
                            <p:stCondLst>
                              <p:cond delay="24500"/>
                            </p:stCondLst>
                            <p:childTnLst>
                              <p:par>
                                <p:cTn id="57" presetID="36" presetClass="emph" presetSubtype="0" fill="hold" grpId="4" nodeType="afterEffect">
                                  <p:stCondLst>
                                    <p:cond delay="0"/>
                                  </p:stCondLst>
                                  <p:iterate type="lt">
                                    <p:tmPct val="10000"/>
                                  </p:iterate>
                                  <p:childTnLst>
                                    <p:animScale>
                                      <p:cBhvr>
                                        <p:cTn id="58" dur="250" autoRev="1" fill="hold">
                                          <p:stCondLst>
                                            <p:cond delay="0"/>
                                          </p:stCondLst>
                                        </p:cTn>
                                        <p:tgtEl>
                                          <p:spTgt spid="671765"/>
                                        </p:tgtEl>
                                      </p:cBhvr>
                                      <p:to x="80000" y="100000"/>
                                    </p:animScale>
                                    <p:anim by="(#ppt_w*0.10)" calcmode="lin" valueType="num">
                                      <p:cBhvr>
                                        <p:cTn id="59" dur="250" autoRev="1" fill="hold">
                                          <p:stCondLst>
                                            <p:cond delay="0"/>
                                          </p:stCondLst>
                                        </p:cTn>
                                        <p:tgtEl>
                                          <p:spTgt spid="671765"/>
                                        </p:tgtEl>
                                        <p:attrNameLst>
                                          <p:attrName>ppt_x</p:attrName>
                                        </p:attrNameLst>
                                      </p:cBhvr>
                                    </p:anim>
                                    <p:anim by="(-#ppt_w*0.10)" calcmode="lin" valueType="num">
                                      <p:cBhvr>
                                        <p:cTn id="60" dur="250" autoRev="1" fill="hold">
                                          <p:stCondLst>
                                            <p:cond delay="0"/>
                                          </p:stCondLst>
                                        </p:cTn>
                                        <p:tgtEl>
                                          <p:spTgt spid="671765"/>
                                        </p:tgtEl>
                                        <p:attrNameLst>
                                          <p:attrName>ppt_y</p:attrName>
                                        </p:attrNameLst>
                                      </p:cBhvr>
                                    </p:anim>
                                    <p:animRot by="-480000">
                                      <p:cBhvr>
                                        <p:cTn id="61" dur="250" autoRev="1" fill="hold">
                                          <p:stCondLst>
                                            <p:cond delay="0"/>
                                          </p:stCondLst>
                                        </p:cTn>
                                        <p:tgtEl>
                                          <p:spTgt spid="671765"/>
                                        </p:tgtEl>
                                        <p:attrNameLst>
                                          <p:attrName>r</p:attrName>
                                        </p:attrNameLst>
                                      </p:cBhvr>
                                    </p:animRot>
                                  </p:childTnLst>
                                </p:cTn>
                              </p:par>
                            </p:childTnLst>
                          </p:cTn>
                        </p:par>
                        <p:par>
                          <p:cTn id="62" fill="hold" nodeType="afterGroup">
                            <p:stCondLst>
                              <p:cond delay="25000"/>
                            </p:stCondLst>
                            <p:childTnLst>
                              <p:par>
                                <p:cTn id="63" presetID="3" presetClass="exit" presetSubtype="10" fill="hold" grpId="1" nodeType="afterEffect">
                                  <p:stCondLst>
                                    <p:cond delay="0"/>
                                  </p:stCondLst>
                                  <p:iterate type="lt">
                                    <p:tmPct val="0"/>
                                  </p:iterate>
                                  <p:childTnLst>
                                    <p:animEffect transition="out" filter="blinds(horizontal)">
                                      <p:cBhvr>
                                        <p:cTn id="64" dur="500"/>
                                        <p:tgtEl>
                                          <p:spTgt spid="671765"/>
                                        </p:tgtEl>
                                      </p:cBhvr>
                                    </p:animEffect>
                                    <p:set>
                                      <p:cBhvr>
                                        <p:cTn id="65" dur="1" fill="hold">
                                          <p:stCondLst>
                                            <p:cond delay="499"/>
                                          </p:stCondLst>
                                        </p:cTn>
                                        <p:tgtEl>
                                          <p:spTgt spid="671765"/>
                                        </p:tgtEl>
                                        <p:attrNameLst>
                                          <p:attrName>style.visibility</p:attrName>
                                        </p:attrNameLst>
                                      </p:cBhvr>
                                      <p:to>
                                        <p:strVal val="hidden"/>
                                      </p:to>
                                    </p:set>
                                  </p:childTnLst>
                                </p:cTn>
                              </p:par>
                            </p:childTnLst>
                          </p:cTn>
                        </p:par>
                        <p:par>
                          <p:cTn id="66" fill="hold" nodeType="afterGroup">
                            <p:stCondLst>
                              <p:cond delay="25500"/>
                            </p:stCondLst>
                            <p:childTnLst>
                              <p:par>
                                <p:cTn id="67" presetID="8" presetClass="exit" presetSubtype="16" fill="hold" grpId="5" nodeType="afterEffect">
                                  <p:stCondLst>
                                    <p:cond delay="0"/>
                                  </p:stCondLst>
                                  <p:childTnLst>
                                    <p:animEffect transition="out" filter="diamond(in)">
                                      <p:cBhvr>
                                        <p:cTn id="68" dur="1000"/>
                                        <p:tgtEl>
                                          <p:spTgt spid="671752"/>
                                        </p:tgtEl>
                                      </p:cBhvr>
                                    </p:animEffect>
                                    <p:set>
                                      <p:cBhvr>
                                        <p:cTn id="69" dur="1" fill="hold">
                                          <p:stCondLst>
                                            <p:cond delay="999"/>
                                          </p:stCondLst>
                                        </p:cTn>
                                        <p:tgtEl>
                                          <p:spTgt spid="671752"/>
                                        </p:tgtEl>
                                        <p:attrNameLst>
                                          <p:attrName>style.visibility</p:attrName>
                                        </p:attrNameLst>
                                      </p:cBhvr>
                                      <p:to>
                                        <p:strVal val="hidden"/>
                                      </p:to>
                                    </p:set>
                                  </p:childTnLst>
                                </p:cTn>
                              </p:par>
                              <p:par>
                                <p:cTn id="70" presetID="8" presetClass="entr" presetSubtype="16" fill="hold" nodeType="withEffect">
                                  <p:stCondLst>
                                    <p:cond delay="0"/>
                                  </p:stCondLst>
                                  <p:childTnLst>
                                    <p:set>
                                      <p:cBhvr>
                                        <p:cTn id="71" dur="1" fill="hold">
                                          <p:stCondLst>
                                            <p:cond delay="0"/>
                                          </p:stCondLst>
                                        </p:cTn>
                                        <p:tgtEl>
                                          <p:spTgt spid="671782"/>
                                        </p:tgtEl>
                                        <p:attrNameLst>
                                          <p:attrName>style.visibility</p:attrName>
                                        </p:attrNameLst>
                                      </p:cBhvr>
                                      <p:to>
                                        <p:strVal val="visible"/>
                                      </p:to>
                                    </p:set>
                                    <p:animEffect transition="in" filter="diamond(in)">
                                      <p:cBhvr>
                                        <p:cTn id="72" dur="1000"/>
                                        <p:tgtEl>
                                          <p:spTgt spid="671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750" grpId="0" animBg="1"/>
      <p:bldP spid="671750" grpId="1" animBg="1"/>
      <p:bldP spid="671750" grpId="2" animBg="1"/>
      <p:bldP spid="671751" grpId="0" animBg="1"/>
      <p:bldP spid="671751" grpId="1" animBg="1"/>
      <p:bldP spid="671751" grpId="2" animBg="1"/>
      <p:bldP spid="671752" grpId="0" animBg="1"/>
      <p:bldP spid="671752" grpId="1" animBg="1"/>
      <p:bldP spid="671752" grpId="2" animBg="1"/>
      <p:bldP spid="671752" grpId="3" animBg="1"/>
      <p:bldP spid="671752" grpId="4" animBg="1"/>
      <p:bldP spid="671752" grpId="5" animBg="1"/>
      <p:bldP spid="671753" grpId="0" animBg="1"/>
      <p:bldP spid="671764" grpId="0" animBg="1"/>
      <p:bldP spid="671765" grpId="0" animBg="1"/>
      <p:bldP spid="671765" grpId="1" animBg="1"/>
      <p:bldP spid="671765" grpId="2" animBg="1"/>
      <p:bldP spid="671765" grpId="3" animBg="1"/>
      <p:bldP spid="671765" grpId="4" animBg="1"/>
    </p:bldLst>
  </p:timing>
</p:sld>
</file>

<file path=ppt/theme/theme1.xml><?xml version="1.0" encoding="utf-8"?>
<a:theme xmlns:a="http://schemas.openxmlformats.org/drawingml/2006/main" name="170Gp_natural_light">
  <a:themeElements>
    <a:clrScheme name="170Gp_natural_light 1">
      <a:dk1>
        <a:srgbClr val="000000"/>
      </a:dk1>
      <a:lt1>
        <a:srgbClr val="FFFFFF"/>
      </a:lt1>
      <a:dk2>
        <a:srgbClr val="000066"/>
      </a:dk2>
      <a:lt2>
        <a:srgbClr val="C0C0C0"/>
      </a:lt2>
      <a:accent1>
        <a:srgbClr val="65D135"/>
      </a:accent1>
      <a:accent2>
        <a:srgbClr val="ECCE4C"/>
      </a:accent2>
      <a:accent3>
        <a:srgbClr val="FFFFFF"/>
      </a:accent3>
      <a:accent4>
        <a:srgbClr val="000000"/>
      </a:accent4>
      <a:accent5>
        <a:srgbClr val="B8E5AE"/>
      </a:accent5>
      <a:accent6>
        <a:srgbClr val="D6BA44"/>
      </a:accent6>
      <a:hlink>
        <a:srgbClr val="AE0404"/>
      </a:hlink>
      <a:folHlink>
        <a:srgbClr val="0066CC"/>
      </a:folHlink>
    </a:clrScheme>
    <a:fontScheme name="170Gp_natural_light">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70Gp_natural_light 1">
        <a:dk1>
          <a:srgbClr val="000000"/>
        </a:dk1>
        <a:lt1>
          <a:srgbClr val="FFFFFF"/>
        </a:lt1>
        <a:dk2>
          <a:srgbClr val="000066"/>
        </a:dk2>
        <a:lt2>
          <a:srgbClr val="C0C0C0"/>
        </a:lt2>
        <a:accent1>
          <a:srgbClr val="65D135"/>
        </a:accent1>
        <a:accent2>
          <a:srgbClr val="ECCE4C"/>
        </a:accent2>
        <a:accent3>
          <a:srgbClr val="FFFFFF"/>
        </a:accent3>
        <a:accent4>
          <a:srgbClr val="000000"/>
        </a:accent4>
        <a:accent5>
          <a:srgbClr val="B8E5AE"/>
        </a:accent5>
        <a:accent6>
          <a:srgbClr val="D6BA44"/>
        </a:accent6>
        <a:hlink>
          <a:srgbClr val="AE0404"/>
        </a:hlink>
        <a:folHlink>
          <a:srgbClr val="0066CC"/>
        </a:folHlink>
      </a:clrScheme>
      <a:clrMap bg1="lt1" tx1="dk1" bg2="lt2" tx2="dk2" accent1="accent1" accent2="accent2" accent3="accent3" accent4="accent4" accent5="accent5" accent6="accent6" hlink="hlink" folHlink="folHlink"/>
    </a:extraClrScheme>
    <a:extraClrScheme>
      <a:clrScheme name="170Gp_natural_light 2">
        <a:dk1>
          <a:srgbClr val="000000"/>
        </a:dk1>
        <a:lt1>
          <a:srgbClr val="FFFFFF"/>
        </a:lt1>
        <a:dk2>
          <a:srgbClr val="17407D"/>
        </a:dk2>
        <a:lt2>
          <a:srgbClr val="DDDDDD"/>
        </a:lt2>
        <a:accent1>
          <a:srgbClr val="5DC5B9"/>
        </a:accent1>
        <a:accent2>
          <a:srgbClr val="99CCFF"/>
        </a:accent2>
        <a:accent3>
          <a:srgbClr val="FFFFFF"/>
        </a:accent3>
        <a:accent4>
          <a:srgbClr val="000000"/>
        </a:accent4>
        <a:accent5>
          <a:srgbClr val="B6DFD9"/>
        </a:accent5>
        <a:accent6>
          <a:srgbClr val="8AB9E7"/>
        </a:accent6>
        <a:hlink>
          <a:srgbClr val="5D99DB"/>
        </a:hlink>
        <a:folHlink>
          <a:srgbClr val="F1CA69"/>
        </a:folHlink>
      </a:clrScheme>
      <a:clrMap bg1="lt1" tx1="dk1" bg2="lt2" tx2="dk2" accent1="accent1" accent2="accent2" accent3="accent3" accent4="accent4" accent5="accent5" accent6="accent6" hlink="hlink" folHlink="folHlink"/>
    </a:extraClrScheme>
    <a:extraClrScheme>
      <a:clrScheme name="170Gp_natural_light 3">
        <a:dk1>
          <a:srgbClr val="000000"/>
        </a:dk1>
        <a:lt1>
          <a:srgbClr val="FFFFFF"/>
        </a:lt1>
        <a:dk2>
          <a:srgbClr val="511550"/>
        </a:dk2>
        <a:lt2>
          <a:srgbClr val="DDDDDD"/>
        </a:lt2>
        <a:accent1>
          <a:srgbClr val="8B8DE1"/>
        </a:accent1>
        <a:accent2>
          <a:srgbClr val="CABDF5"/>
        </a:accent2>
        <a:accent3>
          <a:srgbClr val="FFFFFF"/>
        </a:accent3>
        <a:accent4>
          <a:srgbClr val="000000"/>
        </a:accent4>
        <a:accent5>
          <a:srgbClr val="C4C5EE"/>
        </a:accent5>
        <a:accent6>
          <a:srgbClr val="B7ABDE"/>
        </a:accent6>
        <a:hlink>
          <a:srgbClr val="58AFD2"/>
        </a:hlink>
        <a:folHlink>
          <a:srgbClr val="BFDF6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400TGp_globalcity_light_ani">
  <a:themeElements>
    <a:clrScheme name="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5F5F5F"/>
        </a:dk1>
        <a:lt1>
          <a:srgbClr val="FFFFFF"/>
        </a:lt1>
        <a:dk2>
          <a:srgbClr val="C36609"/>
        </a:dk2>
        <a:lt2>
          <a:srgbClr val="DDDDDD"/>
        </a:lt2>
        <a:accent1>
          <a:srgbClr val="D2B94E"/>
        </a:accent1>
        <a:accent2>
          <a:srgbClr val="2395B9"/>
        </a:accent2>
        <a:accent3>
          <a:srgbClr val="FFFFFF"/>
        </a:accent3>
        <a:accent4>
          <a:srgbClr val="505050"/>
        </a:accent4>
        <a:accent5>
          <a:srgbClr val="E5D9B2"/>
        </a:accent5>
        <a:accent6>
          <a:srgbClr val="1F87A7"/>
        </a:accent6>
        <a:hlink>
          <a:srgbClr val="5C984E"/>
        </a:hlink>
        <a:folHlink>
          <a:srgbClr val="B5C77B"/>
        </a:folHlink>
      </a:clrScheme>
      <a:clrMap bg1="lt1" tx1="dk1" bg2="lt2" tx2="dk2" accent1="accent1" accent2="accent2" accent3="accent3" accent4="accent4" accent5="accent5" accent6="accent6" hlink="hlink" folHlink="folHlink"/>
    </a:extraClrScheme>
    <a:extraClrScheme>
      <a:clrScheme name="Default Design 2">
        <a:dk1>
          <a:srgbClr val="5F5F5F"/>
        </a:dk1>
        <a:lt1>
          <a:srgbClr val="FFFFFF"/>
        </a:lt1>
        <a:dk2>
          <a:srgbClr val="9FC591"/>
        </a:dk2>
        <a:lt2>
          <a:srgbClr val="DDDDDD"/>
        </a:lt2>
        <a:accent1>
          <a:srgbClr val="7B82B7"/>
        </a:accent1>
        <a:accent2>
          <a:srgbClr val="8D337C"/>
        </a:accent2>
        <a:accent3>
          <a:srgbClr val="FFFFFF"/>
        </a:accent3>
        <a:accent4>
          <a:srgbClr val="505050"/>
        </a:accent4>
        <a:accent5>
          <a:srgbClr val="BFC1D8"/>
        </a:accent5>
        <a:accent6>
          <a:srgbClr val="7F2D70"/>
        </a:accent6>
        <a:hlink>
          <a:srgbClr val="CC87E1"/>
        </a:hlink>
        <a:folHlink>
          <a:srgbClr val="76C5D0"/>
        </a:folHlink>
      </a:clrScheme>
      <a:clrMap bg1="lt1" tx1="dk1" bg2="lt2" tx2="dk2" accent1="accent1" accent2="accent2" accent3="accent3" accent4="accent4" accent5="accent5" accent6="accent6" hlink="hlink" folHlink="folHlink"/>
    </a:extraClrScheme>
    <a:extraClrScheme>
      <a:clrScheme name="Default Design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2967</TotalTime>
  <Words>11449</Words>
  <Application>Microsoft Office PowerPoint</Application>
  <PresentationFormat>Widescreen</PresentationFormat>
  <Paragraphs>2132</Paragraphs>
  <Slides>136</Slides>
  <Notes>5</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2</vt:i4>
      </vt:variant>
      <vt:variant>
        <vt:lpstr>Slide Titles</vt:lpstr>
      </vt:variant>
      <vt:variant>
        <vt:i4>136</vt:i4>
      </vt:variant>
    </vt:vector>
  </HeadingPairs>
  <TitlesOfParts>
    <vt:vector size="148" baseType="lpstr">
      <vt:lpstr>Arial</vt:lpstr>
      <vt:lpstr>Calibri</vt:lpstr>
      <vt:lpstr>Tahoma</vt:lpstr>
      <vt:lpstr>Times New Roman</vt:lpstr>
      <vt:lpstr>VNI-Helve</vt:lpstr>
      <vt:lpstr>VNI-Times</vt:lpstr>
      <vt:lpstr>Wingdings</vt:lpstr>
      <vt:lpstr>Wingdings 2</vt:lpstr>
      <vt:lpstr>170Gp_natural_light</vt:lpstr>
      <vt:lpstr>400TGp_globalcity_light_ani</vt:lpstr>
      <vt:lpstr>Image</vt:lpstr>
      <vt:lpstr>Equation</vt:lpstr>
      <vt:lpstr>CẤU TRÚC DỮ LIỆU VÀ GIẢI THUẬT</vt:lpstr>
      <vt:lpstr>PowerPoint Presentation</vt:lpstr>
      <vt:lpstr>PowerPoint Presentation</vt:lpstr>
      <vt:lpstr>PowerPoint Presentation</vt:lpstr>
      <vt:lpstr>3.1. Bài toán tìm kiếm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Tìm kiếm tuần tự - Áp dụng</vt:lpstr>
      <vt:lpstr>Tìm kiếm tuần tự - Áp dụng</vt:lpstr>
      <vt:lpstr>Áp dụng trên dslk đơn</vt:lpstr>
      <vt:lpstr>Tìm kiếm tuần tự - Bài tập</vt:lpstr>
      <vt:lpstr>b) Tìm kiếm nhị phân (Binary Search)</vt:lpstr>
      <vt:lpstr>Tìm kiếm nhị phân (Binary Search)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Sơ đồ khối</vt:lpstr>
      <vt:lpstr>Cài đặt</vt:lpstr>
      <vt:lpstr>Áp dụng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Áp dụng trên DSLK đơn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THIẾT KẾ VÀ ĐÁNH GIÁ THUẬT TOÁN</dc:title>
  <dc:creator>Nguyen Hanh Phuc</dc:creator>
  <cp:lastModifiedBy>Phuc Nguyen Hanh</cp:lastModifiedBy>
  <cp:revision>386</cp:revision>
  <dcterms:created xsi:type="dcterms:W3CDTF">2013-02-14T07:08:12Z</dcterms:created>
  <dcterms:modified xsi:type="dcterms:W3CDTF">2020-12-01T07:41:30Z</dcterms:modified>
</cp:coreProperties>
</file>