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64"/>
  </p:notesMasterIdLst>
  <p:handoutMasterIdLst>
    <p:handoutMasterId r:id="rId65"/>
  </p:handoutMasterIdLst>
  <p:sldIdLst>
    <p:sldId id="307" r:id="rId2"/>
    <p:sldId id="442" r:id="rId3"/>
    <p:sldId id="443" r:id="rId4"/>
    <p:sldId id="444" r:id="rId5"/>
    <p:sldId id="445" r:id="rId6"/>
    <p:sldId id="446" r:id="rId7"/>
    <p:sldId id="448" r:id="rId8"/>
    <p:sldId id="300" r:id="rId9"/>
    <p:sldId id="449" r:id="rId10"/>
    <p:sldId id="447" r:id="rId11"/>
    <p:sldId id="531" r:id="rId12"/>
    <p:sldId id="450" r:id="rId13"/>
    <p:sldId id="451" r:id="rId14"/>
    <p:sldId id="532" r:id="rId15"/>
    <p:sldId id="452" r:id="rId16"/>
    <p:sldId id="533" r:id="rId17"/>
    <p:sldId id="534" r:id="rId18"/>
    <p:sldId id="453" r:id="rId19"/>
    <p:sldId id="454" r:id="rId20"/>
    <p:sldId id="455" r:id="rId21"/>
    <p:sldId id="456" r:id="rId22"/>
    <p:sldId id="457" r:id="rId23"/>
    <p:sldId id="529" r:id="rId24"/>
    <p:sldId id="535" r:id="rId25"/>
    <p:sldId id="536" r:id="rId26"/>
    <p:sldId id="537" r:id="rId27"/>
    <p:sldId id="538" r:id="rId28"/>
    <p:sldId id="530" r:id="rId29"/>
    <p:sldId id="539" r:id="rId30"/>
    <p:sldId id="540" r:id="rId31"/>
    <p:sldId id="541" r:id="rId32"/>
    <p:sldId id="542" r:id="rId33"/>
    <p:sldId id="543" r:id="rId34"/>
    <p:sldId id="544" r:id="rId35"/>
    <p:sldId id="473" r:id="rId36"/>
    <p:sldId id="474" r:id="rId37"/>
    <p:sldId id="545" r:id="rId38"/>
    <p:sldId id="547" r:id="rId39"/>
    <p:sldId id="546" r:id="rId40"/>
    <p:sldId id="475" r:id="rId41"/>
    <p:sldId id="548" r:id="rId42"/>
    <p:sldId id="476" r:id="rId43"/>
    <p:sldId id="477" r:id="rId44"/>
    <p:sldId id="478" r:id="rId45"/>
    <p:sldId id="549" r:id="rId46"/>
    <p:sldId id="479" r:id="rId47"/>
    <p:sldId id="480" r:id="rId48"/>
    <p:sldId id="550" r:id="rId49"/>
    <p:sldId id="483" r:id="rId50"/>
    <p:sldId id="551" r:id="rId51"/>
    <p:sldId id="552" r:id="rId52"/>
    <p:sldId id="554" r:id="rId53"/>
    <p:sldId id="555" r:id="rId54"/>
    <p:sldId id="556" r:id="rId55"/>
    <p:sldId id="553" r:id="rId56"/>
    <p:sldId id="558" r:id="rId57"/>
    <p:sldId id="559" r:id="rId58"/>
    <p:sldId id="557" r:id="rId59"/>
    <p:sldId id="561" r:id="rId60"/>
    <p:sldId id="562" r:id="rId61"/>
    <p:sldId id="560" r:id="rId62"/>
    <p:sldId id="563" r:id="rId63"/>
  </p:sldIdLst>
  <p:sldSz cx="9144000" cy="6858000" type="screen4x3"/>
  <p:notesSz cx="7315200" cy="9601200"/>
  <p:defaultTextStyle>
    <a:defPPr>
      <a:defRPr lang="en-US"/>
    </a:defPPr>
    <a:lvl1pPr algn="r" rtl="0" fontAlgn="base">
      <a:spcBef>
        <a:spcPct val="0"/>
      </a:spcBef>
      <a:spcAft>
        <a:spcPct val="0"/>
      </a:spcAft>
      <a:defRPr sz="3200" kern="1200">
        <a:solidFill>
          <a:schemeClr val="tx1"/>
        </a:solidFill>
        <a:latin typeface="Arial" charset="0"/>
        <a:ea typeface="+mn-ea"/>
        <a:cs typeface="+mn-cs"/>
      </a:defRPr>
    </a:lvl1pPr>
    <a:lvl2pPr marL="457200" algn="r" rtl="0" fontAlgn="base">
      <a:spcBef>
        <a:spcPct val="0"/>
      </a:spcBef>
      <a:spcAft>
        <a:spcPct val="0"/>
      </a:spcAft>
      <a:defRPr sz="3200" kern="1200">
        <a:solidFill>
          <a:schemeClr val="tx1"/>
        </a:solidFill>
        <a:latin typeface="Arial" charset="0"/>
        <a:ea typeface="+mn-ea"/>
        <a:cs typeface="+mn-cs"/>
      </a:defRPr>
    </a:lvl2pPr>
    <a:lvl3pPr marL="914400" algn="r" rtl="0" fontAlgn="base">
      <a:spcBef>
        <a:spcPct val="0"/>
      </a:spcBef>
      <a:spcAft>
        <a:spcPct val="0"/>
      </a:spcAft>
      <a:defRPr sz="3200" kern="1200">
        <a:solidFill>
          <a:schemeClr val="tx1"/>
        </a:solidFill>
        <a:latin typeface="Arial" charset="0"/>
        <a:ea typeface="+mn-ea"/>
        <a:cs typeface="+mn-cs"/>
      </a:defRPr>
    </a:lvl3pPr>
    <a:lvl4pPr marL="1371600" algn="r" rtl="0" fontAlgn="base">
      <a:spcBef>
        <a:spcPct val="0"/>
      </a:spcBef>
      <a:spcAft>
        <a:spcPct val="0"/>
      </a:spcAft>
      <a:defRPr sz="3200" kern="1200">
        <a:solidFill>
          <a:schemeClr val="tx1"/>
        </a:solidFill>
        <a:latin typeface="Arial" charset="0"/>
        <a:ea typeface="+mn-ea"/>
        <a:cs typeface="+mn-cs"/>
      </a:defRPr>
    </a:lvl4pPr>
    <a:lvl5pPr marL="1828800" algn="r" rtl="0" fontAlgn="base">
      <a:spcBef>
        <a:spcPct val="0"/>
      </a:spcBef>
      <a:spcAft>
        <a:spcPct val="0"/>
      </a:spcAft>
      <a:defRPr sz="3200" kern="1200">
        <a:solidFill>
          <a:schemeClr val="tx1"/>
        </a:solidFill>
        <a:latin typeface="Arial" charset="0"/>
        <a:ea typeface="+mn-ea"/>
        <a:cs typeface="+mn-cs"/>
      </a:defRPr>
    </a:lvl5pPr>
    <a:lvl6pPr marL="2286000" algn="l" defTabSz="914400" rtl="0" eaLnBrk="1" latinLnBrk="0" hangingPunct="1">
      <a:defRPr sz="3200" kern="1200">
        <a:solidFill>
          <a:schemeClr val="tx1"/>
        </a:solidFill>
        <a:latin typeface="Arial" charset="0"/>
        <a:ea typeface="+mn-ea"/>
        <a:cs typeface="+mn-cs"/>
      </a:defRPr>
    </a:lvl6pPr>
    <a:lvl7pPr marL="2743200" algn="l" defTabSz="914400" rtl="0" eaLnBrk="1" latinLnBrk="0" hangingPunct="1">
      <a:defRPr sz="3200" kern="1200">
        <a:solidFill>
          <a:schemeClr val="tx1"/>
        </a:solidFill>
        <a:latin typeface="Arial" charset="0"/>
        <a:ea typeface="+mn-ea"/>
        <a:cs typeface="+mn-cs"/>
      </a:defRPr>
    </a:lvl7pPr>
    <a:lvl8pPr marL="3200400" algn="l" defTabSz="914400" rtl="0" eaLnBrk="1" latinLnBrk="0" hangingPunct="1">
      <a:defRPr sz="3200" kern="1200">
        <a:solidFill>
          <a:schemeClr val="tx1"/>
        </a:solidFill>
        <a:latin typeface="Arial" charset="0"/>
        <a:ea typeface="+mn-ea"/>
        <a:cs typeface="+mn-cs"/>
      </a:defRPr>
    </a:lvl8pPr>
    <a:lvl9pPr marL="3657600" algn="l" defTabSz="914400" rtl="0" eaLnBrk="1" latinLnBrk="0" hangingPunct="1">
      <a:defRPr sz="3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3">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333FF"/>
    <a:srgbClr val="BEBDA8"/>
    <a:srgbClr val="DDDDDD"/>
    <a:srgbClr val="CC3300"/>
    <a:srgbClr val="FFFF66"/>
    <a:srgbClr val="FFFFCC"/>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06" autoAdjust="0"/>
    <p:restoredTop sz="76399" autoAdjust="0"/>
  </p:normalViewPr>
  <p:slideViewPr>
    <p:cSldViewPr>
      <p:cViewPr varScale="1">
        <p:scale>
          <a:sx n="104" d="100"/>
          <a:sy n="104" d="100"/>
        </p:scale>
        <p:origin x="2120"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4"/>
    </p:cViewPr>
  </p:sorterViewPr>
  <p:notesViewPr>
    <p:cSldViewPr>
      <p:cViewPr varScale="1">
        <p:scale>
          <a:sx n="46" d="100"/>
          <a:sy n="46" d="100"/>
        </p:scale>
        <p:origin x="-1410" y="-90"/>
      </p:cViewPr>
      <p:guideLst>
        <p:guide orient="horz" pos="3023"/>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73" tIns="47787" rIns="95573" bIns="47787" numCol="1" anchor="t" anchorCtr="0" compatLnSpc="1">
            <a:prstTxWarp prst="textNoShape">
              <a:avLst/>
            </a:prstTxWarp>
          </a:bodyPr>
          <a:lstStyle>
            <a:lvl1pPr algn="l" defTabSz="955675" eaLnBrk="0" hangingPunct="0">
              <a:defRPr sz="1300"/>
            </a:lvl1pPr>
          </a:lstStyle>
          <a:p>
            <a:endParaRPr lang="en-US"/>
          </a:p>
        </p:txBody>
      </p:sp>
      <p:sp>
        <p:nvSpPr>
          <p:cNvPr id="94211" name="Rectangle 3"/>
          <p:cNvSpPr>
            <a:spLocks noGrp="1" noChangeArrowheads="1"/>
          </p:cNvSpPr>
          <p:nvPr>
            <p:ph type="dt" sz="quarter" idx="1"/>
          </p:nvPr>
        </p:nvSpPr>
        <p:spPr bwMode="auto">
          <a:xfrm>
            <a:off x="4144963" y="0"/>
            <a:ext cx="3170237"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73" tIns="47787" rIns="95573" bIns="47787" numCol="1" anchor="t" anchorCtr="0" compatLnSpc="1">
            <a:prstTxWarp prst="textNoShape">
              <a:avLst/>
            </a:prstTxWarp>
          </a:bodyPr>
          <a:lstStyle>
            <a:lvl1pPr defTabSz="955675" eaLnBrk="0" hangingPunct="0">
              <a:defRPr sz="1300"/>
            </a:lvl1pPr>
          </a:lstStyle>
          <a:p>
            <a:endParaRPr lang="en-US"/>
          </a:p>
        </p:txBody>
      </p:sp>
      <p:sp>
        <p:nvSpPr>
          <p:cNvPr id="94212" name="Rectangle 4"/>
          <p:cNvSpPr>
            <a:spLocks noGrp="1" noChangeArrowheads="1"/>
          </p:cNvSpPr>
          <p:nvPr>
            <p:ph type="ftr" sz="quarter" idx="2"/>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73" tIns="47787" rIns="95573" bIns="47787" numCol="1" anchor="b" anchorCtr="0" compatLnSpc="1">
            <a:prstTxWarp prst="textNoShape">
              <a:avLst/>
            </a:prstTxWarp>
          </a:bodyPr>
          <a:lstStyle>
            <a:lvl1pPr algn="l" defTabSz="955675" eaLnBrk="0" hangingPunct="0">
              <a:defRPr sz="1300"/>
            </a:lvl1pPr>
          </a:lstStyle>
          <a:p>
            <a:endParaRPr lang="en-US"/>
          </a:p>
        </p:txBody>
      </p:sp>
      <p:sp>
        <p:nvSpPr>
          <p:cNvPr id="94213" name="Rectangle 5"/>
          <p:cNvSpPr>
            <a:spLocks noGrp="1" noChangeArrowheads="1"/>
          </p:cNvSpPr>
          <p:nvPr>
            <p:ph type="sldNum" sz="quarter" idx="3"/>
          </p:nvPr>
        </p:nvSpPr>
        <p:spPr bwMode="auto">
          <a:xfrm>
            <a:off x="4144963" y="9120188"/>
            <a:ext cx="3170237"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73" tIns="47787" rIns="95573" bIns="47787" numCol="1" anchor="b" anchorCtr="0" compatLnSpc="1">
            <a:prstTxWarp prst="textNoShape">
              <a:avLst/>
            </a:prstTxWarp>
          </a:bodyPr>
          <a:lstStyle>
            <a:lvl1pPr defTabSz="955675" eaLnBrk="0" hangingPunct="0">
              <a:defRPr sz="1300"/>
            </a:lvl1pPr>
          </a:lstStyle>
          <a:p>
            <a:fld id="{F762881B-D2EE-4FCA-B139-ECA5961EE40E}" type="slidenum">
              <a:rPr lang="en-US"/>
              <a:pPr/>
              <a:t>‹#›</a:t>
            </a:fld>
            <a:endParaRPr lang="en-US"/>
          </a:p>
        </p:txBody>
      </p:sp>
    </p:spTree>
    <p:extLst>
      <p:ext uri="{BB962C8B-B14F-4D97-AF65-F5344CB8AC3E}">
        <p14:creationId xmlns:p14="http://schemas.microsoft.com/office/powerpoint/2010/main" val="25717468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73" tIns="47787" rIns="95573" bIns="47787" numCol="1" anchor="t" anchorCtr="0" compatLnSpc="1">
            <a:prstTxWarp prst="textNoShape">
              <a:avLst/>
            </a:prstTxWarp>
          </a:bodyPr>
          <a:lstStyle>
            <a:lvl1pPr algn="l" defTabSz="955675" eaLnBrk="0" hangingPunct="0">
              <a:defRPr sz="1300"/>
            </a:lvl1pPr>
          </a:lstStyle>
          <a:p>
            <a:endParaRPr lang="en-US"/>
          </a:p>
        </p:txBody>
      </p:sp>
      <p:sp>
        <p:nvSpPr>
          <p:cNvPr id="92163" name="Rectangle 3"/>
          <p:cNvSpPr>
            <a:spLocks noGrp="1" noChangeArrowheads="1"/>
          </p:cNvSpPr>
          <p:nvPr>
            <p:ph type="dt" idx="1"/>
          </p:nvPr>
        </p:nvSpPr>
        <p:spPr bwMode="auto">
          <a:xfrm>
            <a:off x="4144963" y="0"/>
            <a:ext cx="3170237"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73" tIns="47787" rIns="95573" bIns="47787" numCol="1" anchor="t" anchorCtr="0" compatLnSpc="1">
            <a:prstTxWarp prst="textNoShape">
              <a:avLst/>
            </a:prstTxWarp>
          </a:bodyPr>
          <a:lstStyle>
            <a:lvl1pPr defTabSz="955675" eaLnBrk="0" hangingPunct="0">
              <a:defRPr sz="1300"/>
            </a:lvl1pPr>
          </a:lstStyle>
          <a:p>
            <a:endParaRPr lang="en-US"/>
          </a:p>
        </p:txBody>
      </p:sp>
      <p:sp>
        <p:nvSpPr>
          <p:cNvPr id="9216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165" name="Rectangle 5"/>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73" tIns="47787" rIns="95573" bIns="4778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166" name="Rectangle 6"/>
          <p:cNvSpPr>
            <a:spLocks noGrp="1" noChangeArrowheads="1"/>
          </p:cNvSpPr>
          <p:nvPr>
            <p:ph type="ftr" sz="quarter" idx="4"/>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73" tIns="47787" rIns="95573" bIns="47787" numCol="1" anchor="b" anchorCtr="0" compatLnSpc="1">
            <a:prstTxWarp prst="textNoShape">
              <a:avLst/>
            </a:prstTxWarp>
          </a:bodyPr>
          <a:lstStyle>
            <a:lvl1pPr algn="l" defTabSz="955675" eaLnBrk="0" hangingPunct="0">
              <a:defRPr sz="1300"/>
            </a:lvl1pPr>
          </a:lstStyle>
          <a:p>
            <a:endParaRPr lang="en-US"/>
          </a:p>
        </p:txBody>
      </p:sp>
      <p:sp>
        <p:nvSpPr>
          <p:cNvPr id="92167" name="Rectangle 7"/>
          <p:cNvSpPr>
            <a:spLocks noGrp="1" noChangeArrowheads="1"/>
          </p:cNvSpPr>
          <p:nvPr>
            <p:ph type="sldNum" sz="quarter" idx="5"/>
          </p:nvPr>
        </p:nvSpPr>
        <p:spPr bwMode="auto">
          <a:xfrm>
            <a:off x="4144963" y="9120188"/>
            <a:ext cx="3170237"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73" tIns="47787" rIns="95573" bIns="47787" numCol="1" anchor="b" anchorCtr="0" compatLnSpc="1">
            <a:prstTxWarp prst="textNoShape">
              <a:avLst/>
            </a:prstTxWarp>
          </a:bodyPr>
          <a:lstStyle>
            <a:lvl1pPr defTabSz="955675" eaLnBrk="0" hangingPunct="0">
              <a:defRPr sz="1300"/>
            </a:lvl1pPr>
          </a:lstStyle>
          <a:p>
            <a:fld id="{E654EE13-393F-493A-A96C-2734B4114722}" type="slidenum">
              <a:rPr lang="en-US"/>
              <a:pPr/>
              <a:t>‹#›</a:t>
            </a:fld>
            <a:endParaRPr lang="en-US"/>
          </a:p>
        </p:txBody>
      </p:sp>
    </p:spTree>
    <p:extLst>
      <p:ext uri="{BB962C8B-B14F-4D97-AF65-F5344CB8AC3E}">
        <p14:creationId xmlns:p14="http://schemas.microsoft.com/office/powerpoint/2010/main" val="99146618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cppdeveloper.com/tutorial/tinh-dong-goi-encapsulation-trong-lap-trinh-huong-doi-tuon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57AA0E-FE4A-40FE-A840-4C31EED83C93}" type="slidenum">
              <a:rPr lang="en-US"/>
              <a:pPr/>
              <a:t>1</a:t>
            </a:fld>
            <a:endParaRPr lang="en-US"/>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15145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54EE13-393F-493A-A96C-2734B4114722}" type="slidenum">
              <a:rPr lang="en-US" smtClean="0"/>
              <a:pPr/>
              <a:t>33</a:t>
            </a:fld>
            <a:endParaRPr lang="en-US"/>
          </a:p>
        </p:txBody>
      </p:sp>
    </p:spTree>
    <p:extLst>
      <p:ext uri="{BB962C8B-B14F-4D97-AF65-F5344CB8AC3E}">
        <p14:creationId xmlns:p14="http://schemas.microsoft.com/office/powerpoint/2010/main" val="4036621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54EE13-393F-493A-A96C-2734B4114722}" type="slidenum">
              <a:rPr lang="en-US" smtClean="0"/>
              <a:pPr/>
              <a:t>34</a:t>
            </a:fld>
            <a:endParaRPr lang="en-US"/>
          </a:p>
        </p:txBody>
      </p:sp>
    </p:spTree>
    <p:extLst>
      <p:ext uri="{BB962C8B-B14F-4D97-AF65-F5344CB8AC3E}">
        <p14:creationId xmlns:p14="http://schemas.microsoft.com/office/powerpoint/2010/main" val="1185003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Arial" charset="0"/>
                <a:ea typeface="+mn-ea"/>
                <a:cs typeface="+mn-cs"/>
              </a:rPr>
              <a:t>getline(ifstream&amp; </a:t>
            </a:r>
            <a:r>
              <a:rPr lang="en-US" sz="1200" b="1" i="0" kern="1200">
                <a:solidFill>
                  <a:schemeClr val="tx1"/>
                </a:solidFill>
                <a:effectLst/>
                <a:latin typeface="Arial" charset="0"/>
                <a:ea typeface="+mn-ea"/>
                <a:cs typeface="+mn-cs"/>
              </a:rPr>
              <a:t>is</a:t>
            </a:r>
            <a:r>
              <a:rPr lang="en-US" sz="1200" b="0" i="0" kern="1200">
                <a:solidFill>
                  <a:schemeClr val="tx1"/>
                </a:solidFill>
                <a:effectLst/>
                <a:latin typeface="Arial" charset="0"/>
                <a:ea typeface="+mn-ea"/>
                <a:cs typeface="+mn-cs"/>
              </a:rPr>
              <a:t>, </a:t>
            </a:r>
            <a:r>
              <a:rPr lang="en-US" sz="1200" b="1" i="0" kern="1200">
                <a:solidFill>
                  <a:schemeClr val="tx1"/>
                </a:solidFill>
                <a:effectLst/>
                <a:latin typeface="Arial" charset="0"/>
                <a:ea typeface="+mn-ea"/>
                <a:cs typeface="+mn-cs"/>
              </a:rPr>
              <a:t>string</a:t>
            </a:r>
            <a:r>
              <a:rPr lang="en-US" sz="1200" b="0" i="0" kern="1200">
                <a:solidFill>
                  <a:schemeClr val="tx1"/>
                </a:solidFill>
                <a:effectLst/>
                <a:latin typeface="Arial" charset="0"/>
                <a:ea typeface="+mn-ea"/>
                <a:cs typeface="+mn-cs"/>
              </a:rPr>
              <a:t>&amp; s) </a:t>
            </a:r>
          </a:p>
          <a:p>
            <a:r>
              <a:rPr lang="en-US" sz="1200" b="0" i="0" kern="1200">
                <a:solidFill>
                  <a:schemeClr val="tx1"/>
                </a:solidFill>
                <a:effectLst/>
                <a:latin typeface="Arial" charset="0"/>
                <a:ea typeface="+mn-ea"/>
                <a:cs typeface="+mn-cs"/>
              </a:rPr>
              <a:t>istream&amp; cin.getline(char *str, int n, char delim = '\n')</a:t>
            </a:r>
          </a:p>
          <a:p>
            <a:r>
              <a:rPr lang="vi-VN" sz="1200" b="0" i="0" kern="1200">
                <a:solidFill>
                  <a:schemeClr val="tx1"/>
                </a:solidFill>
                <a:effectLst/>
                <a:latin typeface="Arial" charset="0"/>
                <a:ea typeface="+mn-ea"/>
                <a:cs typeface="+mn-cs"/>
              </a:rPr>
              <a:t>Đọc dãy ký tự tính cả khoảng trắng vào bộ nhớ do </a:t>
            </a:r>
            <a:r>
              <a:rPr lang="vi-VN"/>
              <a:t>str</a:t>
            </a:r>
            <a:r>
              <a:rPr lang="vi-VN" sz="1200" b="0" i="0" kern="1200">
                <a:solidFill>
                  <a:schemeClr val="tx1"/>
                </a:solidFill>
                <a:effectLst/>
                <a:latin typeface="Arial" charset="0"/>
                <a:ea typeface="+mn-ea"/>
                <a:cs typeface="+mn-cs"/>
              </a:rPr>
              <a:t> trỏ tới, quá trình đọc kết thúc khi gặp ký tự kết thúc chuỗi </a:t>
            </a:r>
            <a:r>
              <a:rPr lang="vi-VN"/>
              <a:t>'\0'</a:t>
            </a:r>
            <a:r>
              <a:rPr lang="vi-VN" sz="1200" b="0" i="0" kern="1200">
                <a:solidFill>
                  <a:schemeClr val="tx1"/>
                </a:solidFill>
                <a:effectLst/>
                <a:latin typeface="Arial" charset="0"/>
                <a:ea typeface="+mn-ea"/>
                <a:cs typeface="+mn-cs"/>
              </a:rPr>
              <a:t> hoặc nhận đủ </a:t>
            </a:r>
            <a:r>
              <a:rPr lang="vi-VN"/>
              <a:t>n-1</a:t>
            </a:r>
            <a:r>
              <a:rPr lang="vi-VN" sz="1200" b="0" i="0" kern="1200">
                <a:solidFill>
                  <a:schemeClr val="tx1"/>
                </a:solidFill>
                <a:effectLst/>
                <a:latin typeface="Arial" charset="0"/>
                <a:ea typeface="+mn-ea"/>
                <a:cs typeface="+mn-cs"/>
              </a:rPr>
              <a:t> ký tự, ký tự </a:t>
            </a:r>
            <a:r>
              <a:rPr lang="vi-VN"/>
              <a:t>Enter</a:t>
            </a:r>
            <a:r>
              <a:rPr lang="vi-VN" sz="1200" b="0" i="0" kern="1200">
                <a:solidFill>
                  <a:schemeClr val="tx1"/>
                </a:solidFill>
                <a:effectLst/>
                <a:latin typeface="Arial" charset="0"/>
                <a:ea typeface="+mn-ea"/>
                <a:cs typeface="+mn-cs"/>
              </a:rPr>
              <a:t> được loại bỏ không đưa vào dãy ký tự nhận được</a:t>
            </a:r>
            <a:endParaRPr lang="en-VN"/>
          </a:p>
        </p:txBody>
      </p:sp>
      <p:sp>
        <p:nvSpPr>
          <p:cNvPr id="4" name="Slide Number Placeholder 3"/>
          <p:cNvSpPr>
            <a:spLocks noGrp="1"/>
          </p:cNvSpPr>
          <p:nvPr>
            <p:ph type="sldNum" sz="quarter" idx="5"/>
          </p:nvPr>
        </p:nvSpPr>
        <p:spPr/>
        <p:txBody>
          <a:bodyPr/>
          <a:lstStyle/>
          <a:p>
            <a:fld id="{E654EE13-393F-493A-A96C-2734B4114722}" type="slidenum">
              <a:rPr lang="en-US"/>
              <a:pPr/>
              <a:t>36</a:t>
            </a:fld>
            <a:endParaRPr lang="en-US"/>
          </a:p>
        </p:txBody>
      </p:sp>
    </p:spTree>
    <p:extLst>
      <p:ext uri="{BB962C8B-B14F-4D97-AF65-F5344CB8AC3E}">
        <p14:creationId xmlns:p14="http://schemas.microsoft.com/office/powerpoint/2010/main" val="2131881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cout&lt;&lt;"\n"&lt;&lt;fixed &lt;&lt; setprecision(2)&lt;&lt;ten&lt;&lt;" "&lt;&lt;ma&lt;&lt;" "&lt;&lt;dt&lt;&lt;" "&lt;&lt;dtr&lt;&lt;" "&lt;&lt;dlc&lt;&lt;" "&lt;&lt;dtb();</a:t>
            </a:r>
          </a:p>
        </p:txBody>
      </p:sp>
      <p:sp>
        <p:nvSpPr>
          <p:cNvPr id="4" name="Slide Number Placeholder 3"/>
          <p:cNvSpPr>
            <a:spLocks noGrp="1"/>
          </p:cNvSpPr>
          <p:nvPr>
            <p:ph type="sldNum" sz="quarter" idx="5"/>
          </p:nvPr>
        </p:nvSpPr>
        <p:spPr/>
        <p:txBody>
          <a:bodyPr/>
          <a:lstStyle/>
          <a:p>
            <a:pPr marL="0" marR="0" lvl="0" indent="0" algn="r" defTabSz="955675" rtl="0" eaLnBrk="0" fontAlgn="base" latinLnBrk="0" hangingPunct="0">
              <a:lnSpc>
                <a:spcPct val="100000"/>
              </a:lnSpc>
              <a:spcBef>
                <a:spcPct val="0"/>
              </a:spcBef>
              <a:spcAft>
                <a:spcPct val="0"/>
              </a:spcAft>
              <a:buClrTx/>
              <a:buSzTx/>
              <a:buFontTx/>
              <a:buNone/>
              <a:tabLst/>
              <a:defRPr/>
            </a:pPr>
            <a:fld id="{E654EE13-393F-493A-A96C-2734B4114722}" type="slidenum">
              <a:rPr kumimoji="0" lang="en-US" sz="13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55675" rtl="0" eaLnBrk="0" fontAlgn="base" latinLnBrk="0" hangingPunct="0">
                <a:lnSpc>
                  <a:spcPct val="100000"/>
                </a:lnSpc>
                <a:spcBef>
                  <a:spcPct val="0"/>
                </a:spcBef>
                <a:spcAft>
                  <a:spcPct val="0"/>
                </a:spcAft>
                <a:buClrTx/>
                <a:buSzTx/>
                <a:buFontTx/>
                <a:buNone/>
                <a:tabLst/>
                <a:defRPr/>
              </a:pPr>
              <a:t>42</a:t>
            </a:fld>
            <a:endParaRPr kumimoji="0" lang="en-US" sz="13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85121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i="0">
                <a:solidFill>
                  <a:srgbClr val="333333"/>
                </a:solidFill>
                <a:effectLst/>
                <a:latin typeface="Source Sans Pro" panose="020B0503030403020204" pitchFamily="34" charset="0"/>
              </a:rPr>
              <a:t>iomanip</a:t>
            </a:r>
            <a:r>
              <a:rPr lang="vi-VN" b="0" i="0">
                <a:solidFill>
                  <a:srgbClr val="333333"/>
                </a:solidFill>
                <a:effectLst/>
                <a:latin typeface="Source Sans Pro" panose="020B0503030403020204" pitchFamily="34" charset="0"/>
              </a:rPr>
              <a:t> viết tắt của cụm từ </a:t>
            </a:r>
            <a:r>
              <a:rPr lang="vi-VN" b="1" i="0">
                <a:solidFill>
                  <a:srgbClr val="333333"/>
                </a:solidFill>
                <a:effectLst/>
                <a:latin typeface="Source Sans Pro" panose="020B0503030403020204" pitchFamily="34" charset="0"/>
              </a:rPr>
              <a:t>iostream manipulator</a:t>
            </a:r>
            <a:r>
              <a:rPr lang="vi-VN" b="0" i="0">
                <a:solidFill>
                  <a:srgbClr val="333333"/>
                </a:solidFill>
                <a:effectLst/>
                <a:latin typeface="Source Sans Pro" panose="020B0503030403020204" pitchFamily="34" charset="0"/>
              </a:rPr>
              <a:t> là một thư viện thuộc namespace </a:t>
            </a:r>
            <a:r>
              <a:rPr lang="vi-VN" b="1" i="0">
                <a:solidFill>
                  <a:srgbClr val="333333"/>
                </a:solidFill>
                <a:effectLst/>
                <a:latin typeface="Source Sans Pro" panose="020B0503030403020204" pitchFamily="34" charset="0"/>
              </a:rPr>
              <a:t>std</a:t>
            </a:r>
            <a:r>
              <a:rPr lang="vi-VN" b="0" i="0">
                <a:solidFill>
                  <a:srgbClr val="333333"/>
                </a:solidFill>
                <a:effectLst/>
                <a:latin typeface="Source Sans Pro" panose="020B0503030403020204" pitchFamily="34" charset="0"/>
              </a:rPr>
              <a:t>, nó định nghĩa một số hàm giúp lập trình viên có thể định dạng output.</a:t>
            </a:r>
            <a:endParaRPr lang="en-US" b="0" i="0">
              <a:solidFill>
                <a:srgbClr val="333333"/>
              </a:solidFill>
              <a:effectLst/>
              <a:latin typeface="Source Sans Pro" panose="020B0503030403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vi-VN" b="1" i="0">
                <a:solidFill>
                  <a:srgbClr val="333333"/>
                </a:solidFill>
                <a:effectLst/>
                <a:latin typeface="Source Sans Pro" panose="020B0503030403020204" pitchFamily="34" charset="0"/>
              </a:rPr>
              <a:t>setw</a:t>
            </a:r>
            <a:r>
              <a:rPr lang="vi-VN" b="0" i="0">
                <a:solidFill>
                  <a:srgbClr val="333333"/>
                </a:solidFill>
                <a:effectLst/>
                <a:latin typeface="Source Sans Pro" panose="020B0503030403020204" pitchFamily="34" charset="0"/>
              </a:rPr>
              <a:t> là một hàm cho phép giới hạn độ rộng của một giá trị được xuất lên màn hình.</a:t>
            </a:r>
            <a:endParaRPr lang="en-US" b="0" i="0">
              <a:solidFill>
                <a:srgbClr val="333333"/>
              </a:solidFill>
              <a:effectLst/>
              <a:latin typeface="Source Sans Pro" panose="020B0503030403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vi-VN" b="0" i="0">
                <a:solidFill>
                  <a:srgbClr val="333333"/>
                </a:solidFill>
                <a:effectLst/>
                <a:latin typeface="Source Sans Pro" panose="020B0503030403020204" pitchFamily="34" charset="0"/>
              </a:rPr>
              <a:t>Cũng tương tự như hàm </a:t>
            </a:r>
            <a:r>
              <a:rPr lang="vi-VN" b="1" i="0">
                <a:solidFill>
                  <a:srgbClr val="333333"/>
                </a:solidFill>
                <a:effectLst/>
                <a:latin typeface="Source Sans Pro" panose="020B0503030403020204" pitchFamily="34" charset="0"/>
              </a:rPr>
              <a:t>setw</a:t>
            </a:r>
            <a:r>
              <a:rPr lang="vi-VN" b="0" i="0">
                <a:solidFill>
                  <a:srgbClr val="333333"/>
                </a:solidFill>
                <a:effectLst/>
                <a:latin typeface="Source Sans Pro" panose="020B0503030403020204" pitchFamily="34" charset="0"/>
              </a:rPr>
              <a:t>, hàm </a:t>
            </a:r>
            <a:r>
              <a:rPr lang="vi-VN" b="1" i="0">
                <a:solidFill>
                  <a:srgbClr val="333333"/>
                </a:solidFill>
                <a:effectLst/>
                <a:latin typeface="Source Sans Pro" panose="020B0503030403020204" pitchFamily="34" charset="0"/>
              </a:rPr>
              <a:t>setprecision</a:t>
            </a:r>
            <a:r>
              <a:rPr lang="vi-VN" b="0" i="0">
                <a:solidFill>
                  <a:srgbClr val="333333"/>
                </a:solidFill>
                <a:effectLst/>
                <a:latin typeface="Source Sans Pro" panose="020B0503030403020204" pitchFamily="34" charset="0"/>
              </a:rPr>
              <a:t> cũng nhận vào một giá trị số nguyên, nhưng mục đích của hàm này là định dạng số lượng chữ số trong phần thập phân của kiểu số thực.</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b="1" i="0">
                <a:solidFill>
                  <a:srgbClr val="333333"/>
                </a:solidFill>
                <a:effectLst/>
                <a:latin typeface="Source Sans Pro" panose="020B0503030403020204" pitchFamily="34" charset="0"/>
              </a:rPr>
              <a:t>cout.setf(ios::fixed); //cố định, nếu là số nguyên thì sẽ in ra x.00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b="1" i="0">
                <a:solidFill>
                  <a:srgbClr val="333333"/>
                </a:solidFill>
                <a:effectLst/>
                <a:latin typeface="Source Sans Pro" panose="020B0503030403020204" pitchFamily="34" charset="0"/>
              </a:rPr>
              <a:t>void in(){</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b="1" i="0">
                <a:solidFill>
                  <a:srgbClr val="333333"/>
                </a:solidFill>
                <a:effectLst/>
                <a:latin typeface="Source Sans Pro" panose="020B0503030403020204" pitchFamily="34" charset="0"/>
              </a:rPr>
              <a:t>			cout.setf(ios::fixed);</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b="1" i="0">
                <a:solidFill>
                  <a:srgbClr val="333333"/>
                </a:solidFill>
                <a:effectLst/>
                <a:latin typeface="Source Sans Pro" panose="020B0503030403020204" pitchFamily="34" charset="0"/>
              </a:rPr>
              <a:t>			cout.precision(2);</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b="1" i="0">
                <a:solidFill>
                  <a:srgbClr val="333333"/>
                </a:solidFill>
                <a:effectLst/>
                <a:latin typeface="Source Sans Pro" panose="020B0503030403020204" pitchFamily="34" charset="0"/>
              </a:rPr>
              <a:t>			cout&lt;&lt;ten&lt;&lt;"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b="1" i="0">
                <a:solidFill>
                  <a:srgbClr val="333333"/>
                </a:solidFill>
                <a:effectLst/>
                <a:latin typeface="Source Sans Pro" panose="020B0503030403020204" pitchFamily="34" charset="0"/>
              </a:rPr>
              <a:t>			&lt;&lt;ma&lt;&lt;"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b="1" i="0">
                <a:solidFill>
                  <a:srgbClr val="333333"/>
                </a:solidFill>
                <a:effectLst/>
                <a:latin typeface="Source Sans Pro" panose="020B0503030403020204" pitchFamily="34" charset="0"/>
              </a:rPr>
              <a:t>			&lt;&lt;toan&lt;&lt;"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b="1" i="0">
                <a:solidFill>
                  <a:srgbClr val="333333"/>
                </a:solidFill>
                <a:effectLst/>
                <a:latin typeface="Source Sans Pro" panose="020B0503030403020204" pitchFamily="34" charset="0"/>
              </a:rPr>
              <a:t>			&lt;&lt;triet&lt;&lt;"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b="1" i="0">
                <a:solidFill>
                  <a:srgbClr val="333333"/>
                </a:solidFill>
                <a:effectLst/>
                <a:latin typeface="Source Sans Pro" panose="020B0503030403020204" pitchFamily="34" charset="0"/>
              </a:rPr>
              <a:t>			&lt;&lt;code&lt;&lt;"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b="1" i="0">
                <a:solidFill>
                  <a:srgbClr val="333333"/>
                </a:solidFill>
                <a:effectLst/>
                <a:latin typeface="Source Sans Pro" panose="020B0503030403020204" pitchFamily="34" charset="0"/>
              </a:rPr>
              <a:t>			&lt;&lt;dtb()&lt;&lt;endl;</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b="1" i="0">
                <a:solidFill>
                  <a:srgbClr val="333333"/>
                </a:solidFill>
                <a:effectLst/>
                <a:latin typeface="Source Sans Pro" panose="020B0503030403020204" pitchFamily="34" charset="0"/>
              </a:rPr>
              <a:t>		}</a:t>
            </a:r>
          </a:p>
          <a:p>
            <a:endParaRPr lang="en-US"/>
          </a:p>
        </p:txBody>
      </p:sp>
      <p:sp>
        <p:nvSpPr>
          <p:cNvPr id="4" name="Slide Number Placeholder 3"/>
          <p:cNvSpPr>
            <a:spLocks noGrp="1"/>
          </p:cNvSpPr>
          <p:nvPr>
            <p:ph type="sldNum" sz="quarter" idx="5"/>
          </p:nvPr>
        </p:nvSpPr>
        <p:spPr/>
        <p:txBody>
          <a:bodyPr/>
          <a:lstStyle/>
          <a:p>
            <a:pPr marL="0" marR="0" lvl="0" indent="0" algn="r" defTabSz="955675" rtl="0" eaLnBrk="0" fontAlgn="base" latinLnBrk="0" hangingPunct="0">
              <a:lnSpc>
                <a:spcPct val="100000"/>
              </a:lnSpc>
              <a:spcBef>
                <a:spcPct val="0"/>
              </a:spcBef>
              <a:spcAft>
                <a:spcPct val="0"/>
              </a:spcAft>
              <a:buClrTx/>
              <a:buSzTx/>
              <a:buFontTx/>
              <a:buNone/>
              <a:tabLst/>
              <a:defRPr/>
            </a:pPr>
            <a:fld id="{E654EE13-393F-493A-A96C-2734B4114722}" type="slidenum">
              <a:rPr kumimoji="0" lang="en-US" sz="13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55675" rtl="0" eaLnBrk="0" fontAlgn="base" latinLnBrk="0" hangingPunct="0">
                <a:lnSpc>
                  <a:spcPct val="100000"/>
                </a:lnSpc>
                <a:spcBef>
                  <a:spcPct val="0"/>
                </a:spcBef>
                <a:spcAft>
                  <a:spcPct val="0"/>
                </a:spcAft>
                <a:buClrTx/>
                <a:buSzTx/>
                <a:buFontTx/>
                <a:buNone/>
                <a:tabLst/>
                <a:defRPr/>
              </a:pPr>
              <a:t>43</a:t>
            </a:fld>
            <a:endParaRPr kumimoji="0" lang="en-US" sz="13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455295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54EE13-393F-493A-A96C-2734B4114722}" type="slidenum">
              <a:rPr lang="en-US" smtClean="0"/>
              <a:pPr/>
              <a:t>50</a:t>
            </a:fld>
            <a:endParaRPr lang="en-US"/>
          </a:p>
        </p:txBody>
      </p:sp>
    </p:spTree>
    <p:extLst>
      <p:ext uri="{BB962C8B-B14F-4D97-AF65-F5344CB8AC3E}">
        <p14:creationId xmlns:p14="http://schemas.microsoft.com/office/powerpoint/2010/main" val="2638803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54EE13-393F-493A-A96C-2734B4114722}" type="slidenum">
              <a:rPr lang="en-US" smtClean="0"/>
              <a:pPr/>
              <a:t>51</a:t>
            </a:fld>
            <a:endParaRPr lang="en-US"/>
          </a:p>
        </p:txBody>
      </p:sp>
    </p:spTree>
    <p:extLst>
      <p:ext uri="{BB962C8B-B14F-4D97-AF65-F5344CB8AC3E}">
        <p14:creationId xmlns:p14="http://schemas.microsoft.com/office/powerpoint/2010/main" val="1543039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54EE13-393F-493A-A96C-2734B4114722}" type="slidenum">
              <a:rPr lang="en-US" smtClean="0"/>
              <a:pPr/>
              <a:t>55</a:t>
            </a:fld>
            <a:endParaRPr lang="en-US"/>
          </a:p>
        </p:txBody>
      </p:sp>
    </p:spTree>
    <p:extLst>
      <p:ext uri="{BB962C8B-B14F-4D97-AF65-F5344CB8AC3E}">
        <p14:creationId xmlns:p14="http://schemas.microsoft.com/office/powerpoint/2010/main" val="8339627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E654EE13-393F-493A-A96C-2734B4114722}" type="slidenum">
              <a:rPr lang="en-US"/>
              <a:pPr/>
              <a:t>56</a:t>
            </a:fld>
            <a:endParaRPr lang="en-US"/>
          </a:p>
        </p:txBody>
      </p:sp>
    </p:spTree>
    <p:extLst>
      <p:ext uri="{BB962C8B-B14F-4D97-AF65-F5344CB8AC3E}">
        <p14:creationId xmlns:p14="http://schemas.microsoft.com/office/powerpoint/2010/main" val="2817400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E654EE13-393F-493A-A96C-2734B4114722}" type="slidenum">
              <a:rPr lang="en-US"/>
              <a:pPr/>
              <a:t>57</a:t>
            </a:fld>
            <a:endParaRPr lang="en-US"/>
          </a:p>
        </p:txBody>
      </p:sp>
    </p:spTree>
    <p:extLst>
      <p:ext uri="{BB962C8B-B14F-4D97-AF65-F5344CB8AC3E}">
        <p14:creationId xmlns:p14="http://schemas.microsoft.com/office/powerpoint/2010/main" val="1788602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Đặc trưng sử dụng lại, tái sử dụng mã nguồn (source reusability) thể hiện qua cơ chế kế thừa</a:t>
            </a:r>
          </a:p>
          <a:p>
            <a:r>
              <a:rPr lang="vi-VN"/>
              <a:t>Đặc trưng che dấu thông tin (data hidding) thể hiện qua định nghĩa class</a:t>
            </a:r>
            <a:endParaRPr lang="en-US"/>
          </a:p>
          <a:p>
            <a:r>
              <a:rPr lang="vi-VN" sz="1200" b="0" i="0" kern="1200">
                <a:solidFill>
                  <a:schemeClr val="tx1"/>
                </a:solidFill>
                <a:effectLst/>
                <a:latin typeface="Arial" charset="0"/>
                <a:ea typeface="+mn-ea"/>
                <a:cs typeface="+mn-cs"/>
              </a:rPr>
              <a:t>Những dòng code, nó được viết, được thiết kế để khi nhìn vào đó ta thấy như một thế giới sống. Những object, như những cá thể muôn loài được sinh ra (khởi tạo), chết đi (thu hồi) và tương tác với nhau. Nó “trừu tượng” như vậy.</a:t>
            </a:r>
          </a:p>
          <a:p>
            <a:r>
              <a:rPr lang="vi-VN" sz="1200" b="0" i="0" kern="1200">
                <a:solidFill>
                  <a:schemeClr val="tx1"/>
                </a:solidFill>
                <a:effectLst/>
                <a:latin typeface="Arial" charset="0"/>
                <a:ea typeface="+mn-ea"/>
                <a:cs typeface="+mn-cs"/>
              </a:rPr>
              <a:t>Những con chó con, mèo con sinh ra, nó mang màu lông giống bố mẹ, hoặc ông bà chúng. Chúng cũng có bản năng săn mồi như cha mẹ chúng. Bởi vì nó được “kế thừa” những cái đó.</a:t>
            </a:r>
          </a:p>
          <a:p>
            <a:r>
              <a:rPr lang="vi-VN" sz="1200" b="0" i="0" kern="1200">
                <a:solidFill>
                  <a:schemeClr val="tx1"/>
                </a:solidFill>
                <a:effectLst/>
                <a:latin typeface="Arial" charset="0"/>
                <a:ea typeface="+mn-ea"/>
                <a:cs typeface="+mn-cs"/>
              </a:rPr>
              <a:t>Con chó thì sủa gâu gâu, con mèo thì meo meo, con gà cục tác lá chanh. Mặc dù thì chúng đều là động vật cả. Mỗi con mang một hình thái, “đa hình” là như thế thôi.</a:t>
            </a:r>
          </a:p>
          <a:p>
            <a:r>
              <a:rPr lang="vi-VN" sz="1200" b="0" i="0" kern="1200">
                <a:solidFill>
                  <a:schemeClr val="tx1"/>
                </a:solidFill>
                <a:effectLst/>
                <a:latin typeface="Arial" charset="0"/>
                <a:ea typeface="+mn-ea"/>
                <a:cs typeface="+mn-cs"/>
              </a:rPr>
              <a:t>Con chó kiếm được cục xương, nó đem về nuôi con nó. Ai động vào cục xương của nó xem. Nó cắn bỏ m*  Cục xương ấy là tài sản riêng của nó. Chỉ nó mới được xài hoặc con nó- những con chó kế thừa nó mới được xài thôi. Bao đóng hay đóng gói nó là như vậy thôi.</a:t>
            </a:r>
          </a:p>
          <a:p>
            <a:endParaRPr lang="vi-VN"/>
          </a:p>
          <a:p>
            <a:endParaRPr lang="en-US"/>
          </a:p>
        </p:txBody>
      </p:sp>
      <p:sp>
        <p:nvSpPr>
          <p:cNvPr id="4" name="Slide Number Placeholder 3"/>
          <p:cNvSpPr>
            <a:spLocks noGrp="1"/>
          </p:cNvSpPr>
          <p:nvPr>
            <p:ph type="sldNum" sz="quarter" idx="5"/>
          </p:nvPr>
        </p:nvSpPr>
        <p:spPr/>
        <p:txBody>
          <a:bodyPr/>
          <a:lstStyle/>
          <a:p>
            <a:fld id="{E654EE13-393F-493A-A96C-2734B4114722}" type="slidenum">
              <a:rPr lang="en-US" smtClean="0"/>
              <a:pPr/>
              <a:t>11</a:t>
            </a:fld>
            <a:endParaRPr lang="en-US"/>
          </a:p>
        </p:txBody>
      </p:sp>
    </p:spTree>
    <p:extLst>
      <p:ext uri="{BB962C8B-B14F-4D97-AF65-F5344CB8AC3E}">
        <p14:creationId xmlns:p14="http://schemas.microsoft.com/office/powerpoint/2010/main" val="4887395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54EE13-393F-493A-A96C-2734B4114722}" type="slidenum">
              <a:rPr lang="en-US" smtClean="0"/>
              <a:pPr/>
              <a:t>58</a:t>
            </a:fld>
            <a:endParaRPr lang="en-US"/>
          </a:p>
        </p:txBody>
      </p:sp>
    </p:spTree>
    <p:extLst>
      <p:ext uri="{BB962C8B-B14F-4D97-AF65-F5344CB8AC3E}">
        <p14:creationId xmlns:p14="http://schemas.microsoft.com/office/powerpoint/2010/main" val="2700902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54EE13-393F-493A-A96C-2734B4114722}" type="slidenum">
              <a:rPr lang="en-US" smtClean="0"/>
              <a:pPr/>
              <a:t>59</a:t>
            </a:fld>
            <a:endParaRPr lang="en-US"/>
          </a:p>
        </p:txBody>
      </p:sp>
    </p:spTree>
    <p:extLst>
      <p:ext uri="{BB962C8B-B14F-4D97-AF65-F5344CB8AC3E}">
        <p14:creationId xmlns:p14="http://schemas.microsoft.com/office/powerpoint/2010/main" val="12571759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54EE13-393F-493A-A96C-2734B4114722}" type="slidenum">
              <a:rPr lang="en-US" smtClean="0"/>
              <a:pPr/>
              <a:t>60</a:t>
            </a:fld>
            <a:endParaRPr lang="en-US"/>
          </a:p>
        </p:txBody>
      </p:sp>
    </p:spTree>
    <p:extLst>
      <p:ext uri="{BB962C8B-B14F-4D97-AF65-F5344CB8AC3E}">
        <p14:creationId xmlns:p14="http://schemas.microsoft.com/office/powerpoint/2010/main" val="23790010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54EE13-393F-493A-A96C-2734B4114722}" type="slidenum">
              <a:rPr lang="en-US" smtClean="0"/>
              <a:pPr/>
              <a:t>61</a:t>
            </a:fld>
            <a:endParaRPr lang="en-US"/>
          </a:p>
        </p:txBody>
      </p:sp>
    </p:spTree>
    <p:extLst>
      <p:ext uri="{BB962C8B-B14F-4D97-AF65-F5344CB8AC3E}">
        <p14:creationId xmlns:p14="http://schemas.microsoft.com/office/powerpoint/2010/main" val="145514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Arial" charset="0"/>
                <a:ea typeface="+mn-ea"/>
                <a:cs typeface="+mn-cs"/>
              </a:rPr>
              <a:t>#include&lt;iostream&gt;</a:t>
            </a:r>
            <a:endParaRPr lang="en-VN" sz="1200" kern="1200">
              <a:solidFill>
                <a:schemeClr val="tx1"/>
              </a:solidFill>
              <a:effectLst/>
              <a:latin typeface="Arial" charset="0"/>
              <a:ea typeface="+mn-ea"/>
              <a:cs typeface="+mn-cs"/>
            </a:endParaRPr>
          </a:p>
          <a:p>
            <a:r>
              <a:rPr lang="en-US" sz="1200" kern="1200">
                <a:solidFill>
                  <a:schemeClr val="tx1"/>
                </a:solidFill>
                <a:effectLst/>
                <a:latin typeface="Arial" charset="0"/>
                <a:ea typeface="+mn-ea"/>
                <a:cs typeface="+mn-cs"/>
              </a:rPr>
              <a:t>#include&lt;conio.h&gt;</a:t>
            </a:r>
            <a:endParaRPr lang="en-VN" sz="1200" kern="1200">
              <a:solidFill>
                <a:schemeClr val="tx1"/>
              </a:solidFill>
              <a:effectLst/>
              <a:latin typeface="Arial" charset="0"/>
              <a:ea typeface="+mn-ea"/>
              <a:cs typeface="+mn-cs"/>
            </a:endParaRPr>
          </a:p>
          <a:p>
            <a:r>
              <a:rPr lang="en-US" sz="1200" kern="1200">
                <a:solidFill>
                  <a:schemeClr val="tx1"/>
                </a:solidFill>
                <a:effectLst/>
                <a:latin typeface="Arial" charset="0"/>
                <a:ea typeface="+mn-ea"/>
                <a:cs typeface="+mn-cs"/>
              </a:rPr>
              <a:t>#include&lt;new.h&gt;</a:t>
            </a:r>
            <a:endParaRPr lang="en-VN" sz="1200" kern="1200">
              <a:solidFill>
                <a:schemeClr val="tx1"/>
              </a:solidFill>
              <a:effectLst/>
              <a:latin typeface="Arial" charset="0"/>
              <a:ea typeface="+mn-ea"/>
              <a:cs typeface="+mn-cs"/>
            </a:endParaRPr>
          </a:p>
          <a:p>
            <a:r>
              <a:rPr lang="en-US" sz="1200" kern="1200">
                <a:solidFill>
                  <a:schemeClr val="tx1"/>
                </a:solidFill>
                <a:effectLst/>
                <a:latin typeface="Arial" charset="0"/>
                <a:ea typeface="+mn-ea"/>
                <a:cs typeface="+mn-cs"/>
              </a:rPr>
              <a:t>#define n 3</a:t>
            </a:r>
            <a:endParaRPr lang="en-VN" sz="1200" kern="1200">
              <a:solidFill>
                <a:schemeClr val="tx1"/>
              </a:solidFill>
              <a:effectLst/>
              <a:latin typeface="Arial" charset="0"/>
              <a:ea typeface="+mn-ea"/>
              <a:cs typeface="+mn-cs"/>
            </a:endParaRPr>
          </a:p>
          <a:p>
            <a:r>
              <a:rPr lang="en-US" sz="1200" kern="1200">
                <a:solidFill>
                  <a:schemeClr val="tx1"/>
                </a:solidFill>
                <a:effectLst/>
                <a:latin typeface="Arial" charset="0"/>
                <a:ea typeface="+mn-ea"/>
                <a:cs typeface="+mn-cs"/>
              </a:rPr>
              <a:t> </a:t>
            </a:r>
            <a:endParaRPr lang="en-VN" sz="1200" kern="1200">
              <a:solidFill>
                <a:schemeClr val="tx1"/>
              </a:solidFill>
              <a:effectLst/>
              <a:latin typeface="Arial" charset="0"/>
              <a:ea typeface="+mn-ea"/>
              <a:cs typeface="+mn-cs"/>
            </a:endParaRPr>
          </a:p>
          <a:p>
            <a:r>
              <a:rPr lang="en-US" sz="1200" kern="1200">
                <a:solidFill>
                  <a:schemeClr val="tx1"/>
                </a:solidFill>
                <a:effectLst/>
                <a:latin typeface="Arial" charset="0"/>
                <a:ea typeface="+mn-ea"/>
                <a:cs typeface="+mn-cs"/>
              </a:rPr>
              <a:t>void input(int **mat)</a:t>
            </a:r>
            <a:endParaRPr lang="en-VN" sz="1200" kern="1200">
              <a:solidFill>
                <a:schemeClr val="tx1"/>
              </a:solidFill>
              <a:effectLst/>
              <a:latin typeface="Arial" charset="0"/>
              <a:ea typeface="+mn-ea"/>
              <a:cs typeface="+mn-cs"/>
            </a:endParaRPr>
          </a:p>
          <a:p>
            <a:r>
              <a:rPr lang="en-US" sz="1200" kern="1200">
                <a:solidFill>
                  <a:schemeClr val="tx1"/>
                </a:solidFill>
                <a:effectLst/>
                <a:latin typeface="Arial" charset="0"/>
                <a:ea typeface="+mn-ea"/>
                <a:cs typeface="+mn-cs"/>
              </a:rPr>
              <a:t>{</a:t>
            </a:r>
            <a:endParaRPr lang="en-VN" sz="1200" kern="1200">
              <a:solidFill>
                <a:schemeClr val="tx1"/>
              </a:solidFill>
              <a:effectLst/>
              <a:latin typeface="Arial" charset="0"/>
              <a:ea typeface="+mn-ea"/>
              <a:cs typeface="+mn-cs"/>
            </a:endParaRPr>
          </a:p>
          <a:p>
            <a:r>
              <a:rPr lang="en-US" sz="1200" kern="1200">
                <a:solidFill>
                  <a:schemeClr val="tx1"/>
                </a:solidFill>
                <a:effectLst/>
                <a:latin typeface="Arial" charset="0"/>
                <a:ea typeface="+mn-ea"/>
                <a:cs typeface="+mn-cs"/>
              </a:rPr>
              <a:t>for(int i=0; i&lt;n; i++)</a:t>
            </a:r>
            <a:endParaRPr lang="en-VN" sz="1200" kern="1200">
              <a:solidFill>
                <a:schemeClr val="tx1"/>
              </a:solidFill>
              <a:effectLst/>
              <a:latin typeface="Arial" charset="0"/>
              <a:ea typeface="+mn-ea"/>
              <a:cs typeface="+mn-cs"/>
            </a:endParaRPr>
          </a:p>
          <a:p>
            <a:r>
              <a:rPr lang="en-US" sz="1200" kern="1200">
                <a:solidFill>
                  <a:schemeClr val="tx1"/>
                </a:solidFill>
                <a:effectLst/>
                <a:latin typeface="Arial" charset="0"/>
                <a:ea typeface="+mn-ea"/>
                <a:cs typeface="+mn-cs"/>
              </a:rPr>
              <a:t> for(int j=0; j&lt;n; j++)</a:t>
            </a:r>
            <a:endParaRPr lang="en-VN" sz="1200" kern="1200">
              <a:solidFill>
                <a:schemeClr val="tx1"/>
              </a:solidFill>
              <a:effectLst/>
              <a:latin typeface="Arial" charset="0"/>
              <a:ea typeface="+mn-ea"/>
              <a:cs typeface="+mn-cs"/>
            </a:endParaRPr>
          </a:p>
          <a:p>
            <a:r>
              <a:rPr lang="en-US" sz="1200" kern="1200">
                <a:solidFill>
                  <a:schemeClr val="tx1"/>
                </a:solidFill>
                <a:effectLst/>
                <a:latin typeface="Arial" charset="0"/>
                <a:ea typeface="+mn-ea"/>
                <a:cs typeface="+mn-cs"/>
              </a:rPr>
              <a:t> {</a:t>
            </a:r>
            <a:endParaRPr lang="en-VN" sz="1200" kern="1200">
              <a:solidFill>
                <a:schemeClr val="tx1"/>
              </a:solidFill>
              <a:effectLst/>
              <a:latin typeface="Arial" charset="0"/>
              <a:ea typeface="+mn-ea"/>
              <a:cs typeface="+mn-cs"/>
            </a:endParaRPr>
          </a:p>
          <a:p>
            <a:r>
              <a:rPr lang="en-US" sz="1200" kern="1200">
                <a:solidFill>
                  <a:schemeClr val="tx1"/>
                </a:solidFill>
                <a:effectLst/>
                <a:latin typeface="Arial" charset="0"/>
                <a:ea typeface="+mn-ea"/>
                <a:cs typeface="+mn-cs"/>
              </a:rPr>
              <a:t>  cout&lt;&lt;"Thành phần thứ ["&lt;&lt;i&lt;&lt;"]["&lt;&lt;j&lt;&lt;"]= ";</a:t>
            </a:r>
            <a:endParaRPr lang="en-VN" sz="1200" kern="1200">
              <a:solidFill>
                <a:schemeClr val="tx1"/>
              </a:solidFill>
              <a:effectLst/>
              <a:latin typeface="Arial" charset="0"/>
              <a:ea typeface="+mn-ea"/>
              <a:cs typeface="+mn-cs"/>
            </a:endParaRPr>
          </a:p>
          <a:p>
            <a:r>
              <a:rPr lang="en-US" sz="1200" kern="1200">
                <a:solidFill>
                  <a:schemeClr val="tx1"/>
                </a:solidFill>
                <a:effectLst/>
                <a:latin typeface="Arial" charset="0"/>
                <a:ea typeface="+mn-ea"/>
                <a:cs typeface="+mn-cs"/>
              </a:rPr>
              <a:t>  cin&gt;&gt;mat[i][j]; </a:t>
            </a:r>
            <a:endParaRPr lang="en-VN" sz="1200" kern="1200">
              <a:solidFill>
                <a:schemeClr val="tx1"/>
              </a:solidFill>
              <a:effectLst/>
              <a:latin typeface="Arial" charset="0"/>
              <a:ea typeface="+mn-ea"/>
              <a:cs typeface="+mn-cs"/>
            </a:endParaRPr>
          </a:p>
          <a:p>
            <a:r>
              <a:rPr lang="en-US" sz="1200" kern="1200">
                <a:solidFill>
                  <a:schemeClr val="tx1"/>
                </a:solidFill>
                <a:effectLst/>
                <a:latin typeface="Arial" charset="0"/>
                <a:ea typeface="+mn-ea"/>
                <a:cs typeface="+mn-cs"/>
              </a:rPr>
              <a:t> } </a:t>
            </a:r>
            <a:endParaRPr lang="en-VN" sz="1200" kern="1200">
              <a:solidFill>
                <a:schemeClr val="tx1"/>
              </a:solidFill>
              <a:effectLst/>
              <a:latin typeface="Arial" charset="0"/>
              <a:ea typeface="+mn-ea"/>
              <a:cs typeface="+mn-cs"/>
            </a:endParaRPr>
          </a:p>
          <a:p>
            <a:r>
              <a:rPr lang="en-US" sz="1200" kern="1200">
                <a:solidFill>
                  <a:schemeClr val="tx1"/>
                </a:solidFill>
                <a:effectLst/>
                <a:latin typeface="Arial" charset="0"/>
                <a:ea typeface="+mn-ea"/>
                <a:cs typeface="+mn-cs"/>
              </a:rPr>
              <a:t>} </a:t>
            </a:r>
            <a:endParaRPr lang="en-VN" sz="1200" kern="1200">
              <a:solidFill>
                <a:schemeClr val="tx1"/>
              </a:solidFill>
              <a:effectLst/>
              <a:latin typeface="Arial" charset="0"/>
              <a:ea typeface="+mn-ea"/>
              <a:cs typeface="+mn-cs"/>
            </a:endParaRPr>
          </a:p>
          <a:p>
            <a:r>
              <a:rPr lang="en-US" sz="1200" kern="1200">
                <a:solidFill>
                  <a:schemeClr val="tx1"/>
                </a:solidFill>
                <a:effectLst/>
                <a:latin typeface="Arial" charset="0"/>
                <a:ea typeface="+mn-ea"/>
                <a:cs typeface="+mn-cs"/>
              </a:rPr>
              <a:t> </a:t>
            </a:r>
            <a:endParaRPr lang="en-VN" sz="1200" kern="1200">
              <a:solidFill>
                <a:schemeClr val="tx1"/>
              </a:solidFill>
              <a:effectLst/>
              <a:latin typeface="Arial" charset="0"/>
              <a:ea typeface="+mn-ea"/>
              <a:cs typeface="+mn-cs"/>
            </a:endParaRPr>
          </a:p>
          <a:p>
            <a:r>
              <a:rPr lang="en-US" sz="1200" kern="1200">
                <a:solidFill>
                  <a:schemeClr val="tx1"/>
                </a:solidFill>
                <a:effectLst/>
                <a:latin typeface="Arial" charset="0"/>
                <a:ea typeface="+mn-ea"/>
                <a:cs typeface="+mn-cs"/>
              </a:rPr>
              <a:t>void display(int **mat)</a:t>
            </a:r>
            <a:endParaRPr lang="en-VN" sz="1200" kern="1200">
              <a:solidFill>
                <a:schemeClr val="tx1"/>
              </a:solidFill>
              <a:effectLst/>
              <a:latin typeface="Arial" charset="0"/>
              <a:ea typeface="+mn-ea"/>
              <a:cs typeface="+mn-cs"/>
            </a:endParaRPr>
          </a:p>
          <a:p>
            <a:r>
              <a:rPr lang="en-US" sz="1200" kern="1200">
                <a:solidFill>
                  <a:schemeClr val="tx1"/>
                </a:solidFill>
                <a:effectLst/>
                <a:latin typeface="Arial" charset="0"/>
                <a:ea typeface="+mn-ea"/>
                <a:cs typeface="+mn-cs"/>
              </a:rPr>
              <a:t>{</a:t>
            </a:r>
            <a:endParaRPr lang="en-VN" sz="1200" kern="1200">
              <a:solidFill>
                <a:schemeClr val="tx1"/>
              </a:solidFill>
              <a:effectLst/>
              <a:latin typeface="Arial" charset="0"/>
              <a:ea typeface="+mn-ea"/>
              <a:cs typeface="+mn-cs"/>
            </a:endParaRPr>
          </a:p>
          <a:p>
            <a:r>
              <a:rPr lang="en-US" sz="1200" kern="1200">
                <a:solidFill>
                  <a:schemeClr val="tx1"/>
                </a:solidFill>
                <a:effectLst/>
                <a:latin typeface="Arial" charset="0"/>
                <a:ea typeface="+mn-ea"/>
                <a:cs typeface="+mn-cs"/>
              </a:rPr>
              <a:t>for(int i=0; i&lt;n; i++)</a:t>
            </a:r>
            <a:endParaRPr lang="en-VN" sz="1200" kern="1200">
              <a:solidFill>
                <a:schemeClr val="tx1"/>
              </a:solidFill>
              <a:effectLst/>
              <a:latin typeface="Arial" charset="0"/>
              <a:ea typeface="+mn-ea"/>
              <a:cs typeface="+mn-cs"/>
            </a:endParaRPr>
          </a:p>
          <a:p>
            <a:r>
              <a:rPr lang="en-US" sz="1200" kern="1200">
                <a:solidFill>
                  <a:schemeClr val="tx1"/>
                </a:solidFill>
                <a:effectLst/>
                <a:latin typeface="Arial" charset="0"/>
                <a:ea typeface="+mn-ea"/>
                <a:cs typeface="+mn-cs"/>
              </a:rPr>
              <a:t> </a:t>
            </a:r>
            <a:endParaRPr lang="en-VN" sz="1200" kern="1200">
              <a:solidFill>
                <a:schemeClr val="tx1"/>
              </a:solidFill>
              <a:effectLst/>
              <a:latin typeface="Arial" charset="0"/>
              <a:ea typeface="+mn-ea"/>
              <a:cs typeface="+mn-cs"/>
            </a:endParaRPr>
          </a:p>
          <a:p>
            <a:r>
              <a:rPr lang="en-US" sz="1200" kern="1200">
                <a:solidFill>
                  <a:schemeClr val="tx1"/>
                </a:solidFill>
                <a:effectLst/>
                <a:latin typeface="Arial" charset="0"/>
                <a:ea typeface="+mn-ea"/>
                <a:cs typeface="+mn-cs"/>
              </a:rPr>
              <a:t> {</a:t>
            </a:r>
            <a:endParaRPr lang="en-VN" sz="1200" kern="1200">
              <a:solidFill>
                <a:schemeClr val="tx1"/>
              </a:solidFill>
              <a:effectLst/>
              <a:latin typeface="Arial" charset="0"/>
              <a:ea typeface="+mn-ea"/>
              <a:cs typeface="+mn-cs"/>
            </a:endParaRPr>
          </a:p>
          <a:p>
            <a:r>
              <a:rPr lang="en-US" sz="1200" kern="1200">
                <a:solidFill>
                  <a:schemeClr val="tx1"/>
                </a:solidFill>
                <a:effectLst/>
                <a:latin typeface="Arial" charset="0"/>
                <a:ea typeface="+mn-ea"/>
                <a:cs typeface="+mn-cs"/>
              </a:rPr>
              <a:t> for(int j =0; j&lt;n; j++) cout&lt;&lt;mat[i][j]&lt;&lt;" ";</a:t>
            </a:r>
            <a:endParaRPr lang="en-VN" sz="1200" kern="1200">
              <a:solidFill>
                <a:schemeClr val="tx1"/>
              </a:solidFill>
              <a:effectLst/>
              <a:latin typeface="Arial" charset="0"/>
              <a:ea typeface="+mn-ea"/>
              <a:cs typeface="+mn-cs"/>
            </a:endParaRPr>
          </a:p>
          <a:p>
            <a:r>
              <a:rPr lang="en-US" sz="1200" kern="1200">
                <a:solidFill>
                  <a:schemeClr val="tx1"/>
                </a:solidFill>
                <a:effectLst/>
                <a:latin typeface="Arial" charset="0"/>
                <a:ea typeface="+mn-ea"/>
                <a:cs typeface="+mn-cs"/>
              </a:rPr>
              <a:t> cout&lt;&lt;endl;</a:t>
            </a:r>
            <a:endParaRPr lang="en-VN" sz="1200" kern="1200">
              <a:solidFill>
                <a:schemeClr val="tx1"/>
              </a:solidFill>
              <a:effectLst/>
              <a:latin typeface="Arial" charset="0"/>
              <a:ea typeface="+mn-ea"/>
              <a:cs typeface="+mn-cs"/>
            </a:endParaRPr>
          </a:p>
          <a:p>
            <a:r>
              <a:rPr lang="en-US" sz="1200" kern="1200">
                <a:solidFill>
                  <a:schemeClr val="tx1"/>
                </a:solidFill>
                <a:effectLst/>
                <a:latin typeface="Arial" charset="0"/>
                <a:ea typeface="+mn-ea"/>
                <a:cs typeface="+mn-cs"/>
              </a:rPr>
              <a:t> }</a:t>
            </a:r>
            <a:endParaRPr lang="en-VN" sz="1200" kern="1200">
              <a:solidFill>
                <a:schemeClr val="tx1"/>
              </a:solidFill>
              <a:effectLst/>
              <a:latin typeface="Arial" charset="0"/>
              <a:ea typeface="+mn-ea"/>
              <a:cs typeface="+mn-cs"/>
            </a:endParaRPr>
          </a:p>
          <a:p>
            <a:r>
              <a:rPr lang="en-US" sz="1200" kern="1200">
                <a:solidFill>
                  <a:schemeClr val="tx1"/>
                </a:solidFill>
                <a:effectLst/>
                <a:latin typeface="Arial" charset="0"/>
                <a:ea typeface="+mn-ea"/>
                <a:cs typeface="+mn-cs"/>
              </a:rPr>
              <a:t>} </a:t>
            </a:r>
            <a:endParaRPr lang="en-VN" sz="1200" kern="1200">
              <a:solidFill>
                <a:schemeClr val="tx1"/>
              </a:solidFill>
              <a:effectLst/>
              <a:latin typeface="Arial" charset="0"/>
              <a:ea typeface="+mn-ea"/>
              <a:cs typeface="+mn-cs"/>
            </a:endParaRPr>
          </a:p>
          <a:p>
            <a:r>
              <a:rPr lang="en-US" sz="1200" kern="1200">
                <a:solidFill>
                  <a:schemeClr val="tx1"/>
                </a:solidFill>
                <a:effectLst/>
                <a:latin typeface="Arial" charset="0"/>
                <a:ea typeface="+mn-ea"/>
                <a:cs typeface="+mn-cs"/>
              </a:rPr>
              <a:t> </a:t>
            </a:r>
            <a:endParaRPr lang="en-VN" sz="1200" kern="1200">
              <a:solidFill>
                <a:schemeClr val="tx1"/>
              </a:solidFill>
              <a:effectLst/>
              <a:latin typeface="Arial" charset="0"/>
              <a:ea typeface="+mn-ea"/>
              <a:cs typeface="+mn-cs"/>
            </a:endParaRPr>
          </a:p>
          <a:p>
            <a:r>
              <a:rPr lang="en-US" sz="1200" kern="1200">
                <a:solidFill>
                  <a:schemeClr val="tx1"/>
                </a:solidFill>
                <a:effectLst/>
                <a:latin typeface="Arial" charset="0"/>
                <a:ea typeface="+mn-ea"/>
                <a:cs typeface="+mn-cs"/>
              </a:rPr>
              <a:t>main()</a:t>
            </a:r>
            <a:endParaRPr lang="en-VN" sz="1200" kern="1200">
              <a:solidFill>
                <a:schemeClr val="tx1"/>
              </a:solidFill>
              <a:effectLst/>
              <a:latin typeface="Arial" charset="0"/>
              <a:ea typeface="+mn-ea"/>
              <a:cs typeface="+mn-cs"/>
            </a:endParaRPr>
          </a:p>
          <a:p>
            <a:r>
              <a:rPr lang="en-US" sz="1200" kern="1200">
                <a:solidFill>
                  <a:schemeClr val="tx1"/>
                </a:solidFill>
                <a:effectLst/>
                <a:latin typeface="Arial" charset="0"/>
                <a:ea typeface="+mn-ea"/>
                <a:cs typeface="+mn-cs"/>
              </a:rPr>
              <a:t>{</a:t>
            </a:r>
            <a:endParaRPr lang="en-VN" sz="1200" kern="1200">
              <a:solidFill>
                <a:schemeClr val="tx1"/>
              </a:solidFill>
              <a:effectLst/>
              <a:latin typeface="Arial" charset="0"/>
              <a:ea typeface="+mn-ea"/>
              <a:cs typeface="+mn-cs"/>
            </a:endParaRPr>
          </a:p>
          <a:p>
            <a:r>
              <a:rPr lang="en-US" sz="1200" kern="1200">
                <a:solidFill>
                  <a:schemeClr val="tx1"/>
                </a:solidFill>
                <a:effectLst/>
                <a:latin typeface="Arial" charset="0"/>
                <a:ea typeface="+mn-ea"/>
                <a:cs typeface="+mn-cs"/>
              </a:rPr>
              <a:t>int **mat;</a:t>
            </a:r>
            <a:endParaRPr lang="en-VN" sz="1200" kern="1200">
              <a:solidFill>
                <a:schemeClr val="tx1"/>
              </a:solidFill>
              <a:effectLst/>
              <a:latin typeface="Arial" charset="0"/>
              <a:ea typeface="+mn-ea"/>
              <a:cs typeface="+mn-cs"/>
            </a:endParaRPr>
          </a:p>
          <a:p>
            <a:r>
              <a:rPr lang="en-US" sz="1200" kern="1200">
                <a:solidFill>
                  <a:schemeClr val="tx1"/>
                </a:solidFill>
                <a:effectLst/>
                <a:latin typeface="Arial" charset="0"/>
                <a:ea typeface="+mn-ea"/>
                <a:cs typeface="+mn-cs"/>
              </a:rPr>
              <a:t>int i;</a:t>
            </a:r>
            <a:endParaRPr lang="en-VN" sz="1200" kern="1200">
              <a:solidFill>
                <a:schemeClr val="tx1"/>
              </a:solidFill>
              <a:effectLst/>
              <a:latin typeface="Arial" charset="0"/>
              <a:ea typeface="+mn-ea"/>
              <a:cs typeface="+mn-cs"/>
            </a:endParaRPr>
          </a:p>
          <a:p>
            <a:r>
              <a:rPr lang="en-US" sz="1200" kern="1200">
                <a:solidFill>
                  <a:schemeClr val="tx1"/>
                </a:solidFill>
                <a:effectLst/>
                <a:latin typeface="Arial" charset="0"/>
                <a:ea typeface="+mn-ea"/>
                <a:cs typeface="+mn-cs"/>
              </a:rPr>
              <a:t>clrscr();</a:t>
            </a:r>
            <a:endParaRPr lang="en-VN" sz="1200" kern="1200">
              <a:solidFill>
                <a:schemeClr val="tx1"/>
              </a:solidFill>
              <a:effectLst/>
              <a:latin typeface="Arial" charset="0"/>
              <a:ea typeface="+mn-ea"/>
              <a:cs typeface="+mn-cs"/>
            </a:endParaRPr>
          </a:p>
          <a:p>
            <a:r>
              <a:rPr lang="en-US" sz="1200" kern="1200">
                <a:solidFill>
                  <a:schemeClr val="tx1"/>
                </a:solidFill>
                <a:effectLst/>
                <a:latin typeface="Arial" charset="0"/>
                <a:ea typeface="+mn-ea"/>
                <a:cs typeface="+mn-cs"/>
              </a:rPr>
              <a:t>mat = new int*[n];</a:t>
            </a:r>
            <a:endParaRPr lang="en-VN" sz="1200" kern="1200">
              <a:solidFill>
                <a:schemeClr val="tx1"/>
              </a:solidFill>
              <a:effectLst/>
              <a:latin typeface="Arial" charset="0"/>
              <a:ea typeface="+mn-ea"/>
              <a:cs typeface="+mn-cs"/>
            </a:endParaRPr>
          </a:p>
          <a:p>
            <a:r>
              <a:rPr lang="en-US" sz="1200" kern="1200">
                <a:solidFill>
                  <a:schemeClr val="tx1"/>
                </a:solidFill>
                <a:effectLst/>
                <a:latin typeface="Arial" charset="0"/>
                <a:ea typeface="+mn-ea"/>
                <a:cs typeface="+mn-cs"/>
              </a:rPr>
              <a:t>for(i=0; i&lt;n; i++) mat[i] = new int[n];</a:t>
            </a:r>
            <a:endParaRPr lang="en-VN" sz="1200" kern="1200">
              <a:solidFill>
                <a:schemeClr val="tx1"/>
              </a:solidFill>
              <a:effectLst/>
              <a:latin typeface="Arial" charset="0"/>
              <a:ea typeface="+mn-ea"/>
              <a:cs typeface="+mn-cs"/>
            </a:endParaRPr>
          </a:p>
          <a:p>
            <a:r>
              <a:rPr lang="en-US" sz="1200" kern="1200">
                <a:solidFill>
                  <a:schemeClr val="tx1"/>
                </a:solidFill>
                <a:effectLst/>
                <a:latin typeface="Arial" charset="0"/>
                <a:ea typeface="+mn-ea"/>
                <a:cs typeface="+mn-cs"/>
              </a:rPr>
              <a:t>cout&lt;&lt;"nhập số liệu cho mảng 3*3:"&lt;&lt;endl;</a:t>
            </a:r>
            <a:endParaRPr lang="en-VN" sz="1200" kern="1200">
              <a:solidFill>
                <a:schemeClr val="tx1"/>
              </a:solidFill>
              <a:effectLst/>
              <a:latin typeface="Arial" charset="0"/>
              <a:ea typeface="+mn-ea"/>
              <a:cs typeface="+mn-cs"/>
            </a:endParaRPr>
          </a:p>
          <a:p>
            <a:r>
              <a:rPr lang="en-US" sz="1200" kern="1200">
                <a:solidFill>
                  <a:schemeClr val="tx1"/>
                </a:solidFill>
                <a:effectLst/>
                <a:latin typeface="Arial" charset="0"/>
                <a:ea typeface="+mn-ea"/>
                <a:cs typeface="+mn-cs"/>
              </a:rPr>
              <a:t>input(mat);</a:t>
            </a:r>
            <a:endParaRPr lang="en-VN" sz="1200" kern="1200">
              <a:solidFill>
                <a:schemeClr val="tx1"/>
              </a:solidFill>
              <a:effectLst/>
              <a:latin typeface="Arial" charset="0"/>
              <a:ea typeface="+mn-ea"/>
              <a:cs typeface="+mn-cs"/>
            </a:endParaRPr>
          </a:p>
          <a:p>
            <a:r>
              <a:rPr lang="en-US" sz="1200" kern="1200">
                <a:solidFill>
                  <a:schemeClr val="tx1"/>
                </a:solidFill>
                <a:effectLst/>
                <a:latin typeface="Arial" charset="0"/>
                <a:ea typeface="+mn-ea"/>
                <a:cs typeface="+mn-cs"/>
              </a:rPr>
              <a:t>cout&lt;&lt;"hiển thị ma trận:"&lt;&lt;endl;</a:t>
            </a:r>
            <a:endParaRPr lang="en-VN" sz="1200" kern="1200">
              <a:solidFill>
                <a:schemeClr val="tx1"/>
              </a:solidFill>
              <a:effectLst/>
              <a:latin typeface="Arial" charset="0"/>
              <a:ea typeface="+mn-ea"/>
              <a:cs typeface="+mn-cs"/>
            </a:endParaRPr>
          </a:p>
          <a:p>
            <a:r>
              <a:rPr lang="en-US" sz="1200" kern="1200">
                <a:solidFill>
                  <a:schemeClr val="tx1"/>
                </a:solidFill>
                <a:effectLst/>
                <a:latin typeface="Arial" charset="0"/>
                <a:ea typeface="+mn-ea"/>
                <a:cs typeface="+mn-cs"/>
              </a:rPr>
              <a:t>display(mat); </a:t>
            </a:r>
            <a:endParaRPr lang="en-VN" sz="1200" kern="1200">
              <a:solidFill>
                <a:schemeClr val="tx1"/>
              </a:solidFill>
              <a:effectLst/>
              <a:latin typeface="Arial" charset="0"/>
              <a:ea typeface="+mn-ea"/>
              <a:cs typeface="+mn-cs"/>
            </a:endParaRPr>
          </a:p>
          <a:p>
            <a:r>
              <a:rPr lang="en-US" sz="1200" kern="1200">
                <a:solidFill>
                  <a:schemeClr val="tx1"/>
                </a:solidFill>
                <a:effectLst/>
                <a:latin typeface="Arial" charset="0"/>
                <a:ea typeface="+mn-ea"/>
                <a:cs typeface="+mn-cs"/>
              </a:rPr>
              <a:t>for(i=0; i&lt;n; i++) delete mat[i];</a:t>
            </a:r>
            <a:endParaRPr lang="en-VN" sz="1200" kern="1200">
              <a:solidFill>
                <a:schemeClr val="tx1"/>
              </a:solidFill>
              <a:effectLst/>
              <a:latin typeface="Arial" charset="0"/>
              <a:ea typeface="+mn-ea"/>
              <a:cs typeface="+mn-cs"/>
            </a:endParaRPr>
          </a:p>
          <a:p>
            <a:r>
              <a:rPr lang="en-US" sz="1200" kern="1200">
                <a:solidFill>
                  <a:schemeClr val="tx1"/>
                </a:solidFill>
                <a:effectLst/>
                <a:latin typeface="Arial" charset="0"/>
                <a:ea typeface="+mn-ea"/>
                <a:cs typeface="+mn-cs"/>
              </a:rPr>
              <a:t>delete mat;</a:t>
            </a:r>
            <a:endParaRPr lang="en-VN" sz="1200" kern="1200">
              <a:solidFill>
                <a:schemeClr val="tx1"/>
              </a:solidFill>
              <a:effectLst/>
              <a:latin typeface="Arial" charset="0"/>
              <a:ea typeface="+mn-ea"/>
              <a:cs typeface="+mn-cs"/>
            </a:endParaRPr>
          </a:p>
          <a:p>
            <a:r>
              <a:rPr lang="en-US" sz="1200" kern="1200">
                <a:solidFill>
                  <a:schemeClr val="tx1"/>
                </a:solidFill>
                <a:effectLst/>
                <a:latin typeface="Arial" charset="0"/>
                <a:ea typeface="+mn-ea"/>
                <a:cs typeface="+mn-cs"/>
              </a:rPr>
              <a:t>getch();</a:t>
            </a:r>
            <a:endParaRPr lang="en-VN" sz="1200" kern="1200">
              <a:solidFill>
                <a:schemeClr val="tx1"/>
              </a:solidFill>
              <a:effectLst/>
              <a:latin typeface="Arial" charset="0"/>
              <a:ea typeface="+mn-ea"/>
              <a:cs typeface="+mn-cs"/>
            </a:endParaRPr>
          </a:p>
          <a:p>
            <a:r>
              <a:rPr lang="en-US" sz="1200" kern="1200">
                <a:solidFill>
                  <a:schemeClr val="tx1"/>
                </a:solidFill>
                <a:effectLst/>
                <a:latin typeface="Arial" charset="0"/>
                <a:ea typeface="+mn-ea"/>
                <a:cs typeface="+mn-cs"/>
              </a:rPr>
              <a:t>}</a:t>
            </a:r>
            <a:endParaRPr lang="en-VN" sz="1200" kern="1200">
              <a:solidFill>
                <a:schemeClr val="tx1"/>
              </a:solidFill>
              <a:effectLst/>
              <a:latin typeface="Arial" charset="0"/>
              <a:ea typeface="+mn-ea"/>
              <a:cs typeface="+mn-cs"/>
            </a:endParaRPr>
          </a:p>
          <a:p>
            <a:endParaRPr lang="en-US"/>
          </a:p>
        </p:txBody>
      </p:sp>
      <p:sp>
        <p:nvSpPr>
          <p:cNvPr id="4" name="Slide Number Placeholder 3"/>
          <p:cNvSpPr>
            <a:spLocks noGrp="1"/>
          </p:cNvSpPr>
          <p:nvPr>
            <p:ph type="sldNum" sz="quarter" idx="5"/>
          </p:nvPr>
        </p:nvSpPr>
        <p:spPr/>
        <p:txBody>
          <a:bodyPr/>
          <a:lstStyle/>
          <a:p>
            <a:fld id="{E654EE13-393F-493A-A96C-2734B4114722}" type="slidenum">
              <a:rPr lang="en-US" smtClean="0"/>
              <a:pPr/>
              <a:t>62</a:t>
            </a:fld>
            <a:endParaRPr lang="en-US"/>
          </a:p>
        </p:txBody>
      </p:sp>
    </p:spTree>
    <p:extLst>
      <p:ext uri="{BB962C8B-B14F-4D97-AF65-F5344CB8AC3E}">
        <p14:creationId xmlns:p14="http://schemas.microsoft.com/office/powerpoint/2010/main" val="3850405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 struct</a:t>
            </a:r>
          </a:p>
        </p:txBody>
      </p:sp>
      <p:sp>
        <p:nvSpPr>
          <p:cNvPr id="4" name="Slide Number Placeholder 3"/>
          <p:cNvSpPr>
            <a:spLocks noGrp="1"/>
          </p:cNvSpPr>
          <p:nvPr>
            <p:ph type="sldNum" sz="quarter" idx="5"/>
          </p:nvPr>
        </p:nvSpPr>
        <p:spPr/>
        <p:txBody>
          <a:bodyPr/>
          <a:lstStyle/>
          <a:p>
            <a:fld id="{E654EE13-393F-493A-A96C-2734B4114722}" type="slidenum">
              <a:rPr lang="en-US"/>
              <a:pPr/>
              <a:t>12</a:t>
            </a:fld>
            <a:endParaRPr lang="en-US"/>
          </a:p>
        </p:txBody>
      </p:sp>
    </p:spTree>
    <p:extLst>
      <p:ext uri="{BB962C8B-B14F-4D97-AF65-F5344CB8AC3E}">
        <p14:creationId xmlns:p14="http://schemas.microsoft.com/office/powerpoint/2010/main" val="1331081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1" kern="1200">
                <a:solidFill>
                  <a:schemeClr val="tx1"/>
                </a:solidFill>
                <a:effectLst/>
                <a:latin typeface="Arial" charset="0"/>
                <a:ea typeface="+mn-ea"/>
                <a:cs typeface="+mn-cs"/>
              </a:rPr>
              <a:t>Che dấu dữ liệu – Data Hiding</a:t>
            </a:r>
            <a:r>
              <a:rPr lang="vi-VN" sz="1200" b="0" i="1" kern="1200">
                <a:solidFill>
                  <a:schemeClr val="tx1"/>
                </a:solidFill>
                <a:effectLst/>
                <a:latin typeface="Arial" charset="0"/>
                <a:ea typeface="+mn-ea"/>
                <a:cs typeface="+mn-cs"/>
              </a:rPr>
              <a:t> </a:t>
            </a:r>
            <a:r>
              <a:rPr lang="vi-VN" sz="1200" b="0" i="0" kern="1200">
                <a:solidFill>
                  <a:schemeClr val="tx1"/>
                </a:solidFill>
                <a:effectLst/>
                <a:latin typeface="Arial" charset="0"/>
                <a:ea typeface="+mn-ea"/>
                <a:cs typeface="+mn-cs"/>
              </a:rPr>
              <a:t>chỉ là một phương pháp kỹ thuật mà bạn áp dụng để xây dựng nên class mà thôi, nó không phải là tính chất đặc trưng của lập trình hướng đối tượng, việc bạn có áp dụng phương pháp này hay không là hoàn toàn không bắt buộc. Tuy nhiên trong các hệ thống thật, để nâng cao tính security, giảm phụ thuộc giữa các class, tránh lỗi do đọc ghi dữ liệu sai cách, …  thì việc áp dụng phương pháp che dấu dữ liệu gần như là đương nhiên.</a:t>
            </a:r>
            <a:endParaRPr lang="en-US"/>
          </a:p>
        </p:txBody>
      </p:sp>
      <p:sp>
        <p:nvSpPr>
          <p:cNvPr id="4" name="Slide Number Placeholder 3"/>
          <p:cNvSpPr>
            <a:spLocks noGrp="1"/>
          </p:cNvSpPr>
          <p:nvPr>
            <p:ph type="sldNum" sz="quarter" idx="5"/>
          </p:nvPr>
        </p:nvSpPr>
        <p:spPr/>
        <p:txBody>
          <a:bodyPr/>
          <a:lstStyle/>
          <a:p>
            <a:fld id="{E654EE13-393F-493A-A96C-2734B4114722}" type="slidenum">
              <a:rPr lang="en-US" smtClean="0"/>
              <a:pPr/>
              <a:t>14</a:t>
            </a:fld>
            <a:endParaRPr lang="en-US"/>
          </a:p>
        </p:txBody>
      </p:sp>
    </p:spTree>
    <p:extLst>
      <p:ext uri="{BB962C8B-B14F-4D97-AF65-F5344CB8AC3E}">
        <p14:creationId xmlns:p14="http://schemas.microsoft.com/office/powerpoint/2010/main" val="2870900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Arial" charset="0"/>
                <a:ea typeface="+mn-ea"/>
                <a:cs typeface="+mn-cs"/>
              </a:rPr>
              <a:t>Mục tiêu chính của nó là làm giảm sự phức tạp bằng cách ẩn các chi tiết không liên quan trực tiếp tới người dùng (người dùng ở đây không phải người dùng cuối mà là lập trình viên). Điều đó cho phép người dùng vẫn thực hiện được các công việc cần thiết dựa trên một thực thể trừu tượng được cung cấp mà không cần hiểu hoặc thậm chí không nghĩ về tất cả sự phức tạp ẩn giấu bên trong.</a:t>
            </a:r>
            <a:endParaRPr lang="en-US" sz="1200" b="0" i="0" kern="1200">
              <a:solidFill>
                <a:schemeClr val="tx1"/>
              </a:solidFill>
              <a:effectLst/>
              <a:latin typeface="Arial" charset="0"/>
              <a:ea typeface="+mn-ea"/>
              <a:cs typeface="+mn-cs"/>
            </a:endParaRPr>
          </a:p>
          <a:p>
            <a:r>
              <a:rPr lang="en-US" sz="1200" b="0" i="0" kern="1200">
                <a:solidFill>
                  <a:schemeClr val="tx1"/>
                </a:solidFill>
                <a:effectLst/>
                <a:latin typeface="Arial" charset="0"/>
                <a:ea typeface="+mn-ea"/>
                <a:cs typeface="+mn-cs"/>
              </a:rPr>
              <a:t>Ví dụ về tính trừu t</a:t>
            </a:r>
            <a:r>
              <a:rPr lang="vi-VN" sz="1200" b="0" i="0" kern="1200">
                <a:solidFill>
                  <a:schemeClr val="tx1"/>
                </a:solidFill>
                <a:effectLst/>
                <a:latin typeface="Arial" charset="0"/>
                <a:ea typeface="+mn-ea"/>
                <a:cs typeface="+mn-cs"/>
              </a:rPr>
              <a:t>ư</a:t>
            </a:r>
            <a:r>
              <a:rPr lang="en-US" sz="1200" b="0" i="0" kern="1200">
                <a:solidFill>
                  <a:schemeClr val="tx1"/>
                </a:solidFill>
                <a:effectLst/>
                <a:latin typeface="Arial" charset="0"/>
                <a:ea typeface="+mn-ea"/>
                <a:cs typeface="+mn-cs"/>
              </a:rPr>
              <a:t>ợng trong tg thực:</a:t>
            </a:r>
          </a:p>
          <a:p>
            <a:pPr fontAlgn="base"/>
            <a:r>
              <a:rPr lang="vi-VN" sz="1200" b="0" i="0" kern="1200">
                <a:solidFill>
                  <a:schemeClr val="tx1"/>
                </a:solidFill>
                <a:effectLst/>
                <a:latin typeface="Arial" charset="0"/>
                <a:ea typeface="+mn-ea"/>
                <a:cs typeface="+mn-cs"/>
              </a:rPr>
              <a:t>Tôi là một “con nghiện” cafe, mỗi buổi sáng đến công ty, sau khi ăn sáng xong là tôi phải làm 1 nháy cafe sữa đá. Để có cốc cafe đó, việc duy nhất tôi cần làm là đến quầy bán cafe và gọi “</a:t>
            </a:r>
            <a:r>
              <a:rPr lang="vi-VN" sz="1200" b="0" i="1" kern="1200">
                <a:solidFill>
                  <a:schemeClr val="tx1"/>
                </a:solidFill>
                <a:effectLst/>
                <a:latin typeface="Arial" charset="0"/>
                <a:ea typeface="+mn-ea"/>
                <a:cs typeface="+mn-cs"/>
              </a:rPr>
              <a:t>em ơi, cho a 1 cốc cafe như mọi hôm (nhiều sữa ít đá)</a:t>
            </a:r>
            <a:r>
              <a:rPr lang="vi-VN" sz="1200" b="0" i="0" kern="1200">
                <a:solidFill>
                  <a:schemeClr val="tx1"/>
                </a:solidFill>
                <a:effectLst/>
                <a:latin typeface="Arial" charset="0"/>
                <a:ea typeface="+mn-ea"/>
                <a:cs typeface="+mn-cs"/>
              </a:rPr>
              <a:t>“. Khoảng 2~3 phút sau là tôi đã có ngay một cốc cafe trên tay mà méo cần quan tâm nó được làm ra như thế nào, tôi chỉ cần biết tôi gọi 1 cốc cafe, sau đó trả tiền và lấy cafe, chấm hết.</a:t>
            </a:r>
          </a:p>
          <a:p>
            <a:pPr fontAlgn="base"/>
            <a:r>
              <a:rPr lang="vi-VN" sz="1200" b="0" i="0" kern="1200">
                <a:solidFill>
                  <a:schemeClr val="tx1"/>
                </a:solidFill>
                <a:effectLst/>
                <a:latin typeface="Arial" charset="0"/>
                <a:ea typeface="+mn-ea"/>
                <a:cs typeface="+mn-cs"/>
              </a:rPr>
              <a:t>Một ví dụ khác là khi chúng ta gửi một email cho một ai đó, sau khi viết mail xong chúng ta chỉ cần bấm nút “</a:t>
            </a:r>
            <a:r>
              <a:rPr lang="vi-VN" sz="1200" b="0" i="1" kern="1200">
                <a:solidFill>
                  <a:schemeClr val="tx1"/>
                </a:solidFill>
                <a:effectLst/>
                <a:latin typeface="Arial" charset="0"/>
                <a:ea typeface="+mn-ea"/>
                <a:cs typeface="+mn-cs"/>
              </a:rPr>
              <a:t>Gửi (Send)</a:t>
            </a:r>
            <a:r>
              <a:rPr lang="vi-VN" sz="1200" b="0" i="0" kern="1200">
                <a:solidFill>
                  <a:schemeClr val="tx1"/>
                </a:solidFill>
                <a:effectLst/>
                <a:latin typeface="Arial" charset="0"/>
                <a:ea typeface="+mn-ea"/>
                <a:cs typeface="+mn-cs"/>
              </a:rPr>
              <a:t>” là xong, cái gì thực sự diễn ra sau khi chúng ta gửi, dữ liệu được truyền như thế nào trên network cho đến khi đến được với người nhận thì chúng ta không quan tâm.</a:t>
            </a:r>
            <a:endParaRPr lang="en-US" sz="1200" b="0" i="0" kern="1200">
              <a:solidFill>
                <a:schemeClr val="tx1"/>
              </a:solidFill>
              <a:effectLst/>
              <a:latin typeface="Arial" charset="0"/>
              <a:ea typeface="+mn-ea"/>
              <a:cs typeface="+mn-cs"/>
            </a:endParaRPr>
          </a:p>
          <a:p>
            <a:pPr fontAlgn="base"/>
            <a:r>
              <a:rPr lang="vi-VN" sz="1200" b="1" i="0" kern="1200">
                <a:solidFill>
                  <a:schemeClr val="tx1"/>
                </a:solidFill>
                <a:effectLst/>
                <a:latin typeface="Arial" charset="0"/>
                <a:ea typeface="+mn-ea"/>
                <a:cs typeface="+mn-cs"/>
              </a:rPr>
              <a:t>Trừu tượng (Abstraction) trong lập trình hướng đối tượng (OOP)</a:t>
            </a:r>
            <a:endParaRPr lang="vi-VN" sz="1200" b="0" i="0" kern="1200">
              <a:solidFill>
                <a:schemeClr val="tx1"/>
              </a:solidFill>
              <a:effectLst/>
              <a:latin typeface="Arial" charset="0"/>
              <a:ea typeface="+mn-ea"/>
              <a:cs typeface="+mn-cs"/>
            </a:endParaRPr>
          </a:p>
          <a:p>
            <a:pPr fontAlgn="base"/>
            <a:r>
              <a:rPr lang="vi-VN" sz="1200" b="0" i="0" kern="1200">
                <a:solidFill>
                  <a:schemeClr val="tx1"/>
                </a:solidFill>
                <a:effectLst/>
                <a:latin typeface="Arial" charset="0"/>
                <a:ea typeface="+mn-ea"/>
                <a:cs typeface="+mn-cs"/>
              </a:rPr>
              <a:t>Trong OOP thì Abstraction có thể chia thành 2 level (2 cảnh giới)</a:t>
            </a:r>
          </a:p>
          <a:p>
            <a:pPr fontAlgn="base"/>
            <a:r>
              <a:rPr lang="vi-VN" sz="1200" b="1" i="1" u="sng" kern="1200">
                <a:solidFill>
                  <a:schemeClr val="tx1"/>
                </a:solidFill>
                <a:effectLst/>
                <a:latin typeface="Arial" charset="0"/>
                <a:ea typeface="+mn-ea"/>
                <a:cs typeface="+mn-cs"/>
              </a:rPr>
              <a:t>Cảnh giới thứ nhất:</a:t>
            </a:r>
            <a:r>
              <a:rPr lang="vi-VN" sz="1200" b="0" i="0" kern="1200">
                <a:solidFill>
                  <a:schemeClr val="tx1"/>
                </a:solidFill>
                <a:effectLst/>
                <a:latin typeface="Arial" charset="0"/>
                <a:ea typeface="+mn-ea"/>
                <a:cs typeface="+mn-cs"/>
              </a:rPr>
              <a:t> Dữ liệu (data) và một số hàm (methods) không cần thiết đưa ra bên ngoài sẽ được đưa vào trong class và chỉ định đặc tả truy cập là private (hoặc protected). Các data hoặc methods đó sẽ không thể truy cập từ bên ngoài của class đó. Ở cảnh giới này trừu tượng giúp cho code dễ hiểu hơn vì nó tập trung vào các tính năng / hành động cốt lõi và không tập trung vào các chi tiết nhỏ nhặt. Ngoài ra nó còn giúp chương trình dễ bảo trì, hạn chế lỗi do truy cập data bừa bãi, sai cách. Ở level này có thể coi </a:t>
            </a:r>
            <a:r>
              <a:rPr lang="vi-VN" sz="1200" b="1" i="1" kern="1200">
                <a:solidFill>
                  <a:schemeClr val="tx1"/>
                </a:solidFill>
                <a:effectLst/>
                <a:latin typeface="Arial" charset="0"/>
                <a:ea typeface="+mn-ea"/>
                <a:cs typeface="+mn-cs"/>
              </a:rPr>
              <a:t>Abstraction = Encapsulation + Data Hiding </a:t>
            </a:r>
            <a:r>
              <a:rPr lang="vi-VN" sz="1200" b="0" i="0" kern="1200">
                <a:solidFill>
                  <a:schemeClr val="tx1"/>
                </a:solidFill>
                <a:effectLst/>
                <a:latin typeface="Arial" charset="0"/>
                <a:ea typeface="+mn-ea"/>
                <a:cs typeface="+mn-cs"/>
              </a:rPr>
              <a:t>(tìm hiểu thêm tại </a:t>
            </a:r>
            <a:r>
              <a:rPr lang="vi-VN" sz="1200" b="1" i="1" u="none" strike="noStrike" kern="1200">
                <a:solidFill>
                  <a:schemeClr val="tx1"/>
                </a:solidFill>
                <a:effectLst/>
                <a:latin typeface="Arial" charset="0"/>
                <a:ea typeface="+mn-ea"/>
                <a:cs typeface="+mn-cs"/>
                <a:hlinkClick r:id="rId3"/>
              </a:rPr>
              <a:t>đây</a:t>
            </a:r>
            <a:r>
              <a:rPr lang="vi-VN" sz="1200" b="0" i="0" kern="1200">
                <a:solidFill>
                  <a:schemeClr val="tx1"/>
                </a:solidFill>
                <a:effectLst/>
                <a:latin typeface="Arial" charset="0"/>
                <a:ea typeface="+mn-ea"/>
                <a:cs typeface="+mn-cs"/>
              </a:rPr>
              <a:t>)</a:t>
            </a:r>
          </a:p>
          <a:p>
            <a:pPr fontAlgn="base"/>
            <a:r>
              <a:rPr lang="vi-VN" sz="1200" b="1" i="1" u="sng" kern="1200">
                <a:solidFill>
                  <a:schemeClr val="tx1"/>
                </a:solidFill>
                <a:effectLst/>
                <a:latin typeface="Arial" charset="0"/>
                <a:ea typeface="+mn-ea"/>
                <a:cs typeface="+mn-cs"/>
              </a:rPr>
              <a:t>Cảnh giới thứ hai:</a:t>
            </a:r>
            <a:r>
              <a:rPr lang="vi-VN" sz="1200" b="0" i="0" kern="1200">
                <a:solidFill>
                  <a:schemeClr val="tx1"/>
                </a:solidFill>
                <a:effectLst/>
                <a:latin typeface="Arial" charset="0"/>
                <a:ea typeface="+mn-ea"/>
                <a:cs typeface="+mn-cs"/>
              </a:rPr>
              <a:t> Ở cảnh giới này chúng ta thực hiện trừu tượng hoá từ giai đoạn design cho đến coding. Ở giai đoạn design – thiết kế chúng ta sẽ tập trung vào việc đưa ra “what” – cái mà một module hoặc 1 class sẽ làm chứ không tập trung vào “how” – các việc đó được thực hiện như thế nào. Kết quả của bước thiết kế này sẽ là một cái gọi là </a:t>
            </a:r>
            <a:r>
              <a:rPr lang="vi-VN" sz="1200" b="0" i="1" kern="1200">
                <a:solidFill>
                  <a:schemeClr val="tx1"/>
                </a:solidFill>
                <a:effectLst/>
                <a:latin typeface="Arial" charset="0"/>
                <a:ea typeface="+mn-ea"/>
                <a:cs typeface="+mn-cs"/>
              </a:rPr>
              <a:t>interface. </a:t>
            </a:r>
            <a:r>
              <a:rPr lang="vi-VN" sz="1200" b="0" i="0" kern="1200">
                <a:solidFill>
                  <a:schemeClr val="tx1"/>
                </a:solidFill>
                <a:effectLst/>
                <a:latin typeface="Arial" charset="0"/>
                <a:ea typeface="+mn-ea"/>
                <a:cs typeface="+mn-cs"/>
              </a:rPr>
              <a:t>Các class (hoặc module) sẽ làm việc với nhau thông qua </a:t>
            </a:r>
            <a:r>
              <a:rPr lang="vi-VN" sz="1200" b="0" i="1" kern="1200">
                <a:solidFill>
                  <a:schemeClr val="tx1"/>
                </a:solidFill>
                <a:effectLst/>
                <a:latin typeface="Arial" charset="0"/>
                <a:ea typeface="+mn-ea"/>
                <a:cs typeface="+mn-cs"/>
              </a:rPr>
              <a:t>interface</a:t>
            </a:r>
            <a:r>
              <a:rPr lang="vi-VN" sz="1200" b="0" i="0" kern="1200">
                <a:solidFill>
                  <a:schemeClr val="tx1"/>
                </a:solidFill>
                <a:effectLst/>
                <a:latin typeface="Arial" charset="0"/>
                <a:ea typeface="+mn-ea"/>
                <a:cs typeface="+mn-cs"/>
              </a:rPr>
              <a:t> chứ không cần biết cụ thể về nhau.</a:t>
            </a:r>
          </a:p>
          <a:p>
            <a:pPr fontAlgn="base"/>
            <a:endParaRPr lang="vi-VN" sz="1200" b="0" i="0" kern="1200">
              <a:solidFill>
                <a:schemeClr val="tx1"/>
              </a:solidFill>
              <a:effectLst/>
              <a:latin typeface="Arial" charset="0"/>
              <a:ea typeface="+mn-ea"/>
              <a:cs typeface="+mn-cs"/>
            </a:endParaRPr>
          </a:p>
          <a:p>
            <a:endParaRPr lang="en-US"/>
          </a:p>
        </p:txBody>
      </p:sp>
      <p:sp>
        <p:nvSpPr>
          <p:cNvPr id="4" name="Slide Number Placeholder 3"/>
          <p:cNvSpPr>
            <a:spLocks noGrp="1"/>
          </p:cNvSpPr>
          <p:nvPr>
            <p:ph type="sldNum" sz="quarter" idx="5"/>
          </p:nvPr>
        </p:nvSpPr>
        <p:spPr/>
        <p:txBody>
          <a:bodyPr/>
          <a:lstStyle/>
          <a:p>
            <a:fld id="{E654EE13-393F-493A-A96C-2734B4114722}" type="slidenum">
              <a:rPr lang="en-US" smtClean="0"/>
              <a:pPr/>
              <a:t>15</a:t>
            </a:fld>
            <a:endParaRPr lang="en-US"/>
          </a:p>
        </p:txBody>
      </p:sp>
    </p:spTree>
    <p:extLst>
      <p:ext uri="{BB962C8B-B14F-4D97-AF65-F5344CB8AC3E}">
        <p14:creationId xmlns:p14="http://schemas.microsoft.com/office/powerpoint/2010/main" val="3124905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vi-VN" sz="1200" b="0" i="0" kern="1200">
                <a:solidFill>
                  <a:schemeClr val="tx1"/>
                </a:solidFill>
                <a:effectLst/>
                <a:latin typeface="Arial" charset="0"/>
                <a:ea typeface="+mn-ea"/>
                <a:cs typeface="+mn-cs"/>
              </a:rPr>
              <a:t>Polymorphism có 2 dạng:</a:t>
            </a:r>
          </a:p>
          <a:p>
            <a:pPr fontAlgn="base"/>
            <a:r>
              <a:rPr lang="vi-VN" sz="1200" b="1" i="1" kern="1200">
                <a:solidFill>
                  <a:schemeClr val="tx1"/>
                </a:solidFill>
                <a:effectLst/>
                <a:latin typeface="Arial" charset="0"/>
                <a:ea typeface="+mn-ea"/>
                <a:cs typeface="+mn-cs"/>
              </a:rPr>
              <a:t>Dạng 1 – Compile time Polymorphism:</a:t>
            </a:r>
            <a:r>
              <a:rPr lang="vi-VN" sz="1200" b="0" i="0" kern="1200">
                <a:solidFill>
                  <a:schemeClr val="tx1"/>
                </a:solidFill>
                <a:effectLst/>
                <a:latin typeface="Arial" charset="0"/>
                <a:ea typeface="+mn-ea"/>
                <a:cs typeface="+mn-cs"/>
              </a:rPr>
              <a:t> Một class có nhiều hàm cùng tên nhưng khác nhau về số lượng tham số hoặc kiểu dữ liệu của tham số. Khi call hàm cùng tên đó thì trong quá trình biên dịch, compiler sẽ quyết định hàm nào (trong số các hàm cùng tên) sẽ được call dựa trên số lượng tham số và kiểu dữ liệu của tham số truyển vào hàm. Việc định nghĩa các hàm cùng tên được gọi là </a:t>
            </a:r>
            <a:r>
              <a:rPr lang="vi-VN" sz="1200" b="1" i="0" kern="1200">
                <a:solidFill>
                  <a:schemeClr val="tx1"/>
                </a:solidFill>
                <a:effectLst/>
                <a:latin typeface="Arial" charset="0"/>
                <a:ea typeface="+mn-ea"/>
                <a:cs typeface="+mn-cs"/>
              </a:rPr>
              <a:t>overloading – nạp chồng hàm</a:t>
            </a:r>
            <a:r>
              <a:rPr lang="vi-VN" sz="1200" b="0" i="0" kern="1200">
                <a:solidFill>
                  <a:schemeClr val="tx1"/>
                </a:solidFill>
                <a:effectLst/>
                <a:latin typeface="Arial" charset="0"/>
                <a:ea typeface="+mn-ea"/>
                <a:cs typeface="+mn-cs"/>
              </a:rPr>
              <a:t>.</a:t>
            </a:r>
          </a:p>
          <a:p>
            <a:pPr fontAlgn="base"/>
            <a:r>
              <a:rPr lang="vi-VN" sz="1200" b="1" i="1" kern="1200">
                <a:solidFill>
                  <a:schemeClr val="tx1"/>
                </a:solidFill>
                <a:effectLst/>
                <a:latin typeface="Arial" charset="0"/>
                <a:ea typeface="+mn-ea"/>
                <a:cs typeface="+mn-cs"/>
              </a:rPr>
              <a:t>Dạng 2 – Runtime Polymorphism:</a:t>
            </a:r>
            <a:r>
              <a:rPr lang="vi-VN" sz="1200" b="0" i="0" kern="1200">
                <a:solidFill>
                  <a:schemeClr val="tx1"/>
                </a:solidFill>
                <a:effectLst/>
                <a:latin typeface="Arial" charset="0"/>
                <a:ea typeface="+mn-ea"/>
                <a:cs typeface="+mn-cs"/>
              </a:rPr>
              <a:t> Cùng một class có thể cho ra nhiều biến thể, không phải được định nghĩa bởi lớp đó, mà bởi các lớp con của nó. Đây là một phương pháp để định nghĩa lại hành vi của lớp cơ sở mà không phải sửa code (còn gọi là implementation) của lớp cơ sở. Nếu call hàm của đối tượng của lớp dẫn xuất thông qua con trỏ của lớp cơ sở thì việc hàm nào (của lớp cơ sở hay). Runtime Polymorphism được thực hiện bằng phương pháp </a:t>
            </a:r>
            <a:r>
              <a:rPr lang="vi-VN" sz="1200" b="1" i="0" kern="1200">
                <a:solidFill>
                  <a:schemeClr val="tx1"/>
                </a:solidFill>
                <a:effectLst/>
                <a:latin typeface="Arial" charset="0"/>
                <a:ea typeface="+mn-ea"/>
                <a:cs typeface="+mn-cs"/>
              </a:rPr>
              <a:t>overriding – ghi đè phương thức.</a:t>
            </a:r>
            <a:endParaRPr lang="vi-VN" sz="1200" b="0" i="0" kern="1200">
              <a:solidFill>
                <a:schemeClr val="tx1"/>
              </a:solidFill>
              <a:effectLst/>
              <a:latin typeface="Arial" charset="0"/>
              <a:ea typeface="+mn-ea"/>
              <a:cs typeface="+mn-cs"/>
            </a:endParaRPr>
          </a:p>
          <a:p>
            <a:endParaRPr lang="en-US"/>
          </a:p>
        </p:txBody>
      </p:sp>
      <p:sp>
        <p:nvSpPr>
          <p:cNvPr id="4" name="Slide Number Placeholder 3"/>
          <p:cNvSpPr>
            <a:spLocks noGrp="1"/>
          </p:cNvSpPr>
          <p:nvPr>
            <p:ph type="sldNum" sz="quarter" idx="5"/>
          </p:nvPr>
        </p:nvSpPr>
        <p:spPr/>
        <p:txBody>
          <a:bodyPr/>
          <a:lstStyle/>
          <a:p>
            <a:fld id="{E654EE13-393F-493A-A96C-2734B4114722}" type="slidenum">
              <a:rPr lang="en-US" smtClean="0"/>
              <a:pPr/>
              <a:t>17</a:t>
            </a:fld>
            <a:endParaRPr lang="en-US"/>
          </a:p>
        </p:txBody>
      </p:sp>
    </p:spTree>
    <p:extLst>
      <p:ext uri="{BB962C8B-B14F-4D97-AF65-F5344CB8AC3E}">
        <p14:creationId xmlns:p14="http://schemas.microsoft.com/office/powerpoint/2010/main" val="2221661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54EE13-393F-493A-A96C-2734B4114722}" type="slidenum">
              <a:rPr lang="en-US" smtClean="0"/>
              <a:pPr/>
              <a:t>23</a:t>
            </a:fld>
            <a:endParaRPr lang="en-US"/>
          </a:p>
        </p:txBody>
      </p:sp>
    </p:spTree>
    <p:extLst>
      <p:ext uri="{BB962C8B-B14F-4D97-AF65-F5344CB8AC3E}">
        <p14:creationId xmlns:p14="http://schemas.microsoft.com/office/powerpoint/2010/main" val="2078694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54EE13-393F-493A-A96C-2734B4114722}" type="slidenum">
              <a:rPr lang="en-US" smtClean="0"/>
              <a:pPr/>
              <a:t>24</a:t>
            </a:fld>
            <a:endParaRPr lang="en-US"/>
          </a:p>
        </p:txBody>
      </p:sp>
    </p:spTree>
    <p:extLst>
      <p:ext uri="{BB962C8B-B14F-4D97-AF65-F5344CB8AC3E}">
        <p14:creationId xmlns:p14="http://schemas.microsoft.com/office/powerpoint/2010/main" val="2405719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54EE13-393F-493A-A96C-2734B4114722}" type="slidenum">
              <a:rPr lang="en-US" smtClean="0"/>
              <a:pPr/>
              <a:t>32</a:t>
            </a:fld>
            <a:endParaRPr lang="en-US"/>
          </a:p>
        </p:txBody>
      </p:sp>
    </p:spTree>
    <p:extLst>
      <p:ext uri="{BB962C8B-B14F-4D97-AF65-F5344CB8AC3E}">
        <p14:creationId xmlns:p14="http://schemas.microsoft.com/office/powerpoint/2010/main" val="2069265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7586" name="Group 2"/>
          <p:cNvGrpSpPr>
            <a:grpSpLocks/>
          </p:cNvGrpSpPr>
          <p:nvPr/>
        </p:nvGrpSpPr>
        <p:grpSpPr bwMode="auto">
          <a:xfrm>
            <a:off x="0" y="0"/>
            <a:ext cx="5867400" cy="6858000"/>
            <a:chOff x="0" y="0"/>
            <a:chExt cx="3696" cy="4320"/>
          </a:xfrm>
        </p:grpSpPr>
        <p:sp>
          <p:nvSpPr>
            <p:cNvPr id="67587" name="Rectangle 3"/>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Times New Roman" pitchFamily="18" charset="0"/>
              </a:endParaRPr>
            </a:p>
          </p:txBody>
        </p:sp>
        <p:sp>
          <p:nvSpPr>
            <p:cNvPr id="67588" name="AutoShape 4"/>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Times New Roman" pitchFamily="18" charset="0"/>
              </a:endParaRPr>
            </a:p>
          </p:txBody>
        </p:sp>
      </p:grpSp>
      <p:sp>
        <p:nvSpPr>
          <p:cNvPr id="67592" name="Rectangle 8"/>
          <p:cNvSpPr>
            <a:spLocks noGrp="1" noChangeArrowheads="1"/>
          </p:cNvSpPr>
          <p:nvPr>
            <p:ph type="subTitle" idx="1"/>
          </p:nvPr>
        </p:nvSpPr>
        <p:spPr>
          <a:xfrm>
            <a:off x="4673600" y="2927350"/>
            <a:ext cx="4013200" cy="1822450"/>
          </a:xfrm>
        </p:spPr>
        <p:txBody>
          <a:bodyPr anchor="b"/>
          <a:lstStyle>
            <a:lvl1pPr marL="0" indent="0" algn="ctr">
              <a:buFont typeface="Wingdings" pitchFamily="2" charset="2"/>
              <a:buNone/>
              <a:defRPr/>
            </a:lvl1pPr>
          </a:lstStyle>
          <a:p>
            <a:pPr lvl="0"/>
            <a:r>
              <a:rPr lang="en-US" noProof="0"/>
              <a:t>Click to edit Master subtitle style</a:t>
            </a:r>
          </a:p>
        </p:txBody>
      </p:sp>
      <p:sp>
        <p:nvSpPr>
          <p:cNvPr id="67593" name="Rectangle 9"/>
          <p:cNvSpPr>
            <a:spLocks noGrp="1" noChangeArrowheads="1"/>
          </p:cNvSpPr>
          <p:nvPr>
            <p:ph type="dt" sz="quarter" idx="2"/>
          </p:nvPr>
        </p:nvSpPr>
        <p:spPr/>
        <p:txBody>
          <a:bodyPr/>
          <a:lstStyle>
            <a:lvl1pPr>
              <a:defRPr>
                <a:solidFill>
                  <a:schemeClr val="bg1"/>
                </a:solidFill>
              </a:defRPr>
            </a:lvl1pPr>
          </a:lstStyle>
          <a:p>
            <a:endParaRPr lang="en-US"/>
          </a:p>
        </p:txBody>
      </p:sp>
      <p:sp>
        <p:nvSpPr>
          <p:cNvPr id="67594" name="Rectangle 10"/>
          <p:cNvSpPr>
            <a:spLocks noGrp="1" noChangeArrowheads="1"/>
          </p:cNvSpPr>
          <p:nvPr>
            <p:ph type="ftr" sz="quarter" idx="3"/>
          </p:nvPr>
        </p:nvSpPr>
        <p:spPr/>
        <p:txBody>
          <a:bodyPr/>
          <a:lstStyle>
            <a:lvl1pPr algn="r">
              <a:defRPr/>
            </a:lvl1pPr>
          </a:lstStyle>
          <a:p>
            <a:endParaRPr lang="en-US"/>
          </a:p>
        </p:txBody>
      </p:sp>
      <p:sp>
        <p:nvSpPr>
          <p:cNvPr id="67595" name="Rectangle 11"/>
          <p:cNvSpPr>
            <a:spLocks noGrp="1" noChangeArrowheads="1"/>
          </p:cNvSpPr>
          <p:nvPr>
            <p:ph type="sldNum" sz="quarter" idx="4"/>
          </p:nvPr>
        </p:nvSpPr>
        <p:spPr>
          <a:xfrm>
            <a:off x="76200" y="6248400"/>
            <a:ext cx="587375" cy="488950"/>
          </a:xfrm>
        </p:spPr>
        <p:txBody>
          <a:bodyPr anchorCtr="0"/>
          <a:lstStyle>
            <a:lvl1pPr>
              <a:defRPr/>
            </a:lvl1pPr>
          </a:lstStyle>
          <a:p>
            <a:fld id="{FF109C2B-A3F9-435B-BD41-8D28AF1DC2A3}" type="slidenum">
              <a:rPr lang="en-US"/>
              <a:pPr/>
              <a:t>‹#›</a:t>
            </a:fld>
            <a:endParaRPr lang="en-US"/>
          </a:p>
        </p:txBody>
      </p:sp>
      <p:sp>
        <p:nvSpPr>
          <p:cNvPr id="67596"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defRPr/>
            </a:lvl1pPr>
          </a:lstStyle>
          <a:p>
            <a:pPr lvl="0"/>
            <a:r>
              <a:rPr lang="en-US" noProof="0"/>
              <a:t>Click to edit Master title style</a:t>
            </a:r>
          </a:p>
        </p:txBody>
      </p:sp>
      <p:pic>
        <p:nvPicPr>
          <p:cNvPr id="94219" name="Picture 103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54290" y="0"/>
            <a:ext cx="789709" cy="6096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3F4593A-D896-460C-B3CE-F3E0D65A068A}" type="slidenum">
              <a:rPr lang="en-US"/>
              <a:pPr/>
              <a:t>‹#›</a:t>
            </a:fld>
            <a:endParaRPr lang="en-US"/>
          </a:p>
        </p:txBody>
      </p:sp>
    </p:spTree>
    <p:extLst>
      <p:ext uri="{BB962C8B-B14F-4D97-AF65-F5344CB8AC3E}">
        <p14:creationId xmlns:p14="http://schemas.microsoft.com/office/powerpoint/2010/main" val="157977723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E1C8791-6854-48A5-8B30-8BE43E220151}" type="slidenum">
              <a:rPr lang="en-US"/>
              <a:pPr/>
              <a:t>‹#›</a:t>
            </a:fld>
            <a:endParaRPr lang="en-US"/>
          </a:p>
        </p:txBody>
      </p:sp>
    </p:spTree>
    <p:extLst>
      <p:ext uri="{BB962C8B-B14F-4D97-AF65-F5344CB8AC3E}">
        <p14:creationId xmlns:p14="http://schemas.microsoft.com/office/powerpoint/2010/main" val="267487105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0E2CBB3-14AB-4B5C-BED9-1D90AB46EED8}" type="slidenum">
              <a:rPr lang="en-US"/>
              <a:pPr/>
              <a:t>‹#›</a:t>
            </a:fld>
            <a:endParaRPr lang="en-US"/>
          </a:p>
        </p:txBody>
      </p:sp>
    </p:spTree>
    <p:extLst>
      <p:ext uri="{BB962C8B-B14F-4D97-AF65-F5344CB8AC3E}">
        <p14:creationId xmlns:p14="http://schemas.microsoft.com/office/powerpoint/2010/main" val="373082570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72D8B68-069A-48D6-9C3F-DF728B0123B9}" type="slidenum">
              <a:rPr lang="en-US"/>
              <a:pPr/>
              <a:t>‹#›</a:t>
            </a:fld>
            <a:endParaRPr lang="en-US"/>
          </a:p>
        </p:txBody>
      </p:sp>
    </p:spTree>
    <p:extLst>
      <p:ext uri="{BB962C8B-B14F-4D97-AF65-F5344CB8AC3E}">
        <p14:creationId xmlns:p14="http://schemas.microsoft.com/office/powerpoint/2010/main" val="393835646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05000"/>
            <a:ext cx="3770313" cy="4181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1905000"/>
            <a:ext cx="3770312" cy="4181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19EBAD8-7250-442C-9B0C-9EC00547D547}" type="slidenum">
              <a:rPr lang="en-US"/>
              <a:pPr/>
              <a:t>‹#›</a:t>
            </a:fld>
            <a:endParaRPr lang="en-US"/>
          </a:p>
        </p:txBody>
      </p:sp>
    </p:spTree>
    <p:extLst>
      <p:ext uri="{BB962C8B-B14F-4D97-AF65-F5344CB8AC3E}">
        <p14:creationId xmlns:p14="http://schemas.microsoft.com/office/powerpoint/2010/main" val="197919073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DB62F0FF-E087-43ED-841F-B6466FAA0C7C}" type="slidenum">
              <a:rPr lang="en-US"/>
              <a:pPr/>
              <a:t>‹#›</a:t>
            </a:fld>
            <a:endParaRPr lang="en-US"/>
          </a:p>
        </p:txBody>
      </p:sp>
    </p:spTree>
    <p:extLst>
      <p:ext uri="{BB962C8B-B14F-4D97-AF65-F5344CB8AC3E}">
        <p14:creationId xmlns:p14="http://schemas.microsoft.com/office/powerpoint/2010/main" val="96231480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D8480E6F-7FD8-4C1A-9D2E-9F59DCD3B68D}" type="slidenum">
              <a:rPr lang="en-US"/>
              <a:pPr/>
              <a:t>‹#›</a:t>
            </a:fld>
            <a:endParaRPr lang="en-US"/>
          </a:p>
        </p:txBody>
      </p:sp>
    </p:spTree>
    <p:extLst>
      <p:ext uri="{BB962C8B-B14F-4D97-AF65-F5344CB8AC3E}">
        <p14:creationId xmlns:p14="http://schemas.microsoft.com/office/powerpoint/2010/main" val="427448090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CDC3D9B-F60A-4444-9902-C65098FEC5A5}" type="slidenum">
              <a:rPr lang="en-US"/>
              <a:pPr/>
              <a:t>‹#›</a:t>
            </a:fld>
            <a:endParaRPr lang="en-US"/>
          </a:p>
        </p:txBody>
      </p:sp>
    </p:spTree>
    <p:extLst>
      <p:ext uri="{BB962C8B-B14F-4D97-AF65-F5344CB8AC3E}">
        <p14:creationId xmlns:p14="http://schemas.microsoft.com/office/powerpoint/2010/main" val="364072109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72C7F7F-474D-486C-A10A-F56DF8A41FEA}" type="slidenum">
              <a:rPr lang="en-US"/>
              <a:pPr/>
              <a:t>‹#›</a:t>
            </a:fld>
            <a:endParaRPr lang="en-US"/>
          </a:p>
        </p:txBody>
      </p:sp>
    </p:spTree>
    <p:extLst>
      <p:ext uri="{BB962C8B-B14F-4D97-AF65-F5344CB8AC3E}">
        <p14:creationId xmlns:p14="http://schemas.microsoft.com/office/powerpoint/2010/main" val="332324882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7777482-01F9-4559-9C54-9EDA0DD5A18F}" type="slidenum">
              <a:rPr lang="en-US"/>
              <a:pPr/>
              <a:t>‹#›</a:t>
            </a:fld>
            <a:endParaRPr lang="en-US"/>
          </a:p>
        </p:txBody>
      </p:sp>
    </p:spTree>
    <p:extLst>
      <p:ext uri="{BB962C8B-B14F-4D97-AF65-F5344CB8AC3E}">
        <p14:creationId xmlns:p14="http://schemas.microsoft.com/office/powerpoint/2010/main" val="252010546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6563" name="Group 3"/>
          <p:cNvGrpSpPr>
            <a:grpSpLocks/>
          </p:cNvGrpSpPr>
          <p:nvPr/>
        </p:nvGrpSpPr>
        <p:grpSpPr bwMode="auto">
          <a:xfrm>
            <a:off x="0" y="0"/>
            <a:ext cx="3048000" cy="6858000"/>
            <a:chOff x="0" y="0"/>
            <a:chExt cx="1920" cy="4320"/>
          </a:xfrm>
        </p:grpSpPr>
        <p:sp>
          <p:nvSpPr>
            <p:cNvPr id="66564" name="Rectangle 4"/>
            <p:cNvSpPr>
              <a:spLocks noChangeArrowheads="1"/>
            </p:cNvSpPr>
            <p:nvPr userDrawn="1"/>
          </p:nvSpPr>
          <p:spPr bwMode="auto">
            <a:xfrm>
              <a:off x="0" y="0"/>
              <a:ext cx="344"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5" name="Freeform 5"/>
            <p:cNvSpPr>
              <a:spLocks/>
            </p:cNvSpPr>
            <p:nvPr userDrawn="1"/>
          </p:nvSpPr>
          <p:spPr bwMode="auto">
            <a:xfrm>
              <a:off x="96" y="0"/>
              <a:ext cx="1824" cy="624"/>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6566" name="Group 6"/>
          <p:cNvGrpSpPr>
            <a:grpSpLocks/>
          </p:cNvGrpSpPr>
          <p:nvPr/>
        </p:nvGrpSpPr>
        <p:grpSpPr bwMode="auto">
          <a:xfrm>
            <a:off x="304800" y="1447800"/>
            <a:ext cx="7391400" cy="319088"/>
            <a:chOff x="144" y="1248"/>
            <a:chExt cx="4656" cy="201"/>
          </a:xfrm>
        </p:grpSpPr>
        <p:sp>
          <p:nvSpPr>
            <p:cNvPr id="66567" name="AutoShape 7"/>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8" name="AutoShape 8"/>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6569" name="AutoShape 9"/>
          <p:cNvSpPr>
            <a:spLocks noGrp="1" noChangeArrowheads="1"/>
          </p:cNvSpPr>
          <p:nvPr>
            <p:ph type="title"/>
          </p:nvPr>
        </p:nvSpPr>
        <p:spPr bwMode="auto">
          <a:xfrm>
            <a:off x="546100" y="661194"/>
            <a:ext cx="8142288" cy="785018"/>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66570" name="Rectangle 10"/>
          <p:cNvSpPr>
            <a:spLocks noGrp="1" noChangeArrowheads="1"/>
          </p:cNvSpPr>
          <p:nvPr>
            <p:ph type="body" idx="1"/>
          </p:nvPr>
        </p:nvSpPr>
        <p:spPr bwMode="auto">
          <a:xfrm>
            <a:off x="613362" y="1765300"/>
            <a:ext cx="8075026" cy="463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6571" name="Rectangle 11"/>
          <p:cNvSpPr>
            <a:spLocks noGrp="1" noChangeArrowheads="1"/>
          </p:cNvSpPr>
          <p:nvPr>
            <p:ph type="dt" sz="half" idx="2"/>
          </p:nvPr>
        </p:nvSpPr>
        <p:spPr bwMode="auto">
          <a:xfrm>
            <a:off x="2438400" y="6248400"/>
            <a:ext cx="2130425"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en-US"/>
          </a:p>
        </p:txBody>
      </p:sp>
      <p:sp>
        <p:nvSpPr>
          <p:cNvPr id="66572" name="Rectangle 12"/>
          <p:cNvSpPr>
            <a:spLocks noGrp="1" noChangeArrowheads="1"/>
          </p:cNvSpPr>
          <p:nvPr>
            <p:ph type="ftr" sz="quarter" idx="3"/>
          </p:nvPr>
        </p:nvSpPr>
        <p:spPr bwMode="auto">
          <a:xfrm>
            <a:off x="5791200" y="6248400"/>
            <a:ext cx="289718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p>
        </p:txBody>
      </p:sp>
      <p:sp>
        <p:nvSpPr>
          <p:cNvPr id="66573" name="Rectangle 13"/>
          <p:cNvSpPr>
            <a:spLocks noGrp="1" noChangeArrowheads="1"/>
          </p:cNvSpPr>
          <p:nvPr>
            <p:ph type="sldNum" sz="quarter" idx="4"/>
          </p:nvPr>
        </p:nvSpPr>
        <p:spPr bwMode="auto">
          <a:xfrm>
            <a:off x="84138" y="62420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algn="l">
              <a:defRPr sz="2600" b="1">
                <a:solidFill>
                  <a:schemeClr val="bg1"/>
                </a:solidFill>
              </a:defRPr>
            </a:lvl1pPr>
          </a:lstStyle>
          <a:p>
            <a:fld id="{A180441E-7F59-406B-BF1B-25E50DFDC9FF}" type="slidenum">
              <a:rPr lang="en-US"/>
              <a:pPr/>
              <a:t>‹#›</a:t>
            </a:fld>
            <a:endParaRPr lang="en-US"/>
          </a:p>
        </p:txBody>
      </p:sp>
      <p:pic>
        <p:nvPicPr>
          <p:cNvPr id="66579" name="Picture 19"/>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339778" y="1"/>
            <a:ext cx="789708" cy="60959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p:txStyles>
    <p:titleStyle>
      <a:lvl1pPr algn="l" rtl="0" fontAlgn="base">
        <a:lnSpc>
          <a:spcPct val="90000"/>
        </a:lnSpc>
        <a:spcBef>
          <a:spcPct val="0"/>
        </a:spcBef>
        <a:spcAft>
          <a:spcPct val="0"/>
        </a:spcAft>
        <a:defRPr sz="3600" b="1">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charset="0"/>
        </a:defRPr>
      </a:lvl2pPr>
      <a:lvl3pPr algn="l" rtl="0" fontAlgn="base">
        <a:lnSpc>
          <a:spcPct val="90000"/>
        </a:lnSpc>
        <a:spcBef>
          <a:spcPct val="0"/>
        </a:spcBef>
        <a:spcAft>
          <a:spcPct val="0"/>
        </a:spcAft>
        <a:defRPr sz="3600" b="1">
          <a:solidFill>
            <a:schemeClr val="tx2"/>
          </a:solidFill>
          <a:latin typeface="Arial" charset="0"/>
        </a:defRPr>
      </a:lvl3pPr>
      <a:lvl4pPr algn="l" rtl="0" fontAlgn="base">
        <a:lnSpc>
          <a:spcPct val="90000"/>
        </a:lnSpc>
        <a:spcBef>
          <a:spcPct val="0"/>
        </a:spcBef>
        <a:spcAft>
          <a:spcPct val="0"/>
        </a:spcAft>
        <a:defRPr sz="3600" b="1">
          <a:solidFill>
            <a:schemeClr val="tx2"/>
          </a:solidFill>
          <a:latin typeface="Arial" charset="0"/>
        </a:defRPr>
      </a:lvl4pPr>
      <a:lvl5pPr algn="l" rtl="0" fontAlgn="base">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fontAlgn="base">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sz="2400">
          <a:solidFill>
            <a:schemeClr val="tx1"/>
          </a:solidFill>
          <a:latin typeface="+mn-lt"/>
          <a:cs typeface="+mn-cs"/>
        </a:defRPr>
      </a:lvl2pPr>
      <a:lvl3pPr marL="1143000" indent="-228600" algn="l" rtl="0" fontAlgn="base">
        <a:spcBef>
          <a:spcPct val="20000"/>
        </a:spcBef>
        <a:spcAft>
          <a:spcPct val="0"/>
        </a:spcAft>
        <a:buClr>
          <a:schemeClr val="tx1"/>
        </a:buClr>
        <a:buSzPct val="75000"/>
        <a:buFont typeface="Wingdings" pitchFamily="2" charset="2"/>
        <a:buChar char="l"/>
        <a:defRPr sz="2000">
          <a:solidFill>
            <a:schemeClr val="tx1"/>
          </a:solidFill>
          <a:latin typeface="+mn-lt"/>
          <a:cs typeface="+mn-cs"/>
        </a:defRPr>
      </a:lvl3pPr>
      <a:lvl4pPr marL="1600200" indent="-228600" algn="l" rtl="0" fontAlgn="base">
        <a:spcBef>
          <a:spcPct val="20000"/>
        </a:spcBef>
        <a:spcAft>
          <a:spcPct val="0"/>
        </a:spcAft>
        <a:buClr>
          <a:schemeClr val="tx1"/>
        </a:buClr>
        <a:buSzPct val="80000"/>
        <a:buChar char="–"/>
        <a:defRPr>
          <a:solidFill>
            <a:schemeClr val="tx1"/>
          </a:solidFill>
          <a:latin typeface="+mn-lt"/>
          <a:cs typeface="+mn-cs"/>
        </a:defRPr>
      </a:lvl4pPr>
      <a:lvl5pPr marL="20574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53" name="AutoShape 41"/>
          <p:cNvSpPr>
            <a:spLocks noGrp="1" noChangeArrowheads="1"/>
          </p:cNvSpPr>
          <p:nvPr>
            <p:ph type="ctrTitle"/>
          </p:nvPr>
        </p:nvSpPr>
        <p:spPr>
          <a:xfrm>
            <a:off x="685800" y="990600"/>
            <a:ext cx="8229600" cy="1981200"/>
          </a:xfrm>
        </p:spPr>
        <p:txBody>
          <a:bodyPr/>
          <a:lstStyle/>
          <a:p>
            <a:pPr algn="ctr"/>
            <a:r>
              <a:rPr lang="en-US" sz="4000">
                <a:solidFill>
                  <a:srgbClr val="000099"/>
                </a:solidFill>
                <a:latin typeface="Times New Roman" pitchFamily="18" charset="0"/>
              </a:rPr>
              <a:t>LẬP TRÌNH </a:t>
            </a:r>
            <a:br>
              <a:rPr lang="en-US" sz="4000">
                <a:solidFill>
                  <a:srgbClr val="000099"/>
                </a:solidFill>
                <a:latin typeface="Times New Roman" pitchFamily="18" charset="0"/>
              </a:rPr>
            </a:br>
            <a:r>
              <a:rPr lang="en-US" sz="4000">
                <a:solidFill>
                  <a:srgbClr val="000099"/>
                </a:solidFill>
                <a:latin typeface="Times New Roman" pitchFamily="18" charset="0"/>
              </a:rPr>
              <a:t>HƯỚNG ĐỐI TƯỢNG</a:t>
            </a:r>
            <a:br>
              <a:rPr lang="en-US" sz="4000">
                <a:solidFill>
                  <a:srgbClr val="000099"/>
                </a:solidFill>
                <a:latin typeface="Times New Roman" pitchFamily="18" charset="0"/>
              </a:rPr>
            </a:br>
            <a:r>
              <a:rPr lang="en-US" sz="4000">
                <a:solidFill>
                  <a:srgbClr val="000099"/>
                </a:solidFill>
                <a:latin typeface="Times New Roman" pitchFamily="18" charset="0"/>
              </a:rPr>
              <a:t>(Object-Oriented Programming)</a:t>
            </a:r>
          </a:p>
        </p:txBody>
      </p:sp>
      <p:sp>
        <p:nvSpPr>
          <p:cNvPr id="192560" name="Rectangle 48"/>
          <p:cNvSpPr>
            <a:spLocks noChangeArrowheads="1"/>
          </p:cNvSpPr>
          <p:nvPr/>
        </p:nvSpPr>
        <p:spPr bwMode="auto">
          <a:xfrm>
            <a:off x="152400" y="228600"/>
            <a:ext cx="512371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solidFill>
                  <a:srgbClr val="000099"/>
                </a:solidFill>
              </a:rPr>
              <a:t>TRƯỜNG  ĐẠI HỌC HÀNG HẢI VIỆT NAM</a:t>
            </a:r>
          </a:p>
          <a:p>
            <a:pPr algn="ctr"/>
            <a:r>
              <a:rPr lang="en-US" sz="2000">
                <a:solidFill>
                  <a:srgbClr val="000099"/>
                </a:solidFill>
              </a:rPr>
              <a:t>KHOA CÔNG NGHỆ THÔNG TIN</a:t>
            </a:r>
          </a:p>
        </p:txBody>
      </p:sp>
      <p:sp>
        <p:nvSpPr>
          <p:cNvPr id="13" name="Text Box 35"/>
          <p:cNvSpPr txBox="1">
            <a:spLocks noChangeArrowheads="1"/>
          </p:cNvSpPr>
          <p:nvPr/>
        </p:nvSpPr>
        <p:spPr bwMode="auto">
          <a:xfrm>
            <a:off x="4972050" y="5524500"/>
            <a:ext cx="3810000" cy="584775"/>
          </a:xfrm>
          <a:prstGeom prst="rect">
            <a:avLst/>
          </a:prstGeom>
          <a:solidFill>
            <a:srgbClr val="8C8884"/>
          </a:solidFill>
          <a:ln w="9525" algn="ctr">
            <a:solidFill>
              <a:srgbClr val="8C888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solidFill>
                  <a:schemeClr val="bg1"/>
                </a:solidFill>
                <a:latin typeface="Arial Unicode MS" pitchFamily="34" charset="-128"/>
              </a:rPr>
              <a:t>Giảng viên: NGUYỄN HẠNH PHÚC</a:t>
            </a:r>
            <a:br>
              <a:rPr lang="en-US" sz="1600" b="1">
                <a:solidFill>
                  <a:schemeClr val="bg1"/>
                </a:solidFill>
                <a:latin typeface="Arial Unicode MS" pitchFamily="34" charset="-128"/>
              </a:rPr>
            </a:br>
            <a:r>
              <a:rPr lang="en-US" sz="1600" b="1">
                <a:solidFill>
                  <a:schemeClr val="bg1"/>
                </a:solidFill>
                <a:latin typeface="Arial Unicode MS" pitchFamily="34" charset="-128"/>
              </a:rPr>
              <a:t>Email: PHUCNH@VIMARU.EDU.VN</a:t>
            </a:r>
          </a:p>
        </p:txBody>
      </p:sp>
      <p:pic>
        <p:nvPicPr>
          <p:cNvPr id="2" name="Picture 1"/>
          <p:cNvPicPr>
            <a:picLocks noChangeAspect="1"/>
          </p:cNvPicPr>
          <p:nvPr/>
        </p:nvPicPr>
        <p:blipFill>
          <a:blip r:embed="rId3"/>
          <a:stretch>
            <a:fillRect/>
          </a:stretch>
        </p:blipFill>
        <p:spPr>
          <a:xfrm>
            <a:off x="7696200" y="0"/>
            <a:ext cx="695238" cy="685714"/>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1.1. Ưu điểm….</a:t>
            </a:r>
          </a:p>
        </p:txBody>
      </p:sp>
      <p:sp>
        <p:nvSpPr>
          <p:cNvPr id="3" name="Content Placeholder 2"/>
          <p:cNvSpPr>
            <a:spLocks noGrp="1"/>
          </p:cNvSpPr>
          <p:nvPr>
            <p:ph idx="1"/>
          </p:nvPr>
        </p:nvSpPr>
        <p:spPr/>
        <p:txBody>
          <a:bodyPr/>
          <a:lstStyle/>
          <a:p>
            <a:r>
              <a:rPr lang="en-US"/>
              <a:t>Tính bảo mật cao</a:t>
            </a:r>
          </a:p>
          <a:p>
            <a:r>
              <a:rPr lang="en-US"/>
              <a:t>Tận dụng được mã nguồn</a:t>
            </a:r>
          </a:p>
          <a:p>
            <a:r>
              <a:rPr lang="en-US"/>
              <a:t>Tập trung vào dữ liệu (phần quan trọng nhất)</a:t>
            </a:r>
          </a:p>
          <a:p>
            <a:r>
              <a:rPr lang="en-US"/>
              <a:t>Dễ bảo trì</a:t>
            </a:r>
          </a:p>
          <a:p>
            <a:r>
              <a:rPr lang="en-US"/>
              <a:t>Tăng năng suất</a:t>
            </a:r>
          </a:p>
          <a:p>
            <a:r>
              <a:rPr lang="en-US"/>
              <a:t>Dễ mở rộng</a:t>
            </a:r>
          </a:p>
          <a:p>
            <a:r>
              <a:rPr lang="en-US"/>
              <a:t>….</a:t>
            </a:r>
          </a:p>
          <a:p>
            <a:endParaRPr lang="en-US"/>
          </a:p>
        </p:txBody>
      </p:sp>
    </p:spTree>
    <p:extLst>
      <p:ext uri="{BB962C8B-B14F-4D97-AF65-F5344CB8AC3E}">
        <p14:creationId xmlns:p14="http://schemas.microsoft.com/office/powerpoint/2010/main" val="121937857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8305800" cy="838200"/>
          </a:xfrm>
        </p:spPr>
        <p:txBody>
          <a:bodyPr/>
          <a:lstStyle/>
          <a:p>
            <a:r>
              <a:rPr lang="en-US" i="1"/>
              <a:t>1.2. Các khái niệm cơ sở trong OOP.</a:t>
            </a:r>
            <a:endParaRPr lang="en-US"/>
          </a:p>
        </p:txBody>
      </p:sp>
      <p:sp>
        <p:nvSpPr>
          <p:cNvPr id="3" name="Content Placeholder 2"/>
          <p:cNvSpPr>
            <a:spLocks noGrp="1"/>
          </p:cNvSpPr>
          <p:nvPr>
            <p:ph idx="1"/>
          </p:nvPr>
        </p:nvSpPr>
        <p:spPr>
          <a:xfrm>
            <a:off x="838200" y="1905000"/>
            <a:ext cx="7693025" cy="4724400"/>
          </a:xfrm>
        </p:spPr>
        <p:txBody>
          <a:bodyPr/>
          <a:lstStyle/>
          <a:p>
            <a:pPr lvl="0" algn="just">
              <a:lnSpc>
                <a:spcPct val="130000"/>
              </a:lnSpc>
            </a:pPr>
            <a:r>
              <a:rPr lang="en-US" b="1"/>
              <a:t>2 đặc tr</a:t>
            </a:r>
            <a:r>
              <a:rPr lang="vi-VN" b="1"/>
              <a:t>ư</a:t>
            </a:r>
            <a:r>
              <a:rPr lang="en-US" b="1"/>
              <a:t>ng</a:t>
            </a:r>
          </a:p>
          <a:p>
            <a:pPr lvl="1">
              <a:lnSpc>
                <a:spcPct val="130000"/>
              </a:lnSpc>
            </a:pPr>
            <a:r>
              <a:rPr lang="vi-VN"/>
              <a:t>Đặc trưng sử dụng lại</a:t>
            </a:r>
            <a:r>
              <a:rPr lang="en-US"/>
              <a:t> (</a:t>
            </a:r>
            <a:r>
              <a:rPr lang="vi-VN"/>
              <a:t>source reusability</a:t>
            </a:r>
            <a:r>
              <a:rPr lang="en-US"/>
              <a:t>)</a:t>
            </a:r>
            <a:endParaRPr lang="vi-VN"/>
          </a:p>
          <a:p>
            <a:pPr lvl="1">
              <a:lnSpc>
                <a:spcPct val="130000"/>
              </a:lnSpc>
            </a:pPr>
            <a:r>
              <a:rPr lang="vi-VN"/>
              <a:t>Đặc trưng che dấu thông tin</a:t>
            </a:r>
            <a:r>
              <a:rPr lang="en-US"/>
              <a:t> (</a:t>
            </a:r>
            <a:r>
              <a:rPr lang="vi-VN"/>
              <a:t>data hidding</a:t>
            </a:r>
            <a:r>
              <a:rPr lang="en-US"/>
              <a:t>)</a:t>
            </a:r>
          </a:p>
          <a:p>
            <a:pPr>
              <a:lnSpc>
                <a:spcPct val="130000"/>
              </a:lnSpc>
            </a:pPr>
            <a:r>
              <a:rPr lang="en-US" b="1"/>
              <a:t>4 tính chất</a:t>
            </a:r>
            <a:endParaRPr lang="en-US"/>
          </a:p>
          <a:p>
            <a:pPr lvl="1">
              <a:lnSpc>
                <a:spcPct val="130000"/>
              </a:lnSpc>
            </a:pPr>
            <a:r>
              <a:rPr lang="vi-VN"/>
              <a:t>Abstraction (tính trừu tượng hóa)</a:t>
            </a:r>
          </a:p>
          <a:p>
            <a:pPr lvl="1">
              <a:lnSpc>
                <a:spcPct val="130000"/>
              </a:lnSpc>
            </a:pPr>
            <a:r>
              <a:rPr lang="vi-VN"/>
              <a:t>Encapsulation (tính đóng gói)</a:t>
            </a:r>
          </a:p>
          <a:p>
            <a:pPr lvl="1">
              <a:lnSpc>
                <a:spcPct val="130000"/>
              </a:lnSpc>
            </a:pPr>
            <a:r>
              <a:rPr lang="vi-VN"/>
              <a:t>Inheritance (tính kế thừa)</a:t>
            </a:r>
          </a:p>
          <a:p>
            <a:pPr lvl="1">
              <a:lnSpc>
                <a:spcPct val="130000"/>
              </a:lnSpc>
            </a:pPr>
            <a:r>
              <a:rPr lang="vi-VN"/>
              <a:t>Polymorphism (tính đa hình)</a:t>
            </a:r>
            <a:endParaRPr lang="en-US" b="1"/>
          </a:p>
        </p:txBody>
      </p:sp>
    </p:spTree>
    <p:extLst>
      <p:ext uri="{BB962C8B-B14F-4D97-AF65-F5344CB8AC3E}">
        <p14:creationId xmlns:p14="http://schemas.microsoft.com/office/powerpoint/2010/main" val="30580914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8305800" cy="838200"/>
          </a:xfrm>
        </p:spPr>
        <p:txBody>
          <a:bodyPr/>
          <a:lstStyle/>
          <a:p>
            <a:r>
              <a:rPr lang="en-US" i="1"/>
              <a:t>1.2. Các khái niệm cơ sở trong OOP.</a:t>
            </a:r>
            <a:endParaRPr lang="en-US"/>
          </a:p>
        </p:txBody>
      </p:sp>
      <p:sp>
        <p:nvSpPr>
          <p:cNvPr id="3" name="Content Placeholder 2"/>
          <p:cNvSpPr>
            <a:spLocks noGrp="1"/>
          </p:cNvSpPr>
          <p:nvPr>
            <p:ph idx="1"/>
          </p:nvPr>
        </p:nvSpPr>
        <p:spPr>
          <a:xfrm>
            <a:off x="687092" y="1905000"/>
            <a:ext cx="8229600" cy="4724400"/>
          </a:xfrm>
        </p:spPr>
        <p:txBody>
          <a:bodyPr/>
          <a:lstStyle/>
          <a:p>
            <a:pPr lvl="0" algn="just">
              <a:lnSpc>
                <a:spcPct val="150000"/>
              </a:lnSpc>
            </a:pPr>
            <a:r>
              <a:rPr lang="en-US" b="1"/>
              <a:t>Đối tượng</a:t>
            </a:r>
            <a:r>
              <a:rPr lang="en-US"/>
              <a:t> (</a:t>
            </a:r>
            <a:r>
              <a:rPr lang="en-US" i="1"/>
              <a:t>object</a:t>
            </a:r>
            <a:r>
              <a:rPr lang="en-US"/>
              <a:t>): Các dữ liệu và chỉ thị được kết hợp vào một đơn vị đầy đủ tạo nên một đối tượng.</a:t>
            </a:r>
          </a:p>
          <a:p>
            <a:pPr lvl="0" algn="just">
              <a:lnSpc>
                <a:spcPct val="150000"/>
              </a:lnSpc>
            </a:pPr>
            <a:r>
              <a:rPr lang="en-US" b="1"/>
              <a:t>Lớp</a:t>
            </a:r>
            <a:r>
              <a:rPr lang="en-US"/>
              <a:t> (class): Mỗi một đối tượng là thể hiện (instance) của một lớp. Như vậy lớp là đại diện cho các đối tượng có các member function giống nhau và các data member cùng kiểu</a:t>
            </a:r>
            <a:endParaRPr lang="en-US" b="1"/>
          </a:p>
        </p:txBody>
      </p:sp>
    </p:spTree>
    <p:extLst>
      <p:ext uri="{BB962C8B-B14F-4D97-AF65-F5344CB8AC3E}">
        <p14:creationId xmlns:p14="http://schemas.microsoft.com/office/powerpoint/2010/main" val="178296185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8305800" cy="838200"/>
          </a:xfrm>
        </p:spPr>
        <p:txBody>
          <a:bodyPr/>
          <a:lstStyle/>
          <a:p>
            <a:r>
              <a:rPr lang="en-US" i="1"/>
              <a:t>1.2. Các khái niệm cơ sở trong OOP.</a:t>
            </a:r>
            <a:endParaRPr lang="en-US"/>
          </a:p>
        </p:txBody>
      </p:sp>
      <p:sp>
        <p:nvSpPr>
          <p:cNvPr id="3" name="Content Placeholder 2"/>
          <p:cNvSpPr>
            <a:spLocks noGrp="1"/>
          </p:cNvSpPr>
          <p:nvPr>
            <p:ph idx="1"/>
          </p:nvPr>
        </p:nvSpPr>
        <p:spPr>
          <a:xfrm>
            <a:off x="838200" y="1905000"/>
            <a:ext cx="7693025" cy="4724400"/>
          </a:xfrm>
        </p:spPr>
        <p:txBody>
          <a:bodyPr/>
          <a:lstStyle/>
          <a:p>
            <a:pPr lvl="0" algn="just">
              <a:lnSpc>
                <a:spcPct val="150000"/>
              </a:lnSpc>
            </a:pPr>
            <a:r>
              <a:rPr lang="en-US" b="1"/>
              <a:t>Tính đóng gói</a:t>
            </a:r>
            <a:r>
              <a:rPr lang="en-US"/>
              <a:t> (</a:t>
            </a:r>
            <a:r>
              <a:rPr lang="en-US" i="1"/>
              <a:t>encapsulation</a:t>
            </a:r>
            <a:r>
              <a:rPr lang="en-US"/>
              <a:t>): </a:t>
            </a:r>
            <a:r>
              <a:rPr lang="vi-VN"/>
              <a:t>là việc kết hợp một bộ các </a:t>
            </a:r>
            <a:r>
              <a:rPr lang="vi-VN" b="1"/>
              <a:t>dữ liệu (data)</a:t>
            </a:r>
            <a:r>
              <a:rPr lang="vi-VN"/>
              <a:t> liên quan đến nhau cùng với một bộ các </a:t>
            </a:r>
            <a:r>
              <a:rPr lang="vi-VN" b="1"/>
              <a:t>hàm/phương thức (functions/methods)</a:t>
            </a:r>
            <a:r>
              <a:rPr lang="vi-VN"/>
              <a:t> hoạt động trên các dữ liệu đó, “gói” tất cả vào trong một cái gọi là </a:t>
            </a:r>
            <a:r>
              <a:rPr lang="vi-VN" b="1"/>
              <a:t>class</a:t>
            </a:r>
            <a:r>
              <a:rPr lang="vi-VN"/>
              <a:t>.  </a:t>
            </a:r>
            <a:endParaRPr lang="en-US"/>
          </a:p>
        </p:txBody>
      </p:sp>
    </p:spTree>
    <p:extLst>
      <p:ext uri="{BB962C8B-B14F-4D97-AF65-F5344CB8AC3E}">
        <p14:creationId xmlns:p14="http://schemas.microsoft.com/office/powerpoint/2010/main" val="323063442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8275-FD68-483E-B8A6-D50666E8F64A}"/>
              </a:ext>
            </a:extLst>
          </p:cNvPr>
          <p:cNvSpPr>
            <a:spLocks noGrp="1"/>
          </p:cNvSpPr>
          <p:nvPr>
            <p:ph type="title"/>
          </p:nvPr>
        </p:nvSpPr>
        <p:spPr>
          <a:xfrm>
            <a:off x="546100" y="661194"/>
            <a:ext cx="8369300" cy="785018"/>
          </a:xfrm>
        </p:spPr>
        <p:txBody>
          <a:bodyPr/>
          <a:lstStyle/>
          <a:p>
            <a:r>
              <a:rPr lang="en-US" i="1"/>
              <a:t>1.2. Các khái niệm cơ sở trong OOP.</a:t>
            </a:r>
            <a:endParaRPr lang="en-US"/>
          </a:p>
        </p:txBody>
      </p:sp>
      <p:sp>
        <p:nvSpPr>
          <p:cNvPr id="3" name="Content Placeholder 2">
            <a:extLst>
              <a:ext uri="{FF2B5EF4-FFF2-40B4-BE49-F238E27FC236}">
                <a16:creationId xmlns:a16="http://schemas.microsoft.com/office/drawing/2014/main" id="{600DF236-4247-46AD-8875-926FC3305154}"/>
              </a:ext>
            </a:extLst>
          </p:cNvPr>
          <p:cNvSpPr>
            <a:spLocks noGrp="1"/>
          </p:cNvSpPr>
          <p:nvPr>
            <p:ph idx="1"/>
          </p:nvPr>
        </p:nvSpPr>
        <p:spPr>
          <a:xfrm>
            <a:off x="613362" y="1765300"/>
            <a:ext cx="8075026" cy="4940300"/>
          </a:xfrm>
        </p:spPr>
        <p:txBody>
          <a:bodyPr/>
          <a:lstStyle/>
          <a:p>
            <a:pPr algn="just"/>
            <a:r>
              <a:rPr lang="vi-VN" b="1" i="1"/>
              <a:t>Che dấu dữ liệu  (Data Hiding) </a:t>
            </a:r>
            <a:r>
              <a:rPr lang="vi-VN"/>
              <a:t>là việc một số </a:t>
            </a:r>
            <a:r>
              <a:rPr lang="vi-VN" b="1"/>
              <a:t>dữ liệu (data)</a:t>
            </a:r>
            <a:r>
              <a:rPr lang="vi-VN"/>
              <a:t> và </a:t>
            </a:r>
            <a:r>
              <a:rPr lang="vi-VN" b="1"/>
              <a:t>hàm/phương thức (functions/methods)</a:t>
            </a:r>
            <a:r>
              <a:rPr lang="vi-VN"/>
              <a:t> được class che giấu đi (ở dạng </a:t>
            </a:r>
            <a:r>
              <a:rPr lang="vi-VN" i="1"/>
              <a:t>private</a:t>
            </a:r>
            <a:r>
              <a:rPr lang="vi-VN"/>
              <a:t>) để đảm bảo rằng các dữ liệu đó sẽ được truy cập và sử dụng đúng mục đích, đúng cách thông qua các </a:t>
            </a:r>
            <a:r>
              <a:rPr lang="vi-VN" b="1"/>
              <a:t>hàm/phương thức (functions/methods)</a:t>
            </a:r>
            <a:r>
              <a:rPr lang="vi-VN"/>
              <a:t> ở dạng </a:t>
            </a:r>
            <a:r>
              <a:rPr lang="vi-VN" i="1"/>
              <a:t>public</a:t>
            </a:r>
            <a:r>
              <a:rPr lang="vi-VN"/>
              <a:t> mà class cung cấp. </a:t>
            </a:r>
          </a:p>
          <a:p>
            <a:pPr algn="just"/>
            <a:r>
              <a:rPr lang="vi-VN"/>
              <a:t>Bạn không thể truy cập đến các </a:t>
            </a:r>
            <a:r>
              <a:rPr lang="vi-VN" i="1"/>
              <a:t>private </a:t>
            </a:r>
            <a:r>
              <a:rPr lang="vi-VN"/>
              <a:t>data hoặc gọi đến </a:t>
            </a:r>
            <a:r>
              <a:rPr lang="vi-VN" i="1"/>
              <a:t>private </a:t>
            </a:r>
            <a:r>
              <a:rPr lang="vi-VN"/>
              <a:t>methods của class từ bên ngoài class đó.</a:t>
            </a:r>
            <a:endParaRPr lang="en-US"/>
          </a:p>
        </p:txBody>
      </p:sp>
    </p:spTree>
    <p:extLst>
      <p:ext uri="{BB962C8B-B14F-4D97-AF65-F5344CB8AC3E}">
        <p14:creationId xmlns:p14="http://schemas.microsoft.com/office/powerpoint/2010/main" val="136206850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8305800" cy="838200"/>
          </a:xfrm>
        </p:spPr>
        <p:txBody>
          <a:bodyPr/>
          <a:lstStyle/>
          <a:p>
            <a:r>
              <a:rPr lang="en-US" i="1"/>
              <a:t>1.2. Các khái niệm cơ sở trong OOP.</a:t>
            </a:r>
            <a:endParaRPr lang="en-US"/>
          </a:p>
        </p:txBody>
      </p:sp>
      <p:sp>
        <p:nvSpPr>
          <p:cNvPr id="3" name="Content Placeholder 2"/>
          <p:cNvSpPr>
            <a:spLocks noGrp="1"/>
          </p:cNvSpPr>
          <p:nvPr>
            <p:ph idx="1"/>
          </p:nvPr>
        </p:nvSpPr>
        <p:spPr>
          <a:xfrm>
            <a:off x="838200" y="1905000"/>
            <a:ext cx="7693025" cy="4724400"/>
          </a:xfrm>
        </p:spPr>
        <p:txBody>
          <a:bodyPr/>
          <a:lstStyle/>
          <a:p>
            <a:pPr lvl="0" algn="just">
              <a:lnSpc>
                <a:spcPct val="150000"/>
              </a:lnSpc>
            </a:pPr>
            <a:r>
              <a:rPr lang="en-US" b="1"/>
              <a:t>Tính trừu tượng</a:t>
            </a:r>
            <a:r>
              <a:rPr lang="en-US"/>
              <a:t> (</a:t>
            </a:r>
            <a:r>
              <a:rPr lang="en-US" i="1"/>
              <a:t>abstraction</a:t>
            </a:r>
            <a:r>
              <a:rPr lang="en-US"/>
              <a:t>): </a:t>
            </a:r>
            <a:r>
              <a:rPr lang="vi-VN"/>
              <a:t>chọn ra các thuộc tính, phương thức của đối tượng cần cho việc giải quyết bài toán đang lập trình</a:t>
            </a:r>
            <a:r>
              <a:rPr lang="en-US"/>
              <a:t>. </a:t>
            </a:r>
          </a:p>
          <a:p>
            <a:pPr lvl="0" algn="just">
              <a:lnSpc>
                <a:spcPct val="150000"/>
              </a:lnSpc>
            </a:pPr>
            <a:r>
              <a:rPr lang="en-US"/>
              <a:t>Ví dụ: Bài toán quản điểm sinh viên, bài toán quản lý bệnh nhân.</a:t>
            </a:r>
          </a:p>
        </p:txBody>
      </p:sp>
    </p:spTree>
    <p:extLst>
      <p:ext uri="{BB962C8B-B14F-4D97-AF65-F5344CB8AC3E}">
        <p14:creationId xmlns:p14="http://schemas.microsoft.com/office/powerpoint/2010/main" val="290558999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A0717-D670-4ED2-BA13-1C2AD1F0636B}"/>
              </a:ext>
            </a:extLst>
          </p:cNvPr>
          <p:cNvSpPr>
            <a:spLocks noGrp="1"/>
          </p:cNvSpPr>
          <p:nvPr>
            <p:ph type="title"/>
          </p:nvPr>
        </p:nvSpPr>
        <p:spPr>
          <a:xfrm>
            <a:off x="546100" y="661194"/>
            <a:ext cx="8369300" cy="785018"/>
          </a:xfrm>
        </p:spPr>
        <p:txBody>
          <a:bodyPr/>
          <a:lstStyle/>
          <a:p>
            <a:r>
              <a:rPr lang="en-US" i="1"/>
              <a:t>1.2. Các khái niệm cơ sở trong OOP.</a:t>
            </a:r>
            <a:endParaRPr lang="en-US"/>
          </a:p>
        </p:txBody>
      </p:sp>
      <p:sp>
        <p:nvSpPr>
          <p:cNvPr id="3" name="Content Placeholder 2">
            <a:extLst>
              <a:ext uri="{FF2B5EF4-FFF2-40B4-BE49-F238E27FC236}">
                <a16:creationId xmlns:a16="http://schemas.microsoft.com/office/drawing/2014/main" id="{62FC7555-1562-4AFA-9D74-D2B158FDE492}"/>
              </a:ext>
            </a:extLst>
          </p:cNvPr>
          <p:cNvSpPr>
            <a:spLocks noGrp="1"/>
          </p:cNvSpPr>
          <p:nvPr>
            <p:ph idx="1"/>
          </p:nvPr>
        </p:nvSpPr>
        <p:spPr/>
        <p:txBody>
          <a:bodyPr/>
          <a:lstStyle/>
          <a:p>
            <a:pPr algn="just">
              <a:lnSpc>
                <a:spcPct val="150000"/>
              </a:lnSpc>
            </a:pPr>
            <a:r>
              <a:rPr lang="en-US" b="1"/>
              <a:t>Tính kế thừa</a:t>
            </a:r>
            <a:r>
              <a:rPr lang="en-US"/>
              <a:t> (</a:t>
            </a:r>
            <a:r>
              <a:rPr lang="en-US" i="1"/>
              <a:t>inheritance</a:t>
            </a:r>
            <a:r>
              <a:rPr lang="en-US"/>
              <a:t>): một </a:t>
            </a:r>
            <a:r>
              <a:rPr lang="vi-VN"/>
              <a:t>lớp có thể định nghĩa dựa vào </a:t>
            </a:r>
            <a:r>
              <a:rPr lang="en-US"/>
              <a:t>một </a:t>
            </a:r>
            <a:r>
              <a:rPr lang="vi-VN"/>
              <a:t>lớp khác, thừa kế lại thuộc tính và phương của lớp khác, tận dụng được mã nguồn, không phải định nghĩ lặp lại, tái sử dụng mã nguồn </a:t>
            </a:r>
            <a:r>
              <a:rPr lang="en-US"/>
              <a:t>một </a:t>
            </a:r>
            <a:r>
              <a:rPr lang="vi-VN"/>
              <a:t>cách tối ưu.</a:t>
            </a:r>
            <a:endParaRPr lang="en-US"/>
          </a:p>
        </p:txBody>
      </p:sp>
    </p:spTree>
    <p:extLst>
      <p:ext uri="{BB962C8B-B14F-4D97-AF65-F5344CB8AC3E}">
        <p14:creationId xmlns:p14="http://schemas.microsoft.com/office/powerpoint/2010/main" val="283194115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A0717-D670-4ED2-BA13-1C2AD1F0636B}"/>
              </a:ext>
            </a:extLst>
          </p:cNvPr>
          <p:cNvSpPr>
            <a:spLocks noGrp="1"/>
          </p:cNvSpPr>
          <p:nvPr>
            <p:ph type="title"/>
          </p:nvPr>
        </p:nvSpPr>
        <p:spPr>
          <a:xfrm>
            <a:off x="546100" y="661194"/>
            <a:ext cx="8369300" cy="785018"/>
          </a:xfrm>
        </p:spPr>
        <p:txBody>
          <a:bodyPr/>
          <a:lstStyle/>
          <a:p>
            <a:r>
              <a:rPr lang="en-US" i="1"/>
              <a:t>1.2. Các khái niệm cơ sở trong OOP.</a:t>
            </a:r>
            <a:endParaRPr lang="en-US"/>
          </a:p>
        </p:txBody>
      </p:sp>
      <p:sp>
        <p:nvSpPr>
          <p:cNvPr id="3" name="Content Placeholder 2">
            <a:extLst>
              <a:ext uri="{FF2B5EF4-FFF2-40B4-BE49-F238E27FC236}">
                <a16:creationId xmlns:a16="http://schemas.microsoft.com/office/drawing/2014/main" id="{62FC7555-1562-4AFA-9D74-D2B158FDE492}"/>
              </a:ext>
            </a:extLst>
          </p:cNvPr>
          <p:cNvSpPr>
            <a:spLocks noGrp="1"/>
          </p:cNvSpPr>
          <p:nvPr>
            <p:ph idx="1"/>
          </p:nvPr>
        </p:nvSpPr>
        <p:spPr/>
        <p:txBody>
          <a:bodyPr/>
          <a:lstStyle/>
          <a:p>
            <a:pPr algn="just">
              <a:lnSpc>
                <a:spcPct val="150000"/>
              </a:lnSpc>
            </a:pPr>
            <a:r>
              <a:rPr lang="en-US" b="1"/>
              <a:t>Tính đa hình</a:t>
            </a:r>
            <a:r>
              <a:rPr lang="en-US"/>
              <a:t> (p</a:t>
            </a:r>
            <a:r>
              <a:rPr lang="vi-VN"/>
              <a:t>olymorphism</a:t>
            </a:r>
            <a:r>
              <a:rPr lang="en-US"/>
              <a:t>): </a:t>
            </a:r>
          </a:p>
        </p:txBody>
      </p:sp>
      <p:pic>
        <p:nvPicPr>
          <p:cNvPr id="1026" name="Picture 2" descr="C++ Polymorphism - javatpoint">
            <a:extLst>
              <a:ext uri="{FF2B5EF4-FFF2-40B4-BE49-F238E27FC236}">
                <a16:creationId xmlns:a16="http://schemas.microsoft.com/office/drawing/2014/main" id="{1D926281-E419-4238-AB9B-F1DD2A9A18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607058"/>
            <a:ext cx="6934200" cy="4036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40779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8305800" cy="838200"/>
          </a:xfrm>
        </p:spPr>
        <p:txBody>
          <a:bodyPr/>
          <a:lstStyle/>
          <a:p>
            <a:r>
              <a:rPr lang="en-US"/>
              <a:t>1.3. Ngôn ngữ lập trình C++ và OOP.</a:t>
            </a:r>
          </a:p>
        </p:txBody>
      </p:sp>
      <p:sp>
        <p:nvSpPr>
          <p:cNvPr id="3" name="Content Placeholder 2"/>
          <p:cNvSpPr>
            <a:spLocks noGrp="1"/>
          </p:cNvSpPr>
          <p:nvPr>
            <p:ph idx="1"/>
          </p:nvPr>
        </p:nvSpPr>
        <p:spPr>
          <a:xfrm>
            <a:off x="838200" y="1905000"/>
            <a:ext cx="7693025" cy="4724400"/>
          </a:xfrm>
        </p:spPr>
        <p:txBody>
          <a:bodyPr/>
          <a:lstStyle/>
          <a:p>
            <a:pPr>
              <a:buFont typeface="Wingdings" panose="05000000000000000000" pitchFamily="2" charset="2"/>
              <a:buChar char="v"/>
            </a:pPr>
            <a:r>
              <a:rPr lang="en-US"/>
              <a:t>Simula, Pascal, C++, Java, C#, VB.Net,…	</a:t>
            </a:r>
          </a:p>
          <a:p>
            <a:pPr>
              <a:buFont typeface="Wingdings" panose="05000000000000000000" pitchFamily="2" charset="2"/>
              <a:buChar char="v"/>
            </a:pPr>
            <a:r>
              <a:rPr lang="en-US"/>
              <a:t>C++:</a:t>
            </a:r>
          </a:p>
          <a:p>
            <a:r>
              <a:rPr lang="en-US"/>
              <a:t>Phát triển từ ngôn ngữ C</a:t>
            </a:r>
          </a:p>
          <a:p>
            <a:r>
              <a:rPr lang="en-US"/>
              <a:t>Kế thừa cú pháp và ưu điểm của C</a:t>
            </a:r>
          </a:p>
          <a:p>
            <a:r>
              <a:rPr lang="en-US"/>
              <a:t>C++ là ngôn ngữ lập trình hướng đối tượng</a:t>
            </a:r>
          </a:p>
          <a:p>
            <a:r>
              <a:rPr lang="en-US"/>
              <a:t>…</a:t>
            </a:r>
          </a:p>
          <a:p>
            <a:r>
              <a:rPr lang="en-US"/>
              <a:t>Tại sao lại sử dụng C++ để học lập trình hướng đối tượng????</a:t>
            </a:r>
          </a:p>
          <a:p>
            <a:pPr marL="0" indent="0">
              <a:buNone/>
            </a:pPr>
            <a:endParaRPr lang="en-US"/>
          </a:p>
        </p:txBody>
      </p:sp>
    </p:spTree>
    <p:extLst>
      <p:ext uri="{BB962C8B-B14F-4D97-AF65-F5344CB8AC3E}">
        <p14:creationId xmlns:p14="http://schemas.microsoft.com/office/powerpoint/2010/main" val="118695715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8305800" cy="838200"/>
          </a:xfrm>
        </p:spPr>
        <p:txBody>
          <a:bodyPr/>
          <a:lstStyle/>
          <a:p>
            <a:r>
              <a:rPr lang="en-US"/>
              <a:t>1.3. Ngôn ngữ lập trình C++ và OOP.</a:t>
            </a:r>
          </a:p>
        </p:txBody>
      </p:sp>
      <p:sp>
        <p:nvSpPr>
          <p:cNvPr id="3" name="Content Placeholder 2"/>
          <p:cNvSpPr>
            <a:spLocks noGrp="1"/>
          </p:cNvSpPr>
          <p:nvPr>
            <p:ph idx="1"/>
          </p:nvPr>
        </p:nvSpPr>
        <p:spPr>
          <a:xfrm>
            <a:off x="609600" y="1905000"/>
            <a:ext cx="8229600" cy="4724400"/>
          </a:xfrm>
        </p:spPr>
        <p:txBody>
          <a:bodyPr/>
          <a:lstStyle/>
          <a:p>
            <a:pPr algn="just"/>
            <a:r>
              <a:rPr lang="en-US"/>
              <a:t>Cú pháp kế thừa từ C</a:t>
            </a:r>
          </a:p>
          <a:p>
            <a:pPr algn="just"/>
            <a:r>
              <a:rPr lang="en-US"/>
              <a:t>C++ hỗ trợ đầy đủ các lý thuyết OOP</a:t>
            </a:r>
          </a:p>
          <a:p>
            <a:pPr algn="just"/>
            <a:r>
              <a:rPr lang="en-US"/>
              <a:t>C++ là ngôn ngữ lập trình hướng đối tượng đơn giản và gần gũi nhất về mặt tư duy</a:t>
            </a:r>
          </a:p>
          <a:p>
            <a:pPr algn="just"/>
            <a:r>
              <a:rPr lang="en-US"/>
              <a:t>C++ là ngôn ngữ lập trình cấp thấp, chương trình có dung lượng nhỏ, chạy nhanh, …</a:t>
            </a:r>
          </a:p>
          <a:p>
            <a:pPr algn="just">
              <a:lnSpc>
                <a:spcPct val="150000"/>
              </a:lnSpc>
            </a:pPr>
            <a:r>
              <a:rPr lang="en-US"/>
              <a:t>Học C++ dễ tiếp cận các ngôn ngữ khác như Java, Python, …</a:t>
            </a:r>
          </a:p>
          <a:p>
            <a:pPr algn="just"/>
            <a:endParaRPr lang="en-US"/>
          </a:p>
        </p:txBody>
      </p:sp>
    </p:spTree>
    <p:extLst>
      <p:ext uri="{BB962C8B-B14F-4D97-AF65-F5344CB8AC3E}">
        <p14:creationId xmlns:p14="http://schemas.microsoft.com/office/powerpoint/2010/main" val="152595141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AutoShape 2"/>
          <p:cNvSpPr>
            <a:spLocks noGrp="1" noChangeArrowheads="1"/>
          </p:cNvSpPr>
          <p:nvPr>
            <p:ph type="title"/>
          </p:nvPr>
        </p:nvSpPr>
        <p:spPr/>
        <p:txBody>
          <a:bodyPr/>
          <a:lstStyle/>
          <a:p>
            <a:r>
              <a:rPr lang="en-US"/>
              <a:t>NỘI DUNG</a:t>
            </a:r>
          </a:p>
        </p:txBody>
      </p:sp>
      <p:sp>
        <p:nvSpPr>
          <p:cNvPr id="542723" name="Rectangle 3"/>
          <p:cNvSpPr>
            <a:spLocks noGrp="1" noChangeArrowheads="1"/>
          </p:cNvSpPr>
          <p:nvPr>
            <p:ph type="body" idx="1"/>
          </p:nvPr>
        </p:nvSpPr>
        <p:spPr>
          <a:xfrm>
            <a:off x="770731" y="2133600"/>
            <a:ext cx="7693025" cy="3876675"/>
          </a:xfrm>
        </p:spPr>
        <p:txBody>
          <a:bodyPr/>
          <a:lstStyle/>
          <a:p>
            <a:pPr marL="0" indent="0">
              <a:lnSpc>
                <a:spcPct val="150000"/>
              </a:lnSpc>
              <a:buNone/>
            </a:pPr>
            <a:r>
              <a:rPr lang="en-US"/>
              <a:t>Chương 1. Các khái niệm </a:t>
            </a:r>
          </a:p>
          <a:p>
            <a:pPr marL="0" indent="0">
              <a:lnSpc>
                <a:spcPct val="150000"/>
              </a:lnSpc>
              <a:buNone/>
            </a:pPr>
            <a:r>
              <a:rPr lang="vi-VN"/>
              <a:t>Chương </a:t>
            </a:r>
            <a:r>
              <a:rPr lang="en-US"/>
              <a:t>2.</a:t>
            </a:r>
            <a:r>
              <a:rPr lang="vi-VN"/>
              <a:t> Đối tượng và Lớp</a:t>
            </a:r>
            <a:r>
              <a:rPr lang="en-US"/>
              <a:t>.</a:t>
            </a:r>
          </a:p>
          <a:p>
            <a:pPr marL="0" indent="0">
              <a:lnSpc>
                <a:spcPct val="150000"/>
              </a:lnSpc>
              <a:buNone/>
            </a:pPr>
            <a:r>
              <a:rPr lang="en-US"/>
              <a:t>Chương 3. Thừa kế.</a:t>
            </a:r>
          </a:p>
          <a:p>
            <a:pPr marL="0" indent="0">
              <a:lnSpc>
                <a:spcPct val="150000"/>
              </a:lnSpc>
              <a:buNone/>
            </a:pPr>
            <a:r>
              <a:rPr lang="vi-VN"/>
              <a:t>Chương </a:t>
            </a:r>
            <a:r>
              <a:rPr lang="en-US"/>
              <a:t>4.</a:t>
            </a:r>
            <a:r>
              <a:rPr lang="vi-VN"/>
              <a:t> Bản mẫu</a:t>
            </a:r>
            <a:r>
              <a:rPr lang="en-US"/>
              <a:t>.</a:t>
            </a:r>
            <a:endParaRPr lang="en-US">
              <a:solidFill>
                <a:schemeClr val="tx1"/>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8382000" cy="838200"/>
          </a:xfrm>
        </p:spPr>
        <p:txBody>
          <a:bodyPr/>
          <a:lstStyle/>
          <a:p>
            <a:r>
              <a:rPr lang="en-US" sz="3200"/>
              <a:t>1.4. Cấu trúc một chương trình trong C++</a:t>
            </a:r>
          </a:p>
        </p:txBody>
      </p:sp>
      <p:sp>
        <p:nvSpPr>
          <p:cNvPr id="3" name="Content Placeholder 2"/>
          <p:cNvSpPr>
            <a:spLocks noGrp="1"/>
          </p:cNvSpPr>
          <p:nvPr>
            <p:ph idx="1"/>
          </p:nvPr>
        </p:nvSpPr>
        <p:spPr>
          <a:xfrm>
            <a:off x="613362" y="1765300"/>
            <a:ext cx="8075026" cy="4940300"/>
          </a:xfrm>
        </p:spPr>
        <p:txBody>
          <a:bodyPr/>
          <a:lstStyle/>
          <a:p>
            <a:pPr>
              <a:lnSpc>
                <a:spcPct val="150000"/>
              </a:lnSpc>
            </a:pPr>
            <a:r>
              <a:rPr lang="en-US"/>
              <a:t>#include&lt;&gt;</a:t>
            </a:r>
          </a:p>
          <a:p>
            <a:pPr>
              <a:lnSpc>
                <a:spcPct val="150000"/>
              </a:lnSpc>
            </a:pPr>
            <a:r>
              <a:rPr lang="en-US"/>
              <a:t>class A{ };</a:t>
            </a:r>
          </a:p>
          <a:p>
            <a:pPr>
              <a:lnSpc>
                <a:spcPct val="150000"/>
              </a:lnSpc>
            </a:pPr>
            <a:r>
              <a:rPr lang="en-US"/>
              <a:t>class B{ };</a:t>
            </a:r>
          </a:p>
          <a:p>
            <a:pPr>
              <a:lnSpc>
                <a:spcPct val="150000"/>
              </a:lnSpc>
            </a:pPr>
            <a:r>
              <a:rPr lang="en-US"/>
              <a:t>…</a:t>
            </a:r>
          </a:p>
          <a:p>
            <a:pPr>
              <a:lnSpc>
                <a:spcPct val="150000"/>
              </a:lnSpc>
            </a:pPr>
            <a:r>
              <a:rPr lang="en-US"/>
              <a:t>int main(){</a:t>
            </a:r>
          </a:p>
          <a:p>
            <a:pPr lvl="1">
              <a:lnSpc>
                <a:spcPct val="150000"/>
              </a:lnSpc>
            </a:pPr>
            <a:r>
              <a:rPr lang="en-US"/>
              <a:t>//nội dung hàm main </a:t>
            </a:r>
          </a:p>
          <a:p>
            <a:pPr>
              <a:lnSpc>
                <a:spcPct val="150000"/>
              </a:lnSpc>
            </a:pPr>
            <a:r>
              <a:rPr lang="en-US"/>
              <a:t>}</a:t>
            </a:r>
          </a:p>
          <a:p>
            <a:endParaRPr lang="en-US"/>
          </a:p>
        </p:txBody>
      </p:sp>
    </p:spTree>
    <p:extLst>
      <p:ext uri="{BB962C8B-B14F-4D97-AF65-F5344CB8AC3E}">
        <p14:creationId xmlns:p14="http://schemas.microsoft.com/office/powerpoint/2010/main" val="352122198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1.5. Các kiểu dữ liệu trong C++</a:t>
            </a:r>
          </a:p>
        </p:txBody>
      </p:sp>
      <p:sp>
        <p:nvSpPr>
          <p:cNvPr id="3" name="Content Placeholder 2"/>
          <p:cNvSpPr>
            <a:spLocks noGrp="1"/>
          </p:cNvSpPr>
          <p:nvPr>
            <p:ph idx="1"/>
          </p:nvPr>
        </p:nvSpPr>
        <p:spPr/>
        <p:txBody>
          <a:bodyPr/>
          <a:lstStyle/>
          <a:p>
            <a:r>
              <a:rPr lang="en-US" sz="3600"/>
              <a:t>T</a:t>
            </a:r>
            <a:r>
              <a:rPr lang="vi-VN" sz="3600"/>
              <a:t>ư</a:t>
            </a:r>
            <a:r>
              <a:rPr lang="en-US" sz="3600"/>
              <a:t>ơng tự C</a:t>
            </a:r>
          </a:p>
          <a:p>
            <a:pPr lvl="1"/>
            <a:r>
              <a:rPr lang="en-US" sz="3200"/>
              <a:t>số nguyên: int, long, unsigned, ..</a:t>
            </a:r>
          </a:p>
          <a:p>
            <a:pPr lvl="1"/>
            <a:r>
              <a:rPr lang="en-US" sz="3200"/>
              <a:t>số thực: float, double</a:t>
            </a:r>
          </a:p>
          <a:p>
            <a:pPr lvl="1"/>
            <a:r>
              <a:rPr lang="en-US" sz="3200"/>
              <a:t>ký tự: char</a:t>
            </a:r>
          </a:p>
          <a:p>
            <a:pPr lvl="1"/>
            <a:r>
              <a:rPr lang="en-US" sz="3200"/>
              <a:t>void</a:t>
            </a:r>
          </a:p>
          <a:p>
            <a:r>
              <a:rPr lang="en-US" sz="3600"/>
              <a:t>boolean {true, false}</a:t>
            </a:r>
          </a:p>
          <a:p>
            <a:r>
              <a:rPr lang="en-US" sz="3600"/>
              <a:t>string // char st[30], *s;</a:t>
            </a:r>
          </a:p>
        </p:txBody>
      </p:sp>
    </p:spTree>
    <p:extLst>
      <p:ext uri="{BB962C8B-B14F-4D97-AF65-F5344CB8AC3E}">
        <p14:creationId xmlns:p14="http://schemas.microsoft.com/office/powerpoint/2010/main" val="268897542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1.6. Các lệnh cơ bản trong C++</a:t>
            </a:r>
          </a:p>
        </p:txBody>
      </p:sp>
      <p:sp>
        <p:nvSpPr>
          <p:cNvPr id="3" name="Content Placeholder 2"/>
          <p:cNvSpPr>
            <a:spLocks noGrp="1"/>
          </p:cNvSpPr>
          <p:nvPr>
            <p:ph idx="1"/>
          </p:nvPr>
        </p:nvSpPr>
        <p:spPr/>
        <p:txBody>
          <a:bodyPr/>
          <a:lstStyle/>
          <a:p>
            <a:r>
              <a:rPr lang="en-US"/>
              <a:t>T</a:t>
            </a:r>
            <a:r>
              <a:rPr lang="vi-VN"/>
              <a:t>ư</a:t>
            </a:r>
            <a:r>
              <a:rPr lang="en-US"/>
              <a:t>ơng tự C</a:t>
            </a:r>
          </a:p>
          <a:p>
            <a:pPr lvl="1"/>
            <a:r>
              <a:rPr lang="en-US" sz="4000"/>
              <a:t>if, switch</a:t>
            </a:r>
          </a:p>
          <a:p>
            <a:pPr lvl="1"/>
            <a:r>
              <a:rPr lang="en-US" sz="4000"/>
              <a:t>for, while, do..while</a:t>
            </a:r>
          </a:p>
          <a:p>
            <a:pPr lvl="1"/>
            <a:r>
              <a:rPr lang="en-US" sz="4000"/>
              <a:t>break, continue</a:t>
            </a:r>
          </a:p>
          <a:p>
            <a:pPr lvl="1"/>
            <a:r>
              <a:rPr lang="en-US" sz="4000"/>
              <a:t>return </a:t>
            </a:r>
          </a:p>
          <a:p>
            <a:pPr lvl="1"/>
            <a:r>
              <a:rPr lang="en-US" sz="4000"/>
              <a:t>…</a:t>
            </a:r>
          </a:p>
          <a:p>
            <a:endParaRPr lang="en-US"/>
          </a:p>
        </p:txBody>
      </p:sp>
    </p:spTree>
    <p:extLst>
      <p:ext uri="{BB962C8B-B14F-4D97-AF65-F5344CB8AC3E}">
        <p14:creationId xmlns:p14="http://schemas.microsoft.com/office/powerpoint/2010/main" val="297500979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1.7. Các mở rộng của C++ với C</a:t>
            </a:r>
          </a:p>
        </p:txBody>
      </p:sp>
      <p:sp>
        <p:nvSpPr>
          <p:cNvPr id="3" name="Content Placeholder 2"/>
          <p:cNvSpPr>
            <a:spLocks noGrp="1"/>
          </p:cNvSpPr>
          <p:nvPr>
            <p:ph idx="1"/>
          </p:nvPr>
        </p:nvSpPr>
        <p:spPr/>
        <p:txBody>
          <a:bodyPr/>
          <a:lstStyle/>
          <a:p>
            <a:r>
              <a:rPr lang="en-US" u="sng"/>
              <a:t>Sự tương thích kiểu dữ liệu</a:t>
            </a:r>
          </a:p>
          <a:p>
            <a:r>
              <a:rPr lang="en-US" u="sng"/>
              <a:t>Khai báo hàm nguyên mẫu</a:t>
            </a:r>
          </a:p>
          <a:p>
            <a:r>
              <a:rPr lang="en-US" u="sng"/>
              <a:t>Khả năng vào ra mới</a:t>
            </a:r>
          </a:p>
          <a:p>
            <a:r>
              <a:rPr lang="en-US" u="sng"/>
              <a:t>Khai báo mọi nơi</a:t>
            </a:r>
          </a:p>
          <a:p>
            <a:r>
              <a:rPr lang="en-US" u="sng"/>
              <a:t>Toán tử phạm vi ::</a:t>
            </a:r>
          </a:p>
          <a:p>
            <a:r>
              <a:rPr lang="en-US" u="sng"/>
              <a:t>Tham chiếu</a:t>
            </a:r>
          </a:p>
          <a:p>
            <a:r>
              <a:rPr lang="en-US" u="sng"/>
              <a:t>Tham số ngầm định và định nghĩa chồng hàm</a:t>
            </a:r>
          </a:p>
          <a:p>
            <a:r>
              <a:rPr lang="en-US" u="sng"/>
              <a:t>Toán tử quản lý bộ nhớ động</a:t>
            </a:r>
            <a:endParaRPr lang="en-US"/>
          </a:p>
          <a:p>
            <a:endParaRPr lang="en-US"/>
          </a:p>
        </p:txBody>
      </p:sp>
    </p:spTree>
    <p:extLst>
      <p:ext uri="{BB962C8B-B14F-4D97-AF65-F5344CB8AC3E}">
        <p14:creationId xmlns:p14="http://schemas.microsoft.com/office/powerpoint/2010/main" val="34234302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a:t>Sự tương thích kiểu dữ liệu</a:t>
            </a:r>
            <a:endParaRPr lang="en-US"/>
          </a:p>
        </p:txBody>
      </p:sp>
      <p:sp>
        <p:nvSpPr>
          <p:cNvPr id="3" name="Content Placeholder 2"/>
          <p:cNvSpPr>
            <a:spLocks noGrp="1"/>
          </p:cNvSpPr>
          <p:nvPr>
            <p:ph idx="1"/>
          </p:nvPr>
        </p:nvSpPr>
        <p:spPr/>
        <p:txBody>
          <a:bodyPr/>
          <a:lstStyle/>
          <a:p>
            <a:pPr algn="just"/>
            <a:r>
              <a:rPr lang="en-US" sz="2600"/>
              <a:t>Trong C++ các kiểu dữ liệu cùng kích thước như unsigned char và char cùng một byte, int và unsigned cùng 4 byte... cũng là không tương thích. </a:t>
            </a:r>
          </a:p>
          <a:p>
            <a:pPr lvl="1" algn="just"/>
            <a:r>
              <a:rPr lang="en-US" sz="2600"/>
              <a:t>int a=12;</a:t>
            </a:r>
          </a:p>
          <a:p>
            <a:pPr lvl="1" algn="just"/>
            <a:r>
              <a:rPr lang="en-US" sz="2600"/>
              <a:t>long b=a;</a:t>
            </a:r>
          </a:p>
          <a:p>
            <a:pPr algn="just"/>
            <a:r>
              <a:rPr lang="vi-VN" sz="2600" b="1"/>
              <a:t>compiler</a:t>
            </a:r>
            <a:r>
              <a:rPr lang="vi-VN" sz="2600"/>
              <a:t> không chỉ thực hiện copy giá trị 12 gán vào vùng nhớ mà biến </a:t>
            </a:r>
            <a:r>
              <a:rPr lang="vi-VN" sz="2600" b="1"/>
              <a:t>b</a:t>
            </a:r>
            <a:r>
              <a:rPr lang="vi-VN" sz="2600"/>
              <a:t> đang nắm giữ, mà còn thực hiện chuyển giá trị số nguyên int sang số nguyên long, sau đó, giá trị 12 (long) mới được gán cho biến </a:t>
            </a:r>
            <a:r>
              <a:rPr lang="vi-VN" sz="2600" b="1"/>
              <a:t>b</a:t>
            </a:r>
            <a:r>
              <a:rPr lang="vi-VN" sz="2600"/>
              <a:t>.</a:t>
            </a:r>
            <a:endParaRPr lang="en-US" sz="2600"/>
          </a:p>
        </p:txBody>
      </p:sp>
    </p:spTree>
    <p:extLst>
      <p:ext uri="{BB962C8B-B14F-4D97-AF65-F5344CB8AC3E}">
        <p14:creationId xmlns:p14="http://schemas.microsoft.com/office/powerpoint/2010/main" val="190025998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D8C6E-F8C4-6044-9D45-211C930436F7}"/>
              </a:ext>
            </a:extLst>
          </p:cNvPr>
          <p:cNvSpPr>
            <a:spLocks noGrp="1"/>
          </p:cNvSpPr>
          <p:nvPr>
            <p:ph type="title"/>
          </p:nvPr>
        </p:nvSpPr>
        <p:spPr/>
        <p:txBody>
          <a:bodyPr/>
          <a:lstStyle/>
          <a:p>
            <a:r>
              <a:rPr lang="en-US" u="sng"/>
              <a:t>Sự tương thích kiểu dữ liệu</a:t>
            </a:r>
            <a:endParaRPr lang="en-VN"/>
          </a:p>
        </p:txBody>
      </p:sp>
      <p:sp>
        <p:nvSpPr>
          <p:cNvPr id="3" name="Content Placeholder 2">
            <a:extLst>
              <a:ext uri="{FF2B5EF4-FFF2-40B4-BE49-F238E27FC236}">
                <a16:creationId xmlns:a16="http://schemas.microsoft.com/office/drawing/2014/main" id="{7BF5D4A0-6446-0444-9897-B964136E0D9F}"/>
              </a:ext>
            </a:extLst>
          </p:cNvPr>
          <p:cNvSpPr>
            <a:spLocks noGrp="1"/>
          </p:cNvSpPr>
          <p:nvPr>
            <p:ph idx="1"/>
          </p:nvPr>
        </p:nvSpPr>
        <p:spPr/>
        <p:txBody>
          <a:bodyPr/>
          <a:lstStyle/>
          <a:p>
            <a:pPr algn="just"/>
            <a:r>
              <a:rPr lang="vi-VN"/>
              <a:t>Trong C++, </a:t>
            </a:r>
            <a:r>
              <a:rPr lang="vi-VN" b="1"/>
              <a:t>ép kiểu dữ liệu có hai loại</a:t>
            </a:r>
            <a:r>
              <a:rPr lang="vi-VN"/>
              <a:t>:</a:t>
            </a:r>
          </a:p>
          <a:p>
            <a:pPr lvl="1" algn="just"/>
            <a:r>
              <a:rPr lang="vi-VN" b="1"/>
              <a:t>Ép kiểu ngầm định (Implicit type conversion)</a:t>
            </a:r>
            <a:r>
              <a:rPr lang="vi-VN"/>
              <a:t>: trình biên dịch (compiler) sẽ tự </a:t>
            </a:r>
            <a:r>
              <a:rPr lang="vi-VN" b="1"/>
              <a:t>động chuyển đổi </a:t>
            </a:r>
            <a:r>
              <a:rPr lang="vi-VN"/>
              <a:t>từ một kiểu dữ liệu này sang kiểu dữ liệu khác </a:t>
            </a:r>
            <a:r>
              <a:rPr lang="vi-VN" b="1"/>
              <a:t>(kiểu dữ liệu cơ sở)</a:t>
            </a:r>
            <a:r>
              <a:rPr lang="vi-VN"/>
              <a:t>.</a:t>
            </a:r>
          </a:p>
          <a:p>
            <a:pPr lvl="1" algn="just"/>
            <a:r>
              <a:rPr lang="vi-VN" b="1"/>
              <a:t>Ép kiểu tường minh (Explicit type conversion)</a:t>
            </a:r>
            <a:r>
              <a:rPr lang="vi-VN"/>
              <a:t>: </a:t>
            </a:r>
            <a:r>
              <a:rPr lang="vi-VN" b="1"/>
              <a:t>lập trình viên sử dụng toán tử ép kiểu (casting operator) </a:t>
            </a:r>
            <a:r>
              <a:rPr lang="vi-VN"/>
              <a:t>để thực hiện việc chuyển đổi.</a:t>
            </a:r>
          </a:p>
          <a:p>
            <a:pPr marL="0" indent="0">
              <a:buNone/>
            </a:pPr>
            <a:endParaRPr lang="en-VN"/>
          </a:p>
        </p:txBody>
      </p:sp>
    </p:spTree>
    <p:extLst>
      <p:ext uri="{BB962C8B-B14F-4D97-AF65-F5344CB8AC3E}">
        <p14:creationId xmlns:p14="http://schemas.microsoft.com/office/powerpoint/2010/main" val="250272909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73995-FB66-D44B-A855-4B867290947A}"/>
              </a:ext>
            </a:extLst>
          </p:cNvPr>
          <p:cNvSpPr>
            <a:spLocks noGrp="1"/>
          </p:cNvSpPr>
          <p:nvPr>
            <p:ph type="title"/>
          </p:nvPr>
        </p:nvSpPr>
        <p:spPr/>
        <p:txBody>
          <a:bodyPr/>
          <a:lstStyle/>
          <a:p>
            <a:r>
              <a:rPr lang="vi-VN"/>
              <a:t>Ép kiểu ngầm định </a:t>
            </a:r>
            <a:endParaRPr lang="en-VN"/>
          </a:p>
        </p:txBody>
      </p:sp>
      <p:sp>
        <p:nvSpPr>
          <p:cNvPr id="3" name="Content Placeholder 2">
            <a:extLst>
              <a:ext uri="{FF2B5EF4-FFF2-40B4-BE49-F238E27FC236}">
                <a16:creationId xmlns:a16="http://schemas.microsoft.com/office/drawing/2014/main" id="{E958C2C6-F439-AA4B-8A61-F6480769965A}"/>
              </a:ext>
            </a:extLst>
          </p:cNvPr>
          <p:cNvSpPr>
            <a:spLocks noGrp="1"/>
          </p:cNvSpPr>
          <p:nvPr>
            <p:ph idx="1"/>
          </p:nvPr>
        </p:nvSpPr>
        <p:spPr/>
        <p:txBody>
          <a:bodyPr/>
          <a:lstStyle/>
          <a:p>
            <a:pPr algn="just"/>
            <a:r>
              <a:rPr lang="vi-VN" b="1"/>
              <a:t>Ép kiểu ngầm định (Implicit type conversion)</a:t>
            </a:r>
            <a:r>
              <a:rPr lang="vi-VN"/>
              <a:t> là quá trình chuyển đổi giữa các kiểu dữ liệu cơ sở một cách ngầm định,</a:t>
            </a:r>
            <a:r>
              <a:rPr lang="vi-VN" b="1"/>
              <a:t> trình biên dịch (compiler) sẽ tự động chuyển đổi</a:t>
            </a:r>
            <a:r>
              <a:rPr lang="vi-VN"/>
              <a:t> từ một kiểu dữ liệu này sang kiểu dữ liệu khác. </a:t>
            </a:r>
          </a:p>
          <a:p>
            <a:pPr algn="just"/>
            <a:r>
              <a:rPr lang="vi-VN"/>
              <a:t>Được thực hiện bất cứ khi nào một kiểu dữ liệu cơ bản được sử dụng, nhưng giá trị được cung cấp thuộc kiểu dữ liệu cơ bản khác</a:t>
            </a:r>
            <a:endParaRPr lang="en-VN"/>
          </a:p>
        </p:txBody>
      </p:sp>
    </p:spTree>
    <p:extLst>
      <p:ext uri="{BB962C8B-B14F-4D97-AF65-F5344CB8AC3E}">
        <p14:creationId xmlns:p14="http://schemas.microsoft.com/office/powerpoint/2010/main" val="235528965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0FDE0-06CB-5946-80F0-D52F714D7CC3}"/>
              </a:ext>
            </a:extLst>
          </p:cNvPr>
          <p:cNvSpPr>
            <a:spLocks noGrp="1"/>
          </p:cNvSpPr>
          <p:nvPr>
            <p:ph type="title"/>
          </p:nvPr>
        </p:nvSpPr>
        <p:spPr/>
        <p:txBody>
          <a:bodyPr/>
          <a:lstStyle/>
          <a:p>
            <a:r>
              <a:rPr lang="vi-VN"/>
              <a:t>Ép kiểu ngầm định </a:t>
            </a:r>
            <a:endParaRPr lang="en-VN"/>
          </a:p>
        </p:txBody>
      </p:sp>
      <p:sp>
        <p:nvSpPr>
          <p:cNvPr id="3" name="Content Placeholder 2">
            <a:extLst>
              <a:ext uri="{FF2B5EF4-FFF2-40B4-BE49-F238E27FC236}">
                <a16:creationId xmlns:a16="http://schemas.microsoft.com/office/drawing/2014/main" id="{6DCF49C3-169F-D94B-907E-E4D82F0E8490}"/>
              </a:ext>
            </a:extLst>
          </p:cNvPr>
          <p:cNvSpPr>
            <a:spLocks noGrp="1"/>
          </p:cNvSpPr>
          <p:nvPr>
            <p:ph idx="1"/>
          </p:nvPr>
        </p:nvSpPr>
        <p:spPr/>
        <p:txBody>
          <a:bodyPr/>
          <a:lstStyle/>
          <a:p>
            <a:pPr algn="just"/>
            <a:r>
              <a:rPr lang="vi-VN" b="1"/>
              <a:t>Lập trình viên không can thiệp</a:t>
            </a:r>
            <a:r>
              <a:rPr lang="vi-VN"/>
              <a:t> trực tiếp vào quá trình chuyển đổi.</a:t>
            </a:r>
          </a:p>
          <a:p>
            <a:pPr algn="just"/>
            <a:r>
              <a:rPr lang="en-US"/>
              <a:t>float f_value = 3;</a:t>
            </a:r>
          </a:p>
          <a:p>
            <a:pPr algn="just"/>
            <a:r>
              <a:rPr lang="vi-VN"/>
              <a:t>Trong trường hợp này, </a:t>
            </a:r>
            <a:r>
              <a:rPr lang="vi-VN" b="1"/>
              <a:t>compiler</a:t>
            </a:r>
            <a:r>
              <a:rPr lang="vi-VN"/>
              <a:t> không chỉ thực hiện copy giá trị 3 gán vào vùng nhớ mà biến </a:t>
            </a:r>
            <a:r>
              <a:rPr lang="vi-VN" b="1"/>
              <a:t>f_value</a:t>
            </a:r>
            <a:r>
              <a:rPr lang="vi-VN"/>
              <a:t> đang nắm giữ, mà còn thực hiện chuyển giá trị số nguyên 3 sang số thực 3.0f, sau đó, giá trị 3.0f mới được gán cho biến </a:t>
            </a:r>
            <a:r>
              <a:rPr lang="vi-VN" b="1"/>
              <a:t>f_value</a:t>
            </a:r>
            <a:r>
              <a:rPr lang="vi-VN"/>
              <a:t>.</a:t>
            </a:r>
            <a:endParaRPr lang="en-VN"/>
          </a:p>
        </p:txBody>
      </p:sp>
    </p:spTree>
    <p:extLst>
      <p:ext uri="{BB962C8B-B14F-4D97-AF65-F5344CB8AC3E}">
        <p14:creationId xmlns:p14="http://schemas.microsoft.com/office/powerpoint/2010/main" val="348708249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BFA1-534B-4B5B-AA34-39ECF9F7BE8C}"/>
              </a:ext>
            </a:extLst>
          </p:cNvPr>
          <p:cNvSpPr>
            <a:spLocks noGrp="1"/>
          </p:cNvSpPr>
          <p:nvPr>
            <p:ph type="title"/>
          </p:nvPr>
        </p:nvSpPr>
        <p:spPr/>
        <p:txBody>
          <a:bodyPr/>
          <a:lstStyle/>
          <a:p>
            <a:r>
              <a:rPr lang="vi-VN"/>
              <a:t>Ép kiểu ngầm định </a:t>
            </a:r>
            <a:endParaRPr lang="en-US"/>
          </a:p>
        </p:txBody>
      </p:sp>
      <p:sp>
        <p:nvSpPr>
          <p:cNvPr id="3" name="Content Placeholder 2">
            <a:extLst>
              <a:ext uri="{FF2B5EF4-FFF2-40B4-BE49-F238E27FC236}">
                <a16:creationId xmlns:a16="http://schemas.microsoft.com/office/drawing/2014/main" id="{BDF2D13A-9A83-47EC-B3DB-F35D96EEBDEF}"/>
              </a:ext>
            </a:extLst>
          </p:cNvPr>
          <p:cNvSpPr>
            <a:spLocks noGrp="1"/>
          </p:cNvSpPr>
          <p:nvPr>
            <p:ph idx="1"/>
          </p:nvPr>
        </p:nvSpPr>
        <p:spPr/>
        <p:txBody>
          <a:bodyPr/>
          <a:lstStyle/>
          <a:p>
            <a:pPr marL="0" indent="0">
              <a:buNone/>
            </a:pPr>
            <a:r>
              <a:rPr lang="en-US"/>
              <a:t>Ví dụ 1: 	int a; unsigned b = 5;</a:t>
            </a:r>
          </a:p>
          <a:p>
            <a:pPr marL="0" indent="0">
              <a:buNone/>
            </a:pPr>
            <a:r>
              <a:rPr lang="en-US"/>
              <a:t>                    float x = 2.0; </a:t>
            </a:r>
          </a:p>
          <a:p>
            <a:pPr marL="0" indent="0">
              <a:buNone/>
            </a:pPr>
            <a:r>
              <a:rPr lang="en-US"/>
              <a:t>       	          a = (int)b;</a:t>
            </a:r>
          </a:p>
          <a:p>
            <a:pPr marL="0" indent="0">
              <a:buNone/>
            </a:pPr>
            <a:r>
              <a:rPr lang="en-US"/>
              <a:t>	          b = (unsigned )x;</a:t>
            </a:r>
          </a:p>
          <a:p>
            <a:pPr marL="0" indent="0">
              <a:buNone/>
            </a:pPr>
            <a:r>
              <a:rPr lang="en-US"/>
              <a:t>Ví dụ 2:        void *gen;</a:t>
            </a:r>
          </a:p>
          <a:p>
            <a:pPr marL="0" indent="0">
              <a:buNone/>
            </a:pPr>
            <a:r>
              <a:rPr lang="en-US"/>
              <a:t>                    int *adj;</a:t>
            </a:r>
          </a:p>
          <a:p>
            <a:pPr marL="0" indent="0">
              <a:buNone/>
            </a:pPr>
            <a:r>
              <a:rPr lang="en-US"/>
              <a:t>          	gen = adj;</a:t>
            </a:r>
          </a:p>
          <a:p>
            <a:pPr marL="0" indent="0">
              <a:buNone/>
            </a:pPr>
            <a:r>
              <a:rPr lang="en-US"/>
              <a:t>          	adj = (int*)gen;</a:t>
            </a:r>
          </a:p>
          <a:p>
            <a:endParaRPr lang="en-US"/>
          </a:p>
        </p:txBody>
      </p:sp>
    </p:spTree>
    <p:extLst>
      <p:ext uri="{BB962C8B-B14F-4D97-AF65-F5344CB8AC3E}">
        <p14:creationId xmlns:p14="http://schemas.microsoft.com/office/powerpoint/2010/main" val="373484348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BFA1-534B-4B5B-AA34-39ECF9F7BE8C}"/>
              </a:ext>
            </a:extLst>
          </p:cNvPr>
          <p:cNvSpPr>
            <a:spLocks noGrp="1"/>
          </p:cNvSpPr>
          <p:nvPr>
            <p:ph type="title"/>
          </p:nvPr>
        </p:nvSpPr>
        <p:spPr>
          <a:xfrm>
            <a:off x="546100" y="228600"/>
            <a:ext cx="8142288" cy="1217612"/>
          </a:xfrm>
        </p:spPr>
        <p:txBody>
          <a:bodyPr/>
          <a:lstStyle/>
          <a:p>
            <a:r>
              <a:rPr lang="en-US"/>
              <a:t>Ép kiểu rõ ràng</a:t>
            </a:r>
            <a:br>
              <a:rPr lang="en-US"/>
            </a:br>
            <a:r>
              <a:rPr lang="en-US"/>
              <a:t> (explicit type conversion)</a:t>
            </a:r>
          </a:p>
        </p:txBody>
      </p:sp>
      <p:sp>
        <p:nvSpPr>
          <p:cNvPr id="3" name="Content Placeholder 2">
            <a:extLst>
              <a:ext uri="{FF2B5EF4-FFF2-40B4-BE49-F238E27FC236}">
                <a16:creationId xmlns:a16="http://schemas.microsoft.com/office/drawing/2014/main" id="{BDF2D13A-9A83-47EC-B3DB-F35D96EEBDEF}"/>
              </a:ext>
            </a:extLst>
          </p:cNvPr>
          <p:cNvSpPr>
            <a:spLocks noGrp="1"/>
          </p:cNvSpPr>
          <p:nvPr>
            <p:ph idx="1"/>
          </p:nvPr>
        </p:nvSpPr>
        <p:spPr/>
        <p:txBody>
          <a:bodyPr/>
          <a:lstStyle/>
          <a:p>
            <a:pPr algn="just"/>
            <a:r>
              <a:rPr lang="en-US"/>
              <a:t>Là việc chuyển đổi kiểu dữ liệu một cách rõ ràng bởi yêu cầu của lập trình viên.</a:t>
            </a:r>
          </a:p>
          <a:p>
            <a:pPr algn="just"/>
            <a:r>
              <a:rPr lang="en-US"/>
              <a:t>Có 5 cách khác nhau trong việc ép kiểu rõ ràng:</a:t>
            </a:r>
          </a:p>
          <a:p>
            <a:pPr algn="just"/>
            <a:r>
              <a:rPr lang="en-US"/>
              <a:t>C-Style casts.</a:t>
            </a:r>
          </a:p>
          <a:p>
            <a:pPr algn="just"/>
            <a:r>
              <a:rPr lang="en-US"/>
              <a:t>Static casts.</a:t>
            </a:r>
          </a:p>
          <a:p>
            <a:pPr algn="just"/>
            <a:r>
              <a:rPr lang="en-US"/>
              <a:t>Const casts.</a:t>
            </a:r>
          </a:p>
          <a:p>
            <a:pPr algn="just"/>
            <a:r>
              <a:rPr lang="en-US"/>
              <a:t>Dynamic casts.</a:t>
            </a:r>
          </a:p>
          <a:p>
            <a:pPr algn="just"/>
            <a:r>
              <a:rPr lang="en-US"/>
              <a:t>Reinterpret casts.</a:t>
            </a:r>
            <a:endParaRPr lang="en-US" b="1"/>
          </a:p>
        </p:txBody>
      </p:sp>
    </p:spTree>
    <p:extLst>
      <p:ext uri="{BB962C8B-B14F-4D97-AF65-F5344CB8AC3E}">
        <p14:creationId xmlns:p14="http://schemas.microsoft.com/office/powerpoint/2010/main" val="382276755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AutoShape 2"/>
          <p:cNvSpPr>
            <a:spLocks noGrp="1" noChangeArrowheads="1"/>
          </p:cNvSpPr>
          <p:nvPr>
            <p:ph type="title"/>
          </p:nvPr>
        </p:nvSpPr>
        <p:spPr/>
        <p:txBody>
          <a:bodyPr/>
          <a:lstStyle/>
          <a:p>
            <a:r>
              <a:rPr lang="en-US"/>
              <a:t>Hình thức đánh giá</a:t>
            </a:r>
          </a:p>
        </p:txBody>
      </p:sp>
      <p:sp>
        <p:nvSpPr>
          <p:cNvPr id="542723" name="Rectangle 3"/>
          <p:cNvSpPr>
            <a:spLocks noGrp="1" noChangeArrowheads="1"/>
          </p:cNvSpPr>
          <p:nvPr>
            <p:ph type="body" idx="1"/>
          </p:nvPr>
        </p:nvSpPr>
        <p:spPr>
          <a:xfrm>
            <a:off x="838200" y="2057401"/>
            <a:ext cx="7693025" cy="4495800"/>
          </a:xfrm>
        </p:spPr>
        <p:txBody>
          <a:bodyPr/>
          <a:lstStyle/>
          <a:p>
            <a:pPr>
              <a:lnSpc>
                <a:spcPct val="150000"/>
              </a:lnSpc>
              <a:buFontTx/>
              <a:buChar char="-"/>
            </a:pPr>
            <a:r>
              <a:rPr lang="en-US">
                <a:solidFill>
                  <a:schemeClr val="tx1"/>
                </a:solidFill>
              </a:rPr>
              <a:t>Số tín chỉ: 3 (03LT, 15TH)</a:t>
            </a:r>
          </a:p>
          <a:p>
            <a:pPr>
              <a:lnSpc>
                <a:spcPct val="150000"/>
              </a:lnSpc>
              <a:buFontTx/>
              <a:buChar char="-"/>
            </a:pPr>
            <a:r>
              <a:rPr lang="en-US"/>
              <a:t>Bài tập lớn: không </a:t>
            </a:r>
            <a:endParaRPr lang="en-US">
              <a:solidFill>
                <a:schemeClr val="tx1"/>
              </a:solidFill>
            </a:endParaRPr>
          </a:p>
          <a:p>
            <a:pPr>
              <a:lnSpc>
                <a:spcPct val="150000"/>
              </a:lnSpc>
              <a:buFontTx/>
              <a:buChar char="-"/>
            </a:pPr>
            <a:r>
              <a:rPr lang="en-US">
                <a:solidFill>
                  <a:schemeClr val="tx1"/>
                </a:solidFill>
              </a:rPr>
              <a:t>Z=0.5X+0.5Y</a:t>
            </a:r>
          </a:p>
          <a:p>
            <a:pPr>
              <a:lnSpc>
                <a:spcPct val="150000"/>
              </a:lnSpc>
              <a:buFontTx/>
              <a:buChar char="-"/>
            </a:pPr>
            <a:r>
              <a:rPr lang="en-US"/>
              <a:t>Y: bài thi viết cuối học kỳ, 75 phút</a:t>
            </a:r>
          </a:p>
          <a:p>
            <a:pPr>
              <a:lnSpc>
                <a:spcPct val="150000"/>
              </a:lnSpc>
              <a:buFontTx/>
              <a:buChar char="-"/>
            </a:pPr>
            <a:r>
              <a:rPr lang="en-US">
                <a:solidFill>
                  <a:schemeClr val="tx1"/>
                </a:solidFill>
              </a:rPr>
              <a:t>X=</a:t>
            </a:r>
            <a:r>
              <a:rPr lang="en-US"/>
              <a:t>0.2X1+0.4X2+0.4X3</a:t>
            </a:r>
            <a:endParaRPr lang="en-US">
              <a:solidFill>
                <a:schemeClr val="tx1"/>
              </a:solidFill>
            </a:endParaRPr>
          </a:p>
        </p:txBody>
      </p:sp>
    </p:spTree>
    <p:extLst>
      <p:ext uri="{BB962C8B-B14F-4D97-AF65-F5344CB8AC3E}">
        <p14:creationId xmlns:p14="http://schemas.microsoft.com/office/powerpoint/2010/main" val="131131732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BFA1-534B-4B5B-AA34-39ECF9F7BE8C}"/>
              </a:ext>
            </a:extLst>
          </p:cNvPr>
          <p:cNvSpPr>
            <a:spLocks noGrp="1"/>
          </p:cNvSpPr>
          <p:nvPr>
            <p:ph type="title"/>
          </p:nvPr>
        </p:nvSpPr>
        <p:spPr>
          <a:xfrm>
            <a:off x="546100" y="609600"/>
            <a:ext cx="8142288" cy="836612"/>
          </a:xfrm>
        </p:spPr>
        <p:txBody>
          <a:bodyPr/>
          <a:lstStyle/>
          <a:p>
            <a:r>
              <a:rPr lang="en-US"/>
              <a:t>Ép kiểu rõ ràng</a:t>
            </a:r>
          </a:p>
        </p:txBody>
      </p:sp>
      <p:sp>
        <p:nvSpPr>
          <p:cNvPr id="3" name="Content Placeholder 2">
            <a:extLst>
              <a:ext uri="{FF2B5EF4-FFF2-40B4-BE49-F238E27FC236}">
                <a16:creationId xmlns:a16="http://schemas.microsoft.com/office/drawing/2014/main" id="{BDF2D13A-9A83-47EC-B3DB-F35D96EEBDEF}"/>
              </a:ext>
            </a:extLst>
          </p:cNvPr>
          <p:cNvSpPr>
            <a:spLocks noGrp="1"/>
          </p:cNvSpPr>
          <p:nvPr>
            <p:ph idx="1"/>
          </p:nvPr>
        </p:nvSpPr>
        <p:spPr/>
        <p:txBody>
          <a:bodyPr/>
          <a:lstStyle/>
          <a:p>
            <a:pPr algn="just"/>
            <a:r>
              <a:rPr lang="en-US"/>
              <a:t>Là việc chuyển đổi kiểu dữ liệu một cách rõ ràng bởi yêu cầu của lập trình viên.</a:t>
            </a:r>
          </a:p>
          <a:p>
            <a:pPr algn="just"/>
            <a:r>
              <a:rPr lang="en-US"/>
              <a:t>Có 5 cách khác nhau trong việc ép kiểu rõ ràng:</a:t>
            </a:r>
          </a:p>
          <a:p>
            <a:pPr algn="just"/>
            <a:r>
              <a:rPr lang="en-US"/>
              <a:t>C-Style casts.</a:t>
            </a:r>
          </a:p>
          <a:p>
            <a:pPr algn="just"/>
            <a:r>
              <a:rPr lang="en-US"/>
              <a:t>Static casts.</a:t>
            </a:r>
          </a:p>
          <a:p>
            <a:pPr algn="just"/>
            <a:r>
              <a:rPr lang="en-US"/>
              <a:t>Const casts.</a:t>
            </a:r>
          </a:p>
          <a:p>
            <a:pPr algn="just"/>
            <a:r>
              <a:rPr lang="en-US"/>
              <a:t>Dynamic casts.</a:t>
            </a:r>
          </a:p>
          <a:p>
            <a:pPr algn="just"/>
            <a:r>
              <a:rPr lang="en-US"/>
              <a:t>Reinterpret casts.</a:t>
            </a:r>
            <a:endParaRPr lang="en-US" b="1"/>
          </a:p>
        </p:txBody>
      </p:sp>
    </p:spTree>
    <p:extLst>
      <p:ext uri="{BB962C8B-B14F-4D97-AF65-F5344CB8AC3E}">
        <p14:creationId xmlns:p14="http://schemas.microsoft.com/office/powerpoint/2010/main" val="315138617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7B8A4-9DB8-F84C-A805-C83980A76C13}"/>
              </a:ext>
            </a:extLst>
          </p:cNvPr>
          <p:cNvSpPr>
            <a:spLocks noGrp="1"/>
          </p:cNvSpPr>
          <p:nvPr>
            <p:ph type="title"/>
          </p:nvPr>
        </p:nvSpPr>
        <p:spPr/>
        <p:txBody>
          <a:bodyPr/>
          <a:lstStyle/>
          <a:p>
            <a:r>
              <a:rPr lang="en-US"/>
              <a:t>Ép kiểu rõ ràng</a:t>
            </a:r>
            <a:endParaRPr lang="en-VN"/>
          </a:p>
        </p:txBody>
      </p:sp>
      <p:sp>
        <p:nvSpPr>
          <p:cNvPr id="3" name="Content Placeholder 2">
            <a:extLst>
              <a:ext uri="{FF2B5EF4-FFF2-40B4-BE49-F238E27FC236}">
                <a16:creationId xmlns:a16="http://schemas.microsoft.com/office/drawing/2014/main" id="{06FD97CA-3A4B-374A-B956-70ACDE050B29}"/>
              </a:ext>
            </a:extLst>
          </p:cNvPr>
          <p:cNvSpPr>
            <a:spLocks noGrp="1"/>
          </p:cNvSpPr>
          <p:nvPr>
            <p:ph idx="1"/>
          </p:nvPr>
        </p:nvSpPr>
        <p:spPr>
          <a:xfrm>
            <a:off x="613362" y="1765300"/>
            <a:ext cx="8302038" cy="4635500"/>
          </a:xfrm>
        </p:spPr>
        <p:txBody>
          <a:bodyPr/>
          <a:lstStyle/>
          <a:p>
            <a:pPr>
              <a:lnSpc>
                <a:spcPct val="150000"/>
              </a:lnSpc>
            </a:pPr>
            <a:r>
              <a:rPr lang="en-VN" sz="2600"/>
              <a:t>int a=6, b=5;</a:t>
            </a:r>
          </a:p>
          <a:p>
            <a:pPr>
              <a:lnSpc>
                <a:spcPct val="150000"/>
              </a:lnSpc>
            </a:pPr>
            <a:r>
              <a:rPr lang="en-VN" sz="2600"/>
              <a:t>float x=a/b; </a:t>
            </a:r>
          </a:p>
          <a:p>
            <a:pPr>
              <a:lnSpc>
                <a:spcPct val="150000"/>
              </a:lnSpc>
            </a:pPr>
            <a:r>
              <a:rPr lang="en-VN" sz="2600"/>
              <a:t>float x=(float)a/b;//</a:t>
            </a:r>
            <a:r>
              <a:rPr lang="en-US" sz="2600"/>
              <a:t>C-Style casts. – dùng trong C</a:t>
            </a:r>
            <a:endParaRPr lang="en-VN" sz="2600"/>
          </a:p>
          <a:p>
            <a:pPr>
              <a:lnSpc>
                <a:spcPct val="150000"/>
              </a:lnSpc>
            </a:pPr>
            <a:r>
              <a:rPr lang="en-VN" sz="2600"/>
              <a:t>float x=float(a)/b;//</a:t>
            </a:r>
            <a:r>
              <a:rPr lang="en-US" sz="2600"/>
              <a:t> C-Style casts. – dùng trong C++</a:t>
            </a:r>
            <a:endParaRPr lang="en-VN" sz="2600"/>
          </a:p>
          <a:p>
            <a:pPr>
              <a:lnSpc>
                <a:spcPct val="150000"/>
              </a:lnSpc>
            </a:pPr>
            <a:r>
              <a:rPr lang="en-VN" sz="2600"/>
              <a:t>float x=</a:t>
            </a:r>
            <a:r>
              <a:rPr lang="en-US" sz="2600" b="1"/>
              <a:t>static_cast</a:t>
            </a:r>
            <a:r>
              <a:rPr lang="en-US" sz="2600"/>
              <a:t>&lt;</a:t>
            </a:r>
            <a:r>
              <a:rPr lang="en-US" sz="2600" b="1"/>
              <a:t>float</a:t>
            </a:r>
            <a:r>
              <a:rPr lang="en-US" sz="2600"/>
              <a:t>&gt;a/b; //Static casts</a:t>
            </a:r>
            <a:endParaRPr lang="en-VN" sz="2600"/>
          </a:p>
        </p:txBody>
      </p:sp>
    </p:spTree>
    <p:extLst>
      <p:ext uri="{BB962C8B-B14F-4D97-AF65-F5344CB8AC3E}">
        <p14:creationId xmlns:p14="http://schemas.microsoft.com/office/powerpoint/2010/main" val="339540608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1.7. Các mở rộng của C++ với C</a:t>
            </a:r>
          </a:p>
        </p:txBody>
      </p:sp>
      <p:sp>
        <p:nvSpPr>
          <p:cNvPr id="3" name="Content Placeholder 2"/>
          <p:cNvSpPr>
            <a:spLocks noGrp="1"/>
          </p:cNvSpPr>
          <p:nvPr>
            <p:ph idx="1"/>
          </p:nvPr>
        </p:nvSpPr>
        <p:spPr>
          <a:xfrm>
            <a:off x="613362" y="1765300"/>
            <a:ext cx="8530638" cy="4635500"/>
          </a:xfrm>
        </p:spPr>
        <p:txBody>
          <a:bodyPr/>
          <a:lstStyle/>
          <a:p>
            <a:r>
              <a:rPr lang="en-US" u="sng"/>
              <a:t>Khai báo hàm nguyên mẫu</a:t>
            </a:r>
            <a:endParaRPr lang="en-US"/>
          </a:p>
          <a:p>
            <a:pPr lvl="1" algn="just"/>
            <a:r>
              <a:rPr lang="en-US"/>
              <a:t>C++ đòi hỏi người sử dụng phải khai báo hàm nguyên mẫu (prototype function) có đầy đủ tên hàm, trị trả về, và danh sách số lượng kiểu dữ liệu đối số của hàm trước khi sử dụng.</a:t>
            </a:r>
          </a:p>
          <a:p>
            <a:pPr lvl="1" algn="just"/>
            <a:r>
              <a:rPr lang="en-US"/>
              <a:t>Mỗi khi trình dịch gặp lời gọi hàm, nó tìm ra hàm nguyên mẫu phù hợp, trường hợp có sự khác nhau có thể thực hiện một số chuyển kiểu có thể được. </a:t>
            </a:r>
            <a:endParaRPr lang="en-VN"/>
          </a:p>
          <a:p>
            <a:pPr lvl="1" algn="just"/>
            <a:r>
              <a:rPr lang="en-US"/>
              <a:t>C++ cảnh báo bất kể hàm nào cũng nên trả về một giá trị, trường hợp không có trị trả về thì ngầm định sẽ là kiểu int và như thế trong thân hàm bắt buộc phải có lệnh </a:t>
            </a:r>
            <a:r>
              <a:rPr lang="en-US" b="1"/>
              <a:t>return</a:t>
            </a:r>
            <a:r>
              <a:rPr lang="en-US"/>
              <a:t>. Mà điều này là không bắt buộc trong C.</a:t>
            </a:r>
            <a:endParaRPr lang="en-VN"/>
          </a:p>
          <a:p>
            <a:endParaRPr lang="en-US"/>
          </a:p>
        </p:txBody>
      </p:sp>
    </p:spTree>
    <p:extLst>
      <p:ext uri="{BB962C8B-B14F-4D97-AF65-F5344CB8AC3E}">
        <p14:creationId xmlns:p14="http://schemas.microsoft.com/office/powerpoint/2010/main" val="419009972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1.7. Các mở rộng của C++ với C</a:t>
            </a:r>
          </a:p>
        </p:txBody>
      </p:sp>
      <p:sp>
        <p:nvSpPr>
          <p:cNvPr id="3" name="Content Placeholder 2"/>
          <p:cNvSpPr>
            <a:spLocks noGrp="1"/>
          </p:cNvSpPr>
          <p:nvPr>
            <p:ph idx="1"/>
          </p:nvPr>
        </p:nvSpPr>
        <p:spPr>
          <a:xfrm>
            <a:off x="613362" y="1765300"/>
            <a:ext cx="8530638" cy="5092700"/>
          </a:xfrm>
        </p:spPr>
        <p:txBody>
          <a:bodyPr/>
          <a:lstStyle/>
          <a:p>
            <a:pPr>
              <a:lnSpc>
                <a:spcPct val="130000"/>
              </a:lnSpc>
            </a:pPr>
            <a:r>
              <a:rPr lang="en-US"/>
              <a:t>Khai báo hàm nguyên mẫu</a:t>
            </a:r>
          </a:p>
          <a:p>
            <a:pPr marL="457200" lvl="1" indent="0">
              <a:lnSpc>
                <a:spcPct val="130000"/>
              </a:lnSpc>
              <a:buNone/>
            </a:pPr>
            <a:r>
              <a:rPr lang="en-US"/>
              <a:t>float dttg(float a, float b, float c);</a:t>
            </a:r>
          </a:p>
          <a:p>
            <a:pPr marL="457200" lvl="1" indent="0">
              <a:lnSpc>
                <a:spcPct val="130000"/>
              </a:lnSpc>
              <a:buNone/>
            </a:pPr>
            <a:r>
              <a:rPr lang="en-US"/>
              <a:t>//...</a:t>
            </a:r>
          </a:p>
          <a:p>
            <a:pPr marL="457200" lvl="1" indent="0">
              <a:lnSpc>
                <a:spcPct val="130000"/>
              </a:lnSpc>
              <a:buNone/>
            </a:pPr>
            <a:r>
              <a:rPr lang="en-US"/>
              <a:t>float dttg(float a, float b, float c){</a:t>
            </a:r>
          </a:p>
          <a:p>
            <a:pPr marL="857250" lvl="2" indent="0">
              <a:lnSpc>
                <a:spcPct val="130000"/>
              </a:lnSpc>
              <a:buNone/>
            </a:pPr>
            <a:r>
              <a:rPr lang="en-US"/>
              <a:t>if((a+b&gt;c) &amp;&amp; (a+c&gt;b)&amp;&amp;(b+c&gt;a)){</a:t>
            </a:r>
          </a:p>
          <a:p>
            <a:pPr marL="1314450" lvl="3" indent="0">
              <a:lnSpc>
                <a:spcPct val="130000"/>
              </a:lnSpc>
              <a:buNone/>
            </a:pPr>
            <a:r>
              <a:rPr lang="en-US"/>
              <a:t>float p=(a+b+c)/2;</a:t>
            </a:r>
          </a:p>
          <a:p>
            <a:pPr marL="1314450" lvl="3" indent="0">
              <a:lnSpc>
                <a:spcPct val="130000"/>
              </a:lnSpc>
              <a:buNone/>
            </a:pPr>
            <a:r>
              <a:rPr lang="en-US"/>
              <a:t>return sqrt(p*(p-a)*(p-b)*(p-c));</a:t>
            </a:r>
          </a:p>
          <a:p>
            <a:pPr marL="857250" lvl="2" indent="0">
              <a:lnSpc>
                <a:spcPct val="130000"/>
              </a:lnSpc>
              <a:buNone/>
            </a:pPr>
            <a:r>
              <a:rPr lang="en-US"/>
              <a:t>}</a:t>
            </a:r>
          </a:p>
          <a:p>
            <a:pPr marL="857250" lvl="2" indent="0">
              <a:lnSpc>
                <a:spcPct val="130000"/>
              </a:lnSpc>
              <a:buNone/>
            </a:pPr>
            <a:r>
              <a:rPr lang="en-US"/>
              <a:t>else return -1.0;</a:t>
            </a:r>
          </a:p>
          <a:p>
            <a:pPr marL="457200" lvl="1" indent="0">
              <a:lnSpc>
                <a:spcPct val="130000"/>
              </a:lnSpc>
              <a:buNone/>
            </a:pPr>
            <a:r>
              <a:rPr lang="en-US"/>
              <a:t>}</a:t>
            </a:r>
          </a:p>
        </p:txBody>
      </p:sp>
    </p:spTree>
    <p:extLst>
      <p:ext uri="{BB962C8B-B14F-4D97-AF65-F5344CB8AC3E}">
        <p14:creationId xmlns:p14="http://schemas.microsoft.com/office/powerpoint/2010/main" val="41166346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1.7. Các mở rộng của C++ với C</a:t>
            </a:r>
          </a:p>
        </p:txBody>
      </p:sp>
      <p:sp>
        <p:nvSpPr>
          <p:cNvPr id="3" name="Content Placeholder 2"/>
          <p:cNvSpPr>
            <a:spLocks noGrp="1"/>
          </p:cNvSpPr>
          <p:nvPr>
            <p:ph idx="1"/>
          </p:nvPr>
        </p:nvSpPr>
        <p:spPr>
          <a:xfrm>
            <a:off x="613362" y="1765300"/>
            <a:ext cx="8530638" cy="5092700"/>
          </a:xfrm>
        </p:spPr>
        <p:txBody>
          <a:bodyPr/>
          <a:lstStyle/>
          <a:p>
            <a:pPr>
              <a:lnSpc>
                <a:spcPct val="150000"/>
              </a:lnSpc>
            </a:pPr>
            <a:r>
              <a:rPr lang="en-US"/>
              <a:t>Khả năng vào ra mới</a:t>
            </a:r>
          </a:p>
          <a:p>
            <a:pPr lvl="1">
              <a:lnSpc>
                <a:spcPct val="150000"/>
              </a:lnSpc>
            </a:pPr>
            <a:r>
              <a:rPr lang="en-US"/>
              <a:t>cin</a:t>
            </a:r>
          </a:p>
          <a:p>
            <a:pPr lvl="1">
              <a:lnSpc>
                <a:spcPct val="150000"/>
              </a:lnSpc>
            </a:pPr>
            <a:r>
              <a:rPr lang="en-US"/>
              <a:t>cout</a:t>
            </a:r>
          </a:p>
          <a:p>
            <a:pPr lvl="1">
              <a:lnSpc>
                <a:spcPct val="150000"/>
              </a:lnSpc>
            </a:pPr>
            <a:r>
              <a:rPr lang="en-US"/>
              <a:t>cer</a:t>
            </a:r>
          </a:p>
          <a:p>
            <a:pPr lvl="1">
              <a:lnSpc>
                <a:spcPct val="150000"/>
              </a:lnSpc>
            </a:pPr>
            <a:r>
              <a:rPr lang="en-US"/>
              <a:t>clo</a:t>
            </a:r>
          </a:p>
          <a:p>
            <a:pPr lvl="1">
              <a:lnSpc>
                <a:spcPct val="150000"/>
              </a:lnSpc>
            </a:pPr>
            <a:r>
              <a:rPr lang="en-US"/>
              <a:t>#include&lt;iostream&gt;</a:t>
            </a:r>
          </a:p>
        </p:txBody>
      </p:sp>
    </p:spTree>
    <p:extLst>
      <p:ext uri="{BB962C8B-B14F-4D97-AF65-F5344CB8AC3E}">
        <p14:creationId xmlns:p14="http://schemas.microsoft.com/office/powerpoint/2010/main" val="206942482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1.7. Các mở rộng của C++ với C</a:t>
            </a:r>
          </a:p>
        </p:txBody>
      </p:sp>
      <p:sp>
        <p:nvSpPr>
          <p:cNvPr id="3" name="Content Placeholder 2"/>
          <p:cNvSpPr>
            <a:spLocks noGrp="1"/>
          </p:cNvSpPr>
          <p:nvPr>
            <p:ph idx="1"/>
          </p:nvPr>
        </p:nvSpPr>
        <p:spPr>
          <a:xfrm>
            <a:off x="613362" y="1765300"/>
            <a:ext cx="8075026" cy="5092700"/>
          </a:xfrm>
        </p:spPr>
        <p:txBody>
          <a:bodyPr/>
          <a:lstStyle/>
          <a:p>
            <a:pPr algn="just"/>
            <a:r>
              <a:rPr lang="en-US"/>
              <a:t>cin: quản lý việc vào dữ liệu chuẩn hay chính là bàn phím</a:t>
            </a:r>
          </a:p>
          <a:p>
            <a:pPr algn="just"/>
            <a:r>
              <a:rPr lang="en-US"/>
              <a:t>cout: quản lý kết xuất dữ liệu chuẩn hay chính là màn hình</a:t>
            </a:r>
          </a:p>
          <a:p>
            <a:pPr algn="just"/>
            <a:r>
              <a:rPr lang="en-US"/>
              <a:t>cer: quản lý việc kết xuất (không có bộ đệm) các thông báo lỗi ra thiết bị báo lỗi chuẩn (là màn hình). </a:t>
            </a:r>
          </a:p>
          <a:p>
            <a:pPr algn="just"/>
            <a:r>
              <a:rPr lang="en-US"/>
              <a:t>clo: quản lý việc kết xuất (có bộ đệm) các thông báo lỗi ra thiết bị báo lỗi chuẩn (là màn hình). Thường được tái định hướng vào một file log nào đó trên đĩa.</a:t>
            </a:r>
          </a:p>
        </p:txBody>
      </p:sp>
    </p:spTree>
    <p:extLst>
      <p:ext uri="{BB962C8B-B14F-4D97-AF65-F5344CB8AC3E}">
        <p14:creationId xmlns:p14="http://schemas.microsoft.com/office/powerpoint/2010/main" val="250755457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1.7. Các mở rộng của C++ với C</a:t>
            </a:r>
          </a:p>
        </p:txBody>
      </p:sp>
      <p:sp>
        <p:nvSpPr>
          <p:cNvPr id="3" name="Content Placeholder 2"/>
          <p:cNvSpPr>
            <a:spLocks noGrp="1"/>
          </p:cNvSpPr>
          <p:nvPr>
            <p:ph idx="1"/>
          </p:nvPr>
        </p:nvSpPr>
        <p:spPr>
          <a:xfrm>
            <a:off x="838200" y="1905000"/>
            <a:ext cx="8142287" cy="4953000"/>
          </a:xfrm>
        </p:spPr>
        <p:txBody>
          <a:bodyPr/>
          <a:lstStyle/>
          <a:p>
            <a:pPr>
              <a:lnSpc>
                <a:spcPct val="150000"/>
              </a:lnSpc>
            </a:pPr>
            <a:r>
              <a:rPr lang="en-US"/>
              <a:t>Nhập dữ liệu: đối tượng cin</a:t>
            </a:r>
          </a:p>
          <a:p>
            <a:pPr>
              <a:lnSpc>
                <a:spcPct val="150000"/>
              </a:lnSpc>
              <a:buFont typeface="Wingdings" panose="05000000000000000000" pitchFamily="2" charset="2"/>
              <a:buChar char="v"/>
            </a:pPr>
            <a:r>
              <a:rPr lang="en-US"/>
              <a:t>Toán tử &gt;&gt;</a:t>
            </a:r>
          </a:p>
          <a:p>
            <a:pPr>
              <a:lnSpc>
                <a:spcPct val="150000"/>
              </a:lnSpc>
              <a:buFont typeface="Wingdings" panose="05000000000000000000" pitchFamily="2" charset="2"/>
              <a:buChar char="ü"/>
            </a:pPr>
            <a:r>
              <a:rPr lang="en-US"/>
              <a:t>cin&gt;&gt;biến_1&gt;&gt;biến_2&gt;&gt;…&gt;&gt;biến_n;</a:t>
            </a:r>
          </a:p>
          <a:p>
            <a:pPr>
              <a:lnSpc>
                <a:spcPct val="150000"/>
              </a:lnSpc>
              <a:buFont typeface="Wingdings" panose="05000000000000000000" pitchFamily="2" charset="2"/>
              <a:buChar char="v"/>
            </a:pPr>
            <a:r>
              <a:rPr lang="en-US"/>
              <a:t>getline() áp dung cho char* hoặc string</a:t>
            </a:r>
          </a:p>
        </p:txBody>
      </p:sp>
    </p:spTree>
    <p:extLst>
      <p:ext uri="{BB962C8B-B14F-4D97-AF65-F5344CB8AC3E}">
        <p14:creationId xmlns:p14="http://schemas.microsoft.com/office/powerpoint/2010/main" val="7069880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179FF-9595-654C-832B-5EBF207258AF}"/>
              </a:ext>
            </a:extLst>
          </p:cNvPr>
          <p:cNvSpPr>
            <a:spLocks noGrp="1"/>
          </p:cNvSpPr>
          <p:nvPr>
            <p:ph type="title"/>
          </p:nvPr>
        </p:nvSpPr>
        <p:spPr/>
        <p:txBody>
          <a:bodyPr/>
          <a:lstStyle/>
          <a:p>
            <a:r>
              <a:rPr lang="en-VN"/>
              <a:t>getline với char *</a:t>
            </a:r>
          </a:p>
        </p:txBody>
      </p:sp>
      <p:sp>
        <p:nvSpPr>
          <p:cNvPr id="3" name="Content Placeholder 2">
            <a:extLst>
              <a:ext uri="{FF2B5EF4-FFF2-40B4-BE49-F238E27FC236}">
                <a16:creationId xmlns:a16="http://schemas.microsoft.com/office/drawing/2014/main" id="{8069BD32-5C11-B84A-982C-0F7058DF30FB}"/>
              </a:ext>
            </a:extLst>
          </p:cNvPr>
          <p:cNvSpPr>
            <a:spLocks noGrp="1"/>
          </p:cNvSpPr>
          <p:nvPr>
            <p:ph idx="1"/>
          </p:nvPr>
        </p:nvSpPr>
        <p:spPr/>
        <p:txBody>
          <a:bodyPr/>
          <a:lstStyle/>
          <a:p>
            <a:pPr algn="just">
              <a:lnSpc>
                <a:spcPct val="150000"/>
              </a:lnSpc>
            </a:pPr>
            <a:r>
              <a:rPr lang="en-US" kern="1200">
                <a:latin typeface="Arial" charset="0"/>
              </a:rPr>
              <a:t>istream&amp; cin.getline(char *str, int n, char delim = '\n’);</a:t>
            </a:r>
            <a:endParaRPr lang="vi-VN"/>
          </a:p>
          <a:p>
            <a:pPr algn="just">
              <a:lnSpc>
                <a:spcPct val="150000"/>
              </a:lnSpc>
            </a:pPr>
            <a:r>
              <a:rPr lang="vi-VN"/>
              <a:t>Đọc dãy ký tự tính cả khoảng trắng vào bộ nhớ do str trỏ tới, quá trình đọc kết thúc khi gặp ký tự kết thúc chuỗi '\0' hoặc nhận đủ n-1 ký tự, ký tự Enter được loại bỏ không đưa vào dãy ký tự nhận được.</a:t>
            </a:r>
            <a:endParaRPr lang="en-VN"/>
          </a:p>
        </p:txBody>
      </p:sp>
    </p:spTree>
    <p:extLst>
      <p:ext uri="{BB962C8B-B14F-4D97-AF65-F5344CB8AC3E}">
        <p14:creationId xmlns:p14="http://schemas.microsoft.com/office/powerpoint/2010/main" val="343485283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179FF-9595-654C-832B-5EBF207258AF}"/>
              </a:ext>
            </a:extLst>
          </p:cNvPr>
          <p:cNvSpPr>
            <a:spLocks noGrp="1"/>
          </p:cNvSpPr>
          <p:nvPr>
            <p:ph type="title"/>
          </p:nvPr>
        </p:nvSpPr>
        <p:spPr/>
        <p:txBody>
          <a:bodyPr/>
          <a:lstStyle/>
          <a:p>
            <a:r>
              <a:rPr lang="en-VN"/>
              <a:t>getline với char *</a:t>
            </a:r>
          </a:p>
        </p:txBody>
      </p:sp>
      <p:sp>
        <p:nvSpPr>
          <p:cNvPr id="3" name="Content Placeholder 2">
            <a:extLst>
              <a:ext uri="{FF2B5EF4-FFF2-40B4-BE49-F238E27FC236}">
                <a16:creationId xmlns:a16="http://schemas.microsoft.com/office/drawing/2014/main" id="{8069BD32-5C11-B84A-982C-0F7058DF30FB}"/>
              </a:ext>
            </a:extLst>
          </p:cNvPr>
          <p:cNvSpPr>
            <a:spLocks noGrp="1"/>
          </p:cNvSpPr>
          <p:nvPr>
            <p:ph idx="1"/>
          </p:nvPr>
        </p:nvSpPr>
        <p:spPr>
          <a:xfrm>
            <a:off x="613362" y="1765300"/>
            <a:ext cx="8075026" cy="4864100"/>
          </a:xfrm>
        </p:spPr>
        <p:txBody>
          <a:bodyPr/>
          <a:lstStyle/>
          <a:p>
            <a:pPr marL="0" indent="0" algn="just">
              <a:lnSpc>
                <a:spcPct val="150000"/>
              </a:lnSpc>
              <a:buNone/>
            </a:pPr>
            <a:r>
              <a:rPr lang="en-US" sz="2000"/>
              <a:t>#include &lt;iostream&gt; </a:t>
            </a:r>
          </a:p>
          <a:p>
            <a:pPr marL="0" indent="0" algn="just">
              <a:lnSpc>
                <a:spcPct val="150000"/>
              </a:lnSpc>
              <a:buNone/>
            </a:pPr>
            <a:r>
              <a:rPr lang="en-US" sz="2000" b="1"/>
              <a:t>using</a:t>
            </a:r>
            <a:r>
              <a:rPr lang="en-US" sz="2000"/>
              <a:t> </a:t>
            </a:r>
            <a:r>
              <a:rPr lang="en-US" sz="2000" b="1"/>
              <a:t>namespace</a:t>
            </a:r>
            <a:r>
              <a:rPr lang="en-US" sz="2000"/>
              <a:t> std; </a:t>
            </a:r>
          </a:p>
          <a:p>
            <a:pPr marL="0" indent="0" algn="just">
              <a:lnSpc>
                <a:spcPct val="150000"/>
              </a:lnSpc>
              <a:buNone/>
            </a:pPr>
            <a:r>
              <a:rPr lang="en-US" sz="2000" b="1"/>
              <a:t>int</a:t>
            </a:r>
            <a:r>
              <a:rPr lang="en-US" sz="2000"/>
              <a:t> main() { </a:t>
            </a:r>
          </a:p>
          <a:p>
            <a:pPr marL="457200" lvl="1" indent="0" algn="just">
              <a:lnSpc>
                <a:spcPct val="150000"/>
              </a:lnSpc>
              <a:buNone/>
            </a:pPr>
            <a:r>
              <a:rPr lang="en-US" sz="1600" b="1"/>
              <a:t>char </a:t>
            </a:r>
            <a:r>
              <a:rPr lang="en-US" sz="1600"/>
              <a:t>name[30],address[100],about[200]; </a:t>
            </a:r>
          </a:p>
          <a:p>
            <a:pPr marL="457200" lvl="1" indent="0" algn="just">
              <a:lnSpc>
                <a:spcPct val="150000"/>
              </a:lnSpc>
              <a:buNone/>
            </a:pPr>
            <a:r>
              <a:rPr lang="en-US" sz="1600"/>
              <a:t>cin.getline(name,30); </a:t>
            </a:r>
          </a:p>
          <a:p>
            <a:pPr marL="457200" lvl="1" indent="0" algn="just">
              <a:lnSpc>
                <a:spcPct val="150000"/>
              </a:lnSpc>
              <a:buNone/>
            </a:pPr>
            <a:r>
              <a:rPr lang="en-US" sz="1600"/>
              <a:t>cin.getline(address,100);</a:t>
            </a:r>
          </a:p>
          <a:p>
            <a:pPr marL="457200" lvl="1" indent="0" algn="just">
              <a:lnSpc>
                <a:spcPct val="150000"/>
              </a:lnSpc>
              <a:buNone/>
            </a:pPr>
            <a:r>
              <a:rPr lang="en-US" sz="1600"/>
              <a:t>cin.getline(about,200,'#’); </a:t>
            </a:r>
          </a:p>
          <a:p>
            <a:pPr marL="457200" lvl="1" indent="0" algn="just">
              <a:lnSpc>
                <a:spcPct val="150000"/>
              </a:lnSpc>
              <a:buNone/>
            </a:pPr>
            <a:r>
              <a:rPr lang="en-US" sz="1600"/>
              <a:t>cout &lt;&lt; "Name: " &lt;&lt; name &lt;&lt; ”\nAddress: " &lt;&lt; address &lt;&lt; ”\nAbout: " &lt;&lt; about &lt;&lt; endl; </a:t>
            </a:r>
          </a:p>
          <a:p>
            <a:pPr marL="457200" lvl="1" indent="0" algn="just">
              <a:lnSpc>
                <a:spcPct val="150000"/>
              </a:lnSpc>
              <a:buNone/>
            </a:pPr>
            <a:r>
              <a:rPr lang="en-US" sz="1600" b="1"/>
              <a:t>return</a:t>
            </a:r>
            <a:r>
              <a:rPr lang="en-US" sz="1600"/>
              <a:t> 0; </a:t>
            </a:r>
          </a:p>
          <a:p>
            <a:pPr marL="0" indent="0" algn="just">
              <a:lnSpc>
                <a:spcPct val="150000"/>
              </a:lnSpc>
              <a:buNone/>
            </a:pPr>
            <a:r>
              <a:rPr lang="en-US" sz="2000"/>
              <a:t>}</a:t>
            </a:r>
            <a:endParaRPr lang="en-VN" sz="2000"/>
          </a:p>
        </p:txBody>
      </p:sp>
    </p:spTree>
    <p:extLst>
      <p:ext uri="{BB962C8B-B14F-4D97-AF65-F5344CB8AC3E}">
        <p14:creationId xmlns:p14="http://schemas.microsoft.com/office/powerpoint/2010/main" val="154565326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ABF8A-CDC8-0F44-89DA-6ACDB47683D1}"/>
              </a:ext>
            </a:extLst>
          </p:cNvPr>
          <p:cNvSpPr>
            <a:spLocks noGrp="1"/>
          </p:cNvSpPr>
          <p:nvPr>
            <p:ph type="title"/>
          </p:nvPr>
        </p:nvSpPr>
        <p:spPr/>
        <p:txBody>
          <a:bodyPr/>
          <a:lstStyle/>
          <a:p>
            <a:r>
              <a:rPr lang="en-VN"/>
              <a:t>getline với string</a:t>
            </a:r>
          </a:p>
        </p:txBody>
      </p:sp>
      <p:sp>
        <p:nvSpPr>
          <p:cNvPr id="3" name="Content Placeholder 2">
            <a:extLst>
              <a:ext uri="{FF2B5EF4-FFF2-40B4-BE49-F238E27FC236}">
                <a16:creationId xmlns:a16="http://schemas.microsoft.com/office/drawing/2014/main" id="{5D5CB63C-4227-DA4A-8777-7107170A7ADA}"/>
              </a:ext>
            </a:extLst>
          </p:cNvPr>
          <p:cNvSpPr>
            <a:spLocks noGrp="1"/>
          </p:cNvSpPr>
          <p:nvPr>
            <p:ph idx="1"/>
          </p:nvPr>
        </p:nvSpPr>
        <p:spPr/>
        <p:txBody>
          <a:bodyPr/>
          <a:lstStyle/>
          <a:p>
            <a:pPr marL="514350" indent="-514350">
              <a:buFont typeface="+mj-lt"/>
              <a:buAutoNum type="arabicPeriod"/>
            </a:pPr>
            <a:r>
              <a:rPr lang="en-US"/>
              <a:t>istream&amp; getline (istream&amp; is, string&amp; str, char delim);</a:t>
            </a:r>
          </a:p>
          <a:p>
            <a:pPr marL="514350" indent="-514350">
              <a:buFont typeface="+mj-lt"/>
              <a:buAutoNum type="arabicPeriod"/>
            </a:pPr>
            <a:r>
              <a:rPr lang="en-US"/>
              <a:t>istream&amp; getline (istream&amp; is, string&amp; str);</a:t>
            </a:r>
          </a:p>
          <a:p>
            <a:r>
              <a:rPr lang="en-US"/>
              <a:t>Nhập chuỗi ký tự từ is cho chuỗi str tới khi gặp ký tự delim hoặc gặp ‘\n’ (2)</a:t>
            </a:r>
          </a:p>
          <a:p>
            <a:pPr lvl="1"/>
            <a:r>
              <a:rPr lang="en-US"/>
              <a:t>string name, strText; </a:t>
            </a:r>
          </a:p>
          <a:p>
            <a:pPr lvl="1"/>
            <a:r>
              <a:rPr lang="en-US"/>
              <a:t>getline (cin, name); </a:t>
            </a:r>
          </a:p>
          <a:p>
            <a:pPr lvl="1"/>
            <a:r>
              <a:rPr lang="en-US"/>
              <a:t>getline(cin, strText, '_');</a:t>
            </a:r>
          </a:p>
        </p:txBody>
      </p:sp>
    </p:spTree>
    <p:extLst>
      <p:ext uri="{BB962C8B-B14F-4D97-AF65-F5344CB8AC3E}">
        <p14:creationId xmlns:p14="http://schemas.microsoft.com/office/powerpoint/2010/main" val="97717937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AutoShape 2"/>
          <p:cNvSpPr>
            <a:spLocks noGrp="1" noChangeArrowheads="1"/>
          </p:cNvSpPr>
          <p:nvPr>
            <p:ph type="title"/>
          </p:nvPr>
        </p:nvSpPr>
        <p:spPr/>
        <p:txBody>
          <a:bodyPr/>
          <a:lstStyle/>
          <a:p>
            <a:r>
              <a:rPr lang="en-US"/>
              <a:t>Tài liệu tham khảo</a:t>
            </a:r>
          </a:p>
        </p:txBody>
      </p:sp>
      <p:sp>
        <p:nvSpPr>
          <p:cNvPr id="542723" name="Rectangle 3"/>
          <p:cNvSpPr>
            <a:spLocks noGrp="1" noChangeArrowheads="1"/>
          </p:cNvSpPr>
          <p:nvPr>
            <p:ph type="body" idx="1"/>
          </p:nvPr>
        </p:nvSpPr>
        <p:spPr>
          <a:xfrm>
            <a:off x="838200" y="2057401"/>
            <a:ext cx="7693025" cy="4495800"/>
          </a:xfrm>
        </p:spPr>
        <p:txBody>
          <a:bodyPr/>
          <a:lstStyle/>
          <a:p>
            <a:pPr algn="just">
              <a:lnSpc>
                <a:spcPct val="150000"/>
              </a:lnSpc>
              <a:buFontTx/>
              <a:buChar char="-"/>
            </a:pPr>
            <a:r>
              <a:rPr lang="en-US"/>
              <a:t>Lê Đăng Hưng, </a:t>
            </a:r>
            <a:r>
              <a:rPr lang="en-US" i="1"/>
              <a:t>Lập trình hướng đối tượng với C++</a:t>
            </a:r>
            <a:r>
              <a:rPr lang="en-US"/>
              <a:t>, NXB KHKT, 2006</a:t>
            </a:r>
          </a:p>
          <a:p>
            <a:pPr algn="just">
              <a:lnSpc>
                <a:spcPct val="150000"/>
              </a:lnSpc>
              <a:buFontTx/>
              <a:buChar char="-"/>
            </a:pPr>
            <a:r>
              <a:rPr lang="en-US" i="1">
                <a:solidFill>
                  <a:schemeClr val="tx1"/>
                </a:solidFill>
              </a:rPr>
              <a:t>Bài giảng LT HĐT</a:t>
            </a:r>
            <a:r>
              <a:rPr lang="en-US">
                <a:solidFill>
                  <a:schemeClr val="tx1"/>
                </a:solidFill>
              </a:rPr>
              <a:t>, Khoa CNTT, ĐH HH VN</a:t>
            </a:r>
          </a:p>
          <a:p>
            <a:pPr algn="just">
              <a:lnSpc>
                <a:spcPct val="150000"/>
              </a:lnSpc>
              <a:buFontTx/>
              <a:buChar char="-"/>
            </a:pPr>
            <a:r>
              <a:rPr lang="en-US"/>
              <a:t>Nguyễn Thanh Thủy, </a:t>
            </a:r>
            <a:r>
              <a:rPr lang="en-US" i="1"/>
              <a:t>Bài tập Lập trình hướng đối tượng với C++</a:t>
            </a:r>
            <a:r>
              <a:rPr lang="en-US"/>
              <a:t>, NXB KHKT, 2004.</a:t>
            </a:r>
            <a:endParaRPr lang="en-US">
              <a:solidFill>
                <a:schemeClr val="tx1"/>
              </a:solidFill>
            </a:endParaRPr>
          </a:p>
        </p:txBody>
      </p:sp>
    </p:spTree>
    <p:extLst>
      <p:ext uri="{BB962C8B-B14F-4D97-AF65-F5344CB8AC3E}">
        <p14:creationId xmlns:p14="http://schemas.microsoft.com/office/powerpoint/2010/main" val="347879821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Nhập dữ liệu: đối tượng cin</a:t>
            </a:r>
          </a:p>
        </p:txBody>
      </p:sp>
      <p:sp>
        <p:nvSpPr>
          <p:cNvPr id="3" name="Content Placeholder 2"/>
          <p:cNvSpPr>
            <a:spLocks noGrp="1"/>
          </p:cNvSpPr>
          <p:nvPr>
            <p:ph idx="1"/>
          </p:nvPr>
        </p:nvSpPr>
        <p:spPr/>
        <p:txBody>
          <a:bodyPr/>
          <a:lstStyle/>
          <a:p>
            <a:pPr algn="just"/>
            <a:r>
              <a:rPr lang="en-US"/>
              <a:t>hàm ignore()-Hàm này có 2 tham số, tham số thứ nhất là số tối đa các ký tự sẽ bỏ qua cho tới khi gặp ký tự kết thúc được chỉ định bởi tham số thứ hai</a:t>
            </a:r>
          </a:p>
          <a:p>
            <a:pPr algn="just"/>
            <a:r>
              <a:rPr lang="en-US"/>
              <a:t>Ví dụ: cin.ignore(80,’\n’);</a:t>
            </a:r>
          </a:p>
          <a:p>
            <a:pPr algn="just"/>
            <a:r>
              <a:rPr lang="en-US"/>
              <a:t>Câu hỏi: thử thay ‘\n’ bằng ký tự khác?</a:t>
            </a:r>
          </a:p>
        </p:txBody>
      </p:sp>
    </p:spTree>
    <p:extLst>
      <p:ext uri="{BB962C8B-B14F-4D97-AF65-F5344CB8AC3E}">
        <p14:creationId xmlns:p14="http://schemas.microsoft.com/office/powerpoint/2010/main" val="247764177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07148-1166-4F4A-8DC2-815A418AD39C}"/>
              </a:ext>
            </a:extLst>
          </p:cNvPr>
          <p:cNvSpPr>
            <a:spLocks noGrp="1"/>
          </p:cNvSpPr>
          <p:nvPr>
            <p:ph type="title"/>
          </p:nvPr>
        </p:nvSpPr>
        <p:spPr/>
        <p:txBody>
          <a:bodyPr/>
          <a:lstStyle/>
          <a:p>
            <a:r>
              <a:rPr lang="en-US"/>
              <a:t>Nhập dữ liệu: đối tượng cin</a:t>
            </a:r>
            <a:endParaRPr lang="en-VN"/>
          </a:p>
        </p:txBody>
      </p:sp>
      <p:sp>
        <p:nvSpPr>
          <p:cNvPr id="3" name="Content Placeholder 2">
            <a:extLst>
              <a:ext uri="{FF2B5EF4-FFF2-40B4-BE49-F238E27FC236}">
                <a16:creationId xmlns:a16="http://schemas.microsoft.com/office/drawing/2014/main" id="{28E88C55-188C-E84D-B9A9-648DEA21346F}"/>
              </a:ext>
            </a:extLst>
          </p:cNvPr>
          <p:cNvSpPr>
            <a:spLocks noGrp="1"/>
          </p:cNvSpPr>
          <p:nvPr>
            <p:ph idx="1"/>
          </p:nvPr>
        </p:nvSpPr>
        <p:spPr/>
        <p:txBody>
          <a:bodyPr/>
          <a:lstStyle/>
          <a:p>
            <a:pPr marL="0" indent="0">
              <a:buNone/>
            </a:pPr>
            <a:r>
              <a:rPr lang="en-US" sz="2400"/>
              <a:t>int main() { </a:t>
            </a:r>
          </a:p>
          <a:p>
            <a:pPr marL="457200" lvl="1" indent="0">
              <a:buNone/>
            </a:pPr>
            <a:r>
              <a:rPr lang="en-US" sz="2000"/>
              <a:t>double num; </a:t>
            </a:r>
          </a:p>
          <a:p>
            <a:pPr marL="457200" lvl="1" indent="0">
              <a:buNone/>
            </a:pPr>
            <a:r>
              <a:rPr lang="en-US" sz="2000"/>
              <a:t>string name; </a:t>
            </a:r>
          </a:p>
          <a:p>
            <a:pPr marL="457200" lvl="1" indent="0">
              <a:buNone/>
            </a:pPr>
            <a:r>
              <a:rPr lang="en-US" sz="2000"/>
              <a:t>cout &lt;&lt; "Please enter a number: ”;</a:t>
            </a:r>
          </a:p>
          <a:p>
            <a:pPr marL="457200" lvl="1" indent="0">
              <a:buNone/>
            </a:pPr>
            <a:r>
              <a:rPr lang="en-US" sz="2000"/>
              <a:t>cin &gt;&gt; num; </a:t>
            </a:r>
          </a:p>
          <a:p>
            <a:pPr marL="457200" lvl="1" indent="0">
              <a:buNone/>
            </a:pPr>
            <a:r>
              <a:rPr lang="en-US" sz="2000"/>
              <a:t>cout &lt;&lt; "Your number is: " &lt;&lt; num;</a:t>
            </a:r>
          </a:p>
          <a:p>
            <a:pPr marL="457200" lvl="1" indent="0">
              <a:buNone/>
            </a:pPr>
            <a:r>
              <a:rPr lang="en-US" sz="2000"/>
              <a:t>cin.ignore(256, '\n’); </a:t>
            </a:r>
          </a:p>
          <a:p>
            <a:pPr marL="457200" lvl="1" indent="0">
              <a:buNone/>
            </a:pPr>
            <a:r>
              <a:rPr lang="en-US" sz="2000"/>
              <a:t>cout &lt;&lt; "Please enter your name: \n"; </a:t>
            </a:r>
          </a:p>
          <a:p>
            <a:pPr marL="457200" lvl="1" indent="0">
              <a:buNone/>
            </a:pPr>
            <a:r>
              <a:rPr lang="en-US" sz="2000"/>
              <a:t>getline (cin, name); </a:t>
            </a:r>
          </a:p>
          <a:p>
            <a:pPr marL="457200" lvl="1" indent="0">
              <a:buNone/>
            </a:pPr>
            <a:r>
              <a:rPr lang="en-US" sz="2000"/>
              <a:t>cout &lt;&lt; ”Hi " &lt;&lt; name;</a:t>
            </a:r>
          </a:p>
          <a:p>
            <a:pPr marL="0" indent="0">
              <a:buNone/>
            </a:pPr>
            <a:r>
              <a:rPr lang="en-US" sz="2400"/>
              <a:t>}</a:t>
            </a:r>
            <a:endParaRPr lang="en-VN" sz="2400"/>
          </a:p>
        </p:txBody>
      </p:sp>
    </p:spTree>
    <p:extLst>
      <p:ext uri="{BB962C8B-B14F-4D97-AF65-F5344CB8AC3E}">
        <p14:creationId xmlns:p14="http://schemas.microsoft.com/office/powerpoint/2010/main" val="285985866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Xuất dữ liệu với cout</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a:t>toán tử &lt;&lt;</a:t>
            </a:r>
          </a:p>
          <a:p>
            <a:pPr>
              <a:buFont typeface="Wingdings" panose="05000000000000000000" pitchFamily="2" charset="2"/>
              <a:buChar char="ü"/>
            </a:pPr>
            <a:r>
              <a:rPr lang="en-US"/>
              <a:t>cout&lt;&lt;bt1&lt;&lt;bt2&lt;&lt;..&lt;&lt;btN;</a:t>
            </a:r>
          </a:p>
          <a:p>
            <a:pPr>
              <a:buFont typeface="Wingdings" panose="05000000000000000000" pitchFamily="2" charset="2"/>
              <a:buChar char="v"/>
            </a:pPr>
            <a:r>
              <a:rPr lang="en-US"/>
              <a:t>hàm put()</a:t>
            </a:r>
          </a:p>
          <a:p>
            <a:pPr>
              <a:buFont typeface="Wingdings" panose="05000000000000000000" pitchFamily="2" charset="2"/>
              <a:buChar char="ü"/>
            </a:pPr>
            <a:r>
              <a:rPr lang="en-US"/>
              <a:t>cout.put(‘a’).put(‘b’);</a:t>
            </a:r>
          </a:p>
          <a:p>
            <a:pPr>
              <a:buFont typeface="Wingdings" panose="05000000000000000000" pitchFamily="2" charset="2"/>
              <a:buChar char="v"/>
            </a:pPr>
            <a:r>
              <a:rPr lang="en-US"/>
              <a:t>hàm write</a:t>
            </a:r>
          </a:p>
          <a:p>
            <a:pPr>
              <a:buFont typeface="Wingdings" panose="05000000000000000000" pitchFamily="2" charset="2"/>
              <a:buChar char="ü"/>
            </a:pPr>
            <a:r>
              <a:rPr lang="en-US"/>
              <a:t>cout.write(str, n);</a:t>
            </a:r>
          </a:p>
        </p:txBody>
      </p:sp>
    </p:spTree>
    <p:extLst>
      <p:ext uri="{BB962C8B-B14F-4D97-AF65-F5344CB8AC3E}">
        <p14:creationId xmlns:p14="http://schemas.microsoft.com/office/powerpoint/2010/main" val="2188681367"/>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Xuất dữ liệu với cout</a:t>
            </a:r>
          </a:p>
        </p:txBody>
      </p:sp>
      <p:sp>
        <p:nvSpPr>
          <p:cNvPr id="3" name="Content Placeholder 2"/>
          <p:cNvSpPr>
            <a:spLocks noGrp="1"/>
          </p:cNvSpPr>
          <p:nvPr>
            <p:ph idx="1"/>
          </p:nvPr>
        </p:nvSpPr>
        <p:spPr>
          <a:xfrm>
            <a:off x="613362" y="1765300"/>
            <a:ext cx="8142288" cy="4635500"/>
          </a:xfrm>
        </p:spPr>
        <p:txBody>
          <a:bodyPr/>
          <a:lstStyle/>
          <a:p>
            <a:pPr>
              <a:lnSpc>
                <a:spcPct val="150000"/>
              </a:lnSpc>
            </a:pPr>
            <a:r>
              <a:rPr lang="en-US"/>
              <a:t>Thư viện: iomanip</a:t>
            </a:r>
          </a:p>
          <a:p>
            <a:pPr lvl="1">
              <a:lnSpc>
                <a:spcPct val="150000"/>
              </a:lnSpc>
            </a:pPr>
            <a:r>
              <a:rPr lang="en-US">
                <a:latin typeface="Times New Roman" panose="02020603050405020304" pitchFamily="18" charset="0"/>
                <a:cs typeface="Times New Roman" panose="02020603050405020304" pitchFamily="18" charset="0"/>
              </a:rPr>
              <a:t>cout.width(5);//độ rộng </a:t>
            </a:r>
          </a:p>
          <a:p>
            <a:pPr lvl="1">
              <a:lnSpc>
                <a:spcPct val="150000"/>
              </a:lnSpc>
            </a:pPr>
            <a:r>
              <a:rPr lang="en-US">
                <a:latin typeface="Times New Roman" panose="02020603050405020304" pitchFamily="18" charset="0"/>
                <a:cs typeface="Times New Roman" panose="02020603050405020304" pitchFamily="18" charset="0"/>
              </a:rPr>
              <a:t>cout.fill(‘*’);//chèn thêm</a:t>
            </a:r>
          </a:p>
          <a:p>
            <a:pPr lvl="1">
              <a:lnSpc>
                <a:spcPct val="150000"/>
              </a:lnSpc>
            </a:pPr>
            <a:r>
              <a:rPr lang="en-US" i="0">
                <a:solidFill>
                  <a:srgbClr val="333333"/>
                </a:solidFill>
                <a:effectLst/>
                <a:latin typeface="Times New Roman" panose="02020603050405020304" pitchFamily="18" charset="0"/>
                <a:cs typeface="Times New Roman" panose="02020603050405020304" pitchFamily="18" charset="0"/>
              </a:rPr>
              <a:t>cout&lt;&lt;</a:t>
            </a:r>
            <a:r>
              <a:rPr lang="vi-VN" i="0">
                <a:solidFill>
                  <a:srgbClr val="333333"/>
                </a:solidFill>
                <a:effectLst/>
                <a:latin typeface="Times New Roman" panose="02020603050405020304" pitchFamily="18" charset="0"/>
                <a:cs typeface="Times New Roman" panose="02020603050405020304" pitchFamily="18" charset="0"/>
              </a:rPr>
              <a:t>setw(int n)</a:t>
            </a:r>
            <a:endParaRPr lang="en-US" i="0">
              <a:solidFill>
                <a:srgbClr val="333333"/>
              </a:solidFill>
              <a:effectLst/>
              <a:latin typeface="Times New Roman" panose="02020603050405020304" pitchFamily="18" charset="0"/>
              <a:cs typeface="Times New Roman" panose="02020603050405020304" pitchFamily="18" charset="0"/>
            </a:endParaRPr>
          </a:p>
          <a:p>
            <a:pPr lvl="1">
              <a:lnSpc>
                <a:spcPct val="150000"/>
              </a:lnSpc>
            </a:pPr>
            <a:r>
              <a:rPr lang="en-US" i="0">
                <a:solidFill>
                  <a:srgbClr val="333333"/>
                </a:solidFill>
                <a:effectLst/>
                <a:latin typeface="Times New Roman" panose="02020603050405020304" pitchFamily="18" charset="0"/>
                <a:cs typeface="Times New Roman" panose="02020603050405020304" pitchFamily="18" charset="0"/>
              </a:rPr>
              <a:t>cout&lt;&lt;setprecision(int n)</a:t>
            </a:r>
          </a:p>
          <a:p>
            <a:pPr lvl="1">
              <a:lnSpc>
                <a:spcPct val="150000"/>
              </a:lnSpc>
            </a:pPr>
            <a:r>
              <a:rPr lang="en-US" i="0">
                <a:solidFill>
                  <a:srgbClr val="333333"/>
                </a:solidFill>
                <a:effectLst/>
                <a:latin typeface="Times New Roman" panose="02020603050405020304" pitchFamily="18" charset="0"/>
                <a:cs typeface="Times New Roman" panose="02020603050405020304" pitchFamily="18" charset="0"/>
              </a:rPr>
              <a:t>cout.setf(ios::fixed); //cố định, </a:t>
            </a:r>
          </a:p>
          <a:p>
            <a:pPr lvl="1">
              <a:lnSpc>
                <a:spcPct val="150000"/>
              </a:lnSpc>
            </a:pPr>
            <a:r>
              <a:rPr lang="en-US" i="0">
                <a:solidFill>
                  <a:srgbClr val="333333"/>
                </a:solidFill>
                <a:effectLst/>
                <a:latin typeface="Times New Roman" panose="02020603050405020304" pitchFamily="18" charset="0"/>
                <a:cs typeface="Times New Roman" panose="02020603050405020304" pitchFamily="18" charset="0"/>
              </a:rPr>
              <a:t>cout.precision(2); //độ chính xác 2 ch</a:t>
            </a:r>
            <a:r>
              <a:rPr lang="en-US">
                <a:solidFill>
                  <a:srgbClr val="333333"/>
                </a:solidFill>
                <a:latin typeface="Times New Roman" panose="02020603050405020304" pitchFamily="18" charset="0"/>
                <a:cs typeface="Times New Roman" panose="02020603050405020304" pitchFamily="18" charset="0"/>
              </a:rPr>
              <a:t>ữ số thập phân</a:t>
            </a:r>
            <a:endParaRPr lang="en-US" i="0">
              <a:solidFill>
                <a:srgbClr val="333333"/>
              </a:solidFill>
              <a:effectLst/>
              <a:latin typeface="Times New Roman" panose="02020603050405020304" pitchFamily="18" charset="0"/>
              <a:cs typeface="Times New Roman" panose="02020603050405020304" pitchFamily="18" charset="0"/>
            </a:endParaRPr>
          </a:p>
          <a:p>
            <a:pPr algn="l"/>
            <a:endParaRPr lang="vi-VN" b="1" i="0">
              <a:solidFill>
                <a:srgbClr val="333333"/>
              </a:solidFill>
              <a:effectLst/>
              <a:latin typeface="Source Sans Pro" panose="020B0503030403020204" pitchFamily="34" charset="0"/>
            </a:endParaRPr>
          </a:p>
          <a:p>
            <a:pPr>
              <a:buFont typeface="Wingdings" panose="05000000000000000000" pitchFamily="2" charset="2"/>
              <a:buChar char="Ø"/>
            </a:pPr>
            <a:endParaRPr lang="en-US"/>
          </a:p>
          <a:p>
            <a:endParaRPr lang="en-US"/>
          </a:p>
        </p:txBody>
      </p:sp>
    </p:spTree>
    <p:extLst>
      <p:ext uri="{BB962C8B-B14F-4D97-AF65-F5344CB8AC3E}">
        <p14:creationId xmlns:p14="http://schemas.microsoft.com/office/powerpoint/2010/main" val="140928236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Xuất dữ liệu với cout</a:t>
            </a:r>
          </a:p>
        </p:txBody>
      </p:sp>
      <p:sp>
        <p:nvSpPr>
          <p:cNvPr id="3" name="Content Placeholder 2"/>
          <p:cNvSpPr>
            <a:spLocks noGrp="1"/>
          </p:cNvSpPr>
          <p:nvPr>
            <p:ph idx="1"/>
          </p:nvPr>
        </p:nvSpPr>
        <p:spPr>
          <a:xfrm>
            <a:off x="685800" y="1806791"/>
            <a:ext cx="7848600" cy="403009"/>
          </a:xfrm>
        </p:spPr>
        <p:txBody>
          <a:bodyPr/>
          <a:lstStyle/>
          <a:p>
            <a:r>
              <a:rPr lang="en-US"/>
              <a:t>Một số cờ (flag) cout.setf(ios::tên_cờ); </a:t>
            </a:r>
          </a:p>
          <a:p>
            <a:pPr marL="0" indent="0">
              <a:buNone/>
            </a:pP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669007754"/>
              </p:ext>
            </p:extLst>
          </p:nvPr>
        </p:nvGraphicFramePr>
        <p:xfrm>
          <a:off x="685800" y="2438400"/>
          <a:ext cx="7848600" cy="4319206"/>
        </p:xfrm>
        <a:graphic>
          <a:graphicData uri="http://schemas.openxmlformats.org/drawingml/2006/table">
            <a:tbl>
              <a:tblPr>
                <a:tableStyleId>{5C22544A-7EE6-4342-B048-85BDC9FD1C3A}</a:tableStyleId>
              </a:tblPr>
              <a:tblGrid>
                <a:gridCol w="1614030">
                  <a:extLst>
                    <a:ext uri="{9D8B030D-6E8A-4147-A177-3AD203B41FA5}">
                      <a16:colId xmlns:a16="http://schemas.microsoft.com/office/drawing/2014/main" val="20000"/>
                    </a:ext>
                  </a:extLst>
                </a:gridCol>
                <a:gridCol w="6234570">
                  <a:extLst>
                    <a:ext uri="{9D8B030D-6E8A-4147-A177-3AD203B41FA5}">
                      <a16:colId xmlns:a16="http://schemas.microsoft.com/office/drawing/2014/main" val="20001"/>
                    </a:ext>
                  </a:extLst>
                </a:gridCol>
              </a:tblGrid>
              <a:tr h="434959">
                <a:tc>
                  <a:txBody>
                    <a:bodyPr/>
                    <a:lstStyle/>
                    <a:p>
                      <a:pPr algn="ctr">
                        <a:lnSpc>
                          <a:spcPct val="120000"/>
                        </a:lnSpc>
                        <a:spcBef>
                          <a:spcPts val="300"/>
                        </a:spcBef>
                        <a:spcAft>
                          <a:spcPts val="300"/>
                        </a:spcAft>
                      </a:pPr>
                      <a:r>
                        <a:rPr lang="en-US" sz="2400" b="1">
                          <a:effectLst/>
                          <a:latin typeface="Times New Roman" panose="02020603050405020304" pitchFamily="18" charset="0"/>
                          <a:cs typeface="Times New Roman" panose="02020603050405020304" pitchFamily="18" charset="0"/>
                        </a:rPr>
                        <a:t>showpos</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algn="ctr">
                        <a:lnSpc>
                          <a:spcPct val="120000"/>
                        </a:lnSpc>
                        <a:spcBef>
                          <a:spcPts val="300"/>
                        </a:spcBef>
                        <a:spcAft>
                          <a:spcPts val="300"/>
                        </a:spcAft>
                      </a:pPr>
                      <a:r>
                        <a:rPr lang="en-US" sz="2400" b="1">
                          <a:effectLst/>
                          <a:latin typeface="Times New Roman" panose="02020603050405020304" pitchFamily="18" charset="0"/>
                          <a:cs typeface="Times New Roman" panose="02020603050405020304" pitchFamily="18" charset="0"/>
                        </a:rPr>
                        <a:t>dấu của các biến kiểu số</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10000"/>
                  </a:ext>
                </a:extLst>
              </a:tr>
              <a:tr h="434959">
                <a:tc>
                  <a:txBody>
                    <a:bodyPr/>
                    <a:lstStyle/>
                    <a:p>
                      <a:pPr algn="ctr">
                        <a:lnSpc>
                          <a:spcPct val="120000"/>
                        </a:lnSpc>
                        <a:spcBef>
                          <a:spcPts val="300"/>
                        </a:spcBef>
                        <a:spcAft>
                          <a:spcPts val="300"/>
                        </a:spcAft>
                      </a:pPr>
                      <a:r>
                        <a:rPr lang="en-US" sz="2400" b="1">
                          <a:effectLst/>
                          <a:latin typeface="Times New Roman" panose="02020603050405020304" pitchFamily="18" charset="0"/>
                          <a:ea typeface="Times New Roman" panose="02020603050405020304" pitchFamily="18" charset="0"/>
                          <a:cs typeface="Times New Roman" panose="02020603050405020304" pitchFamily="18" charset="0"/>
                        </a:rPr>
                        <a:t>showpoint</a:t>
                      </a:r>
                    </a:p>
                  </a:txBody>
                  <a:tcPr marL="51435" marR="51435" marT="0" marB="0"/>
                </a:tc>
                <a:tc>
                  <a:txBody>
                    <a:bodyPr/>
                    <a:lstStyle/>
                    <a:p>
                      <a:pPr algn="ctr">
                        <a:lnSpc>
                          <a:spcPct val="120000"/>
                        </a:lnSpc>
                        <a:spcBef>
                          <a:spcPts val="300"/>
                        </a:spcBef>
                        <a:spcAft>
                          <a:spcPts val="300"/>
                        </a:spcAft>
                      </a:pPr>
                      <a:r>
                        <a:rPr lang="en-US" sz="2400" b="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400" b="1" baseline="0">
                          <a:effectLst/>
                          <a:latin typeface="Times New Roman" panose="02020603050405020304" pitchFamily="18" charset="0"/>
                          <a:ea typeface="Times New Roman" panose="02020603050405020304" pitchFamily="18" charset="0"/>
                          <a:cs typeface="Times New Roman" panose="02020603050405020304" pitchFamily="18" charset="0"/>
                        </a:rPr>
                        <a:t> số 0 sau dấu .</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10001"/>
                  </a:ext>
                </a:extLst>
              </a:tr>
              <a:tr h="434959">
                <a:tc>
                  <a:txBody>
                    <a:bodyPr/>
                    <a:lstStyle/>
                    <a:p>
                      <a:pPr algn="ctr">
                        <a:lnSpc>
                          <a:spcPct val="120000"/>
                        </a:lnSpc>
                        <a:spcBef>
                          <a:spcPts val="300"/>
                        </a:spcBef>
                        <a:spcAft>
                          <a:spcPts val="300"/>
                        </a:spcAft>
                      </a:pPr>
                      <a:r>
                        <a:rPr lang="en-US" sz="2400" b="1">
                          <a:effectLst/>
                          <a:latin typeface="Times New Roman" panose="02020603050405020304" pitchFamily="18" charset="0"/>
                          <a:cs typeface="Times New Roman" panose="02020603050405020304" pitchFamily="18" charset="0"/>
                        </a:rPr>
                        <a:t>hex</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algn="ctr">
                        <a:lnSpc>
                          <a:spcPct val="120000"/>
                        </a:lnSpc>
                        <a:spcBef>
                          <a:spcPts val="300"/>
                        </a:spcBef>
                        <a:spcAft>
                          <a:spcPts val="300"/>
                        </a:spcAft>
                      </a:pPr>
                      <a:r>
                        <a:rPr lang="en-US" sz="2400" b="1">
                          <a:effectLst/>
                          <a:latin typeface="Times New Roman" panose="02020603050405020304" pitchFamily="18" charset="0"/>
                          <a:cs typeface="Times New Roman" panose="02020603050405020304" pitchFamily="18" charset="0"/>
                        </a:rPr>
                        <a:t>In ra số dưới dạng hexa</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10002"/>
                  </a:ext>
                </a:extLst>
              </a:tr>
              <a:tr h="434959">
                <a:tc>
                  <a:txBody>
                    <a:bodyPr/>
                    <a:lstStyle/>
                    <a:p>
                      <a:pPr algn="ctr">
                        <a:lnSpc>
                          <a:spcPct val="120000"/>
                        </a:lnSpc>
                        <a:spcBef>
                          <a:spcPts val="300"/>
                        </a:spcBef>
                        <a:spcAft>
                          <a:spcPts val="300"/>
                        </a:spcAft>
                      </a:pPr>
                      <a:r>
                        <a:rPr lang="en-US" sz="2400" b="1">
                          <a:effectLst/>
                          <a:latin typeface="Times New Roman" panose="02020603050405020304" pitchFamily="18" charset="0"/>
                          <a:cs typeface="Times New Roman" panose="02020603050405020304" pitchFamily="18" charset="0"/>
                        </a:rPr>
                        <a:t>dec</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algn="ctr">
                        <a:lnSpc>
                          <a:spcPct val="120000"/>
                        </a:lnSpc>
                        <a:spcBef>
                          <a:spcPts val="300"/>
                        </a:spcBef>
                        <a:spcAft>
                          <a:spcPts val="300"/>
                        </a:spcAft>
                      </a:pPr>
                      <a:r>
                        <a:rPr lang="en-US" sz="2400" b="1">
                          <a:effectLst/>
                          <a:latin typeface="Times New Roman" panose="02020603050405020304" pitchFamily="18" charset="0"/>
                          <a:cs typeface="Times New Roman" panose="02020603050405020304" pitchFamily="18" charset="0"/>
                        </a:rPr>
                        <a:t>In ra số dưới dạng cơ số 10</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10003"/>
                  </a:ext>
                </a:extLst>
              </a:tr>
              <a:tr h="434959">
                <a:tc>
                  <a:txBody>
                    <a:bodyPr/>
                    <a:lstStyle/>
                    <a:p>
                      <a:pPr algn="ctr">
                        <a:lnSpc>
                          <a:spcPct val="120000"/>
                        </a:lnSpc>
                        <a:spcBef>
                          <a:spcPts val="300"/>
                        </a:spcBef>
                        <a:spcAft>
                          <a:spcPts val="300"/>
                        </a:spcAft>
                      </a:pPr>
                      <a:r>
                        <a:rPr lang="en-US" sz="2400" b="1">
                          <a:effectLst/>
                          <a:latin typeface="Times New Roman" panose="02020603050405020304" pitchFamily="18" charset="0"/>
                          <a:cs typeface="Times New Roman" panose="02020603050405020304" pitchFamily="18" charset="0"/>
                        </a:rPr>
                        <a:t>oct</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algn="ctr">
                        <a:lnSpc>
                          <a:spcPct val="120000"/>
                        </a:lnSpc>
                        <a:spcBef>
                          <a:spcPts val="300"/>
                        </a:spcBef>
                        <a:spcAft>
                          <a:spcPts val="300"/>
                        </a:spcAft>
                      </a:pPr>
                      <a:r>
                        <a:rPr lang="en-US" sz="2400" b="1">
                          <a:effectLst/>
                          <a:latin typeface="Times New Roman" panose="02020603050405020304" pitchFamily="18" charset="0"/>
                          <a:cs typeface="Times New Roman" panose="02020603050405020304" pitchFamily="18" charset="0"/>
                        </a:rPr>
                        <a:t>In ra số dưới dạng cơ số 8</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10004"/>
                  </a:ext>
                </a:extLst>
              </a:tr>
              <a:tr h="434959">
                <a:tc>
                  <a:txBody>
                    <a:bodyPr/>
                    <a:lstStyle/>
                    <a:p>
                      <a:pPr algn="ctr">
                        <a:lnSpc>
                          <a:spcPct val="120000"/>
                        </a:lnSpc>
                        <a:spcBef>
                          <a:spcPts val="300"/>
                        </a:spcBef>
                        <a:spcAft>
                          <a:spcPts val="300"/>
                        </a:spcAft>
                      </a:pPr>
                      <a:r>
                        <a:rPr lang="en-US" sz="2400" b="1">
                          <a:effectLst/>
                          <a:latin typeface="Times New Roman" panose="02020603050405020304" pitchFamily="18" charset="0"/>
                          <a:cs typeface="Times New Roman" panose="02020603050405020304" pitchFamily="18" charset="0"/>
                        </a:rPr>
                        <a:t>left</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algn="ctr">
                        <a:lnSpc>
                          <a:spcPct val="120000"/>
                        </a:lnSpc>
                        <a:spcBef>
                          <a:spcPts val="300"/>
                        </a:spcBef>
                        <a:spcAft>
                          <a:spcPts val="300"/>
                        </a:spcAft>
                      </a:pPr>
                      <a:r>
                        <a:rPr lang="en-US" sz="2400" b="1">
                          <a:effectLst/>
                          <a:latin typeface="Times New Roman" panose="02020603050405020304" pitchFamily="18" charset="0"/>
                          <a:cs typeface="Times New Roman" panose="02020603050405020304" pitchFamily="18" charset="0"/>
                        </a:rPr>
                        <a:t>Căn lề bên trái</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10005"/>
                  </a:ext>
                </a:extLst>
              </a:tr>
              <a:tr h="434959">
                <a:tc>
                  <a:txBody>
                    <a:bodyPr/>
                    <a:lstStyle/>
                    <a:p>
                      <a:pPr algn="ctr">
                        <a:lnSpc>
                          <a:spcPct val="120000"/>
                        </a:lnSpc>
                        <a:spcBef>
                          <a:spcPts val="300"/>
                        </a:spcBef>
                        <a:spcAft>
                          <a:spcPts val="300"/>
                        </a:spcAft>
                      </a:pPr>
                      <a:r>
                        <a:rPr lang="en-US" sz="2400" b="1">
                          <a:effectLst/>
                          <a:latin typeface="Times New Roman" panose="02020603050405020304" pitchFamily="18" charset="0"/>
                          <a:cs typeface="Times New Roman" panose="02020603050405020304" pitchFamily="18" charset="0"/>
                        </a:rPr>
                        <a:t>right</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algn="ctr">
                        <a:lnSpc>
                          <a:spcPct val="120000"/>
                        </a:lnSpc>
                        <a:spcBef>
                          <a:spcPts val="300"/>
                        </a:spcBef>
                        <a:spcAft>
                          <a:spcPts val="300"/>
                        </a:spcAft>
                      </a:pPr>
                      <a:r>
                        <a:rPr lang="en-US" sz="2400" b="1">
                          <a:effectLst/>
                          <a:latin typeface="Times New Roman" panose="02020603050405020304" pitchFamily="18" charset="0"/>
                          <a:cs typeface="Times New Roman" panose="02020603050405020304" pitchFamily="18" charset="0"/>
                        </a:rPr>
                        <a:t>Căn lề bên phải</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10006"/>
                  </a:ext>
                </a:extLst>
              </a:tr>
              <a:tr h="434959">
                <a:tc>
                  <a:txBody>
                    <a:bodyPr/>
                    <a:lstStyle/>
                    <a:p>
                      <a:pPr algn="ctr">
                        <a:lnSpc>
                          <a:spcPct val="120000"/>
                        </a:lnSpc>
                        <a:spcBef>
                          <a:spcPts val="300"/>
                        </a:spcBef>
                        <a:spcAft>
                          <a:spcPts val="300"/>
                        </a:spcAft>
                      </a:pPr>
                      <a:r>
                        <a:rPr lang="en-US" sz="2400" b="1">
                          <a:effectLst/>
                          <a:latin typeface="Times New Roman" panose="02020603050405020304" pitchFamily="18" charset="0"/>
                          <a:cs typeface="Times New Roman" panose="02020603050405020304" pitchFamily="18" charset="0"/>
                        </a:rPr>
                        <a:t>internal</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algn="ctr">
                        <a:lnSpc>
                          <a:spcPct val="120000"/>
                        </a:lnSpc>
                        <a:spcBef>
                          <a:spcPts val="300"/>
                        </a:spcBef>
                        <a:spcAft>
                          <a:spcPts val="300"/>
                        </a:spcAft>
                      </a:pPr>
                      <a:r>
                        <a:rPr lang="en-US" sz="2400" b="1">
                          <a:effectLst/>
                          <a:latin typeface="Times New Roman" panose="02020603050405020304" pitchFamily="18" charset="0"/>
                          <a:cs typeface="Times New Roman" panose="02020603050405020304" pitchFamily="18" charset="0"/>
                        </a:rPr>
                        <a:t>Căn lề giữa</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10007"/>
                  </a:ext>
                </a:extLst>
              </a:tr>
              <a:tr h="434959">
                <a:tc>
                  <a:txBody>
                    <a:bodyPr/>
                    <a:lstStyle/>
                    <a:p>
                      <a:pPr algn="ctr">
                        <a:lnSpc>
                          <a:spcPct val="120000"/>
                        </a:lnSpc>
                        <a:spcBef>
                          <a:spcPts val="300"/>
                        </a:spcBef>
                        <a:spcAft>
                          <a:spcPts val="300"/>
                        </a:spcAft>
                      </a:pPr>
                      <a:r>
                        <a:rPr lang="en-US" sz="2400" b="1">
                          <a:effectLst/>
                          <a:latin typeface="Times New Roman" panose="02020603050405020304" pitchFamily="18" charset="0"/>
                          <a:cs typeface="Times New Roman" panose="02020603050405020304" pitchFamily="18" charset="0"/>
                        </a:rPr>
                        <a:t>precision</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algn="ctr">
                        <a:lnSpc>
                          <a:spcPct val="120000"/>
                        </a:lnSpc>
                        <a:spcBef>
                          <a:spcPts val="300"/>
                        </a:spcBef>
                        <a:spcAft>
                          <a:spcPts val="300"/>
                        </a:spcAft>
                      </a:pPr>
                      <a:r>
                        <a:rPr lang="en-US" sz="2400" b="1">
                          <a:effectLst/>
                          <a:latin typeface="Times New Roman" panose="02020603050405020304" pitchFamily="18" charset="0"/>
                          <a:cs typeface="Times New Roman" panose="02020603050405020304" pitchFamily="18" charset="0"/>
                        </a:rPr>
                        <a:t>Hàm thiết lập độ chính xác của các biến thực: cout.precision(2);</a:t>
                      </a:r>
                      <a:endParaRPr lang="en-US" sz="2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559057742"/>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DB3E-A98B-8C40-A27C-55801D7E79A0}"/>
              </a:ext>
            </a:extLst>
          </p:cNvPr>
          <p:cNvSpPr>
            <a:spLocks noGrp="1"/>
          </p:cNvSpPr>
          <p:nvPr>
            <p:ph type="title"/>
          </p:nvPr>
        </p:nvSpPr>
        <p:spPr/>
        <p:txBody>
          <a:bodyPr/>
          <a:lstStyle/>
          <a:p>
            <a:r>
              <a:rPr lang="en-US"/>
              <a:t>Xuất dữ liệu với cout</a:t>
            </a:r>
            <a:endParaRPr lang="en-VN"/>
          </a:p>
        </p:txBody>
      </p:sp>
      <p:sp>
        <p:nvSpPr>
          <p:cNvPr id="3" name="Content Placeholder 2">
            <a:extLst>
              <a:ext uri="{FF2B5EF4-FFF2-40B4-BE49-F238E27FC236}">
                <a16:creationId xmlns:a16="http://schemas.microsoft.com/office/drawing/2014/main" id="{A1AC2AC5-A4A7-EE4D-8D13-358AF60A4704}"/>
              </a:ext>
            </a:extLst>
          </p:cNvPr>
          <p:cNvSpPr>
            <a:spLocks noGrp="1"/>
          </p:cNvSpPr>
          <p:nvPr>
            <p:ph idx="1"/>
          </p:nvPr>
        </p:nvSpPr>
        <p:spPr>
          <a:xfrm>
            <a:off x="613362" y="1765300"/>
            <a:ext cx="8378238" cy="4711700"/>
          </a:xfrm>
        </p:spPr>
        <p:txBody>
          <a:bodyPr/>
          <a:lstStyle/>
          <a:p>
            <a:pPr marL="0" indent="0">
              <a:buNone/>
            </a:pPr>
            <a:r>
              <a:rPr lang="en-US" sz="2000"/>
              <a:t>#include &lt;iostream&gt;</a:t>
            </a:r>
          </a:p>
          <a:p>
            <a:pPr marL="0" indent="0">
              <a:buNone/>
            </a:pPr>
            <a:r>
              <a:rPr lang="en-US" sz="2000"/>
              <a:t>#include &lt;string&gt;</a:t>
            </a:r>
          </a:p>
          <a:p>
            <a:pPr marL="0" indent="0">
              <a:buNone/>
            </a:pPr>
            <a:r>
              <a:rPr lang="en-US" sz="2000"/>
              <a:t>#include&lt;iomanip&gt;</a:t>
            </a:r>
          </a:p>
          <a:p>
            <a:pPr marL="0" indent="0">
              <a:buNone/>
            </a:pPr>
            <a:r>
              <a:rPr lang="en-US" sz="2000"/>
              <a:t>using namespace std;</a:t>
            </a:r>
          </a:p>
          <a:p>
            <a:pPr marL="0" indent="0">
              <a:buNone/>
            </a:pPr>
            <a:r>
              <a:rPr lang="en-US" sz="2000"/>
              <a:t>int main(){</a:t>
            </a:r>
          </a:p>
          <a:p>
            <a:pPr marL="0" indent="0">
              <a:buNone/>
            </a:pPr>
            <a:r>
              <a:rPr lang="en-US" sz="2000"/>
              <a:t>    double d1, d2, d3;</a:t>
            </a:r>
          </a:p>
          <a:p>
            <a:pPr marL="0" indent="0">
              <a:buNone/>
            </a:pPr>
            <a:r>
              <a:rPr lang="en-US" sz="2000"/>
              <a:t>    string name;</a:t>
            </a:r>
          </a:p>
          <a:p>
            <a:pPr marL="0" indent="0">
              <a:buNone/>
            </a:pPr>
            <a:r>
              <a:rPr lang="en-US" sz="2000"/>
              <a:t>    cout &lt;&lt; "Please enter your name: ";    getline(cin, name);</a:t>
            </a:r>
          </a:p>
          <a:p>
            <a:pPr marL="0" indent="0">
              <a:buNone/>
            </a:pPr>
            <a:r>
              <a:rPr lang="en-US" sz="2000"/>
              <a:t>    cout &lt;&lt; "Please enter your mark: ";    cin &gt;&gt; d1&gt;&gt;d2&gt;&gt;d3;</a:t>
            </a:r>
          </a:p>
          <a:p>
            <a:pPr marL="0" indent="0">
              <a:buNone/>
            </a:pPr>
            <a:r>
              <a:rPr lang="en-US" sz="2000"/>
              <a:t>    cout&lt;&lt;"\n"&lt;&lt;fixed &lt;&lt; setprecision(2)&lt;&lt;name&lt;&lt;" " </a:t>
            </a:r>
          </a:p>
          <a:p>
            <a:pPr marL="0" indent="0">
              <a:buNone/>
            </a:pPr>
            <a:r>
              <a:rPr lang="en-US" sz="2000"/>
              <a:t>	&lt;&lt;d1&lt;&lt;” ” &lt;&lt; d2 &lt;&lt; " ” &lt;&lt; d3 &lt;&lt; " ” &lt;&lt; (d1+d2+d3)/3;</a:t>
            </a:r>
          </a:p>
          <a:p>
            <a:pPr marL="0" indent="0">
              <a:buNone/>
            </a:pPr>
            <a:r>
              <a:rPr lang="en-US" sz="2000"/>
              <a:t>}</a:t>
            </a:r>
            <a:endParaRPr lang="en-VN" sz="2000"/>
          </a:p>
        </p:txBody>
      </p:sp>
    </p:spTree>
    <p:extLst>
      <p:ext uri="{BB962C8B-B14F-4D97-AF65-F5344CB8AC3E}">
        <p14:creationId xmlns:p14="http://schemas.microsoft.com/office/powerpoint/2010/main" val="23939328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Vào ra với file</a:t>
            </a:r>
          </a:p>
        </p:txBody>
      </p:sp>
      <p:sp>
        <p:nvSpPr>
          <p:cNvPr id="3" name="Content Placeholder 2"/>
          <p:cNvSpPr>
            <a:spLocks noGrp="1"/>
          </p:cNvSpPr>
          <p:nvPr>
            <p:ph idx="1"/>
          </p:nvPr>
        </p:nvSpPr>
        <p:spPr/>
        <p:txBody>
          <a:bodyPr/>
          <a:lstStyle/>
          <a:p>
            <a:r>
              <a:rPr lang="en-US"/>
              <a:t>Để mở một file cho việc kết xuất dữ liệu chúng ta tạo ra một đối tượng ofstream:</a:t>
            </a:r>
          </a:p>
          <a:p>
            <a:pPr>
              <a:buFont typeface="Wingdings" panose="05000000000000000000" pitchFamily="2" charset="2"/>
              <a:buChar char="Ø"/>
            </a:pPr>
            <a:r>
              <a:rPr lang="en-US"/>
              <a:t>ofstream fout(“out.txt”);</a:t>
            </a:r>
          </a:p>
          <a:p>
            <a:r>
              <a:rPr lang="en-US"/>
              <a:t>và để mở file nhập dữ liệu cũng tương tự:</a:t>
            </a:r>
          </a:p>
          <a:p>
            <a:pPr>
              <a:buFont typeface="Wingdings" panose="05000000000000000000" pitchFamily="2" charset="2"/>
              <a:buChar char="Ø"/>
            </a:pPr>
            <a:r>
              <a:rPr lang="en-US"/>
              <a:t>ifstream fin(“inp.txt”);</a:t>
            </a:r>
          </a:p>
          <a:p>
            <a:r>
              <a:rPr lang="en-US"/>
              <a:t>Ví dụ: giả sử file inp.txt chứa dữ liệu 12 2 4 5 7 đoạn chương trình sau sẽ đọc dữ liệu từ file và in kq ra màn hình</a:t>
            </a:r>
          </a:p>
        </p:txBody>
      </p:sp>
    </p:spTree>
    <p:extLst>
      <p:ext uri="{BB962C8B-B14F-4D97-AF65-F5344CB8AC3E}">
        <p14:creationId xmlns:p14="http://schemas.microsoft.com/office/powerpoint/2010/main" val="2769779425"/>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Vào ra với file</a:t>
            </a:r>
          </a:p>
        </p:txBody>
      </p:sp>
      <p:sp>
        <p:nvSpPr>
          <p:cNvPr id="4" name="Content Placeholder 3"/>
          <p:cNvSpPr>
            <a:spLocks noGrp="1"/>
          </p:cNvSpPr>
          <p:nvPr>
            <p:ph idx="1"/>
          </p:nvPr>
        </p:nvSpPr>
        <p:spPr>
          <a:xfrm>
            <a:off x="685800" y="1894090"/>
            <a:ext cx="3962400" cy="4025717"/>
          </a:xfrm>
          <a:prstGeom prst="rect">
            <a:avLst/>
          </a:prstGeom>
        </p:spPr>
        <p:txBody>
          <a:bodyPr wrap="square">
            <a:spAutoFit/>
          </a:bodyPr>
          <a:lstStyle/>
          <a:p>
            <a:pPr marL="0" indent="0">
              <a:buNone/>
            </a:pPr>
            <a:r>
              <a:rPr lang="en-US" sz="1800"/>
              <a:t>#include &lt;iostream&gt;</a:t>
            </a:r>
          </a:p>
          <a:p>
            <a:pPr marL="0" indent="0">
              <a:buNone/>
            </a:pPr>
            <a:r>
              <a:rPr lang="en-US" sz="1800"/>
              <a:t>#include &lt;fstream&gt;</a:t>
            </a:r>
          </a:p>
          <a:p>
            <a:pPr marL="0" indent="0">
              <a:buNone/>
            </a:pPr>
            <a:r>
              <a:rPr lang="en-US" sz="1800"/>
              <a:t>using namespace std;</a:t>
            </a:r>
          </a:p>
          <a:p>
            <a:pPr marL="0" indent="0">
              <a:buNone/>
            </a:pPr>
            <a:r>
              <a:rPr lang="en-US" sz="1800"/>
              <a:t>main(){</a:t>
            </a:r>
          </a:p>
          <a:p>
            <a:pPr marL="0" indent="0">
              <a:buNone/>
            </a:pPr>
            <a:r>
              <a:rPr lang="en-US" sz="1800"/>
              <a:t>	ifstream fi("data.inp");</a:t>
            </a:r>
          </a:p>
          <a:p>
            <a:pPr marL="0" indent="0">
              <a:buNone/>
            </a:pPr>
            <a:r>
              <a:rPr lang="en-US" sz="1800"/>
              <a:t>	int x;</a:t>
            </a:r>
          </a:p>
          <a:p>
            <a:pPr marL="0" indent="0">
              <a:buNone/>
            </a:pPr>
            <a:r>
              <a:rPr lang="en-US" sz="1800"/>
              <a:t>	while(!fi.eof()){</a:t>
            </a:r>
          </a:p>
          <a:p>
            <a:pPr marL="0" indent="0">
              <a:buNone/>
            </a:pPr>
            <a:r>
              <a:rPr lang="en-US" sz="1800"/>
              <a:t>		fi&gt;&gt;x;</a:t>
            </a:r>
          </a:p>
          <a:p>
            <a:pPr marL="0" indent="0">
              <a:buNone/>
            </a:pPr>
            <a:r>
              <a:rPr lang="en-US" sz="1800"/>
              <a:t>		cout&lt;&lt;x&lt;&lt;" ";	</a:t>
            </a:r>
          </a:p>
          <a:p>
            <a:pPr marL="0" indent="0">
              <a:buNone/>
            </a:pPr>
            <a:r>
              <a:rPr lang="en-US" sz="1800"/>
              <a:t>	}</a:t>
            </a:r>
          </a:p>
          <a:p>
            <a:pPr marL="0" indent="0">
              <a:buNone/>
            </a:pPr>
            <a:r>
              <a:rPr lang="en-US" sz="1800"/>
              <a:t>	fi.close();</a:t>
            </a:r>
          </a:p>
          <a:p>
            <a:pPr marL="0" indent="0">
              <a:buNone/>
            </a:pPr>
            <a:r>
              <a:rPr lang="en-US" sz="1800"/>
              <a:t>}</a:t>
            </a:r>
          </a:p>
        </p:txBody>
      </p:sp>
      <p:sp>
        <p:nvSpPr>
          <p:cNvPr id="5" name="Rectangle 4"/>
          <p:cNvSpPr/>
          <p:nvPr/>
        </p:nvSpPr>
        <p:spPr>
          <a:xfrm>
            <a:off x="5334000" y="3906948"/>
            <a:ext cx="3657600" cy="1477328"/>
          </a:xfrm>
          <a:prstGeom prst="rect">
            <a:avLst/>
          </a:prstGeom>
        </p:spPr>
        <p:txBody>
          <a:bodyPr wrap="square">
            <a:spAutoFit/>
          </a:bodyPr>
          <a:lstStyle/>
          <a:p>
            <a:pPr algn="l" fontAlgn="base">
              <a:spcBef>
                <a:spcPct val="0"/>
              </a:spcBef>
              <a:spcAft>
                <a:spcPct val="0"/>
              </a:spcAft>
            </a:pPr>
            <a:r>
              <a:rPr lang="en-US" sz="1800">
                <a:solidFill>
                  <a:srgbClr val="003366"/>
                </a:solidFill>
                <a:cs typeface="Arial"/>
              </a:rPr>
              <a:t>	while(fi&gt;&gt;x){</a:t>
            </a:r>
          </a:p>
          <a:p>
            <a:pPr algn="l" fontAlgn="base">
              <a:spcBef>
                <a:spcPct val="0"/>
              </a:spcBef>
              <a:spcAft>
                <a:spcPct val="0"/>
              </a:spcAft>
            </a:pPr>
            <a:r>
              <a:rPr lang="en-US" sz="1800">
                <a:solidFill>
                  <a:srgbClr val="003366"/>
                </a:solidFill>
                <a:cs typeface="Arial"/>
              </a:rPr>
              <a:t>		cout&lt;&lt;x&lt;&lt;" ";	</a:t>
            </a:r>
          </a:p>
          <a:p>
            <a:pPr algn="l" fontAlgn="base">
              <a:spcBef>
                <a:spcPct val="0"/>
              </a:spcBef>
              <a:spcAft>
                <a:spcPct val="0"/>
              </a:spcAft>
            </a:pPr>
            <a:r>
              <a:rPr lang="en-US" sz="1800">
                <a:solidFill>
                  <a:srgbClr val="003366"/>
                </a:solidFill>
                <a:cs typeface="Arial"/>
              </a:rPr>
              <a:t>	}</a:t>
            </a:r>
          </a:p>
          <a:p>
            <a:pPr algn="l" fontAlgn="base">
              <a:spcBef>
                <a:spcPct val="0"/>
              </a:spcBef>
              <a:spcAft>
                <a:spcPct val="0"/>
              </a:spcAft>
            </a:pPr>
            <a:r>
              <a:rPr lang="en-US" sz="1800">
                <a:solidFill>
                  <a:srgbClr val="003366"/>
                </a:solidFill>
                <a:cs typeface="Arial"/>
              </a:rPr>
              <a:t>Tại sao???</a:t>
            </a:r>
          </a:p>
        </p:txBody>
      </p:sp>
    </p:spTree>
    <p:extLst>
      <p:ext uri="{BB962C8B-B14F-4D97-AF65-F5344CB8AC3E}">
        <p14:creationId xmlns:p14="http://schemas.microsoft.com/office/powerpoint/2010/main" val="13606093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8BF83-BFF3-9A40-8A02-6B635604E8C3}"/>
              </a:ext>
            </a:extLst>
          </p:cNvPr>
          <p:cNvSpPr>
            <a:spLocks noGrp="1"/>
          </p:cNvSpPr>
          <p:nvPr>
            <p:ph type="title"/>
          </p:nvPr>
        </p:nvSpPr>
        <p:spPr/>
        <p:txBody>
          <a:bodyPr/>
          <a:lstStyle/>
          <a:p>
            <a:r>
              <a:rPr lang="en-US"/>
              <a:t>Vào ra với file</a:t>
            </a:r>
            <a:endParaRPr lang="en-VN"/>
          </a:p>
        </p:txBody>
      </p:sp>
      <p:sp>
        <p:nvSpPr>
          <p:cNvPr id="3" name="Content Placeholder 2">
            <a:extLst>
              <a:ext uri="{FF2B5EF4-FFF2-40B4-BE49-F238E27FC236}">
                <a16:creationId xmlns:a16="http://schemas.microsoft.com/office/drawing/2014/main" id="{A11F5B98-1509-5846-8A60-A68FC67B16B6}"/>
              </a:ext>
            </a:extLst>
          </p:cNvPr>
          <p:cNvSpPr>
            <a:spLocks noGrp="1"/>
          </p:cNvSpPr>
          <p:nvPr>
            <p:ph idx="1"/>
          </p:nvPr>
        </p:nvSpPr>
        <p:spPr>
          <a:xfrm>
            <a:off x="613362" y="1841500"/>
            <a:ext cx="5025438" cy="4635500"/>
          </a:xfrm>
        </p:spPr>
        <p:txBody>
          <a:bodyPr/>
          <a:lstStyle/>
          <a:p>
            <a:pPr marL="0" indent="0">
              <a:buNone/>
            </a:pPr>
            <a:r>
              <a:rPr lang="en-US" sz="2000"/>
              <a:t>#include &lt;iostream&gt;</a:t>
            </a:r>
          </a:p>
          <a:p>
            <a:pPr marL="0" indent="0">
              <a:buNone/>
            </a:pPr>
            <a:r>
              <a:rPr lang="en-US" sz="2000"/>
              <a:t>#include &lt;fstream&gt;</a:t>
            </a:r>
          </a:p>
          <a:p>
            <a:pPr marL="0" indent="0">
              <a:buNone/>
            </a:pPr>
            <a:r>
              <a:rPr lang="en-US" sz="2000"/>
              <a:t>using namespace std;</a:t>
            </a:r>
          </a:p>
          <a:p>
            <a:pPr marL="0" indent="0">
              <a:buNone/>
            </a:pPr>
            <a:r>
              <a:rPr lang="en-US" sz="2000"/>
              <a:t>int main(){</a:t>
            </a:r>
          </a:p>
          <a:p>
            <a:pPr marL="0" indent="0">
              <a:buNone/>
            </a:pPr>
            <a:r>
              <a:rPr lang="en-US" sz="2000"/>
              <a:t>	fstream fo("data.inp");</a:t>
            </a:r>
          </a:p>
          <a:p>
            <a:pPr marL="0" indent="0">
              <a:buNone/>
            </a:pPr>
            <a:r>
              <a:rPr lang="en-US" sz="2000"/>
              <a:t>	int x;</a:t>
            </a:r>
          </a:p>
          <a:p>
            <a:pPr marL="0" indent="0">
              <a:buNone/>
            </a:pPr>
            <a:r>
              <a:rPr lang="en-US" sz="2000"/>
              <a:t>	do{</a:t>
            </a:r>
          </a:p>
          <a:p>
            <a:pPr marL="0" indent="0">
              <a:buNone/>
            </a:pPr>
            <a:r>
              <a:rPr lang="en-US" sz="2000"/>
              <a:t>	    cin&gt;&gt;x;</a:t>
            </a:r>
          </a:p>
          <a:p>
            <a:pPr marL="0" indent="0">
              <a:buNone/>
            </a:pPr>
            <a:r>
              <a:rPr lang="en-US" sz="2000"/>
              <a:t>	    fo&lt;&lt;x&lt;&lt;" ";</a:t>
            </a:r>
          </a:p>
          <a:p>
            <a:pPr marL="0" indent="0">
              <a:buNone/>
            </a:pPr>
            <a:r>
              <a:rPr lang="en-US" sz="2000"/>
              <a:t>	}while(x!=0);</a:t>
            </a:r>
          </a:p>
          <a:p>
            <a:pPr marL="0" indent="0">
              <a:buNone/>
            </a:pPr>
            <a:r>
              <a:rPr lang="en-US" sz="2000"/>
              <a:t>	fo.close();</a:t>
            </a:r>
          </a:p>
          <a:p>
            <a:pPr marL="0" indent="0">
              <a:buNone/>
            </a:pPr>
            <a:r>
              <a:rPr lang="en-US" sz="2000"/>
              <a:t>}</a:t>
            </a:r>
            <a:endParaRPr lang="en-VN" sz="2000"/>
          </a:p>
        </p:txBody>
      </p:sp>
    </p:spTree>
    <p:extLst>
      <p:ext uri="{BB962C8B-B14F-4D97-AF65-F5344CB8AC3E}">
        <p14:creationId xmlns:p14="http://schemas.microsoft.com/office/powerpoint/2010/main" val="334430660"/>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Vào ra với file – cách khác</a:t>
            </a:r>
          </a:p>
        </p:txBody>
      </p:sp>
      <p:sp>
        <p:nvSpPr>
          <p:cNvPr id="3" name="Content Placeholder 2"/>
          <p:cNvSpPr>
            <a:spLocks noGrp="1"/>
          </p:cNvSpPr>
          <p:nvPr>
            <p:ph idx="1"/>
          </p:nvPr>
        </p:nvSpPr>
        <p:spPr/>
        <p:txBody>
          <a:bodyPr/>
          <a:lstStyle/>
          <a:p>
            <a:r>
              <a:rPr lang="en-US"/>
              <a:t>fstream f;</a:t>
            </a:r>
          </a:p>
          <a:p>
            <a:r>
              <a:rPr lang="en-US"/>
              <a:t>f.open("output.txt", ios::out);//mở để ghi dữ liệu vào</a:t>
            </a:r>
          </a:p>
          <a:p>
            <a:r>
              <a:rPr lang="en-US"/>
              <a:t>f&lt;&lt;data;//ghi giá trị biến data vào file </a:t>
            </a:r>
          </a:p>
          <a:p>
            <a:r>
              <a:rPr lang="en-US"/>
              <a:t>f.close();</a:t>
            </a:r>
          </a:p>
          <a:p>
            <a:r>
              <a:rPr lang="en-US"/>
              <a:t>f.open("data.txt", ios::in);//mở để đọc dữ liệu ra</a:t>
            </a:r>
          </a:p>
          <a:p>
            <a:r>
              <a:rPr lang="en-US"/>
              <a:t>f&gt;&gt;x;//đọc dữ liệu từ file ra (gán vào) biến x</a:t>
            </a:r>
          </a:p>
          <a:p>
            <a:r>
              <a:rPr lang="en-US"/>
              <a:t>f.close();</a:t>
            </a:r>
          </a:p>
        </p:txBody>
      </p:sp>
    </p:spTree>
    <p:extLst>
      <p:ext uri="{BB962C8B-B14F-4D97-AF65-F5344CB8AC3E}">
        <p14:creationId xmlns:p14="http://schemas.microsoft.com/office/powerpoint/2010/main" val="232087450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AutoShape 2"/>
          <p:cNvSpPr>
            <a:spLocks noGrp="1" noChangeArrowheads="1"/>
          </p:cNvSpPr>
          <p:nvPr>
            <p:ph type="title"/>
          </p:nvPr>
        </p:nvSpPr>
        <p:spPr>
          <a:xfrm>
            <a:off x="762000" y="609600"/>
            <a:ext cx="7769225" cy="838200"/>
          </a:xfrm>
        </p:spPr>
        <p:txBody>
          <a:bodyPr/>
          <a:lstStyle/>
          <a:p>
            <a:pPr algn="ctr"/>
            <a:r>
              <a:rPr lang="en-US"/>
              <a:t>Chương 1. Các khái niệm cơ bản</a:t>
            </a:r>
          </a:p>
        </p:txBody>
      </p:sp>
      <p:sp>
        <p:nvSpPr>
          <p:cNvPr id="542723" name="Rectangle 3"/>
          <p:cNvSpPr>
            <a:spLocks noGrp="1" noChangeArrowheads="1"/>
          </p:cNvSpPr>
          <p:nvPr>
            <p:ph type="body" idx="1"/>
          </p:nvPr>
        </p:nvSpPr>
        <p:spPr>
          <a:xfrm>
            <a:off x="838200" y="2057401"/>
            <a:ext cx="7693025" cy="4495800"/>
          </a:xfrm>
        </p:spPr>
        <p:txBody>
          <a:bodyPr/>
          <a:lstStyle/>
          <a:p>
            <a:pPr>
              <a:buFont typeface="Wingdings" panose="05000000000000000000" pitchFamily="2" charset="2"/>
              <a:buChar char="v"/>
            </a:pPr>
            <a:r>
              <a:rPr lang="en-US">
                <a:solidFill>
                  <a:schemeClr val="tx1"/>
                </a:solidFill>
              </a:rPr>
              <a:t>Nội dung:</a:t>
            </a:r>
          </a:p>
          <a:p>
            <a:pPr marL="0" indent="0">
              <a:buNone/>
            </a:pPr>
            <a:r>
              <a:rPr lang="en-US" i="1"/>
              <a:t>1.1. Ưu điểm của lập trình hướng đối tượng.</a:t>
            </a:r>
            <a:endParaRPr lang="en-US"/>
          </a:p>
          <a:p>
            <a:pPr marL="0" indent="0">
              <a:buNone/>
            </a:pPr>
            <a:r>
              <a:rPr lang="en-US" i="1"/>
              <a:t>1.2. Các khái niệm cơ sở trong OOP.</a:t>
            </a:r>
            <a:endParaRPr lang="en-US"/>
          </a:p>
          <a:p>
            <a:pPr marL="0" indent="0">
              <a:buNone/>
            </a:pPr>
            <a:r>
              <a:rPr lang="en-US" i="1"/>
              <a:t>1.3. Giới thiệu ngôn ngữ C++.</a:t>
            </a:r>
            <a:endParaRPr lang="en-US"/>
          </a:p>
          <a:p>
            <a:pPr marL="0" indent="0">
              <a:buNone/>
            </a:pPr>
            <a:r>
              <a:rPr lang="en-US" i="1"/>
              <a:t>1.4. Cấu trúc một chương trình C++.</a:t>
            </a:r>
            <a:endParaRPr lang="en-US"/>
          </a:p>
          <a:p>
            <a:pPr marL="0" indent="0">
              <a:buNone/>
            </a:pPr>
            <a:r>
              <a:rPr lang="en-US" i="1"/>
              <a:t>1.5. Kiểu dữ liệu trong C++.</a:t>
            </a:r>
            <a:endParaRPr lang="en-US"/>
          </a:p>
          <a:p>
            <a:pPr marL="0" indent="0">
              <a:buNone/>
            </a:pPr>
            <a:r>
              <a:rPr lang="en-US" i="1"/>
              <a:t>1.6. Các câu lệnh cơ bản trong C++.</a:t>
            </a:r>
            <a:endParaRPr lang="en-US"/>
          </a:p>
          <a:p>
            <a:pPr>
              <a:buFontTx/>
              <a:buChar char="-"/>
            </a:pPr>
            <a:endParaRPr lang="en-US">
              <a:solidFill>
                <a:schemeClr val="tx1"/>
              </a:solidFill>
            </a:endParaRPr>
          </a:p>
        </p:txBody>
      </p:sp>
    </p:spTree>
    <p:extLst>
      <p:ext uri="{BB962C8B-B14F-4D97-AF65-F5344CB8AC3E}">
        <p14:creationId xmlns:p14="http://schemas.microsoft.com/office/powerpoint/2010/main" val="1425379284"/>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1.7. Các mở rộng của C++ với C</a:t>
            </a:r>
          </a:p>
        </p:txBody>
      </p:sp>
      <p:sp>
        <p:nvSpPr>
          <p:cNvPr id="3" name="Content Placeholder 2"/>
          <p:cNvSpPr>
            <a:spLocks noGrp="1"/>
          </p:cNvSpPr>
          <p:nvPr>
            <p:ph idx="1"/>
          </p:nvPr>
        </p:nvSpPr>
        <p:spPr>
          <a:xfrm>
            <a:off x="613362" y="1765300"/>
            <a:ext cx="8075026" cy="5016500"/>
          </a:xfrm>
        </p:spPr>
        <p:txBody>
          <a:bodyPr/>
          <a:lstStyle/>
          <a:p>
            <a:r>
              <a:rPr lang="en-US" u="sng"/>
              <a:t>Khai báo mọi nơi</a:t>
            </a:r>
          </a:p>
          <a:p>
            <a:r>
              <a:rPr lang="en-US"/>
              <a:t>C++ chấp nhận các khai báo biến xen kẽ mã lệnh tại bất kể vị trí nào trong chương trình.</a:t>
            </a:r>
          </a:p>
          <a:p>
            <a:pPr marL="400050" lvl="1" indent="0">
              <a:buNone/>
            </a:pPr>
            <a:r>
              <a:rPr lang="en-US"/>
              <a:t>void fct(){</a:t>
            </a:r>
            <a:endParaRPr lang="en-VN"/>
          </a:p>
          <a:p>
            <a:pPr marL="800100" lvl="2" indent="0">
              <a:buNone/>
            </a:pPr>
            <a:r>
              <a:rPr lang="en-US"/>
              <a:t>int n = 10;</a:t>
            </a:r>
            <a:endParaRPr lang="en-VN"/>
          </a:p>
          <a:p>
            <a:pPr marL="800100" lvl="2" indent="0">
              <a:buNone/>
            </a:pPr>
            <a:r>
              <a:rPr lang="en-US"/>
              <a:t>// ...giả sử có 100 lệnh ở đây</a:t>
            </a:r>
            <a:endParaRPr lang="en-VN"/>
          </a:p>
          <a:p>
            <a:pPr marL="800100" lvl="2" indent="0">
              <a:buNone/>
            </a:pPr>
            <a:r>
              <a:rPr lang="en-US"/>
              <a:t>int *p = &amp;n, x;</a:t>
            </a:r>
            <a:endParaRPr lang="en-VN"/>
          </a:p>
          <a:p>
            <a:pPr marL="800100" lvl="2" indent="0">
              <a:buNone/>
            </a:pPr>
            <a:r>
              <a:rPr lang="en-US"/>
              <a:t>cout&lt;&lt;p&lt;&lt;endl;</a:t>
            </a:r>
            <a:endParaRPr lang="en-VN"/>
          </a:p>
          <a:p>
            <a:pPr marL="800100" lvl="2" indent="0">
              <a:buNone/>
            </a:pPr>
            <a:r>
              <a:rPr lang="en-US"/>
              <a:t>//...</a:t>
            </a:r>
            <a:endParaRPr lang="en-VN"/>
          </a:p>
          <a:p>
            <a:pPr marL="400050" lvl="1" indent="0">
              <a:buNone/>
            </a:pPr>
            <a:r>
              <a:rPr lang="en-US"/>
              <a:t>}</a:t>
            </a:r>
            <a:r>
              <a:rPr lang="en-VN">
                <a:effectLst/>
              </a:rPr>
              <a:t> </a:t>
            </a:r>
            <a:endParaRPr lang="en-US"/>
          </a:p>
        </p:txBody>
      </p:sp>
    </p:spTree>
    <p:extLst>
      <p:ext uri="{BB962C8B-B14F-4D97-AF65-F5344CB8AC3E}">
        <p14:creationId xmlns:p14="http://schemas.microsoft.com/office/powerpoint/2010/main" val="647820545"/>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1.7. Các mở rộng của C++ với C</a:t>
            </a:r>
          </a:p>
        </p:txBody>
      </p:sp>
      <p:sp>
        <p:nvSpPr>
          <p:cNvPr id="3" name="Content Placeholder 2"/>
          <p:cNvSpPr>
            <a:spLocks noGrp="1"/>
          </p:cNvSpPr>
          <p:nvPr>
            <p:ph idx="1"/>
          </p:nvPr>
        </p:nvSpPr>
        <p:spPr>
          <a:xfrm>
            <a:off x="613362" y="1765300"/>
            <a:ext cx="8378238" cy="4635500"/>
          </a:xfrm>
        </p:spPr>
        <p:txBody>
          <a:bodyPr/>
          <a:lstStyle/>
          <a:p>
            <a:r>
              <a:rPr lang="en-US" u="sng"/>
              <a:t>Toán tử phạm vi ::</a:t>
            </a:r>
          </a:p>
          <a:p>
            <a:pPr lvl="1">
              <a:lnSpc>
                <a:spcPct val="150000"/>
              </a:lnSpc>
            </a:pPr>
            <a:r>
              <a:rPr lang="vi-VN"/>
              <a:t>TH1: Nếu gọi từ một đối tượng thì</a:t>
            </a:r>
            <a:br>
              <a:rPr lang="vi-VN"/>
            </a:br>
            <a:r>
              <a:rPr lang="vi-VN"/>
              <a:t>:: dùng để gọi phương thức, thành viên lớp cha của lớp hiện tại.</a:t>
            </a:r>
          </a:p>
          <a:p>
            <a:pPr lvl="1">
              <a:lnSpc>
                <a:spcPct val="150000"/>
              </a:lnSpc>
            </a:pPr>
            <a:r>
              <a:rPr lang="vi-VN"/>
              <a:t>TH2: Nếu gọi từ namespace, enum thì</a:t>
            </a:r>
            <a:br>
              <a:rPr lang="vi-VN"/>
            </a:br>
            <a:r>
              <a:rPr lang="vi-VN"/>
              <a:t>:: dùng để gọi thành viên của namespace, enum đó</a:t>
            </a:r>
          </a:p>
          <a:p>
            <a:pPr lvl="1">
              <a:lnSpc>
                <a:spcPct val="150000"/>
              </a:lnSpc>
            </a:pPr>
            <a:r>
              <a:rPr lang="vi-VN"/>
              <a:t>TH3: Nếu phía trước :: không có gì, tức không phải TH1, TH2</a:t>
            </a:r>
            <a:br>
              <a:rPr lang="vi-VN"/>
            </a:br>
            <a:r>
              <a:rPr lang="vi-VN"/>
              <a:t>:: dùng để gọi biến nằm ở ngoài scope</a:t>
            </a:r>
            <a:endParaRPr lang="en-US"/>
          </a:p>
        </p:txBody>
      </p:sp>
    </p:spTree>
    <p:extLst>
      <p:ext uri="{BB962C8B-B14F-4D97-AF65-F5344CB8AC3E}">
        <p14:creationId xmlns:p14="http://schemas.microsoft.com/office/powerpoint/2010/main" val="1344624272"/>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FAA6F-B894-EB4F-BBA8-91964E4E0BF9}"/>
              </a:ext>
            </a:extLst>
          </p:cNvPr>
          <p:cNvSpPr>
            <a:spLocks noGrp="1"/>
          </p:cNvSpPr>
          <p:nvPr>
            <p:ph type="title"/>
          </p:nvPr>
        </p:nvSpPr>
        <p:spPr/>
        <p:txBody>
          <a:bodyPr/>
          <a:lstStyle/>
          <a:p>
            <a:r>
              <a:rPr lang="en-US" u="sng"/>
              <a:t>Toán tử phạm vi ::</a:t>
            </a:r>
            <a:endParaRPr lang="en-VN"/>
          </a:p>
        </p:txBody>
      </p:sp>
      <p:sp>
        <p:nvSpPr>
          <p:cNvPr id="3" name="Content Placeholder 2">
            <a:extLst>
              <a:ext uri="{FF2B5EF4-FFF2-40B4-BE49-F238E27FC236}">
                <a16:creationId xmlns:a16="http://schemas.microsoft.com/office/drawing/2014/main" id="{655C5B17-4F98-844A-8754-6D0292AFCF1C}"/>
              </a:ext>
            </a:extLst>
          </p:cNvPr>
          <p:cNvSpPr>
            <a:spLocks noGrp="1"/>
          </p:cNvSpPr>
          <p:nvPr>
            <p:ph idx="1"/>
          </p:nvPr>
        </p:nvSpPr>
        <p:spPr/>
        <p:txBody>
          <a:bodyPr/>
          <a:lstStyle/>
          <a:p>
            <a:pPr marL="0" indent="0">
              <a:buNone/>
            </a:pPr>
            <a:r>
              <a:rPr lang="en-US" b="1"/>
              <a:t>class</a:t>
            </a:r>
            <a:r>
              <a:rPr lang="en-US"/>
              <a:t> </a:t>
            </a:r>
            <a:r>
              <a:rPr lang="en-US" b="1"/>
              <a:t>PhanSo</a:t>
            </a:r>
            <a:r>
              <a:rPr lang="en-US"/>
              <a:t> { </a:t>
            </a:r>
          </a:p>
          <a:p>
            <a:pPr marL="457200" lvl="1" indent="0">
              <a:buNone/>
            </a:pPr>
            <a:r>
              <a:rPr lang="en-US" b="1"/>
              <a:t>private:</a:t>
            </a:r>
          </a:p>
          <a:p>
            <a:pPr marL="914400" lvl="2" indent="0">
              <a:buNone/>
            </a:pPr>
            <a:r>
              <a:rPr lang="en-US" b="1"/>
              <a:t>int ts, ms;</a:t>
            </a:r>
          </a:p>
          <a:p>
            <a:pPr marL="457200" lvl="1" indent="0">
              <a:buNone/>
            </a:pPr>
            <a:r>
              <a:rPr lang="en-US" b="1"/>
              <a:t>public</a:t>
            </a:r>
            <a:r>
              <a:rPr lang="en-US"/>
              <a:t>: </a:t>
            </a:r>
          </a:p>
          <a:p>
            <a:pPr marL="914400" lvl="2" indent="0">
              <a:buNone/>
            </a:pPr>
            <a:r>
              <a:rPr lang="en-US" b="1"/>
              <a:t>void</a:t>
            </a:r>
            <a:r>
              <a:rPr lang="en-US"/>
              <a:t> </a:t>
            </a:r>
            <a:r>
              <a:rPr lang="en-US" b="1"/>
              <a:t>Nhap</a:t>
            </a:r>
            <a:r>
              <a:rPr lang="en-US"/>
              <a:t>(); </a:t>
            </a:r>
          </a:p>
          <a:p>
            <a:pPr marL="914400" lvl="2" indent="0">
              <a:buNone/>
            </a:pPr>
            <a:r>
              <a:rPr lang="en-US" b="1"/>
              <a:t>void</a:t>
            </a:r>
            <a:r>
              <a:rPr lang="en-US"/>
              <a:t> </a:t>
            </a:r>
            <a:r>
              <a:rPr lang="en-US" b="1"/>
              <a:t>Xuat</a:t>
            </a:r>
            <a:r>
              <a:rPr lang="en-US"/>
              <a:t>(); </a:t>
            </a:r>
          </a:p>
          <a:p>
            <a:pPr marL="0" indent="0">
              <a:buNone/>
            </a:pPr>
            <a:r>
              <a:rPr lang="en-US"/>
              <a:t>}; </a:t>
            </a:r>
          </a:p>
          <a:p>
            <a:pPr marL="0" indent="0">
              <a:buNone/>
            </a:pPr>
            <a:r>
              <a:rPr lang="en-US" b="1"/>
              <a:t>void</a:t>
            </a:r>
            <a:r>
              <a:rPr lang="en-US"/>
              <a:t> PhanSo::Nhap() { </a:t>
            </a:r>
            <a:r>
              <a:rPr lang="en-US" i="1"/>
              <a:t>///////////</a:t>
            </a:r>
            <a:r>
              <a:rPr lang="en-US"/>
              <a:t> } </a:t>
            </a:r>
          </a:p>
          <a:p>
            <a:pPr marL="0" indent="0">
              <a:buNone/>
            </a:pPr>
            <a:r>
              <a:rPr lang="en-US" b="1"/>
              <a:t>void</a:t>
            </a:r>
            <a:r>
              <a:rPr lang="en-US"/>
              <a:t> PhanSo::Xuat() { </a:t>
            </a:r>
            <a:r>
              <a:rPr lang="en-US" i="1"/>
              <a:t>///////</a:t>
            </a:r>
            <a:r>
              <a:rPr lang="en-US"/>
              <a:t> }</a:t>
            </a:r>
            <a:endParaRPr lang="en-VN"/>
          </a:p>
        </p:txBody>
      </p:sp>
    </p:spTree>
    <p:extLst>
      <p:ext uri="{BB962C8B-B14F-4D97-AF65-F5344CB8AC3E}">
        <p14:creationId xmlns:p14="http://schemas.microsoft.com/office/powerpoint/2010/main" val="1294906132"/>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E2489-6568-F441-B62F-59AD5EC2E889}"/>
              </a:ext>
            </a:extLst>
          </p:cNvPr>
          <p:cNvSpPr>
            <a:spLocks noGrp="1"/>
          </p:cNvSpPr>
          <p:nvPr>
            <p:ph type="title"/>
          </p:nvPr>
        </p:nvSpPr>
        <p:spPr/>
        <p:txBody>
          <a:bodyPr/>
          <a:lstStyle/>
          <a:p>
            <a:r>
              <a:rPr lang="en-US" u="sng"/>
              <a:t>Toán tử phạm vi ::</a:t>
            </a:r>
            <a:endParaRPr lang="en-VN"/>
          </a:p>
        </p:txBody>
      </p:sp>
      <p:sp>
        <p:nvSpPr>
          <p:cNvPr id="3" name="Content Placeholder 2">
            <a:extLst>
              <a:ext uri="{FF2B5EF4-FFF2-40B4-BE49-F238E27FC236}">
                <a16:creationId xmlns:a16="http://schemas.microsoft.com/office/drawing/2014/main" id="{EBB65F4D-6FCB-4643-800D-FB661F64A8ED}"/>
              </a:ext>
            </a:extLst>
          </p:cNvPr>
          <p:cNvSpPr>
            <a:spLocks noGrp="1"/>
          </p:cNvSpPr>
          <p:nvPr>
            <p:ph idx="1"/>
          </p:nvPr>
        </p:nvSpPr>
        <p:spPr/>
        <p:txBody>
          <a:bodyPr/>
          <a:lstStyle/>
          <a:p>
            <a:r>
              <a:rPr lang="en-US" b="1"/>
              <a:t>int</a:t>
            </a:r>
            <a:r>
              <a:rPr lang="en-US"/>
              <a:t> x; </a:t>
            </a:r>
          </a:p>
          <a:p>
            <a:r>
              <a:rPr lang="en-US" b="1"/>
              <a:t>int</a:t>
            </a:r>
            <a:r>
              <a:rPr lang="en-US"/>
              <a:t> </a:t>
            </a:r>
            <a:r>
              <a:rPr lang="en-US" b="1"/>
              <a:t>main</a:t>
            </a:r>
            <a:r>
              <a:rPr lang="en-US"/>
              <a:t>() { </a:t>
            </a:r>
          </a:p>
          <a:p>
            <a:pPr lvl="1"/>
            <a:r>
              <a:rPr lang="en-US" b="1"/>
              <a:t>int</a:t>
            </a:r>
            <a:r>
              <a:rPr lang="en-US"/>
              <a:t> x = 2; </a:t>
            </a:r>
          </a:p>
          <a:p>
            <a:pPr lvl="1"/>
            <a:r>
              <a:rPr lang="en-US"/>
              <a:t>::x = 3; </a:t>
            </a:r>
            <a:r>
              <a:rPr lang="en-US" i="1"/>
              <a:t>// gọi x ở ngoài</a:t>
            </a:r>
          </a:p>
          <a:p>
            <a:r>
              <a:rPr lang="en-US"/>
              <a:t> }</a:t>
            </a:r>
            <a:endParaRPr lang="en-VN"/>
          </a:p>
        </p:txBody>
      </p:sp>
    </p:spTree>
    <p:extLst>
      <p:ext uri="{BB962C8B-B14F-4D97-AF65-F5344CB8AC3E}">
        <p14:creationId xmlns:p14="http://schemas.microsoft.com/office/powerpoint/2010/main" val="4106664454"/>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F5F5F-B7C6-404B-9F97-DF0FD30B61CD}"/>
              </a:ext>
            </a:extLst>
          </p:cNvPr>
          <p:cNvSpPr>
            <a:spLocks noGrp="1"/>
          </p:cNvSpPr>
          <p:nvPr>
            <p:ph type="title"/>
          </p:nvPr>
        </p:nvSpPr>
        <p:spPr/>
        <p:txBody>
          <a:bodyPr/>
          <a:lstStyle/>
          <a:p>
            <a:r>
              <a:rPr lang="en-US" u="sng"/>
              <a:t>Toán tử phạm vi ::</a:t>
            </a:r>
            <a:endParaRPr lang="en-VN"/>
          </a:p>
        </p:txBody>
      </p:sp>
      <p:sp>
        <p:nvSpPr>
          <p:cNvPr id="7" name="Content Placeholder 6">
            <a:extLst>
              <a:ext uri="{FF2B5EF4-FFF2-40B4-BE49-F238E27FC236}">
                <a16:creationId xmlns:a16="http://schemas.microsoft.com/office/drawing/2014/main" id="{6AEC3398-3320-1C45-856A-3324C14E93C7}"/>
              </a:ext>
            </a:extLst>
          </p:cNvPr>
          <p:cNvSpPr>
            <a:spLocks noGrp="1"/>
          </p:cNvSpPr>
          <p:nvPr>
            <p:ph idx="1"/>
          </p:nvPr>
        </p:nvSpPr>
        <p:spPr>
          <a:xfrm>
            <a:off x="613362" y="1765300"/>
            <a:ext cx="3806238" cy="3187700"/>
          </a:xfrm>
        </p:spPr>
        <p:txBody>
          <a:bodyPr/>
          <a:lstStyle/>
          <a:p>
            <a:pPr marL="0" indent="0">
              <a:buNone/>
            </a:pPr>
            <a:r>
              <a:rPr lang="en-US" sz="2000"/>
              <a:t>#include &lt;iostream&gt;</a:t>
            </a:r>
          </a:p>
          <a:p>
            <a:pPr marL="0" indent="0">
              <a:buNone/>
            </a:pPr>
            <a:r>
              <a:rPr lang="en-US" sz="2000"/>
              <a:t>using namespace std;</a:t>
            </a:r>
          </a:p>
          <a:p>
            <a:pPr marL="0" indent="0">
              <a:buNone/>
            </a:pPr>
            <a:r>
              <a:rPr lang="en-US" sz="2000"/>
              <a:t>class A { </a:t>
            </a:r>
          </a:p>
          <a:p>
            <a:pPr marL="0" indent="0">
              <a:buNone/>
            </a:pPr>
            <a:r>
              <a:rPr lang="en-US" sz="2000"/>
              <a:t>    char  a; </a:t>
            </a:r>
          </a:p>
          <a:p>
            <a:pPr marL="0" indent="0">
              <a:buNone/>
            </a:pPr>
            <a:r>
              <a:rPr lang="en-US" sz="2000"/>
              <a:t>public: </a:t>
            </a:r>
          </a:p>
          <a:p>
            <a:pPr marL="0" indent="0">
              <a:buNone/>
            </a:pPr>
            <a:r>
              <a:rPr lang="en-US" sz="2000"/>
              <a:t>     void set(char x){a=x;} </a:t>
            </a:r>
          </a:p>
          <a:p>
            <a:pPr marL="0" indent="0">
              <a:buNone/>
            </a:pPr>
            <a:r>
              <a:rPr lang="en-US" sz="2000"/>
              <a:t>     void print(){cout&lt;&lt;a&lt;&lt;endl;}</a:t>
            </a:r>
          </a:p>
          <a:p>
            <a:pPr marL="0" indent="0">
              <a:buNone/>
            </a:pPr>
            <a:r>
              <a:rPr lang="en-US" sz="2000"/>
              <a:t>}; </a:t>
            </a:r>
          </a:p>
        </p:txBody>
      </p:sp>
      <p:sp>
        <p:nvSpPr>
          <p:cNvPr id="8" name="Rectangle 7">
            <a:extLst>
              <a:ext uri="{FF2B5EF4-FFF2-40B4-BE49-F238E27FC236}">
                <a16:creationId xmlns:a16="http://schemas.microsoft.com/office/drawing/2014/main" id="{4E6F6E73-BA77-3B47-B7AD-7955D8D7EABA}"/>
              </a:ext>
            </a:extLst>
          </p:cNvPr>
          <p:cNvSpPr/>
          <p:nvPr/>
        </p:nvSpPr>
        <p:spPr>
          <a:xfrm>
            <a:off x="5029200" y="1765300"/>
            <a:ext cx="3886200" cy="1938992"/>
          </a:xfrm>
          <a:prstGeom prst="rect">
            <a:avLst/>
          </a:prstGeom>
        </p:spPr>
        <p:txBody>
          <a:bodyPr wrap="square">
            <a:spAutoFit/>
          </a:bodyPr>
          <a:lstStyle/>
          <a:p>
            <a:pPr algn="l"/>
            <a:r>
              <a:rPr lang="en-US" sz="2000"/>
              <a:t>class B : public A{ </a:t>
            </a:r>
          </a:p>
          <a:p>
            <a:pPr algn="l"/>
            <a:r>
              <a:rPr lang="en-US" sz="2000"/>
              <a:t>    double a;</a:t>
            </a:r>
          </a:p>
          <a:p>
            <a:pPr algn="l"/>
            <a:r>
              <a:rPr lang="en-US" sz="2000"/>
              <a:t>public:</a:t>
            </a:r>
          </a:p>
          <a:p>
            <a:pPr algn="l"/>
            <a:r>
              <a:rPr lang="en-US" sz="2000"/>
              <a:t>    void set(double x){a=x;}  </a:t>
            </a:r>
          </a:p>
          <a:p>
            <a:pPr algn="l"/>
            <a:r>
              <a:rPr lang="en-US" sz="2000"/>
              <a:t>    void print(){cout&lt;&lt;a&lt;&lt;endl;}</a:t>
            </a:r>
          </a:p>
          <a:p>
            <a:pPr algn="l"/>
            <a:r>
              <a:rPr lang="en-US" sz="2000"/>
              <a:t>}; </a:t>
            </a:r>
          </a:p>
        </p:txBody>
      </p:sp>
      <p:sp>
        <p:nvSpPr>
          <p:cNvPr id="9" name="Rectangle 8">
            <a:extLst>
              <a:ext uri="{FF2B5EF4-FFF2-40B4-BE49-F238E27FC236}">
                <a16:creationId xmlns:a16="http://schemas.microsoft.com/office/drawing/2014/main" id="{1413F3B4-CACF-674F-8C07-CACE9BD32919}"/>
              </a:ext>
            </a:extLst>
          </p:cNvPr>
          <p:cNvSpPr/>
          <p:nvPr/>
        </p:nvSpPr>
        <p:spPr>
          <a:xfrm>
            <a:off x="5029200" y="4265355"/>
            <a:ext cx="2819400" cy="2554545"/>
          </a:xfrm>
          <a:prstGeom prst="rect">
            <a:avLst/>
          </a:prstGeom>
        </p:spPr>
        <p:txBody>
          <a:bodyPr wrap="square">
            <a:spAutoFit/>
          </a:bodyPr>
          <a:lstStyle/>
          <a:p>
            <a:pPr algn="l"/>
            <a:r>
              <a:rPr lang="en-US" sz="2000"/>
              <a:t>int main(){ </a:t>
            </a:r>
          </a:p>
          <a:p>
            <a:pPr algn="l"/>
            <a:r>
              <a:rPr lang="en-US" sz="2000"/>
              <a:t>    A ob; </a:t>
            </a:r>
          </a:p>
          <a:p>
            <a:pPr algn="l"/>
            <a:r>
              <a:rPr lang="en-US" sz="2000"/>
              <a:t>    ob.set(7.89); </a:t>
            </a:r>
          </a:p>
          <a:p>
            <a:pPr algn="l"/>
            <a:r>
              <a:rPr lang="en-US" sz="2000"/>
              <a:t>    ob.print();</a:t>
            </a:r>
          </a:p>
          <a:p>
            <a:pPr algn="l"/>
            <a:r>
              <a:rPr lang="en-US" sz="2000"/>
              <a:t>    </a:t>
            </a:r>
            <a:r>
              <a:rPr lang="en-US" sz="2000">
                <a:highlight>
                  <a:srgbClr val="FFFF00"/>
                </a:highlight>
              </a:rPr>
              <a:t>ob.A::set('a');</a:t>
            </a:r>
          </a:p>
          <a:p>
            <a:pPr algn="l"/>
            <a:r>
              <a:rPr lang="en-US" sz="2000"/>
              <a:t>    ob.print();</a:t>
            </a:r>
          </a:p>
          <a:p>
            <a:pPr algn="l"/>
            <a:r>
              <a:rPr lang="en-US" sz="2000"/>
              <a:t>    return 0; </a:t>
            </a:r>
          </a:p>
          <a:p>
            <a:pPr algn="l"/>
            <a:r>
              <a:rPr lang="en-US" sz="2000"/>
              <a:t>}</a:t>
            </a:r>
            <a:endParaRPr lang="en-VN" sz="2000"/>
          </a:p>
        </p:txBody>
      </p:sp>
    </p:spTree>
    <p:extLst>
      <p:ext uri="{BB962C8B-B14F-4D97-AF65-F5344CB8AC3E}">
        <p14:creationId xmlns:p14="http://schemas.microsoft.com/office/powerpoint/2010/main" val="1641227409"/>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1.7. Các mở rộng của C++ với C</a:t>
            </a:r>
          </a:p>
        </p:txBody>
      </p:sp>
      <p:sp>
        <p:nvSpPr>
          <p:cNvPr id="3" name="Content Placeholder 2"/>
          <p:cNvSpPr>
            <a:spLocks noGrp="1"/>
          </p:cNvSpPr>
          <p:nvPr>
            <p:ph idx="1"/>
          </p:nvPr>
        </p:nvSpPr>
        <p:spPr>
          <a:xfrm>
            <a:off x="613362" y="1765300"/>
            <a:ext cx="7921038" cy="4635500"/>
          </a:xfrm>
        </p:spPr>
        <p:txBody>
          <a:bodyPr/>
          <a:lstStyle/>
          <a:p>
            <a:r>
              <a:rPr lang="en-US" u="sng"/>
              <a:t>Tham chiếu: </a:t>
            </a:r>
            <a:r>
              <a:rPr lang="en-US"/>
              <a:t>Các tham số trong hàm có 3 loại: Tham trị, tham biến, tham chiếu.</a:t>
            </a:r>
          </a:p>
          <a:p>
            <a:pPr marL="0" indent="0">
              <a:buNone/>
            </a:pPr>
            <a:r>
              <a:rPr lang="en-US"/>
              <a:t>void fct(int a, int *b, int &amp;c){</a:t>
            </a:r>
          </a:p>
          <a:p>
            <a:pPr marL="0" indent="0">
              <a:buNone/>
            </a:pPr>
            <a:r>
              <a:rPr lang="en-US"/>
              <a:t>	a=12; *b=14; c=16;</a:t>
            </a:r>
          </a:p>
          <a:p>
            <a:pPr marL="0" indent="0">
              <a:buNone/>
            </a:pPr>
            <a:r>
              <a:rPr lang="en-US"/>
              <a:t>}</a:t>
            </a:r>
          </a:p>
          <a:p>
            <a:pPr marL="0" indent="0">
              <a:buNone/>
            </a:pPr>
            <a:r>
              <a:rPr lang="en-US"/>
              <a:t>int main(){</a:t>
            </a:r>
          </a:p>
          <a:p>
            <a:pPr marL="400050" lvl="1" indent="0">
              <a:buNone/>
            </a:pPr>
            <a:r>
              <a:rPr lang="en-US"/>
              <a:t>int x=1, y=2, z=3;</a:t>
            </a:r>
          </a:p>
          <a:p>
            <a:pPr marL="400050" lvl="1" indent="0">
              <a:buNone/>
            </a:pPr>
            <a:r>
              <a:rPr lang="en-US"/>
              <a:t>fct(x, &amp;y, z);</a:t>
            </a:r>
          </a:p>
          <a:p>
            <a:pPr marL="0" indent="0">
              <a:buNone/>
            </a:pPr>
            <a:r>
              <a:rPr lang="en-US"/>
              <a:t>}</a:t>
            </a:r>
          </a:p>
        </p:txBody>
      </p:sp>
    </p:spTree>
    <p:extLst>
      <p:ext uri="{BB962C8B-B14F-4D97-AF65-F5344CB8AC3E}">
        <p14:creationId xmlns:p14="http://schemas.microsoft.com/office/powerpoint/2010/main" val="79944859"/>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493F1-9D76-C343-9CE1-F56FE6A7E918}"/>
              </a:ext>
            </a:extLst>
          </p:cNvPr>
          <p:cNvSpPr>
            <a:spLocks noGrp="1"/>
          </p:cNvSpPr>
          <p:nvPr>
            <p:ph type="title"/>
          </p:nvPr>
        </p:nvSpPr>
        <p:spPr/>
        <p:txBody>
          <a:bodyPr/>
          <a:lstStyle/>
          <a:p>
            <a:r>
              <a:rPr lang="en-VN"/>
              <a:t>Tham số của hàm</a:t>
            </a:r>
          </a:p>
        </p:txBody>
      </p:sp>
      <p:graphicFrame>
        <p:nvGraphicFramePr>
          <p:cNvPr id="4" name="Table 4">
            <a:extLst>
              <a:ext uri="{FF2B5EF4-FFF2-40B4-BE49-F238E27FC236}">
                <a16:creationId xmlns:a16="http://schemas.microsoft.com/office/drawing/2014/main" id="{3FC9DDA3-EF2A-BC4D-8EAB-BCA0428FDFEF}"/>
              </a:ext>
            </a:extLst>
          </p:cNvPr>
          <p:cNvGraphicFramePr>
            <a:graphicFrameLocks noGrp="1"/>
          </p:cNvGraphicFramePr>
          <p:nvPr>
            <p:ph idx="1"/>
            <p:extLst>
              <p:ext uri="{D42A27DB-BD31-4B8C-83A1-F6EECF244321}">
                <p14:modId xmlns:p14="http://schemas.microsoft.com/office/powerpoint/2010/main" val="5279740"/>
              </p:ext>
            </p:extLst>
          </p:nvPr>
        </p:nvGraphicFramePr>
        <p:xfrm>
          <a:off x="612775" y="1765300"/>
          <a:ext cx="8075612" cy="1854200"/>
        </p:xfrm>
        <a:graphic>
          <a:graphicData uri="http://schemas.openxmlformats.org/drawingml/2006/table">
            <a:tbl>
              <a:tblPr firstRow="1" bandRow="1">
                <a:tableStyleId>{5C22544A-7EE6-4342-B048-85BDC9FD1C3A}</a:tableStyleId>
              </a:tblPr>
              <a:tblGrid>
                <a:gridCol w="2359025">
                  <a:extLst>
                    <a:ext uri="{9D8B030D-6E8A-4147-A177-3AD203B41FA5}">
                      <a16:colId xmlns:a16="http://schemas.microsoft.com/office/drawing/2014/main" val="3856926412"/>
                    </a:ext>
                  </a:extLst>
                </a:gridCol>
                <a:gridCol w="1678781">
                  <a:extLst>
                    <a:ext uri="{9D8B030D-6E8A-4147-A177-3AD203B41FA5}">
                      <a16:colId xmlns:a16="http://schemas.microsoft.com/office/drawing/2014/main" val="3029800149"/>
                    </a:ext>
                  </a:extLst>
                </a:gridCol>
                <a:gridCol w="2018903">
                  <a:extLst>
                    <a:ext uri="{9D8B030D-6E8A-4147-A177-3AD203B41FA5}">
                      <a16:colId xmlns:a16="http://schemas.microsoft.com/office/drawing/2014/main" val="1950911690"/>
                    </a:ext>
                  </a:extLst>
                </a:gridCol>
                <a:gridCol w="2018903">
                  <a:extLst>
                    <a:ext uri="{9D8B030D-6E8A-4147-A177-3AD203B41FA5}">
                      <a16:colId xmlns:a16="http://schemas.microsoft.com/office/drawing/2014/main" val="3164030924"/>
                    </a:ext>
                  </a:extLst>
                </a:gridCol>
              </a:tblGrid>
              <a:tr h="370840">
                <a:tc>
                  <a:txBody>
                    <a:bodyPr/>
                    <a:lstStyle/>
                    <a:p>
                      <a:pPr algn="ctr"/>
                      <a:endParaRPr lang="en-VN"/>
                    </a:p>
                  </a:txBody>
                  <a:tcPr/>
                </a:tc>
                <a:tc>
                  <a:txBody>
                    <a:bodyPr/>
                    <a:lstStyle/>
                    <a:p>
                      <a:pPr algn="ctr"/>
                      <a:r>
                        <a:rPr lang="en-VN"/>
                        <a:t>Tham trị</a:t>
                      </a:r>
                    </a:p>
                  </a:txBody>
                  <a:tcPr/>
                </a:tc>
                <a:tc>
                  <a:txBody>
                    <a:bodyPr/>
                    <a:lstStyle/>
                    <a:p>
                      <a:pPr algn="ctr"/>
                      <a:r>
                        <a:rPr lang="en-VN"/>
                        <a:t>Tham biến</a:t>
                      </a:r>
                    </a:p>
                  </a:txBody>
                  <a:tcPr/>
                </a:tc>
                <a:tc>
                  <a:txBody>
                    <a:bodyPr/>
                    <a:lstStyle/>
                    <a:p>
                      <a:pPr algn="ctr"/>
                      <a:r>
                        <a:rPr lang="en-VN"/>
                        <a:t>Tham chiếu</a:t>
                      </a:r>
                    </a:p>
                  </a:txBody>
                  <a:tcPr/>
                </a:tc>
                <a:extLst>
                  <a:ext uri="{0D108BD9-81ED-4DB2-BD59-A6C34878D82A}">
                    <a16:rowId xmlns:a16="http://schemas.microsoft.com/office/drawing/2014/main" val="359337305"/>
                  </a:ext>
                </a:extLst>
              </a:tr>
              <a:tr h="370840">
                <a:tc>
                  <a:txBody>
                    <a:bodyPr/>
                    <a:lstStyle/>
                    <a:p>
                      <a:pPr algn="ctr"/>
                      <a:endParaRPr lang="en-VN"/>
                    </a:p>
                  </a:txBody>
                  <a:tcPr/>
                </a:tc>
                <a:tc>
                  <a:txBody>
                    <a:bodyPr/>
                    <a:lstStyle/>
                    <a:p>
                      <a:pPr algn="ctr"/>
                      <a:r>
                        <a:rPr lang="en-VN"/>
                        <a:t>int a</a:t>
                      </a:r>
                    </a:p>
                  </a:txBody>
                  <a:tcPr/>
                </a:tc>
                <a:tc>
                  <a:txBody>
                    <a:bodyPr/>
                    <a:lstStyle/>
                    <a:p>
                      <a:pPr algn="ctr"/>
                      <a:r>
                        <a:rPr lang="en-VN"/>
                        <a:t>int *b</a:t>
                      </a:r>
                    </a:p>
                  </a:txBody>
                  <a:tcPr/>
                </a:tc>
                <a:tc>
                  <a:txBody>
                    <a:bodyPr/>
                    <a:lstStyle/>
                    <a:p>
                      <a:pPr algn="ctr"/>
                      <a:r>
                        <a:rPr lang="en-VN"/>
                        <a:t>int &amp;c</a:t>
                      </a:r>
                    </a:p>
                  </a:txBody>
                  <a:tcPr/>
                </a:tc>
                <a:extLst>
                  <a:ext uri="{0D108BD9-81ED-4DB2-BD59-A6C34878D82A}">
                    <a16:rowId xmlns:a16="http://schemas.microsoft.com/office/drawing/2014/main" val="3506359354"/>
                  </a:ext>
                </a:extLst>
              </a:tr>
              <a:tr h="370840">
                <a:tc>
                  <a:txBody>
                    <a:bodyPr/>
                    <a:lstStyle/>
                    <a:p>
                      <a:pPr algn="ctr"/>
                      <a:r>
                        <a:rPr lang="en-VN"/>
                        <a:t>Trước khi gọi hàm</a:t>
                      </a:r>
                    </a:p>
                  </a:txBody>
                  <a:tcPr/>
                </a:tc>
                <a:tc>
                  <a:txBody>
                    <a:bodyPr/>
                    <a:lstStyle/>
                    <a:p>
                      <a:pPr algn="ctr"/>
                      <a:r>
                        <a:rPr lang="en-VN"/>
                        <a:t>1</a:t>
                      </a:r>
                    </a:p>
                  </a:txBody>
                  <a:tcPr/>
                </a:tc>
                <a:tc>
                  <a:txBody>
                    <a:bodyPr/>
                    <a:lstStyle/>
                    <a:p>
                      <a:pPr algn="ctr"/>
                      <a:r>
                        <a:rPr lang="en-VN"/>
                        <a:t>2</a:t>
                      </a:r>
                    </a:p>
                  </a:txBody>
                  <a:tcPr/>
                </a:tc>
                <a:tc>
                  <a:txBody>
                    <a:bodyPr/>
                    <a:lstStyle/>
                    <a:p>
                      <a:pPr algn="ctr"/>
                      <a:r>
                        <a:rPr lang="en-VN"/>
                        <a:t>3</a:t>
                      </a:r>
                    </a:p>
                  </a:txBody>
                  <a:tcPr/>
                </a:tc>
                <a:extLst>
                  <a:ext uri="{0D108BD9-81ED-4DB2-BD59-A6C34878D82A}">
                    <a16:rowId xmlns:a16="http://schemas.microsoft.com/office/drawing/2014/main" val="2702516428"/>
                  </a:ext>
                </a:extLst>
              </a:tr>
              <a:tr h="370840">
                <a:tc>
                  <a:txBody>
                    <a:bodyPr/>
                    <a:lstStyle/>
                    <a:p>
                      <a:pPr algn="ctr"/>
                      <a:r>
                        <a:rPr lang="en-VN"/>
                        <a:t>Trong hàm</a:t>
                      </a:r>
                    </a:p>
                  </a:txBody>
                  <a:tcPr/>
                </a:tc>
                <a:tc>
                  <a:txBody>
                    <a:bodyPr/>
                    <a:lstStyle/>
                    <a:p>
                      <a:pPr algn="ctr"/>
                      <a:r>
                        <a:rPr lang="en-VN"/>
                        <a:t>12</a:t>
                      </a:r>
                    </a:p>
                  </a:txBody>
                  <a:tcPr/>
                </a:tc>
                <a:tc>
                  <a:txBody>
                    <a:bodyPr/>
                    <a:lstStyle/>
                    <a:p>
                      <a:pPr algn="ctr"/>
                      <a:r>
                        <a:rPr lang="en-VN"/>
                        <a:t>14</a:t>
                      </a:r>
                    </a:p>
                  </a:txBody>
                  <a:tcPr/>
                </a:tc>
                <a:tc>
                  <a:txBody>
                    <a:bodyPr/>
                    <a:lstStyle/>
                    <a:p>
                      <a:pPr algn="ctr"/>
                      <a:r>
                        <a:rPr lang="en-VN"/>
                        <a:t>16</a:t>
                      </a:r>
                    </a:p>
                  </a:txBody>
                  <a:tcPr/>
                </a:tc>
                <a:extLst>
                  <a:ext uri="{0D108BD9-81ED-4DB2-BD59-A6C34878D82A}">
                    <a16:rowId xmlns:a16="http://schemas.microsoft.com/office/drawing/2014/main" val="3370446602"/>
                  </a:ext>
                </a:extLst>
              </a:tr>
              <a:tr h="370840">
                <a:tc>
                  <a:txBody>
                    <a:bodyPr/>
                    <a:lstStyle/>
                    <a:p>
                      <a:pPr algn="ctr"/>
                      <a:r>
                        <a:rPr lang="en-VN"/>
                        <a:t>Sau khi gọi hàm</a:t>
                      </a:r>
                    </a:p>
                  </a:txBody>
                  <a:tcPr/>
                </a:tc>
                <a:tc>
                  <a:txBody>
                    <a:bodyPr/>
                    <a:lstStyle/>
                    <a:p>
                      <a:pPr algn="ctr"/>
                      <a:r>
                        <a:rPr lang="en-VN"/>
                        <a:t>1</a:t>
                      </a:r>
                    </a:p>
                  </a:txBody>
                  <a:tcPr/>
                </a:tc>
                <a:tc>
                  <a:txBody>
                    <a:bodyPr/>
                    <a:lstStyle/>
                    <a:p>
                      <a:pPr algn="ctr"/>
                      <a:r>
                        <a:rPr lang="en-VN"/>
                        <a:t>14</a:t>
                      </a:r>
                    </a:p>
                  </a:txBody>
                  <a:tcPr/>
                </a:tc>
                <a:tc>
                  <a:txBody>
                    <a:bodyPr/>
                    <a:lstStyle/>
                    <a:p>
                      <a:pPr algn="ctr"/>
                      <a:r>
                        <a:rPr lang="en-VN"/>
                        <a:t>16</a:t>
                      </a:r>
                    </a:p>
                  </a:txBody>
                  <a:tcPr/>
                </a:tc>
                <a:extLst>
                  <a:ext uri="{0D108BD9-81ED-4DB2-BD59-A6C34878D82A}">
                    <a16:rowId xmlns:a16="http://schemas.microsoft.com/office/drawing/2014/main" val="1531511393"/>
                  </a:ext>
                </a:extLst>
              </a:tr>
            </a:tbl>
          </a:graphicData>
        </a:graphic>
      </p:graphicFrame>
      <p:sp>
        <p:nvSpPr>
          <p:cNvPr id="5" name="Rectangle 4">
            <a:extLst>
              <a:ext uri="{FF2B5EF4-FFF2-40B4-BE49-F238E27FC236}">
                <a16:creationId xmlns:a16="http://schemas.microsoft.com/office/drawing/2014/main" id="{A8AB86A1-C6FB-2F42-B59C-79BB149643FB}"/>
              </a:ext>
            </a:extLst>
          </p:cNvPr>
          <p:cNvSpPr/>
          <p:nvPr/>
        </p:nvSpPr>
        <p:spPr>
          <a:xfrm>
            <a:off x="546100" y="3810000"/>
            <a:ext cx="8075612" cy="1881925"/>
          </a:xfrm>
          <a:prstGeom prst="rect">
            <a:avLst/>
          </a:prstGeom>
        </p:spPr>
        <p:txBody>
          <a:bodyPr wrap="square">
            <a:spAutoFit/>
          </a:bodyPr>
          <a:lstStyle/>
          <a:p>
            <a:pPr algn="l">
              <a:lnSpc>
                <a:spcPct val="150000"/>
              </a:lnSpc>
            </a:pPr>
            <a:r>
              <a:rPr lang="en-VN" sz="2000"/>
              <a:t>+ Với tham trị: giá trị của tham số thực sự truyển vào ko thay đổi sau khi hàm thực hiện xong,</a:t>
            </a:r>
          </a:p>
          <a:p>
            <a:pPr algn="l">
              <a:lnSpc>
                <a:spcPct val="150000"/>
              </a:lnSpc>
            </a:pPr>
            <a:r>
              <a:rPr lang="en-VN" sz="2000"/>
              <a:t>+ Với tham biến và tham chiếu: tham số truyền vào nhận giá trị là giá trị bên trong hàm. </a:t>
            </a:r>
          </a:p>
        </p:txBody>
      </p:sp>
    </p:spTree>
    <p:extLst>
      <p:ext uri="{BB962C8B-B14F-4D97-AF65-F5344CB8AC3E}">
        <p14:creationId xmlns:p14="http://schemas.microsoft.com/office/powerpoint/2010/main" val="3869678724"/>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493F1-9D76-C343-9CE1-F56FE6A7E918}"/>
              </a:ext>
            </a:extLst>
          </p:cNvPr>
          <p:cNvSpPr>
            <a:spLocks noGrp="1"/>
          </p:cNvSpPr>
          <p:nvPr>
            <p:ph type="title"/>
          </p:nvPr>
        </p:nvSpPr>
        <p:spPr/>
        <p:txBody>
          <a:bodyPr/>
          <a:lstStyle/>
          <a:p>
            <a:r>
              <a:rPr lang="en-VN"/>
              <a:t>Tham số của hàm</a:t>
            </a:r>
          </a:p>
        </p:txBody>
      </p:sp>
      <p:sp>
        <p:nvSpPr>
          <p:cNvPr id="6" name="Content Placeholder 5">
            <a:extLst>
              <a:ext uri="{FF2B5EF4-FFF2-40B4-BE49-F238E27FC236}">
                <a16:creationId xmlns:a16="http://schemas.microsoft.com/office/drawing/2014/main" id="{903E82DA-B199-C74E-B4E9-EF890B5A1596}"/>
              </a:ext>
            </a:extLst>
          </p:cNvPr>
          <p:cNvSpPr>
            <a:spLocks noGrp="1"/>
          </p:cNvSpPr>
          <p:nvPr>
            <p:ph idx="1"/>
          </p:nvPr>
        </p:nvSpPr>
        <p:spPr>
          <a:xfrm>
            <a:off x="613362" y="1765300"/>
            <a:ext cx="8530638" cy="4635500"/>
          </a:xfrm>
        </p:spPr>
        <p:txBody>
          <a:bodyPr/>
          <a:lstStyle/>
          <a:p>
            <a:pPr marL="514350" indent="-514350">
              <a:buFont typeface="+mj-lt"/>
              <a:buAutoNum type="arabicPeriod"/>
            </a:pPr>
            <a:r>
              <a:rPr lang="en-VN"/>
              <a:t>void doicho(int a, int b){int tg=a; a=b; b=tg;}</a:t>
            </a:r>
          </a:p>
          <a:p>
            <a:pPr marL="514350" indent="-514350">
              <a:buFont typeface="+mj-lt"/>
              <a:buAutoNum type="arabicPeriod"/>
            </a:pPr>
            <a:r>
              <a:rPr lang="en-VN"/>
              <a:t>void doicho(int *a, int *b){int tg=*a; *a=*b; *b=tg;}</a:t>
            </a:r>
          </a:p>
          <a:p>
            <a:pPr marL="514350" indent="-514350">
              <a:buFont typeface="+mj-lt"/>
              <a:buAutoNum type="arabicPeriod"/>
            </a:pPr>
            <a:r>
              <a:rPr lang="en-VN"/>
              <a:t>void doicho(int &amp;a, int &amp;b){int tg=a; a=b; b=tg;}</a:t>
            </a:r>
          </a:p>
          <a:p>
            <a:endParaRPr lang="en-VN"/>
          </a:p>
        </p:txBody>
      </p:sp>
      <p:graphicFrame>
        <p:nvGraphicFramePr>
          <p:cNvPr id="7" name="Table 4">
            <a:extLst>
              <a:ext uri="{FF2B5EF4-FFF2-40B4-BE49-F238E27FC236}">
                <a16:creationId xmlns:a16="http://schemas.microsoft.com/office/drawing/2014/main" id="{E9FEE545-7D24-4946-9E0A-0C80E7F1DC5F}"/>
              </a:ext>
            </a:extLst>
          </p:cNvPr>
          <p:cNvGraphicFramePr>
            <a:graphicFrameLocks/>
          </p:cNvGraphicFramePr>
          <p:nvPr>
            <p:extLst>
              <p:ext uri="{D42A27DB-BD31-4B8C-83A1-F6EECF244321}">
                <p14:modId xmlns:p14="http://schemas.microsoft.com/office/powerpoint/2010/main" val="1816874445"/>
              </p:ext>
            </p:extLst>
          </p:nvPr>
        </p:nvGraphicFramePr>
        <p:xfrm>
          <a:off x="638176" y="3733800"/>
          <a:ext cx="8201024" cy="2667000"/>
        </p:xfrm>
        <a:graphic>
          <a:graphicData uri="http://schemas.openxmlformats.org/drawingml/2006/table">
            <a:tbl>
              <a:tblPr firstRow="1" bandRow="1">
                <a:tableStyleId>{5C22544A-7EE6-4342-B048-85BDC9FD1C3A}</a:tableStyleId>
              </a:tblPr>
              <a:tblGrid>
                <a:gridCol w="2395660">
                  <a:extLst>
                    <a:ext uri="{9D8B030D-6E8A-4147-A177-3AD203B41FA5}">
                      <a16:colId xmlns:a16="http://schemas.microsoft.com/office/drawing/2014/main" val="3856926412"/>
                    </a:ext>
                  </a:extLst>
                </a:gridCol>
                <a:gridCol w="1704852">
                  <a:extLst>
                    <a:ext uri="{9D8B030D-6E8A-4147-A177-3AD203B41FA5}">
                      <a16:colId xmlns:a16="http://schemas.microsoft.com/office/drawing/2014/main" val="3029800149"/>
                    </a:ext>
                  </a:extLst>
                </a:gridCol>
                <a:gridCol w="2050256">
                  <a:extLst>
                    <a:ext uri="{9D8B030D-6E8A-4147-A177-3AD203B41FA5}">
                      <a16:colId xmlns:a16="http://schemas.microsoft.com/office/drawing/2014/main" val="1950911690"/>
                    </a:ext>
                  </a:extLst>
                </a:gridCol>
                <a:gridCol w="2050256">
                  <a:extLst>
                    <a:ext uri="{9D8B030D-6E8A-4147-A177-3AD203B41FA5}">
                      <a16:colId xmlns:a16="http://schemas.microsoft.com/office/drawing/2014/main" val="3164030924"/>
                    </a:ext>
                  </a:extLst>
                </a:gridCol>
              </a:tblGrid>
              <a:tr h="533400">
                <a:tc>
                  <a:txBody>
                    <a:bodyPr/>
                    <a:lstStyle/>
                    <a:p>
                      <a:pPr algn="ctr"/>
                      <a:endParaRPr lang="en-VN"/>
                    </a:p>
                  </a:txBody>
                  <a:tcPr/>
                </a:tc>
                <a:tc>
                  <a:txBody>
                    <a:bodyPr/>
                    <a:lstStyle/>
                    <a:p>
                      <a:pPr algn="ctr"/>
                      <a:r>
                        <a:rPr lang="en-VN"/>
                        <a:t>Hàm 1</a:t>
                      </a:r>
                    </a:p>
                  </a:txBody>
                  <a:tcPr/>
                </a:tc>
                <a:tc>
                  <a:txBody>
                    <a:bodyPr/>
                    <a:lstStyle/>
                    <a:p>
                      <a:pPr algn="ctr"/>
                      <a:r>
                        <a:rPr lang="en-VN"/>
                        <a:t>Hàm 2</a:t>
                      </a:r>
                    </a:p>
                  </a:txBody>
                  <a:tcPr/>
                </a:tc>
                <a:tc>
                  <a:txBody>
                    <a:bodyPr/>
                    <a:lstStyle/>
                    <a:p>
                      <a:pPr algn="ctr"/>
                      <a:r>
                        <a:rPr lang="en-VN"/>
                        <a:t>Hàm 3</a:t>
                      </a:r>
                    </a:p>
                  </a:txBody>
                  <a:tcPr/>
                </a:tc>
                <a:extLst>
                  <a:ext uri="{0D108BD9-81ED-4DB2-BD59-A6C34878D82A}">
                    <a16:rowId xmlns:a16="http://schemas.microsoft.com/office/drawing/2014/main" val="359337305"/>
                  </a:ext>
                </a:extLst>
              </a:tr>
              <a:tr h="533400">
                <a:tc>
                  <a:txBody>
                    <a:bodyPr/>
                    <a:lstStyle/>
                    <a:p>
                      <a:pPr algn="ctr"/>
                      <a:r>
                        <a:rPr lang="en-US"/>
                        <a:t>int x</a:t>
                      </a:r>
                      <a:r>
                        <a:rPr lang="en-VN"/>
                        <a:t>=6, y=8;</a:t>
                      </a:r>
                    </a:p>
                  </a:txBody>
                  <a:tcPr/>
                </a:tc>
                <a:tc>
                  <a:txBody>
                    <a:bodyPr/>
                    <a:lstStyle/>
                    <a:p>
                      <a:pPr algn="ctr"/>
                      <a:r>
                        <a:rPr lang="en-VN"/>
                        <a:t>doicho(x, y)</a:t>
                      </a:r>
                    </a:p>
                  </a:txBody>
                  <a:tcPr/>
                </a:tc>
                <a:tc>
                  <a:txBody>
                    <a:bodyPr/>
                    <a:lstStyle/>
                    <a:p>
                      <a:pPr algn="ctr"/>
                      <a:r>
                        <a:rPr lang="en-VN"/>
                        <a:t>doicho(&amp;x, &amp;y)</a:t>
                      </a:r>
                    </a:p>
                  </a:txBody>
                  <a:tcPr/>
                </a:tc>
                <a:tc>
                  <a:txBody>
                    <a:bodyPr/>
                    <a:lstStyle/>
                    <a:p>
                      <a:pPr algn="ctr"/>
                      <a:r>
                        <a:rPr lang="en-VN"/>
                        <a:t>doicho(x, y)</a:t>
                      </a:r>
                    </a:p>
                  </a:txBody>
                  <a:tcPr/>
                </a:tc>
                <a:extLst>
                  <a:ext uri="{0D108BD9-81ED-4DB2-BD59-A6C34878D82A}">
                    <a16:rowId xmlns:a16="http://schemas.microsoft.com/office/drawing/2014/main" val="3506359354"/>
                  </a:ext>
                </a:extLst>
              </a:tr>
              <a:tr h="533400">
                <a:tc>
                  <a:txBody>
                    <a:bodyPr/>
                    <a:lstStyle/>
                    <a:p>
                      <a:pPr algn="ctr"/>
                      <a:r>
                        <a:rPr lang="en-VN"/>
                        <a:t>Trước khi gọi hàm</a:t>
                      </a:r>
                    </a:p>
                  </a:txBody>
                  <a:tcPr/>
                </a:tc>
                <a:tc>
                  <a:txBody>
                    <a:bodyPr/>
                    <a:lstStyle/>
                    <a:p>
                      <a:pPr algn="ctr"/>
                      <a:r>
                        <a:rPr lang="en-VN"/>
                        <a:t>6, 8</a:t>
                      </a:r>
                    </a:p>
                  </a:txBody>
                  <a:tcPr/>
                </a:tc>
                <a:tc>
                  <a:txBody>
                    <a:bodyPr/>
                    <a:lstStyle/>
                    <a:p>
                      <a:pPr algn="ctr"/>
                      <a:r>
                        <a:rPr lang="en-VN"/>
                        <a:t>6, 8</a:t>
                      </a:r>
                    </a:p>
                  </a:txBody>
                  <a:tcPr/>
                </a:tc>
                <a:tc>
                  <a:txBody>
                    <a:bodyPr/>
                    <a:lstStyle/>
                    <a:p>
                      <a:pPr algn="ctr"/>
                      <a:r>
                        <a:rPr lang="en-VN"/>
                        <a:t>6, 8</a:t>
                      </a:r>
                    </a:p>
                  </a:txBody>
                  <a:tcPr/>
                </a:tc>
                <a:extLst>
                  <a:ext uri="{0D108BD9-81ED-4DB2-BD59-A6C34878D82A}">
                    <a16:rowId xmlns:a16="http://schemas.microsoft.com/office/drawing/2014/main" val="2702516428"/>
                  </a:ext>
                </a:extLst>
              </a:tr>
              <a:tr h="533400">
                <a:tc>
                  <a:txBody>
                    <a:bodyPr/>
                    <a:lstStyle/>
                    <a:p>
                      <a:pPr algn="ctr"/>
                      <a:r>
                        <a:rPr lang="en-VN"/>
                        <a:t>Trong hàm</a:t>
                      </a:r>
                    </a:p>
                  </a:txBody>
                  <a:tcPr/>
                </a:tc>
                <a:tc>
                  <a:txBody>
                    <a:bodyPr/>
                    <a:lstStyle/>
                    <a:p>
                      <a:pPr algn="ctr"/>
                      <a:r>
                        <a:rPr lang="en-VN"/>
                        <a:t>8, 6</a:t>
                      </a:r>
                    </a:p>
                  </a:txBody>
                  <a:tcPr/>
                </a:tc>
                <a:tc>
                  <a:txBody>
                    <a:bodyPr/>
                    <a:lstStyle/>
                    <a:p>
                      <a:pPr algn="ctr"/>
                      <a:r>
                        <a:rPr lang="en-VN"/>
                        <a:t>8, 6</a:t>
                      </a:r>
                    </a:p>
                  </a:txBody>
                  <a:tcPr/>
                </a:tc>
                <a:tc>
                  <a:txBody>
                    <a:bodyPr/>
                    <a:lstStyle/>
                    <a:p>
                      <a:pPr algn="ctr"/>
                      <a:r>
                        <a:rPr lang="en-VN"/>
                        <a:t>8, 6</a:t>
                      </a:r>
                    </a:p>
                  </a:txBody>
                  <a:tcPr/>
                </a:tc>
                <a:extLst>
                  <a:ext uri="{0D108BD9-81ED-4DB2-BD59-A6C34878D82A}">
                    <a16:rowId xmlns:a16="http://schemas.microsoft.com/office/drawing/2014/main" val="3370446602"/>
                  </a:ext>
                </a:extLst>
              </a:tr>
              <a:tr h="533400">
                <a:tc>
                  <a:txBody>
                    <a:bodyPr/>
                    <a:lstStyle/>
                    <a:p>
                      <a:pPr algn="ctr"/>
                      <a:r>
                        <a:rPr lang="en-VN"/>
                        <a:t>Sau khi gọi hàm</a:t>
                      </a:r>
                    </a:p>
                  </a:txBody>
                  <a:tcPr/>
                </a:tc>
                <a:tc>
                  <a:txBody>
                    <a:bodyPr/>
                    <a:lstStyle/>
                    <a:p>
                      <a:pPr algn="ctr"/>
                      <a:r>
                        <a:rPr lang="en-VN"/>
                        <a:t>6, 8</a:t>
                      </a:r>
                    </a:p>
                  </a:txBody>
                  <a:tcPr/>
                </a:tc>
                <a:tc>
                  <a:txBody>
                    <a:bodyPr/>
                    <a:lstStyle/>
                    <a:p>
                      <a:pPr algn="ctr"/>
                      <a:r>
                        <a:rPr lang="en-VN"/>
                        <a:t>8, 6</a:t>
                      </a:r>
                    </a:p>
                  </a:txBody>
                  <a:tcPr/>
                </a:tc>
                <a:tc>
                  <a:txBody>
                    <a:bodyPr/>
                    <a:lstStyle/>
                    <a:p>
                      <a:pPr algn="ctr"/>
                      <a:r>
                        <a:rPr lang="en-VN"/>
                        <a:t>8, 6</a:t>
                      </a:r>
                    </a:p>
                  </a:txBody>
                  <a:tcPr/>
                </a:tc>
                <a:extLst>
                  <a:ext uri="{0D108BD9-81ED-4DB2-BD59-A6C34878D82A}">
                    <a16:rowId xmlns:a16="http://schemas.microsoft.com/office/drawing/2014/main" val="1531511393"/>
                  </a:ext>
                </a:extLst>
              </a:tr>
            </a:tbl>
          </a:graphicData>
        </a:graphic>
      </p:graphicFrame>
    </p:spTree>
    <p:extLst>
      <p:ext uri="{BB962C8B-B14F-4D97-AF65-F5344CB8AC3E}">
        <p14:creationId xmlns:p14="http://schemas.microsoft.com/office/powerpoint/2010/main" val="1383240396"/>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1.7. Các mở rộng của C++ với C</a:t>
            </a:r>
          </a:p>
        </p:txBody>
      </p:sp>
      <p:sp>
        <p:nvSpPr>
          <p:cNvPr id="3" name="Content Placeholder 2"/>
          <p:cNvSpPr>
            <a:spLocks noGrp="1"/>
          </p:cNvSpPr>
          <p:nvPr>
            <p:ph idx="1"/>
          </p:nvPr>
        </p:nvSpPr>
        <p:spPr/>
        <p:txBody>
          <a:bodyPr/>
          <a:lstStyle/>
          <a:p>
            <a:pPr algn="just"/>
            <a:r>
              <a:rPr lang="en-US" u="sng"/>
              <a:t>Tham số ngầm định:</a:t>
            </a:r>
            <a:r>
              <a:rPr lang="en-US"/>
              <a:t> là các tham số hình thức nhận giá trị khi khai báo hàm</a:t>
            </a:r>
          </a:p>
          <a:p>
            <a:pPr lvl="1" algn="just"/>
            <a:r>
              <a:rPr lang="en-US"/>
              <a:t>void fct(int a, int b, int c=20);</a:t>
            </a:r>
          </a:p>
          <a:p>
            <a:pPr algn="just"/>
            <a:r>
              <a:rPr lang="en-US"/>
              <a:t>Các tham số ngầm định phải đặt từ bên phải qua (không ngắt quãng)</a:t>
            </a:r>
          </a:p>
          <a:p>
            <a:pPr algn="just"/>
            <a:r>
              <a:rPr lang="en-US"/>
              <a:t>Khi hàm </a:t>
            </a:r>
            <a:r>
              <a:rPr lang="vi-VN"/>
              <a:t>đượ</a:t>
            </a:r>
            <a:r>
              <a:rPr lang="en-US"/>
              <a:t>c gọi, nếu tham số truyền vào bị khuyết, thì tham số khuyết sẽ </a:t>
            </a:r>
            <a:r>
              <a:rPr lang="vi-VN"/>
              <a:t>đượ</a:t>
            </a:r>
            <a:r>
              <a:rPr lang="en-US"/>
              <a:t>c thay thế bởi tham số ngầm định.</a:t>
            </a:r>
          </a:p>
          <a:p>
            <a:pPr lvl="1" algn="just"/>
            <a:r>
              <a:rPr lang="en-US"/>
              <a:t>fct(x, y);// tham số khuyết nhận giá trị 20	</a:t>
            </a:r>
          </a:p>
        </p:txBody>
      </p:sp>
    </p:spTree>
    <p:extLst>
      <p:ext uri="{BB962C8B-B14F-4D97-AF65-F5344CB8AC3E}">
        <p14:creationId xmlns:p14="http://schemas.microsoft.com/office/powerpoint/2010/main" val="1005092380"/>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1.7. Các mở rộng của C++ với C</a:t>
            </a:r>
          </a:p>
        </p:txBody>
      </p:sp>
      <p:sp>
        <p:nvSpPr>
          <p:cNvPr id="3" name="Content Placeholder 2"/>
          <p:cNvSpPr>
            <a:spLocks noGrp="1"/>
          </p:cNvSpPr>
          <p:nvPr>
            <p:ph idx="1"/>
          </p:nvPr>
        </p:nvSpPr>
        <p:spPr>
          <a:xfrm>
            <a:off x="613362" y="1765300"/>
            <a:ext cx="8378238" cy="4864100"/>
          </a:xfrm>
        </p:spPr>
        <p:txBody>
          <a:bodyPr/>
          <a:lstStyle/>
          <a:p>
            <a:pPr algn="just"/>
            <a:r>
              <a:rPr lang="en-US" u="sng"/>
              <a:t>Chồng hàm</a:t>
            </a:r>
            <a:r>
              <a:rPr lang="en-US"/>
              <a:t> - function overloading hay method overloading</a:t>
            </a:r>
            <a:endParaRPr lang="en-US" u="sng"/>
          </a:p>
          <a:p>
            <a:pPr algn="just"/>
            <a:r>
              <a:rPr lang="en-US"/>
              <a:t>C++ cho phép định nghĩa các hàm trùng tên nhưng khác nhau tham số</a:t>
            </a:r>
          </a:p>
          <a:p>
            <a:pPr lvl="1" algn="just"/>
            <a:r>
              <a:rPr lang="en-US"/>
              <a:t>int max(int x, int y){return (x&gt;y)?x:y;}</a:t>
            </a:r>
          </a:p>
          <a:p>
            <a:pPr lvl="1" algn="just"/>
            <a:r>
              <a:rPr lang="en-US"/>
              <a:t>float max(float x, float y){return (x&gt;y)?x:y;} </a:t>
            </a:r>
          </a:p>
          <a:p>
            <a:pPr lvl="1" algn="just"/>
            <a:r>
              <a:rPr lang="en-US"/>
              <a:t>int max(int x, int y, int z){return max(x,max(y,z));}</a:t>
            </a:r>
          </a:p>
          <a:p>
            <a:pPr lvl="1" algn="just"/>
            <a:r>
              <a:rPr lang="en-US"/>
              <a:t>int max(int a[], int n);</a:t>
            </a:r>
          </a:p>
          <a:p>
            <a:pPr lvl="1" algn="just"/>
            <a:r>
              <a:rPr lang="en-US"/>
              <a:t>int max(float a[], int n);</a:t>
            </a:r>
          </a:p>
          <a:p>
            <a:pPr lvl="1" algn="just"/>
            <a:r>
              <a:rPr lang="en-US"/>
              <a:t>....</a:t>
            </a:r>
          </a:p>
        </p:txBody>
      </p:sp>
    </p:spTree>
    <p:extLst>
      <p:ext uri="{BB962C8B-B14F-4D97-AF65-F5344CB8AC3E}">
        <p14:creationId xmlns:p14="http://schemas.microsoft.com/office/powerpoint/2010/main" val="90444973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AutoShape 2"/>
          <p:cNvSpPr>
            <a:spLocks noGrp="1" noChangeArrowheads="1"/>
          </p:cNvSpPr>
          <p:nvPr>
            <p:ph type="title"/>
          </p:nvPr>
        </p:nvSpPr>
        <p:spPr>
          <a:xfrm>
            <a:off x="533400" y="457200"/>
            <a:ext cx="8458200" cy="1143000"/>
          </a:xfrm>
        </p:spPr>
        <p:txBody>
          <a:bodyPr/>
          <a:lstStyle/>
          <a:p>
            <a:pPr algn="ctr"/>
            <a:r>
              <a:rPr lang="en-US" i="1"/>
              <a:t>1.1. Ưu điểm của lập trình hướng đối tượng.</a:t>
            </a:r>
            <a:endParaRPr lang="en-US"/>
          </a:p>
        </p:txBody>
      </p:sp>
      <p:sp>
        <p:nvSpPr>
          <p:cNvPr id="542723" name="Rectangle 3"/>
          <p:cNvSpPr>
            <a:spLocks noGrp="1" noChangeArrowheads="1"/>
          </p:cNvSpPr>
          <p:nvPr>
            <p:ph type="body" idx="1"/>
          </p:nvPr>
        </p:nvSpPr>
        <p:spPr>
          <a:xfrm>
            <a:off x="533400" y="2057401"/>
            <a:ext cx="8458200" cy="4495800"/>
          </a:xfrm>
        </p:spPr>
        <p:txBody>
          <a:bodyPr/>
          <a:lstStyle/>
          <a:p>
            <a:pPr algn="just">
              <a:buFont typeface="Wingdings" panose="05000000000000000000" pitchFamily="2" charset="2"/>
              <a:buChar char="v"/>
            </a:pPr>
            <a:r>
              <a:rPr lang="en-US">
                <a:solidFill>
                  <a:schemeClr val="tx1"/>
                </a:solidFill>
              </a:rPr>
              <a:t>Lập trình hướng cấu trúc: </a:t>
            </a:r>
          </a:p>
          <a:p>
            <a:pPr algn="just">
              <a:buFontTx/>
              <a:buChar char="-"/>
            </a:pPr>
            <a:r>
              <a:rPr lang="en-US">
                <a:solidFill>
                  <a:schemeClr val="tx1"/>
                </a:solidFill>
              </a:rPr>
              <a:t>Chia chương trình thành các công việc nhỏ hơn, đơn giản hơn</a:t>
            </a:r>
          </a:p>
          <a:p>
            <a:pPr algn="just">
              <a:buFontTx/>
              <a:buChar char="-"/>
            </a:pPr>
            <a:r>
              <a:rPr lang="en-US"/>
              <a:t>Chương trình là tập hợp các hàm</a:t>
            </a:r>
          </a:p>
          <a:p>
            <a:pPr algn="just">
              <a:buFontTx/>
              <a:buChar char="-"/>
            </a:pPr>
            <a:r>
              <a:rPr lang="en-US">
                <a:solidFill>
                  <a:schemeClr val="tx1"/>
                </a:solidFill>
              </a:rPr>
              <a:t>Mỗi hàm giải quyết một công việc, hàm có dữ liệu riêng</a:t>
            </a:r>
          </a:p>
          <a:p>
            <a:pPr algn="just">
              <a:buFontTx/>
              <a:buChar char="-"/>
            </a:pPr>
            <a:r>
              <a:rPr lang="en-US"/>
              <a:t>V</a:t>
            </a:r>
            <a:r>
              <a:rPr lang="vi-VN"/>
              <a:t>iệc trao đổi dữ liệu giữa các hàm được thực hiện thông qua các đối và các biến toàn cục.</a:t>
            </a:r>
            <a:endParaRPr lang="en-US">
              <a:solidFill>
                <a:schemeClr val="tx1"/>
              </a:solidFill>
            </a:endParaRPr>
          </a:p>
        </p:txBody>
      </p:sp>
    </p:spTree>
    <p:extLst>
      <p:ext uri="{BB962C8B-B14F-4D97-AF65-F5344CB8AC3E}">
        <p14:creationId xmlns:p14="http://schemas.microsoft.com/office/powerpoint/2010/main" val="24669044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Hàm chồng</a:t>
            </a:r>
          </a:p>
        </p:txBody>
      </p:sp>
      <p:sp>
        <p:nvSpPr>
          <p:cNvPr id="3" name="Content Placeholder 2"/>
          <p:cNvSpPr>
            <a:spLocks noGrp="1"/>
          </p:cNvSpPr>
          <p:nvPr>
            <p:ph idx="1"/>
          </p:nvPr>
        </p:nvSpPr>
        <p:spPr>
          <a:xfrm>
            <a:off x="613362" y="1765300"/>
            <a:ext cx="8378238" cy="4864100"/>
          </a:xfrm>
        </p:spPr>
        <p:txBody>
          <a:bodyPr/>
          <a:lstStyle/>
          <a:p>
            <a:pPr algn="just"/>
            <a:r>
              <a:rPr lang="en-US" sz="2400"/>
              <a:t>Việc xác định hàm nào được gọi do trình dịch đảm nhiệm và tuân theo các nguyên tắc sau: trình dịch tìm kiếm "sự tương ứng nhiều nhất" có thể được; có các mức độ tương ứng như sau:</a:t>
            </a:r>
            <a:endParaRPr lang="en-VN" sz="2400"/>
          </a:p>
          <a:p>
            <a:pPr lvl="1" algn="just"/>
            <a:r>
              <a:rPr lang="en-US"/>
              <a:t>Phù hợp số lượng và kiểu tham số.</a:t>
            </a:r>
            <a:endParaRPr lang="en-VN"/>
          </a:p>
          <a:p>
            <a:pPr lvl="1" algn="just"/>
            <a:r>
              <a:rPr lang="en-US"/>
              <a:t>Tương ứng dữ liệu số, chuẩn nhưng có sự chuyển đổi kiểu dữ liệu tự động (có cảnh báo nhưng không tạo lỗi cú pháp).</a:t>
            </a:r>
            <a:endParaRPr lang="en-VN"/>
          </a:p>
          <a:p>
            <a:pPr lvl="1" algn="just"/>
            <a:r>
              <a:rPr lang="en-US"/>
              <a:t>Các chuyển đổi tự định nghĩa của người sử dụng</a:t>
            </a:r>
            <a:r>
              <a:rPr lang="en-VN">
                <a:effectLst/>
              </a:rPr>
              <a:t> </a:t>
            </a:r>
          </a:p>
          <a:p>
            <a:pPr lvl="1" algn="just"/>
            <a:r>
              <a:rPr lang="en-VN"/>
              <a:t>int a=12, b=16; float x=12.3, y=14.8;</a:t>
            </a:r>
          </a:p>
          <a:p>
            <a:pPr lvl="1" algn="just"/>
            <a:r>
              <a:rPr lang="en-VN"/>
              <a:t>u = max(a, b); // hàm thứ nhất </a:t>
            </a:r>
            <a:r>
              <a:rPr lang="vi-VN"/>
              <a:t>đượ</a:t>
            </a:r>
            <a:r>
              <a:rPr lang="en-VN"/>
              <a:t>c gọi</a:t>
            </a:r>
          </a:p>
          <a:p>
            <a:pPr lvl="1" algn="just"/>
            <a:r>
              <a:rPr lang="en-VN"/>
              <a:t>v = max(x, y); // hàm thứ hai </a:t>
            </a:r>
            <a:r>
              <a:rPr lang="vi-VN"/>
              <a:t>đượ</a:t>
            </a:r>
            <a:r>
              <a:rPr lang="en-VN"/>
              <a:t>c gọi</a:t>
            </a:r>
            <a:endParaRPr lang="en-US"/>
          </a:p>
        </p:txBody>
      </p:sp>
    </p:spTree>
    <p:extLst>
      <p:ext uri="{BB962C8B-B14F-4D97-AF65-F5344CB8AC3E}">
        <p14:creationId xmlns:p14="http://schemas.microsoft.com/office/powerpoint/2010/main" val="4058634134"/>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1.7. Các mở rộng của C++ với C</a:t>
            </a:r>
          </a:p>
        </p:txBody>
      </p:sp>
      <p:sp>
        <p:nvSpPr>
          <p:cNvPr id="3" name="Content Placeholder 2"/>
          <p:cNvSpPr>
            <a:spLocks noGrp="1"/>
          </p:cNvSpPr>
          <p:nvPr>
            <p:ph idx="1"/>
          </p:nvPr>
        </p:nvSpPr>
        <p:spPr>
          <a:xfrm>
            <a:off x="613362" y="1765300"/>
            <a:ext cx="8075026" cy="4864100"/>
          </a:xfrm>
        </p:spPr>
        <p:txBody>
          <a:bodyPr/>
          <a:lstStyle/>
          <a:p>
            <a:r>
              <a:rPr lang="en-US" u="sng"/>
              <a:t>Toán tử quản lý bộ nhớ động</a:t>
            </a:r>
            <a:endParaRPr lang="en-US"/>
          </a:p>
          <a:p>
            <a:pPr lvl="1"/>
            <a:r>
              <a:rPr lang="en-US"/>
              <a:t>new: Toán tử new dùng để cấp phát bộ nhớ cho 1 con trỏ.</a:t>
            </a:r>
          </a:p>
          <a:p>
            <a:pPr lvl="1"/>
            <a:r>
              <a:rPr lang="en-US"/>
              <a:t>delete: </a:t>
            </a:r>
            <a:r>
              <a:rPr lang="vi-VN"/>
              <a:t>toán tử delete dùng để giải phóng 1 con trỏ đã được cấp phát trước đó.</a:t>
            </a:r>
          </a:p>
          <a:p>
            <a:pPr lvl="1"/>
            <a:r>
              <a:rPr lang="vi-VN"/>
              <a:t>int *a; float *b;</a:t>
            </a:r>
          </a:p>
          <a:p>
            <a:pPr lvl="1"/>
            <a:r>
              <a:rPr lang="vi-VN"/>
              <a:t>a= new int;</a:t>
            </a:r>
          </a:p>
          <a:p>
            <a:pPr lvl="1"/>
            <a:r>
              <a:rPr lang="vi-VN"/>
              <a:t>b= new float[5];</a:t>
            </a:r>
          </a:p>
          <a:p>
            <a:pPr lvl="1"/>
            <a:r>
              <a:rPr lang="vi-VN"/>
              <a:t>...</a:t>
            </a:r>
          </a:p>
          <a:p>
            <a:pPr lvl="1"/>
            <a:r>
              <a:rPr lang="vi-VN"/>
              <a:t>delete a;</a:t>
            </a:r>
          </a:p>
          <a:p>
            <a:pPr lvl="1"/>
            <a:r>
              <a:rPr lang="vi-VN"/>
              <a:t>delete []b;</a:t>
            </a:r>
            <a:endParaRPr lang="en-US"/>
          </a:p>
        </p:txBody>
      </p:sp>
    </p:spTree>
    <p:extLst>
      <p:ext uri="{BB962C8B-B14F-4D97-AF65-F5344CB8AC3E}">
        <p14:creationId xmlns:p14="http://schemas.microsoft.com/office/powerpoint/2010/main" val="988240593"/>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a:t>Nhập, xuất mảng</a:t>
            </a:r>
            <a:endParaRPr lang="en-US"/>
          </a:p>
        </p:txBody>
      </p:sp>
      <p:sp>
        <p:nvSpPr>
          <p:cNvPr id="3" name="Content Placeholder 2"/>
          <p:cNvSpPr>
            <a:spLocks noGrp="1"/>
          </p:cNvSpPr>
          <p:nvPr>
            <p:ph idx="1"/>
          </p:nvPr>
        </p:nvSpPr>
        <p:spPr>
          <a:xfrm>
            <a:off x="613362" y="1765300"/>
            <a:ext cx="5787438" cy="4864100"/>
          </a:xfrm>
        </p:spPr>
        <p:txBody>
          <a:bodyPr/>
          <a:lstStyle/>
          <a:p>
            <a:pPr marL="0" indent="0">
              <a:lnSpc>
                <a:spcPct val="150000"/>
              </a:lnSpc>
              <a:buNone/>
            </a:pPr>
            <a:r>
              <a:rPr lang="en-US"/>
              <a:t>int main(){</a:t>
            </a:r>
          </a:p>
          <a:p>
            <a:pPr marL="400050" lvl="1" indent="0">
              <a:lnSpc>
                <a:spcPct val="150000"/>
              </a:lnSpc>
              <a:buNone/>
            </a:pPr>
            <a:r>
              <a:rPr lang="en-US"/>
              <a:t>float *a; int n;</a:t>
            </a:r>
          </a:p>
          <a:p>
            <a:pPr marL="400050" lvl="1" indent="0">
              <a:lnSpc>
                <a:spcPct val="150000"/>
              </a:lnSpc>
              <a:buNone/>
            </a:pPr>
            <a:r>
              <a:rPr lang="en-US"/>
              <a:t>cin&gt;&gt;n; a=new float[n];</a:t>
            </a:r>
          </a:p>
          <a:p>
            <a:pPr marL="400050" lvl="1" indent="0">
              <a:lnSpc>
                <a:spcPct val="150000"/>
              </a:lnSpc>
              <a:buNone/>
            </a:pPr>
            <a:r>
              <a:rPr lang="en-US"/>
              <a:t>for(int i=0; i&lt;n; i++) cin&gt;&gt;a[i];</a:t>
            </a:r>
          </a:p>
          <a:p>
            <a:pPr marL="400050" lvl="1" indent="0">
              <a:lnSpc>
                <a:spcPct val="150000"/>
              </a:lnSpc>
              <a:buNone/>
            </a:pPr>
            <a:r>
              <a:rPr lang="en-US"/>
              <a:t>for(int i=0; i&lt;n; i++) cout&lt;&lt;a[i]&lt;&lt;“ ”;</a:t>
            </a:r>
          </a:p>
          <a:p>
            <a:pPr marL="400050" lvl="1" indent="0">
              <a:lnSpc>
                <a:spcPct val="150000"/>
              </a:lnSpc>
              <a:buNone/>
            </a:pPr>
            <a:r>
              <a:rPr lang="en-US"/>
              <a:t>delete []a;</a:t>
            </a:r>
          </a:p>
          <a:p>
            <a:pPr marL="400050" lvl="1" indent="0">
              <a:lnSpc>
                <a:spcPct val="150000"/>
              </a:lnSpc>
              <a:buNone/>
            </a:pPr>
            <a:r>
              <a:rPr lang="en-US"/>
              <a:t>}</a:t>
            </a:r>
          </a:p>
        </p:txBody>
      </p:sp>
    </p:spTree>
    <p:extLst>
      <p:ext uri="{BB962C8B-B14F-4D97-AF65-F5344CB8AC3E}">
        <p14:creationId xmlns:p14="http://schemas.microsoft.com/office/powerpoint/2010/main" val="51154800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2" name="Text Box 4"/>
          <p:cNvSpPr txBox="1">
            <a:spLocks noChangeArrowheads="1"/>
          </p:cNvSpPr>
          <p:nvPr/>
        </p:nvSpPr>
        <p:spPr bwMode="auto">
          <a:xfrm>
            <a:off x="328353" y="2066586"/>
            <a:ext cx="8153082" cy="433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571500">
              <a:defRPr sz="2400">
                <a:solidFill>
                  <a:schemeClr val="tx1"/>
                </a:solidFill>
                <a:latin typeface="Times New Roman" panose="02020603050405020304" pitchFamily="18" charset="0"/>
              </a:defRPr>
            </a:lvl1pPr>
            <a:lvl2pPr marL="576263" defTabSz="571500">
              <a:defRPr sz="2400">
                <a:solidFill>
                  <a:schemeClr val="tx1"/>
                </a:solidFill>
                <a:latin typeface="Times New Roman" panose="02020603050405020304" pitchFamily="18" charset="0"/>
              </a:defRPr>
            </a:lvl2pPr>
            <a:lvl3pPr marL="1087438" indent="395288" defTabSz="571500">
              <a:defRPr sz="2400">
                <a:solidFill>
                  <a:schemeClr val="tx1"/>
                </a:solidFill>
                <a:latin typeface="Times New Roman" panose="02020603050405020304" pitchFamily="18" charset="0"/>
              </a:defRPr>
            </a:lvl3pPr>
            <a:lvl4pPr marL="1646238" defTabSz="571500">
              <a:defRPr sz="2400">
                <a:solidFill>
                  <a:schemeClr val="tx1"/>
                </a:solidFill>
                <a:latin typeface="Times New Roman" panose="02020603050405020304" pitchFamily="18" charset="0"/>
              </a:defRPr>
            </a:lvl4pPr>
            <a:lvl5pPr defTabSz="571500">
              <a:defRPr sz="2400">
                <a:solidFill>
                  <a:schemeClr val="tx1"/>
                </a:solidFill>
                <a:latin typeface="Times New Roman" panose="02020603050405020304" pitchFamily="18" charset="0"/>
              </a:defRPr>
            </a:lvl5pPr>
            <a:lvl6pPr defTabSz="571500" eaLnBrk="0" fontAlgn="base" hangingPunct="0">
              <a:spcBef>
                <a:spcPct val="0"/>
              </a:spcBef>
              <a:spcAft>
                <a:spcPct val="0"/>
              </a:spcAft>
              <a:defRPr sz="2400">
                <a:solidFill>
                  <a:schemeClr val="tx1"/>
                </a:solidFill>
                <a:latin typeface="Times New Roman" panose="02020603050405020304" pitchFamily="18" charset="0"/>
              </a:defRPr>
            </a:lvl6pPr>
            <a:lvl7pPr defTabSz="571500" eaLnBrk="0" fontAlgn="base" hangingPunct="0">
              <a:spcBef>
                <a:spcPct val="0"/>
              </a:spcBef>
              <a:spcAft>
                <a:spcPct val="0"/>
              </a:spcAft>
              <a:defRPr sz="2400">
                <a:solidFill>
                  <a:schemeClr val="tx1"/>
                </a:solidFill>
                <a:latin typeface="Times New Roman" panose="02020603050405020304" pitchFamily="18" charset="0"/>
              </a:defRPr>
            </a:lvl7pPr>
            <a:lvl8pPr defTabSz="571500" eaLnBrk="0" fontAlgn="base" hangingPunct="0">
              <a:spcBef>
                <a:spcPct val="0"/>
              </a:spcBef>
              <a:spcAft>
                <a:spcPct val="0"/>
              </a:spcAft>
              <a:defRPr sz="2400">
                <a:solidFill>
                  <a:schemeClr val="tx1"/>
                </a:solidFill>
                <a:latin typeface="Times New Roman" panose="02020603050405020304" pitchFamily="18" charset="0"/>
              </a:defRPr>
            </a:lvl8pPr>
            <a:lvl9pPr defTabSz="571500" eaLnBrk="0" fontAlgn="base" hangingPunct="0">
              <a:spcBef>
                <a:spcPct val="0"/>
              </a:spcBef>
              <a:spcAft>
                <a:spcPct val="0"/>
              </a:spcAft>
              <a:defRPr sz="2400">
                <a:solidFill>
                  <a:schemeClr val="tx1"/>
                </a:solidFill>
                <a:latin typeface="Times New Roman" panose="02020603050405020304" pitchFamily="18" charset="0"/>
              </a:defRPr>
            </a:lvl9pPr>
          </a:lstStyle>
          <a:p>
            <a:pPr algn="ctr">
              <a:buFont typeface="Wingdings" panose="05000000000000000000" pitchFamily="2" charset="2"/>
              <a:buNone/>
            </a:pPr>
            <a:r>
              <a:rPr lang="en-US" sz="2216">
                <a:solidFill>
                  <a:srgbClr val="0000FF"/>
                </a:solidFill>
                <a:latin typeface="Helvetica" panose="020B0604020202020204" pitchFamily="34" charset="0"/>
              </a:rPr>
              <a:t>Chương trình = cấu trúc dữ liệu + giải thuật</a:t>
            </a:r>
          </a:p>
        </p:txBody>
      </p:sp>
      <p:sp>
        <p:nvSpPr>
          <p:cNvPr id="283653" name="Text Box 5"/>
          <p:cNvSpPr txBox="1">
            <a:spLocks noChangeArrowheads="1"/>
          </p:cNvSpPr>
          <p:nvPr/>
        </p:nvSpPr>
        <p:spPr bwMode="auto">
          <a:xfrm>
            <a:off x="1" y="4016173"/>
            <a:ext cx="1700391" cy="433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216"/>
              <a:t>entry 'start'</a:t>
            </a:r>
          </a:p>
        </p:txBody>
      </p:sp>
      <p:sp>
        <p:nvSpPr>
          <p:cNvPr id="283654" name="Text Box 6"/>
          <p:cNvSpPr txBox="1">
            <a:spLocks noChangeArrowheads="1"/>
          </p:cNvSpPr>
          <p:nvPr/>
        </p:nvSpPr>
        <p:spPr bwMode="auto">
          <a:xfrm>
            <a:off x="6989194" y="2805377"/>
            <a:ext cx="1706255" cy="433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216"/>
              <a:t>global data</a:t>
            </a:r>
          </a:p>
        </p:txBody>
      </p:sp>
      <p:sp>
        <p:nvSpPr>
          <p:cNvPr id="283655" name="Text Box 7"/>
          <p:cNvSpPr txBox="1">
            <a:spLocks noChangeArrowheads="1"/>
          </p:cNvSpPr>
          <p:nvPr/>
        </p:nvSpPr>
        <p:spPr bwMode="auto">
          <a:xfrm>
            <a:off x="463210" y="2792185"/>
            <a:ext cx="1530352" cy="77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216"/>
              <a:t>module (package)</a:t>
            </a:r>
          </a:p>
        </p:txBody>
      </p:sp>
      <p:sp>
        <p:nvSpPr>
          <p:cNvPr id="283656" name="Text Box 8"/>
          <p:cNvSpPr txBox="1">
            <a:spLocks noChangeArrowheads="1"/>
          </p:cNvSpPr>
          <p:nvPr/>
        </p:nvSpPr>
        <p:spPr bwMode="auto">
          <a:xfrm>
            <a:off x="7269173" y="3645312"/>
            <a:ext cx="1530352" cy="77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216"/>
              <a:t>local data of module</a:t>
            </a:r>
          </a:p>
        </p:txBody>
      </p:sp>
      <p:sp>
        <p:nvSpPr>
          <p:cNvPr id="283657" name="Text Box 9"/>
          <p:cNvSpPr txBox="1">
            <a:spLocks noChangeArrowheads="1"/>
          </p:cNvSpPr>
          <p:nvPr/>
        </p:nvSpPr>
        <p:spPr bwMode="auto">
          <a:xfrm>
            <a:off x="7088873" y="5402872"/>
            <a:ext cx="1530352" cy="77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216"/>
              <a:t>local data of function</a:t>
            </a:r>
          </a:p>
        </p:txBody>
      </p:sp>
      <p:sp>
        <p:nvSpPr>
          <p:cNvPr id="283658" name="Oval 10"/>
          <p:cNvSpPr>
            <a:spLocks noChangeArrowheads="1"/>
          </p:cNvSpPr>
          <p:nvPr/>
        </p:nvSpPr>
        <p:spPr bwMode="auto">
          <a:xfrm>
            <a:off x="1781014" y="2594294"/>
            <a:ext cx="5722696" cy="39519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659" name="Rectangle 11"/>
          <p:cNvSpPr>
            <a:spLocks noChangeArrowheads="1"/>
          </p:cNvSpPr>
          <p:nvPr/>
        </p:nvSpPr>
        <p:spPr bwMode="auto">
          <a:xfrm>
            <a:off x="4130778" y="2798048"/>
            <a:ext cx="1144833" cy="1012906"/>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660" name="Line 12"/>
          <p:cNvSpPr>
            <a:spLocks noChangeShapeType="1"/>
          </p:cNvSpPr>
          <p:nvPr/>
        </p:nvSpPr>
        <p:spPr bwMode="auto">
          <a:xfrm>
            <a:off x="4154232" y="2979814"/>
            <a:ext cx="1133106" cy="1466"/>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661" name="Line 13"/>
          <p:cNvSpPr>
            <a:spLocks noChangeShapeType="1"/>
          </p:cNvSpPr>
          <p:nvPr/>
        </p:nvSpPr>
        <p:spPr bwMode="auto">
          <a:xfrm>
            <a:off x="4151300" y="3204090"/>
            <a:ext cx="1133106" cy="1465"/>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662" name="Line 14"/>
          <p:cNvSpPr>
            <a:spLocks noChangeShapeType="1"/>
          </p:cNvSpPr>
          <p:nvPr/>
        </p:nvSpPr>
        <p:spPr bwMode="auto">
          <a:xfrm>
            <a:off x="4161562" y="3409310"/>
            <a:ext cx="1133105" cy="1465"/>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663" name="Line 15"/>
          <p:cNvSpPr>
            <a:spLocks noChangeShapeType="1"/>
          </p:cNvSpPr>
          <p:nvPr/>
        </p:nvSpPr>
        <p:spPr bwMode="auto">
          <a:xfrm>
            <a:off x="4151300" y="3613063"/>
            <a:ext cx="1133106" cy="1466"/>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664" name="Line 16"/>
          <p:cNvSpPr>
            <a:spLocks noChangeShapeType="1"/>
          </p:cNvSpPr>
          <p:nvPr/>
        </p:nvSpPr>
        <p:spPr bwMode="auto">
          <a:xfrm flipV="1">
            <a:off x="1064211" y="4514563"/>
            <a:ext cx="757847" cy="0"/>
          </a:xfrm>
          <a:prstGeom prst="line">
            <a:avLst/>
          </a:prstGeom>
          <a:noFill/>
          <a:ln w="28575">
            <a:solidFill>
              <a:srgbClr val="9900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665" name="Line 17"/>
          <p:cNvSpPr>
            <a:spLocks noChangeShapeType="1"/>
          </p:cNvSpPr>
          <p:nvPr/>
        </p:nvSpPr>
        <p:spPr bwMode="auto">
          <a:xfrm>
            <a:off x="1817660" y="4508700"/>
            <a:ext cx="433893" cy="277046"/>
          </a:xfrm>
          <a:prstGeom prst="line">
            <a:avLst/>
          </a:prstGeom>
          <a:noFill/>
          <a:ln w="28575">
            <a:solidFill>
              <a:srgbClr val="9900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grpSp>
        <p:nvGrpSpPr>
          <p:cNvPr id="283666" name="Group 18"/>
          <p:cNvGrpSpPr>
            <a:grpSpLocks/>
          </p:cNvGrpSpPr>
          <p:nvPr/>
        </p:nvGrpSpPr>
        <p:grpSpPr bwMode="auto">
          <a:xfrm>
            <a:off x="5476433" y="3964868"/>
            <a:ext cx="1770752" cy="1627098"/>
            <a:chOff x="2650" y="2503"/>
            <a:chExt cx="1208" cy="1110"/>
          </a:xfrm>
        </p:grpSpPr>
        <p:sp>
          <p:nvSpPr>
            <p:cNvPr id="283667" name="Oval 19"/>
            <p:cNvSpPr>
              <a:spLocks noChangeArrowheads="1"/>
            </p:cNvSpPr>
            <p:nvPr/>
          </p:nvSpPr>
          <p:spPr bwMode="auto">
            <a:xfrm>
              <a:off x="2650" y="2503"/>
              <a:ext cx="1208" cy="111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668" name="Line 20"/>
            <p:cNvSpPr>
              <a:spLocks noChangeShapeType="1"/>
            </p:cNvSpPr>
            <p:nvPr/>
          </p:nvSpPr>
          <p:spPr bwMode="auto">
            <a:xfrm>
              <a:off x="3138" y="2665"/>
              <a:ext cx="227" cy="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669" name="Line 21"/>
            <p:cNvSpPr>
              <a:spLocks noChangeShapeType="1"/>
            </p:cNvSpPr>
            <p:nvPr/>
          </p:nvSpPr>
          <p:spPr bwMode="auto">
            <a:xfrm>
              <a:off x="3133" y="2756"/>
              <a:ext cx="235" cy="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670" name="Line 22"/>
            <p:cNvSpPr>
              <a:spLocks noChangeShapeType="1"/>
            </p:cNvSpPr>
            <p:nvPr/>
          </p:nvSpPr>
          <p:spPr bwMode="auto">
            <a:xfrm>
              <a:off x="3197" y="3171"/>
              <a:ext cx="144" cy="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671" name="Line 23"/>
            <p:cNvSpPr>
              <a:spLocks noChangeShapeType="1"/>
            </p:cNvSpPr>
            <p:nvPr/>
          </p:nvSpPr>
          <p:spPr bwMode="auto">
            <a:xfrm>
              <a:off x="3136" y="3316"/>
              <a:ext cx="2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672" name="Line 24"/>
            <p:cNvSpPr>
              <a:spLocks noChangeShapeType="1"/>
            </p:cNvSpPr>
            <p:nvPr/>
          </p:nvSpPr>
          <p:spPr bwMode="auto">
            <a:xfrm>
              <a:off x="3139" y="3380"/>
              <a:ext cx="21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673" name="Oval 25"/>
            <p:cNvSpPr>
              <a:spLocks noChangeArrowheads="1"/>
            </p:cNvSpPr>
            <p:nvPr/>
          </p:nvSpPr>
          <p:spPr bwMode="auto">
            <a:xfrm>
              <a:off x="3042" y="3081"/>
              <a:ext cx="435" cy="42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674" name="Oval 26"/>
            <p:cNvSpPr>
              <a:spLocks noChangeArrowheads="1"/>
            </p:cNvSpPr>
            <p:nvPr/>
          </p:nvSpPr>
          <p:spPr bwMode="auto">
            <a:xfrm>
              <a:off x="3468" y="2950"/>
              <a:ext cx="321" cy="25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675" name="Oval 27"/>
            <p:cNvSpPr>
              <a:spLocks noChangeArrowheads="1"/>
            </p:cNvSpPr>
            <p:nvPr/>
          </p:nvSpPr>
          <p:spPr bwMode="auto">
            <a:xfrm>
              <a:off x="2726" y="2964"/>
              <a:ext cx="329" cy="246"/>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676" name="Rectangle 28"/>
            <p:cNvSpPr>
              <a:spLocks noChangeArrowheads="1"/>
            </p:cNvSpPr>
            <p:nvPr/>
          </p:nvSpPr>
          <p:spPr bwMode="auto">
            <a:xfrm>
              <a:off x="3123" y="2581"/>
              <a:ext cx="255" cy="263"/>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677" name="Rectangle 29"/>
            <p:cNvSpPr>
              <a:spLocks noChangeArrowheads="1"/>
            </p:cNvSpPr>
            <p:nvPr/>
          </p:nvSpPr>
          <p:spPr bwMode="auto">
            <a:xfrm>
              <a:off x="3189" y="3115"/>
              <a:ext cx="156" cy="115"/>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678" name="Line 30"/>
            <p:cNvSpPr>
              <a:spLocks noChangeShapeType="1"/>
            </p:cNvSpPr>
            <p:nvPr/>
          </p:nvSpPr>
          <p:spPr bwMode="auto">
            <a:xfrm>
              <a:off x="3144" y="3452"/>
              <a:ext cx="2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grpSp>
      <p:sp>
        <p:nvSpPr>
          <p:cNvPr id="283679" name="Line 31"/>
          <p:cNvSpPr>
            <a:spLocks noChangeShapeType="1"/>
          </p:cNvSpPr>
          <p:nvPr/>
        </p:nvSpPr>
        <p:spPr bwMode="auto">
          <a:xfrm flipV="1">
            <a:off x="2638539" y="3822680"/>
            <a:ext cx="1759025" cy="1012905"/>
          </a:xfrm>
          <a:prstGeom prst="line">
            <a:avLst/>
          </a:prstGeom>
          <a:noFill/>
          <a:ln w="28575">
            <a:solidFill>
              <a:srgbClr val="CC00FF"/>
            </a:solidFill>
            <a:prstDash val="sysDot"/>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680" name="Line 32"/>
          <p:cNvSpPr>
            <a:spLocks noChangeShapeType="1"/>
          </p:cNvSpPr>
          <p:nvPr/>
        </p:nvSpPr>
        <p:spPr bwMode="auto">
          <a:xfrm flipV="1">
            <a:off x="2622414" y="4347457"/>
            <a:ext cx="275581" cy="448551"/>
          </a:xfrm>
          <a:prstGeom prst="line">
            <a:avLst/>
          </a:prstGeom>
          <a:noFill/>
          <a:ln w="28575">
            <a:solidFill>
              <a:srgbClr val="CC00FF"/>
            </a:solidFill>
            <a:prstDash val="sysDot"/>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681" name="Line 33"/>
          <p:cNvSpPr>
            <a:spLocks noChangeShapeType="1"/>
          </p:cNvSpPr>
          <p:nvPr/>
        </p:nvSpPr>
        <p:spPr bwMode="auto">
          <a:xfrm flipH="1" flipV="1">
            <a:off x="2415729" y="4633297"/>
            <a:ext cx="167107" cy="134859"/>
          </a:xfrm>
          <a:prstGeom prst="line">
            <a:avLst/>
          </a:prstGeom>
          <a:noFill/>
          <a:ln w="28575">
            <a:solidFill>
              <a:srgbClr val="CC00FF"/>
            </a:solidFill>
            <a:prstDash val="sysDot"/>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682" name="Line 34"/>
          <p:cNvSpPr>
            <a:spLocks noChangeShapeType="1"/>
          </p:cNvSpPr>
          <p:nvPr/>
        </p:nvSpPr>
        <p:spPr bwMode="auto">
          <a:xfrm flipH="1">
            <a:off x="5275611" y="3123467"/>
            <a:ext cx="2000891" cy="146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683" name="Line 35"/>
          <p:cNvSpPr>
            <a:spLocks noChangeShapeType="1"/>
          </p:cNvSpPr>
          <p:nvPr/>
        </p:nvSpPr>
        <p:spPr bwMode="auto">
          <a:xfrm flipH="1">
            <a:off x="6565563" y="4173019"/>
            <a:ext cx="9044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684" name="Line 36"/>
          <p:cNvSpPr>
            <a:spLocks noChangeShapeType="1"/>
          </p:cNvSpPr>
          <p:nvPr/>
        </p:nvSpPr>
        <p:spPr bwMode="auto">
          <a:xfrm flipH="1" flipV="1">
            <a:off x="6518656" y="4955786"/>
            <a:ext cx="722666" cy="8311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685" name="Line 37"/>
          <p:cNvSpPr>
            <a:spLocks noChangeShapeType="1"/>
          </p:cNvSpPr>
          <p:nvPr/>
        </p:nvSpPr>
        <p:spPr bwMode="auto">
          <a:xfrm>
            <a:off x="1819126" y="3173307"/>
            <a:ext cx="614193" cy="79449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686" name="Line 38"/>
          <p:cNvSpPr>
            <a:spLocks noChangeShapeType="1"/>
          </p:cNvSpPr>
          <p:nvPr/>
        </p:nvSpPr>
        <p:spPr bwMode="auto">
          <a:xfrm>
            <a:off x="2462636" y="2563511"/>
            <a:ext cx="260922" cy="54823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grpSp>
        <p:nvGrpSpPr>
          <p:cNvPr id="283687" name="Group 39"/>
          <p:cNvGrpSpPr>
            <a:grpSpLocks/>
          </p:cNvGrpSpPr>
          <p:nvPr/>
        </p:nvGrpSpPr>
        <p:grpSpPr bwMode="auto">
          <a:xfrm>
            <a:off x="3718874" y="4810667"/>
            <a:ext cx="1770752" cy="1627098"/>
            <a:chOff x="2650" y="2503"/>
            <a:chExt cx="1208" cy="1110"/>
          </a:xfrm>
        </p:grpSpPr>
        <p:sp>
          <p:nvSpPr>
            <p:cNvPr id="283688" name="Oval 40"/>
            <p:cNvSpPr>
              <a:spLocks noChangeArrowheads="1"/>
            </p:cNvSpPr>
            <p:nvPr/>
          </p:nvSpPr>
          <p:spPr bwMode="auto">
            <a:xfrm>
              <a:off x="2650" y="2503"/>
              <a:ext cx="1208" cy="111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689" name="Line 41"/>
            <p:cNvSpPr>
              <a:spLocks noChangeShapeType="1"/>
            </p:cNvSpPr>
            <p:nvPr/>
          </p:nvSpPr>
          <p:spPr bwMode="auto">
            <a:xfrm>
              <a:off x="3138" y="2665"/>
              <a:ext cx="227" cy="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690" name="Line 42"/>
            <p:cNvSpPr>
              <a:spLocks noChangeShapeType="1"/>
            </p:cNvSpPr>
            <p:nvPr/>
          </p:nvSpPr>
          <p:spPr bwMode="auto">
            <a:xfrm>
              <a:off x="3133" y="2756"/>
              <a:ext cx="235" cy="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691" name="Line 43"/>
            <p:cNvSpPr>
              <a:spLocks noChangeShapeType="1"/>
            </p:cNvSpPr>
            <p:nvPr/>
          </p:nvSpPr>
          <p:spPr bwMode="auto">
            <a:xfrm>
              <a:off x="3197" y="3171"/>
              <a:ext cx="144" cy="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692" name="Line 44"/>
            <p:cNvSpPr>
              <a:spLocks noChangeShapeType="1"/>
            </p:cNvSpPr>
            <p:nvPr/>
          </p:nvSpPr>
          <p:spPr bwMode="auto">
            <a:xfrm>
              <a:off x="3136" y="3316"/>
              <a:ext cx="2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693" name="Line 45"/>
            <p:cNvSpPr>
              <a:spLocks noChangeShapeType="1"/>
            </p:cNvSpPr>
            <p:nvPr/>
          </p:nvSpPr>
          <p:spPr bwMode="auto">
            <a:xfrm>
              <a:off x="3139" y="3380"/>
              <a:ext cx="21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694" name="Oval 46"/>
            <p:cNvSpPr>
              <a:spLocks noChangeArrowheads="1"/>
            </p:cNvSpPr>
            <p:nvPr/>
          </p:nvSpPr>
          <p:spPr bwMode="auto">
            <a:xfrm>
              <a:off x="3042" y="3081"/>
              <a:ext cx="435" cy="42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695" name="Oval 47"/>
            <p:cNvSpPr>
              <a:spLocks noChangeArrowheads="1"/>
            </p:cNvSpPr>
            <p:nvPr/>
          </p:nvSpPr>
          <p:spPr bwMode="auto">
            <a:xfrm>
              <a:off x="3468" y="2950"/>
              <a:ext cx="321" cy="25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696" name="Oval 48"/>
            <p:cNvSpPr>
              <a:spLocks noChangeArrowheads="1"/>
            </p:cNvSpPr>
            <p:nvPr/>
          </p:nvSpPr>
          <p:spPr bwMode="auto">
            <a:xfrm>
              <a:off x="2726" y="2964"/>
              <a:ext cx="329" cy="246"/>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697" name="Rectangle 49"/>
            <p:cNvSpPr>
              <a:spLocks noChangeArrowheads="1"/>
            </p:cNvSpPr>
            <p:nvPr/>
          </p:nvSpPr>
          <p:spPr bwMode="auto">
            <a:xfrm>
              <a:off x="3123" y="2581"/>
              <a:ext cx="255" cy="263"/>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698" name="Rectangle 50"/>
            <p:cNvSpPr>
              <a:spLocks noChangeArrowheads="1"/>
            </p:cNvSpPr>
            <p:nvPr/>
          </p:nvSpPr>
          <p:spPr bwMode="auto">
            <a:xfrm>
              <a:off x="3189" y="3115"/>
              <a:ext cx="156" cy="115"/>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699" name="Line 51"/>
            <p:cNvSpPr>
              <a:spLocks noChangeShapeType="1"/>
            </p:cNvSpPr>
            <p:nvPr/>
          </p:nvSpPr>
          <p:spPr bwMode="auto">
            <a:xfrm>
              <a:off x="3144" y="3452"/>
              <a:ext cx="2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grpSp>
      <p:sp>
        <p:nvSpPr>
          <p:cNvPr id="283700" name="Oval 52"/>
          <p:cNvSpPr>
            <a:spLocks noChangeArrowheads="1"/>
          </p:cNvSpPr>
          <p:nvPr/>
        </p:nvSpPr>
        <p:spPr bwMode="auto">
          <a:xfrm>
            <a:off x="1989165" y="3824146"/>
            <a:ext cx="1770752" cy="162709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701" name="Line 53"/>
          <p:cNvSpPr>
            <a:spLocks noChangeShapeType="1"/>
          </p:cNvSpPr>
          <p:nvPr/>
        </p:nvSpPr>
        <p:spPr bwMode="auto">
          <a:xfrm>
            <a:off x="2704503" y="4061614"/>
            <a:ext cx="332748" cy="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702" name="Line 54"/>
          <p:cNvSpPr>
            <a:spLocks noChangeShapeType="1"/>
          </p:cNvSpPr>
          <p:nvPr/>
        </p:nvSpPr>
        <p:spPr bwMode="auto">
          <a:xfrm>
            <a:off x="2697173" y="4195007"/>
            <a:ext cx="344476" cy="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703" name="Line 55"/>
          <p:cNvSpPr>
            <a:spLocks noChangeShapeType="1"/>
          </p:cNvSpPr>
          <p:nvPr/>
        </p:nvSpPr>
        <p:spPr bwMode="auto">
          <a:xfrm>
            <a:off x="2357094" y="4562936"/>
            <a:ext cx="211083"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704" name="Line 56"/>
          <p:cNvSpPr>
            <a:spLocks noChangeShapeType="1"/>
          </p:cNvSpPr>
          <p:nvPr/>
        </p:nvSpPr>
        <p:spPr bwMode="auto">
          <a:xfrm>
            <a:off x="2267678" y="4775486"/>
            <a:ext cx="33128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705" name="Line 57"/>
          <p:cNvSpPr>
            <a:spLocks noChangeShapeType="1"/>
          </p:cNvSpPr>
          <p:nvPr/>
        </p:nvSpPr>
        <p:spPr bwMode="auto">
          <a:xfrm>
            <a:off x="2272075" y="4869300"/>
            <a:ext cx="3195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706" name="Oval 58"/>
          <p:cNvSpPr>
            <a:spLocks noChangeArrowheads="1"/>
          </p:cNvSpPr>
          <p:nvPr/>
        </p:nvSpPr>
        <p:spPr bwMode="auto">
          <a:xfrm>
            <a:off x="2129888" y="4431009"/>
            <a:ext cx="637646" cy="62738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707" name="Oval 59"/>
          <p:cNvSpPr>
            <a:spLocks noChangeArrowheads="1"/>
          </p:cNvSpPr>
          <p:nvPr/>
        </p:nvSpPr>
        <p:spPr bwMode="auto">
          <a:xfrm>
            <a:off x="3188235" y="4479383"/>
            <a:ext cx="470539" cy="3737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708" name="Oval 60"/>
          <p:cNvSpPr>
            <a:spLocks noChangeArrowheads="1"/>
          </p:cNvSpPr>
          <p:nvPr/>
        </p:nvSpPr>
        <p:spPr bwMode="auto">
          <a:xfrm>
            <a:off x="2788055" y="4945525"/>
            <a:ext cx="482267" cy="360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709" name="Rectangle 61"/>
          <p:cNvSpPr>
            <a:spLocks noChangeArrowheads="1"/>
          </p:cNvSpPr>
          <p:nvPr/>
        </p:nvSpPr>
        <p:spPr bwMode="auto">
          <a:xfrm>
            <a:off x="2682515" y="3938483"/>
            <a:ext cx="373793" cy="385520"/>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710" name="Rectangle 62"/>
          <p:cNvSpPr>
            <a:spLocks noChangeArrowheads="1"/>
          </p:cNvSpPr>
          <p:nvPr/>
        </p:nvSpPr>
        <p:spPr bwMode="auto">
          <a:xfrm>
            <a:off x="2345368" y="4480849"/>
            <a:ext cx="228673" cy="168574"/>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711" name="Line 63"/>
          <p:cNvSpPr>
            <a:spLocks noChangeShapeType="1"/>
          </p:cNvSpPr>
          <p:nvPr/>
        </p:nvSpPr>
        <p:spPr bwMode="auto">
          <a:xfrm>
            <a:off x="2279405" y="4974842"/>
            <a:ext cx="2946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283713" name="Text Box 65"/>
          <p:cNvSpPr txBox="1">
            <a:spLocks noChangeArrowheads="1"/>
          </p:cNvSpPr>
          <p:nvPr/>
        </p:nvSpPr>
        <p:spPr bwMode="auto">
          <a:xfrm>
            <a:off x="922889" y="800806"/>
            <a:ext cx="7919572" cy="728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26650">
            <a:spAutoFit/>
          </a:bodyPr>
          <a:lstStyle/>
          <a:p>
            <a:pPr algn="l">
              <a:spcBef>
                <a:spcPct val="50000"/>
              </a:spcBef>
            </a:pPr>
            <a:r>
              <a:rPr lang="en-US" sz="3600" b="1" i="1">
                <a:solidFill>
                  <a:schemeClr val="tx2"/>
                </a:solidFill>
                <a:latin typeface="+mj-lt"/>
                <a:ea typeface="+mj-ea"/>
                <a:cs typeface="+mj-cs"/>
              </a:rPr>
              <a:t>1.1. Ưu điểm…</a:t>
            </a:r>
          </a:p>
        </p:txBody>
      </p:sp>
    </p:spTree>
    <p:extLst>
      <p:ext uri="{BB962C8B-B14F-4D97-AF65-F5344CB8AC3E}">
        <p14:creationId xmlns:p14="http://schemas.microsoft.com/office/powerpoint/2010/main" val="239958992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A05AD4A9-1E52-4EAE-A306-5A9E6549438C}"/>
              </a:ext>
            </a:extLst>
          </p:cNvPr>
          <p:cNvSpPr>
            <a:spLocks noGrp="1" noChangeArrowheads="1"/>
          </p:cNvSpPr>
          <p:nvPr>
            <p:ph type="title"/>
          </p:nvPr>
        </p:nvSpPr>
        <p:spPr>
          <a:xfrm>
            <a:off x="914400" y="609600"/>
            <a:ext cx="6553200" cy="685800"/>
          </a:xfrm>
        </p:spPr>
        <p:txBody>
          <a:bodyPr/>
          <a:lstStyle/>
          <a:p>
            <a:r>
              <a:rPr lang="en-US" altLang="en-US"/>
              <a:t>Cấu trúc 1 ch</a:t>
            </a:r>
            <a:r>
              <a:rPr lang="vi-VN" altLang="en-US"/>
              <a:t>ư</a:t>
            </a:r>
            <a:r>
              <a:rPr lang="en-US" altLang="en-US"/>
              <a:t>ơng trình C</a:t>
            </a:r>
          </a:p>
        </p:txBody>
      </p:sp>
      <p:pic>
        <p:nvPicPr>
          <p:cNvPr id="18435" name="Picture 2">
            <a:extLst>
              <a:ext uri="{FF2B5EF4-FFF2-40B4-BE49-F238E27FC236}">
                <a16:creationId xmlns:a16="http://schemas.microsoft.com/office/drawing/2014/main" id="{FEE43463-3295-4FA2-9050-45176DA1E28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447800"/>
            <a:ext cx="8458200" cy="5105400"/>
          </a:xfr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Text Box 2"/>
          <p:cNvSpPr txBox="1">
            <a:spLocks noChangeArrowheads="1"/>
          </p:cNvSpPr>
          <p:nvPr/>
        </p:nvSpPr>
        <p:spPr bwMode="auto">
          <a:xfrm>
            <a:off x="523312" y="1856921"/>
            <a:ext cx="8153082" cy="672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571500">
              <a:defRPr sz="2400">
                <a:solidFill>
                  <a:schemeClr val="tx1"/>
                </a:solidFill>
                <a:latin typeface="Times New Roman" panose="02020603050405020304" pitchFamily="18" charset="0"/>
              </a:defRPr>
            </a:lvl1pPr>
            <a:lvl2pPr marL="576263" defTabSz="571500">
              <a:defRPr sz="2400">
                <a:solidFill>
                  <a:schemeClr val="tx1"/>
                </a:solidFill>
                <a:latin typeface="Times New Roman" panose="02020603050405020304" pitchFamily="18" charset="0"/>
              </a:defRPr>
            </a:lvl2pPr>
            <a:lvl3pPr marL="1087438" indent="395288" defTabSz="571500">
              <a:defRPr sz="2400">
                <a:solidFill>
                  <a:schemeClr val="tx1"/>
                </a:solidFill>
                <a:latin typeface="Times New Roman" panose="02020603050405020304" pitchFamily="18" charset="0"/>
              </a:defRPr>
            </a:lvl3pPr>
            <a:lvl4pPr marL="1646238" defTabSz="571500">
              <a:defRPr sz="2400">
                <a:solidFill>
                  <a:schemeClr val="tx1"/>
                </a:solidFill>
                <a:latin typeface="Times New Roman" panose="02020603050405020304" pitchFamily="18" charset="0"/>
              </a:defRPr>
            </a:lvl4pPr>
            <a:lvl5pPr defTabSz="571500">
              <a:defRPr sz="2400">
                <a:solidFill>
                  <a:schemeClr val="tx1"/>
                </a:solidFill>
                <a:latin typeface="Times New Roman" panose="02020603050405020304" pitchFamily="18" charset="0"/>
              </a:defRPr>
            </a:lvl5pPr>
            <a:lvl6pPr defTabSz="571500" eaLnBrk="0" fontAlgn="base" hangingPunct="0">
              <a:spcBef>
                <a:spcPct val="0"/>
              </a:spcBef>
              <a:spcAft>
                <a:spcPct val="0"/>
              </a:spcAft>
              <a:defRPr sz="2400">
                <a:solidFill>
                  <a:schemeClr val="tx1"/>
                </a:solidFill>
                <a:latin typeface="Times New Roman" panose="02020603050405020304" pitchFamily="18" charset="0"/>
              </a:defRPr>
            </a:lvl6pPr>
            <a:lvl7pPr defTabSz="571500" eaLnBrk="0" fontAlgn="base" hangingPunct="0">
              <a:spcBef>
                <a:spcPct val="0"/>
              </a:spcBef>
              <a:spcAft>
                <a:spcPct val="0"/>
              </a:spcAft>
              <a:defRPr sz="2400">
                <a:solidFill>
                  <a:schemeClr val="tx1"/>
                </a:solidFill>
                <a:latin typeface="Times New Roman" panose="02020603050405020304" pitchFamily="18" charset="0"/>
              </a:defRPr>
            </a:lvl7pPr>
            <a:lvl8pPr defTabSz="571500" eaLnBrk="0" fontAlgn="base" hangingPunct="0">
              <a:spcBef>
                <a:spcPct val="0"/>
              </a:spcBef>
              <a:spcAft>
                <a:spcPct val="0"/>
              </a:spcAft>
              <a:defRPr sz="2400">
                <a:solidFill>
                  <a:schemeClr val="tx1"/>
                </a:solidFill>
                <a:latin typeface="Times New Roman" panose="02020603050405020304" pitchFamily="18" charset="0"/>
              </a:defRPr>
            </a:lvl8pPr>
            <a:lvl9pPr defTabSz="5715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170000"/>
              </a:lnSpc>
              <a:buFont typeface="Wingdings" panose="05000000000000000000" pitchFamily="2" charset="2"/>
              <a:buNone/>
            </a:pPr>
            <a:r>
              <a:rPr lang="en-US" sz="2216">
                <a:solidFill>
                  <a:srgbClr val="0000FF"/>
                </a:solidFill>
                <a:latin typeface="Helvetica" panose="020B0604020202020204" pitchFamily="34" charset="0"/>
              </a:rPr>
              <a:t>Chương trình = tập các đối tượng tương tác nhau</a:t>
            </a:r>
          </a:p>
        </p:txBody>
      </p:sp>
      <p:sp>
        <p:nvSpPr>
          <p:cNvPr id="763907" name="Text Box 3"/>
          <p:cNvSpPr txBox="1">
            <a:spLocks noChangeArrowheads="1"/>
          </p:cNvSpPr>
          <p:nvPr/>
        </p:nvSpPr>
        <p:spPr bwMode="auto">
          <a:xfrm>
            <a:off x="644977" y="4083553"/>
            <a:ext cx="1235716" cy="433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216"/>
              <a:t>entry</a:t>
            </a:r>
          </a:p>
        </p:txBody>
      </p:sp>
      <p:sp>
        <p:nvSpPr>
          <p:cNvPr id="763908" name="Text Box 4"/>
          <p:cNvSpPr txBox="1">
            <a:spLocks noChangeArrowheads="1"/>
          </p:cNvSpPr>
          <p:nvPr/>
        </p:nvSpPr>
        <p:spPr bwMode="auto">
          <a:xfrm>
            <a:off x="643511" y="2859565"/>
            <a:ext cx="1530352" cy="77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216"/>
              <a:t>Đối tượng (object)</a:t>
            </a:r>
          </a:p>
        </p:txBody>
      </p:sp>
      <p:sp>
        <p:nvSpPr>
          <p:cNvPr id="763909" name="Text Box 5"/>
          <p:cNvSpPr txBox="1">
            <a:spLocks noChangeArrowheads="1"/>
          </p:cNvSpPr>
          <p:nvPr/>
        </p:nvSpPr>
        <p:spPr bwMode="auto">
          <a:xfrm>
            <a:off x="7449473" y="3712692"/>
            <a:ext cx="1530352" cy="77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216"/>
              <a:t>local data of object</a:t>
            </a:r>
          </a:p>
        </p:txBody>
      </p:sp>
      <p:sp>
        <p:nvSpPr>
          <p:cNvPr id="763910" name="Text Box 6"/>
          <p:cNvSpPr txBox="1">
            <a:spLocks noChangeArrowheads="1"/>
          </p:cNvSpPr>
          <p:nvPr/>
        </p:nvSpPr>
        <p:spPr bwMode="auto">
          <a:xfrm>
            <a:off x="7118190" y="5470252"/>
            <a:ext cx="1681336" cy="77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216"/>
              <a:t>local data of operation</a:t>
            </a:r>
          </a:p>
        </p:txBody>
      </p:sp>
      <p:sp>
        <p:nvSpPr>
          <p:cNvPr id="763911" name="Oval 7"/>
          <p:cNvSpPr>
            <a:spLocks noChangeArrowheads="1"/>
          </p:cNvSpPr>
          <p:nvPr/>
        </p:nvSpPr>
        <p:spPr bwMode="auto">
          <a:xfrm>
            <a:off x="1961314" y="2661674"/>
            <a:ext cx="5722696" cy="39519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12" name="Line 8"/>
          <p:cNvSpPr>
            <a:spLocks noChangeShapeType="1"/>
          </p:cNvSpPr>
          <p:nvPr/>
        </p:nvSpPr>
        <p:spPr bwMode="auto">
          <a:xfrm flipV="1">
            <a:off x="1244512" y="4581944"/>
            <a:ext cx="757846" cy="0"/>
          </a:xfrm>
          <a:prstGeom prst="line">
            <a:avLst/>
          </a:prstGeom>
          <a:noFill/>
          <a:ln w="28575">
            <a:solidFill>
              <a:srgbClr val="9900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13" name="Line 9"/>
          <p:cNvSpPr>
            <a:spLocks noChangeShapeType="1"/>
          </p:cNvSpPr>
          <p:nvPr/>
        </p:nvSpPr>
        <p:spPr bwMode="auto">
          <a:xfrm>
            <a:off x="1997960" y="4576081"/>
            <a:ext cx="433893" cy="277046"/>
          </a:xfrm>
          <a:prstGeom prst="line">
            <a:avLst/>
          </a:prstGeom>
          <a:noFill/>
          <a:ln w="28575">
            <a:solidFill>
              <a:srgbClr val="9900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14" name="Oval 10"/>
          <p:cNvSpPr>
            <a:spLocks noChangeArrowheads="1"/>
          </p:cNvSpPr>
          <p:nvPr/>
        </p:nvSpPr>
        <p:spPr bwMode="auto">
          <a:xfrm>
            <a:off x="2169465" y="3916447"/>
            <a:ext cx="1770752" cy="162709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15" name="Line 11"/>
          <p:cNvSpPr>
            <a:spLocks noChangeShapeType="1"/>
          </p:cNvSpPr>
          <p:nvPr/>
        </p:nvSpPr>
        <p:spPr bwMode="auto">
          <a:xfrm>
            <a:off x="2884803" y="4153914"/>
            <a:ext cx="332749" cy="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16" name="Line 12"/>
          <p:cNvSpPr>
            <a:spLocks noChangeShapeType="1"/>
          </p:cNvSpPr>
          <p:nvPr/>
        </p:nvSpPr>
        <p:spPr bwMode="auto">
          <a:xfrm>
            <a:off x="2877473" y="4287307"/>
            <a:ext cx="344475" cy="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17" name="Line 13"/>
          <p:cNvSpPr>
            <a:spLocks noChangeShapeType="1"/>
          </p:cNvSpPr>
          <p:nvPr/>
        </p:nvSpPr>
        <p:spPr bwMode="auto">
          <a:xfrm>
            <a:off x="2537395" y="4655237"/>
            <a:ext cx="211083" cy="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18" name="Line 14"/>
          <p:cNvSpPr>
            <a:spLocks noChangeShapeType="1"/>
          </p:cNvSpPr>
          <p:nvPr/>
        </p:nvSpPr>
        <p:spPr bwMode="auto">
          <a:xfrm>
            <a:off x="2447978" y="4867785"/>
            <a:ext cx="33128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19" name="Line 15"/>
          <p:cNvSpPr>
            <a:spLocks noChangeShapeType="1"/>
          </p:cNvSpPr>
          <p:nvPr/>
        </p:nvSpPr>
        <p:spPr bwMode="auto">
          <a:xfrm>
            <a:off x="2452376" y="4961600"/>
            <a:ext cx="3195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20" name="Oval 16"/>
          <p:cNvSpPr>
            <a:spLocks noChangeArrowheads="1"/>
          </p:cNvSpPr>
          <p:nvPr/>
        </p:nvSpPr>
        <p:spPr bwMode="auto">
          <a:xfrm>
            <a:off x="2310188" y="4523310"/>
            <a:ext cx="637647" cy="62738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21" name="Oval 17"/>
          <p:cNvSpPr>
            <a:spLocks noChangeArrowheads="1"/>
          </p:cNvSpPr>
          <p:nvPr/>
        </p:nvSpPr>
        <p:spPr bwMode="auto">
          <a:xfrm>
            <a:off x="3368534" y="4571683"/>
            <a:ext cx="470540" cy="37379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22" name="Oval 18"/>
          <p:cNvSpPr>
            <a:spLocks noChangeArrowheads="1"/>
          </p:cNvSpPr>
          <p:nvPr/>
        </p:nvSpPr>
        <p:spPr bwMode="auto">
          <a:xfrm>
            <a:off x="2968356" y="5037825"/>
            <a:ext cx="482266" cy="360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23" name="Rectangle 19"/>
          <p:cNvSpPr>
            <a:spLocks noChangeArrowheads="1"/>
          </p:cNvSpPr>
          <p:nvPr/>
        </p:nvSpPr>
        <p:spPr bwMode="auto">
          <a:xfrm>
            <a:off x="2862815" y="4030783"/>
            <a:ext cx="373792" cy="38551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24" name="Rectangle 20"/>
          <p:cNvSpPr>
            <a:spLocks noChangeArrowheads="1"/>
          </p:cNvSpPr>
          <p:nvPr/>
        </p:nvSpPr>
        <p:spPr bwMode="auto">
          <a:xfrm>
            <a:off x="2525668" y="4573149"/>
            <a:ext cx="228673" cy="168573"/>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25" name="Line 21"/>
          <p:cNvSpPr>
            <a:spLocks noChangeShapeType="1"/>
          </p:cNvSpPr>
          <p:nvPr/>
        </p:nvSpPr>
        <p:spPr bwMode="auto">
          <a:xfrm>
            <a:off x="2459704" y="5067141"/>
            <a:ext cx="2946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26" name="Line 22"/>
          <p:cNvSpPr>
            <a:spLocks noChangeShapeType="1"/>
          </p:cNvSpPr>
          <p:nvPr/>
        </p:nvSpPr>
        <p:spPr bwMode="auto">
          <a:xfrm flipV="1">
            <a:off x="2802714" y="4452949"/>
            <a:ext cx="300501" cy="410439"/>
          </a:xfrm>
          <a:prstGeom prst="line">
            <a:avLst/>
          </a:prstGeom>
          <a:noFill/>
          <a:ln w="28575" cap="rnd">
            <a:solidFill>
              <a:srgbClr val="CC00FF"/>
            </a:solidFill>
            <a:prstDash val="sysDot"/>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27" name="Line 23"/>
          <p:cNvSpPr>
            <a:spLocks noChangeShapeType="1"/>
          </p:cNvSpPr>
          <p:nvPr/>
        </p:nvSpPr>
        <p:spPr bwMode="auto">
          <a:xfrm flipH="1" flipV="1">
            <a:off x="2519805" y="4750517"/>
            <a:ext cx="243332" cy="85020"/>
          </a:xfrm>
          <a:prstGeom prst="line">
            <a:avLst/>
          </a:prstGeom>
          <a:noFill/>
          <a:ln w="28575" cap="rnd">
            <a:solidFill>
              <a:srgbClr val="CC00FF"/>
            </a:solidFill>
            <a:prstDash val="sysDot"/>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28" name="Line 24"/>
          <p:cNvSpPr>
            <a:spLocks noChangeShapeType="1"/>
          </p:cNvSpPr>
          <p:nvPr/>
        </p:nvSpPr>
        <p:spPr bwMode="auto">
          <a:xfrm flipH="1">
            <a:off x="6745862" y="4240399"/>
            <a:ext cx="90443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29" name="Line 25"/>
          <p:cNvSpPr>
            <a:spLocks noChangeShapeType="1"/>
          </p:cNvSpPr>
          <p:nvPr/>
        </p:nvSpPr>
        <p:spPr bwMode="auto">
          <a:xfrm flipH="1" flipV="1">
            <a:off x="6698955" y="5023166"/>
            <a:ext cx="722667" cy="8311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30" name="Line 26"/>
          <p:cNvSpPr>
            <a:spLocks noChangeShapeType="1"/>
          </p:cNvSpPr>
          <p:nvPr/>
        </p:nvSpPr>
        <p:spPr bwMode="auto">
          <a:xfrm>
            <a:off x="1999427" y="3240687"/>
            <a:ext cx="614193" cy="79449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31" name="Line 27"/>
          <p:cNvSpPr>
            <a:spLocks noChangeShapeType="1"/>
          </p:cNvSpPr>
          <p:nvPr/>
        </p:nvSpPr>
        <p:spPr bwMode="auto">
          <a:xfrm>
            <a:off x="2710366" y="2384628"/>
            <a:ext cx="193493" cy="79449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33" name="Text Box 29"/>
          <p:cNvSpPr txBox="1">
            <a:spLocks noChangeArrowheads="1"/>
          </p:cNvSpPr>
          <p:nvPr/>
        </p:nvSpPr>
        <p:spPr bwMode="auto">
          <a:xfrm>
            <a:off x="798756" y="705828"/>
            <a:ext cx="8305801" cy="728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26650">
            <a:spAutoFit/>
          </a:bodyPr>
          <a:lstStyle/>
          <a:p>
            <a:pPr algn="l"/>
            <a:r>
              <a:rPr lang="en-US" sz="3600" b="1" i="1">
                <a:solidFill>
                  <a:schemeClr val="tx2"/>
                </a:solidFill>
                <a:latin typeface="+mj-lt"/>
                <a:ea typeface="+mj-ea"/>
                <a:cs typeface="+mj-cs"/>
              </a:rPr>
              <a:t>1.1. Ưu điểm….</a:t>
            </a:r>
          </a:p>
        </p:txBody>
      </p:sp>
      <p:sp>
        <p:nvSpPr>
          <p:cNvPr id="763934" name="Line 30"/>
          <p:cNvSpPr>
            <a:spLocks noChangeShapeType="1"/>
          </p:cNvSpPr>
          <p:nvPr/>
        </p:nvSpPr>
        <p:spPr bwMode="auto">
          <a:xfrm flipV="1">
            <a:off x="3768713" y="4083554"/>
            <a:ext cx="313693" cy="162709"/>
          </a:xfrm>
          <a:prstGeom prst="line">
            <a:avLst/>
          </a:prstGeom>
          <a:noFill/>
          <a:ln w="28575">
            <a:solidFill>
              <a:srgbClr val="9900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35" name="Line 31"/>
          <p:cNvSpPr>
            <a:spLocks noChangeShapeType="1"/>
          </p:cNvSpPr>
          <p:nvPr/>
        </p:nvSpPr>
        <p:spPr bwMode="auto">
          <a:xfrm>
            <a:off x="3944615" y="4647907"/>
            <a:ext cx="1747298" cy="0"/>
          </a:xfrm>
          <a:prstGeom prst="line">
            <a:avLst/>
          </a:prstGeom>
          <a:noFill/>
          <a:ln w="28575">
            <a:solidFill>
              <a:srgbClr val="9900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36" name="Line 32"/>
          <p:cNvSpPr>
            <a:spLocks noChangeShapeType="1"/>
          </p:cNvSpPr>
          <p:nvPr/>
        </p:nvSpPr>
        <p:spPr bwMode="auto">
          <a:xfrm flipH="1">
            <a:off x="5665528" y="5479047"/>
            <a:ext cx="326885" cy="174436"/>
          </a:xfrm>
          <a:prstGeom prst="line">
            <a:avLst/>
          </a:prstGeom>
          <a:noFill/>
          <a:ln w="28575">
            <a:solidFill>
              <a:srgbClr val="9900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grpSp>
        <p:nvGrpSpPr>
          <p:cNvPr id="763937" name="Group 33"/>
          <p:cNvGrpSpPr>
            <a:grpSpLocks/>
          </p:cNvGrpSpPr>
          <p:nvPr/>
        </p:nvGrpSpPr>
        <p:grpSpPr bwMode="auto">
          <a:xfrm>
            <a:off x="3985659" y="2827316"/>
            <a:ext cx="1770752" cy="1627098"/>
            <a:chOff x="2650" y="2503"/>
            <a:chExt cx="1208" cy="1110"/>
          </a:xfrm>
        </p:grpSpPr>
        <p:sp>
          <p:nvSpPr>
            <p:cNvPr id="763938" name="Oval 34"/>
            <p:cNvSpPr>
              <a:spLocks noChangeArrowheads="1"/>
            </p:cNvSpPr>
            <p:nvPr/>
          </p:nvSpPr>
          <p:spPr bwMode="auto">
            <a:xfrm>
              <a:off x="2650" y="2503"/>
              <a:ext cx="1208" cy="111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39" name="Line 35"/>
            <p:cNvSpPr>
              <a:spLocks noChangeShapeType="1"/>
            </p:cNvSpPr>
            <p:nvPr/>
          </p:nvSpPr>
          <p:spPr bwMode="auto">
            <a:xfrm>
              <a:off x="3138" y="2665"/>
              <a:ext cx="227" cy="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40" name="Line 36"/>
            <p:cNvSpPr>
              <a:spLocks noChangeShapeType="1"/>
            </p:cNvSpPr>
            <p:nvPr/>
          </p:nvSpPr>
          <p:spPr bwMode="auto">
            <a:xfrm>
              <a:off x="3133" y="2756"/>
              <a:ext cx="235" cy="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41" name="Line 37"/>
            <p:cNvSpPr>
              <a:spLocks noChangeShapeType="1"/>
            </p:cNvSpPr>
            <p:nvPr/>
          </p:nvSpPr>
          <p:spPr bwMode="auto">
            <a:xfrm>
              <a:off x="3197" y="3171"/>
              <a:ext cx="144" cy="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42" name="Line 38"/>
            <p:cNvSpPr>
              <a:spLocks noChangeShapeType="1"/>
            </p:cNvSpPr>
            <p:nvPr/>
          </p:nvSpPr>
          <p:spPr bwMode="auto">
            <a:xfrm>
              <a:off x="3136" y="3316"/>
              <a:ext cx="2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43" name="Line 39"/>
            <p:cNvSpPr>
              <a:spLocks noChangeShapeType="1"/>
            </p:cNvSpPr>
            <p:nvPr/>
          </p:nvSpPr>
          <p:spPr bwMode="auto">
            <a:xfrm>
              <a:off x="3139" y="3380"/>
              <a:ext cx="21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44" name="Oval 40"/>
            <p:cNvSpPr>
              <a:spLocks noChangeArrowheads="1"/>
            </p:cNvSpPr>
            <p:nvPr/>
          </p:nvSpPr>
          <p:spPr bwMode="auto">
            <a:xfrm>
              <a:off x="3042" y="3081"/>
              <a:ext cx="435" cy="42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45" name="Oval 41"/>
            <p:cNvSpPr>
              <a:spLocks noChangeArrowheads="1"/>
            </p:cNvSpPr>
            <p:nvPr/>
          </p:nvSpPr>
          <p:spPr bwMode="auto">
            <a:xfrm>
              <a:off x="3468" y="2950"/>
              <a:ext cx="321" cy="25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46" name="Oval 42"/>
            <p:cNvSpPr>
              <a:spLocks noChangeArrowheads="1"/>
            </p:cNvSpPr>
            <p:nvPr/>
          </p:nvSpPr>
          <p:spPr bwMode="auto">
            <a:xfrm>
              <a:off x="2726" y="2964"/>
              <a:ext cx="329" cy="246"/>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47" name="Rectangle 43"/>
            <p:cNvSpPr>
              <a:spLocks noChangeArrowheads="1"/>
            </p:cNvSpPr>
            <p:nvPr/>
          </p:nvSpPr>
          <p:spPr bwMode="auto">
            <a:xfrm>
              <a:off x="3123" y="2581"/>
              <a:ext cx="255" cy="263"/>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48" name="Rectangle 44"/>
            <p:cNvSpPr>
              <a:spLocks noChangeArrowheads="1"/>
            </p:cNvSpPr>
            <p:nvPr/>
          </p:nvSpPr>
          <p:spPr bwMode="auto">
            <a:xfrm>
              <a:off x="3189" y="3115"/>
              <a:ext cx="156" cy="115"/>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49" name="Line 45"/>
            <p:cNvSpPr>
              <a:spLocks noChangeShapeType="1"/>
            </p:cNvSpPr>
            <p:nvPr/>
          </p:nvSpPr>
          <p:spPr bwMode="auto">
            <a:xfrm>
              <a:off x="3144" y="3452"/>
              <a:ext cx="2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grpSp>
      <p:grpSp>
        <p:nvGrpSpPr>
          <p:cNvPr id="763950" name="Group 46"/>
          <p:cNvGrpSpPr>
            <a:grpSpLocks/>
          </p:cNvGrpSpPr>
          <p:nvPr/>
        </p:nvGrpSpPr>
        <p:grpSpPr bwMode="auto">
          <a:xfrm>
            <a:off x="3899173" y="4878047"/>
            <a:ext cx="1770752" cy="1627098"/>
            <a:chOff x="2650" y="2503"/>
            <a:chExt cx="1208" cy="1110"/>
          </a:xfrm>
        </p:grpSpPr>
        <p:sp>
          <p:nvSpPr>
            <p:cNvPr id="763951" name="Oval 47"/>
            <p:cNvSpPr>
              <a:spLocks noChangeArrowheads="1"/>
            </p:cNvSpPr>
            <p:nvPr/>
          </p:nvSpPr>
          <p:spPr bwMode="auto">
            <a:xfrm>
              <a:off x="2650" y="2503"/>
              <a:ext cx="1208" cy="111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52" name="Line 48"/>
            <p:cNvSpPr>
              <a:spLocks noChangeShapeType="1"/>
            </p:cNvSpPr>
            <p:nvPr/>
          </p:nvSpPr>
          <p:spPr bwMode="auto">
            <a:xfrm>
              <a:off x="3138" y="2665"/>
              <a:ext cx="227" cy="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53" name="Line 49"/>
            <p:cNvSpPr>
              <a:spLocks noChangeShapeType="1"/>
            </p:cNvSpPr>
            <p:nvPr/>
          </p:nvSpPr>
          <p:spPr bwMode="auto">
            <a:xfrm>
              <a:off x="3133" y="2756"/>
              <a:ext cx="235" cy="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54" name="Line 50"/>
            <p:cNvSpPr>
              <a:spLocks noChangeShapeType="1"/>
            </p:cNvSpPr>
            <p:nvPr/>
          </p:nvSpPr>
          <p:spPr bwMode="auto">
            <a:xfrm>
              <a:off x="3197" y="3171"/>
              <a:ext cx="144" cy="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55" name="Line 51"/>
            <p:cNvSpPr>
              <a:spLocks noChangeShapeType="1"/>
            </p:cNvSpPr>
            <p:nvPr/>
          </p:nvSpPr>
          <p:spPr bwMode="auto">
            <a:xfrm>
              <a:off x="3136" y="3316"/>
              <a:ext cx="2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56" name="Line 52"/>
            <p:cNvSpPr>
              <a:spLocks noChangeShapeType="1"/>
            </p:cNvSpPr>
            <p:nvPr/>
          </p:nvSpPr>
          <p:spPr bwMode="auto">
            <a:xfrm>
              <a:off x="3139" y="3380"/>
              <a:ext cx="21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57" name="Oval 53"/>
            <p:cNvSpPr>
              <a:spLocks noChangeArrowheads="1"/>
            </p:cNvSpPr>
            <p:nvPr/>
          </p:nvSpPr>
          <p:spPr bwMode="auto">
            <a:xfrm>
              <a:off x="3042" y="3081"/>
              <a:ext cx="435" cy="42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58" name="Oval 54"/>
            <p:cNvSpPr>
              <a:spLocks noChangeArrowheads="1"/>
            </p:cNvSpPr>
            <p:nvPr/>
          </p:nvSpPr>
          <p:spPr bwMode="auto">
            <a:xfrm>
              <a:off x="3468" y="2950"/>
              <a:ext cx="321" cy="25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59" name="Oval 55"/>
            <p:cNvSpPr>
              <a:spLocks noChangeArrowheads="1"/>
            </p:cNvSpPr>
            <p:nvPr/>
          </p:nvSpPr>
          <p:spPr bwMode="auto">
            <a:xfrm>
              <a:off x="2726" y="2964"/>
              <a:ext cx="329" cy="246"/>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60" name="Rectangle 56"/>
            <p:cNvSpPr>
              <a:spLocks noChangeArrowheads="1"/>
            </p:cNvSpPr>
            <p:nvPr/>
          </p:nvSpPr>
          <p:spPr bwMode="auto">
            <a:xfrm>
              <a:off x="3123" y="2581"/>
              <a:ext cx="255" cy="263"/>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61" name="Rectangle 57"/>
            <p:cNvSpPr>
              <a:spLocks noChangeArrowheads="1"/>
            </p:cNvSpPr>
            <p:nvPr/>
          </p:nvSpPr>
          <p:spPr bwMode="auto">
            <a:xfrm>
              <a:off x="3189" y="3115"/>
              <a:ext cx="156" cy="115"/>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62" name="Line 58"/>
            <p:cNvSpPr>
              <a:spLocks noChangeShapeType="1"/>
            </p:cNvSpPr>
            <p:nvPr/>
          </p:nvSpPr>
          <p:spPr bwMode="auto">
            <a:xfrm>
              <a:off x="3144" y="3452"/>
              <a:ext cx="2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grpSp>
      <p:grpSp>
        <p:nvGrpSpPr>
          <p:cNvPr id="763963" name="Group 59"/>
          <p:cNvGrpSpPr>
            <a:grpSpLocks/>
          </p:cNvGrpSpPr>
          <p:nvPr/>
        </p:nvGrpSpPr>
        <p:grpSpPr bwMode="auto">
          <a:xfrm>
            <a:off x="5661130" y="4026385"/>
            <a:ext cx="1770752" cy="1627098"/>
            <a:chOff x="2650" y="2503"/>
            <a:chExt cx="1208" cy="1110"/>
          </a:xfrm>
        </p:grpSpPr>
        <p:sp>
          <p:nvSpPr>
            <p:cNvPr id="763964" name="Oval 60"/>
            <p:cNvSpPr>
              <a:spLocks noChangeArrowheads="1"/>
            </p:cNvSpPr>
            <p:nvPr/>
          </p:nvSpPr>
          <p:spPr bwMode="auto">
            <a:xfrm>
              <a:off x="2650" y="2503"/>
              <a:ext cx="1208" cy="111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65" name="Line 61"/>
            <p:cNvSpPr>
              <a:spLocks noChangeShapeType="1"/>
            </p:cNvSpPr>
            <p:nvPr/>
          </p:nvSpPr>
          <p:spPr bwMode="auto">
            <a:xfrm>
              <a:off x="3138" y="2665"/>
              <a:ext cx="227" cy="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66" name="Line 62"/>
            <p:cNvSpPr>
              <a:spLocks noChangeShapeType="1"/>
            </p:cNvSpPr>
            <p:nvPr/>
          </p:nvSpPr>
          <p:spPr bwMode="auto">
            <a:xfrm>
              <a:off x="3133" y="2756"/>
              <a:ext cx="235" cy="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67" name="Line 63"/>
            <p:cNvSpPr>
              <a:spLocks noChangeShapeType="1"/>
            </p:cNvSpPr>
            <p:nvPr/>
          </p:nvSpPr>
          <p:spPr bwMode="auto">
            <a:xfrm>
              <a:off x="3197" y="3171"/>
              <a:ext cx="144" cy="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68" name="Line 64"/>
            <p:cNvSpPr>
              <a:spLocks noChangeShapeType="1"/>
            </p:cNvSpPr>
            <p:nvPr/>
          </p:nvSpPr>
          <p:spPr bwMode="auto">
            <a:xfrm>
              <a:off x="3136" y="3316"/>
              <a:ext cx="2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69" name="Line 65"/>
            <p:cNvSpPr>
              <a:spLocks noChangeShapeType="1"/>
            </p:cNvSpPr>
            <p:nvPr/>
          </p:nvSpPr>
          <p:spPr bwMode="auto">
            <a:xfrm>
              <a:off x="3139" y="3380"/>
              <a:ext cx="21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70" name="Oval 66"/>
            <p:cNvSpPr>
              <a:spLocks noChangeArrowheads="1"/>
            </p:cNvSpPr>
            <p:nvPr/>
          </p:nvSpPr>
          <p:spPr bwMode="auto">
            <a:xfrm>
              <a:off x="3042" y="3081"/>
              <a:ext cx="435" cy="42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71" name="Oval 67"/>
            <p:cNvSpPr>
              <a:spLocks noChangeArrowheads="1"/>
            </p:cNvSpPr>
            <p:nvPr/>
          </p:nvSpPr>
          <p:spPr bwMode="auto">
            <a:xfrm>
              <a:off x="3468" y="2950"/>
              <a:ext cx="321" cy="25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72" name="Oval 68"/>
            <p:cNvSpPr>
              <a:spLocks noChangeArrowheads="1"/>
            </p:cNvSpPr>
            <p:nvPr/>
          </p:nvSpPr>
          <p:spPr bwMode="auto">
            <a:xfrm>
              <a:off x="2726" y="2964"/>
              <a:ext cx="329" cy="246"/>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73" name="Rectangle 69"/>
            <p:cNvSpPr>
              <a:spLocks noChangeArrowheads="1"/>
            </p:cNvSpPr>
            <p:nvPr/>
          </p:nvSpPr>
          <p:spPr bwMode="auto">
            <a:xfrm>
              <a:off x="3123" y="2581"/>
              <a:ext cx="255" cy="263"/>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74" name="Rectangle 70"/>
            <p:cNvSpPr>
              <a:spLocks noChangeArrowheads="1"/>
            </p:cNvSpPr>
            <p:nvPr/>
          </p:nvSpPr>
          <p:spPr bwMode="auto">
            <a:xfrm>
              <a:off x="3189" y="3115"/>
              <a:ext cx="156" cy="115"/>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sp>
          <p:nvSpPr>
            <p:cNvPr id="763975" name="Line 71"/>
            <p:cNvSpPr>
              <a:spLocks noChangeShapeType="1"/>
            </p:cNvSpPr>
            <p:nvPr/>
          </p:nvSpPr>
          <p:spPr bwMode="auto">
            <a:xfrm>
              <a:off x="3144" y="3452"/>
              <a:ext cx="2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955"/>
            </a:p>
          </p:txBody>
        </p:sp>
      </p:grpSp>
    </p:spTree>
    <p:extLst>
      <p:ext uri="{BB962C8B-B14F-4D97-AF65-F5344CB8AC3E}">
        <p14:creationId xmlns:p14="http://schemas.microsoft.com/office/powerpoint/2010/main" val="1594147698"/>
      </p:ext>
    </p:extLst>
  </p:cSld>
  <p:clrMapOvr>
    <a:masterClrMapping/>
  </p:clrMapOvr>
  <p:transition/>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DDDDDD"/>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Teamwork</Template>
  <TotalTime>15432</TotalTime>
  <Words>6014</Words>
  <Application>Microsoft Macintosh PowerPoint</Application>
  <PresentationFormat>On-screen Show (4:3)</PresentationFormat>
  <Paragraphs>584</Paragraphs>
  <Slides>62</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Arial Unicode MS</vt:lpstr>
      <vt:lpstr>Arial</vt:lpstr>
      <vt:lpstr>Helvetica</vt:lpstr>
      <vt:lpstr>Source Sans Pro</vt:lpstr>
      <vt:lpstr>Times New Roman</vt:lpstr>
      <vt:lpstr>Wingdings</vt:lpstr>
      <vt:lpstr>Capsules</vt:lpstr>
      <vt:lpstr>LẬP TRÌNH  HƯỚNG ĐỐI TƯỢNG (Object-Oriented Programming)</vt:lpstr>
      <vt:lpstr>NỘI DUNG</vt:lpstr>
      <vt:lpstr>Hình thức đánh giá</vt:lpstr>
      <vt:lpstr>Tài liệu tham khảo</vt:lpstr>
      <vt:lpstr>Chương 1. Các khái niệm cơ bản</vt:lpstr>
      <vt:lpstr>1.1. Ưu điểm của lập trình hướng đối tượng.</vt:lpstr>
      <vt:lpstr>PowerPoint Presentation</vt:lpstr>
      <vt:lpstr>Cấu trúc 1 chương trình C</vt:lpstr>
      <vt:lpstr>PowerPoint Presentation</vt:lpstr>
      <vt:lpstr>1.1. Ưu điểm….</vt:lpstr>
      <vt:lpstr>1.2. Các khái niệm cơ sở trong OOP.</vt:lpstr>
      <vt:lpstr>1.2. Các khái niệm cơ sở trong OOP.</vt:lpstr>
      <vt:lpstr>1.2. Các khái niệm cơ sở trong OOP.</vt:lpstr>
      <vt:lpstr>1.2. Các khái niệm cơ sở trong OOP.</vt:lpstr>
      <vt:lpstr>1.2. Các khái niệm cơ sở trong OOP.</vt:lpstr>
      <vt:lpstr>1.2. Các khái niệm cơ sở trong OOP.</vt:lpstr>
      <vt:lpstr>1.2. Các khái niệm cơ sở trong OOP.</vt:lpstr>
      <vt:lpstr>1.3. Ngôn ngữ lập trình C++ và OOP.</vt:lpstr>
      <vt:lpstr>1.3. Ngôn ngữ lập trình C++ và OOP.</vt:lpstr>
      <vt:lpstr>1.4. Cấu trúc một chương trình trong C++</vt:lpstr>
      <vt:lpstr>1.5. Các kiểu dữ liệu trong C++</vt:lpstr>
      <vt:lpstr>1.6. Các lệnh cơ bản trong C++</vt:lpstr>
      <vt:lpstr>1.7. Các mở rộng của C++ với C</vt:lpstr>
      <vt:lpstr>Sự tương thích kiểu dữ liệu</vt:lpstr>
      <vt:lpstr>Sự tương thích kiểu dữ liệu</vt:lpstr>
      <vt:lpstr>Ép kiểu ngầm định </vt:lpstr>
      <vt:lpstr>Ép kiểu ngầm định </vt:lpstr>
      <vt:lpstr>Ép kiểu ngầm định </vt:lpstr>
      <vt:lpstr>Ép kiểu rõ ràng  (explicit type conversion)</vt:lpstr>
      <vt:lpstr>Ép kiểu rõ ràng</vt:lpstr>
      <vt:lpstr>Ép kiểu rõ ràng</vt:lpstr>
      <vt:lpstr>1.7. Các mở rộng của C++ với C</vt:lpstr>
      <vt:lpstr>1.7. Các mở rộng của C++ với C</vt:lpstr>
      <vt:lpstr>1.7. Các mở rộng của C++ với C</vt:lpstr>
      <vt:lpstr>1.7. Các mở rộng của C++ với C</vt:lpstr>
      <vt:lpstr>1.7. Các mở rộng của C++ với C</vt:lpstr>
      <vt:lpstr>getline với char *</vt:lpstr>
      <vt:lpstr>getline với char *</vt:lpstr>
      <vt:lpstr>getline với string</vt:lpstr>
      <vt:lpstr>Nhập dữ liệu: đối tượng cin</vt:lpstr>
      <vt:lpstr>Nhập dữ liệu: đối tượng cin</vt:lpstr>
      <vt:lpstr>Xuất dữ liệu với cout</vt:lpstr>
      <vt:lpstr>Xuất dữ liệu với cout</vt:lpstr>
      <vt:lpstr>Xuất dữ liệu với cout</vt:lpstr>
      <vt:lpstr>Xuất dữ liệu với cout</vt:lpstr>
      <vt:lpstr>Vào ra với file</vt:lpstr>
      <vt:lpstr>Vào ra với file</vt:lpstr>
      <vt:lpstr>Vào ra với file</vt:lpstr>
      <vt:lpstr>Vào ra với file – cách khác</vt:lpstr>
      <vt:lpstr>1.7. Các mở rộng của C++ với C</vt:lpstr>
      <vt:lpstr>1.7. Các mở rộng của C++ với C</vt:lpstr>
      <vt:lpstr>Toán tử phạm vi ::</vt:lpstr>
      <vt:lpstr>Toán tử phạm vi ::</vt:lpstr>
      <vt:lpstr>Toán tử phạm vi ::</vt:lpstr>
      <vt:lpstr>1.7. Các mở rộng của C++ với C</vt:lpstr>
      <vt:lpstr>Tham số của hàm</vt:lpstr>
      <vt:lpstr>Tham số của hàm</vt:lpstr>
      <vt:lpstr>1.7. Các mở rộng của C++ với C</vt:lpstr>
      <vt:lpstr>1.7. Các mở rộng của C++ với C</vt:lpstr>
      <vt:lpstr>Hàm chồng</vt:lpstr>
      <vt:lpstr>1.7. Các mở rộng của C++ với C</vt:lpstr>
      <vt:lpstr>Nhập, xuất mảng</vt:lpstr>
    </vt:vector>
  </TitlesOfParts>
  <Company>VVT Innovative Solution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Tªn ®Ò tµi  T×m kiÕm th«ng tin tù ®éng trªn Internet víi  c¬ chÕ th«ng minh, hç trî tiÕng ViÖt vµ  Khai ph¸ tri thøc</dc:title>
  <dc:creator>Nguyen Dang Dung</dc:creator>
  <cp:lastModifiedBy>Microsoft Office User</cp:lastModifiedBy>
  <cp:revision>663</cp:revision>
  <cp:lastPrinted>2001-06-29T02:25:44Z</cp:lastPrinted>
  <dcterms:created xsi:type="dcterms:W3CDTF">2001-05-05T20:42:33Z</dcterms:created>
  <dcterms:modified xsi:type="dcterms:W3CDTF">2021-10-08T09:20:17Z</dcterms:modified>
</cp:coreProperties>
</file>