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6"/>
  </p:notesMasterIdLst>
  <p:sldIdLst>
    <p:sldId id="481" r:id="rId2"/>
    <p:sldId id="482" r:id="rId3"/>
    <p:sldId id="484" r:id="rId4"/>
    <p:sldId id="485" r:id="rId5"/>
    <p:sldId id="486" r:id="rId6"/>
    <p:sldId id="487" r:id="rId7"/>
    <p:sldId id="488" r:id="rId8"/>
    <p:sldId id="495" r:id="rId9"/>
    <p:sldId id="490" r:id="rId10"/>
    <p:sldId id="529" r:id="rId11"/>
    <p:sldId id="530" r:id="rId12"/>
    <p:sldId id="491" r:id="rId13"/>
    <p:sldId id="493" r:id="rId14"/>
    <p:sldId id="494" r:id="rId15"/>
    <p:sldId id="492" r:id="rId16"/>
    <p:sldId id="532" r:id="rId17"/>
    <p:sldId id="531" r:id="rId18"/>
    <p:sldId id="533" r:id="rId19"/>
    <p:sldId id="535" r:id="rId20"/>
    <p:sldId id="536" r:id="rId21"/>
    <p:sldId id="534" r:id="rId22"/>
    <p:sldId id="537" r:id="rId23"/>
    <p:sldId id="538" r:id="rId24"/>
    <p:sldId id="539" r:id="rId25"/>
    <p:sldId id="540" r:id="rId26"/>
    <p:sldId id="541" r:id="rId27"/>
    <p:sldId id="519" r:id="rId28"/>
    <p:sldId id="516" r:id="rId29"/>
    <p:sldId id="514" r:id="rId30"/>
    <p:sldId id="515" r:id="rId31"/>
    <p:sldId id="517" r:id="rId32"/>
    <p:sldId id="512" r:id="rId33"/>
    <p:sldId id="513" r:id="rId34"/>
    <p:sldId id="496" r:id="rId35"/>
    <p:sldId id="497" r:id="rId36"/>
    <p:sldId id="498" r:id="rId37"/>
    <p:sldId id="501" r:id="rId38"/>
    <p:sldId id="500" r:id="rId39"/>
    <p:sldId id="518" r:id="rId40"/>
    <p:sldId id="542" r:id="rId41"/>
    <p:sldId id="520" r:id="rId42"/>
    <p:sldId id="503" r:id="rId43"/>
    <p:sldId id="504" r:id="rId44"/>
    <p:sldId id="505" r:id="rId45"/>
    <p:sldId id="521" r:id="rId46"/>
    <p:sldId id="522" r:id="rId47"/>
    <p:sldId id="523" r:id="rId48"/>
    <p:sldId id="527" r:id="rId49"/>
    <p:sldId id="528" r:id="rId50"/>
    <p:sldId id="525" r:id="rId51"/>
    <p:sldId id="543" r:id="rId52"/>
    <p:sldId id="544" r:id="rId53"/>
    <p:sldId id="526" r:id="rId54"/>
    <p:sldId id="545" r:id="rId55"/>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89269"/>
  </p:normalViewPr>
  <p:slideViewPr>
    <p:cSldViewPr snapToGrid="0" snapToObjects="1">
      <p:cViewPr varScale="1">
        <p:scale>
          <a:sx n="94" d="100"/>
          <a:sy n="94" d="100"/>
        </p:scale>
        <p:origin x="640"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5F13C-1CCF-AC4B-9341-50C3D1756385}" type="datetimeFigureOut">
              <a:t>16/10/2021</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7E513-F2E6-8E49-BD7E-59433D3C1085}" type="slidenum">
              <a:t>‹#›</a:t>
            </a:fld>
            <a:endParaRPr lang="en-VN"/>
          </a:p>
        </p:txBody>
      </p:sp>
    </p:spTree>
    <p:extLst>
      <p:ext uri="{BB962C8B-B14F-4D97-AF65-F5344CB8AC3E}">
        <p14:creationId xmlns:p14="http://schemas.microsoft.com/office/powerpoint/2010/main" val="717276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 trỏ</a:t>
            </a:r>
            <a:r>
              <a:rPr lang="en-US" baseline="0"/>
              <a:t> this trỏ vào đối tượng đang gọi phương thức</a:t>
            </a:r>
            <a:endParaRPr lang="en-US"/>
          </a:p>
        </p:txBody>
      </p:sp>
      <p:sp>
        <p:nvSpPr>
          <p:cNvPr id="4" name="Slide Number Placeholder 3"/>
          <p:cNvSpPr>
            <a:spLocks noGrp="1"/>
          </p:cNvSpPr>
          <p:nvPr>
            <p:ph type="sldNum" sz="quarter" idx="10"/>
          </p:nvPr>
        </p:nvSpPr>
        <p:spPr/>
        <p:txBody>
          <a:bodyPr/>
          <a:lstStyle/>
          <a:p>
            <a:pPr marL="0" marR="0" lvl="0" indent="0" algn="r" defTabSz="955675" rtl="0" eaLnBrk="0" fontAlgn="base" latinLnBrk="0" hangingPunct="0">
              <a:lnSpc>
                <a:spcPct val="100000"/>
              </a:lnSpc>
              <a:spcBef>
                <a:spcPct val="0"/>
              </a:spcBef>
              <a:spcAft>
                <a:spcPct val="0"/>
              </a:spcAft>
              <a:buClrTx/>
              <a:buSzTx/>
              <a:buFontTx/>
              <a:buNone/>
              <a:tabLst/>
              <a:defRPr/>
            </a:pPr>
            <a:fld id="{E654EE13-393F-493A-A96C-2734B4114722}"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55675" rtl="0" eaLnBrk="0" fontAlgn="base" latinLnBrk="0" hangingPunct="0">
                <a:lnSpc>
                  <a:spcPct val="100000"/>
                </a:lnSpc>
                <a:spcBef>
                  <a:spcPct val="0"/>
                </a:spcBef>
                <a:spcAft>
                  <a:spcPct val="0"/>
                </a:spcAft>
                <a:buClrTx/>
                <a:buSzTx/>
                <a:buFontTx/>
                <a:buNone/>
                <a:tabLst/>
                <a:defRPr/>
              </a:pPr>
              <a:t>9</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145274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không thể khởi tạo giá trị của nó tại đây mà phải thực hiện trong 1 không gian chung, nghĩa là nằm ngoài tất cả các khai báo lớp cũng như nằm ngoài tất cả các xử lý hàm.</a:t>
            </a:r>
          </a:p>
          <a:p>
            <a:endParaRPr lang="en-VN"/>
          </a:p>
        </p:txBody>
      </p:sp>
      <p:sp>
        <p:nvSpPr>
          <p:cNvPr id="4" name="Slide Number Placeholder 3"/>
          <p:cNvSpPr>
            <a:spLocks noGrp="1"/>
          </p:cNvSpPr>
          <p:nvPr>
            <p:ph type="sldNum" sz="quarter" idx="5"/>
          </p:nvPr>
        </p:nvSpPr>
        <p:spPr/>
        <p:txBody>
          <a:bodyPr/>
          <a:lstStyle/>
          <a:p>
            <a:fld id="{F9F7E513-F2E6-8E49-BD7E-59433D3C1085}" type="slidenum">
              <a:rPr lang="en-VN"/>
              <a:t>19</a:t>
            </a:fld>
            <a:endParaRPr lang="en-VN"/>
          </a:p>
        </p:txBody>
      </p:sp>
    </p:spTree>
    <p:extLst>
      <p:ext uri="{BB962C8B-B14F-4D97-AF65-F5344CB8AC3E}">
        <p14:creationId xmlns:p14="http://schemas.microsoft.com/office/powerpoint/2010/main" val="37771389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200" b="0" i="0" kern="1200">
                <a:solidFill>
                  <a:schemeClr val="tx1"/>
                </a:solidFill>
                <a:effectLst/>
                <a:latin typeface="+mn-lt"/>
                <a:ea typeface="+mn-ea"/>
                <a:cs typeface="+mn-cs"/>
              </a:rPr>
              <a:t>Xây dựng lớp DS có các hàm sắp xếp, tìm Max, Min mà ko cần phải tạo ra đối tượng (tức là có thể sắp xếp, tìm max, min, … của dãy số bình thường-ko phải đổi tượng)</a:t>
            </a:r>
            <a:endParaRPr lang="en-VN"/>
          </a:p>
        </p:txBody>
      </p:sp>
      <p:sp>
        <p:nvSpPr>
          <p:cNvPr id="4" name="Slide Number Placeholder 3"/>
          <p:cNvSpPr>
            <a:spLocks noGrp="1"/>
          </p:cNvSpPr>
          <p:nvPr>
            <p:ph type="sldNum" sz="quarter" idx="5"/>
          </p:nvPr>
        </p:nvSpPr>
        <p:spPr/>
        <p:txBody>
          <a:bodyPr/>
          <a:lstStyle/>
          <a:p>
            <a:fld id="{F9F7E513-F2E6-8E49-BD7E-59433D3C1085}" type="slidenum">
              <a:rPr lang="en-VN"/>
              <a:t>20</a:t>
            </a:fld>
            <a:endParaRPr lang="en-VN"/>
          </a:p>
        </p:txBody>
      </p:sp>
    </p:spTree>
    <p:extLst>
      <p:ext uri="{BB962C8B-B14F-4D97-AF65-F5344CB8AC3E}">
        <p14:creationId xmlns:p14="http://schemas.microsoft.com/office/powerpoint/2010/main" val="1898937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a:solidFill>
                  <a:schemeClr val="tx1"/>
                </a:solidFill>
                <a:effectLst/>
                <a:latin typeface="Arial" charset="0"/>
                <a:ea typeface="+mn-ea"/>
                <a:cs typeface="+mn-cs"/>
              </a:rPr>
              <a:t>biểu thức a + b sẽ gọi tới một hàm cộng hai số nguyên nếu a và b thuộc kiểu int nhưng sẽ gọi tới một hàm khác nếu chúng là các đối tượng của một lớp nào đó mà chúng ta mới tạo ra.</a:t>
            </a:r>
          </a:p>
          <a:p>
            <a:endParaRPr lang="en-US"/>
          </a:p>
        </p:txBody>
      </p:sp>
      <p:sp>
        <p:nvSpPr>
          <p:cNvPr id="4" name="Slide Number Placeholder 3"/>
          <p:cNvSpPr>
            <a:spLocks noGrp="1"/>
          </p:cNvSpPr>
          <p:nvPr>
            <p:ph type="sldNum" sz="quarter" idx="10"/>
          </p:nvPr>
        </p:nvSpPr>
        <p:spPr/>
        <p:txBody>
          <a:bodyPr/>
          <a:lstStyle/>
          <a:p>
            <a:pPr marL="0" marR="0" lvl="0" indent="0" algn="r" defTabSz="955675" rtl="0" eaLnBrk="0" fontAlgn="base" latinLnBrk="0" hangingPunct="0">
              <a:lnSpc>
                <a:spcPct val="100000"/>
              </a:lnSpc>
              <a:spcBef>
                <a:spcPct val="0"/>
              </a:spcBef>
              <a:spcAft>
                <a:spcPct val="0"/>
              </a:spcAft>
              <a:buClrTx/>
              <a:buSzTx/>
              <a:buFontTx/>
              <a:buNone/>
              <a:tabLst/>
              <a:defRPr/>
            </a:pPr>
            <a:fld id="{E654EE13-393F-493A-A96C-2734B4114722}"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55675" rtl="0" eaLnBrk="0" fontAlgn="base" latinLnBrk="0" hangingPunct="0">
                <a:lnSpc>
                  <a:spcPct val="100000"/>
                </a:lnSpc>
                <a:spcBef>
                  <a:spcPct val="0"/>
                </a:spcBef>
                <a:spcAft>
                  <a:spcPct val="0"/>
                </a:spcAft>
                <a:buClrTx/>
                <a:buSzTx/>
                <a:buFontTx/>
                <a:buNone/>
                <a:tabLst/>
                <a:defRPr/>
              </a:pPr>
              <a:t>34</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293686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Hàm</a:t>
            </a:r>
            <a:r>
              <a:rPr lang="en-US" baseline="0"/>
              <a:t> đảo dấu (-) ở trên không tác động lên toán hạng, chỉ sử dụng trong các biểu thức: ví dụ x=-y+z; thì được; nhưng –y; thì y vẫn không đổi</a:t>
            </a:r>
            <a:endParaRPr lang="en-US"/>
          </a:p>
        </p:txBody>
      </p:sp>
      <p:sp>
        <p:nvSpPr>
          <p:cNvPr id="4" name="Slide Number Placeholder 3"/>
          <p:cNvSpPr>
            <a:spLocks noGrp="1"/>
          </p:cNvSpPr>
          <p:nvPr>
            <p:ph type="sldNum" sz="quarter" idx="10"/>
          </p:nvPr>
        </p:nvSpPr>
        <p:spPr/>
        <p:txBody>
          <a:bodyPr/>
          <a:lstStyle/>
          <a:p>
            <a:pPr marL="0" marR="0" lvl="0" indent="0" algn="r" defTabSz="955675" rtl="0" eaLnBrk="0" fontAlgn="base" latinLnBrk="0" hangingPunct="0">
              <a:lnSpc>
                <a:spcPct val="100000"/>
              </a:lnSpc>
              <a:spcBef>
                <a:spcPct val="0"/>
              </a:spcBef>
              <a:spcAft>
                <a:spcPct val="0"/>
              </a:spcAft>
              <a:buClrTx/>
              <a:buSzTx/>
              <a:buFontTx/>
              <a:buNone/>
              <a:tabLst/>
              <a:defRPr/>
            </a:pPr>
            <a:fld id="{E654EE13-393F-493A-A96C-2734B4114722}"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55675" rtl="0" eaLnBrk="0" fontAlgn="base" latinLnBrk="0" hangingPunct="0">
                <a:lnSpc>
                  <a:spcPct val="100000"/>
                </a:lnSpc>
                <a:spcBef>
                  <a:spcPct val="0"/>
                </a:spcBef>
                <a:spcAft>
                  <a:spcPct val="0"/>
                </a:spcAft>
                <a:buClrTx/>
                <a:buSzTx/>
                <a:buFontTx/>
                <a:buNone/>
                <a:tabLst/>
                <a:defRPr/>
              </a:pPr>
              <a:t>41</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946929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Arial" charset="0"/>
                <a:ea typeface="+mn-ea"/>
                <a:cs typeface="+mn-cs"/>
              </a:rPr>
              <a:t>hai phép toán ++ và -- có thể sử dụng theo hai cách khác nhau ứng với dạng tiền tố ++a, --b và dạng hậu tố a++, b--. Điều này đòi hỏi hai hàm toán tử khác nhau</a:t>
            </a:r>
            <a:endParaRPr lang="en-US"/>
          </a:p>
        </p:txBody>
      </p:sp>
      <p:sp>
        <p:nvSpPr>
          <p:cNvPr id="4" name="Slide Number Placeholder 3"/>
          <p:cNvSpPr>
            <a:spLocks noGrp="1"/>
          </p:cNvSpPr>
          <p:nvPr>
            <p:ph type="sldNum" sz="quarter" idx="10"/>
          </p:nvPr>
        </p:nvSpPr>
        <p:spPr/>
        <p:txBody>
          <a:bodyPr/>
          <a:lstStyle/>
          <a:p>
            <a:pPr marL="0" marR="0" lvl="0" indent="0" algn="r" defTabSz="955675" rtl="0" eaLnBrk="0" fontAlgn="base" latinLnBrk="0" hangingPunct="0">
              <a:lnSpc>
                <a:spcPct val="100000"/>
              </a:lnSpc>
              <a:spcBef>
                <a:spcPct val="0"/>
              </a:spcBef>
              <a:spcAft>
                <a:spcPct val="0"/>
              </a:spcAft>
              <a:buClrTx/>
              <a:buSzTx/>
              <a:buFontTx/>
              <a:buNone/>
              <a:tabLst/>
              <a:defRPr/>
            </a:pPr>
            <a:fld id="{E654EE13-393F-493A-A96C-2734B4114722}" type="slidenum">
              <a:rPr kumimoji="0" lang="en-US" sz="1300" b="0" i="0" u="none" strike="noStrike" kern="1200" cap="none" spc="0" normalizeH="0" baseline="0" noProof="0" smtClean="0">
                <a:ln>
                  <a:noFill/>
                </a:ln>
                <a:solidFill>
                  <a:srgbClr val="000000"/>
                </a:solidFill>
                <a:effectLst/>
                <a:uLnTx/>
                <a:uFillTx/>
                <a:latin typeface="Arial" charset="0"/>
                <a:ea typeface="+mn-ea"/>
                <a:cs typeface="+mn-cs"/>
              </a:rPr>
              <a:pPr marL="0" marR="0" lvl="0" indent="0" algn="r" defTabSz="955675" rtl="0" eaLnBrk="0" fontAlgn="base" latinLnBrk="0" hangingPunct="0">
                <a:lnSpc>
                  <a:spcPct val="100000"/>
                </a:lnSpc>
                <a:spcBef>
                  <a:spcPct val="0"/>
                </a:spcBef>
                <a:spcAft>
                  <a:spcPct val="0"/>
                </a:spcAft>
                <a:buClrTx/>
                <a:buSzTx/>
                <a:buFontTx/>
                <a:buNone/>
                <a:tabLst/>
                <a:defRPr/>
              </a:pPr>
              <a:t>44</a:t>
            </a:fld>
            <a:endParaRPr kumimoji="0" lang="en-US" sz="1300" b="0" i="0" u="none" strike="noStrike" kern="1200" cap="none" spc="0" normalizeH="0" baseline="0" noProof="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934084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7586" name="Group 2"/>
          <p:cNvGrpSpPr>
            <a:grpSpLocks/>
          </p:cNvGrpSpPr>
          <p:nvPr/>
        </p:nvGrpSpPr>
        <p:grpSpPr bwMode="auto">
          <a:xfrm>
            <a:off x="0" y="0"/>
            <a:ext cx="7823200" cy="6858000"/>
            <a:chOff x="0" y="0"/>
            <a:chExt cx="3696" cy="4320"/>
          </a:xfrm>
        </p:grpSpPr>
        <p:sp>
          <p:nvSpPr>
            <p:cNvPr id="67587" name="Rectangle 3"/>
            <p:cNvSpPr>
              <a:spLocks noChangeArrowheads="1"/>
            </p:cNvSpPr>
            <p:nvPr/>
          </p:nvSpPr>
          <p:spPr bwMode="auto">
            <a:xfrm>
              <a:off x="0" y="0"/>
              <a:ext cx="2880"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imes New Roman" pitchFamily="18" charset="0"/>
              </a:endParaRPr>
            </a:p>
          </p:txBody>
        </p:sp>
        <p:sp>
          <p:nvSpPr>
            <p:cNvPr id="67588" name="AutoShape 4"/>
            <p:cNvSpPr>
              <a:spLocks noChangeArrowheads="1"/>
            </p:cNvSpPr>
            <p:nvPr/>
          </p:nvSpPr>
          <p:spPr bwMode="white">
            <a:xfrm>
              <a:off x="432" y="624"/>
              <a:ext cx="3264" cy="1200"/>
            </a:xfrm>
            <a:prstGeom prst="roundRect">
              <a:avLst>
                <a:gd name="adj" fmla="val 50000"/>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sz="2400">
                <a:latin typeface="Times New Roman" pitchFamily="18" charset="0"/>
              </a:endParaRPr>
            </a:p>
          </p:txBody>
        </p:sp>
      </p:grpSp>
      <p:sp>
        <p:nvSpPr>
          <p:cNvPr id="67592" name="Rectangle 8"/>
          <p:cNvSpPr>
            <a:spLocks noGrp="1" noChangeArrowheads="1"/>
          </p:cNvSpPr>
          <p:nvPr>
            <p:ph type="subTitle" idx="1"/>
          </p:nvPr>
        </p:nvSpPr>
        <p:spPr>
          <a:xfrm>
            <a:off x="6231467" y="2927350"/>
            <a:ext cx="5350933" cy="1822450"/>
          </a:xfrm>
        </p:spPr>
        <p:txBody>
          <a:bodyPr anchor="b"/>
          <a:lstStyle>
            <a:lvl1pPr marL="0" indent="0" algn="ctr">
              <a:buFont typeface="Wingdings" pitchFamily="2" charset="2"/>
              <a:buNone/>
              <a:defRPr/>
            </a:lvl1pPr>
          </a:lstStyle>
          <a:p>
            <a:pPr lvl="0"/>
            <a:r>
              <a:rPr lang="en-US" noProof="0"/>
              <a:t>Click to edit Master subtitle style</a:t>
            </a:r>
          </a:p>
        </p:txBody>
      </p:sp>
      <p:sp>
        <p:nvSpPr>
          <p:cNvPr id="67593" name="Rectangle 9"/>
          <p:cNvSpPr>
            <a:spLocks noGrp="1" noChangeArrowheads="1"/>
          </p:cNvSpPr>
          <p:nvPr>
            <p:ph type="dt" sz="quarter" idx="2"/>
          </p:nvPr>
        </p:nvSpPr>
        <p:spPr/>
        <p:txBody>
          <a:bodyPr/>
          <a:lstStyle>
            <a:lvl1pPr>
              <a:defRPr>
                <a:solidFill>
                  <a:schemeClr val="bg1"/>
                </a:solidFill>
              </a:defRPr>
            </a:lvl1pPr>
          </a:lstStyle>
          <a:p>
            <a:endParaRPr lang="en-US"/>
          </a:p>
        </p:txBody>
      </p:sp>
      <p:sp>
        <p:nvSpPr>
          <p:cNvPr id="67594" name="Rectangle 10"/>
          <p:cNvSpPr>
            <a:spLocks noGrp="1" noChangeArrowheads="1"/>
          </p:cNvSpPr>
          <p:nvPr>
            <p:ph type="ftr" sz="quarter" idx="3"/>
          </p:nvPr>
        </p:nvSpPr>
        <p:spPr/>
        <p:txBody>
          <a:bodyPr/>
          <a:lstStyle>
            <a:lvl1pPr algn="r">
              <a:defRPr/>
            </a:lvl1pPr>
          </a:lstStyle>
          <a:p>
            <a:r>
              <a:rPr lang="vi-VN"/>
              <a:t>NHP, Khoa CNTT, Trường ĐHHHVN</a:t>
            </a:r>
            <a:endParaRPr lang="en-US"/>
          </a:p>
        </p:txBody>
      </p:sp>
      <p:sp>
        <p:nvSpPr>
          <p:cNvPr id="67595" name="Rectangle 11"/>
          <p:cNvSpPr>
            <a:spLocks noGrp="1" noChangeArrowheads="1"/>
          </p:cNvSpPr>
          <p:nvPr>
            <p:ph type="sldNum" sz="quarter" idx="4"/>
          </p:nvPr>
        </p:nvSpPr>
        <p:spPr>
          <a:xfrm>
            <a:off x="101601" y="6248400"/>
            <a:ext cx="783167" cy="488950"/>
          </a:xfrm>
        </p:spPr>
        <p:txBody>
          <a:bodyPr anchorCtr="0"/>
          <a:lstStyle>
            <a:lvl1pPr>
              <a:defRPr/>
            </a:lvl1pPr>
          </a:lstStyle>
          <a:p>
            <a:fld id="{FF109C2B-A3F9-435B-BD41-8D28AF1DC2A3}" type="slidenum">
              <a:rPr lang="en-US"/>
              <a:pPr/>
              <a:t>‹#›</a:t>
            </a:fld>
            <a:endParaRPr lang="en-US"/>
          </a:p>
        </p:txBody>
      </p:sp>
      <p:sp>
        <p:nvSpPr>
          <p:cNvPr id="67596" name="AutoShape 12"/>
          <p:cNvSpPr>
            <a:spLocks noGrp="1" noChangeArrowheads="1"/>
          </p:cNvSpPr>
          <p:nvPr>
            <p:ph type="ctrTitle" sz="quarter"/>
          </p:nvPr>
        </p:nvSpPr>
        <p:spPr>
          <a:xfrm>
            <a:off x="914400" y="990600"/>
            <a:ext cx="10972800" cy="1905000"/>
          </a:xfrm>
          <a:prstGeom prst="roundRect">
            <a:avLst>
              <a:gd name="adj" fmla="val 50000"/>
            </a:avLst>
          </a:prstGeom>
        </p:spPr>
        <p:txBody>
          <a:bodyPr anchor="ctr"/>
          <a:lstStyle>
            <a:lvl1pPr>
              <a:defRPr/>
            </a:lvl1pPr>
          </a:lstStyle>
          <a:p>
            <a:pPr lvl="0"/>
            <a:r>
              <a:rPr lang="en-US" noProof="0"/>
              <a:t>Click to edit Master title style</a:t>
            </a:r>
          </a:p>
        </p:txBody>
      </p:sp>
      <p:pic>
        <p:nvPicPr>
          <p:cNvPr id="94219" name="Picture 1035"/>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139054" y="0"/>
            <a:ext cx="1052945" cy="6096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250275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a:t>NHP, Khoa CNTT, Trường ĐHHHVN</a:t>
            </a:r>
            <a:endParaRPr lang="en-US"/>
          </a:p>
        </p:txBody>
      </p:sp>
      <p:sp>
        <p:nvSpPr>
          <p:cNvPr id="6" name="Slide Number Placeholder 5"/>
          <p:cNvSpPr>
            <a:spLocks noGrp="1"/>
          </p:cNvSpPr>
          <p:nvPr>
            <p:ph type="sldNum" sz="quarter" idx="12"/>
          </p:nvPr>
        </p:nvSpPr>
        <p:spPr/>
        <p:txBody>
          <a:bodyPr/>
          <a:lstStyle>
            <a:lvl1pPr>
              <a:defRPr/>
            </a:lvl1pPr>
          </a:lstStyle>
          <a:p>
            <a:fld id="{43F4593A-D896-460C-B3CE-F3E0D65A068A}" type="slidenum">
              <a:rPr lang="en-US"/>
              <a:pPr/>
              <a:t>‹#›</a:t>
            </a:fld>
            <a:endParaRPr lang="en-US"/>
          </a:p>
        </p:txBody>
      </p:sp>
    </p:spTree>
    <p:extLst>
      <p:ext uri="{BB962C8B-B14F-4D97-AF65-F5344CB8AC3E}">
        <p14:creationId xmlns:p14="http://schemas.microsoft.com/office/powerpoint/2010/main" val="14241438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40800" y="762001"/>
            <a:ext cx="2641600" cy="53244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16000" y="762001"/>
            <a:ext cx="7721600" cy="5324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a:t>NHP, Khoa CNTT, Trường ĐHHHVN</a:t>
            </a:r>
            <a:endParaRPr lang="en-US"/>
          </a:p>
        </p:txBody>
      </p:sp>
      <p:sp>
        <p:nvSpPr>
          <p:cNvPr id="6" name="Slide Number Placeholder 5"/>
          <p:cNvSpPr>
            <a:spLocks noGrp="1"/>
          </p:cNvSpPr>
          <p:nvPr>
            <p:ph type="sldNum" sz="quarter" idx="12"/>
          </p:nvPr>
        </p:nvSpPr>
        <p:spPr/>
        <p:txBody>
          <a:bodyPr/>
          <a:lstStyle>
            <a:lvl1pPr>
              <a:defRPr/>
            </a:lvl1pPr>
          </a:lstStyle>
          <a:p>
            <a:fld id="{FE1C8791-6854-48A5-8B30-8BE43E220151}" type="slidenum">
              <a:rPr lang="en-US"/>
              <a:pPr/>
              <a:t>‹#›</a:t>
            </a:fld>
            <a:endParaRPr lang="en-US"/>
          </a:p>
        </p:txBody>
      </p:sp>
    </p:spTree>
    <p:extLst>
      <p:ext uri="{BB962C8B-B14F-4D97-AF65-F5344CB8AC3E}">
        <p14:creationId xmlns:p14="http://schemas.microsoft.com/office/powerpoint/2010/main" val="29842332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a:t>NHP, Khoa CNTT, Trường ĐHHHVN</a:t>
            </a:r>
            <a:endParaRPr lang="en-US"/>
          </a:p>
        </p:txBody>
      </p:sp>
      <p:sp>
        <p:nvSpPr>
          <p:cNvPr id="6" name="Slide Number Placeholder 5"/>
          <p:cNvSpPr>
            <a:spLocks noGrp="1"/>
          </p:cNvSpPr>
          <p:nvPr>
            <p:ph type="sldNum" sz="quarter" idx="12"/>
          </p:nvPr>
        </p:nvSpPr>
        <p:spPr/>
        <p:txBody>
          <a:bodyPr/>
          <a:lstStyle>
            <a:lvl1pPr>
              <a:defRPr/>
            </a:lvl1pPr>
          </a:lstStyle>
          <a:p>
            <a:fld id="{90E2CBB3-14AB-4B5C-BED9-1D90AB46EED8}" type="slidenum">
              <a:rPr lang="en-US"/>
              <a:pPr/>
              <a:t>‹#›</a:t>
            </a:fld>
            <a:endParaRPr lang="en-US"/>
          </a:p>
        </p:txBody>
      </p:sp>
    </p:spTree>
    <p:extLst>
      <p:ext uri="{BB962C8B-B14F-4D97-AF65-F5344CB8AC3E}">
        <p14:creationId xmlns:p14="http://schemas.microsoft.com/office/powerpoint/2010/main" val="19001115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a:t>NHP, Khoa CNTT, Trường ĐHHHVN</a:t>
            </a:r>
            <a:endParaRPr lang="en-US"/>
          </a:p>
        </p:txBody>
      </p:sp>
      <p:sp>
        <p:nvSpPr>
          <p:cNvPr id="6" name="Slide Number Placeholder 5"/>
          <p:cNvSpPr>
            <a:spLocks noGrp="1"/>
          </p:cNvSpPr>
          <p:nvPr>
            <p:ph type="sldNum" sz="quarter" idx="12"/>
          </p:nvPr>
        </p:nvSpPr>
        <p:spPr/>
        <p:txBody>
          <a:bodyPr/>
          <a:lstStyle>
            <a:lvl1pPr>
              <a:defRPr/>
            </a:lvl1pPr>
          </a:lstStyle>
          <a:p>
            <a:fld id="{472D8B68-069A-48D6-9C3F-DF728B0123B9}" type="slidenum">
              <a:rPr lang="en-US"/>
              <a:pPr/>
              <a:t>‹#›</a:t>
            </a:fld>
            <a:endParaRPr lang="en-US"/>
          </a:p>
        </p:txBody>
      </p:sp>
    </p:spTree>
    <p:extLst>
      <p:ext uri="{BB962C8B-B14F-4D97-AF65-F5344CB8AC3E}">
        <p14:creationId xmlns:p14="http://schemas.microsoft.com/office/powerpoint/2010/main" val="35292514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17601" y="1905001"/>
            <a:ext cx="5027084"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47884" y="1905001"/>
            <a:ext cx="5027083" cy="41814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a:t>NHP, Khoa CNTT, Trường ĐHHHVN</a:t>
            </a:r>
            <a:endParaRPr lang="en-US"/>
          </a:p>
        </p:txBody>
      </p:sp>
      <p:sp>
        <p:nvSpPr>
          <p:cNvPr id="7" name="Slide Number Placeholder 6"/>
          <p:cNvSpPr>
            <a:spLocks noGrp="1"/>
          </p:cNvSpPr>
          <p:nvPr>
            <p:ph type="sldNum" sz="quarter" idx="12"/>
          </p:nvPr>
        </p:nvSpPr>
        <p:spPr/>
        <p:txBody>
          <a:bodyPr/>
          <a:lstStyle>
            <a:lvl1pPr>
              <a:defRPr/>
            </a:lvl1pPr>
          </a:lstStyle>
          <a:p>
            <a:fld id="{419EBAD8-7250-442C-9B0C-9EC00547D547}" type="slidenum">
              <a:rPr lang="en-US"/>
              <a:pPr/>
              <a:t>‹#›</a:t>
            </a:fld>
            <a:endParaRPr lang="en-US"/>
          </a:p>
        </p:txBody>
      </p:sp>
    </p:spTree>
    <p:extLst>
      <p:ext uri="{BB962C8B-B14F-4D97-AF65-F5344CB8AC3E}">
        <p14:creationId xmlns:p14="http://schemas.microsoft.com/office/powerpoint/2010/main" val="365365135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vi-VN"/>
              <a:t>NHP, Khoa CNTT, Trường ĐHHHVN</a:t>
            </a:r>
            <a:endParaRPr lang="en-US"/>
          </a:p>
        </p:txBody>
      </p:sp>
      <p:sp>
        <p:nvSpPr>
          <p:cNvPr id="9" name="Slide Number Placeholder 8"/>
          <p:cNvSpPr>
            <a:spLocks noGrp="1"/>
          </p:cNvSpPr>
          <p:nvPr>
            <p:ph type="sldNum" sz="quarter" idx="12"/>
          </p:nvPr>
        </p:nvSpPr>
        <p:spPr/>
        <p:txBody>
          <a:bodyPr/>
          <a:lstStyle>
            <a:lvl1pPr>
              <a:defRPr/>
            </a:lvl1pPr>
          </a:lstStyle>
          <a:p>
            <a:fld id="{DB62F0FF-E087-43ED-841F-B6466FAA0C7C}" type="slidenum">
              <a:rPr lang="en-US"/>
              <a:pPr/>
              <a:t>‹#›</a:t>
            </a:fld>
            <a:endParaRPr lang="en-US"/>
          </a:p>
        </p:txBody>
      </p:sp>
    </p:spTree>
    <p:extLst>
      <p:ext uri="{BB962C8B-B14F-4D97-AF65-F5344CB8AC3E}">
        <p14:creationId xmlns:p14="http://schemas.microsoft.com/office/powerpoint/2010/main" val="25974317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vi-VN"/>
              <a:t>NHP, Khoa CNTT, Trường ĐHHHVN</a:t>
            </a:r>
            <a:endParaRPr lang="en-US"/>
          </a:p>
        </p:txBody>
      </p:sp>
      <p:sp>
        <p:nvSpPr>
          <p:cNvPr id="5" name="Slide Number Placeholder 4"/>
          <p:cNvSpPr>
            <a:spLocks noGrp="1"/>
          </p:cNvSpPr>
          <p:nvPr>
            <p:ph type="sldNum" sz="quarter" idx="12"/>
          </p:nvPr>
        </p:nvSpPr>
        <p:spPr/>
        <p:txBody>
          <a:bodyPr/>
          <a:lstStyle>
            <a:lvl1pPr>
              <a:defRPr/>
            </a:lvl1pPr>
          </a:lstStyle>
          <a:p>
            <a:fld id="{D8480E6F-7FD8-4C1A-9D2E-9F59DCD3B68D}" type="slidenum">
              <a:rPr lang="en-US"/>
              <a:pPr/>
              <a:t>‹#›</a:t>
            </a:fld>
            <a:endParaRPr lang="en-US"/>
          </a:p>
        </p:txBody>
      </p:sp>
    </p:spTree>
    <p:extLst>
      <p:ext uri="{BB962C8B-B14F-4D97-AF65-F5344CB8AC3E}">
        <p14:creationId xmlns:p14="http://schemas.microsoft.com/office/powerpoint/2010/main" val="367072431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vi-VN"/>
              <a:t>NHP, Khoa CNTT, Trường ĐHHHVN</a:t>
            </a:r>
            <a:endParaRPr lang="en-US"/>
          </a:p>
        </p:txBody>
      </p:sp>
      <p:sp>
        <p:nvSpPr>
          <p:cNvPr id="4" name="Slide Number Placeholder 3"/>
          <p:cNvSpPr>
            <a:spLocks noGrp="1"/>
          </p:cNvSpPr>
          <p:nvPr>
            <p:ph type="sldNum" sz="quarter" idx="12"/>
          </p:nvPr>
        </p:nvSpPr>
        <p:spPr/>
        <p:txBody>
          <a:bodyPr/>
          <a:lstStyle>
            <a:lvl1pPr>
              <a:defRPr/>
            </a:lvl1pPr>
          </a:lstStyle>
          <a:p>
            <a:fld id="{1CDC3D9B-F60A-4444-9902-C65098FEC5A5}" type="slidenum">
              <a:rPr lang="en-US"/>
              <a:pPr/>
              <a:t>‹#›</a:t>
            </a:fld>
            <a:endParaRPr lang="en-US"/>
          </a:p>
        </p:txBody>
      </p:sp>
    </p:spTree>
    <p:extLst>
      <p:ext uri="{BB962C8B-B14F-4D97-AF65-F5344CB8AC3E}">
        <p14:creationId xmlns:p14="http://schemas.microsoft.com/office/powerpoint/2010/main" val="314387804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a:t>NHP, Khoa CNTT, Trường ĐHHHVN</a:t>
            </a:r>
            <a:endParaRPr lang="en-US"/>
          </a:p>
        </p:txBody>
      </p:sp>
      <p:sp>
        <p:nvSpPr>
          <p:cNvPr id="7" name="Slide Number Placeholder 6"/>
          <p:cNvSpPr>
            <a:spLocks noGrp="1"/>
          </p:cNvSpPr>
          <p:nvPr>
            <p:ph type="sldNum" sz="quarter" idx="12"/>
          </p:nvPr>
        </p:nvSpPr>
        <p:spPr/>
        <p:txBody>
          <a:bodyPr/>
          <a:lstStyle>
            <a:lvl1pPr>
              <a:defRPr/>
            </a:lvl1pPr>
          </a:lstStyle>
          <a:p>
            <a:fld id="{372C7F7F-474D-486C-A10A-F56DF8A41FEA}" type="slidenum">
              <a:rPr lang="en-US"/>
              <a:pPr/>
              <a:t>‹#›</a:t>
            </a:fld>
            <a:endParaRPr lang="en-US"/>
          </a:p>
        </p:txBody>
      </p:sp>
    </p:spTree>
    <p:extLst>
      <p:ext uri="{BB962C8B-B14F-4D97-AF65-F5344CB8AC3E}">
        <p14:creationId xmlns:p14="http://schemas.microsoft.com/office/powerpoint/2010/main" val="104560108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a:t>NHP, Khoa CNTT, Trường ĐHHHVN</a:t>
            </a:r>
            <a:endParaRPr lang="en-US"/>
          </a:p>
        </p:txBody>
      </p:sp>
      <p:sp>
        <p:nvSpPr>
          <p:cNvPr id="7" name="Slide Number Placeholder 6"/>
          <p:cNvSpPr>
            <a:spLocks noGrp="1"/>
          </p:cNvSpPr>
          <p:nvPr>
            <p:ph type="sldNum" sz="quarter" idx="12"/>
          </p:nvPr>
        </p:nvSpPr>
        <p:spPr/>
        <p:txBody>
          <a:bodyPr/>
          <a:lstStyle>
            <a:lvl1pPr>
              <a:defRPr/>
            </a:lvl1pPr>
          </a:lstStyle>
          <a:p>
            <a:fld id="{37777482-01F9-4559-9C54-9EDA0DD5A18F}" type="slidenum">
              <a:rPr lang="en-US"/>
              <a:pPr/>
              <a:t>‹#›</a:t>
            </a:fld>
            <a:endParaRPr lang="en-US"/>
          </a:p>
        </p:txBody>
      </p:sp>
    </p:spTree>
    <p:extLst>
      <p:ext uri="{BB962C8B-B14F-4D97-AF65-F5344CB8AC3E}">
        <p14:creationId xmlns:p14="http://schemas.microsoft.com/office/powerpoint/2010/main" val="59533478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6563" name="Group 3"/>
          <p:cNvGrpSpPr>
            <a:grpSpLocks/>
          </p:cNvGrpSpPr>
          <p:nvPr/>
        </p:nvGrpSpPr>
        <p:grpSpPr bwMode="auto">
          <a:xfrm>
            <a:off x="0" y="0"/>
            <a:ext cx="4064000" cy="6858000"/>
            <a:chOff x="0" y="0"/>
            <a:chExt cx="1920" cy="4320"/>
          </a:xfrm>
        </p:grpSpPr>
        <p:sp>
          <p:nvSpPr>
            <p:cNvPr id="66564" name="Rectangle 4"/>
            <p:cNvSpPr>
              <a:spLocks noChangeArrowheads="1"/>
            </p:cNvSpPr>
            <p:nvPr userDrawn="1"/>
          </p:nvSpPr>
          <p:spPr bwMode="auto">
            <a:xfrm>
              <a:off x="0" y="0"/>
              <a:ext cx="344" cy="432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6565" name="Freeform 5"/>
            <p:cNvSpPr>
              <a:spLocks/>
            </p:cNvSpPr>
            <p:nvPr userDrawn="1"/>
          </p:nvSpPr>
          <p:spPr bwMode="auto">
            <a:xfrm>
              <a:off x="96" y="0"/>
              <a:ext cx="1824" cy="624"/>
            </a:xfrm>
            <a:custGeom>
              <a:avLst/>
              <a:gdLst>
                <a:gd name="T0" fmla="*/ 1728 w 1728"/>
                <a:gd name="T1" fmla="*/ 0 h 735"/>
                <a:gd name="T2" fmla="*/ 1728 w 1728"/>
                <a:gd name="T3" fmla="*/ 480 h 735"/>
                <a:gd name="T4" fmla="*/ 380 w 1728"/>
                <a:gd name="T5" fmla="*/ 482 h 735"/>
                <a:gd name="T6" fmla="*/ 354 w 1728"/>
                <a:gd name="T7" fmla="*/ 480 h 735"/>
                <a:gd name="T8" fmla="*/ 308 w 1728"/>
                <a:gd name="T9" fmla="*/ 489 h 735"/>
                <a:gd name="T10" fmla="*/ 246 w 1728"/>
                <a:gd name="T11" fmla="*/ 531 h 735"/>
                <a:gd name="T12" fmla="*/ 206 w 1728"/>
                <a:gd name="T13" fmla="*/ 597 h 735"/>
                <a:gd name="T14" fmla="*/ 192 w 1728"/>
                <a:gd name="T15" fmla="*/ 666 h 735"/>
                <a:gd name="T16" fmla="*/ 192 w 1728"/>
                <a:gd name="T17" fmla="*/ 735 h 735"/>
                <a:gd name="T18" fmla="*/ 0 w 1728"/>
                <a:gd name="T19" fmla="*/ 735 h 735"/>
                <a:gd name="T20" fmla="*/ 0 w 1728"/>
                <a:gd name="T21" fmla="*/ 480 h 735"/>
                <a:gd name="T22" fmla="*/ 0 w 1728"/>
                <a:gd name="T23" fmla="*/ 0 h 735"/>
                <a:gd name="T24" fmla="*/ 1728 w 1728"/>
                <a:gd name="T2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solidFill>
            <a:ln>
              <a:noFill/>
            </a:ln>
            <a:effectLst/>
            <a:extLs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US" sz="1800"/>
            </a:p>
          </p:txBody>
        </p:sp>
      </p:grpSp>
      <p:grpSp>
        <p:nvGrpSpPr>
          <p:cNvPr id="66566" name="Group 6"/>
          <p:cNvGrpSpPr>
            <a:grpSpLocks/>
          </p:cNvGrpSpPr>
          <p:nvPr/>
        </p:nvGrpSpPr>
        <p:grpSpPr bwMode="auto">
          <a:xfrm>
            <a:off x="406400" y="1447800"/>
            <a:ext cx="9855200" cy="319088"/>
            <a:chOff x="144" y="1248"/>
            <a:chExt cx="4656" cy="201"/>
          </a:xfrm>
        </p:grpSpPr>
        <p:sp>
          <p:nvSpPr>
            <p:cNvPr id="66567" name="AutoShape 7"/>
            <p:cNvSpPr>
              <a:spLocks noChangeArrowheads="1"/>
            </p:cNvSpPr>
            <p:nvPr/>
          </p:nvSpPr>
          <p:spPr bwMode="auto">
            <a:xfrm>
              <a:off x="384" y="1248"/>
              <a:ext cx="4416" cy="200"/>
            </a:xfrm>
            <a:prstGeom prst="roundRect">
              <a:avLst>
                <a:gd name="adj" fmla="val 0"/>
              </a:avLst>
            </a:prstGeom>
            <a:solidFill>
              <a:schemeClr va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sp>
          <p:nvSpPr>
            <p:cNvPr id="66568" name="AutoShape 8"/>
            <p:cNvSpPr>
              <a:spLocks noChangeArrowheads="1"/>
            </p:cNvSpPr>
            <p:nvPr/>
          </p:nvSpPr>
          <p:spPr bwMode="auto">
            <a:xfrm flipH="1">
              <a:off x="144" y="1248"/>
              <a:ext cx="248" cy="201"/>
            </a:xfrm>
            <a:prstGeom prst="flowChartDelay">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800"/>
            </a:p>
          </p:txBody>
        </p:sp>
      </p:grpSp>
      <p:sp>
        <p:nvSpPr>
          <p:cNvPr id="66569" name="AutoShape 9"/>
          <p:cNvSpPr>
            <a:spLocks noGrp="1" noChangeArrowheads="1"/>
          </p:cNvSpPr>
          <p:nvPr>
            <p:ph type="title"/>
          </p:nvPr>
        </p:nvSpPr>
        <p:spPr bwMode="auto">
          <a:xfrm>
            <a:off x="728133" y="661194"/>
            <a:ext cx="10856384" cy="785018"/>
          </a:xfrm>
          <a:prstGeom prst="roundRect">
            <a:avLst>
              <a:gd name="adj" fmla="val 21667"/>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6570" name="Rectangle 10"/>
          <p:cNvSpPr>
            <a:spLocks noGrp="1" noChangeArrowheads="1"/>
          </p:cNvSpPr>
          <p:nvPr>
            <p:ph type="body" idx="1"/>
          </p:nvPr>
        </p:nvSpPr>
        <p:spPr bwMode="auto">
          <a:xfrm>
            <a:off x="817816" y="1765300"/>
            <a:ext cx="10766701" cy="463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6571" name="Rectangle 11"/>
          <p:cNvSpPr>
            <a:spLocks noGrp="1" noChangeArrowheads="1"/>
          </p:cNvSpPr>
          <p:nvPr>
            <p:ph type="dt" sz="half" idx="2"/>
          </p:nvPr>
        </p:nvSpPr>
        <p:spPr bwMode="auto">
          <a:xfrm>
            <a:off x="3251201" y="6248401"/>
            <a:ext cx="284056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p>
        </p:txBody>
      </p:sp>
      <p:sp>
        <p:nvSpPr>
          <p:cNvPr id="66572" name="Rectangle 12"/>
          <p:cNvSpPr>
            <a:spLocks noGrp="1" noChangeArrowheads="1"/>
          </p:cNvSpPr>
          <p:nvPr>
            <p:ph type="ftr" sz="quarter" idx="3"/>
          </p:nvPr>
        </p:nvSpPr>
        <p:spPr bwMode="auto">
          <a:xfrm>
            <a:off x="7721600" y="6248401"/>
            <a:ext cx="3862917" cy="47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r>
              <a:rPr lang="vi-VN"/>
              <a:t>NHP, Khoa CNTT, Trường ĐHHHVN</a:t>
            </a:r>
            <a:endParaRPr lang="en-US"/>
          </a:p>
        </p:txBody>
      </p:sp>
      <p:sp>
        <p:nvSpPr>
          <p:cNvPr id="66573" name="Rectangle 13"/>
          <p:cNvSpPr>
            <a:spLocks noGrp="1" noChangeArrowheads="1"/>
          </p:cNvSpPr>
          <p:nvPr>
            <p:ph type="sldNum" sz="quarter" idx="4"/>
          </p:nvPr>
        </p:nvSpPr>
        <p:spPr bwMode="auto">
          <a:xfrm>
            <a:off x="112184" y="6242050"/>
            <a:ext cx="783167"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1" compatLnSpc="1">
            <a:prstTxWarp prst="textNoShape">
              <a:avLst/>
            </a:prstTxWarp>
          </a:bodyPr>
          <a:lstStyle>
            <a:lvl1pPr algn="l">
              <a:defRPr sz="2600" b="1">
                <a:solidFill>
                  <a:schemeClr val="bg1"/>
                </a:solidFill>
              </a:defRPr>
            </a:lvl1pPr>
          </a:lstStyle>
          <a:p>
            <a:fld id="{A180441E-7F59-406B-BF1B-25E50DFDC9FF}" type="slidenum">
              <a:rPr lang="en-US"/>
              <a:pPr/>
              <a:t>‹#›</a:t>
            </a:fld>
            <a:endParaRPr lang="en-US"/>
          </a:p>
        </p:txBody>
      </p:sp>
      <p:pic>
        <p:nvPicPr>
          <p:cNvPr id="66579" name="Picture 19"/>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1119704" y="2"/>
            <a:ext cx="1052944" cy="60959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5084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sldNum="0" hdr="0" dt="0"/>
  <p:txStyles>
    <p:titleStyle>
      <a:lvl1pPr algn="l" rtl="0" fontAlgn="base">
        <a:lnSpc>
          <a:spcPct val="90000"/>
        </a:lnSpc>
        <a:spcBef>
          <a:spcPct val="0"/>
        </a:spcBef>
        <a:spcAft>
          <a:spcPct val="0"/>
        </a:spcAft>
        <a:defRPr sz="3600" b="1">
          <a:solidFill>
            <a:schemeClr val="tx2"/>
          </a:solidFill>
          <a:latin typeface="+mj-lt"/>
          <a:ea typeface="+mj-ea"/>
          <a:cs typeface="+mj-cs"/>
        </a:defRPr>
      </a:lvl1pPr>
      <a:lvl2pPr algn="l" rtl="0" fontAlgn="base">
        <a:lnSpc>
          <a:spcPct val="90000"/>
        </a:lnSpc>
        <a:spcBef>
          <a:spcPct val="0"/>
        </a:spcBef>
        <a:spcAft>
          <a:spcPct val="0"/>
        </a:spcAft>
        <a:defRPr sz="3600" b="1">
          <a:solidFill>
            <a:schemeClr val="tx2"/>
          </a:solidFill>
          <a:latin typeface="Arial" charset="0"/>
        </a:defRPr>
      </a:lvl2pPr>
      <a:lvl3pPr algn="l" rtl="0" fontAlgn="base">
        <a:lnSpc>
          <a:spcPct val="90000"/>
        </a:lnSpc>
        <a:spcBef>
          <a:spcPct val="0"/>
        </a:spcBef>
        <a:spcAft>
          <a:spcPct val="0"/>
        </a:spcAft>
        <a:defRPr sz="3600" b="1">
          <a:solidFill>
            <a:schemeClr val="tx2"/>
          </a:solidFill>
          <a:latin typeface="Arial" charset="0"/>
        </a:defRPr>
      </a:lvl3pPr>
      <a:lvl4pPr algn="l" rtl="0" fontAlgn="base">
        <a:lnSpc>
          <a:spcPct val="90000"/>
        </a:lnSpc>
        <a:spcBef>
          <a:spcPct val="0"/>
        </a:spcBef>
        <a:spcAft>
          <a:spcPct val="0"/>
        </a:spcAft>
        <a:defRPr sz="3600" b="1">
          <a:solidFill>
            <a:schemeClr val="tx2"/>
          </a:solidFill>
          <a:latin typeface="Arial" charset="0"/>
        </a:defRPr>
      </a:lvl4pPr>
      <a:lvl5pPr algn="l" rtl="0" fontAlgn="base">
        <a:lnSpc>
          <a:spcPct val="90000"/>
        </a:lnSpc>
        <a:spcBef>
          <a:spcPct val="0"/>
        </a:spcBef>
        <a:spcAft>
          <a:spcPct val="0"/>
        </a:spcAft>
        <a:defRPr sz="3600" b="1">
          <a:solidFill>
            <a:schemeClr val="tx2"/>
          </a:solidFill>
          <a:latin typeface="Arial" charset="0"/>
        </a:defRPr>
      </a:lvl5pPr>
      <a:lvl6pPr marL="457200" algn="l" rtl="0" fontAlgn="base">
        <a:lnSpc>
          <a:spcPct val="90000"/>
        </a:lnSpc>
        <a:spcBef>
          <a:spcPct val="0"/>
        </a:spcBef>
        <a:spcAft>
          <a:spcPct val="0"/>
        </a:spcAft>
        <a:defRPr sz="3600" b="1">
          <a:solidFill>
            <a:schemeClr val="tx2"/>
          </a:solidFill>
          <a:latin typeface="Arial" charset="0"/>
        </a:defRPr>
      </a:lvl6pPr>
      <a:lvl7pPr marL="914400" algn="l" rtl="0" fontAlgn="base">
        <a:lnSpc>
          <a:spcPct val="90000"/>
        </a:lnSpc>
        <a:spcBef>
          <a:spcPct val="0"/>
        </a:spcBef>
        <a:spcAft>
          <a:spcPct val="0"/>
        </a:spcAft>
        <a:defRPr sz="3600" b="1">
          <a:solidFill>
            <a:schemeClr val="tx2"/>
          </a:solidFill>
          <a:latin typeface="Arial" charset="0"/>
        </a:defRPr>
      </a:lvl7pPr>
      <a:lvl8pPr marL="1371600" algn="l" rtl="0" fontAlgn="base">
        <a:lnSpc>
          <a:spcPct val="90000"/>
        </a:lnSpc>
        <a:spcBef>
          <a:spcPct val="0"/>
        </a:spcBef>
        <a:spcAft>
          <a:spcPct val="0"/>
        </a:spcAft>
        <a:defRPr sz="3600" b="1">
          <a:solidFill>
            <a:schemeClr val="tx2"/>
          </a:solidFill>
          <a:latin typeface="Arial" charset="0"/>
        </a:defRPr>
      </a:lvl8pPr>
      <a:lvl9pPr marL="1828800" algn="l" rtl="0" fontAlgn="base">
        <a:lnSpc>
          <a:spcPct val="90000"/>
        </a:lnSpc>
        <a:spcBef>
          <a:spcPct val="0"/>
        </a:spcBef>
        <a:spcAft>
          <a:spcPct val="0"/>
        </a:spcAft>
        <a:defRPr sz="3600" b="1">
          <a:solidFill>
            <a:schemeClr val="tx2"/>
          </a:solidFill>
          <a:latin typeface="Arial" charset="0"/>
        </a:defRPr>
      </a:lvl9pPr>
    </p:titleStyle>
    <p:body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fontAlgn="base">
        <a:spcBef>
          <a:spcPct val="20000"/>
        </a:spcBef>
        <a:spcAft>
          <a:spcPct val="0"/>
        </a:spcAft>
        <a:buClr>
          <a:schemeClr val="tx1"/>
        </a:buClr>
        <a:buSzPct val="80000"/>
        <a:buChar char="–"/>
        <a:defRPr>
          <a:solidFill>
            <a:schemeClr val="tx1"/>
          </a:solidFill>
          <a:latin typeface="+mn-lt"/>
          <a:cs typeface="+mn-cs"/>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Chương 2. Đối tượng và lớp</a:t>
            </a:r>
          </a:p>
        </p:txBody>
      </p:sp>
      <p:sp>
        <p:nvSpPr>
          <p:cNvPr id="3" name="Content Placeholder 2"/>
          <p:cNvSpPr>
            <a:spLocks noGrp="1"/>
          </p:cNvSpPr>
          <p:nvPr>
            <p:ph idx="1"/>
          </p:nvPr>
        </p:nvSpPr>
        <p:spPr>
          <a:xfrm>
            <a:off x="728133" y="1913890"/>
            <a:ext cx="8075026" cy="3915410"/>
          </a:xfrm>
        </p:spPr>
        <p:txBody>
          <a:bodyPr/>
          <a:lstStyle/>
          <a:p>
            <a:pPr marL="0" indent="0">
              <a:lnSpc>
                <a:spcPct val="150000"/>
              </a:lnSpc>
              <a:buNone/>
            </a:pPr>
            <a:r>
              <a:rPr lang="en-US" i="1"/>
              <a:t>2.1. Định nghĩa đối tượng, lớp.</a:t>
            </a:r>
            <a:endParaRPr lang="en-US"/>
          </a:p>
          <a:p>
            <a:pPr marL="0" indent="0">
              <a:lnSpc>
                <a:spcPct val="150000"/>
              </a:lnSpc>
              <a:buNone/>
            </a:pPr>
            <a:r>
              <a:rPr lang="en-US" i="1"/>
              <a:t>2.2. Khai báo lớp, đối tượng. </a:t>
            </a:r>
          </a:p>
          <a:p>
            <a:pPr marL="0" indent="0">
              <a:lnSpc>
                <a:spcPct val="150000"/>
              </a:lnSpc>
              <a:buNone/>
            </a:pPr>
            <a:r>
              <a:rPr lang="en-US" i="1"/>
              <a:t>2.3. Cấu tử và hủy tử.</a:t>
            </a:r>
            <a:endParaRPr lang="en-US"/>
          </a:p>
          <a:p>
            <a:pPr marL="0" indent="0">
              <a:lnSpc>
                <a:spcPct val="150000"/>
              </a:lnSpc>
              <a:buNone/>
            </a:pPr>
            <a:r>
              <a:rPr lang="en-US" i="1"/>
              <a:t>2.4. Thành phần tĩnh, hàm bạn, lớp bạn.</a:t>
            </a:r>
            <a:endParaRPr lang="en-US"/>
          </a:p>
          <a:p>
            <a:pPr marL="0" indent="0">
              <a:lnSpc>
                <a:spcPct val="150000"/>
              </a:lnSpc>
              <a:buNone/>
            </a:pPr>
            <a:r>
              <a:rPr lang="en-US" i="1"/>
              <a:t>2.5. Định nghĩa chồng toán tử.</a:t>
            </a:r>
            <a:endParaRPr lang="en-US"/>
          </a:p>
        </p:txBody>
      </p:sp>
      <p:sp>
        <p:nvSpPr>
          <p:cNvPr id="4" name="Footer Placeholder 3">
            <a:extLst>
              <a:ext uri="{FF2B5EF4-FFF2-40B4-BE49-F238E27FC236}">
                <a16:creationId xmlns:a16="http://schemas.microsoft.com/office/drawing/2014/main" id="{4936DA1F-A9FB-6148-ACBE-F2BF60486524}"/>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72033297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13EA4-6E3D-D147-9656-67C27297DD71}"/>
              </a:ext>
            </a:extLst>
          </p:cNvPr>
          <p:cNvSpPr>
            <a:spLocks noGrp="1"/>
          </p:cNvSpPr>
          <p:nvPr>
            <p:ph type="title"/>
          </p:nvPr>
        </p:nvSpPr>
        <p:spPr/>
        <p:txBody>
          <a:bodyPr/>
          <a:lstStyle/>
          <a:p>
            <a:r>
              <a:rPr lang="en-US"/>
              <a:t>C</a:t>
            </a:r>
            <a:r>
              <a:rPr lang="en-VN"/>
              <a:t>on trỏ this</a:t>
            </a:r>
          </a:p>
        </p:txBody>
      </p:sp>
      <p:sp>
        <p:nvSpPr>
          <p:cNvPr id="3" name="Content Placeholder 2">
            <a:extLst>
              <a:ext uri="{FF2B5EF4-FFF2-40B4-BE49-F238E27FC236}">
                <a16:creationId xmlns:a16="http://schemas.microsoft.com/office/drawing/2014/main" id="{AEC3A907-C0B8-014C-A821-53CEAA23C2BD}"/>
              </a:ext>
            </a:extLst>
          </p:cNvPr>
          <p:cNvSpPr>
            <a:spLocks noGrp="1"/>
          </p:cNvSpPr>
          <p:nvPr>
            <p:ph idx="1"/>
          </p:nvPr>
        </p:nvSpPr>
        <p:spPr>
          <a:xfrm>
            <a:off x="817817" y="1765300"/>
            <a:ext cx="5998273" cy="5092700"/>
          </a:xfrm>
        </p:spPr>
        <p:txBody>
          <a:bodyPr/>
          <a:lstStyle/>
          <a:p>
            <a:pPr marL="0" indent="0">
              <a:buNone/>
            </a:pPr>
            <a:r>
              <a:rPr lang="en-US" sz="1800"/>
              <a:t>class Employee {</a:t>
            </a:r>
          </a:p>
          <a:p>
            <a:pPr marL="0" indent="0">
              <a:buNone/>
            </a:pPr>
            <a:r>
              <a:rPr lang="en-US" sz="1800"/>
              <a:t>private:</a:t>
            </a:r>
          </a:p>
          <a:p>
            <a:pPr marL="0" indent="0">
              <a:buNone/>
            </a:pPr>
            <a:r>
              <a:rPr lang="en-US" sz="1800"/>
              <a:t>    int id; </a:t>
            </a:r>
          </a:p>
          <a:p>
            <a:pPr marL="0" indent="0">
              <a:buNone/>
            </a:pPr>
            <a:r>
              <a:rPr lang="en-US" sz="1800"/>
              <a:t>    string name; </a:t>
            </a:r>
          </a:p>
          <a:p>
            <a:pPr marL="0" indent="0">
              <a:buNone/>
            </a:pPr>
            <a:r>
              <a:rPr lang="en-US" sz="1800"/>
              <a:t>    float salary;</a:t>
            </a:r>
          </a:p>
          <a:p>
            <a:pPr marL="0" indent="0">
              <a:buNone/>
            </a:pPr>
            <a:r>
              <a:rPr lang="en-US" sz="1800"/>
              <a:t>public:</a:t>
            </a:r>
          </a:p>
          <a:p>
            <a:pPr marL="0" indent="0">
              <a:buNone/>
            </a:pPr>
            <a:r>
              <a:rPr lang="en-US" sz="1800"/>
              <a:t>    Employee(int id, string name, float salary) {</a:t>
            </a:r>
          </a:p>
          <a:p>
            <a:pPr marL="0" indent="0">
              <a:buNone/>
            </a:pPr>
            <a:r>
              <a:rPr lang="en-US" sz="1800"/>
              <a:t>        this-&gt;id = id;</a:t>
            </a:r>
          </a:p>
          <a:p>
            <a:pPr marL="0" indent="0">
              <a:buNone/>
            </a:pPr>
            <a:r>
              <a:rPr lang="en-US" sz="1800"/>
              <a:t>        this-&gt;name = name;</a:t>
            </a:r>
          </a:p>
          <a:p>
            <a:pPr marL="0" indent="0">
              <a:buNone/>
            </a:pPr>
            <a:r>
              <a:rPr lang="en-US" sz="1800"/>
              <a:t>        this-&gt;salary = salary;</a:t>
            </a:r>
          </a:p>
          <a:p>
            <a:pPr marL="0" indent="0">
              <a:buNone/>
            </a:pPr>
            <a:r>
              <a:rPr lang="en-US" sz="1800"/>
              <a:t>    }</a:t>
            </a:r>
          </a:p>
          <a:p>
            <a:pPr marL="0" indent="0">
              <a:buNone/>
            </a:pPr>
            <a:r>
              <a:rPr lang="en-US" sz="1800"/>
              <a:t>    void display() {</a:t>
            </a:r>
          </a:p>
          <a:p>
            <a:pPr marL="0" indent="0">
              <a:buNone/>
            </a:pPr>
            <a:r>
              <a:rPr lang="en-US" sz="1800"/>
              <a:t>        cout &lt;&lt; id &lt;&lt; "  " &lt;&lt; name &lt;&lt; "  " &lt;&lt; salary &lt;&lt; endl;</a:t>
            </a:r>
          </a:p>
          <a:p>
            <a:pPr marL="0" indent="0">
              <a:buNone/>
            </a:pPr>
            <a:r>
              <a:rPr lang="en-US" sz="1800"/>
              <a:t>    }</a:t>
            </a:r>
          </a:p>
          <a:p>
            <a:pPr marL="0" indent="0">
              <a:buNone/>
            </a:pPr>
            <a:r>
              <a:rPr lang="en-US" sz="1800"/>
              <a:t>};</a:t>
            </a:r>
          </a:p>
        </p:txBody>
      </p:sp>
      <p:sp>
        <p:nvSpPr>
          <p:cNvPr id="4" name="Rectangle 3">
            <a:extLst>
              <a:ext uri="{FF2B5EF4-FFF2-40B4-BE49-F238E27FC236}">
                <a16:creationId xmlns:a16="http://schemas.microsoft.com/office/drawing/2014/main" id="{EC4BEF1F-7BFA-E549-B4CA-8492F6D1783D}"/>
              </a:ext>
            </a:extLst>
          </p:cNvPr>
          <p:cNvSpPr/>
          <p:nvPr/>
        </p:nvSpPr>
        <p:spPr>
          <a:xfrm>
            <a:off x="6816090" y="1765300"/>
            <a:ext cx="5196840" cy="2031325"/>
          </a:xfrm>
          <a:prstGeom prst="rect">
            <a:avLst/>
          </a:prstGeom>
        </p:spPr>
        <p:txBody>
          <a:bodyPr wrap="square">
            <a:spAutoFit/>
          </a:bodyPr>
          <a:lstStyle/>
          <a:p>
            <a:r>
              <a:rPr lang="en-US"/>
              <a:t>int main() {</a:t>
            </a:r>
          </a:p>
          <a:p>
            <a:r>
              <a:rPr lang="en-US"/>
              <a:t>    Employee e1 = Employee(101, "Vinh", 500); </a:t>
            </a:r>
          </a:p>
          <a:p>
            <a:r>
              <a:rPr lang="en-US"/>
              <a:t>    Employee e2 = Employee(102, "Hoa", 1000); </a:t>
            </a:r>
          </a:p>
          <a:p>
            <a:r>
              <a:rPr lang="en-US"/>
              <a:t>    e1.display();</a:t>
            </a:r>
          </a:p>
          <a:p>
            <a:r>
              <a:rPr lang="en-US"/>
              <a:t>    e2.display();</a:t>
            </a:r>
          </a:p>
          <a:p>
            <a:r>
              <a:rPr lang="en-US"/>
              <a:t>    return 0;</a:t>
            </a:r>
          </a:p>
          <a:p>
            <a:r>
              <a:rPr lang="en-US"/>
              <a:t>}</a:t>
            </a:r>
          </a:p>
        </p:txBody>
      </p:sp>
      <p:sp>
        <p:nvSpPr>
          <p:cNvPr id="5" name="Footer Placeholder 4">
            <a:extLst>
              <a:ext uri="{FF2B5EF4-FFF2-40B4-BE49-F238E27FC236}">
                <a16:creationId xmlns:a16="http://schemas.microsoft.com/office/drawing/2014/main" id="{BDCD27B6-647B-1D49-910C-08EE7A6EEA37}"/>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5915833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ADC7E-224B-F844-853F-2EFD84D95623}"/>
              </a:ext>
            </a:extLst>
          </p:cNvPr>
          <p:cNvSpPr>
            <a:spLocks noGrp="1"/>
          </p:cNvSpPr>
          <p:nvPr>
            <p:ph type="title"/>
          </p:nvPr>
        </p:nvSpPr>
        <p:spPr/>
        <p:txBody>
          <a:bodyPr/>
          <a:lstStyle/>
          <a:p>
            <a:r>
              <a:rPr lang="en-US"/>
              <a:t>C</a:t>
            </a:r>
            <a:r>
              <a:rPr lang="en-VN"/>
              <a:t>on trỏ this</a:t>
            </a:r>
          </a:p>
        </p:txBody>
      </p:sp>
      <p:pic>
        <p:nvPicPr>
          <p:cNvPr id="9" name="Content Placeholder 8">
            <a:extLst>
              <a:ext uri="{FF2B5EF4-FFF2-40B4-BE49-F238E27FC236}">
                <a16:creationId xmlns:a16="http://schemas.microsoft.com/office/drawing/2014/main" id="{2A3F0D54-6E04-6045-A499-851FBFFA9F80}"/>
              </a:ext>
            </a:extLst>
          </p:cNvPr>
          <p:cNvPicPr>
            <a:picLocks noGrp="1" noChangeAspect="1"/>
          </p:cNvPicPr>
          <p:nvPr>
            <p:ph idx="1"/>
          </p:nvPr>
        </p:nvPicPr>
        <p:blipFill>
          <a:blip r:embed="rId2"/>
          <a:stretch>
            <a:fillRect/>
          </a:stretch>
        </p:blipFill>
        <p:spPr>
          <a:xfrm>
            <a:off x="728133" y="1845310"/>
            <a:ext cx="5933440" cy="4635500"/>
          </a:xfrm>
        </p:spPr>
      </p:pic>
      <p:pic>
        <p:nvPicPr>
          <p:cNvPr id="11" name="Picture 10">
            <a:extLst>
              <a:ext uri="{FF2B5EF4-FFF2-40B4-BE49-F238E27FC236}">
                <a16:creationId xmlns:a16="http://schemas.microsoft.com/office/drawing/2014/main" id="{78D3B8E8-5E55-524B-A2B2-E2C3E55D2FC8}"/>
              </a:ext>
            </a:extLst>
          </p:cNvPr>
          <p:cNvPicPr>
            <a:picLocks noChangeAspect="1"/>
          </p:cNvPicPr>
          <p:nvPr/>
        </p:nvPicPr>
        <p:blipFill>
          <a:blip r:embed="rId3"/>
          <a:stretch>
            <a:fillRect/>
          </a:stretch>
        </p:blipFill>
        <p:spPr>
          <a:xfrm>
            <a:off x="6812280" y="1845310"/>
            <a:ext cx="5379720" cy="3314700"/>
          </a:xfrm>
          <a:prstGeom prst="rect">
            <a:avLst/>
          </a:prstGeom>
        </p:spPr>
      </p:pic>
      <p:sp>
        <p:nvSpPr>
          <p:cNvPr id="12" name="Footer Placeholder 11">
            <a:extLst>
              <a:ext uri="{FF2B5EF4-FFF2-40B4-BE49-F238E27FC236}">
                <a16:creationId xmlns:a16="http://schemas.microsoft.com/office/drawing/2014/main" id="{18407DB2-8544-E94D-ABF0-D25D1F522590}"/>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54365843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2.3. Cấu tử và hủy tử.</a:t>
            </a:r>
            <a:endParaRPr lang="en-US"/>
          </a:p>
        </p:txBody>
      </p:sp>
      <p:sp>
        <p:nvSpPr>
          <p:cNvPr id="3" name="Content Placeholder 2"/>
          <p:cNvSpPr>
            <a:spLocks noGrp="1"/>
          </p:cNvSpPr>
          <p:nvPr>
            <p:ph idx="1"/>
          </p:nvPr>
        </p:nvSpPr>
        <p:spPr>
          <a:xfrm>
            <a:off x="1131570" y="1765300"/>
            <a:ext cx="10595610" cy="4940300"/>
          </a:xfrm>
        </p:spPr>
        <p:txBody>
          <a:bodyPr/>
          <a:lstStyle/>
          <a:p>
            <a:pPr algn="just"/>
            <a:r>
              <a:rPr lang="en-US"/>
              <a:t>Cấu tử (constructor): hàm thành phần có nhiệm vụ khởi tạo giá trị ban đầu cho dữ liệu của đối tượng.</a:t>
            </a:r>
          </a:p>
          <a:p>
            <a:pPr algn="just"/>
            <a:r>
              <a:rPr lang="en-US"/>
              <a:t>Đặc điểm:</a:t>
            </a:r>
          </a:p>
          <a:p>
            <a:pPr lvl="1" algn="just"/>
            <a:r>
              <a:rPr lang="en-US"/>
              <a:t>trùng tên với tên lớp</a:t>
            </a:r>
          </a:p>
          <a:p>
            <a:pPr lvl="1" algn="just"/>
            <a:r>
              <a:rPr lang="en-US"/>
              <a:t>có nhãn public</a:t>
            </a:r>
          </a:p>
          <a:p>
            <a:pPr lvl="1" algn="just"/>
            <a:r>
              <a:rPr lang="en-US"/>
              <a:t>không có kiểu trả về</a:t>
            </a:r>
          </a:p>
          <a:p>
            <a:pPr lvl="1" algn="just"/>
            <a:r>
              <a:rPr lang="en-US"/>
              <a:t>có hoặc không có tham số (hàm tạo ngầm định)</a:t>
            </a:r>
          </a:p>
          <a:p>
            <a:pPr lvl="1" algn="just"/>
            <a:r>
              <a:rPr lang="en-US"/>
              <a:t>tự động được gọi khi đt được khai báo</a:t>
            </a:r>
          </a:p>
          <a:p>
            <a:pPr lvl="1" algn="just"/>
            <a:r>
              <a:rPr lang="en-US"/>
              <a:t>nếu không xd tường minh thì chương trình tự sinh ra một hàm tạo không tham số, không nội dung</a:t>
            </a:r>
          </a:p>
        </p:txBody>
      </p:sp>
      <p:sp>
        <p:nvSpPr>
          <p:cNvPr id="4" name="Footer Placeholder 3">
            <a:extLst>
              <a:ext uri="{FF2B5EF4-FFF2-40B4-BE49-F238E27FC236}">
                <a16:creationId xmlns:a16="http://schemas.microsoft.com/office/drawing/2014/main" id="{63589F28-AD0F-C740-9E38-F0A7912C3E89}"/>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535588469"/>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tử</a:t>
            </a:r>
          </a:p>
        </p:txBody>
      </p:sp>
      <p:sp>
        <p:nvSpPr>
          <p:cNvPr id="3" name="Content Placeholder 2"/>
          <p:cNvSpPr>
            <a:spLocks noGrp="1"/>
          </p:cNvSpPr>
          <p:nvPr>
            <p:ph idx="1"/>
          </p:nvPr>
        </p:nvSpPr>
        <p:spPr>
          <a:xfrm>
            <a:off x="1075765" y="1904104"/>
            <a:ext cx="5770805" cy="4496696"/>
          </a:xfrm>
        </p:spPr>
        <p:txBody>
          <a:bodyPr/>
          <a:lstStyle/>
          <a:p>
            <a:pPr marL="0" indent="0">
              <a:buNone/>
            </a:pPr>
            <a:r>
              <a:rPr lang="fr-FR"/>
              <a:t>class MyClass{</a:t>
            </a:r>
            <a:endParaRPr lang="en-US"/>
          </a:p>
          <a:p>
            <a:pPr marL="0" indent="0">
              <a:buNone/>
            </a:pPr>
            <a:r>
              <a:rPr lang="fr-FR"/>
              <a:t>		</a:t>
            </a:r>
            <a:r>
              <a:rPr lang="fr-FR" b="1"/>
              <a:t>const</a:t>
            </a:r>
            <a:r>
              <a:rPr lang="fr-FR"/>
              <a:t> int ci;</a:t>
            </a:r>
            <a:endParaRPr lang="en-US"/>
          </a:p>
          <a:p>
            <a:pPr marL="0" indent="0">
              <a:buNone/>
            </a:pPr>
            <a:r>
              <a:rPr lang="fr-FR"/>
              <a:t>		int x;</a:t>
            </a:r>
            <a:endParaRPr lang="en-US"/>
          </a:p>
          <a:p>
            <a:pPr marL="0" indent="0">
              <a:buNone/>
            </a:pPr>
            <a:r>
              <a:rPr lang="fr-FR"/>
              <a:t>	public:</a:t>
            </a:r>
            <a:endParaRPr lang="en-US"/>
          </a:p>
          <a:p>
            <a:pPr marL="0" indent="0">
              <a:buNone/>
            </a:pPr>
            <a:r>
              <a:rPr lang="fr-FR"/>
              <a:t>		 MyClass():ci(0),x(0){}</a:t>
            </a:r>
            <a:endParaRPr lang="en-US"/>
          </a:p>
          <a:p>
            <a:pPr marL="0" indent="0">
              <a:buNone/>
            </a:pPr>
            <a:r>
              <a:rPr lang="fr-FR"/>
              <a:t>};</a:t>
            </a:r>
          </a:p>
          <a:p>
            <a:pPr marL="0" indent="0">
              <a:buNone/>
            </a:pPr>
            <a:r>
              <a:rPr lang="fr-FR"/>
              <a:t>hoặc MyClass(): ci(0){x=0;}</a:t>
            </a:r>
            <a:endParaRPr lang="en-US"/>
          </a:p>
        </p:txBody>
      </p:sp>
      <p:sp>
        <p:nvSpPr>
          <p:cNvPr id="4" name="Footer Placeholder 3">
            <a:extLst>
              <a:ext uri="{FF2B5EF4-FFF2-40B4-BE49-F238E27FC236}">
                <a16:creationId xmlns:a16="http://schemas.microsoft.com/office/drawing/2014/main" id="{DE653E0A-C003-D84F-8A71-1FE68E1732DC}"/>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47049537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Cấu tử</a:t>
            </a:r>
          </a:p>
        </p:txBody>
      </p:sp>
      <p:sp>
        <p:nvSpPr>
          <p:cNvPr id="3" name="Content Placeholder 2"/>
          <p:cNvSpPr>
            <a:spLocks noGrp="1"/>
          </p:cNvSpPr>
          <p:nvPr>
            <p:ph idx="1"/>
          </p:nvPr>
        </p:nvSpPr>
        <p:spPr>
          <a:xfrm>
            <a:off x="1054250" y="1765300"/>
            <a:ext cx="7756264" cy="4940300"/>
          </a:xfrm>
        </p:spPr>
        <p:txBody>
          <a:bodyPr/>
          <a:lstStyle/>
          <a:p>
            <a:pPr marL="0" indent="0">
              <a:buNone/>
            </a:pPr>
            <a:r>
              <a:rPr lang="en-US" sz="2600"/>
              <a:t>class PS{</a:t>
            </a:r>
          </a:p>
          <a:p>
            <a:pPr marL="0" indent="0">
              <a:buNone/>
            </a:pPr>
            <a:r>
              <a:rPr lang="en-US" sz="2600"/>
              <a:t>		int ts, ms;</a:t>
            </a:r>
          </a:p>
          <a:p>
            <a:pPr marL="0" indent="0">
              <a:buNone/>
            </a:pPr>
            <a:r>
              <a:rPr lang="en-US" sz="2600"/>
              <a:t>	public:</a:t>
            </a:r>
          </a:p>
          <a:p>
            <a:pPr marL="0" indent="0">
              <a:buNone/>
            </a:pPr>
            <a:r>
              <a:rPr lang="en-US" sz="2600"/>
              <a:t>		PS():ts(1), ms(2){}</a:t>
            </a:r>
          </a:p>
          <a:p>
            <a:pPr marL="0" indent="0">
              <a:buNone/>
            </a:pPr>
            <a:r>
              <a:rPr lang="en-US" sz="2600"/>
              <a:t>		TS(int t, int m=9){ts=t; ms=m;}		</a:t>
            </a:r>
          </a:p>
          <a:p>
            <a:pPr marL="0" indent="0">
              <a:buNone/>
            </a:pPr>
            <a:r>
              <a:rPr lang="en-US" sz="2600"/>
              <a:t>};</a:t>
            </a:r>
          </a:p>
          <a:p>
            <a:pPr marL="0" indent="0">
              <a:buNone/>
            </a:pPr>
            <a:r>
              <a:rPr lang="en-US" sz="2600"/>
              <a:t>PS a; // dùng hàm mặc định</a:t>
            </a:r>
          </a:p>
          <a:p>
            <a:pPr marL="0" indent="0">
              <a:buNone/>
            </a:pPr>
            <a:r>
              <a:rPr lang="en-US" sz="2600"/>
              <a:t>PS b(2); // dùng hàm có tham số</a:t>
            </a:r>
          </a:p>
          <a:p>
            <a:pPr marL="0" indent="0">
              <a:buNone/>
            </a:pPr>
            <a:r>
              <a:rPr lang="en-US" sz="2600"/>
              <a:t>PS x[10], y[5]={{3}, {5, 6}, 7, PS(2, 3)};</a:t>
            </a:r>
          </a:p>
        </p:txBody>
      </p:sp>
      <p:sp>
        <p:nvSpPr>
          <p:cNvPr id="4" name="Footer Placeholder 3">
            <a:extLst>
              <a:ext uri="{FF2B5EF4-FFF2-40B4-BE49-F238E27FC236}">
                <a16:creationId xmlns:a16="http://schemas.microsoft.com/office/drawing/2014/main" id="{CED59C5E-A806-7749-BD06-309B2AA0D4DC}"/>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467042199"/>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Cấu tử sao chép (Copy Constructor)</a:t>
            </a:r>
          </a:p>
        </p:txBody>
      </p:sp>
      <p:sp>
        <p:nvSpPr>
          <p:cNvPr id="5" name="Content Placeholder 4">
            <a:extLst>
              <a:ext uri="{FF2B5EF4-FFF2-40B4-BE49-F238E27FC236}">
                <a16:creationId xmlns:a16="http://schemas.microsoft.com/office/drawing/2014/main" id="{1FAEDBD9-C41D-4FDB-B715-034270FAEE66}"/>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Nhiệm vụ của hàm thiết lập sao chép là tạo ra một đối t</a:t>
            </a:r>
            <a:r>
              <a:rPr lang="vi-VN">
                <a:latin typeface="Times New Roman" panose="02020603050405020304" pitchFamily="18" charset="0"/>
                <a:cs typeface="Times New Roman" panose="02020603050405020304" pitchFamily="18" charset="0"/>
              </a:rPr>
              <a:t>ư</a:t>
            </a:r>
            <a:r>
              <a:rPr lang="en-US">
                <a:latin typeface="Times New Roman" panose="02020603050405020304" pitchFamily="18" charset="0"/>
                <a:cs typeface="Times New Roman" panose="02020603050405020304" pitchFamily="18" charset="0"/>
              </a:rPr>
              <a:t>ợng giống hệt một đối t­</a:t>
            </a:r>
            <a:r>
              <a:rPr lang="vi-VN">
                <a:latin typeface="Times New Roman" panose="02020603050405020304" pitchFamily="18" charset="0"/>
                <a:cs typeface="Times New Roman" panose="02020603050405020304" pitchFamily="18" charset="0"/>
              </a:rPr>
              <a:t>ượ</a:t>
            </a:r>
            <a:r>
              <a:rPr lang="en-US">
                <a:latin typeface="Times New Roman" panose="02020603050405020304" pitchFamily="18" charset="0"/>
                <a:cs typeface="Times New Roman" panose="02020603050405020304" pitchFamily="18" charset="0"/>
              </a:rPr>
              <a:t>ng đã có.</a:t>
            </a:r>
          </a:p>
          <a:p>
            <a:r>
              <a:rPr lang="en-US">
                <a:latin typeface="Times New Roman" panose="02020603050405020304" pitchFamily="18" charset="0"/>
                <a:cs typeface="Times New Roman" panose="02020603050405020304" pitchFamily="18" charset="0"/>
              </a:rPr>
              <a:t>Tạo đối </a:t>
            </a:r>
            <a:r>
              <a:rPr lang="vi-VN">
                <a:latin typeface="Times New Roman" panose="02020603050405020304" pitchFamily="18" charset="0"/>
                <a:cs typeface="Times New Roman" panose="02020603050405020304" pitchFamily="18" charset="0"/>
              </a:rPr>
              <a:t>tượng mới và sao chép nội dung của đối tượng cũ sang đối tượng mới</a:t>
            </a:r>
            <a:r>
              <a:rPr lang="en-US">
                <a:latin typeface="Times New Roman" panose="02020603050405020304" pitchFamily="18" charset="0"/>
                <a:cs typeface="Times New Roman" panose="02020603050405020304" pitchFamily="18" charset="0"/>
              </a:rPr>
              <a:t>.</a:t>
            </a:r>
            <a:endParaRPr lang="en-US" altLang="en-US">
              <a:latin typeface="Times New Roman" panose="02020603050405020304" pitchFamily="18" charset="0"/>
              <a:cs typeface="Times New Roman" panose="02020603050405020304" pitchFamily="18" charset="0"/>
            </a:endParaRPr>
          </a:p>
          <a:p>
            <a:r>
              <a:rPr lang="en-US" altLang="en-US">
                <a:solidFill>
                  <a:srgbClr val="333333"/>
                </a:solidFill>
                <a:latin typeface="Times New Roman" panose="02020603050405020304" pitchFamily="18" charset="0"/>
                <a:cs typeface="Times New Roman" panose="02020603050405020304" pitchFamily="18" charset="0"/>
              </a:rPr>
              <a:t>ten_lop </a:t>
            </a:r>
            <a:r>
              <a:rPr lang="en-US" altLang="en-US">
                <a:solidFill>
                  <a:srgbClr val="666600"/>
                </a:solidFill>
                <a:latin typeface="Times New Roman" panose="02020603050405020304" pitchFamily="18" charset="0"/>
                <a:cs typeface="Times New Roman" panose="02020603050405020304" pitchFamily="18" charset="0"/>
              </a:rPr>
              <a:t>(</a:t>
            </a:r>
            <a:r>
              <a:rPr lang="en-US" altLang="en-US">
                <a:solidFill>
                  <a:srgbClr val="000088"/>
                </a:solidFill>
                <a:latin typeface="Times New Roman" panose="02020603050405020304" pitchFamily="18" charset="0"/>
                <a:cs typeface="Times New Roman" panose="02020603050405020304" pitchFamily="18" charset="0"/>
              </a:rPr>
              <a:t>const</a:t>
            </a:r>
            <a:r>
              <a:rPr lang="en-US" altLang="en-US">
                <a:solidFill>
                  <a:srgbClr val="333333"/>
                </a:solidFill>
                <a:latin typeface="Times New Roman" panose="02020603050405020304" pitchFamily="18" charset="0"/>
                <a:cs typeface="Times New Roman" panose="02020603050405020304" pitchFamily="18" charset="0"/>
              </a:rPr>
              <a:t> ten_lop </a:t>
            </a:r>
            <a:r>
              <a:rPr lang="en-US" altLang="en-US">
                <a:solidFill>
                  <a:srgbClr val="666600"/>
                </a:solidFill>
                <a:latin typeface="Times New Roman" panose="02020603050405020304" pitchFamily="18" charset="0"/>
                <a:cs typeface="Times New Roman" panose="02020603050405020304" pitchFamily="18" charset="0"/>
              </a:rPr>
              <a:t>&amp;</a:t>
            </a:r>
            <a:r>
              <a:rPr lang="en-US" altLang="en-US">
                <a:solidFill>
                  <a:srgbClr val="333333"/>
                </a:solidFill>
                <a:latin typeface="Times New Roman" panose="02020603050405020304" pitchFamily="18" charset="0"/>
                <a:cs typeface="Times New Roman" panose="02020603050405020304" pitchFamily="18" charset="0"/>
              </a:rPr>
              <a:t>obj</a:t>
            </a:r>
            <a:r>
              <a:rPr lang="en-US" altLang="en-US">
                <a:solidFill>
                  <a:srgbClr val="666600"/>
                </a:solidFill>
                <a:latin typeface="Times New Roman" panose="02020603050405020304" pitchFamily="18" charset="0"/>
                <a:cs typeface="Times New Roman" panose="02020603050405020304" pitchFamily="18" charset="0"/>
              </a:rPr>
              <a:t>)</a:t>
            </a:r>
            <a:r>
              <a:rPr lang="en-US" altLang="en-US">
                <a:solidFill>
                  <a:srgbClr val="333333"/>
                </a:solidFill>
                <a:latin typeface="Times New Roman" panose="02020603050405020304" pitchFamily="18" charset="0"/>
                <a:cs typeface="Times New Roman" panose="02020603050405020304" pitchFamily="18" charset="0"/>
              </a:rPr>
              <a:t> </a:t>
            </a:r>
          </a:p>
          <a:p>
            <a:pPr marL="457200" lvl="1" indent="0">
              <a:buNone/>
            </a:pPr>
            <a:r>
              <a:rPr lang="en-US" altLang="en-US">
                <a:solidFill>
                  <a:srgbClr val="666600"/>
                </a:solidFill>
                <a:latin typeface="Times New Roman" panose="02020603050405020304" pitchFamily="18" charset="0"/>
                <a:cs typeface="Times New Roman" panose="02020603050405020304" pitchFamily="18" charset="0"/>
              </a:rPr>
              <a:t>{</a:t>
            </a:r>
            <a:r>
              <a:rPr lang="en-US" altLang="en-US">
                <a:solidFill>
                  <a:srgbClr val="333333"/>
                </a:solidFill>
                <a:latin typeface="Times New Roman" panose="02020603050405020304" pitchFamily="18" charset="0"/>
                <a:cs typeface="Times New Roman" panose="02020603050405020304" pitchFamily="18" charset="0"/>
              </a:rPr>
              <a:t> </a:t>
            </a:r>
          </a:p>
          <a:p>
            <a:pPr marL="457200" lvl="1" indent="0">
              <a:buNone/>
            </a:pPr>
            <a:r>
              <a:rPr lang="en-US" altLang="en-US">
                <a:solidFill>
                  <a:srgbClr val="880000"/>
                </a:solidFill>
                <a:latin typeface="Times New Roman" panose="02020603050405020304" pitchFamily="18" charset="0"/>
                <a:cs typeface="Times New Roman" panose="02020603050405020304" pitchFamily="18" charset="0"/>
              </a:rPr>
              <a:t>// phần thân của copy constructor</a:t>
            </a:r>
            <a:r>
              <a:rPr lang="en-US" altLang="en-US">
                <a:solidFill>
                  <a:srgbClr val="333333"/>
                </a:solidFill>
                <a:latin typeface="Times New Roman" panose="02020603050405020304" pitchFamily="18" charset="0"/>
                <a:cs typeface="Times New Roman" panose="02020603050405020304" pitchFamily="18" charset="0"/>
              </a:rPr>
              <a:t> </a:t>
            </a:r>
          </a:p>
          <a:p>
            <a:pPr marL="457200" lvl="1" indent="0">
              <a:buNone/>
            </a:pPr>
            <a:r>
              <a:rPr lang="en-US" altLang="en-US">
                <a:solidFill>
                  <a:srgbClr val="666600"/>
                </a:solidFill>
                <a:latin typeface="Times New Roman" panose="02020603050405020304" pitchFamily="18" charset="0"/>
                <a:cs typeface="Times New Roman" panose="02020603050405020304" pitchFamily="18" charset="0"/>
              </a:rPr>
              <a:t>}</a:t>
            </a:r>
            <a:r>
              <a:rPr lang="en-US" altLang="en-US">
                <a:latin typeface="Times New Roman" panose="02020603050405020304" pitchFamily="18" charset="0"/>
                <a:cs typeface="Times New Roman" panose="02020603050405020304" pitchFamily="18" charset="0"/>
              </a:rPr>
              <a:t> </a:t>
            </a:r>
            <a:endParaRPr lang="en-US" altLang="en-US" sz="5600">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42FC46C1-71CD-AA4F-B035-46797437C2B0}"/>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8127687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B9CC-5550-7145-A780-DB05C81403D1}"/>
              </a:ext>
            </a:extLst>
          </p:cNvPr>
          <p:cNvSpPr>
            <a:spLocks noGrp="1"/>
          </p:cNvSpPr>
          <p:nvPr>
            <p:ph type="title"/>
          </p:nvPr>
        </p:nvSpPr>
        <p:spPr/>
        <p:txBody>
          <a:bodyPr/>
          <a:lstStyle/>
          <a:p>
            <a:r>
              <a:rPr lang="en-VN"/>
              <a:t>Huỷ tử (Destructor)</a:t>
            </a:r>
          </a:p>
        </p:txBody>
      </p:sp>
      <p:sp>
        <p:nvSpPr>
          <p:cNvPr id="3" name="Content Placeholder 2">
            <a:extLst>
              <a:ext uri="{FF2B5EF4-FFF2-40B4-BE49-F238E27FC236}">
                <a16:creationId xmlns:a16="http://schemas.microsoft.com/office/drawing/2014/main" id="{B702BA82-7868-8C4A-89CF-70FA7FA030C4}"/>
              </a:ext>
            </a:extLst>
          </p:cNvPr>
          <p:cNvSpPr>
            <a:spLocks noGrp="1"/>
          </p:cNvSpPr>
          <p:nvPr>
            <p:ph idx="1"/>
          </p:nvPr>
        </p:nvSpPr>
        <p:spPr>
          <a:xfrm>
            <a:off x="817816" y="1765300"/>
            <a:ext cx="10766701" cy="4864100"/>
          </a:xfrm>
        </p:spPr>
        <p:txBody>
          <a:bodyPr/>
          <a:lstStyle/>
          <a:p>
            <a:r>
              <a:rPr lang="en-VN"/>
              <a:t>Là phương thức dùng để huỷ bỏ đối tượng</a:t>
            </a:r>
          </a:p>
          <a:p>
            <a:r>
              <a:rPr lang="en-US"/>
              <a:t>Chỉ có duy nhất một hàm hủy trong một lớp. </a:t>
            </a:r>
          </a:p>
          <a:p>
            <a:r>
              <a:rPr lang="en-US"/>
              <a:t>Có tên trùng với tên lớp, có dấu ~ phía trước.</a:t>
            </a:r>
          </a:p>
          <a:p>
            <a:r>
              <a:rPr lang="en-US"/>
              <a:t>Không có tham số.</a:t>
            </a:r>
          </a:p>
          <a:p>
            <a:r>
              <a:rPr lang="en-US"/>
              <a:t>Không có kiểu trả về.</a:t>
            </a:r>
          </a:p>
          <a:p>
            <a:r>
              <a:rPr lang="vi-VN"/>
              <a:t>Được gọi tự động khi đối tượng đi ra khỏi phạm vi:</a:t>
            </a:r>
          </a:p>
          <a:p>
            <a:pPr lvl="1"/>
            <a:r>
              <a:rPr lang="vi-VN"/>
              <a:t>Kết thúc hàm</a:t>
            </a:r>
          </a:p>
          <a:p>
            <a:pPr lvl="1"/>
            <a:r>
              <a:rPr lang="vi-VN"/>
              <a:t>Kết thúc chương trình</a:t>
            </a:r>
          </a:p>
          <a:p>
            <a:pPr lvl="1"/>
            <a:r>
              <a:rPr lang="vi-VN"/>
              <a:t>Kết thúc một block</a:t>
            </a:r>
          </a:p>
          <a:p>
            <a:pPr lvl="1"/>
            <a:r>
              <a:rPr lang="vi-VN"/>
              <a:t>Toán tử delete được gọi</a:t>
            </a:r>
          </a:p>
          <a:p>
            <a:endParaRPr lang="en-VN"/>
          </a:p>
        </p:txBody>
      </p:sp>
      <p:sp>
        <p:nvSpPr>
          <p:cNvPr id="4" name="Footer Placeholder 3">
            <a:extLst>
              <a:ext uri="{FF2B5EF4-FFF2-40B4-BE49-F238E27FC236}">
                <a16:creationId xmlns:a16="http://schemas.microsoft.com/office/drawing/2014/main" id="{6B5AB72D-492C-1C47-9028-455EF8795D0C}"/>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60073043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5A6A1-9E33-6844-B890-25708F2CAA88}"/>
              </a:ext>
            </a:extLst>
          </p:cNvPr>
          <p:cNvSpPr>
            <a:spLocks noGrp="1"/>
          </p:cNvSpPr>
          <p:nvPr>
            <p:ph type="title"/>
          </p:nvPr>
        </p:nvSpPr>
        <p:spPr/>
        <p:txBody>
          <a:bodyPr/>
          <a:lstStyle/>
          <a:p>
            <a:r>
              <a:rPr lang="en-VN"/>
              <a:t>Cấu tử, huỷ tử, cấu tử sao chép</a:t>
            </a:r>
          </a:p>
        </p:txBody>
      </p:sp>
      <p:pic>
        <p:nvPicPr>
          <p:cNvPr id="14" name="Content Placeholder 13">
            <a:extLst>
              <a:ext uri="{FF2B5EF4-FFF2-40B4-BE49-F238E27FC236}">
                <a16:creationId xmlns:a16="http://schemas.microsoft.com/office/drawing/2014/main" id="{06F57F63-F27B-184A-9C66-EFB656FAA87A}"/>
              </a:ext>
            </a:extLst>
          </p:cNvPr>
          <p:cNvPicPr>
            <a:picLocks noGrp="1" noChangeAspect="1"/>
          </p:cNvPicPr>
          <p:nvPr>
            <p:ph idx="1"/>
          </p:nvPr>
        </p:nvPicPr>
        <p:blipFill>
          <a:blip r:embed="rId2"/>
          <a:stretch>
            <a:fillRect/>
          </a:stretch>
        </p:blipFill>
        <p:spPr>
          <a:xfrm>
            <a:off x="903988" y="1926664"/>
            <a:ext cx="4719899" cy="4635500"/>
          </a:xfrm>
        </p:spPr>
      </p:pic>
      <p:pic>
        <p:nvPicPr>
          <p:cNvPr id="20" name="Picture 19">
            <a:extLst>
              <a:ext uri="{FF2B5EF4-FFF2-40B4-BE49-F238E27FC236}">
                <a16:creationId xmlns:a16="http://schemas.microsoft.com/office/drawing/2014/main" id="{BDE91EEA-0FC0-2C46-86C5-ABD2A41C8B76}"/>
              </a:ext>
            </a:extLst>
          </p:cNvPr>
          <p:cNvPicPr>
            <a:picLocks noChangeAspect="1"/>
          </p:cNvPicPr>
          <p:nvPr/>
        </p:nvPicPr>
        <p:blipFill>
          <a:blip r:embed="rId3"/>
          <a:stretch>
            <a:fillRect/>
          </a:stretch>
        </p:blipFill>
        <p:spPr>
          <a:xfrm>
            <a:off x="5817870" y="1911350"/>
            <a:ext cx="6374130" cy="3035300"/>
          </a:xfrm>
          <a:prstGeom prst="rect">
            <a:avLst/>
          </a:prstGeom>
        </p:spPr>
      </p:pic>
      <p:sp>
        <p:nvSpPr>
          <p:cNvPr id="21" name="Footer Placeholder 20">
            <a:extLst>
              <a:ext uri="{FF2B5EF4-FFF2-40B4-BE49-F238E27FC236}">
                <a16:creationId xmlns:a16="http://schemas.microsoft.com/office/drawing/2014/main" id="{3D6A3941-66EB-5D44-A036-A2BFDA080B02}"/>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95427312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8A05-BA10-204B-B771-60DBD84BF7A0}"/>
              </a:ext>
            </a:extLst>
          </p:cNvPr>
          <p:cNvSpPr>
            <a:spLocks noGrp="1"/>
          </p:cNvSpPr>
          <p:nvPr>
            <p:ph type="title"/>
          </p:nvPr>
        </p:nvSpPr>
        <p:spPr/>
        <p:txBody>
          <a:bodyPr/>
          <a:lstStyle/>
          <a:p>
            <a:r>
              <a:rPr lang="en-US" i="1"/>
              <a:t>2.4. Thành phần tĩnh, hàm bạn, lớp bạn</a:t>
            </a:r>
            <a:endParaRPr lang="en-VN"/>
          </a:p>
        </p:txBody>
      </p:sp>
      <p:sp>
        <p:nvSpPr>
          <p:cNvPr id="3" name="Content Placeholder 2">
            <a:extLst>
              <a:ext uri="{FF2B5EF4-FFF2-40B4-BE49-F238E27FC236}">
                <a16:creationId xmlns:a16="http://schemas.microsoft.com/office/drawing/2014/main" id="{CA74C900-C124-2544-B6D3-791F769274E3}"/>
              </a:ext>
            </a:extLst>
          </p:cNvPr>
          <p:cNvSpPr>
            <a:spLocks noGrp="1"/>
          </p:cNvSpPr>
          <p:nvPr>
            <p:ph idx="1"/>
          </p:nvPr>
        </p:nvSpPr>
        <p:spPr/>
        <p:txBody>
          <a:bodyPr/>
          <a:lstStyle/>
          <a:p>
            <a:pPr>
              <a:lnSpc>
                <a:spcPct val="150000"/>
              </a:lnSpc>
            </a:pPr>
            <a:r>
              <a:rPr lang="en-VN"/>
              <a:t>Thành phần tĩnh: </a:t>
            </a:r>
          </a:p>
          <a:p>
            <a:pPr lvl="1">
              <a:lnSpc>
                <a:spcPct val="150000"/>
              </a:lnSpc>
            </a:pPr>
            <a:r>
              <a:rPr lang="en-US"/>
              <a:t>T</a:t>
            </a:r>
            <a:r>
              <a:rPr lang="en-VN"/>
              <a:t>huộc tính tĩnh</a:t>
            </a:r>
          </a:p>
          <a:p>
            <a:pPr lvl="1">
              <a:lnSpc>
                <a:spcPct val="150000"/>
              </a:lnSpc>
            </a:pPr>
            <a:r>
              <a:rPr lang="en-VN"/>
              <a:t>Phương thức tĩnh</a:t>
            </a:r>
          </a:p>
          <a:p>
            <a:pPr>
              <a:lnSpc>
                <a:spcPct val="150000"/>
              </a:lnSpc>
            </a:pPr>
            <a:r>
              <a:rPr lang="en-VN"/>
              <a:t>Hàm bạn, lớp bạn</a:t>
            </a:r>
          </a:p>
          <a:p>
            <a:endParaRPr lang="en-VN"/>
          </a:p>
        </p:txBody>
      </p:sp>
      <p:sp>
        <p:nvSpPr>
          <p:cNvPr id="4" name="Footer Placeholder 3">
            <a:extLst>
              <a:ext uri="{FF2B5EF4-FFF2-40B4-BE49-F238E27FC236}">
                <a16:creationId xmlns:a16="http://schemas.microsoft.com/office/drawing/2014/main" id="{86D1EF5A-3587-9242-9D47-BD46F2092AEF}"/>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83596373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8A05-BA10-204B-B771-60DBD84BF7A0}"/>
              </a:ext>
            </a:extLst>
          </p:cNvPr>
          <p:cNvSpPr>
            <a:spLocks noGrp="1"/>
          </p:cNvSpPr>
          <p:nvPr>
            <p:ph type="title"/>
          </p:nvPr>
        </p:nvSpPr>
        <p:spPr/>
        <p:txBody>
          <a:bodyPr/>
          <a:lstStyle/>
          <a:p>
            <a:r>
              <a:rPr lang="en-US" i="1"/>
              <a:t>2.4. Thành phần tĩnh, ...</a:t>
            </a:r>
            <a:endParaRPr lang="en-VN"/>
          </a:p>
        </p:txBody>
      </p:sp>
      <p:sp>
        <p:nvSpPr>
          <p:cNvPr id="3" name="Content Placeholder 2">
            <a:extLst>
              <a:ext uri="{FF2B5EF4-FFF2-40B4-BE49-F238E27FC236}">
                <a16:creationId xmlns:a16="http://schemas.microsoft.com/office/drawing/2014/main" id="{CA74C900-C124-2544-B6D3-791F769274E3}"/>
              </a:ext>
            </a:extLst>
          </p:cNvPr>
          <p:cNvSpPr>
            <a:spLocks noGrp="1"/>
          </p:cNvSpPr>
          <p:nvPr>
            <p:ph idx="1"/>
          </p:nvPr>
        </p:nvSpPr>
        <p:spPr>
          <a:xfrm>
            <a:off x="817817" y="1765300"/>
            <a:ext cx="10977356" cy="5092700"/>
          </a:xfrm>
        </p:spPr>
        <p:txBody>
          <a:bodyPr/>
          <a:lstStyle/>
          <a:p>
            <a:pPr algn="just"/>
            <a:r>
              <a:rPr lang="en-VN"/>
              <a:t>Thuộc tính tĩnh (</a:t>
            </a:r>
            <a:r>
              <a:rPr lang="en-US"/>
              <a:t>static attribute</a:t>
            </a:r>
            <a:r>
              <a:rPr lang="en-VN"/>
              <a:t>) </a:t>
            </a:r>
            <a:r>
              <a:rPr lang="en-US"/>
              <a:t>là những thuộc tính thuộc về bản thân lớp chứ không thuộc về bất cứ thực thể nào của nó.</a:t>
            </a:r>
          </a:p>
          <a:p>
            <a:pPr algn="just"/>
            <a:r>
              <a:rPr lang="vi-VN"/>
              <a:t>1 thuộc tính tĩnh sẽ giống như 1 biến toàn thể, nghĩa là có thể được truy cập từ bất cứ đâu trong đoạn mã</a:t>
            </a:r>
            <a:endParaRPr lang="en-US"/>
          </a:p>
          <a:p>
            <a:pPr algn="just"/>
            <a:r>
              <a:rPr lang="en-US"/>
              <a:t>Khai báo: thêm từ khoá static vào đầu dòng khai báo thuộc tính</a:t>
            </a:r>
          </a:p>
          <a:p>
            <a:pPr algn="just"/>
            <a:r>
              <a:rPr lang="en-US"/>
              <a:t>class Ten_Lop{</a:t>
            </a:r>
          </a:p>
          <a:p>
            <a:pPr marL="857250" lvl="2" indent="0" algn="just">
              <a:buNone/>
            </a:pPr>
            <a:r>
              <a:rPr lang="en-US"/>
              <a:t>static int x;</a:t>
            </a:r>
          </a:p>
          <a:p>
            <a:pPr marL="857250" lvl="2" indent="0" algn="just">
              <a:buNone/>
            </a:pPr>
            <a:r>
              <a:rPr lang="en-US"/>
              <a:t>int y; </a:t>
            </a:r>
          </a:p>
          <a:p>
            <a:pPr marL="457200" lvl="1" indent="0" algn="just">
              <a:buNone/>
            </a:pPr>
            <a:r>
              <a:rPr lang="en-US"/>
              <a:t>public:</a:t>
            </a:r>
          </a:p>
          <a:p>
            <a:pPr marL="457200" lvl="1" indent="0" algn="just">
              <a:buNone/>
            </a:pPr>
            <a:r>
              <a:rPr lang="en-US"/>
              <a:t>	</a:t>
            </a:r>
            <a:r>
              <a:rPr lang="en-US" sz="2000"/>
              <a:t>Ten_Lop(){...}</a:t>
            </a:r>
          </a:p>
          <a:p>
            <a:pPr marL="0" indent="0" algn="just">
              <a:buNone/>
            </a:pPr>
            <a:r>
              <a:rPr lang="en-US"/>
              <a:t>};</a:t>
            </a:r>
            <a:endParaRPr lang="en-VN"/>
          </a:p>
        </p:txBody>
      </p:sp>
      <p:sp>
        <p:nvSpPr>
          <p:cNvPr id="4" name="Rectangle 3">
            <a:extLst>
              <a:ext uri="{FF2B5EF4-FFF2-40B4-BE49-F238E27FC236}">
                <a16:creationId xmlns:a16="http://schemas.microsoft.com/office/drawing/2014/main" id="{53B40132-B11D-8D4B-95A3-CE68BD523FD8}"/>
              </a:ext>
            </a:extLst>
          </p:cNvPr>
          <p:cNvSpPr/>
          <p:nvPr/>
        </p:nvSpPr>
        <p:spPr>
          <a:xfrm>
            <a:off x="4717594" y="4840517"/>
            <a:ext cx="7077579" cy="646331"/>
          </a:xfrm>
          <a:prstGeom prst="rect">
            <a:avLst/>
          </a:prstGeom>
        </p:spPr>
        <p:txBody>
          <a:bodyPr wrap="none">
            <a:spAutoFit/>
          </a:bodyPr>
          <a:lstStyle/>
          <a:p>
            <a:r>
              <a:rPr lang="en-US" b="0" i="0">
                <a:solidFill>
                  <a:srgbClr val="000088"/>
                </a:solidFill>
                <a:effectLst/>
                <a:latin typeface="Monaco" pitchFamily="2" charset="77"/>
              </a:rPr>
              <a:t>Khởi tạo giá trị thuộc tính static ở bên ngoài lớp</a:t>
            </a:r>
          </a:p>
          <a:p>
            <a:r>
              <a:rPr lang="en-US" b="0" i="0">
                <a:solidFill>
                  <a:srgbClr val="000088"/>
                </a:solidFill>
                <a:effectLst/>
                <a:latin typeface="Monaco" pitchFamily="2" charset="77"/>
              </a:rPr>
              <a:t>int</a:t>
            </a:r>
            <a:r>
              <a:rPr lang="en-US" b="0" i="0">
                <a:solidFill>
                  <a:srgbClr val="000000"/>
                </a:solidFill>
                <a:effectLst/>
                <a:latin typeface="Monaco" pitchFamily="2" charset="77"/>
              </a:rPr>
              <a:t> </a:t>
            </a:r>
            <a:r>
              <a:rPr lang="en-US" b="0" i="0">
                <a:solidFill>
                  <a:srgbClr val="660066"/>
                </a:solidFill>
                <a:effectLst/>
                <a:latin typeface="Monaco" pitchFamily="2" charset="77"/>
              </a:rPr>
              <a:t>Ten_Lop</a:t>
            </a:r>
            <a:r>
              <a:rPr lang="en-US" b="0" i="0">
                <a:solidFill>
                  <a:srgbClr val="666600"/>
                </a:solidFill>
                <a:effectLst/>
                <a:latin typeface="Monaco" pitchFamily="2" charset="77"/>
              </a:rPr>
              <a:t>::</a:t>
            </a:r>
            <a:r>
              <a:rPr lang="en-US">
                <a:solidFill>
                  <a:srgbClr val="000000"/>
                </a:solidFill>
                <a:latin typeface="Monaco" pitchFamily="2" charset="77"/>
              </a:rPr>
              <a:t>x</a:t>
            </a:r>
            <a:r>
              <a:rPr lang="en-US" b="0" i="0">
                <a:solidFill>
                  <a:srgbClr val="000000"/>
                </a:solidFill>
                <a:effectLst/>
                <a:latin typeface="Monaco" pitchFamily="2" charset="77"/>
              </a:rPr>
              <a:t> </a:t>
            </a:r>
            <a:r>
              <a:rPr lang="en-US" b="0" i="0">
                <a:solidFill>
                  <a:srgbClr val="666600"/>
                </a:solidFill>
                <a:effectLst/>
                <a:latin typeface="Monaco" pitchFamily="2" charset="77"/>
              </a:rPr>
              <a:t>=</a:t>
            </a:r>
            <a:r>
              <a:rPr lang="en-US" b="0" i="0">
                <a:solidFill>
                  <a:srgbClr val="000000"/>
                </a:solidFill>
                <a:effectLst/>
                <a:latin typeface="Monaco" pitchFamily="2" charset="77"/>
              </a:rPr>
              <a:t> </a:t>
            </a:r>
            <a:r>
              <a:rPr lang="en-US" b="0" i="0">
                <a:solidFill>
                  <a:srgbClr val="006666"/>
                </a:solidFill>
                <a:effectLst/>
                <a:latin typeface="Monaco" pitchFamily="2" charset="77"/>
              </a:rPr>
              <a:t>5</a:t>
            </a:r>
            <a:r>
              <a:rPr lang="en-US" b="0" i="0">
                <a:solidFill>
                  <a:srgbClr val="666600"/>
                </a:solidFill>
                <a:effectLst/>
                <a:latin typeface="Monaco" pitchFamily="2" charset="77"/>
              </a:rPr>
              <a:t>;</a:t>
            </a:r>
            <a:endParaRPr lang="en-US" b="0" i="0">
              <a:solidFill>
                <a:srgbClr val="434343"/>
              </a:solidFill>
              <a:effectLst/>
              <a:latin typeface="Monaco" pitchFamily="2" charset="77"/>
            </a:endParaRPr>
          </a:p>
        </p:txBody>
      </p:sp>
      <p:sp>
        <p:nvSpPr>
          <p:cNvPr id="5" name="Footer Placeholder 4">
            <a:extLst>
              <a:ext uri="{FF2B5EF4-FFF2-40B4-BE49-F238E27FC236}">
                <a16:creationId xmlns:a16="http://schemas.microsoft.com/office/drawing/2014/main" id="{5E05C41F-5528-1943-B338-BF82E6ECFEA7}"/>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92721947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2.1. Định nghĩa đối tượng, lớp.</a:t>
            </a:r>
            <a:endParaRPr lang="en-US"/>
          </a:p>
        </p:txBody>
      </p:sp>
      <p:sp>
        <p:nvSpPr>
          <p:cNvPr id="3" name="Content Placeholder 2"/>
          <p:cNvSpPr>
            <a:spLocks noGrp="1"/>
          </p:cNvSpPr>
          <p:nvPr>
            <p:ph idx="1"/>
          </p:nvPr>
        </p:nvSpPr>
        <p:spPr/>
        <p:txBody>
          <a:bodyPr/>
          <a:lstStyle/>
          <a:p>
            <a:pPr algn="just">
              <a:lnSpc>
                <a:spcPct val="150000"/>
              </a:lnSpc>
            </a:pPr>
            <a:r>
              <a:rPr lang="en-US"/>
              <a:t>Đối tượng (object): là một thực thể tồn tại trong hệ thống. Mỗi đối tượng xác định bằng 3 yếu tố:</a:t>
            </a:r>
          </a:p>
          <a:p>
            <a:pPr lvl="1" algn="just">
              <a:lnSpc>
                <a:spcPct val="150000"/>
              </a:lnSpc>
              <a:buFont typeface="Wingdings" panose="05000000000000000000" pitchFamily="2" charset="2"/>
              <a:buChar char="Ø"/>
            </a:pPr>
            <a:r>
              <a:rPr lang="en-US"/>
              <a:t>định danh đối tượng: xác định duy nhất đt trong hệ thống, phân biệt các đt với nhau</a:t>
            </a:r>
          </a:p>
          <a:p>
            <a:pPr lvl="1" algn="just">
              <a:lnSpc>
                <a:spcPct val="150000"/>
              </a:lnSpc>
              <a:buFont typeface="Wingdings" panose="05000000000000000000" pitchFamily="2" charset="2"/>
              <a:buChar char="Ø"/>
            </a:pPr>
            <a:r>
              <a:rPr lang="en-US"/>
              <a:t>trạng thái của đt: là các thuộc tính mô tả đt</a:t>
            </a:r>
          </a:p>
          <a:p>
            <a:pPr lvl="1" algn="just">
              <a:lnSpc>
                <a:spcPct val="150000"/>
              </a:lnSpc>
              <a:buFont typeface="Wingdings" panose="05000000000000000000" pitchFamily="2" charset="2"/>
              <a:buChar char="Ø"/>
            </a:pPr>
            <a:r>
              <a:rPr lang="en-US"/>
              <a:t>hoạt động của đt: là những hành động mà đt có thể thực hiện được.</a:t>
            </a:r>
          </a:p>
        </p:txBody>
      </p:sp>
      <p:sp>
        <p:nvSpPr>
          <p:cNvPr id="4" name="Footer Placeholder 3">
            <a:extLst>
              <a:ext uri="{FF2B5EF4-FFF2-40B4-BE49-F238E27FC236}">
                <a16:creationId xmlns:a16="http://schemas.microsoft.com/office/drawing/2014/main" id="{25E0C105-6014-744D-8187-585A37B77918}"/>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00179670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8A05-BA10-204B-B771-60DBD84BF7A0}"/>
              </a:ext>
            </a:extLst>
          </p:cNvPr>
          <p:cNvSpPr>
            <a:spLocks noGrp="1"/>
          </p:cNvSpPr>
          <p:nvPr>
            <p:ph type="title"/>
          </p:nvPr>
        </p:nvSpPr>
        <p:spPr/>
        <p:txBody>
          <a:bodyPr/>
          <a:lstStyle/>
          <a:p>
            <a:r>
              <a:rPr lang="en-US" i="1"/>
              <a:t>2.4. Thành phần tĩnh, ...</a:t>
            </a:r>
            <a:endParaRPr lang="en-VN"/>
          </a:p>
        </p:txBody>
      </p:sp>
      <p:sp>
        <p:nvSpPr>
          <p:cNvPr id="3" name="Content Placeholder 2">
            <a:extLst>
              <a:ext uri="{FF2B5EF4-FFF2-40B4-BE49-F238E27FC236}">
                <a16:creationId xmlns:a16="http://schemas.microsoft.com/office/drawing/2014/main" id="{CA74C900-C124-2544-B6D3-791F769274E3}"/>
              </a:ext>
            </a:extLst>
          </p:cNvPr>
          <p:cNvSpPr>
            <a:spLocks noGrp="1"/>
          </p:cNvSpPr>
          <p:nvPr>
            <p:ph idx="1"/>
          </p:nvPr>
        </p:nvSpPr>
        <p:spPr>
          <a:xfrm>
            <a:off x="817817" y="1765300"/>
            <a:ext cx="10977356" cy="5092700"/>
          </a:xfrm>
        </p:spPr>
        <p:txBody>
          <a:bodyPr/>
          <a:lstStyle/>
          <a:p>
            <a:pPr algn="just"/>
            <a:r>
              <a:rPr lang="en-VN"/>
              <a:t>Phương thức tĩnh (</a:t>
            </a:r>
            <a:r>
              <a:rPr lang="en-US"/>
              <a:t>static method</a:t>
            </a:r>
            <a:r>
              <a:rPr lang="en-VN"/>
              <a:t>) </a:t>
            </a:r>
            <a:r>
              <a:rPr lang="en-US"/>
              <a:t>là những phương thức thuộc về bản thân lớp chứ không thuộc về bất cứ thực thể nào của nó.</a:t>
            </a:r>
          </a:p>
          <a:p>
            <a:pPr algn="just"/>
            <a:r>
              <a:rPr lang="vi-VN"/>
              <a:t>Có thể coi là những hàm bình thường được xếp vào trong khai báo lớp nhưng lại không tác động gì đến các thuộc tính của lớp.</a:t>
            </a:r>
          </a:p>
          <a:p>
            <a:pPr marL="0" indent="0">
              <a:buNone/>
            </a:pPr>
            <a:r>
              <a:rPr lang="en-US"/>
              <a:t>class TenLop{</a:t>
            </a:r>
          </a:p>
          <a:p>
            <a:pPr marL="0" indent="0">
              <a:buNone/>
            </a:pPr>
            <a:r>
              <a:rPr lang="en-US"/>
              <a:t>   public:</a:t>
            </a:r>
          </a:p>
          <a:p>
            <a:pPr marL="400050" lvl="1" indent="0">
              <a:buNone/>
            </a:pPr>
            <a:r>
              <a:rPr lang="en-US"/>
              <a:t>   TenLop();</a:t>
            </a:r>
          </a:p>
          <a:p>
            <a:pPr marL="400050" lvl="1" indent="0">
              <a:buNone/>
            </a:pPr>
            <a:r>
              <a:rPr lang="en-US"/>
              <a:t>   static void phuongThuc();</a:t>
            </a:r>
          </a:p>
          <a:p>
            <a:pPr marL="0" indent="0">
              <a:buNone/>
            </a:pPr>
            <a:r>
              <a:rPr lang="en-US"/>
              <a:t>};</a:t>
            </a:r>
          </a:p>
          <a:p>
            <a:pPr algn="just"/>
            <a:endParaRPr lang="en-VN"/>
          </a:p>
        </p:txBody>
      </p:sp>
      <p:sp>
        <p:nvSpPr>
          <p:cNvPr id="5" name="Rectangle 4">
            <a:extLst>
              <a:ext uri="{FF2B5EF4-FFF2-40B4-BE49-F238E27FC236}">
                <a16:creationId xmlns:a16="http://schemas.microsoft.com/office/drawing/2014/main" id="{7FC1F7AB-C85B-4942-A263-9374CFCDCC51}"/>
              </a:ext>
            </a:extLst>
          </p:cNvPr>
          <p:cNvSpPr/>
          <p:nvPr/>
        </p:nvSpPr>
        <p:spPr>
          <a:xfrm>
            <a:off x="7255642" y="3859145"/>
            <a:ext cx="4539531" cy="2031325"/>
          </a:xfrm>
          <a:prstGeom prst="rect">
            <a:avLst/>
          </a:prstGeom>
        </p:spPr>
        <p:txBody>
          <a:bodyPr wrap="square">
            <a:spAutoFit/>
          </a:bodyPr>
          <a:lstStyle/>
          <a:p>
            <a:r>
              <a:rPr lang="en-US" b="0" i="0">
                <a:solidFill>
                  <a:srgbClr val="000088"/>
                </a:solidFill>
                <a:effectLst/>
                <a:latin typeface="Monaco" pitchFamily="2" charset="77"/>
              </a:rPr>
              <a:t>void</a:t>
            </a:r>
            <a:r>
              <a:rPr lang="en-US" b="0" i="0">
                <a:solidFill>
                  <a:srgbClr val="000000"/>
                </a:solidFill>
                <a:effectLst/>
                <a:latin typeface="Monaco" pitchFamily="2" charset="77"/>
              </a:rPr>
              <a:t> </a:t>
            </a:r>
            <a:r>
              <a:rPr lang="en-US" b="0" i="0">
                <a:solidFill>
                  <a:srgbClr val="660066"/>
                </a:solidFill>
                <a:effectLst/>
                <a:latin typeface="Monaco" pitchFamily="2" charset="77"/>
              </a:rPr>
              <a:t>TenLop</a:t>
            </a:r>
            <a:r>
              <a:rPr lang="en-US" b="0" i="0">
                <a:solidFill>
                  <a:srgbClr val="666600"/>
                </a:solidFill>
                <a:effectLst/>
                <a:latin typeface="Monaco" pitchFamily="2" charset="77"/>
              </a:rPr>
              <a:t>::</a:t>
            </a:r>
            <a:r>
              <a:rPr lang="en-US" b="0" i="0">
                <a:solidFill>
                  <a:srgbClr val="000000"/>
                </a:solidFill>
                <a:effectLst/>
                <a:latin typeface="Monaco" pitchFamily="2" charset="77"/>
              </a:rPr>
              <a:t>phuongThuc</a:t>
            </a:r>
            <a:r>
              <a:rPr lang="en-US" b="0" i="0">
                <a:solidFill>
                  <a:srgbClr val="666600"/>
                </a:solidFill>
                <a:effectLst/>
                <a:latin typeface="Monaco" pitchFamily="2" charset="77"/>
              </a:rPr>
              <a:t>(){</a:t>
            </a:r>
            <a:r>
              <a:rPr lang="en-US" b="0" i="0">
                <a:solidFill>
                  <a:srgbClr val="000000"/>
                </a:solidFill>
                <a:effectLst/>
                <a:latin typeface="Monaco" pitchFamily="2" charset="77"/>
              </a:rPr>
              <a:t> </a:t>
            </a:r>
          </a:p>
          <a:p>
            <a:r>
              <a:rPr lang="en-US" b="0" i="0">
                <a:solidFill>
                  <a:srgbClr val="000000"/>
                </a:solidFill>
                <a:effectLst/>
                <a:latin typeface="Monaco" pitchFamily="2" charset="77"/>
              </a:rPr>
              <a:t>cout </a:t>
            </a:r>
            <a:r>
              <a:rPr lang="en-US" b="0" i="0">
                <a:solidFill>
                  <a:srgbClr val="666600"/>
                </a:solidFill>
                <a:effectLst/>
                <a:latin typeface="Monaco" pitchFamily="2" charset="77"/>
              </a:rPr>
              <a:t>&lt;&lt;</a:t>
            </a:r>
            <a:r>
              <a:rPr lang="en-US" b="0" i="0">
                <a:solidFill>
                  <a:srgbClr val="000000"/>
                </a:solidFill>
                <a:effectLst/>
                <a:latin typeface="Monaco" pitchFamily="2" charset="77"/>
              </a:rPr>
              <a:t> </a:t>
            </a:r>
            <a:r>
              <a:rPr lang="en-US" b="0" i="0">
                <a:solidFill>
                  <a:srgbClr val="008800"/>
                </a:solidFill>
                <a:effectLst/>
                <a:latin typeface="Monaco" pitchFamily="2" charset="77"/>
              </a:rPr>
              <a:t>"Xin chao !"</a:t>
            </a:r>
            <a:r>
              <a:rPr lang="en-US" b="0" i="0">
                <a:solidFill>
                  <a:srgbClr val="000000"/>
                </a:solidFill>
                <a:effectLst/>
                <a:latin typeface="Monaco" pitchFamily="2" charset="77"/>
              </a:rPr>
              <a:t> </a:t>
            </a:r>
            <a:r>
              <a:rPr lang="en-US" b="0" i="0">
                <a:solidFill>
                  <a:srgbClr val="666600"/>
                </a:solidFill>
                <a:effectLst/>
                <a:latin typeface="Monaco" pitchFamily="2" charset="77"/>
              </a:rPr>
              <a:t>&lt;&lt;</a:t>
            </a:r>
            <a:r>
              <a:rPr lang="en-US" b="0" i="0">
                <a:solidFill>
                  <a:srgbClr val="000000"/>
                </a:solidFill>
                <a:effectLst/>
                <a:latin typeface="Monaco" pitchFamily="2" charset="77"/>
              </a:rPr>
              <a:t> endl</a:t>
            </a:r>
            <a:r>
              <a:rPr lang="en-US" b="0" i="0">
                <a:solidFill>
                  <a:srgbClr val="666600"/>
                </a:solidFill>
                <a:effectLst/>
                <a:latin typeface="Monaco" pitchFamily="2" charset="77"/>
              </a:rPr>
              <a:t>;</a:t>
            </a:r>
            <a:endParaRPr lang="en-US">
              <a:solidFill>
                <a:srgbClr val="434343"/>
              </a:solidFill>
              <a:latin typeface="Monaco" pitchFamily="2" charset="77"/>
            </a:endParaRPr>
          </a:p>
          <a:p>
            <a:r>
              <a:rPr lang="en-US" b="0" i="0">
                <a:solidFill>
                  <a:srgbClr val="666600"/>
                </a:solidFill>
                <a:effectLst/>
                <a:latin typeface="Monaco" pitchFamily="2" charset="77"/>
              </a:rPr>
              <a:t>}</a:t>
            </a:r>
          </a:p>
          <a:p>
            <a:r>
              <a:rPr lang="en-US"/>
              <a:t>int main(){</a:t>
            </a:r>
          </a:p>
          <a:p>
            <a:r>
              <a:rPr lang="en-US"/>
              <a:t>   TenLop::phuongThuc();</a:t>
            </a:r>
          </a:p>
          <a:p>
            <a:r>
              <a:rPr lang="en-US"/>
              <a:t>   return 0;</a:t>
            </a:r>
          </a:p>
          <a:p>
            <a:r>
              <a:rPr lang="en-US"/>
              <a:t>}</a:t>
            </a:r>
          </a:p>
        </p:txBody>
      </p:sp>
      <p:sp>
        <p:nvSpPr>
          <p:cNvPr id="6" name="Footer Placeholder 5">
            <a:extLst>
              <a:ext uri="{FF2B5EF4-FFF2-40B4-BE49-F238E27FC236}">
                <a16:creationId xmlns:a16="http://schemas.microsoft.com/office/drawing/2014/main" id="{07443968-D531-2B49-8816-758712BF85FE}"/>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2413748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8A05-BA10-204B-B771-60DBD84BF7A0}"/>
              </a:ext>
            </a:extLst>
          </p:cNvPr>
          <p:cNvSpPr>
            <a:spLocks noGrp="1"/>
          </p:cNvSpPr>
          <p:nvPr>
            <p:ph type="title"/>
          </p:nvPr>
        </p:nvSpPr>
        <p:spPr/>
        <p:txBody>
          <a:bodyPr/>
          <a:lstStyle/>
          <a:p>
            <a:r>
              <a:rPr lang="en-US" i="1"/>
              <a:t>2.4. Thành phần tĩnh – ví dụ</a:t>
            </a:r>
            <a:endParaRPr lang="en-VN"/>
          </a:p>
        </p:txBody>
      </p:sp>
      <p:sp>
        <p:nvSpPr>
          <p:cNvPr id="3" name="Content Placeholder 2">
            <a:extLst>
              <a:ext uri="{FF2B5EF4-FFF2-40B4-BE49-F238E27FC236}">
                <a16:creationId xmlns:a16="http://schemas.microsoft.com/office/drawing/2014/main" id="{CA74C900-C124-2544-B6D3-791F769274E3}"/>
              </a:ext>
            </a:extLst>
          </p:cNvPr>
          <p:cNvSpPr>
            <a:spLocks noGrp="1"/>
          </p:cNvSpPr>
          <p:nvPr>
            <p:ph idx="1"/>
          </p:nvPr>
        </p:nvSpPr>
        <p:spPr>
          <a:xfrm>
            <a:off x="817817" y="1765300"/>
            <a:ext cx="3599637" cy="4635500"/>
          </a:xfrm>
        </p:spPr>
        <p:txBody>
          <a:bodyPr/>
          <a:lstStyle/>
          <a:p>
            <a:pPr marL="0" indent="0">
              <a:buNone/>
            </a:pPr>
            <a:r>
              <a:rPr lang="en-US" sz="2000"/>
              <a:t>#include &lt;iostream&gt;</a:t>
            </a:r>
          </a:p>
          <a:p>
            <a:pPr marL="0" indent="0">
              <a:buNone/>
            </a:pPr>
            <a:r>
              <a:rPr lang="en-US" sz="2000"/>
              <a:t>using namespace std;</a:t>
            </a:r>
          </a:p>
          <a:p>
            <a:pPr marL="0" indent="0">
              <a:buNone/>
            </a:pPr>
            <a:r>
              <a:rPr lang="en-US" sz="2000"/>
              <a:t>class PS{</a:t>
            </a:r>
          </a:p>
          <a:p>
            <a:pPr marL="0" indent="0">
              <a:buNone/>
            </a:pPr>
            <a:r>
              <a:rPr lang="en-US" sz="2000"/>
              <a:t>   public:</a:t>
            </a:r>
          </a:p>
          <a:p>
            <a:pPr marL="0" indent="0">
              <a:buNone/>
            </a:pPr>
            <a:r>
              <a:rPr lang="en-US" sz="2000"/>
              <a:t>     PS(int t, int m);</a:t>
            </a:r>
          </a:p>
          <a:p>
            <a:pPr marL="0" indent="0">
              <a:buNone/>
            </a:pPr>
            <a:r>
              <a:rPr lang="en-US" sz="2000"/>
              <a:t>     ~PS();</a:t>
            </a:r>
          </a:p>
          <a:p>
            <a:pPr marL="0" indent="0">
              <a:buNone/>
            </a:pPr>
            <a:r>
              <a:rPr lang="en-US" sz="2000"/>
              <a:t>     static int soThucThe();</a:t>
            </a:r>
          </a:p>
          <a:p>
            <a:pPr marL="0" indent="0">
              <a:buNone/>
            </a:pPr>
            <a:r>
              <a:rPr lang="en-US" sz="2000"/>
              <a:t>   private:</a:t>
            </a:r>
          </a:p>
          <a:p>
            <a:pPr marL="0" indent="0">
              <a:buNone/>
            </a:pPr>
            <a:r>
              <a:rPr lang="en-US" sz="2000"/>
              <a:t>     int ts, ms;</a:t>
            </a:r>
          </a:p>
          <a:p>
            <a:pPr marL="0" indent="0">
              <a:buNone/>
            </a:pPr>
            <a:r>
              <a:rPr lang="en-US" sz="2000"/>
              <a:t>     static int soLuong;</a:t>
            </a:r>
          </a:p>
          <a:p>
            <a:pPr marL="0" indent="0">
              <a:buNone/>
            </a:pPr>
            <a:r>
              <a:rPr lang="en-US" sz="2000"/>
              <a:t>};</a:t>
            </a:r>
          </a:p>
        </p:txBody>
      </p:sp>
      <p:sp>
        <p:nvSpPr>
          <p:cNvPr id="4" name="Rectangle 3">
            <a:extLst>
              <a:ext uri="{FF2B5EF4-FFF2-40B4-BE49-F238E27FC236}">
                <a16:creationId xmlns:a16="http://schemas.microsoft.com/office/drawing/2014/main" id="{60BF0D05-966A-5F48-A732-D6D9D909EDAD}"/>
              </a:ext>
            </a:extLst>
          </p:cNvPr>
          <p:cNvSpPr/>
          <p:nvPr/>
        </p:nvSpPr>
        <p:spPr>
          <a:xfrm>
            <a:off x="4816699" y="1765300"/>
            <a:ext cx="6967470" cy="4524315"/>
          </a:xfrm>
          <a:prstGeom prst="rect">
            <a:avLst/>
          </a:prstGeom>
        </p:spPr>
        <p:txBody>
          <a:bodyPr wrap="square">
            <a:spAutoFit/>
          </a:bodyPr>
          <a:lstStyle/>
          <a:p>
            <a:r>
              <a:rPr lang="en-US"/>
              <a:t>int PS::soLuong = 0; </a:t>
            </a:r>
          </a:p>
          <a:p>
            <a:r>
              <a:rPr lang="en-US"/>
              <a:t>PS::PS(int t, int m) : ts(t), ms(m){</a:t>
            </a:r>
          </a:p>
          <a:p>
            <a:r>
              <a:rPr lang="en-US"/>
              <a:t>   soLuong++; </a:t>
            </a:r>
          </a:p>
          <a:p>
            <a:r>
              <a:rPr lang="en-US"/>
              <a:t>}</a:t>
            </a:r>
          </a:p>
          <a:p>
            <a:r>
              <a:rPr lang="en-US"/>
              <a:t>PS::~PS(){</a:t>
            </a:r>
          </a:p>
          <a:p>
            <a:r>
              <a:rPr lang="en-US"/>
              <a:t>    soLuong--;</a:t>
            </a:r>
          </a:p>
          <a:p>
            <a:r>
              <a:rPr lang="en-US"/>
              <a:t>}</a:t>
            </a:r>
          </a:p>
          <a:p>
            <a:r>
              <a:rPr lang="en-US"/>
              <a:t>int PS::soThucThe(){</a:t>
            </a:r>
          </a:p>
          <a:p>
            <a:r>
              <a:rPr lang="en-US"/>
              <a:t>   return soLuong;   //Tra ve gia trị cua bien dem</a:t>
            </a:r>
          </a:p>
          <a:p>
            <a:r>
              <a:rPr lang="en-US"/>
              <a:t>}</a:t>
            </a:r>
          </a:p>
          <a:p>
            <a:r>
              <a:rPr lang="en-US"/>
              <a:t>int main(){</a:t>
            </a:r>
          </a:p>
          <a:p>
            <a:r>
              <a:rPr lang="en-US"/>
              <a:t>   PS x(1, 2);</a:t>
            </a:r>
          </a:p>
          <a:p>
            <a:r>
              <a:rPr lang="en-US"/>
              <a:t>   PS y(3, 5);</a:t>
            </a:r>
          </a:p>
          <a:p>
            <a:r>
              <a:rPr lang="en-US"/>
              <a:t>   cout &lt;&lt; "Da tao ra " &lt;&lt; PS::soThucThe() &lt;&lt; " phan so." &lt;&lt; endl;</a:t>
            </a:r>
          </a:p>
          <a:p>
            <a:r>
              <a:rPr lang="en-US"/>
              <a:t>   return 0;</a:t>
            </a:r>
          </a:p>
          <a:p>
            <a:r>
              <a:rPr lang="en-US"/>
              <a:t>}</a:t>
            </a:r>
            <a:endParaRPr lang="en-VN"/>
          </a:p>
        </p:txBody>
      </p:sp>
      <p:sp>
        <p:nvSpPr>
          <p:cNvPr id="5" name="Footer Placeholder 4">
            <a:extLst>
              <a:ext uri="{FF2B5EF4-FFF2-40B4-BE49-F238E27FC236}">
                <a16:creationId xmlns:a16="http://schemas.microsoft.com/office/drawing/2014/main" id="{B2C4C6E0-E3C8-494E-99FA-F3FD0B80A58A}"/>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35876143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8A05-BA10-204B-B771-60DBD84BF7A0}"/>
              </a:ext>
            </a:extLst>
          </p:cNvPr>
          <p:cNvSpPr>
            <a:spLocks noGrp="1"/>
          </p:cNvSpPr>
          <p:nvPr>
            <p:ph type="title"/>
          </p:nvPr>
        </p:nvSpPr>
        <p:spPr/>
        <p:txBody>
          <a:bodyPr/>
          <a:lstStyle/>
          <a:p>
            <a:r>
              <a:rPr lang="en-US" i="1"/>
              <a:t>2.4. ...hàm bạn, lớp bạn</a:t>
            </a:r>
            <a:endParaRPr lang="en-VN"/>
          </a:p>
        </p:txBody>
      </p:sp>
      <p:sp>
        <p:nvSpPr>
          <p:cNvPr id="3" name="Content Placeholder 2">
            <a:extLst>
              <a:ext uri="{FF2B5EF4-FFF2-40B4-BE49-F238E27FC236}">
                <a16:creationId xmlns:a16="http://schemas.microsoft.com/office/drawing/2014/main" id="{CA74C900-C124-2544-B6D3-791F769274E3}"/>
              </a:ext>
            </a:extLst>
          </p:cNvPr>
          <p:cNvSpPr>
            <a:spLocks noGrp="1"/>
          </p:cNvSpPr>
          <p:nvPr>
            <p:ph idx="1"/>
          </p:nvPr>
        </p:nvSpPr>
        <p:spPr/>
        <p:txBody>
          <a:bodyPr/>
          <a:lstStyle/>
          <a:p>
            <a:pPr algn="just">
              <a:lnSpc>
                <a:spcPct val="150000"/>
              </a:lnSpc>
            </a:pPr>
            <a:r>
              <a:rPr lang="en-US" sz="2000"/>
              <a:t>Trong OOP, khái niệm </a:t>
            </a:r>
            <a:r>
              <a:rPr lang="en-US" sz="2000" b="1"/>
              <a:t>quan hệ bạn </a:t>
            </a:r>
            <a:r>
              <a:rPr lang="en-US" sz="2000"/>
              <a:t>( friend ) nghĩa là trao quyền truy cập hoàn toàn tới tất cả các thành viên của 1 lớp cho 1 hàm.</a:t>
            </a:r>
          </a:p>
          <a:p>
            <a:pPr algn="just">
              <a:lnSpc>
                <a:spcPct val="150000"/>
              </a:lnSpc>
            </a:pPr>
            <a:r>
              <a:rPr lang="en-US" sz="2000"/>
              <a:t>Khi khai báo 1 hàm bạn đồng nghĩa với việc chúng ta hủy hoàn toàn tính đóng gói của lớp bởi lẽ 1 đoạn mã bên ngoài lớp có thể dễ dàng thay đổi nội dung của lớp.</a:t>
            </a:r>
          </a:p>
          <a:p>
            <a:pPr algn="just">
              <a:lnSpc>
                <a:spcPct val="150000"/>
              </a:lnSpc>
            </a:pPr>
            <a:r>
              <a:rPr lang="en-US" sz="2000"/>
              <a:t>Hàm tự do là bạn của lớp</a:t>
            </a:r>
          </a:p>
          <a:p>
            <a:pPr algn="just">
              <a:lnSpc>
                <a:spcPct val="150000"/>
              </a:lnSpc>
            </a:pPr>
            <a:r>
              <a:rPr lang="en-US" sz="2000"/>
              <a:t>Hàm của lớp A là bạn của lớp B</a:t>
            </a:r>
          </a:p>
          <a:p>
            <a:pPr algn="just">
              <a:lnSpc>
                <a:spcPct val="150000"/>
              </a:lnSpc>
            </a:pPr>
            <a:r>
              <a:rPr lang="en-US" sz="2000"/>
              <a:t>Lớp A là bạn của lớp B</a:t>
            </a:r>
            <a:endParaRPr lang="en-VN" sz="2000"/>
          </a:p>
        </p:txBody>
      </p:sp>
      <p:sp>
        <p:nvSpPr>
          <p:cNvPr id="4" name="Footer Placeholder 3">
            <a:extLst>
              <a:ext uri="{FF2B5EF4-FFF2-40B4-BE49-F238E27FC236}">
                <a16:creationId xmlns:a16="http://schemas.microsoft.com/office/drawing/2014/main" id="{B8CF0C44-8B38-0D4A-AE96-3D8B79040307}"/>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06017217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8A05-BA10-204B-B771-60DBD84BF7A0}"/>
              </a:ext>
            </a:extLst>
          </p:cNvPr>
          <p:cNvSpPr>
            <a:spLocks noGrp="1"/>
          </p:cNvSpPr>
          <p:nvPr>
            <p:ph type="title"/>
          </p:nvPr>
        </p:nvSpPr>
        <p:spPr/>
        <p:txBody>
          <a:bodyPr/>
          <a:lstStyle/>
          <a:p>
            <a:r>
              <a:rPr lang="en-US" i="1"/>
              <a:t>2.4. ...hàm bạn, lớp bạn</a:t>
            </a:r>
            <a:endParaRPr lang="en-VN"/>
          </a:p>
        </p:txBody>
      </p:sp>
      <p:sp>
        <p:nvSpPr>
          <p:cNvPr id="3" name="Content Placeholder 2">
            <a:extLst>
              <a:ext uri="{FF2B5EF4-FFF2-40B4-BE49-F238E27FC236}">
                <a16:creationId xmlns:a16="http://schemas.microsoft.com/office/drawing/2014/main" id="{CA74C900-C124-2544-B6D3-791F769274E3}"/>
              </a:ext>
            </a:extLst>
          </p:cNvPr>
          <p:cNvSpPr>
            <a:spLocks noGrp="1"/>
          </p:cNvSpPr>
          <p:nvPr>
            <p:ph idx="1"/>
          </p:nvPr>
        </p:nvSpPr>
        <p:spPr>
          <a:xfrm>
            <a:off x="817817" y="1765300"/>
            <a:ext cx="3483728" cy="4635500"/>
          </a:xfrm>
        </p:spPr>
        <p:txBody>
          <a:bodyPr/>
          <a:lstStyle/>
          <a:p>
            <a:pPr algn="just">
              <a:lnSpc>
                <a:spcPct val="150000"/>
              </a:lnSpc>
            </a:pPr>
            <a:r>
              <a:rPr lang="en-VN"/>
              <a:t>Khai báo</a:t>
            </a:r>
          </a:p>
          <a:p>
            <a:pPr marL="0" indent="0" algn="just">
              <a:lnSpc>
                <a:spcPct val="150000"/>
              </a:lnSpc>
              <a:buNone/>
            </a:pPr>
            <a:r>
              <a:rPr lang="en-VN"/>
              <a:t>class A{</a:t>
            </a:r>
          </a:p>
          <a:p>
            <a:pPr marL="400050" lvl="1" indent="0" algn="just">
              <a:lnSpc>
                <a:spcPct val="150000"/>
              </a:lnSpc>
              <a:buNone/>
            </a:pPr>
            <a:r>
              <a:rPr lang="en-VN"/>
              <a:t>//nội dung của A</a:t>
            </a:r>
          </a:p>
          <a:p>
            <a:pPr marL="400050" lvl="1" indent="0" algn="just">
              <a:lnSpc>
                <a:spcPct val="150000"/>
              </a:lnSpc>
              <a:buNone/>
            </a:pPr>
            <a:r>
              <a:rPr lang="en-VN"/>
              <a:t>friend void fct();</a:t>
            </a:r>
          </a:p>
          <a:p>
            <a:pPr marL="0" indent="0" algn="just">
              <a:lnSpc>
                <a:spcPct val="150000"/>
              </a:lnSpc>
              <a:buNone/>
            </a:pPr>
            <a:r>
              <a:rPr lang="en-VN"/>
              <a:t>};</a:t>
            </a:r>
          </a:p>
        </p:txBody>
      </p:sp>
      <p:sp>
        <p:nvSpPr>
          <p:cNvPr id="4" name="Rectangle 3">
            <a:extLst>
              <a:ext uri="{FF2B5EF4-FFF2-40B4-BE49-F238E27FC236}">
                <a16:creationId xmlns:a16="http://schemas.microsoft.com/office/drawing/2014/main" id="{C4D3FC56-4C59-834F-9FFB-A80D131B257E}"/>
              </a:ext>
            </a:extLst>
          </p:cNvPr>
          <p:cNvSpPr/>
          <p:nvPr/>
        </p:nvSpPr>
        <p:spPr>
          <a:xfrm>
            <a:off x="6675549" y="1765300"/>
            <a:ext cx="5278183" cy="4972900"/>
          </a:xfrm>
          <a:prstGeom prst="rect">
            <a:avLst/>
          </a:prstGeom>
        </p:spPr>
        <p:txBody>
          <a:bodyPr wrap="square">
            <a:spAutoFit/>
          </a:bodyPr>
          <a:lstStyle/>
          <a:p>
            <a:pPr algn="just" fontAlgn="base">
              <a:lnSpc>
                <a:spcPct val="150000"/>
              </a:lnSpc>
              <a:spcBef>
                <a:spcPct val="20000"/>
              </a:spcBef>
              <a:spcAft>
                <a:spcPct val="0"/>
              </a:spcAft>
              <a:buClr>
                <a:schemeClr val="tx1"/>
              </a:buClr>
              <a:buSzPct val="75000"/>
            </a:pPr>
            <a:r>
              <a:rPr lang="en-VN" sz="2400"/>
              <a:t>class B;</a:t>
            </a:r>
          </a:p>
          <a:p>
            <a:pPr algn="just" fontAlgn="base">
              <a:lnSpc>
                <a:spcPct val="150000"/>
              </a:lnSpc>
              <a:spcBef>
                <a:spcPct val="20000"/>
              </a:spcBef>
              <a:spcAft>
                <a:spcPct val="0"/>
              </a:spcAft>
              <a:buClr>
                <a:schemeClr val="tx1"/>
              </a:buClr>
              <a:buSzPct val="75000"/>
            </a:pPr>
            <a:r>
              <a:rPr lang="en-VN" sz="2400"/>
              <a:t>class A{</a:t>
            </a:r>
          </a:p>
          <a:p>
            <a:pPr marL="400050" lvl="1" algn="just" fontAlgn="base">
              <a:lnSpc>
                <a:spcPct val="150000"/>
              </a:lnSpc>
              <a:spcBef>
                <a:spcPct val="20000"/>
              </a:spcBef>
              <a:spcAft>
                <a:spcPct val="0"/>
              </a:spcAft>
              <a:buClr>
                <a:schemeClr val="tx1"/>
              </a:buClr>
              <a:buSzPct val="75000"/>
            </a:pPr>
            <a:r>
              <a:rPr lang="en-VN" sz="2400"/>
              <a:t>//nội dung của A</a:t>
            </a:r>
          </a:p>
          <a:p>
            <a:pPr marL="400050" lvl="1" algn="just" fontAlgn="base">
              <a:lnSpc>
                <a:spcPct val="150000"/>
              </a:lnSpc>
              <a:spcBef>
                <a:spcPct val="20000"/>
              </a:spcBef>
              <a:spcAft>
                <a:spcPct val="0"/>
              </a:spcAft>
              <a:buClr>
                <a:schemeClr val="tx1"/>
              </a:buClr>
              <a:buSzPct val="75000"/>
            </a:pPr>
            <a:r>
              <a:rPr lang="en-VN" sz="2400"/>
              <a:t>friend class B;</a:t>
            </a:r>
          </a:p>
          <a:p>
            <a:pPr algn="just" fontAlgn="base">
              <a:lnSpc>
                <a:spcPct val="150000"/>
              </a:lnSpc>
              <a:spcBef>
                <a:spcPct val="20000"/>
              </a:spcBef>
              <a:spcAft>
                <a:spcPct val="0"/>
              </a:spcAft>
              <a:buClr>
                <a:schemeClr val="tx1"/>
              </a:buClr>
              <a:buSzPct val="75000"/>
            </a:pPr>
            <a:r>
              <a:rPr lang="en-VN" sz="2400"/>
              <a:t>};</a:t>
            </a:r>
          </a:p>
          <a:p>
            <a:pPr algn="just" fontAlgn="base">
              <a:lnSpc>
                <a:spcPct val="150000"/>
              </a:lnSpc>
              <a:spcBef>
                <a:spcPct val="20000"/>
              </a:spcBef>
              <a:spcAft>
                <a:spcPct val="0"/>
              </a:spcAft>
              <a:buClr>
                <a:schemeClr val="tx1"/>
              </a:buClr>
              <a:buSzPct val="75000"/>
            </a:pPr>
            <a:r>
              <a:rPr lang="en-VN" sz="2400"/>
              <a:t>class B{</a:t>
            </a:r>
          </a:p>
          <a:p>
            <a:pPr marL="400050" lvl="1" algn="just" fontAlgn="base">
              <a:lnSpc>
                <a:spcPct val="150000"/>
              </a:lnSpc>
              <a:spcBef>
                <a:spcPct val="20000"/>
              </a:spcBef>
              <a:spcAft>
                <a:spcPct val="0"/>
              </a:spcAft>
              <a:buClr>
                <a:schemeClr val="tx1"/>
              </a:buClr>
              <a:buSzPct val="75000"/>
            </a:pPr>
            <a:r>
              <a:rPr lang="en-VN" sz="2400"/>
              <a:t>//nội dung của B</a:t>
            </a:r>
          </a:p>
          <a:p>
            <a:pPr algn="just" fontAlgn="base">
              <a:lnSpc>
                <a:spcPct val="150000"/>
              </a:lnSpc>
              <a:spcBef>
                <a:spcPct val="20000"/>
              </a:spcBef>
              <a:spcAft>
                <a:spcPct val="0"/>
              </a:spcAft>
              <a:buClr>
                <a:schemeClr val="tx1"/>
              </a:buClr>
              <a:buSzPct val="75000"/>
            </a:pPr>
            <a:r>
              <a:rPr lang="en-VN" sz="2400"/>
              <a:t>};</a:t>
            </a:r>
          </a:p>
        </p:txBody>
      </p:sp>
      <p:sp>
        <p:nvSpPr>
          <p:cNvPr id="5" name="Footer Placeholder 4">
            <a:extLst>
              <a:ext uri="{FF2B5EF4-FFF2-40B4-BE49-F238E27FC236}">
                <a16:creationId xmlns:a16="http://schemas.microsoft.com/office/drawing/2014/main" id="{534C97C5-2855-6746-AED3-FAF87CAD9DBA}"/>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62592213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8A05-BA10-204B-B771-60DBD84BF7A0}"/>
              </a:ext>
            </a:extLst>
          </p:cNvPr>
          <p:cNvSpPr>
            <a:spLocks noGrp="1"/>
          </p:cNvSpPr>
          <p:nvPr>
            <p:ph type="title"/>
          </p:nvPr>
        </p:nvSpPr>
        <p:spPr/>
        <p:txBody>
          <a:bodyPr/>
          <a:lstStyle/>
          <a:p>
            <a:r>
              <a:rPr lang="en-US" i="1"/>
              <a:t>2.4. ...ví dụ</a:t>
            </a:r>
            <a:endParaRPr lang="en-VN"/>
          </a:p>
        </p:txBody>
      </p:sp>
      <p:sp>
        <p:nvSpPr>
          <p:cNvPr id="3" name="Content Placeholder 2">
            <a:extLst>
              <a:ext uri="{FF2B5EF4-FFF2-40B4-BE49-F238E27FC236}">
                <a16:creationId xmlns:a16="http://schemas.microsoft.com/office/drawing/2014/main" id="{CA74C900-C124-2544-B6D3-791F769274E3}"/>
              </a:ext>
            </a:extLst>
          </p:cNvPr>
          <p:cNvSpPr>
            <a:spLocks noGrp="1"/>
          </p:cNvSpPr>
          <p:nvPr>
            <p:ph idx="1"/>
          </p:nvPr>
        </p:nvSpPr>
        <p:spPr>
          <a:xfrm>
            <a:off x="817817" y="1765300"/>
            <a:ext cx="8256735" cy="4635500"/>
          </a:xfrm>
        </p:spPr>
        <p:txBody>
          <a:bodyPr/>
          <a:lstStyle/>
          <a:p>
            <a:pPr algn="just">
              <a:lnSpc>
                <a:spcPct val="150000"/>
              </a:lnSpc>
            </a:pPr>
            <a:r>
              <a:rPr lang="en-VN"/>
              <a:t>Xây dựng lớp SV. </a:t>
            </a:r>
          </a:p>
          <a:p>
            <a:pPr algn="just">
              <a:lnSpc>
                <a:spcPct val="150000"/>
              </a:lnSpc>
            </a:pPr>
            <a:r>
              <a:rPr lang="en-VN"/>
              <a:t>Xây dựng hàm sắp xếp danh sách sv theo tên.</a:t>
            </a:r>
          </a:p>
        </p:txBody>
      </p:sp>
      <p:sp>
        <p:nvSpPr>
          <p:cNvPr id="5" name="Footer Placeholder 4">
            <a:extLst>
              <a:ext uri="{FF2B5EF4-FFF2-40B4-BE49-F238E27FC236}">
                <a16:creationId xmlns:a16="http://schemas.microsoft.com/office/drawing/2014/main" id="{DA734755-6737-7748-AE99-791FAA0E8AB4}"/>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16362474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8A05-BA10-204B-B771-60DBD84BF7A0}"/>
              </a:ext>
            </a:extLst>
          </p:cNvPr>
          <p:cNvSpPr>
            <a:spLocks noGrp="1"/>
          </p:cNvSpPr>
          <p:nvPr>
            <p:ph type="title"/>
          </p:nvPr>
        </p:nvSpPr>
        <p:spPr/>
        <p:txBody>
          <a:bodyPr/>
          <a:lstStyle/>
          <a:p>
            <a:r>
              <a:rPr lang="en-US" i="1"/>
              <a:t>2.4. ...ví dụ</a:t>
            </a:r>
            <a:endParaRPr lang="en-VN"/>
          </a:p>
        </p:txBody>
      </p:sp>
      <p:sp>
        <p:nvSpPr>
          <p:cNvPr id="3" name="Content Placeholder 2">
            <a:extLst>
              <a:ext uri="{FF2B5EF4-FFF2-40B4-BE49-F238E27FC236}">
                <a16:creationId xmlns:a16="http://schemas.microsoft.com/office/drawing/2014/main" id="{CA74C900-C124-2544-B6D3-791F769274E3}"/>
              </a:ext>
            </a:extLst>
          </p:cNvPr>
          <p:cNvSpPr>
            <a:spLocks noGrp="1"/>
          </p:cNvSpPr>
          <p:nvPr>
            <p:ph idx="1"/>
          </p:nvPr>
        </p:nvSpPr>
        <p:spPr>
          <a:xfrm>
            <a:off x="817818" y="1765300"/>
            <a:ext cx="4286618" cy="785018"/>
          </a:xfrm>
        </p:spPr>
        <p:txBody>
          <a:bodyPr/>
          <a:lstStyle/>
          <a:p>
            <a:pPr algn="just">
              <a:lnSpc>
                <a:spcPct val="150000"/>
              </a:lnSpc>
            </a:pPr>
            <a:r>
              <a:rPr lang="en-US"/>
              <a:t>C</a:t>
            </a:r>
            <a:r>
              <a:rPr lang="en-VN"/>
              <a:t>ách 1: dùng hàm bạn</a:t>
            </a:r>
          </a:p>
          <a:p>
            <a:pPr algn="just">
              <a:lnSpc>
                <a:spcPct val="150000"/>
              </a:lnSpc>
            </a:pPr>
            <a:endParaRPr lang="en-VN"/>
          </a:p>
        </p:txBody>
      </p:sp>
      <p:sp>
        <p:nvSpPr>
          <p:cNvPr id="4" name="Rectangle 3">
            <a:extLst>
              <a:ext uri="{FF2B5EF4-FFF2-40B4-BE49-F238E27FC236}">
                <a16:creationId xmlns:a16="http://schemas.microsoft.com/office/drawing/2014/main" id="{1C9E221E-BD84-064D-8CD0-65F66D27CB45}"/>
              </a:ext>
            </a:extLst>
          </p:cNvPr>
          <p:cNvSpPr/>
          <p:nvPr/>
        </p:nvSpPr>
        <p:spPr>
          <a:xfrm>
            <a:off x="817818" y="2550318"/>
            <a:ext cx="4020400" cy="3416320"/>
          </a:xfrm>
          <a:prstGeom prst="rect">
            <a:avLst/>
          </a:prstGeom>
        </p:spPr>
        <p:txBody>
          <a:bodyPr wrap="square">
            <a:spAutoFit/>
          </a:bodyPr>
          <a:lstStyle/>
          <a:p>
            <a:r>
              <a:rPr lang="en-VN"/>
              <a:t>#include &lt;iostream&gt;</a:t>
            </a:r>
          </a:p>
          <a:p>
            <a:r>
              <a:rPr lang="en-VN"/>
              <a:t>using namespace std;</a:t>
            </a:r>
          </a:p>
          <a:p>
            <a:r>
              <a:rPr lang="en-VN"/>
              <a:t>class SV{</a:t>
            </a:r>
          </a:p>
          <a:p>
            <a:r>
              <a:rPr lang="en-VN"/>
              <a:t>       string ten;</a:t>
            </a:r>
          </a:p>
          <a:p>
            <a:r>
              <a:rPr lang="en-VN"/>
              <a:t>       int ma;</a:t>
            </a:r>
          </a:p>
          <a:p>
            <a:r>
              <a:rPr lang="en-VN"/>
              <a:t>       double d1, d2, d3;</a:t>
            </a:r>
          </a:p>
          <a:p>
            <a:r>
              <a:rPr lang="en-VN"/>
              <a:t>   public:</a:t>
            </a:r>
          </a:p>
          <a:p>
            <a:r>
              <a:rPr lang="en-VN"/>
              <a:t>       SV();</a:t>
            </a:r>
          </a:p>
          <a:p>
            <a:r>
              <a:rPr lang="en-VN"/>
              <a:t>       void nhap();</a:t>
            </a:r>
          </a:p>
          <a:p>
            <a:r>
              <a:rPr lang="en-VN"/>
              <a:t>       void in();</a:t>
            </a:r>
          </a:p>
          <a:p>
            <a:r>
              <a:rPr lang="en-VN"/>
              <a:t>       </a:t>
            </a:r>
            <a:r>
              <a:rPr lang="en-VN">
                <a:solidFill>
                  <a:srgbClr val="FF0000"/>
                </a:solidFill>
              </a:rPr>
              <a:t>friend void sxep(SV a[], int spt);</a:t>
            </a:r>
          </a:p>
          <a:p>
            <a:r>
              <a:rPr lang="en-VN"/>
              <a:t>};</a:t>
            </a:r>
          </a:p>
        </p:txBody>
      </p:sp>
      <p:sp>
        <p:nvSpPr>
          <p:cNvPr id="5" name="Rectangle 4">
            <a:extLst>
              <a:ext uri="{FF2B5EF4-FFF2-40B4-BE49-F238E27FC236}">
                <a16:creationId xmlns:a16="http://schemas.microsoft.com/office/drawing/2014/main" id="{EFC36347-9233-AA4C-ABF6-6C36110D972D}"/>
              </a:ext>
            </a:extLst>
          </p:cNvPr>
          <p:cNvSpPr/>
          <p:nvPr/>
        </p:nvSpPr>
        <p:spPr>
          <a:xfrm>
            <a:off x="7467788" y="1862117"/>
            <a:ext cx="3805954" cy="4801314"/>
          </a:xfrm>
          <a:prstGeom prst="rect">
            <a:avLst/>
          </a:prstGeom>
        </p:spPr>
        <p:txBody>
          <a:bodyPr wrap="square">
            <a:spAutoFit/>
          </a:bodyPr>
          <a:lstStyle/>
          <a:p>
            <a:r>
              <a:rPr lang="en-VN">
                <a:solidFill>
                  <a:srgbClr val="FF0000"/>
                </a:solidFill>
              </a:rPr>
              <a:t>void sxep(SV a[], int spt){</a:t>
            </a:r>
          </a:p>
          <a:p>
            <a:r>
              <a:rPr lang="en-VN"/>
              <a:t>    for(int i=0; i&lt;spt-1; i++)</a:t>
            </a:r>
          </a:p>
          <a:p>
            <a:pPr lvl="1"/>
            <a:r>
              <a:rPr lang="en-VN"/>
              <a:t>    for(int j=i+1; j&lt;spt; j++)</a:t>
            </a:r>
          </a:p>
          <a:p>
            <a:pPr lvl="2"/>
            <a:r>
              <a:rPr lang="en-VN"/>
              <a:t>    if(a[i].ten &gt; a[j].ten)</a:t>
            </a:r>
          </a:p>
          <a:p>
            <a:pPr lvl="2"/>
            <a:r>
              <a:rPr lang="en-VN"/>
              <a:t>    {</a:t>
            </a:r>
          </a:p>
          <a:p>
            <a:pPr lvl="2"/>
            <a:r>
              <a:rPr lang="en-VN"/>
              <a:t>        SV tg=a[i];</a:t>
            </a:r>
          </a:p>
          <a:p>
            <a:pPr lvl="2"/>
            <a:r>
              <a:rPr lang="en-VN"/>
              <a:t>            a[i]=a[j];</a:t>
            </a:r>
          </a:p>
          <a:p>
            <a:pPr lvl="2"/>
            <a:r>
              <a:rPr lang="en-VN"/>
              <a:t>            a[j]=tg;</a:t>
            </a:r>
          </a:p>
          <a:p>
            <a:pPr lvl="2"/>
            <a:r>
              <a:rPr lang="en-VN"/>
              <a:t>    }</a:t>
            </a:r>
          </a:p>
          <a:p>
            <a:r>
              <a:rPr lang="en-VN"/>
              <a:t>}</a:t>
            </a:r>
          </a:p>
          <a:p>
            <a:r>
              <a:rPr lang="en-VN"/>
              <a:t>int main(){</a:t>
            </a:r>
          </a:p>
          <a:p>
            <a:r>
              <a:rPr lang="en-VN"/>
              <a:t>   SV a[100];</a:t>
            </a:r>
          </a:p>
          <a:p>
            <a:r>
              <a:rPr lang="en-VN"/>
              <a:t>   int spt;</a:t>
            </a:r>
          </a:p>
          <a:p>
            <a:r>
              <a:rPr lang="en-VN"/>
              <a:t>   //...</a:t>
            </a:r>
          </a:p>
          <a:p>
            <a:r>
              <a:rPr lang="en-VN"/>
              <a:t>   </a:t>
            </a:r>
            <a:r>
              <a:rPr lang="en-VN">
                <a:solidFill>
                  <a:srgbClr val="FF0000"/>
                </a:solidFill>
              </a:rPr>
              <a:t>sxep(a, n); </a:t>
            </a:r>
          </a:p>
          <a:p>
            <a:r>
              <a:rPr lang="en-VN"/>
              <a:t>   //...</a:t>
            </a:r>
          </a:p>
          <a:p>
            <a:r>
              <a:rPr lang="en-VN"/>
              <a:t>}</a:t>
            </a:r>
          </a:p>
        </p:txBody>
      </p:sp>
      <p:sp>
        <p:nvSpPr>
          <p:cNvPr id="6" name="Footer Placeholder 5">
            <a:extLst>
              <a:ext uri="{FF2B5EF4-FFF2-40B4-BE49-F238E27FC236}">
                <a16:creationId xmlns:a16="http://schemas.microsoft.com/office/drawing/2014/main" id="{55862B7A-6EC4-6F46-84AC-5F718FEF3AAE}"/>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023120232"/>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08A05-BA10-204B-B771-60DBD84BF7A0}"/>
              </a:ext>
            </a:extLst>
          </p:cNvPr>
          <p:cNvSpPr>
            <a:spLocks noGrp="1"/>
          </p:cNvSpPr>
          <p:nvPr>
            <p:ph type="title"/>
          </p:nvPr>
        </p:nvSpPr>
        <p:spPr/>
        <p:txBody>
          <a:bodyPr/>
          <a:lstStyle/>
          <a:p>
            <a:r>
              <a:rPr lang="en-US" i="1"/>
              <a:t>2.4. ...ví dụ</a:t>
            </a:r>
            <a:endParaRPr lang="en-VN"/>
          </a:p>
        </p:txBody>
      </p:sp>
      <p:sp>
        <p:nvSpPr>
          <p:cNvPr id="3" name="Content Placeholder 2">
            <a:extLst>
              <a:ext uri="{FF2B5EF4-FFF2-40B4-BE49-F238E27FC236}">
                <a16:creationId xmlns:a16="http://schemas.microsoft.com/office/drawing/2014/main" id="{CA74C900-C124-2544-B6D3-791F769274E3}"/>
              </a:ext>
            </a:extLst>
          </p:cNvPr>
          <p:cNvSpPr>
            <a:spLocks noGrp="1"/>
          </p:cNvSpPr>
          <p:nvPr>
            <p:ph idx="1"/>
          </p:nvPr>
        </p:nvSpPr>
        <p:spPr>
          <a:xfrm>
            <a:off x="817818" y="1765300"/>
            <a:ext cx="4286618" cy="785018"/>
          </a:xfrm>
        </p:spPr>
        <p:txBody>
          <a:bodyPr/>
          <a:lstStyle/>
          <a:p>
            <a:pPr algn="just">
              <a:lnSpc>
                <a:spcPct val="150000"/>
              </a:lnSpc>
            </a:pPr>
            <a:r>
              <a:rPr lang="en-US"/>
              <a:t>C</a:t>
            </a:r>
            <a:r>
              <a:rPr lang="en-VN"/>
              <a:t>ách 2: dùng lớp bạn</a:t>
            </a:r>
          </a:p>
          <a:p>
            <a:pPr algn="just">
              <a:lnSpc>
                <a:spcPct val="150000"/>
              </a:lnSpc>
            </a:pPr>
            <a:endParaRPr lang="en-VN"/>
          </a:p>
        </p:txBody>
      </p:sp>
      <p:sp>
        <p:nvSpPr>
          <p:cNvPr id="6" name="Rectangle 5">
            <a:extLst>
              <a:ext uri="{FF2B5EF4-FFF2-40B4-BE49-F238E27FC236}">
                <a16:creationId xmlns:a16="http://schemas.microsoft.com/office/drawing/2014/main" id="{3181D80B-BBC6-FE4F-8F2B-95064D8B3BE8}"/>
              </a:ext>
            </a:extLst>
          </p:cNvPr>
          <p:cNvSpPr/>
          <p:nvPr/>
        </p:nvSpPr>
        <p:spPr>
          <a:xfrm>
            <a:off x="991566" y="2503487"/>
            <a:ext cx="3487837" cy="3693319"/>
          </a:xfrm>
          <a:prstGeom prst="rect">
            <a:avLst/>
          </a:prstGeom>
        </p:spPr>
        <p:txBody>
          <a:bodyPr wrap="square">
            <a:spAutoFit/>
          </a:bodyPr>
          <a:lstStyle/>
          <a:p>
            <a:r>
              <a:rPr lang="en-VN"/>
              <a:t>#include &lt;iostream&gt;</a:t>
            </a:r>
          </a:p>
          <a:p>
            <a:r>
              <a:rPr lang="en-VN"/>
              <a:t>using namespace std;</a:t>
            </a:r>
          </a:p>
          <a:p>
            <a:r>
              <a:rPr lang="en-VN">
                <a:solidFill>
                  <a:srgbClr val="FF0000"/>
                </a:solidFill>
              </a:rPr>
              <a:t>class DSSV;</a:t>
            </a:r>
          </a:p>
          <a:p>
            <a:r>
              <a:rPr lang="en-VN"/>
              <a:t>class SV{</a:t>
            </a:r>
          </a:p>
          <a:p>
            <a:r>
              <a:rPr lang="en-VN"/>
              <a:t>       string ten;</a:t>
            </a:r>
          </a:p>
          <a:p>
            <a:r>
              <a:rPr lang="en-VN"/>
              <a:t>       int ma;</a:t>
            </a:r>
          </a:p>
          <a:p>
            <a:r>
              <a:rPr lang="en-VN"/>
              <a:t>       double d1, d2, d3;</a:t>
            </a:r>
          </a:p>
          <a:p>
            <a:r>
              <a:rPr lang="en-VN"/>
              <a:t>   public:</a:t>
            </a:r>
          </a:p>
          <a:p>
            <a:r>
              <a:rPr lang="en-VN"/>
              <a:t>       SV();</a:t>
            </a:r>
          </a:p>
          <a:p>
            <a:r>
              <a:rPr lang="en-VN"/>
              <a:t>       void nhap();</a:t>
            </a:r>
          </a:p>
          <a:p>
            <a:r>
              <a:rPr lang="en-VN"/>
              <a:t>       void in();</a:t>
            </a:r>
          </a:p>
          <a:p>
            <a:r>
              <a:rPr lang="en-VN"/>
              <a:t>       </a:t>
            </a:r>
            <a:r>
              <a:rPr lang="en-VN">
                <a:solidFill>
                  <a:srgbClr val="FF0000"/>
                </a:solidFill>
              </a:rPr>
              <a:t>friend class DSSV;</a:t>
            </a:r>
          </a:p>
          <a:p>
            <a:r>
              <a:rPr lang="en-VN"/>
              <a:t>};</a:t>
            </a:r>
          </a:p>
        </p:txBody>
      </p:sp>
      <p:sp>
        <p:nvSpPr>
          <p:cNvPr id="7" name="Rectangle 6">
            <a:extLst>
              <a:ext uri="{FF2B5EF4-FFF2-40B4-BE49-F238E27FC236}">
                <a16:creationId xmlns:a16="http://schemas.microsoft.com/office/drawing/2014/main" id="{2C1439DE-35CF-1648-BBAF-2C63EA9216A3}"/>
              </a:ext>
            </a:extLst>
          </p:cNvPr>
          <p:cNvSpPr/>
          <p:nvPr/>
        </p:nvSpPr>
        <p:spPr>
          <a:xfrm>
            <a:off x="5112153" y="1810989"/>
            <a:ext cx="3348941" cy="5078313"/>
          </a:xfrm>
          <a:prstGeom prst="rect">
            <a:avLst/>
          </a:prstGeom>
        </p:spPr>
        <p:txBody>
          <a:bodyPr wrap="square">
            <a:spAutoFit/>
          </a:bodyPr>
          <a:lstStyle/>
          <a:p>
            <a:r>
              <a:rPr lang="en-VN"/>
              <a:t>class DSSV{</a:t>
            </a:r>
          </a:p>
          <a:p>
            <a:r>
              <a:rPr lang="en-VN"/>
              <a:t>        int spt;</a:t>
            </a:r>
          </a:p>
          <a:p>
            <a:r>
              <a:rPr lang="en-VN"/>
              <a:t>        SV *a;</a:t>
            </a:r>
          </a:p>
          <a:p>
            <a:r>
              <a:rPr lang="en-VN"/>
              <a:t>    public:</a:t>
            </a:r>
          </a:p>
          <a:p>
            <a:r>
              <a:rPr lang="en-VN"/>
              <a:t>        void nhap();</a:t>
            </a:r>
          </a:p>
          <a:p>
            <a:r>
              <a:rPr lang="en-VN"/>
              <a:t>        void in();</a:t>
            </a:r>
          </a:p>
          <a:p>
            <a:r>
              <a:rPr lang="en-VN"/>
              <a:t>        </a:t>
            </a:r>
            <a:r>
              <a:rPr lang="en-VN">
                <a:solidFill>
                  <a:srgbClr val="FF0000"/>
                </a:solidFill>
              </a:rPr>
              <a:t>void sxep();</a:t>
            </a:r>
          </a:p>
          <a:p>
            <a:r>
              <a:rPr lang="en-VN"/>
              <a:t>};</a:t>
            </a:r>
          </a:p>
          <a:p>
            <a:r>
              <a:rPr lang="en-VN">
                <a:solidFill>
                  <a:srgbClr val="FF0000"/>
                </a:solidFill>
              </a:rPr>
              <a:t>void DSSV::sxep(){</a:t>
            </a:r>
          </a:p>
          <a:p>
            <a:r>
              <a:rPr lang="en-VN"/>
              <a:t>    for(int i=0; i&lt;spt-1; i++)</a:t>
            </a:r>
          </a:p>
          <a:p>
            <a:r>
              <a:rPr lang="en-VN"/>
              <a:t>        for(int j=i+1; j&lt;spt; j++)</a:t>
            </a:r>
          </a:p>
          <a:p>
            <a:r>
              <a:rPr lang="en-VN"/>
              <a:t>            if(a[i].ten &gt; a[j].ten)</a:t>
            </a:r>
          </a:p>
          <a:p>
            <a:r>
              <a:rPr lang="en-VN"/>
              <a:t>            {</a:t>
            </a:r>
          </a:p>
          <a:p>
            <a:r>
              <a:rPr lang="en-VN"/>
              <a:t>                SV tg=a[i];</a:t>
            </a:r>
          </a:p>
          <a:p>
            <a:r>
              <a:rPr lang="en-VN"/>
              <a:t>                    a[i]=a[j];</a:t>
            </a:r>
          </a:p>
          <a:p>
            <a:r>
              <a:rPr lang="en-VN"/>
              <a:t>                    a[j]=tg;</a:t>
            </a:r>
          </a:p>
          <a:p>
            <a:r>
              <a:rPr lang="en-VN"/>
              <a:t>            }</a:t>
            </a:r>
          </a:p>
          <a:p>
            <a:r>
              <a:rPr lang="en-VN"/>
              <a:t>}</a:t>
            </a:r>
          </a:p>
        </p:txBody>
      </p:sp>
      <p:sp>
        <p:nvSpPr>
          <p:cNvPr id="8" name="Rectangle 7">
            <a:extLst>
              <a:ext uri="{FF2B5EF4-FFF2-40B4-BE49-F238E27FC236}">
                <a16:creationId xmlns:a16="http://schemas.microsoft.com/office/drawing/2014/main" id="{0B80F8C7-4A58-9547-B759-A3BA82F2FB8A}"/>
              </a:ext>
            </a:extLst>
          </p:cNvPr>
          <p:cNvSpPr/>
          <p:nvPr/>
        </p:nvSpPr>
        <p:spPr>
          <a:xfrm>
            <a:off x="9282895" y="3049946"/>
            <a:ext cx="1917539" cy="2031325"/>
          </a:xfrm>
          <a:prstGeom prst="rect">
            <a:avLst/>
          </a:prstGeom>
        </p:spPr>
        <p:txBody>
          <a:bodyPr wrap="square">
            <a:spAutoFit/>
          </a:bodyPr>
          <a:lstStyle/>
          <a:p>
            <a:r>
              <a:rPr lang="en-VN"/>
              <a:t>int main(){</a:t>
            </a:r>
          </a:p>
          <a:p>
            <a:r>
              <a:rPr lang="en-VN"/>
              <a:t>   DSSV ds;</a:t>
            </a:r>
          </a:p>
          <a:p>
            <a:r>
              <a:rPr lang="en-VN"/>
              <a:t>   ds.nhap();</a:t>
            </a:r>
          </a:p>
          <a:p>
            <a:r>
              <a:rPr lang="en-VN"/>
              <a:t>   </a:t>
            </a:r>
            <a:r>
              <a:rPr lang="en-VN">
                <a:solidFill>
                  <a:srgbClr val="FF0000"/>
                </a:solidFill>
              </a:rPr>
              <a:t>ds.sxep();</a:t>
            </a:r>
          </a:p>
          <a:p>
            <a:r>
              <a:rPr lang="en-VN"/>
              <a:t>   ds.in();</a:t>
            </a:r>
          </a:p>
          <a:p>
            <a:r>
              <a:rPr lang="en-VN"/>
              <a:t>   return 0;</a:t>
            </a:r>
          </a:p>
          <a:p>
            <a:r>
              <a:rPr lang="en-VN"/>
              <a:t>}</a:t>
            </a:r>
          </a:p>
        </p:txBody>
      </p:sp>
      <p:sp>
        <p:nvSpPr>
          <p:cNvPr id="9" name="Footer Placeholder 8">
            <a:extLst>
              <a:ext uri="{FF2B5EF4-FFF2-40B4-BE49-F238E27FC236}">
                <a16:creationId xmlns:a16="http://schemas.microsoft.com/office/drawing/2014/main" id="{F496E3B7-2B2B-4942-9A73-A0DFCAB4AC37}"/>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2922818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2.5. Chồng toán tử (operator overloading)</a:t>
            </a:r>
          </a:p>
        </p:txBody>
      </p:sp>
      <p:sp>
        <p:nvSpPr>
          <p:cNvPr id="3" name="Content Placeholder 2"/>
          <p:cNvSpPr>
            <a:spLocks noGrp="1"/>
          </p:cNvSpPr>
          <p:nvPr>
            <p:ph idx="1"/>
          </p:nvPr>
        </p:nvSpPr>
        <p:spPr>
          <a:xfrm>
            <a:off x="811530" y="1765300"/>
            <a:ext cx="9018270" cy="4330700"/>
          </a:xfrm>
        </p:spPr>
        <p:txBody>
          <a:bodyPr/>
          <a:lstStyle/>
          <a:p>
            <a:pPr>
              <a:lnSpc>
                <a:spcPct val="150000"/>
              </a:lnSpc>
              <a:buFont typeface="Wingdings" panose="05000000000000000000" pitchFamily="2" charset="2"/>
              <a:buChar char="v"/>
            </a:pPr>
            <a:r>
              <a:rPr lang="en-US"/>
              <a:t>Khái niệm chồng (quá tải) toán tử</a:t>
            </a:r>
          </a:p>
          <a:p>
            <a:pPr>
              <a:lnSpc>
                <a:spcPct val="150000"/>
              </a:lnSpc>
              <a:buFont typeface="Wingdings" panose="05000000000000000000" pitchFamily="2" charset="2"/>
              <a:buChar char="v"/>
            </a:pPr>
            <a:r>
              <a:rPr lang="en-US"/>
              <a:t>Ưu nhược điểm của chồng toán tử</a:t>
            </a:r>
          </a:p>
          <a:p>
            <a:pPr>
              <a:lnSpc>
                <a:spcPct val="150000"/>
              </a:lnSpc>
              <a:buFont typeface="Wingdings" panose="05000000000000000000" pitchFamily="2" charset="2"/>
              <a:buChar char="v"/>
            </a:pPr>
            <a:r>
              <a:rPr lang="en-US"/>
              <a:t>Cách quá tải hàm toán tử</a:t>
            </a:r>
          </a:p>
          <a:p>
            <a:pPr>
              <a:lnSpc>
                <a:spcPct val="150000"/>
              </a:lnSpc>
              <a:buFont typeface="Wingdings" panose="05000000000000000000" pitchFamily="2" charset="2"/>
              <a:buChar char="v"/>
            </a:pPr>
            <a:r>
              <a:rPr lang="en-US"/>
              <a:t>Khả năng và giới hạn của chồng toán tử</a:t>
            </a:r>
          </a:p>
          <a:p>
            <a:pPr>
              <a:lnSpc>
                <a:spcPct val="150000"/>
              </a:lnSpc>
              <a:buFont typeface="Wingdings" panose="05000000000000000000" pitchFamily="2" charset="2"/>
              <a:buChar char="v"/>
            </a:pPr>
            <a:r>
              <a:rPr lang="en-US"/>
              <a:t>Ví dụ một số toán tử cơ bản</a:t>
            </a:r>
          </a:p>
        </p:txBody>
      </p:sp>
      <p:sp>
        <p:nvSpPr>
          <p:cNvPr id="4" name="Footer Placeholder 3">
            <a:extLst>
              <a:ext uri="{FF2B5EF4-FFF2-40B4-BE49-F238E27FC236}">
                <a16:creationId xmlns:a16="http://schemas.microsoft.com/office/drawing/2014/main" id="{B6C37062-3752-6D42-8A64-793EB632D9A3}"/>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07284101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chồng toán tử</a:t>
            </a:r>
          </a:p>
        </p:txBody>
      </p:sp>
      <p:sp>
        <p:nvSpPr>
          <p:cNvPr id="3" name="Content Placeholder 2"/>
          <p:cNvSpPr>
            <a:spLocks noGrp="1"/>
          </p:cNvSpPr>
          <p:nvPr>
            <p:ph idx="1"/>
          </p:nvPr>
        </p:nvSpPr>
        <p:spPr/>
        <p:txBody>
          <a:bodyPr/>
          <a:lstStyle/>
          <a:p>
            <a:r>
              <a:rPr lang="en-US"/>
              <a:t>Với biểu thức a+b, ký hiệu + tuỳ theo kiểu của a và b có thể biểu thị: </a:t>
            </a:r>
          </a:p>
          <a:p>
            <a:pPr lvl="1"/>
            <a:r>
              <a:rPr lang="en-US"/>
              <a:t>phép cộng hai số nguyên, </a:t>
            </a:r>
          </a:p>
          <a:p>
            <a:pPr lvl="1"/>
            <a:r>
              <a:rPr lang="vi-VN"/>
              <a:t>phép cộng hai số thực độ chính xác đơn (</a:t>
            </a:r>
            <a:r>
              <a:rPr lang="vi-VN" b="1"/>
              <a:t>float</a:t>
            </a:r>
            <a:r>
              <a:rPr lang="vi-VN"/>
              <a:t>)</a:t>
            </a:r>
            <a:r>
              <a:rPr lang="en-US"/>
              <a:t>,</a:t>
            </a:r>
            <a:r>
              <a:rPr lang="vi-VN"/>
              <a:t> </a:t>
            </a:r>
          </a:p>
          <a:p>
            <a:pPr lvl="1"/>
            <a:r>
              <a:rPr lang="en-US"/>
              <a:t>phép cộng hai số thực chính xác đôi (</a:t>
            </a:r>
            <a:r>
              <a:rPr lang="en-US" b="1"/>
              <a:t>double</a:t>
            </a:r>
            <a:r>
              <a:rPr lang="en-US"/>
              <a:t>), </a:t>
            </a:r>
          </a:p>
          <a:p>
            <a:pPr lvl="1"/>
            <a:r>
              <a:rPr lang="en-US"/>
              <a:t>phép cộng một số nguyên vào một con trỏ,</a:t>
            </a:r>
          </a:p>
          <a:p>
            <a:pPr lvl="1"/>
            <a:r>
              <a:rPr lang="en-US"/>
              <a:t>Phép cộng 2 ma trận,</a:t>
            </a:r>
          </a:p>
          <a:p>
            <a:pPr lvl="1"/>
            <a:r>
              <a:rPr lang="en-US"/>
              <a:t>Phép cộng 2 phân số, </a:t>
            </a:r>
          </a:p>
          <a:p>
            <a:pPr lvl="1"/>
            <a:r>
              <a:rPr lang="en-US"/>
              <a:t>… </a:t>
            </a:r>
          </a:p>
          <a:p>
            <a:pPr marL="0" indent="0">
              <a:buNone/>
            </a:pPr>
            <a:endParaRPr lang="en-US"/>
          </a:p>
        </p:txBody>
      </p:sp>
      <p:sp>
        <p:nvSpPr>
          <p:cNvPr id="4" name="Footer Placeholder 3">
            <a:extLst>
              <a:ext uri="{FF2B5EF4-FFF2-40B4-BE49-F238E27FC236}">
                <a16:creationId xmlns:a16="http://schemas.microsoft.com/office/drawing/2014/main" id="{087707AA-342C-D648-BBDD-0E7CABD7A060}"/>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6547839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buFont typeface="Wingdings" panose="05000000000000000000" pitchFamily="2" charset="2"/>
              <a:buChar char="v"/>
            </a:pPr>
            <a:r>
              <a:rPr lang="en-US" sz="2800"/>
              <a:t>Khái niệm chồng toán tử</a:t>
            </a:r>
          </a:p>
        </p:txBody>
      </p:sp>
      <p:sp>
        <p:nvSpPr>
          <p:cNvPr id="3" name="Content Placeholder 2"/>
          <p:cNvSpPr>
            <a:spLocks noGrp="1"/>
          </p:cNvSpPr>
          <p:nvPr>
            <p:ph idx="1"/>
          </p:nvPr>
        </p:nvSpPr>
        <p:spPr>
          <a:xfrm>
            <a:off x="811482" y="1788159"/>
            <a:ext cx="7692438" cy="3414905"/>
          </a:xfrm>
        </p:spPr>
        <p:txBody>
          <a:bodyPr/>
          <a:lstStyle/>
          <a:p>
            <a:pPr>
              <a:lnSpc>
                <a:spcPct val="150000"/>
              </a:lnSpc>
            </a:pPr>
            <a:r>
              <a:rPr lang="en-US"/>
              <a:t>Ví dụ: Xây dựng lớp PS có:</a:t>
            </a:r>
          </a:p>
          <a:p>
            <a:pPr lvl="1">
              <a:lnSpc>
                <a:spcPct val="150000"/>
              </a:lnSpc>
            </a:pPr>
            <a:r>
              <a:rPr lang="en-US"/>
              <a:t>Thuộc tính: ts, ms</a:t>
            </a:r>
          </a:p>
          <a:p>
            <a:pPr lvl="1">
              <a:lnSpc>
                <a:spcPct val="150000"/>
              </a:lnSpc>
            </a:pPr>
            <a:r>
              <a:rPr lang="en-US"/>
              <a:t>Phương thức: khởi tạo, nhập, xuất</a:t>
            </a:r>
          </a:p>
          <a:p>
            <a:pPr lvl="1">
              <a:lnSpc>
                <a:spcPct val="150000"/>
              </a:lnSpc>
            </a:pPr>
            <a:r>
              <a:rPr lang="en-US"/>
              <a:t>Hàm bạn: cong(PS a, PS b) - cộng 2 phân số</a:t>
            </a:r>
          </a:p>
          <a:p>
            <a:pPr lvl="1">
              <a:lnSpc>
                <a:spcPct val="150000"/>
              </a:lnSpc>
            </a:pPr>
            <a:r>
              <a:rPr lang="en-US"/>
              <a:t>hoặc phương thức cong(…) – cộng 2 phân số</a:t>
            </a:r>
          </a:p>
        </p:txBody>
      </p:sp>
      <p:sp>
        <p:nvSpPr>
          <p:cNvPr id="4" name="Footer Placeholder 3">
            <a:extLst>
              <a:ext uri="{FF2B5EF4-FFF2-40B4-BE49-F238E27FC236}">
                <a16:creationId xmlns:a16="http://schemas.microsoft.com/office/drawing/2014/main" id="{DE7C68DA-4376-D345-BA07-D2B34F6FE3CE}"/>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3371713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a:t>2.1. Định nghĩa đối tượng, lớp.</a:t>
            </a:r>
            <a:endParaRPr lang="en-US"/>
          </a:p>
        </p:txBody>
      </p:sp>
      <p:sp>
        <p:nvSpPr>
          <p:cNvPr id="3" name="Content Placeholder 2"/>
          <p:cNvSpPr>
            <a:spLocks noGrp="1"/>
          </p:cNvSpPr>
          <p:nvPr>
            <p:ph idx="1"/>
          </p:nvPr>
        </p:nvSpPr>
        <p:spPr/>
        <p:txBody>
          <a:bodyPr/>
          <a:lstStyle/>
          <a:p>
            <a:pPr marL="0" indent="0" algn="just">
              <a:lnSpc>
                <a:spcPct val="150000"/>
              </a:lnSpc>
              <a:buNone/>
            </a:pPr>
            <a:r>
              <a:rPr lang="en-US"/>
              <a:t>Ví dụ: Bài toán quản lý nhân viên, mỗi nhân viên là một đối t</a:t>
            </a:r>
            <a:r>
              <a:rPr lang="vi-VN"/>
              <a:t>ư</a:t>
            </a:r>
            <a:r>
              <a:rPr lang="en-US"/>
              <a:t>ợng.</a:t>
            </a:r>
          </a:p>
          <a:p>
            <a:pPr lvl="1" algn="just">
              <a:lnSpc>
                <a:spcPct val="150000"/>
              </a:lnSpc>
            </a:pPr>
            <a:r>
              <a:rPr lang="en-US"/>
              <a:t>Nhân viên tên là Huy, tuổi 28, hệ số lương 3.00; … là một đối tượng,</a:t>
            </a:r>
          </a:p>
          <a:p>
            <a:pPr marL="0" indent="0" algn="just">
              <a:lnSpc>
                <a:spcPct val="150000"/>
              </a:lnSpc>
              <a:buNone/>
            </a:pPr>
            <a:r>
              <a:rPr lang="en-US"/>
              <a:t>Kết quả của việc trừu tượng hóa các đối tượng của thế giới thực thành các đối tượng lập trình là sự kết hợp giữa dữ liệu (thuộc tính) và các hàm (phương thức).</a:t>
            </a:r>
          </a:p>
        </p:txBody>
      </p:sp>
      <p:sp>
        <p:nvSpPr>
          <p:cNvPr id="4" name="Footer Placeholder 3">
            <a:extLst>
              <a:ext uri="{FF2B5EF4-FFF2-40B4-BE49-F238E27FC236}">
                <a16:creationId xmlns:a16="http://schemas.microsoft.com/office/drawing/2014/main" id="{23E07D72-5E21-644B-BA65-EC8FDE21CB3C}"/>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13424416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buFont typeface="Wingdings" panose="05000000000000000000" pitchFamily="2" charset="2"/>
              <a:buChar char="v"/>
            </a:pPr>
            <a:r>
              <a:rPr lang="en-US"/>
              <a:t>Khái niệm chồng toán tử</a:t>
            </a:r>
          </a:p>
        </p:txBody>
      </p:sp>
      <p:sp>
        <p:nvSpPr>
          <p:cNvPr id="3" name="Content Placeholder 2"/>
          <p:cNvSpPr>
            <a:spLocks noGrp="1"/>
          </p:cNvSpPr>
          <p:nvPr>
            <p:ph idx="1"/>
          </p:nvPr>
        </p:nvSpPr>
        <p:spPr>
          <a:xfrm>
            <a:off x="811482" y="1856740"/>
            <a:ext cx="4339638" cy="4635500"/>
          </a:xfrm>
        </p:spPr>
        <p:txBody>
          <a:bodyPr/>
          <a:lstStyle/>
          <a:p>
            <a:pPr marL="0" indent="0">
              <a:buNone/>
            </a:pPr>
            <a:r>
              <a:rPr lang="en-US" sz="2000"/>
              <a:t>class PS{</a:t>
            </a:r>
          </a:p>
          <a:p>
            <a:pPr marL="0" indent="0">
              <a:buNone/>
            </a:pPr>
            <a:r>
              <a:rPr lang="en-US" sz="2000"/>
              <a:t>	int ts, ms;</a:t>
            </a:r>
          </a:p>
          <a:p>
            <a:pPr marL="0" indent="0">
              <a:buNone/>
            </a:pPr>
            <a:r>
              <a:rPr lang="en-US" sz="2000"/>
              <a:t>public:</a:t>
            </a:r>
          </a:p>
          <a:p>
            <a:pPr marL="0" indent="344488">
              <a:buNone/>
            </a:pPr>
            <a:r>
              <a:rPr lang="en-US" sz="2000"/>
              <a:t>PS(int t=1, int m=2){</a:t>
            </a:r>
          </a:p>
          <a:p>
            <a:pPr marL="0" indent="344488">
              <a:buNone/>
            </a:pPr>
            <a:r>
              <a:rPr lang="en-US" sz="2000"/>
              <a:t>ts=t;</a:t>
            </a:r>
          </a:p>
          <a:p>
            <a:pPr marL="0" indent="344488">
              <a:buNone/>
            </a:pPr>
            <a:r>
              <a:rPr lang="en-US" sz="2000"/>
              <a:t>ms=m;</a:t>
            </a:r>
          </a:p>
          <a:p>
            <a:pPr marL="0" indent="344488">
              <a:buNone/>
            </a:pPr>
            <a:r>
              <a:rPr lang="en-US" sz="2000"/>
              <a:t>}</a:t>
            </a:r>
          </a:p>
          <a:p>
            <a:pPr marL="0" indent="344488">
              <a:buNone/>
            </a:pPr>
            <a:r>
              <a:rPr lang="en-US" sz="2000"/>
              <a:t>void nhap();</a:t>
            </a:r>
          </a:p>
          <a:p>
            <a:pPr marL="0" indent="344488">
              <a:buNone/>
            </a:pPr>
            <a:r>
              <a:rPr lang="en-US" sz="2000"/>
              <a:t>void xuat();</a:t>
            </a:r>
          </a:p>
          <a:p>
            <a:pPr marL="0" indent="344488">
              <a:buNone/>
            </a:pPr>
            <a:r>
              <a:rPr lang="en-US" sz="2000"/>
              <a:t>friend PS cong(PS a, PS b);</a:t>
            </a:r>
          </a:p>
          <a:p>
            <a:pPr marL="0" indent="0">
              <a:buNone/>
            </a:pPr>
            <a:r>
              <a:rPr lang="en-US" sz="2000"/>
              <a:t>};</a:t>
            </a:r>
          </a:p>
        </p:txBody>
      </p:sp>
      <p:sp>
        <p:nvSpPr>
          <p:cNvPr id="4" name="Rectangle 3"/>
          <p:cNvSpPr/>
          <p:nvPr/>
        </p:nvSpPr>
        <p:spPr>
          <a:xfrm>
            <a:off x="5859780" y="1856740"/>
            <a:ext cx="3765868" cy="3877985"/>
          </a:xfrm>
          <a:prstGeom prst="rect">
            <a:avLst/>
          </a:prstGeom>
        </p:spPr>
        <p:txBody>
          <a:bodyPr wrap="square">
            <a:spAutoFit/>
          </a:bodyPr>
          <a:lstStyle/>
          <a:p>
            <a:pPr algn="just" fontAlgn="base">
              <a:spcBef>
                <a:spcPct val="0"/>
              </a:spcBef>
              <a:spcAft>
                <a:spcPct val="0"/>
              </a:spcAft>
            </a:pPr>
            <a:r>
              <a:rPr lang="en-US">
                <a:solidFill>
                  <a:srgbClr val="003366"/>
                </a:solidFill>
                <a:latin typeface="Arial" charset="0"/>
                <a:cs typeface="Arial"/>
              </a:rPr>
              <a:t>PS cong(PS a, PS b)</a:t>
            </a:r>
          </a:p>
          <a:p>
            <a:pPr algn="just" fontAlgn="base">
              <a:spcBef>
                <a:spcPct val="0"/>
              </a:spcBef>
              <a:spcAft>
                <a:spcPct val="0"/>
              </a:spcAft>
            </a:pPr>
            <a:r>
              <a:rPr lang="en-US">
                <a:solidFill>
                  <a:srgbClr val="003366"/>
                </a:solidFill>
                <a:latin typeface="Arial" charset="0"/>
                <a:cs typeface="Arial"/>
              </a:rPr>
              <a:t>{</a:t>
            </a:r>
          </a:p>
          <a:p>
            <a:pPr lvl="1" algn="just" fontAlgn="base">
              <a:spcBef>
                <a:spcPct val="0"/>
              </a:spcBef>
              <a:spcAft>
                <a:spcPct val="0"/>
              </a:spcAft>
            </a:pPr>
            <a:r>
              <a:rPr lang="en-US">
                <a:solidFill>
                  <a:srgbClr val="003366"/>
                </a:solidFill>
                <a:latin typeface="Arial" charset="0"/>
                <a:cs typeface="Arial"/>
              </a:rPr>
              <a:t>PS c;</a:t>
            </a:r>
          </a:p>
          <a:p>
            <a:pPr lvl="1" algn="just" fontAlgn="base">
              <a:spcBef>
                <a:spcPct val="0"/>
              </a:spcBef>
              <a:spcAft>
                <a:spcPct val="0"/>
              </a:spcAft>
            </a:pPr>
            <a:r>
              <a:rPr lang="en-US">
                <a:solidFill>
                  <a:srgbClr val="003366"/>
                </a:solidFill>
                <a:latin typeface="Arial" charset="0"/>
                <a:cs typeface="Arial"/>
              </a:rPr>
              <a:t>c.ts=a.ts*b.ms+a.ms*b.ts;</a:t>
            </a:r>
          </a:p>
          <a:p>
            <a:pPr lvl="1" algn="just" fontAlgn="base">
              <a:spcBef>
                <a:spcPct val="0"/>
              </a:spcBef>
              <a:spcAft>
                <a:spcPct val="0"/>
              </a:spcAft>
            </a:pPr>
            <a:r>
              <a:rPr lang="en-US">
                <a:solidFill>
                  <a:srgbClr val="003366"/>
                </a:solidFill>
                <a:latin typeface="Arial" charset="0"/>
                <a:cs typeface="Arial"/>
              </a:rPr>
              <a:t>c.ms=a.ms*b.ms;</a:t>
            </a:r>
          </a:p>
          <a:p>
            <a:pPr lvl="1" algn="just" fontAlgn="base">
              <a:spcBef>
                <a:spcPct val="0"/>
              </a:spcBef>
              <a:spcAft>
                <a:spcPct val="0"/>
              </a:spcAft>
            </a:pPr>
            <a:r>
              <a:rPr lang="en-US">
                <a:solidFill>
                  <a:srgbClr val="003366"/>
                </a:solidFill>
                <a:latin typeface="Arial" charset="0"/>
                <a:cs typeface="Arial"/>
              </a:rPr>
              <a:t>return c;</a:t>
            </a:r>
          </a:p>
          <a:p>
            <a:pPr algn="just" fontAlgn="base">
              <a:spcBef>
                <a:spcPct val="0"/>
              </a:spcBef>
              <a:spcAft>
                <a:spcPct val="0"/>
              </a:spcAft>
            </a:pPr>
            <a:r>
              <a:rPr lang="en-US">
                <a:solidFill>
                  <a:srgbClr val="003366"/>
                </a:solidFill>
                <a:latin typeface="Arial" charset="0"/>
                <a:cs typeface="Arial"/>
              </a:rPr>
              <a:t>}</a:t>
            </a:r>
          </a:p>
          <a:p>
            <a:pPr algn="just" fontAlgn="base">
              <a:spcBef>
                <a:spcPct val="0"/>
              </a:spcBef>
              <a:spcAft>
                <a:spcPct val="0"/>
              </a:spcAft>
            </a:pPr>
            <a:r>
              <a:rPr lang="en-US">
                <a:solidFill>
                  <a:srgbClr val="003366"/>
                </a:solidFill>
                <a:latin typeface="Arial" charset="0"/>
                <a:cs typeface="Arial"/>
              </a:rPr>
              <a:t>…</a:t>
            </a:r>
          </a:p>
          <a:p>
            <a:pPr algn="just" fontAlgn="base">
              <a:spcBef>
                <a:spcPct val="0"/>
              </a:spcBef>
              <a:spcAft>
                <a:spcPct val="0"/>
              </a:spcAft>
            </a:pPr>
            <a:r>
              <a:rPr lang="en-US">
                <a:solidFill>
                  <a:srgbClr val="003366"/>
                </a:solidFill>
                <a:latin typeface="Arial" charset="0"/>
                <a:cs typeface="Arial"/>
              </a:rPr>
              <a:t>PS x , y(2, 3) , z(1, 5);</a:t>
            </a:r>
          </a:p>
          <a:p>
            <a:pPr algn="just" fontAlgn="base">
              <a:spcBef>
                <a:spcPct val="0"/>
              </a:spcBef>
              <a:spcAft>
                <a:spcPct val="0"/>
              </a:spcAft>
            </a:pPr>
            <a:r>
              <a:rPr lang="en-US">
                <a:solidFill>
                  <a:srgbClr val="003366"/>
                </a:solidFill>
                <a:latin typeface="Arial" charset="0"/>
                <a:cs typeface="Arial"/>
              </a:rPr>
              <a:t>x = cong(y, z);</a:t>
            </a:r>
          </a:p>
          <a:p>
            <a:pPr algn="just" fontAlgn="base">
              <a:spcBef>
                <a:spcPct val="0"/>
              </a:spcBef>
              <a:spcAft>
                <a:spcPct val="0"/>
              </a:spcAft>
            </a:pPr>
            <a:r>
              <a:rPr lang="en-US" sz="6600">
                <a:solidFill>
                  <a:srgbClr val="003366"/>
                </a:solidFill>
                <a:latin typeface="Arial" charset="0"/>
                <a:cs typeface="Arial"/>
              </a:rPr>
              <a:t>? x=y+z;</a:t>
            </a:r>
          </a:p>
        </p:txBody>
      </p:sp>
      <p:sp>
        <p:nvSpPr>
          <p:cNvPr id="5" name="Footer Placeholder 4">
            <a:extLst>
              <a:ext uri="{FF2B5EF4-FFF2-40B4-BE49-F238E27FC236}">
                <a16:creationId xmlns:a16="http://schemas.microsoft.com/office/drawing/2014/main" id="{B8852BCD-2A74-4B4E-B540-01155C85434F}"/>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041555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dụ-lớp PS</a:t>
            </a:r>
          </a:p>
        </p:txBody>
      </p:sp>
      <p:sp>
        <p:nvSpPr>
          <p:cNvPr id="3" name="Content Placeholder 2"/>
          <p:cNvSpPr>
            <a:spLocks noGrp="1"/>
          </p:cNvSpPr>
          <p:nvPr>
            <p:ph idx="1"/>
          </p:nvPr>
        </p:nvSpPr>
        <p:spPr>
          <a:xfrm>
            <a:off x="822960" y="1765300"/>
            <a:ext cx="5501640" cy="4635500"/>
          </a:xfrm>
        </p:spPr>
        <p:txBody>
          <a:bodyPr/>
          <a:lstStyle/>
          <a:p>
            <a:pPr marL="0" indent="0">
              <a:buNone/>
            </a:pPr>
            <a:r>
              <a:rPr lang="en-US" sz="2000"/>
              <a:t>class PS{</a:t>
            </a:r>
          </a:p>
          <a:p>
            <a:pPr marL="0" indent="166688">
              <a:buNone/>
            </a:pPr>
            <a:r>
              <a:rPr lang="en-US" sz="2000"/>
              <a:t>int ts, ms;</a:t>
            </a:r>
          </a:p>
          <a:p>
            <a:pPr marL="0" indent="0">
              <a:buNone/>
            </a:pPr>
            <a:r>
              <a:rPr lang="en-US" sz="2000"/>
              <a:t>public:</a:t>
            </a:r>
          </a:p>
          <a:p>
            <a:pPr marL="0" indent="225425">
              <a:buNone/>
            </a:pPr>
            <a:r>
              <a:rPr lang="en-US" sz="2000"/>
              <a:t>PS(int t=1, int m=2){</a:t>
            </a:r>
          </a:p>
          <a:p>
            <a:pPr marL="0" indent="225425">
              <a:buNone/>
            </a:pPr>
            <a:r>
              <a:rPr lang="en-US" sz="2000"/>
              <a:t>ts=t;</a:t>
            </a:r>
          </a:p>
          <a:p>
            <a:pPr marL="0" indent="225425">
              <a:buNone/>
            </a:pPr>
            <a:r>
              <a:rPr lang="en-US" sz="2000"/>
              <a:t>ms=m;</a:t>
            </a:r>
          </a:p>
          <a:p>
            <a:pPr marL="0" indent="225425">
              <a:buNone/>
            </a:pPr>
            <a:r>
              <a:rPr lang="en-US" sz="2000"/>
              <a:t>}</a:t>
            </a:r>
          </a:p>
          <a:p>
            <a:pPr marL="0" indent="225425">
              <a:buNone/>
            </a:pPr>
            <a:r>
              <a:rPr lang="en-US" sz="2000"/>
              <a:t>void nhap();</a:t>
            </a:r>
          </a:p>
          <a:p>
            <a:pPr marL="0" indent="225425">
              <a:buNone/>
            </a:pPr>
            <a:r>
              <a:rPr lang="en-US" sz="2000"/>
              <a:t>void xuat();</a:t>
            </a:r>
          </a:p>
          <a:p>
            <a:pPr marL="0" indent="225425">
              <a:buNone/>
            </a:pPr>
            <a:r>
              <a:rPr lang="en-US" sz="2000"/>
              <a:t>friend PS operator+(PS a, PS b);</a:t>
            </a:r>
          </a:p>
          <a:p>
            <a:pPr marL="0" indent="0">
              <a:buNone/>
            </a:pPr>
            <a:r>
              <a:rPr lang="en-US" sz="2000"/>
              <a:t>};</a:t>
            </a:r>
          </a:p>
        </p:txBody>
      </p:sp>
      <p:sp>
        <p:nvSpPr>
          <p:cNvPr id="4" name="Rectangle 3"/>
          <p:cNvSpPr/>
          <p:nvPr/>
        </p:nvSpPr>
        <p:spPr>
          <a:xfrm>
            <a:off x="6467104" y="1836282"/>
            <a:ext cx="4200896" cy="3170099"/>
          </a:xfrm>
          <a:prstGeom prst="rect">
            <a:avLst/>
          </a:prstGeom>
        </p:spPr>
        <p:txBody>
          <a:bodyPr wrap="square">
            <a:spAutoFit/>
          </a:bodyPr>
          <a:lstStyle/>
          <a:p>
            <a:pPr fontAlgn="base">
              <a:spcBef>
                <a:spcPct val="0"/>
              </a:spcBef>
              <a:spcAft>
                <a:spcPct val="0"/>
              </a:spcAft>
            </a:pPr>
            <a:r>
              <a:rPr lang="en-US" sz="2000">
                <a:solidFill>
                  <a:srgbClr val="003366"/>
                </a:solidFill>
                <a:latin typeface="Arial" charset="0"/>
                <a:cs typeface="Arial"/>
              </a:rPr>
              <a:t>PS operator+(PS a, PS b)</a:t>
            </a:r>
          </a:p>
          <a:p>
            <a:pPr fontAlgn="base">
              <a:spcBef>
                <a:spcPct val="0"/>
              </a:spcBef>
              <a:spcAft>
                <a:spcPct val="0"/>
              </a:spcAft>
            </a:pPr>
            <a:r>
              <a:rPr lang="en-US" sz="2000">
                <a:solidFill>
                  <a:srgbClr val="003366"/>
                </a:solidFill>
                <a:latin typeface="Arial" charset="0"/>
                <a:cs typeface="Arial"/>
              </a:rPr>
              <a:t>{</a:t>
            </a:r>
          </a:p>
          <a:p>
            <a:pPr indent="285750" fontAlgn="base">
              <a:spcBef>
                <a:spcPct val="0"/>
              </a:spcBef>
              <a:spcAft>
                <a:spcPct val="0"/>
              </a:spcAft>
            </a:pPr>
            <a:r>
              <a:rPr lang="en-US" sz="2000">
                <a:solidFill>
                  <a:srgbClr val="003366"/>
                </a:solidFill>
                <a:latin typeface="Arial" charset="0"/>
                <a:cs typeface="Arial"/>
              </a:rPr>
              <a:t>PS c;</a:t>
            </a:r>
          </a:p>
          <a:p>
            <a:pPr indent="285750" fontAlgn="base">
              <a:spcBef>
                <a:spcPct val="0"/>
              </a:spcBef>
              <a:spcAft>
                <a:spcPct val="0"/>
              </a:spcAft>
            </a:pPr>
            <a:r>
              <a:rPr lang="en-US" sz="2000">
                <a:solidFill>
                  <a:srgbClr val="003366"/>
                </a:solidFill>
                <a:latin typeface="Arial" charset="0"/>
                <a:cs typeface="Arial"/>
              </a:rPr>
              <a:t>c.ts=a.ts*b.ms+a.ms*b.ts;</a:t>
            </a:r>
          </a:p>
          <a:p>
            <a:pPr indent="285750" fontAlgn="base">
              <a:spcBef>
                <a:spcPct val="0"/>
              </a:spcBef>
              <a:spcAft>
                <a:spcPct val="0"/>
              </a:spcAft>
            </a:pPr>
            <a:r>
              <a:rPr lang="en-US" sz="2000">
                <a:solidFill>
                  <a:srgbClr val="003366"/>
                </a:solidFill>
                <a:latin typeface="Arial" charset="0"/>
                <a:cs typeface="Arial"/>
              </a:rPr>
              <a:t>c.ms=a.ms*b.ms;</a:t>
            </a:r>
          </a:p>
          <a:p>
            <a:pPr indent="285750" fontAlgn="base">
              <a:spcBef>
                <a:spcPct val="0"/>
              </a:spcBef>
              <a:spcAft>
                <a:spcPct val="0"/>
              </a:spcAft>
            </a:pPr>
            <a:r>
              <a:rPr lang="en-US" sz="2000">
                <a:solidFill>
                  <a:srgbClr val="003366"/>
                </a:solidFill>
                <a:latin typeface="Arial" charset="0"/>
                <a:cs typeface="Arial"/>
              </a:rPr>
              <a:t>return c;</a:t>
            </a:r>
          </a:p>
          <a:p>
            <a:pPr fontAlgn="base">
              <a:spcBef>
                <a:spcPct val="0"/>
              </a:spcBef>
              <a:spcAft>
                <a:spcPct val="0"/>
              </a:spcAft>
            </a:pPr>
            <a:r>
              <a:rPr lang="en-US" sz="2000">
                <a:solidFill>
                  <a:srgbClr val="003366"/>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PS x, y(2, 3), z(1, 5);</a:t>
            </a:r>
          </a:p>
          <a:p>
            <a:pPr fontAlgn="base">
              <a:spcBef>
                <a:spcPct val="0"/>
              </a:spcBef>
              <a:spcAft>
                <a:spcPct val="0"/>
              </a:spcAft>
            </a:pPr>
            <a:r>
              <a:rPr lang="en-US" sz="2000">
                <a:solidFill>
                  <a:srgbClr val="003366"/>
                </a:solidFill>
                <a:latin typeface="Arial" charset="0"/>
                <a:cs typeface="Arial"/>
              </a:rPr>
              <a:t>x=y+z;//kết quả 13/15</a:t>
            </a:r>
          </a:p>
        </p:txBody>
      </p:sp>
      <p:sp>
        <p:nvSpPr>
          <p:cNvPr id="5" name="Footer Placeholder 4">
            <a:extLst>
              <a:ext uri="{FF2B5EF4-FFF2-40B4-BE49-F238E27FC236}">
                <a16:creationId xmlns:a16="http://schemas.microsoft.com/office/drawing/2014/main" id="{F39749F4-B37E-EB40-B908-B7FC28D14697}"/>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89933525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buFont typeface="Wingdings" panose="05000000000000000000" pitchFamily="2" charset="2"/>
              <a:buChar char="v"/>
            </a:pPr>
            <a:r>
              <a:rPr lang="en-US" sz="2800"/>
              <a:t>Khái niệm chồng toán tử</a:t>
            </a:r>
          </a:p>
        </p:txBody>
      </p:sp>
      <p:sp>
        <p:nvSpPr>
          <p:cNvPr id="3" name="Content Placeholder 2"/>
          <p:cNvSpPr>
            <a:spLocks noGrp="1"/>
          </p:cNvSpPr>
          <p:nvPr>
            <p:ph idx="1"/>
          </p:nvPr>
        </p:nvSpPr>
        <p:spPr>
          <a:xfrm>
            <a:off x="760301" y="1765300"/>
            <a:ext cx="7443541" cy="5092700"/>
          </a:xfrm>
        </p:spPr>
        <p:txBody>
          <a:bodyPr/>
          <a:lstStyle/>
          <a:p>
            <a:r>
              <a:rPr lang="en-US"/>
              <a:t>Xét biểu thức a+b</a:t>
            </a:r>
          </a:p>
          <a:p>
            <a:pPr marL="457200" lvl="1" indent="0">
              <a:buNone/>
            </a:pPr>
            <a:r>
              <a:rPr lang="en-US"/>
              <a:t>+ là toán tử</a:t>
            </a:r>
          </a:p>
          <a:p>
            <a:pPr marL="457200" lvl="1" indent="0">
              <a:buNone/>
            </a:pPr>
            <a:r>
              <a:rPr lang="en-US"/>
              <a:t>a, b là toán hạng</a:t>
            </a:r>
          </a:p>
          <a:p>
            <a:r>
              <a:rPr lang="en-US"/>
              <a:t>Một số toán tử trong C++</a:t>
            </a:r>
          </a:p>
          <a:p>
            <a:pPr lvl="1"/>
            <a:r>
              <a:rPr lang="en-US"/>
              <a:t>các toán tử toán học: +, -, *, /, %</a:t>
            </a:r>
          </a:p>
          <a:p>
            <a:pPr lvl="1"/>
            <a:r>
              <a:rPr lang="en-US"/>
              <a:t>các toán tử quan hệ: &gt;, &lt;, &gt;=, &lt;=, ==, !=</a:t>
            </a:r>
          </a:p>
          <a:p>
            <a:pPr lvl="1"/>
            <a:r>
              <a:rPr lang="en-US"/>
              <a:t>toán tử logic: !, &amp;&amp;, ||</a:t>
            </a:r>
          </a:p>
          <a:p>
            <a:pPr lvl="1"/>
            <a:r>
              <a:rPr lang="en-US"/>
              <a:t>toán tử &gt;&gt;, &lt;&lt;</a:t>
            </a:r>
          </a:p>
          <a:p>
            <a:pPr lvl="1"/>
            <a:r>
              <a:rPr lang="en-US"/>
              <a:t>toán tử -, ++, --</a:t>
            </a:r>
          </a:p>
          <a:p>
            <a:pPr lvl="1"/>
            <a:r>
              <a:rPr lang="en-US"/>
              <a:t>toán tử new, delete, sizeof, ?:</a:t>
            </a:r>
          </a:p>
          <a:p>
            <a:pPr lvl="1"/>
            <a:r>
              <a:rPr lang="en-US"/>
              <a:t>.v.v.</a:t>
            </a:r>
          </a:p>
          <a:p>
            <a:endParaRPr lang="en-US"/>
          </a:p>
          <a:p>
            <a:endParaRPr lang="en-US"/>
          </a:p>
          <a:p>
            <a:pPr lvl="1"/>
            <a:endParaRPr lang="en-US"/>
          </a:p>
        </p:txBody>
      </p:sp>
      <p:sp>
        <p:nvSpPr>
          <p:cNvPr id="4" name="Footer Placeholder 3">
            <a:extLst>
              <a:ext uri="{FF2B5EF4-FFF2-40B4-BE49-F238E27FC236}">
                <a16:creationId xmlns:a16="http://schemas.microsoft.com/office/drawing/2014/main" id="{AA67351D-CB57-6C42-9073-B5C4267AB1A7}"/>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415359393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Khái niệm chồng toán tử</a:t>
            </a:r>
          </a:p>
        </p:txBody>
      </p:sp>
      <p:sp>
        <p:nvSpPr>
          <p:cNvPr id="3" name="Content Placeholder 2"/>
          <p:cNvSpPr>
            <a:spLocks noGrp="1"/>
          </p:cNvSpPr>
          <p:nvPr>
            <p:ph idx="1"/>
          </p:nvPr>
        </p:nvSpPr>
        <p:spPr>
          <a:xfrm>
            <a:off x="817816" y="1765300"/>
            <a:ext cx="9459525" cy="4635500"/>
          </a:xfrm>
        </p:spPr>
        <p:txBody>
          <a:bodyPr/>
          <a:lstStyle/>
          <a:p>
            <a:pPr>
              <a:lnSpc>
                <a:spcPct val="150000"/>
              </a:lnSpc>
            </a:pPr>
            <a:r>
              <a:rPr lang="en-US"/>
              <a:t>Phân loại toán tử</a:t>
            </a:r>
          </a:p>
          <a:p>
            <a:pPr lvl="1">
              <a:lnSpc>
                <a:spcPct val="150000"/>
              </a:lnSpc>
            </a:pPr>
            <a:r>
              <a:rPr lang="en-US"/>
              <a:t>Toán tử một ngôi: -, ++, --, *, &amp;, ~, !, </a:t>
            </a:r>
            <a:r>
              <a:rPr lang="en-US" b="1"/>
              <a:t>sizeof </a:t>
            </a:r>
            <a:r>
              <a:rPr lang="en-US"/>
              <a:t>(KIỂU)</a:t>
            </a:r>
          </a:p>
          <a:p>
            <a:pPr lvl="1">
              <a:lnSpc>
                <a:spcPct val="150000"/>
              </a:lnSpc>
            </a:pPr>
            <a:r>
              <a:rPr lang="en-US"/>
              <a:t>Toán tử 2 ngôi: +, -, *, /, &gt;, &lt;, ...</a:t>
            </a:r>
          </a:p>
          <a:p>
            <a:pPr lvl="1">
              <a:lnSpc>
                <a:spcPct val="150000"/>
              </a:lnSpc>
            </a:pPr>
            <a:r>
              <a:rPr lang="en-US"/>
              <a:t>Toán tử 3 ngôi: ?:</a:t>
            </a:r>
          </a:p>
        </p:txBody>
      </p:sp>
      <p:sp>
        <p:nvSpPr>
          <p:cNvPr id="4" name="Footer Placeholder 3">
            <a:extLst>
              <a:ext uri="{FF2B5EF4-FFF2-40B4-BE49-F238E27FC236}">
                <a16:creationId xmlns:a16="http://schemas.microsoft.com/office/drawing/2014/main" id="{92C9FBB3-9596-D845-9058-A3DF914893EF}"/>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413216784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Khái niệm chồng toán tử</a:t>
            </a:r>
          </a:p>
        </p:txBody>
      </p:sp>
      <p:grpSp>
        <p:nvGrpSpPr>
          <p:cNvPr id="5" name="Group 4"/>
          <p:cNvGrpSpPr/>
          <p:nvPr/>
        </p:nvGrpSpPr>
        <p:grpSpPr>
          <a:xfrm>
            <a:off x="2152091" y="2286000"/>
            <a:ext cx="2200923" cy="1320554"/>
            <a:chOff x="7363" y="1632072"/>
            <a:chExt cx="2200923" cy="1320554"/>
          </a:xfrm>
        </p:grpSpPr>
        <p:sp>
          <p:nvSpPr>
            <p:cNvPr id="18" name="Rounded Rectangle 17"/>
            <p:cNvSpPr/>
            <p:nvPr/>
          </p:nvSpPr>
          <p:spPr>
            <a:xfrm>
              <a:off x="7363" y="1632072"/>
              <a:ext cx="2200923" cy="1320554"/>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19" name="Rounded Rectangle 4"/>
            <p:cNvSpPr/>
            <p:nvPr/>
          </p:nvSpPr>
          <p:spPr>
            <a:xfrm>
              <a:off x="46041" y="1670750"/>
              <a:ext cx="2123567" cy="124319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80010" tIns="80010" rIns="80010" bIns="80010" numCol="1" spcCol="1270" anchor="ctr" anchorCtr="0">
              <a:noAutofit/>
            </a:bodyPr>
            <a:lstStyle/>
            <a:p>
              <a:pPr algn="ctr" defTabSz="933450" fontAlgn="base">
                <a:lnSpc>
                  <a:spcPct val="90000"/>
                </a:lnSpc>
                <a:spcBef>
                  <a:spcPct val="0"/>
                </a:spcBef>
                <a:spcAft>
                  <a:spcPct val="35000"/>
                </a:spcAft>
              </a:pPr>
              <a:r>
                <a:rPr lang="en-US" sz="2100">
                  <a:solidFill>
                    <a:srgbClr val="003366"/>
                  </a:solidFill>
                  <a:latin typeface="Arial"/>
                  <a:cs typeface="Arial"/>
                </a:rPr>
                <a:t>Các hàm được định nghĩa chồng</a:t>
              </a:r>
            </a:p>
          </p:txBody>
        </p:sp>
      </p:grpSp>
      <p:grpSp>
        <p:nvGrpSpPr>
          <p:cNvPr id="6" name="Group 5"/>
          <p:cNvGrpSpPr/>
          <p:nvPr/>
        </p:nvGrpSpPr>
        <p:grpSpPr>
          <a:xfrm>
            <a:off x="4573107" y="2673364"/>
            <a:ext cx="466595" cy="545829"/>
            <a:chOff x="2428379" y="2019435"/>
            <a:chExt cx="466595" cy="545829"/>
          </a:xfrm>
        </p:grpSpPr>
        <p:sp>
          <p:nvSpPr>
            <p:cNvPr id="16" name="Plus 15"/>
            <p:cNvSpPr/>
            <p:nvPr/>
          </p:nvSpPr>
          <p:spPr>
            <a:xfrm>
              <a:off x="2428379" y="2019435"/>
              <a:ext cx="466595" cy="545829"/>
            </a:xfrm>
            <a:prstGeom prst="mathPlus">
              <a:avLst/>
            </a:prstGeom>
            <a:solidFill>
              <a:srgbClr val="3333F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7" name="Plus 6"/>
            <p:cNvSpPr/>
            <p:nvPr/>
          </p:nvSpPr>
          <p:spPr>
            <a:xfrm>
              <a:off x="2428379" y="2128601"/>
              <a:ext cx="326617" cy="3274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55650" fontAlgn="base">
                <a:lnSpc>
                  <a:spcPct val="90000"/>
                </a:lnSpc>
                <a:spcBef>
                  <a:spcPct val="0"/>
                </a:spcBef>
                <a:spcAft>
                  <a:spcPct val="35000"/>
                </a:spcAft>
              </a:pPr>
              <a:endParaRPr lang="en-US" sz="1700">
                <a:ln w="0"/>
                <a:solidFill>
                  <a:srgbClr val="003366">
                    <a:lumMod val="50000"/>
                  </a:srgbClr>
                </a:solidFill>
                <a:effectLst>
                  <a:outerShdw blurRad="38100" dist="19050" dir="2700000" algn="tl" rotWithShape="0">
                    <a:srgbClr val="003366">
                      <a:alpha val="40000"/>
                    </a:srgbClr>
                  </a:outerShdw>
                </a:effectLst>
                <a:latin typeface="Arial"/>
                <a:cs typeface="Arial"/>
              </a:endParaRPr>
            </a:p>
          </p:txBody>
        </p:sp>
      </p:grpSp>
      <p:grpSp>
        <p:nvGrpSpPr>
          <p:cNvPr id="7" name="Group 6"/>
          <p:cNvGrpSpPr/>
          <p:nvPr/>
        </p:nvGrpSpPr>
        <p:grpSpPr>
          <a:xfrm>
            <a:off x="5233385" y="2286000"/>
            <a:ext cx="2200923" cy="1320554"/>
            <a:chOff x="3088657" y="1632072"/>
            <a:chExt cx="2200923" cy="1320554"/>
          </a:xfrm>
        </p:grpSpPr>
        <p:sp>
          <p:nvSpPr>
            <p:cNvPr id="14" name="Rounded Rectangle 13"/>
            <p:cNvSpPr/>
            <p:nvPr/>
          </p:nvSpPr>
          <p:spPr>
            <a:xfrm>
              <a:off x="3088657" y="1632072"/>
              <a:ext cx="2200923" cy="1320554"/>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15" name="Rounded Rectangle 8"/>
            <p:cNvSpPr/>
            <p:nvPr/>
          </p:nvSpPr>
          <p:spPr>
            <a:xfrm>
              <a:off x="3127335" y="1670750"/>
              <a:ext cx="2123567" cy="124319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80010" tIns="80010" rIns="80010" bIns="80010" numCol="1" spcCol="1270" anchor="ctr" anchorCtr="0">
              <a:noAutofit/>
            </a:bodyPr>
            <a:lstStyle/>
            <a:p>
              <a:pPr algn="ctr" defTabSz="933450" fontAlgn="base">
                <a:lnSpc>
                  <a:spcPct val="90000"/>
                </a:lnSpc>
                <a:spcBef>
                  <a:spcPct val="0"/>
                </a:spcBef>
                <a:spcAft>
                  <a:spcPct val="35000"/>
                </a:spcAft>
              </a:pPr>
              <a:r>
                <a:rPr lang="en-US" sz="2100">
                  <a:solidFill>
                    <a:srgbClr val="003366"/>
                  </a:solidFill>
                  <a:latin typeface="Arial"/>
                  <a:cs typeface="Arial"/>
                </a:rPr>
                <a:t>Các toán tử cũng là các hàm (hàm toán tử)</a:t>
              </a:r>
            </a:p>
          </p:txBody>
        </p:sp>
      </p:grpSp>
      <p:grpSp>
        <p:nvGrpSpPr>
          <p:cNvPr id="8" name="Group 7"/>
          <p:cNvGrpSpPr/>
          <p:nvPr/>
        </p:nvGrpSpPr>
        <p:grpSpPr>
          <a:xfrm>
            <a:off x="7654401" y="2673364"/>
            <a:ext cx="466595" cy="545829"/>
            <a:chOff x="5509673" y="2019435"/>
            <a:chExt cx="466595" cy="545829"/>
          </a:xfrm>
        </p:grpSpPr>
        <p:sp>
          <p:nvSpPr>
            <p:cNvPr id="12" name="Right Arrow 11"/>
            <p:cNvSpPr/>
            <p:nvPr/>
          </p:nvSpPr>
          <p:spPr>
            <a:xfrm>
              <a:off x="5509673" y="2019435"/>
              <a:ext cx="466595" cy="545829"/>
            </a:xfrm>
            <a:prstGeom prst="rightArrow">
              <a:avLst>
                <a:gd name="adj1" fmla="val 60000"/>
                <a:gd name="adj2" fmla="val 50000"/>
              </a:avLst>
            </a:prstGeom>
            <a:solidFill>
              <a:srgbClr val="3333FF"/>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13" name="Right Arrow 10"/>
            <p:cNvSpPr/>
            <p:nvPr/>
          </p:nvSpPr>
          <p:spPr>
            <a:xfrm>
              <a:off x="5509673" y="2128601"/>
              <a:ext cx="326617" cy="3274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55650" fontAlgn="base">
                <a:lnSpc>
                  <a:spcPct val="90000"/>
                </a:lnSpc>
                <a:spcBef>
                  <a:spcPct val="0"/>
                </a:spcBef>
                <a:spcAft>
                  <a:spcPct val="35000"/>
                </a:spcAft>
              </a:pPr>
              <a:endParaRPr lang="en-US" sz="1700">
                <a:ln>
                  <a:solidFill>
                    <a:srgbClr val="000000"/>
                  </a:solidFill>
                </a:ln>
                <a:solidFill>
                  <a:srgbClr val="FFFFFF"/>
                </a:solidFill>
                <a:latin typeface="Arial"/>
                <a:cs typeface="Arial"/>
              </a:endParaRPr>
            </a:p>
          </p:txBody>
        </p:sp>
      </p:grpSp>
      <p:grpSp>
        <p:nvGrpSpPr>
          <p:cNvPr id="24" name="Group 23"/>
          <p:cNvGrpSpPr/>
          <p:nvPr/>
        </p:nvGrpSpPr>
        <p:grpSpPr>
          <a:xfrm>
            <a:off x="2362201" y="5149558"/>
            <a:ext cx="466595" cy="545829"/>
            <a:chOff x="2428379" y="2019435"/>
            <a:chExt cx="466595" cy="545829"/>
          </a:xfrm>
        </p:grpSpPr>
        <p:sp>
          <p:nvSpPr>
            <p:cNvPr id="25" name="Action Button: Help 24">
              <a:hlinkClick r:id="" action="ppaction://noaction" highlightClick="1"/>
            </p:cNvPr>
            <p:cNvSpPr/>
            <p:nvPr/>
          </p:nvSpPr>
          <p:spPr>
            <a:xfrm>
              <a:off x="2428379" y="2019435"/>
              <a:ext cx="466595" cy="545829"/>
            </a:xfrm>
            <a:prstGeom prst="actionButtonHelp">
              <a:avLst/>
            </a:prstGeom>
            <a:ln>
              <a:solidFill>
                <a:srgbClr val="3333FF"/>
              </a:solidFill>
            </a:ln>
          </p:spPr>
          <p:style>
            <a:lnRef idx="2">
              <a:schemeClr val="dk1"/>
            </a:lnRef>
            <a:fillRef idx="1">
              <a:schemeClr val="lt1"/>
            </a:fillRef>
            <a:effectRef idx="0">
              <a:schemeClr val="dk1"/>
            </a:effectRef>
            <a:fontRef idx="minor">
              <a:schemeClr val="dk1"/>
            </a:fontRef>
          </p:style>
        </p:sp>
        <p:sp>
          <p:nvSpPr>
            <p:cNvPr id="26" name="Plus 6"/>
            <p:cNvSpPr/>
            <p:nvPr/>
          </p:nvSpPr>
          <p:spPr>
            <a:xfrm>
              <a:off x="2428379" y="2128601"/>
              <a:ext cx="326617" cy="32749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algn="ctr" defTabSz="755650" fontAlgn="base">
                <a:lnSpc>
                  <a:spcPct val="90000"/>
                </a:lnSpc>
                <a:spcBef>
                  <a:spcPct val="0"/>
                </a:spcBef>
                <a:spcAft>
                  <a:spcPct val="35000"/>
                </a:spcAft>
              </a:pPr>
              <a:endParaRPr lang="en-US" sz="1700">
                <a:solidFill>
                  <a:srgbClr val="FFFFFF"/>
                </a:solidFill>
                <a:latin typeface="Arial"/>
                <a:cs typeface="Arial"/>
              </a:endParaRPr>
            </a:p>
          </p:txBody>
        </p:sp>
      </p:grpSp>
      <p:grpSp>
        <p:nvGrpSpPr>
          <p:cNvPr id="27" name="Group 26"/>
          <p:cNvGrpSpPr/>
          <p:nvPr/>
        </p:nvGrpSpPr>
        <p:grpSpPr>
          <a:xfrm>
            <a:off x="2983496" y="4783766"/>
            <a:ext cx="4101998" cy="1320554"/>
            <a:chOff x="3088657" y="1632072"/>
            <a:chExt cx="2200923" cy="1320554"/>
          </a:xfrm>
        </p:grpSpPr>
        <p:sp>
          <p:nvSpPr>
            <p:cNvPr id="28" name="Rounded Rectangle 27"/>
            <p:cNvSpPr/>
            <p:nvPr/>
          </p:nvSpPr>
          <p:spPr>
            <a:xfrm>
              <a:off x="3088657" y="1632072"/>
              <a:ext cx="2200923" cy="1320554"/>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29" name="Rounded Rectangle 8"/>
            <p:cNvSpPr/>
            <p:nvPr/>
          </p:nvSpPr>
          <p:spPr>
            <a:xfrm>
              <a:off x="3127335" y="1670750"/>
              <a:ext cx="2123567" cy="124319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80010" tIns="80010" rIns="80010" bIns="80010" numCol="1" spcCol="1270" anchor="ctr" anchorCtr="0">
              <a:noAutofit/>
            </a:bodyPr>
            <a:lstStyle/>
            <a:p>
              <a:pPr algn="ctr" defTabSz="933450" fontAlgn="base">
                <a:lnSpc>
                  <a:spcPct val="90000"/>
                </a:lnSpc>
                <a:spcBef>
                  <a:spcPct val="0"/>
                </a:spcBef>
                <a:spcAft>
                  <a:spcPct val="35000"/>
                </a:spcAft>
              </a:pPr>
              <a:r>
                <a:rPr lang="en-US" sz="3200">
                  <a:solidFill>
                    <a:srgbClr val="003366"/>
                  </a:solidFill>
                  <a:latin typeface="Arial"/>
                  <a:cs typeface="Arial"/>
                </a:rPr>
                <a:t>Chồng toán tử là gì?</a:t>
              </a:r>
            </a:p>
          </p:txBody>
        </p:sp>
      </p:grpSp>
      <p:grpSp>
        <p:nvGrpSpPr>
          <p:cNvPr id="30" name="Group 29"/>
          <p:cNvGrpSpPr/>
          <p:nvPr/>
        </p:nvGrpSpPr>
        <p:grpSpPr>
          <a:xfrm>
            <a:off x="8123853" y="2298042"/>
            <a:ext cx="2200923" cy="1320554"/>
            <a:chOff x="3088657" y="1632072"/>
            <a:chExt cx="2200923" cy="1320554"/>
          </a:xfrm>
        </p:grpSpPr>
        <p:sp>
          <p:nvSpPr>
            <p:cNvPr id="31" name="Rounded Rectangle 30"/>
            <p:cNvSpPr/>
            <p:nvPr/>
          </p:nvSpPr>
          <p:spPr>
            <a:xfrm>
              <a:off x="3088657" y="1632072"/>
              <a:ext cx="2200923" cy="1320554"/>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32" name="Rounded Rectangle 8"/>
            <p:cNvSpPr/>
            <p:nvPr/>
          </p:nvSpPr>
          <p:spPr>
            <a:xfrm>
              <a:off x="3127335" y="1670750"/>
              <a:ext cx="2123567" cy="124319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80010" tIns="80010" rIns="80010" bIns="80010" numCol="1" spcCol="1270" anchor="ctr" anchorCtr="0">
              <a:noAutofit/>
            </a:bodyPr>
            <a:lstStyle/>
            <a:p>
              <a:pPr algn="ctr" defTabSz="933450" fontAlgn="base">
                <a:lnSpc>
                  <a:spcPct val="90000"/>
                </a:lnSpc>
                <a:spcBef>
                  <a:spcPct val="0"/>
                </a:spcBef>
                <a:spcAft>
                  <a:spcPct val="35000"/>
                </a:spcAft>
              </a:pPr>
              <a:r>
                <a:rPr lang="en-US" sz="2100">
                  <a:solidFill>
                    <a:srgbClr val="003366"/>
                  </a:solidFill>
                  <a:latin typeface="Arial"/>
                  <a:cs typeface="Arial"/>
                </a:rPr>
                <a:t>Các toán tử cũng được định nghĩa chồng</a:t>
              </a:r>
            </a:p>
          </p:txBody>
        </p:sp>
      </p:grpSp>
      <p:grpSp>
        <p:nvGrpSpPr>
          <p:cNvPr id="33" name="Group 32"/>
          <p:cNvGrpSpPr/>
          <p:nvPr/>
        </p:nvGrpSpPr>
        <p:grpSpPr>
          <a:xfrm>
            <a:off x="7450141" y="4446343"/>
            <a:ext cx="2856738" cy="2127509"/>
            <a:chOff x="3088657" y="1632072"/>
            <a:chExt cx="2200923" cy="1320554"/>
          </a:xfrm>
        </p:grpSpPr>
        <p:sp>
          <p:nvSpPr>
            <p:cNvPr id="34" name="Rounded Rectangle 33"/>
            <p:cNvSpPr/>
            <p:nvPr/>
          </p:nvSpPr>
          <p:spPr>
            <a:xfrm>
              <a:off x="3088657" y="1632072"/>
              <a:ext cx="2200923" cy="1320554"/>
            </a:xfrm>
            <a:prstGeom prst="roundRect">
              <a:avLst>
                <a:gd name="adj" fmla="val 10000"/>
              </a:avLst>
            </a:prstGeom>
          </p:spPr>
          <p:style>
            <a:lnRef idx="2">
              <a:schemeClr val="dk1"/>
            </a:lnRef>
            <a:fillRef idx="1">
              <a:schemeClr val="lt1"/>
            </a:fillRef>
            <a:effectRef idx="0">
              <a:schemeClr val="dk1"/>
            </a:effectRef>
            <a:fontRef idx="minor">
              <a:schemeClr val="dk1"/>
            </a:fontRef>
          </p:style>
        </p:sp>
        <p:sp>
          <p:nvSpPr>
            <p:cNvPr id="35" name="Rounded Rectangle 8"/>
            <p:cNvSpPr/>
            <p:nvPr/>
          </p:nvSpPr>
          <p:spPr>
            <a:xfrm>
              <a:off x="3127335" y="1670750"/>
              <a:ext cx="2123567" cy="1243198"/>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80010" tIns="80010" rIns="80010" bIns="80010" numCol="1" spcCol="1270" anchor="ctr" anchorCtr="0">
              <a:noAutofit/>
            </a:bodyPr>
            <a:lstStyle/>
            <a:p>
              <a:pPr algn="ctr" defTabSz="933450" fontAlgn="base">
                <a:lnSpc>
                  <a:spcPct val="90000"/>
                </a:lnSpc>
                <a:spcBef>
                  <a:spcPct val="0"/>
                </a:spcBef>
                <a:spcAft>
                  <a:spcPct val="35000"/>
                </a:spcAft>
              </a:pPr>
              <a:r>
                <a:rPr lang="en-US" sz="2400">
                  <a:solidFill>
                    <a:srgbClr val="003366"/>
                  </a:solidFill>
                  <a:latin typeface="Arial"/>
                  <a:cs typeface="Arial"/>
                </a:rPr>
                <a:t>Định nghĩa lại các toán tử sao cho chúng có thể thực hiện với các toán hạng khác nhau.</a:t>
              </a:r>
            </a:p>
          </p:txBody>
        </p:sp>
      </p:grpSp>
      <p:sp>
        <p:nvSpPr>
          <p:cNvPr id="3" name="Right Arrow 2"/>
          <p:cNvSpPr/>
          <p:nvPr/>
        </p:nvSpPr>
        <p:spPr bwMode="auto">
          <a:xfrm>
            <a:off x="7083280" y="5271304"/>
            <a:ext cx="431909" cy="381000"/>
          </a:xfrm>
          <a:prstGeom prst="rightArrow">
            <a:avLst/>
          </a:pr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r" fontAlgn="base">
              <a:spcBef>
                <a:spcPct val="0"/>
              </a:spcBef>
              <a:spcAft>
                <a:spcPct val="0"/>
              </a:spcAft>
            </a:pPr>
            <a:endParaRPr lang="en-US" sz="3200">
              <a:ln>
                <a:solidFill>
                  <a:srgbClr val="000000"/>
                </a:solidFill>
              </a:ln>
              <a:solidFill>
                <a:srgbClr val="003366"/>
              </a:solidFill>
              <a:latin typeface="Arial" charset="0"/>
              <a:cs typeface="Arial"/>
            </a:endParaRPr>
          </a:p>
        </p:txBody>
      </p:sp>
      <p:sp>
        <p:nvSpPr>
          <p:cNvPr id="4" name="Footer Placeholder 3">
            <a:extLst>
              <a:ext uri="{FF2B5EF4-FFF2-40B4-BE49-F238E27FC236}">
                <a16:creationId xmlns:a16="http://schemas.microsoft.com/office/drawing/2014/main" id="{DA9A67EF-BDA2-F342-B3F9-9969576B9290}"/>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1935078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Ưu nhược điểm của chồng toán tử</a:t>
            </a:r>
          </a:p>
        </p:txBody>
      </p:sp>
      <p:sp>
        <p:nvSpPr>
          <p:cNvPr id="3" name="Content Placeholder 2"/>
          <p:cNvSpPr>
            <a:spLocks noGrp="1"/>
          </p:cNvSpPr>
          <p:nvPr>
            <p:ph idx="1"/>
          </p:nvPr>
        </p:nvSpPr>
        <p:spPr>
          <a:xfrm>
            <a:off x="845820" y="1765300"/>
            <a:ext cx="9860280" cy="4889500"/>
          </a:xfrm>
        </p:spPr>
        <p:txBody>
          <a:bodyPr/>
          <a:lstStyle/>
          <a:p>
            <a:pPr algn="just">
              <a:lnSpc>
                <a:spcPct val="150000"/>
              </a:lnSpc>
            </a:pPr>
            <a:r>
              <a:rPr lang="en-US"/>
              <a:t>Làm cho các chương trình dễ viết hơn, cũng dễ hiểu hơn, dễ bảo trì</a:t>
            </a:r>
          </a:p>
          <a:p>
            <a:pPr algn="just">
              <a:lnSpc>
                <a:spcPct val="150000"/>
              </a:lnSpc>
            </a:pPr>
            <a:r>
              <a:rPr lang="en-US"/>
              <a:t>Có thể thay thế toán tử chồng bằng một hàm </a:t>
            </a:r>
          </a:p>
          <a:p>
            <a:pPr algn="just">
              <a:lnSpc>
                <a:spcPct val="150000"/>
              </a:lnSpc>
            </a:pPr>
            <a:r>
              <a:rPr lang="en-US"/>
              <a:t>Chồng toán tử là cách duy nhất gọi một hàm KHÁC cách gọi thông thường</a:t>
            </a:r>
          </a:p>
          <a:p>
            <a:pPr lvl="1" algn="just">
              <a:lnSpc>
                <a:spcPct val="150000"/>
              </a:lnSpc>
            </a:pPr>
            <a:r>
              <a:rPr lang="en-US"/>
              <a:t>x=cong(y, z);</a:t>
            </a:r>
          </a:p>
          <a:p>
            <a:pPr lvl="1" algn="just">
              <a:lnSpc>
                <a:spcPct val="150000"/>
              </a:lnSpc>
            </a:pPr>
            <a:r>
              <a:rPr lang="en-US"/>
              <a:t>x=y+z;</a:t>
            </a:r>
          </a:p>
        </p:txBody>
      </p:sp>
      <p:sp>
        <p:nvSpPr>
          <p:cNvPr id="4" name="Footer Placeholder 3">
            <a:extLst>
              <a:ext uri="{FF2B5EF4-FFF2-40B4-BE49-F238E27FC236}">
                <a16:creationId xmlns:a16="http://schemas.microsoft.com/office/drawing/2014/main" id="{A9440FFC-093E-9B48-B9E3-DA22D62CDA3A}"/>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8625205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Xây dựng lớp PS</a:t>
            </a:r>
          </a:p>
        </p:txBody>
      </p:sp>
      <p:sp>
        <p:nvSpPr>
          <p:cNvPr id="3" name="Content Placeholder 2"/>
          <p:cNvSpPr>
            <a:spLocks noGrp="1"/>
          </p:cNvSpPr>
          <p:nvPr>
            <p:ph idx="1"/>
          </p:nvPr>
        </p:nvSpPr>
        <p:spPr>
          <a:xfrm>
            <a:off x="817817" y="1765300"/>
            <a:ext cx="9202484" cy="4635500"/>
          </a:xfrm>
        </p:spPr>
        <p:txBody>
          <a:bodyPr/>
          <a:lstStyle/>
          <a:p>
            <a:pPr algn="just">
              <a:lnSpc>
                <a:spcPct val="150000"/>
              </a:lnSpc>
            </a:pPr>
            <a:r>
              <a:rPr lang="en-US"/>
              <a:t>Cách 1: có hàm cong(PS a, PS b) để cộng phân số a và phân số b</a:t>
            </a:r>
          </a:p>
          <a:p>
            <a:pPr algn="just">
              <a:lnSpc>
                <a:spcPct val="150000"/>
              </a:lnSpc>
            </a:pPr>
            <a:r>
              <a:rPr lang="en-US"/>
              <a:t>Cách 2: toán tử + để cộng phân số a và phân số b</a:t>
            </a:r>
          </a:p>
        </p:txBody>
      </p:sp>
      <p:sp>
        <p:nvSpPr>
          <p:cNvPr id="4" name="Footer Placeholder 3">
            <a:extLst>
              <a:ext uri="{FF2B5EF4-FFF2-40B4-BE49-F238E27FC236}">
                <a16:creationId xmlns:a16="http://schemas.microsoft.com/office/drawing/2014/main" id="{51631E39-0621-7C4D-80A2-A1FFC284E3BE}"/>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88559506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tắc xây dựng hàm toán tử</a:t>
            </a:r>
          </a:p>
        </p:txBody>
      </p:sp>
      <p:sp>
        <p:nvSpPr>
          <p:cNvPr id="3" name="Content Placeholder 2"/>
          <p:cNvSpPr>
            <a:spLocks noGrp="1"/>
          </p:cNvSpPr>
          <p:nvPr>
            <p:ph idx="1"/>
          </p:nvPr>
        </p:nvSpPr>
        <p:spPr>
          <a:xfrm>
            <a:off x="838200" y="1765300"/>
            <a:ext cx="11049000" cy="4864100"/>
          </a:xfrm>
        </p:spPr>
        <p:txBody>
          <a:bodyPr/>
          <a:lstStyle/>
          <a:p>
            <a:pPr algn="just">
              <a:lnSpc>
                <a:spcPct val="150000"/>
              </a:lnSpc>
            </a:pPr>
            <a:r>
              <a:rPr lang="en-US" sz="2400"/>
              <a:t>Hàm toán tử có thể được quá tải là phương thức của lớp hoặc hàm bạn:</a:t>
            </a:r>
          </a:p>
          <a:p>
            <a:pPr lvl="1" algn="just">
              <a:lnSpc>
                <a:spcPct val="150000"/>
              </a:lnSpc>
            </a:pPr>
            <a:r>
              <a:rPr lang="en-US"/>
              <a:t>Nếu là phương thức thì số tham số của hàm bằng số ngôi của toán tử -1</a:t>
            </a:r>
          </a:p>
          <a:p>
            <a:pPr lvl="1" algn="just">
              <a:lnSpc>
                <a:spcPct val="150000"/>
              </a:lnSpc>
            </a:pPr>
            <a:r>
              <a:rPr lang="en-US"/>
              <a:t>Nếu là hàm bạn thì số tham số của hàm bằng số ngôi</a:t>
            </a:r>
          </a:p>
          <a:p>
            <a:pPr algn="just">
              <a:lnSpc>
                <a:spcPct val="150000"/>
              </a:lnSpc>
            </a:pPr>
            <a:r>
              <a:rPr lang="en-US" sz="2400"/>
              <a:t>Một trong số các toán hạng phải là đối tượng</a:t>
            </a:r>
          </a:p>
          <a:p>
            <a:pPr algn="just">
              <a:lnSpc>
                <a:spcPct val="150000"/>
              </a:lnSpc>
            </a:pPr>
            <a:r>
              <a:rPr lang="en-US" sz="2400"/>
              <a:t>Khai báo: kiểu_hàm operator op(các tham số) </a:t>
            </a:r>
          </a:p>
          <a:p>
            <a:pPr lvl="1" algn="just">
              <a:lnSpc>
                <a:spcPct val="150000"/>
              </a:lnSpc>
            </a:pPr>
            <a:r>
              <a:rPr lang="en-US"/>
              <a:t>op: là ký hiệu toán tử tương ứng</a:t>
            </a:r>
          </a:p>
          <a:p>
            <a:pPr lvl="1" algn="just">
              <a:lnSpc>
                <a:spcPct val="150000"/>
              </a:lnSpc>
            </a:pPr>
            <a:r>
              <a:rPr lang="en-US"/>
              <a:t>operator: là từ khoá để khai báo hàm toán tử</a:t>
            </a:r>
          </a:p>
          <a:p>
            <a:pPr lvl="1" algn="just">
              <a:lnSpc>
                <a:spcPct val="150000"/>
              </a:lnSpc>
            </a:pPr>
            <a:r>
              <a:rPr lang="en-US"/>
              <a:t>PS operator+(PS a, PS b);  </a:t>
            </a:r>
          </a:p>
        </p:txBody>
      </p:sp>
      <p:sp>
        <p:nvSpPr>
          <p:cNvPr id="4" name="Footer Placeholder 3">
            <a:extLst>
              <a:ext uri="{FF2B5EF4-FFF2-40B4-BE49-F238E27FC236}">
                <a16:creationId xmlns:a16="http://schemas.microsoft.com/office/drawing/2014/main" id="{58C68CAB-38B5-F741-939B-8F4EA042F1A0}"/>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04368560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xây dựng</a:t>
            </a:r>
          </a:p>
        </p:txBody>
      </p:sp>
      <p:sp>
        <p:nvSpPr>
          <p:cNvPr id="3" name="Content Placeholder 2"/>
          <p:cNvSpPr>
            <a:spLocks noGrp="1"/>
          </p:cNvSpPr>
          <p:nvPr>
            <p:ph idx="1"/>
          </p:nvPr>
        </p:nvSpPr>
        <p:spPr>
          <a:xfrm>
            <a:off x="952500" y="1765300"/>
            <a:ext cx="7315200" cy="2273300"/>
          </a:xfrm>
        </p:spPr>
        <p:txBody>
          <a:bodyPr/>
          <a:lstStyle/>
          <a:p>
            <a:pPr marL="0" indent="0">
              <a:buNone/>
            </a:pPr>
            <a:r>
              <a:rPr lang="en-US" sz="2400"/>
              <a:t>kiểu_hàm </a:t>
            </a:r>
            <a:r>
              <a:rPr lang="en-US" sz="2400">
                <a:solidFill>
                  <a:srgbClr val="FF0000"/>
                </a:solidFill>
              </a:rPr>
              <a:t>operator</a:t>
            </a:r>
            <a:r>
              <a:rPr lang="en-US" sz="2400"/>
              <a:t> op (các tham số)</a:t>
            </a:r>
          </a:p>
          <a:p>
            <a:pPr marL="0" indent="0">
              <a:buNone/>
            </a:pPr>
            <a:r>
              <a:rPr lang="en-US" sz="2400"/>
              <a:t>{</a:t>
            </a:r>
          </a:p>
          <a:p>
            <a:pPr marL="0" indent="0">
              <a:buNone/>
            </a:pPr>
            <a:r>
              <a:rPr lang="en-US" sz="2400"/>
              <a:t>	//nội dung hàm toán tử</a:t>
            </a:r>
          </a:p>
          <a:p>
            <a:pPr marL="0" indent="0">
              <a:buNone/>
            </a:pPr>
            <a:r>
              <a:rPr lang="en-US" sz="2400"/>
              <a:t>}</a:t>
            </a:r>
          </a:p>
          <a:p>
            <a:pPr marL="0" indent="0">
              <a:buNone/>
            </a:pPr>
            <a:r>
              <a:rPr lang="en-US" sz="2400"/>
              <a:t>op: toán tử cần quá tải (+, -, *, /, …)</a:t>
            </a:r>
          </a:p>
          <a:p>
            <a:pPr marL="0" indent="0">
              <a:buNone/>
            </a:pPr>
            <a:endParaRPr lang="en-US"/>
          </a:p>
        </p:txBody>
      </p:sp>
      <p:graphicFrame>
        <p:nvGraphicFramePr>
          <p:cNvPr id="4" name="Table 3"/>
          <p:cNvGraphicFramePr>
            <a:graphicFrameLocks noGrp="1"/>
          </p:cNvGraphicFramePr>
          <p:nvPr/>
        </p:nvGraphicFramePr>
        <p:xfrm>
          <a:off x="952500" y="4357688"/>
          <a:ext cx="7315200" cy="2194560"/>
        </p:xfrm>
        <a:graphic>
          <a:graphicData uri="http://schemas.openxmlformats.org/drawingml/2006/table">
            <a:tbl>
              <a:tblPr>
                <a:tableStyleId>{5C22544A-7EE6-4342-B048-85BDC9FD1C3A}</a:tableStyleId>
              </a:tblPr>
              <a:tblGrid>
                <a:gridCol w="2116914">
                  <a:extLst>
                    <a:ext uri="{9D8B030D-6E8A-4147-A177-3AD203B41FA5}">
                      <a16:colId xmlns:a16="http://schemas.microsoft.com/office/drawing/2014/main" val="20000"/>
                    </a:ext>
                  </a:extLst>
                </a:gridCol>
                <a:gridCol w="5198286">
                  <a:extLst>
                    <a:ext uri="{9D8B030D-6E8A-4147-A177-3AD203B41FA5}">
                      <a16:colId xmlns:a16="http://schemas.microsoft.com/office/drawing/2014/main" val="20001"/>
                    </a:ext>
                  </a:extLst>
                </a:gridCol>
              </a:tblGrid>
              <a:tr h="0">
                <a:tc>
                  <a:txBody>
                    <a:bodyPr/>
                    <a:lstStyle/>
                    <a:p>
                      <a:pPr indent="269875" algn="ctr">
                        <a:spcBef>
                          <a:spcPts val="600"/>
                        </a:spcBef>
                        <a:spcAft>
                          <a:spcPts val="0"/>
                        </a:spcAft>
                        <a:tabLst>
                          <a:tab pos="630555" algn="l"/>
                        </a:tabLst>
                      </a:pPr>
                      <a:r>
                        <a:rPr lang="en-US" sz="2400" b="1">
                          <a:effectLst/>
                        </a:rPr>
                        <a:t>Tên hàm</a:t>
                      </a:r>
                      <a:endParaRPr lang="en-US" sz="2000" b="1">
                        <a:effectLst/>
                        <a:latin typeface=".VnTime"/>
                        <a:ea typeface="Times New Roman" panose="02020603050405020304" pitchFamily="18" charset="0"/>
                        <a:cs typeface="Times New Roman" panose="02020603050405020304" pitchFamily="18" charset="0"/>
                      </a:endParaRPr>
                    </a:p>
                  </a:txBody>
                  <a:tcPr marL="68580" marR="68580" marT="0" marB="0"/>
                </a:tc>
                <a:tc>
                  <a:txBody>
                    <a:bodyPr/>
                    <a:lstStyle/>
                    <a:p>
                      <a:pPr indent="269875" algn="ctr">
                        <a:spcBef>
                          <a:spcPts val="600"/>
                        </a:spcBef>
                        <a:spcAft>
                          <a:spcPts val="0"/>
                        </a:spcAft>
                        <a:tabLst>
                          <a:tab pos="630555" algn="l"/>
                        </a:tabLst>
                      </a:pPr>
                      <a:r>
                        <a:rPr lang="en-US" sz="2400" b="1">
                          <a:effectLst/>
                        </a:rPr>
                        <a:t>Dùng để</a:t>
                      </a:r>
                      <a:endParaRPr lang="en-US" sz="2000" b="1">
                        <a:effectLst/>
                        <a:latin typeface=".VnTime"/>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gn="ctr">
                        <a:spcBef>
                          <a:spcPts val="600"/>
                        </a:spcBef>
                        <a:spcAft>
                          <a:spcPts val="0"/>
                        </a:spcAft>
                        <a:tabLst>
                          <a:tab pos="630555" algn="l"/>
                        </a:tabLst>
                      </a:pPr>
                      <a:r>
                        <a:rPr lang="en-US" sz="2000" spc="-100">
                          <a:effectLst/>
                        </a:rPr>
                        <a:t>operator</a:t>
                      </a:r>
                      <a:r>
                        <a:rPr lang="en-US" sz="2400">
                          <a:effectLst/>
                        </a:rPr>
                        <a:t>+</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0"/>
                        </a:spcAft>
                        <a:tabLst>
                          <a:tab pos="630555" algn="l"/>
                        </a:tabLst>
                      </a:pPr>
                      <a:r>
                        <a:rPr lang="en-US" sz="2400">
                          <a:effectLst/>
                        </a:rPr>
                        <a:t>định nghĩa phép +</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gn="ctr">
                        <a:spcBef>
                          <a:spcPts val="600"/>
                        </a:spcBef>
                        <a:spcAft>
                          <a:spcPts val="0"/>
                        </a:spcAft>
                        <a:tabLst>
                          <a:tab pos="630555" algn="l"/>
                        </a:tabLst>
                      </a:pPr>
                      <a:r>
                        <a:rPr lang="en-US" sz="2000" spc="-100">
                          <a:effectLst/>
                        </a:rPr>
                        <a:t>operator</a:t>
                      </a:r>
                      <a:r>
                        <a:rPr lang="en-US" sz="2400">
                          <a:effectLst/>
                        </a:rPr>
                        <a:t>*</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0"/>
                        </a:spcAft>
                        <a:tabLst>
                          <a:tab pos="630555" algn="l"/>
                        </a:tabLst>
                      </a:pPr>
                      <a:r>
                        <a:rPr lang="en-US" sz="2400">
                          <a:effectLst/>
                        </a:rPr>
                        <a:t>định nghĩa phép nhân *</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gn="ctr">
                        <a:spcBef>
                          <a:spcPts val="600"/>
                        </a:spcBef>
                        <a:spcAft>
                          <a:spcPts val="0"/>
                        </a:spcAft>
                        <a:tabLst>
                          <a:tab pos="630555" algn="l"/>
                        </a:tabLst>
                      </a:pPr>
                      <a:r>
                        <a:rPr lang="en-US" sz="2000" spc="-100">
                          <a:effectLst/>
                        </a:rPr>
                        <a:t>operator</a:t>
                      </a:r>
                      <a:r>
                        <a:rPr lang="en-US" sz="2400">
                          <a:effectLst/>
                        </a:rPr>
                        <a:t>/</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0"/>
                        </a:spcAft>
                        <a:tabLst>
                          <a:tab pos="630555" algn="l"/>
                        </a:tabLst>
                      </a:pPr>
                      <a:r>
                        <a:rPr lang="en-US" sz="2400">
                          <a:effectLst/>
                        </a:rPr>
                        <a:t>định nghĩa phép chia /</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gn="ctr">
                        <a:spcBef>
                          <a:spcPts val="600"/>
                        </a:spcBef>
                        <a:spcAft>
                          <a:spcPts val="0"/>
                        </a:spcAft>
                        <a:tabLst>
                          <a:tab pos="630555" algn="l"/>
                        </a:tabLst>
                      </a:pPr>
                      <a:r>
                        <a:rPr lang="en-US" sz="2000" spc="-100">
                          <a:effectLst/>
                        </a:rPr>
                        <a:t>operator</a:t>
                      </a:r>
                      <a:r>
                        <a:rPr lang="en-US" sz="2400">
                          <a:effectLst/>
                        </a:rPr>
                        <a:t>+=</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0"/>
                        </a:spcAft>
                        <a:tabLst>
                          <a:tab pos="630555" algn="l"/>
                        </a:tabLst>
                      </a:pPr>
                      <a:r>
                        <a:rPr lang="en-US" sz="2400">
                          <a:effectLst/>
                        </a:rPr>
                        <a:t>định nghĩa phép tự cộng +=</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gn="ctr">
                        <a:spcBef>
                          <a:spcPts val="600"/>
                        </a:spcBef>
                        <a:spcAft>
                          <a:spcPts val="0"/>
                        </a:spcAft>
                        <a:tabLst>
                          <a:tab pos="630555" algn="l"/>
                        </a:tabLst>
                      </a:pPr>
                      <a:r>
                        <a:rPr lang="en-US" sz="2000" spc="-100">
                          <a:effectLst/>
                        </a:rPr>
                        <a:t>operator</a:t>
                      </a:r>
                      <a:r>
                        <a:rPr lang="en-US" sz="2400">
                          <a:effectLst/>
                        </a:rPr>
                        <a:t>!=</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0"/>
                        </a:spcAft>
                        <a:tabLst>
                          <a:tab pos="630555" algn="l"/>
                        </a:tabLst>
                      </a:pPr>
                      <a:r>
                        <a:rPr lang="en-US" sz="2400">
                          <a:effectLst/>
                        </a:rPr>
                        <a:t>định nghĩa phép so sánh khác nhau</a:t>
                      </a:r>
                      <a:endParaRPr lang="en-US" sz="2400">
                        <a:effectLst/>
                        <a:latin typeface=".VnTime"/>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p:sp>
        <p:nvSpPr>
          <p:cNvPr id="5" name="Footer Placeholder 4">
            <a:extLst>
              <a:ext uri="{FF2B5EF4-FFF2-40B4-BE49-F238E27FC236}">
                <a16:creationId xmlns:a16="http://schemas.microsoft.com/office/drawing/2014/main" id="{AD86F03B-626F-4347-A845-F29C2BC7CEAE}"/>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95285115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xây dựng</a:t>
            </a:r>
          </a:p>
        </p:txBody>
      </p:sp>
      <p:sp>
        <p:nvSpPr>
          <p:cNvPr id="3" name="Content Placeholder 2"/>
          <p:cNvSpPr>
            <a:spLocks noGrp="1"/>
          </p:cNvSpPr>
          <p:nvPr>
            <p:ph idx="1"/>
          </p:nvPr>
        </p:nvSpPr>
        <p:spPr>
          <a:xfrm>
            <a:off x="952500" y="1765300"/>
            <a:ext cx="4610101" cy="4635500"/>
          </a:xfrm>
        </p:spPr>
        <p:txBody>
          <a:bodyPr/>
          <a:lstStyle/>
          <a:p>
            <a:pPr marL="0" indent="0">
              <a:buNone/>
            </a:pPr>
            <a:r>
              <a:rPr lang="en-US" sz="2000"/>
              <a:t>class PS{</a:t>
            </a:r>
          </a:p>
          <a:p>
            <a:pPr marL="0" indent="166688">
              <a:buNone/>
            </a:pPr>
            <a:r>
              <a:rPr lang="en-US" sz="2000"/>
              <a:t>int ts, ms;</a:t>
            </a:r>
          </a:p>
          <a:p>
            <a:pPr marL="0" indent="0">
              <a:buNone/>
            </a:pPr>
            <a:r>
              <a:rPr lang="en-US" sz="2000"/>
              <a:t>public:</a:t>
            </a:r>
          </a:p>
          <a:p>
            <a:pPr marL="0" indent="225425">
              <a:buNone/>
            </a:pPr>
            <a:r>
              <a:rPr lang="en-US" sz="2000"/>
              <a:t>PS(int t=1, int m=2){</a:t>
            </a:r>
          </a:p>
          <a:p>
            <a:pPr marL="0" indent="225425">
              <a:buNone/>
            </a:pPr>
            <a:r>
              <a:rPr lang="en-US" sz="2000"/>
              <a:t>ts=t;</a:t>
            </a:r>
          </a:p>
          <a:p>
            <a:pPr marL="0" indent="225425">
              <a:buNone/>
            </a:pPr>
            <a:r>
              <a:rPr lang="en-US" sz="2000"/>
              <a:t>ms=m;</a:t>
            </a:r>
          </a:p>
          <a:p>
            <a:pPr marL="0" indent="225425">
              <a:buNone/>
            </a:pPr>
            <a:r>
              <a:rPr lang="en-US" sz="2000"/>
              <a:t>}</a:t>
            </a:r>
          </a:p>
          <a:p>
            <a:pPr marL="0" indent="225425">
              <a:buNone/>
            </a:pPr>
            <a:r>
              <a:rPr lang="en-US" sz="2000"/>
              <a:t>void nhap();</a:t>
            </a:r>
          </a:p>
          <a:p>
            <a:pPr marL="0" indent="225425">
              <a:buNone/>
            </a:pPr>
            <a:r>
              <a:rPr lang="en-US" sz="2000"/>
              <a:t>void xuat();</a:t>
            </a:r>
          </a:p>
          <a:p>
            <a:pPr marL="0" indent="225425">
              <a:buNone/>
            </a:pPr>
            <a:r>
              <a:rPr lang="en-US" sz="2000">
                <a:solidFill>
                  <a:srgbClr val="FF0000"/>
                </a:solidFill>
              </a:rPr>
              <a:t>friend PS operator+(PS a, PS b);</a:t>
            </a:r>
          </a:p>
          <a:p>
            <a:pPr marL="0" indent="0">
              <a:buNone/>
            </a:pPr>
            <a:r>
              <a:rPr lang="en-US" sz="2000"/>
              <a:t>};</a:t>
            </a:r>
          </a:p>
        </p:txBody>
      </p:sp>
      <p:sp>
        <p:nvSpPr>
          <p:cNvPr id="4" name="Rectangle 3"/>
          <p:cNvSpPr/>
          <p:nvPr/>
        </p:nvSpPr>
        <p:spPr>
          <a:xfrm>
            <a:off x="6467104" y="1836282"/>
            <a:ext cx="4200896" cy="3170099"/>
          </a:xfrm>
          <a:prstGeom prst="rect">
            <a:avLst/>
          </a:prstGeom>
        </p:spPr>
        <p:txBody>
          <a:bodyPr wrap="square">
            <a:spAutoFit/>
          </a:bodyPr>
          <a:lstStyle/>
          <a:p>
            <a:pPr fontAlgn="base">
              <a:spcBef>
                <a:spcPct val="0"/>
              </a:spcBef>
              <a:spcAft>
                <a:spcPct val="0"/>
              </a:spcAft>
            </a:pPr>
            <a:r>
              <a:rPr lang="en-US" sz="2000">
                <a:solidFill>
                  <a:srgbClr val="FF0000"/>
                </a:solidFill>
                <a:latin typeface="Arial" charset="0"/>
                <a:cs typeface="Arial"/>
              </a:rPr>
              <a:t>PS operator+(PS a, PS b)</a:t>
            </a:r>
          </a:p>
          <a:p>
            <a:pPr fontAlgn="base">
              <a:spcBef>
                <a:spcPct val="0"/>
              </a:spcBef>
              <a:spcAft>
                <a:spcPct val="0"/>
              </a:spcAft>
            </a:pPr>
            <a:r>
              <a:rPr lang="en-US" sz="2000">
                <a:solidFill>
                  <a:srgbClr val="FF0000"/>
                </a:solidFill>
                <a:latin typeface="Arial" charset="0"/>
                <a:cs typeface="Arial"/>
              </a:rPr>
              <a:t>{</a:t>
            </a:r>
          </a:p>
          <a:p>
            <a:pPr indent="285750" fontAlgn="base">
              <a:spcBef>
                <a:spcPct val="0"/>
              </a:spcBef>
              <a:spcAft>
                <a:spcPct val="0"/>
              </a:spcAft>
            </a:pPr>
            <a:r>
              <a:rPr lang="en-US" sz="2000">
                <a:solidFill>
                  <a:srgbClr val="FF0000"/>
                </a:solidFill>
                <a:latin typeface="Arial" charset="0"/>
                <a:cs typeface="Arial"/>
              </a:rPr>
              <a:t>PS c;</a:t>
            </a:r>
          </a:p>
          <a:p>
            <a:pPr indent="285750" fontAlgn="base">
              <a:spcBef>
                <a:spcPct val="0"/>
              </a:spcBef>
              <a:spcAft>
                <a:spcPct val="0"/>
              </a:spcAft>
            </a:pPr>
            <a:r>
              <a:rPr lang="en-US" sz="2000">
                <a:solidFill>
                  <a:srgbClr val="FF0000"/>
                </a:solidFill>
                <a:latin typeface="Arial" charset="0"/>
                <a:cs typeface="Arial"/>
              </a:rPr>
              <a:t>c.ts=a.ts*b.ms + a.ms*b.ts;</a:t>
            </a:r>
          </a:p>
          <a:p>
            <a:pPr indent="285750" fontAlgn="base">
              <a:spcBef>
                <a:spcPct val="0"/>
              </a:spcBef>
              <a:spcAft>
                <a:spcPct val="0"/>
              </a:spcAft>
            </a:pPr>
            <a:r>
              <a:rPr lang="en-US" sz="2000">
                <a:solidFill>
                  <a:srgbClr val="FF0000"/>
                </a:solidFill>
                <a:latin typeface="Arial" charset="0"/>
                <a:cs typeface="Arial"/>
              </a:rPr>
              <a:t>c.ms=a.ms*b.ms;</a:t>
            </a:r>
          </a:p>
          <a:p>
            <a:pPr indent="285750" fontAlgn="base">
              <a:spcBef>
                <a:spcPct val="0"/>
              </a:spcBef>
              <a:spcAft>
                <a:spcPct val="0"/>
              </a:spcAft>
            </a:pPr>
            <a:r>
              <a:rPr lang="en-US" sz="2000">
                <a:solidFill>
                  <a:srgbClr val="FF0000"/>
                </a:solidFill>
                <a:latin typeface="Arial" charset="0"/>
                <a:cs typeface="Arial"/>
              </a:rPr>
              <a:t>return c;</a:t>
            </a:r>
          </a:p>
          <a:p>
            <a:pPr fontAlgn="base">
              <a:spcBef>
                <a:spcPct val="0"/>
              </a:spcBef>
              <a:spcAft>
                <a:spcPct val="0"/>
              </a:spcAft>
            </a:pPr>
            <a:r>
              <a:rPr lang="en-US" sz="2000">
                <a:solidFill>
                  <a:srgbClr val="FF0000"/>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PS x, y(2, 3), z(1, 5);</a:t>
            </a:r>
          </a:p>
          <a:p>
            <a:pPr fontAlgn="base">
              <a:spcBef>
                <a:spcPct val="0"/>
              </a:spcBef>
              <a:spcAft>
                <a:spcPct val="0"/>
              </a:spcAft>
            </a:pPr>
            <a:r>
              <a:rPr lang="en-US" sz="2000">
                <a:solidFill>
                  <a:srgbClr val="FF0000"/>
                </a:solidFill>
                <a:latin typeface="Arial" charset="0"/>
                <a:cs typeface="Arial"/>
              </a:rPr>
              <a:t>x=y+z;</a:t>
            </a:r>
            <a:r>
              <a:rPr lang="en-US" sz="2000">
                <a:solidFill>
                  <a:srgbClr val="003366"/>
                </a:solidFill>
                <a:latin typeface="Arial" charset="0"/>
                <a:cs typeface="Arial"/>
              </a:rPr>
              <a:t>//kết quả 13/15</a:t>
            </a:r>
          </a:p>
        </p:txBody>
      </p:sp>
      <p:sp>
        <p:nvSpPr>
          <p:cNvPr id="5" name="Rounded Rectangular Callout 4"/>
          <p:cNvSpPr/>
          <p:nvPr/>
        </p:nvSpPr>
        <p:spPr bwMode="auto">
          <a:xfrm>
            <a:off x="2806700" y="4040685"/>
            <a:ext cx="1981200" cy="685800"/>
          </a:xfrm>
          <a:prstGeom prst="wedgeRoundRectCallout">
            <a:avLst>
              <a:gd name="adj1" fmla="val -43275"/>
              <a:gd name="adj2" fmla="val 114448"/>
              <a:gd name="adj3" fmla="val 16667"/>
            </a:avLst>
          </a:pr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400">
                <a:solidFill>
                  <a:srgbClr val="FF0000"/>
                </a:solidFill>
                <a:latin typeface="Arial" charset="0"/>
                <a:cs typeface="Arial"/>
              </a:rPr>
              <a:t>Nguyên mẫu</a:t>
            </a:r>
          </a:p>
        </p:txBody>
      </p:sp>
      <p:sp>
        <p:nvSpPr>
          <p:cNvPr id="6" name="Rounded Rectangular Callout 5"/>
          <p:cNvSpPr/>
          <p:nvPr/>
        </p:nvSpPr>
        <p:spPr bwMode="auto">
          <a:xfrm>
            <a:off x="7162800" y="955447"/>
            <a:ext cx="2514600" cy="685800"/>
          </a:xfrm>
          <a:prstGeom prst="wedgeRoundRectCallout">
            <a:avLst>
              <a:gd name="adj1" fmla="val -38779"/>
              <a:gd name="adj2" fmla="val 91937"/>
              <a:gd name="adj3" fmla="val 16667"/>
            </a:avLst>
          </a:pr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400">
                <a:solidFill>
                  <a:srgbClr val="FF0000"/>
                </a:solidFill>
                <a:latin typeface="Arial" charset="0"/>
                <a:cs typeface="Arial"/>
              </a:rPr>
              <a:t>Định nghĩa hàm</a:t>
            </a:r>
          </a:p>
        </p:txBody>
      </p:sp>
      <p:sp>
        <p:nvSpPr>
          <p:cNvPr id="7" name="Rounded Rectangular Callout 6"/>
          <p:cNvSpPr/>
          <p:nvPr/>
        </p:nvSpPr>
        <p:spPr bwMode="auto">
          <a:xfrm>
            <a:off x="6350000" y="5140497"/>
            <a:ext cx="2946400" cy="966251"/>
          </a:xfrm>
          <a:prstGeom prst="wedgeRoundRectCallout">
            <a:avLst>
              <a:gd name="adj1" fmla="val -26736"/>
              <a:gd name="adj2" fmla="val -74296"/>
              <a:gd name="adj3" fmla="val 16667"/>
            </a:avLst>
          </a:pr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400">
                <a:solidFill>
                  <a:srgbClr val="FF0000"/>
                </a:solidFill>
                <a:latin typeface="Arial" charset="0"/>
                <a:cs typeface="Arial"/>
              </a:rPr>
              <a:t>Gọi hàm</a:t>
            </a:r>
          </a:p>
          <a:p>
            <a:pPr fontAlgn="base">
              <a:spcBef>
                <a:spcPct val="0"/>
              </a:spcBef>
              <a:spcAft>
                <a:spcPct val="0"/>
              </a:spcAft>
            </a:pPr>
            <a:r>
              <a:rPr lang="en-US" sz="2400">
                <a:solidFill>
                  <a:srgbClr val="FF0000"/>
                </a:solidFill>
                <a:latin typeface="Arial" charset="0"/>
              </a:rPr>
              <a:t>x=operator+(y, z);</a:t>
            </a:r>
            <a:endParaRPr lang="en-US" sz="2400">
              <a:solidFill>
                <a:srgbClr val="FF0000"/>
              </a:solidFill>
              <a:latin typeface="Arial" charset="0"/>
              <a:cs typeface="Arial"/>
            </a:endParaRPr>
          </a:p>
        </p:txBody>
      </p:sp>
      <p:sp>
        <p:nvSpPr>
          <p:cNvPr id="8" name="Footer Placeholder 7">
            <a:extLst>
              <a:ext uri="{FF2B5EF4-FFF2-40B4-BE49-F238E27FC236}">
                <a16:creationId xmlns:a16="http://schemas.microsoft.com/office/drawing/2014/main" id="{946D3003-0E66-9045-B063-3FEAD8B8CDE8}"/>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7847667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2.1. Định nghĩa đối tượng, lớp</a:t>
            </a:r>
          </a:p>
        </p:txBody>
      </p:sp>
      <p:sp>
        <p:nvSpPr>
          <p:cNvPr id="3" name="Content Placeholder 2"/>
          <p:cNvSpPr>
            <a:spLocks noGrp="1"/>
          </p:cNvSpPr>
          <p:nvPr>
            <p:ph idx="1"/>
          </p:nvPr>
        </p:nvSpPr>
        <p:spPr/>
        <p:txBody>
          <a:bodyPr/>
          <a:lstStyle/>
          <a:p>
            <a:pPr algn="just">
              <a:lnSpc>
                <a:spcPct val="150000"/>
              </a:lnSpc>
            </a:pPr>
            <a:r>
              <a:rPr lang="en-US"/>
              <a:t>Lớp (class) là một kiểu dữ liệu mới được dùng để định nghĩa các đối tượng. </a:t>
            </a:r>
          </a:p>
          <a:p>
            <a:pPr algn="just">
              <a:lnSpc>
                <a:spcPct val="150000"/>
              </a:lnSpc>
            </a:pPr>
            <a:r>
              <a:rPr lang="en-US"/>
              <a:t>Một lớp có vai trò như một kế hoạch hay một bản mẫu.</a:t>
            </a:r>
          </a:p>
          <a:p>
            <a:pPr algn="just">
              <a:lnSpc>
                <a:spcPct val="150000"/>
              </a:lnSpc>
            </a:pPr>
            <a:r>
              <a:rPr lang="en-US"/>
              <a:t>Việc viết hay tạo ra một lớp mới không sinh ra bất cứ một đối tượng nào trong chương trình.</a:t>
            </a:r>
          </a:p>
        </p:txBody>
      </p:sp>
      <p:sp>
        <p:nvSpPr>
          <p:cNvPr id="4" name="Footer Placeholder 3">
            <a:extLst>
              <a:ext uri="{FF2B5EF4-FFF2-40B4-BE49-F238E27FC236}">
                <a16:creationId xmlns:a16="http://schemas.microsoft.com/office/drawing/2014/main" id="{67BA098D-3B46-974A-9E37-2BE7DB6C816D}"/>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36836558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xây dựng</a:t>
            </a:r>
          </a:p>
        </p:txBody>
      </p:sp>
      <p:sp>
        <p:nvSpPr>
          <p:cNvPr id="3" name="Content Placeholder 2"/>
          <p:cNvSpPr>
            <a:spLocks noGrp="1"/>
          </p:cNvSpPr>
          <p:nvPr>
            <p:ph idx="1"/>
          </p:nvPr>
        </p:nvSpPr>
        <p:spPr>
          <a:xfrm>
            <a:off x="952500" y="1765300"/>
            <a:ext cx="4610101" cy="4635500"/>
          </a:xfrm>
        </p:spPr>
        <p:txBody>
          <a:bodyPr/>
          <a:lstStyle/>
          <a:p>
            <a:pPr marL="0" indent="0">
              <a:buNone/>
            </a:pPr>
            <a:r>
              <a:rPr lang="en-US" sz="2000"/>
              <a:t>class PS{</a:t>
            </a:r>
          </a:p>
          <a:p>
            <a:pPr marL="0" indent="166688">
              <a:buNone/>
            </a:pPr>
            <a:r>
              <a:rPr lang="en-US" sz="2000"/>
              <a:t>int ts, ms;</a:t>
            </a:r>
          </a:p>
          <a:p>
            <a:pPr marL="0" indent="0">
              <a:buNone/>
            </a:pPr>
            <a:r>
              <a:rPr lang="en-US" sz="2000"/>
              <a:t>public:</a:t>
            </a:r>
          </a:p>
          <a:p>
            <a:pPr marL="0" indent="225425">
              <a:buNone/>
            </a:pPr>
            <a:r>
              <a:rPr lang="en-US" sz="2000"/>
              <a:t>PS(int t=1, int m=2){</a:t>
            </a:r>
          </a:p>
          <a:p>
            <a:pPr marL="0" indent="225425">
              <a:buNone/>
            </a:pPr>
            <a:r>
              <a:rPr lang="en-US" sz="2000"/>
              <a:t>ts=t;</a:t>
            </a:r>
          </a:p>
          <a:p>
            <a:pPr marL="0" indent="225425">
              <a:buNone/>
            </a:pPr>
            <a:r>
              <a:rPr lang="en-US" sz="2000"/>
              <a:t>ms=m;</a:t>
            </a:r>
          </a:p>
          <a:p>
            <a:pPr marL="0" indent="225425">
              <a:buNone/>
            </a:pPr>
            <a:r>
              <a:rPr lang="en-US" sz="2000"/>
              <a:t>}</a:t>
            </a:r>
          </a:p>
          <a:p>
            <a:pPr marL="0" indent="225425">
              <a:buNone/>
            </a:pPr>
            <a:r>
              <a:rPr lang="en-US" sz="2000"/>
              <a:t>void nhap();</a:t>
            </a:r>
          </a:p>
          <a:p>
            <a:pPr marL="0" indent="225425">
              <a:buNone/>
            </a:pPr>
            <a:r>
              <a:rPr lang="en-US" sz="2000"/>
              <a:t>void xuat();</a:t>
            </a:r>
          </a:p>
          <a:p>
            <a:pPr marL="0" indent="225425">
              <a:buNone/>
            </a:pPr>
            <a:r>
              <a:rPr lang="en-US" sz="2000">
                <a:solidFill>
                  <a:srgbClr val="FF0000"/>
                </a:solidFill>
              </a:rPr>
              <a:t>PS operator+(PS b);</a:t>
            </a:r>
          </a:p>
          <a:p>
            <a:pPr marL="0" indent="0">
              <a:buNone/>
            </a:pPr>
            <a:r>
              <a:rPr lang="en-US" sz="2000"/>
              <a:t>};</a:t>
            </a:r>
          </a:p>
        </p:txBody>
      </p:sp>
      <p:sp>
        <p:nvSpPr>
          <p:cNvPr id="4" name="Rectangle 3"/>
          <p:cNvSpPr/>
          <p:nvPr/>
        </p:nvSpPr>
        <p:spPr>
          <a:xfrm>
            <a:off x="6467103" y="1836282"/>
            <a:ext cx="5117413" cy="3170099"/>
          </a:xfrm>
          <a:prstGeom prst="rect">
            <a:avLst/>
          </a:prstGeom>
        </p:spPr>
        <p:txBody>
          <a:bodyPr wrap="square">
            <a:spAutoFit/>
          </a:bodyPr>
          <a:lstStyle/>
          <a:p>
            <a:pPr fontAlgn="base">
              <a:spcBef>
                <a:spcPct val="0"/>
              </a:spcBef>
              <a:spcAft>
                <a:spcPct val="0"/>
              </a:spcAft>
            </a:pPr>
            <a:r>
              <a:rPr lang="en-US" sz="2000">
                <a:solidFill>
                  <a:srgbClr val="FF0000"/>
                </a:solidFill>
                <a:latin typeface="Arial" charset="0"/>
                <a:cs typeface="Arial"/>
              </a:rPr>
              <a:t>PS PS::operator+(PS b)</a:t>
            </a:r>
          </a:p>
          <a:p>
            <a:pPr fontAlgn="base">
              <a:spcBef>
                <a:spcPct val="0"/>
              </a:spcBef>
              <a:spcAft>
                <a:spcPct val="0"/>
              </a:spcAft>
            </a:pPr>
            <a:r>
              <a:rPr lang="en-US" sz="2000">
                <a:solidFill>
                  <a:srgbClr val="FF0000"/>
                </a:solidFill>
                <a:latin typeface="Arial" charset="0"/>
                <a:cs typeface="Arial"/>
              </a:rPr>
              <a:t>{</a:t>
            </a:r>
          </a:p>
          <a:p>
            <a:pPr indent="285750" fontAlgn="base">
              <a:spcBef>
                <a:spcPct val="0"/>
              </a:spcBef>
              <a:spcAft>
                <a:spcPct val="0"/>
              </a:spcAft>
            </a:pPr>
            <a:r>
              <a:rPr lang="en-US" sz="2000">
                <a:solidFill>
                  <a:srgbClr val="FF0000"/>
                </a:solidFill>
                <a:latin typeface="Arial" charset="0"/>
                <a:cs typeface="Arial"/>
              </a:rPr>
              <a:t>PS c;</a:t>
            </a:r>
          </a:p>
          <a:p>
            <a:pPr indent="285750" fontAlgn="base">
              <a:spcBef>
                <a:spcPct val="0"/>
              </a:spcBef>
              <a:spcAft>
                <a:spcPct val="0"/>
              </a:spcAft>
            </a:pPr>
            <a:r>
              <a:rPr lang="en-US" sz="2000">
                <a:solidFill>
                  <a:srgbClr val="FF0000"/>
                </a:solidFill>
                <a:latin typeface="Arial" charset="0"/>
              </a:rPr>
              <a:t>c.ts = this-&gt;ts * b.ms + this-&gt; ms * b.ts;</a:t>
            </a:r>
          </a:p>
          <a:p>
            <a:pPr indent="285750" fontAlgn="base">
              <a:spcBef>
                <a:spcPct val="0"/>
              </a:spcBef>
              <a:spcAft>
                <a:spcPct val="0"/>
              </a:spcAft>
            </a:pPr>
            <a:r>
              <a:rPr lang="en-US" sz="2000">
                <a:solidFill>
                  <a:srgbClr val="FF0000"/>
                </a:solidFill>
                <a:latin typeface="Arial" charset="0"/>
              </a:rPr>
              <a:t>c.ms = this-&gt;ms * b.ms;</a:t>
            </a:r>
          </a:p>
          <a:p>
            <a:pPr indent="285750" fontAlgn="base">
              <a:spcBef>
                <a:spcPct val="0"/>
              </a:spcBef>
              <a:spcAft>
                <a:spcPct val="0"/>
              </a:spcAft>
            </a:pPr>
            <a:r>
              <a:rPr lang="en-US" sz="2000">
                <a:solidFill>
                  <a:srgbClr val="FF0000"/>
                </a:solidFill>
                <a:latin typeface="Arial" charset="0"/>
                <a:cs typeface="Arial"/>
              </a:rPr>
              <a:t>return c;</a:t>
            </a:r>
          </a:p>
          <a:p>
            <a:pPr fontAlgn="base">
              <a:spcBef>
                <a:spcPct val="0"/>
              </a:spcBef>
              <a:spcAft>
                <a:spcPct val="0"/>
              </a:spcAft>
            </a:pPr>
            <a:r>
              <a:rPr lang="en-US" sz="2000">
                <a:solidFill>
                  <a:srgbClr val="FF0000"/>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PS x, y(2, 3), z(1, 5);</a:t>
            </a:r>
          </a:p>
          <a:p>
            <a:pPr fontAlgn="base">
              <a:spcBef>
                <a:spcPct val="0"/>
              </a:spcBef>
              <a:spcAft>
                <a:spcPct val="0"/>
              </a:spcAft>
            </a:pPr>
            <a:r>
              <a:rPr lang="en-US" sz="2000">
                <a:solidFill>
                  <a:srgbClr val="FF0000"/>
                </a:solidFill>
                <a:latin typeface="Arial" charset="0"/>
                <a:cs typeface="Arial"/>
              </a:rPr>
              <a:t>x=y+z;</a:t>
            </a:r>
            <a:r>
              <a:rPr lang="en-US" sz="2000">
                <a:solidFill>
                  <a:srgbClr val="003366"/>
                </a:solidFill>
                <a:latin typeface="Arial" charset="0"/>
                <a:cs typeface="Arial"/>
              </a:rPr>
              <a:t>//kết quả 13/15</a:t>
            </a:r>
          </a:p>
        </p:txBody>
      </p:sp>
      <p:sp>
        <p:nvSpPr>
          <p:cNvPr id="5" name="Rounded Rectangular Callout 4"/>
          <p:cNvSpPr/>
          <p:nvPr/>
        </p:nvSpPr>
        <p:spPr bwMode="auto">
          <a:xfrm>
            <a:off x="2806700" y="4040685"/>
            <a:ext cx="1981200" cy="685800"/>
          </a:xfrm>
          <a:prstGeom prst="wedgeRoundRectCallout">
            <a:avLst>
              <a:gd name="adj1" fmla="val -77890"/>
              <a:gd name="adj2" fmla="val 118152"/>
              <a:gd name="adj3" fmla="val 16667"/>
            </a:avLst>
          </a:pr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400">
                <a:solidFill>
                  <a:srgbClr val="FF0000"/>
                </a:solidFill>
                <a:latin typeface="Arial" charset="0"/>
                <a:cs typeface="Arial"/>
              </a:rPr>
              <a:t>Nguyên mẫu</a:t>
            </a:r>
          </a:p>
        </p:txBody>
      </p:sp>
      <p:sp>
        <p:nvSpPr>
          <p:cNvPr id="6" name="Rounded Rectangular Callout 5"/>
          <p:cNvSpPr/>
          <p:nvPr/>
        </p:nvSpPr>
        <p:spPr bwMode="auto">
          <a:xfrm>
            <a:off x="7162800" y="955447"/>
            <a:ext cx="2514600" cy="685800"/>
          </a:xfrm>
          <a:prstGeom prst="wedgeRoundRectCallout">
            <a:avLst>
              <a:gd name="adj1" fmla="val -26658"/>
              <a:gd name="adj2" fmla="val 91937"/>
              <a:gd name="adj3" fmla="val 16667"/>
            </a:avLst>
          </a:pr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400">
                <a:solidFill>
                  <a:srgbClr val="FF0000"/>
                </a:solidFill>
                <a:latin typeface="Arial" charset="0"/>
                <a:cs typeface="Arial"/>
              </a:rPr>
              <a:t>Định nghĩa hàm</a:t>
            </a:r>
          </a:p>
        </p:txBody>
      </p:sp>
      <p:sp>
        <p:nvSpPr>
          <p:cNvPr id="7" name="Rounded Rectangular Callout 6"/>
          <p:cNvSpPr/>
          <p:nvPr/>
        </p:nvSpPr>
        <p:spPr bwMode="auto">
          <a:xfrm>
            <a:off x="6235700" y="5201417"/>
            <a:ext cx="3035300" cy="995390"/>
          </a:xfrm>
          <a:prstGeom prst="wedgeRoundRectCallout">
            <a:avLst>
              <a:gd name="adj1" fmla="val -25062"/>
              <a:gd name="adj2" fmla="val -72074"/>
              <a:gd name="adj3" fmla="val 16667"/>
            </a:avLst>
          </a:pr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fontAlgn="base">
              <a:spcBef>
                <a:spcPct val="0"/>
              </a:spcBef>
              <a:spcAft>
                <a:spcPct val="0"/>
              </a:spcAft>
            </a:pPr>
            <a:r>
              <a:rPr lang="en-US" sz="2400">
                <a:solidFill>
                  <a:srgbClr val="FF0000"/>
                </a:solidFill>
                <a:latin typeface="Arial" charset="0"/>
                <a:cs typeface="Arial"/>
              </a:rPr>
              <a:t>Gọi hàm</a:t>
            </a:r>
          </a:p>
          <a:p>
            <a:pPr fontAlgn="base">
              <a:spcBef>
                <a:spcPct val="0"/>
              </a:spcBef>
              <a:spcAft>
                <a:spcPct val="0"/>
              </a:spcAft>
            </a:pPr>
            <a:r>
              <a:rPr lang="en-US" sz="2400">
                <a:solidFill>
                  <a:srgbClr val="FF0000"/>
                </a:solidFill>
                <a:latin typeface="Arial" charset="0"/>
              </a:rPr>
              <a:t>x=y.operator+(z);</a:t>
            </a:r>
            <a:endParaRPr lang="en-US" sz="2400">
              <a:solidFill>
                <a:srgbClr val="FF0000"/>
              </a:solidFill>
              <a:latin typeface="Arial" charset="0"/>
              <a:cs typeface="Arial"/>
            </a:endParaRPr>
          </a:p>
        </p:txBody>
      </p:sp>
      <p:sp>
        <p:nvSpPr>
          <p:cNvPr id="9" name="Footer Placeholder 8">
            <a:extLst>
              <a:ext uri="{FF2B5EF4-FFF2-40B4-BE49-F238E27FC236}">
                <a16:creationId xmlns:a16="http://schemas.microsoft.com/office/drawing/2014/main" id="{72363D7A-D362-C749-8BEE-84A354ACB7F0}"/>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56340403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xây dựng- dạng hàm bạn</a:t>
            </a:r>
          </a:p>
        </p:txBody>
      </p:sp>
      <p:sp>
        <p:nvSpPr>
          <p:cNvPr id="4" name="Content Placeholder 3"/>
          <p:cNvSpPr>
            <a:spLocks noGrp="1"/>
          </p:cNvSpPr>
          <p:nvPr>
            <p:ph idx="1"/>
          </p:nvPr>
        </p:nvSpPr>
        <p:spPr>
          <a:xfrm>
            <a:off x="838200" y="1765300"/>
            <a:ext cx="5638800" cy="4832092"/>
          </a:xfrm>
          <a:prstGeom prst="rect">
            <a:avLst/>
          </a:prstGeom>
        </p:spPr>
        <p:txBody>
          <a:bodyPr wrap="square">
            <a:spAutoFit/>
          </a:bodyPr>
          <a:lstStyle/>
          <a:p>
            <a:pPr marL="0" indent="0">
              <a:buNone/>
            </a:pPr>
            <a:r>
              <a:rPr lang="en-US" sz="2000"/>
              <a:t>class PS{</a:t>
            </a:r>
          </a:p>
          <a:p>
            <a:pPr indent="0">
              <a:buNone/>
            </a:pPr>
            <a:r>
              <a:rPr lang="en-US" sz="2000"/>
              <a:t>int ts, ms;</a:t>
            </a:r>
          </a:p>
          <a:p>
            <a:pPr marL="0" indent="0">
              <a:buNone/>
            </a:pPr>
            <a:r>
              <a:rPr lang="en-US" sz="2000"/>
              <a:t>public:</a:t>
            </a:r>
          </a:p>
          <a:p>
            <a:pPr marL="0" indent="0">
              <a:buNone/>
            </a:pPr>
            <a:r>
              <a:rPr lang="en-US" sz="2000"/>
              <a:t>…</a:t>
            </a:r>
          </a:p>
          <a:p>
            <a:pPr marL="0" indent="344488">
              <a:buNone/>
            </a:pPr>
            <a:r>
              <a:rPr lang="en-US" sz="2000"/>
              <a:t>friend PS operator+(PS a, PS b);</a:t>
            </a:r>
          </a:p>
          <a:p>
            <a:pPr indent="0">
              <a:buNone/>
            </a:pPr>
            <a:r>
              <a:rPr lang="en-US" sz="2000"/>
              <a:t>friend PS operator-(PS a);</a:t>
            </a:r>
          </a:p>
          <a:p>
            <a:pPr marL="0" indent="0">
              <a:buNone/>
            </a:pPr>
            <a:r>
              <a:rPr lang="en-US" sz="2000"/>
              <a:t>};</a:t>
            </a:r>
          </a:p>
          <a:p>
            <a:pPr marL="0" indent="0">
              <a:buNone/>
            </a:pPr>
            <a:r>
              <a:rPr lang="en-US" sz="2000"/>
              <a:t>PS operator+(PS a, PS b){</a:t>
            </a:r>
          </a:p>
          <a:p>
            <a:pPr marL="0" indent="0">
              <a:buNone/>
            </a:pPr>
            <a:r>
              <a:rPr lang="en-US" sz="2000"/>
              <a:t>PS c;</a:t>
            </a:r>
          </a:p>
          <a:p>
            <a:pPr marL="0" indent="0">
              <a:buNone/>
            </a:pPr>
            <a:r>
              <a:rPr lang="en-US" sz="2000"/>
              <a:t>c.ts=a.ts*b.ms+a.ms*b.ts;</a:t>
            </a:r>
          </a:p>
          <a:p>
            <a:pPr marL="0" indent="0">
              <a:buNone/>
            </a:pPr>
            <a:r>
              <a:rPr lang="en-US" sz="2000"/>
              <a:t>c.ms=a.ms*b.ms;</a:t>
            </a:r>
          </a:p>
          <a:p>
            <a:pPr marL="0" indent="0">
              <a:buNone/>
            </a:pPr>
            <a:r>
              <a:rPr lang="en-US" sz="2000"/>
              <a:t>return c;</a:t>
            </a:r>
          </a:p>
          <a:p>
            <a:pPr marL="0" indent="0">
              <a:buNone/>
            </a:pPr>
            <a:r>
              <a:rPr lang="en-US" sz="2000"/>
              <a:t>}</a:t>
            </a:r>
          </a:p>
        </p:txBody>
      </p:sp>
      <p:sp>
        <p:nvSpPr>
          <p:cNvPr id="5" name="Rectangle 4"/>
          <p:cNvSpPr/>
          <p:nvPr/>
        </p:nvSpPr>
        <p:spPr>
          <a:xfrm>
            <a:off x="7011988" y="1905001"/>
            <a:ext cx="3200400" cy="3170099"/>
          </a:xfrm>
          <a:prstGeom prst="rect">
            <a:avLst/>
          </a:prstGeom>
        </p:spPr>
        <p:txBody>
          <a:bodyPr wrap="square">
            <a:spAutoFit/>
          </a:bodyPr>
          <a:lstStyle/>
          <a:p>
            <a:pPr fontAlgn="base">
              <a:spcBef>
                <a:spcPct val="0"/>
              </a:spcBef>
              <a:spcAft>
                <a:spcPct val="0"/>
              </a:spcAft>
            </a:pPr>
            <a:r>
              <a:rPr lang="en-US" sz="2000">
                <a:solidFill>
                  <a:srgbClr val="003366"/>
                </a:solidFill>
                <a:latin typeface="Arial" charset="0"/>
                <a:cs typeface="Arial"/>
              </a:rPr>
              <a:t>PS operator-(PS a){</a:t>
            </a:r>
          </a:p>
          <a:p>
            <a:pPr lvl="1" fontAlgn="base">
              <a:spcBef>
                <a:spcPct val="0"/>
              </a:spcBef>
              <a:spcAft>
                <a:spcPct val="0"/>
              </a:spcAft>
            </a:pPr>
            <a:r>
              <a:rPr lang="en-US" sz="2000">
                <a:solidFill>
                  <a:srgbClr val="003366"/>
                </a:solidFill>
                <a:latin typeface="Arial" charset="0"/>
                <a:cs typeface="Arial"/>
              </a:rPr>
              <a:t>a.ts=-a.ts;</a:t>
            </a:r>
          </a:p>
          <a:p>
            <a:pPr lvl="1" fontAlgn="base">
              <a:spcBef>
                <a:spcPct val="0"/>
              </a:spcBef>
              <a:spcAft>
                <a:spcPct val="0"/>
              </a:spcAft>
            </a:pPr>
            <a:r>
              <a:rPr lang="en-US" sz="2000">
                <a:solidFill>
                  <a:srgbClr val="003366"/>
                </a:solidFill>
                <a:latin typeface="Arial" charset="0"/>
                <a:cs typeface="Arial"/>
              </a:rPr>
              <a:t>return a;</a:t>
            </a:r>
          </a:p>
          <a:p>
            <a:pPr fontAlgn="base">
              <a:spcBef>
                <a:spcPct val="0"/>
              </a:spcBef>
              <a:spcAft>
                <a:spcPct val="0"/>
              </a:spcAft>
            </a:pPr>
            <a:r>
              <a:rPr lang="en-US" sz="2000">
                <a:solidFill>
                  <a:srgbClr val="003366"/>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x=y+z;//gọi hàm toán tử +</a:t>
            </a:r>
          </a:p>
          <a:p>
            <a:pPr fontAlgn="base">
              <a:spcBef>
                <a:spcPct val="0"/>
              </a:spcBef>
              <a:spcAft>
                <a:spcPct val="0"/>
              </a:spcAft>
            </a:pPr>
            <a:r>
              <a:rPr lang="en-US" sz="2000">
                <a:solidFill>
                  <a:srgbClr val="003366"/>
                </a:solidFill>
                <a:latin typeface="Arial" charset="0"/>
                <a:cs typeface="Arial"/>
              </a:rPr>
              <a:t>x=-t;//gọi hàm toán tử -</a:t>
            </a:r>
          </a:p>
          <a:p>
            <a:pPr fontAlgn="base">
              <a:spcBef>
                <a:spcPct val="0"/>
              </a:spcBef>
              <a:spcAft>
                <a:spcPct val="0"/>
              </a:spcAft>
            </a:pPr>
            <a:r>
              <a:rPr lang="en-US" sz="2000">
                <a:solidFill>
                  <a:srgbClr val="003366"/>
                </a:solidFill>
                <a:latin typeface="Arial" charset="0"/>
                <a:cs typeface="Arial"/>
              </a:rPr>
              <a:t>//x=operator+(y, z);</a:t>
            </a:r>
          </a:p>
          <a:p>
            <a:pPr fontAlgn="base">
              <a:spcBef>
                <a:spcPct val="0"/>
              </a:spcBef>
              <a:spcAft>
                <a:spcPct val="0"/>
              </a:spcAft>
            </a:pPr>
            <a:r>
              <a:rPr lang="en-US" sz="2000">
                <a:solidFill>
                  <a:srgbClr val="003366"/>
                </a:solidFill>
                <a:latin typeface="Arial" charset="0"/>
                <a:cs typeface="Arial"/>
              </a:rPr>
              <a:t>//x=operator-(t);</a:t>
            </a:r>
          </a:p>
          <a:p>
            <a:pPr fontAlgn="base">
              <a:spcBef>
                <a:spcPct val="0"/>
              </a:spcBef>
              <a:spcAft>
                <a:spcPct val="0"/>
              </a:spcAft>
            </a:pPr>
            <a:endParaRPr lang="en-US" sz="2000">
              <a:solidFill>
                <a:srgbClr val="003366"/>
              </a:solidFill>
              <a:latin typeface="Arial" charset="0"/>
              <a:cs typeface="Arial"/>
            </a:endParaRPr>
          </a:p>
        </p:txBody>
      </p:sp>
      <p:sp>
        <p:nvSpPr>
          <p:cNvPr id="3" name="Footer Placeholder 2">
            <a:extLst>
              <a:ext uri="{FF2B5EF4-FFF2-40B4-BE49-F238E27FC236}">
                <a16:creationId xmlns:a16="http://schemas.microsoft.com/office/drawing/2014/main" id="{C221F03A-0287-4249-8D4C-03CB61DF20A4}"/>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086497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Cách xây dựng-dạng hàm của lớp</a:t>
            </a:r>
          </a:p>
        </p:txBody>
      </p:sp>
      <p:sp>
        <p:nvSpPr>
          <p:cNvPr id="4" name="Content Placeholder 3"/>
          <p:cNvSpPr>
            <a:spLocks noGrp="1"/>
          </p:cNvSpPr>
          <p:nvPr>
            <p:ph idx="1"/>
          </p:nvPr>
        </p:nvSpPr>
        <p:spPr>
          <a:xfrm>
            <a:off x="863600" y="1765300"/>
            <a:ext cx="4927600" cy="4462760"/>
          </a:xfrm>
          <a:prstGeom prst="rect">
            <a:avLst/>
          </a:prstGeom>
        </p:spPr>
        <p:txBody>
          <a:bodyPr wrap="square">
            <a:spAutoFit/>
          </a:bodyPr>
          <a:lstStyle/>
          <a:p>
            <a:pPr marL="0" indent="0">
              <a:buNone/>
            </a:pPr>
            <a:r>
              <a:rPr lang="en-US" sz="2000"/>
              <a:t>class PS{</a:t>
            </a:r>
          </a:p>
          <a:p>
            <a:pPr indent="0">
              <a:buNone/>
            </a:pPr>
            <a:r>
              <a:rPr lang="en-US" sz="2000"/>
              <a:t>int ts, ms;</a:t>
            </a:r>
          </a:p>
          <a:p>
            <a:pPr marL="0" indent="0">
              <a:buNone/>
            </a:pPr>
            <a:r>
              <a:rPr lang="en-US" sz="2000"/>
              <a:t>public:</a:t>
            </a:r>
          </a:p>
          <a:p>
            <a:pPr indent="0">
              <a:buNone/>
            </a:pPr>
            <a:r>
              <a:rPr lang="en-US" sz="2000"/>
              <a:t>PS operator+(PS b);</a:t>
            </a:r>
          </a:p>
          <a:p>
            <a:pPr indent="0">
              <a:buNone/>
            </a:pPr>
            <a:r>
              <a:rPr lang="en-US" sz="2000"/>
              <a:t>PS operator-();</a:t>
            </a:r>
          </a:p>
          <a:p>
            <a:pPr marL="0" indent="0">
              <a:buNone/>
            </a:pPr>
            <a:r>
              <a:rPr lang="en-US" sz="2000"/>
              <a:t>};</a:t>
            </a:r>
          </a:p>
          <a:p>
            <a:pPr marL="0" indent="0">
              <a:buNone/>
            </a:pPr>
            <a:r>
              <a:rPr lang="en-US" sz="2000"/>
              <a:t>PS PS::operator+(PS b){</a:t>
            </a:r>
          </a:p>
          <a:p>
            <a:pPr marL="0" indent="0">
              <a:buNone/>
            </a:pPr>
            <a:r>
              <a:rPr lang="en-US" sz="2000"/>
              <a:t>PS c;</a:t>
            </a:r>
          </a:p>
          <a:p>
            <a:pPr marL="0" indent="0">
              <a:buNone/>
            </a:pPr>
            <a:r>
              <a:rPr lang="en-US" sz="2000"/>
              <a:t>c.ts=ts*b.ms+ms*b.ts;</a:t>
            </a:r>
          </a:p>
          <a:p>
            <a:pPr marL="0" indent="0">
              <a:buNone/>
            </a:pPr>
            <a:r>
              <a:rPr lang="en-US" sz="2000"/>
              <a:t>c.ms=ms*b.ms;</a:t>
            </a:r>
          </a:p>
          <a:p>
            <a:pPr marL="0" indent="0">
              <a:buNone/>
            </a:pPr>
            <a:r>
              <a:rPr lang="en-US" sz="2000"/>
              <a:t>return c;</a:t>
            </a:r>
          </a:p>
          <a:p>
            <a:pPr marL="0" indent="0">
              <a:buNone/>
            </a:pPr>
            <a:r>
              <a:rPr lang="en-US" sz="2000"/>
              <a:t>}</a:t>
            </a:r>
          </a:p>
        </p:txBody>
      </p:sp>
      <p:sp>
        <p:nvSpPr>
          <p:cNvPr id="5" name="Rectangle 4"/>
          <p:cNvSpPr/>
          <p:nvPr/>
        </p:nvSpPr>
        <p:spPr>
          <a:xfrm>
            <a:off x="5791200" y="1905000"/>
            <a:ext cx="4572000" cy="2862322"/>
          </a:xfrm>
          <a:prstGeom prst="rect">
            <a:avLst/>
          </a:prstGeom>
        </p:spPr>
        <p:txBody>
          <a:bodyPr>
            <a:spAutoFit/>
          </a:bodyPr>
          <a:lstStyle/>
          <a:p>
            <a:pPr fontAlgn="base">
              <a:spcBef>
                <a:spcPct val="0"/>
              </a:spcBef>
              <a:spcAft>
                <a:spcPct val="0"/>
              </a:spcAft>
            </a:pPr>
            <a:r>
              <a:rPr lang="en-US" sz="2000">
                <a:solidFill>
                  <a:srgbClr val="003366"/>
                </a:solidFill>
                <a:latin typeface="Arial" charset="0"/>
                <a:cs typeface="Arial"/>
              </a:rPr>
              <a:t>PS PS::operator-(){</a:t>
            </a:r>
          </a:p>
          <a:p>
            <a:pPr lvl="1" fontAlgn="base">
              <a:spcBef>
                <a:spcPct val="0"/>
              </a:spcBef>
              <a:spcAft>
                <a:spcPct val="0"/>
              </a:spcAft>
            </a:pPr>
            <a:r>
              <a:rPr lang="en-US" sz="2000">
                <a:solidFill>
                  <a:srgbClr val="003366"/>
                </a:solidFill>
                <a:latin typeface="Arial" charset="0"/>
                <a:cs typeface="Arial"/>
              </a:rPr>
              <a:t>ts=-ts;</a:t>
            </a:r>
          </a:p>
          <a:p>
            <a:pPr lvl="1" fontAlgn="base">
              <a:spcBef>
                <a:spcPct val="0"/>
              </a:spcBef>
              <a:spcAft>
                <a:spcPct val="0"/>
              </a:spcAft>
            </a:pPr>
            <a:r>
              <a:rPr lang="en-US" sz="2000">
                <a:solidFill>
                  <a:srgbClr val="003366"/>
                </a:solidFill>
                <a:latin typeface="Arial" charset="0"/>
                <a:cs typeface="Arial"/>
              </a:rPr>
              <a:t>return *this;</a:t>
            </a:r>
          </a:p>
          <a:p>
            <a:pPr fontAlgn="base">
              <a:spcBef>
                <a:spcPct val="0"/>
              </a:spcBef>
              <a:spcAft>
                <a:spcPct val="0"/>
              </a:spcAft>
            </a:pPr>
            <a:r>
              <a:rPr lang="en-US" sz="2000">
                <a:solidFill>
                  <a:srgbClr val="003366"/>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a:t>
            </a:r>
          </a:p>
          <a:p>
            <a:pPr fontAlgn="base">
              <a:spcBef>
                <a:spcPct val="0"/>
              </a:spcBef>
              <a:spcAft>
                <a:spcPct val="0"/>
              </a:spcAft>
            </a:pPr>
            <a:r>
              <a:rPr lang="en-US" sz="2000">
                <a:solidFill>
                  <a:srgbClr val="003366"/>
                </a:solidFill>
                <a:latin typeface="Arial" charset="0"/>
                <a:cs typeface="Arial"/>
              </a:rPr>
              <a:t>x=y+z; //gọi hàm toán tử +</a:t>
            </a:r>
          </a:p>
          <a:p>
            <a:pPr fontAlgn="base">
              <a:spcBef>
                <a:spcPct val="0"/>
              </a:spcBef>
              <a:spcAft>
                <a:spcPct val="0"/>
              </a:spcAft>
            </a:pPr>
            <a:r>
              <a:rPr lang="en-US" sz="2000">
                <a:solidFill>
                  <a:srgbClr val="003366"/>
                </a:solidFill>
                <a:latin typeface="Arial" charset="0"/>
                <a:cs typeface="Arial"/>
              </a:rPr>
              <a:t>x=-t; //gọi hàm toán tử -</a:t>
            </a:r>
          </a:p>
          <a:p>
            <a:pPr fontAlgn="base">
              <a:spcBef>
                <a:spcPct val="0"/>
              </a:spcBef>
              <a:spcAft>
                <a:spcPct val="0"/>
              </a:spcAft>
            </a:pPr>
            <a:r>
              <a:rPr lang="en-US" sz="2000">
                <a:solidFill>
                  <a:srgbClr val="003366"/>
                </a:solidFill>
                <a:latin typeface="Arial" charset="0"/>
                <a:cs typeface="Arial"/>
              </a:rPr>
              <a:t>//x=y. operator+(z);</a:t>
            </a:r>
          </a:p>
          <a:p>
            <a:pPr fontAlgn="base">
              <a:spcBef>
                <a:spcPct val="0"/>
              </a:spcBef>
              <a:spcAft>
                <a:spcPct val="0"/>
              </a:spcAft>
            </a:pPr>
            <a:r>
              <a:rPr lang="en-US" sz="2000">
                <a:solidFill>
                  <a:srgbClr val="003366"/>
                </a:solidFill>
                <a:latin typeface="Arial" charset="0"/>
                <a:cs typeface="Arial"/>
              </a:rPr>
              <a:t>//x=t.operator-();</a:t>
            </a:r>
          </a:p>
        </p:txBody>
      </p:sp>
      <p:sp>
        <p:nvSpPr>
          <p:cNvPr id="3" name="Footer Placeholder 2">
            <a:extLst>
              <a:ext uri="{FF2B5EF4-FFF2-40B4-BE49-F238E27FC236}">
                <a16:creationId xmlns:a16="http://schemas.microsoft.com/office/drawing/2014/main" id="{F0086FFF-7D12-0A4E-A9D7-60D7DCE9FB9C}"/>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56349739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Quy tắc xây dựng</a:t>
            </a:r>
          </a:p>
        </p:txBody>
      </p:sp>
      <p:sp>
        <p:nvSpPr>
          <p:cNvPr id="3" name="Content Placeholder 2"/>
          <p:cNvSpPr>
            <a:spLocks noGrp="1"/>
          </p:cNvSpPr>
          <p:nvPr>
            <p:ph idx="1"/>
          </p:nvPr>
        </p:nvSpPr>
        <p:spPr>
          <a:xfrm>
            <a:off x="817817" y="1765300"/>
            <a:ext cx="10281984" cy="4635500"/>
          </a:xfrm>
        </p:spPr>
        <p:txBody>
          <a:bodyPr/>
          <a:lstStyle/>
          <a:p>
            <a:pPr algn="just">
              <a:lnSpc>
                <a:spcPct val="150000"/>
              </a:lnSpc>
            </a:pPr>
            <a:r>
              <a:rPr lang="en-US"/>
              <a:t>Dạng phương thức: khuyết tham số thứ nhất (toán hạng thứ nhất</a:t>
            </a:r>
          </a:p>
          <a:p>
            <a:pPr algn="just">
              <a:lnSpc>
                <a:spcPct val="150000"/>
              </a:lnSpc>
            </a:pPr>
            <a:r>
              <a:rPr lang="vi-VN"/>
              <a:t>Toán hạng bên trái nhất của toán tử được overload phải là 1 đối tượng của kiểu class mà toán hạng khai báo.</a:t>
            </a:r>
            <a:endParaRPr lang="en-US"/>
          </a:p>
          <a:p>
            <a:pPr algn="just">
              <a:lnSpc>
                <a:spcPct val="150000"/>
              </a:lnSpc>
            </a:pPr>
            <a:r>
              <a:rPr lang="vi-VN"/>
              <a:t>Toán hạng bên trái nhất trở thành tham số *this ngầm định. Tất cả các toán hạng khác trở thành tham số hàm.</a:t>
            </a:r>
            <a:endParaRPr lang="en-US"/>
          </a:p>
        </p:txBody>
      </p:sp>
      <p:sp>
        <p:nvSpPr>
          <p:cNvPr id="4" name="Footer Placeholder 3">
            <a:extLst>
              <a:ext uri="{FF2B5EF4-FFF2-40B4-BE49-F238E27FC236}">
                <a16:creationId xmlns:a16="http://schemas.microsoft.com/office/drawing/2014/main" id="{F435C856-C347-4C42-BDD3-5D4FC247EDDC}"/>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592006320"/>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buFont typeface="Wingdings" panose="05000000000000000000" pitchFamily="2" charset="2"/>
              <a:buChar char="v"/>
            </a:pPr>
            <a:r>
              <a:rPr lang="en-US" sz="2800"/>
              <a:t>Khả năng và giới hạn của chồng toán tử</a:t>
            </a:r>
          </a:p>
        </p:txBody>
      </p:sp>
      <p:sp>
        <p:nvSpPr>
          <p:cNvPr id="3" name="Content Placeholder 2"/>
          <p:cNvSpPr>
            <a:spLocks noGrp="1"/>
          </p:cNvSpPr>
          <p:nvPr>
            <p:ph idx="1"/>
          </p:nvPr>
        </p:nvSpPr>
        <p:spPr/>
        <p:txBody>
          <a:bodyPr/>
          <a:lstStyle/>
          <a:p>
            <a:pPr algn="just">
              <a:lnSpc>
                <a:spcPct val="150000"/>
              </a:lnSpc>
            </a:pPr>
            <a:r>
              <a:rPr lang="en-US" sz="2400"/>
              <a:t>Phần lớn toán tử trong C++ đều có thể định nghĩa chồng, trừ các toán tử: “::”, “.”, “?:” “ sizeof”, …</a:t>
            </a:r>
          </a:p>
          <a:p>
            <a:pPr algn="just">
              <a:lnSpc>
                <a:spcPct val="150000"/>
              </a:lnSpc>
            </a:pPr>
            <a:r>
              <a:rPr lang="vi-VN" sz="2400"/>
              <a:t>Chỉ có thể overload các toán tử đã tồn tại.</a:t>
            </a:r>
            <a:endParaRPr lang="en-US" sz="2400"/>
          </a:p>
          <a:p>
            <a:pPr algn="just">
              <a:lnSpc>
                <a:spcPct val="150000"/>
              </a:lnSpc>
            </a:pPr>
            <a:r>
              <a:rPr lang="vi-VN" sz="2400"/>
              <a:t>Phải giữ được thứ tự ưu tiên và tính kết hợp của toán hạng được overload.</a:t>
            </a:r>
            <a:endParaRPr lang="en-US" sz="2400"/>
          </a:p>
          <a:p>
            <a:pPr algn="just">
              <a:lnSpc>
                <a:spcPct val="150000"/>
              </a:lnSpc>
            </a:pPr>
            <a:r>
              <a:rPr lang="vi-VN" sz="2400"/>
              <a:t>Các toán tử sau : =, [ ], ( ), -&gt; phải được quá tải thông qua hàm thành viên</a:t>
            </a:r>
            <a:endParaRPr lang="en-US" sz="2400"/>
          </a:p>
          <a:p>
            <a:pPr algn="just">
              <a:lnSpc>
                <a:spcPct val="150000"/>
              </a:lnSpc>
            </a:pPr>
            <a:r>
              <a:rPr lang="en-US" sz="2400"/>
              <a:t>&lt;&lt;, &gt;&gt;: </a:t>
            </a:r>
            <a:r>
              <a:rPr lang="vi-VN" sz="2400"/>
              <a:t>phải được quá tải thông qua hàm</a:t>
            </a:r>
            <a:r>
              <a:rPr lang="en-US" sz="2400"/>
              <a:t> bạn</a:t>
            </a:r>
          </a:p>
          <a:p>
            <a:pPr algn="just">
              <a:lnSpc>
                <a:spcPct val="150000"/>
              </a:lnSpc>
            </a:pPr>
            <a:r>
              <a:rPr lang="en-US" sz="2400"/>
              <a:t>++ và -- cần hai hàm toán tử khác nhau cho mỗi phép toán</a:t>
            </a:r>
          </a:p>
        </p:txBody>
      </p:sp>
      <p:sp>
        <p:nvSpPr>
          <p:cNvPr id="4" name="Footer Placeholder 3">
            <a:extLst>
              <a:ext uri="{FF2B5EF4-FFF2-40B4-BE49-F238E27FC236}">
                <a16:creationId xmlns:a16="http://schemas.microsoft.com/office/drawing/2014/main" id="{FB28E4AA-1E2B-B54C-B5DA-3640A65C3F62}"/>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53573200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buFont typeface="Wingdings" panose="05000000000000000000" pitchFamily="2" charset="2"/>
              <a:buChar char="v"/>
            </a:pPr>
            <a:r>
              <a:rPr lang="en-US" sz="2800"/>
              <a:t>Một số ví dụ</a:t>
            </a:r>
          </a:p>
        </p:txBody>
      </p:sp>
      <p:sp>
        <p:nvSpPr>
          <p:cNvPr id="3" name="Content Placeholder 2"/>
          <p:cNvSpPr>
            <a:spLocks noGrp="1"/>
          </p:cNvSpPr>
          <p:nvPr>
            <p:ph idx="1"/>
          </p:nvPr>
        </p:nvSpPr>
        <p:spPr/>
        <p:txBody>
          <a:bodyPr/>
          <a:lstStyle/>
          <a:p>
            <a:r>
              <a:rPr lang="en-US"/>
              <a:t>Quá tải toán tử so sánh</a:t>
            </a:r>
          </a:p>
          <a:p>
            <a:r>
              <a:rPr lang="en-US"/>
              <a:t>Quá tải toán tử &lt;&lt;, &gt;&gt;</a:t>
            </a:r>
          </a:p>
          <a:p>
            <a:r>
              <a:rPr lang="en-US"/>
              <a:t>Quá tải toán tử ++, --</a:t>
            </a:r>
          </a:p>
          <a:p>
            <a:r>
              <a:rPr lang="en-US"/>
              <a:t>Quá tải toán tử =</a:t>
            </a:r>
          </a:p>
          <a:p>
            <a:r>
              <a:rPr lang="en-US"/>
              <a:t>Quá tải toán tử [ ]</a:t>
            </a:r>
          </a:p>
          <a:p>
            <a:r>
              <a:rPr lang="en-US"/>
              <a:t>Quá tải toán tử +=, -=, …</a:t>
            </a:r>
          </a:p>
        </p:txBody>
      </p:sp>
      <p:sp>
        <p:nvSpPr>
          <p:cNvPr id="4" name="Footer Placeholder 3">
            <a:extLst>
              <a:ext uri="{FF2B5EF4-FFF2-40B4-BE49-F238E27FC236}">
                <a16:creationId xmlns:a16="http://schemas.microsoft.com/office/drawing/2014/main" id="{794AD409-EC6A-A24A-9FC8-6E704E7CC3B4}"/>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87832750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Quá tải toán tử so sánh (&gt;, &lt;, …)</a:t>
            </a:r>
          </a:p>
        </p:txBody>
      </p:sp>
      <p:sp>
        <p:nvSpPr>
          <p:cNvPr id="3" name="Content Placeholder 2"/>
          <p:cNvSpPr>
            <a:spLocks noGrp="1"/>
          </p:cNvSpPr>
          <p:nvPr>
            <p:ph idx="1"/>
          </p:nvPr>
        </p:nvSpPr>
        <p:spPr>
          <a:xfrm>
            <a:off x="1117600" y="1765300"/>
            <a:ext cx="5321300" cy="4635500"/>
          </a:xfrm>
        </p:spPr>
        <p:txBody>
          <a:bodyPr/>
          <a:lstStyle/>
          <a:p>
            <a:pPr marL="0" indent="0">
              <a:buNone/>
            </a:pPr>
            <a:r>
              <a:rPr lang="en-US" sz="2000"/>
              <a:t>class PS{</a:t>
            </a:r>
          </a:p>
          <a:p>
            <a:pPr marL="0" indent="225425">
              <a:buNone/>
            </a:pPr>
            <a:r>
              <a:rPr lang="en-US" sz="2000"/>
              <a:t>int ts, ms;</a:t>
            </a:r>
          </a:p>
          <a:p>
            <a:pPr marL="0" indent="0">
              <a:buNone/>
            </a:pPr>
            <a:r>
              <a:rPr lang="en-US" sz="2000"/>
              <a:t>public:</a:t>
            </a:r>
          </a:p>
          <a:p>
            <a:pPr marL="0" indent="285750">
              <a:buNone/>
            </a:pPr>
            <a:r>
              <a:rPr lang="en-US" sz="2000"/>
              <a:t>PS(int t=1, int m=2){ts=t; ms=m;}</a:t>
            </a:r>
          </a:p>
          <a:p>
            <a:pPr marL="0" indent="285750">
              <a:buNone/>
            </a:pPr>
            <a:r>
              <a:rPr lang="en-US" sz="2000"/>
              <a:t>friend bool operator&gt;(PS a, PS b);</a:t>
            </a:r>
          </a:p>
          <a:p>
            <a:pPr marL="0" indent="285750">
              <a:buNone/>
            </a:pPr>
            <a:r>
              <a:rPr lang="en-US" sz="2000"/>
              <a:t>friend bool operator==(PS a, PS b);</a:t>
            </a:r>
          </a:p>
          <a:p>
            <a:pPr marL="0" indent="0">
              <a:buNone/>
            </a:pPr>
            <a:r>
              <a:rPr lang="en-US" sz="2000"/>
              <a:t>};</a:t>
            </a:r>
          </a:p>
          <a:p>
            <a:pPr marL="0" indent="0">
              <a:buNone/>
            </a:pPr>
            <a:r>
              <a:rPr lang="en-US" sz="2000"/>
              <a:t>bool operator&gt;(PS a, PS b){</a:t>
            </a:r>
          </a:p>
          <a:p>
            <a:pPr marL="0" indent="0">
              <a:buNone/>
            </a:pPr>
            <a:r>
              <a:rPr lang="en-US" sz="2000"/>
              <a:t>   return (float)a.ts/a.ms&gt;(float)b.ts/b.ms;</a:t>
            </a:r>
          </a:p>
          <a:p>
            <a:pPr marL="0" indent="0">
              <a:buNone/>
            </a:pPr>
            <a:r>
              <a:rPr lang="en-US" sz="2000"/>
              <a:t>}</a:t>
            </a:r>
          </a:p>
          <a:p>
            <a:pPr marL="0" indent="0">
              <a:buNone/>
            </a:pPr>
            <a:r>
              <a:rPr lang="en-US" sz="2000"/>
              <a:t>bool operator==(PS a, PS b){</a:t>
            </a:r>
          </a:p>
          <a:p>
            <a:pPr marL="0" indent="0">
              <a:buNone/>
            </a:pPr>
            <a:r>
              <a:rPr lang="en-US" sz="2000"/>
              <a:t>   return (float)a.ts/a.ms==(float)b.ts/b.ms;</a:t>
            </a:r>
          </a:p>
          <a:p>
            <a:pPr marL="0" indent="0">
              <a:buNone/>
            </a:pPr>
            <a:r>
              <a:rPr lang="en-US" sz="2000"/>
              <a:t>}</a:t>
            </a:r>
          </a:p>
        </p:txBody>
      </p:sp>
      <p:sp>
        <p:nvSpPr>
          <p:cNvPr id="5" name="Rectangle 4"/>
          <p:cNvSpPr/>
          <p:nvPr/>
        </p:nvSpPr>
        <p:spPr>
          <a:xfrm>
            <a:off x="7010400" y="1836282"/>
            <a:ext cx="3810000" cy="2246769"/>
          </a:xfrm>
          <a:prstGeom prst="rect">
            <a:avLst/>
          </a:prstGeom>
        </p:spPr>
        <p:txBody>
          <a:bodyPr wrap="square">
            <a:spAutoFit/>
          </a:bodyPr>
          <a:lstStyle/>
          <a:p>
            <a:pPr algn="just" fontAlgn="base">
              <a:spcBef>
                <a:spcPct val="0"/>
              </a:spcBef>
              <a:spcAft>
                <a:spcPct val="0"/>
              </a:spcAft>
            </a:pPr>
            <a:r>
              <a:rPr lang="en-US" sz="2000">
                <a:solidFill>
                  <a:srgbClr val="003366"/>
                </a:solidFill>
                <a:latin typeface="Arial" charset="0"/>
                <a:cs typeface="Arial"/>
              </a:rPr>
              <a:t>main(){</a:t>
            </a:r>
          </a:p>
          <a:p>
            <a:pPr algn="just" fontAlgn="base">
              <a:spcBef>
                <a:spcPct val="0"/>
              </a:spcBef>
              <a:spcAft>
                <a:spcPct val="0"/>
              </a:spcAft>
            </a:pPr>
            <a:r>
              <a:rPr lang="en-US" sz="2000">
                <a:solidFill>
                  <a:srgbClr val="003366"/>
                </a:solidFill>
                <a:latin typeface="Arial" charset="0"/>
                <a:cs typeface="Arial"/>
              </a:rPr>
              <a:t>PS x(2, 3), y(1, 5);</a:t>
            </a:r>
          </a:p>
          <a:p>
            <a:pPr algn="just" fontAlgn="base">
              <a:spcBef>
                <a:spcPct val="0"/>
              </a:spcBef>
              <a:spcAft>
                <a:spcPct val="0"/>
              </a:spcAft>
            </a:pPr>
            <a:r>
              <a:rPr lang="en-US" sz="2000">
                <a:solidFill>
                  <a:srgbClr val="003366"/>
                </a:solidFill>
                <a:latin typeface="Arial" charset="0"/>
                <a:cs typeface="Arial"/>
              </a:rPr>
              <a:t>if(x==y) </a:t>
            </a:r>
          </a:p>
          <a:p>
            <a:pPr algn="just" fontAlgn="base">
              <a:spcBef>
                <a:spcPct val="0"/>
              </a:spcBef>
              <a:spcAft>
                <a:spcPct val="0"/>
              </a:spcAft>
            </a:pPr>
            <a:r>
              <a:rPr lang="en-US" sz="2000">
                <a:solidFill>
                  <a:srgbClr val="003366"/>
                </a:solidFill>
                <a:latin typeface="Arial" charset="0"/>
                <a:cs typeface="Arial"/>
              </a:rPr>
              <a:t>   cout&lt;&lt;"Hai ps bang nhau";</a:t>
            </a:r>
          </a:p>
          <a:p>
            <a:pPr algn="just" fontAlgn="base">
              <a:spcBef>
                <a:spcPct val="0"/>
              </a:spcBef>
              <a:spcAft>
                <a:spcPct val="0"/>
              </a:spcAft>
            </a:pPr>
            <a:r>
              <a:rPr lang="en-US" sz="2000">
                <a:solidFill>
                  <a:srgbClr val="003366"/>
                </a:solidFill>
                <a:latin typeface="Arial" charset="0"/>
                <a:cs typeface="Arial"/>
              </a:rPr>
              <a:t>else </a:t>
            </a:r>
          </a:p>
          <a:p>
            <a:pPr algn="just" fontAlgn="base">
              <a:spcBef>
                <a:spcPct val="0"/>
              </a:spcBef>
              <a:spcAft>
                <a:spcPct val="0"/>
              </a:spcAft>
            </a:pPr>
            <a:r>
              <a:rPr lang="en-US" sz="2000">
                <a:solidFill>
                  <a:srgbClr val="003366"/>
                </a:solidFill>
                <a:latin typeface="Arial" charset="0"/>
                <a:cs typeface="Arial"/>
              </a:rPr>
              <a:t>   cout&lt;&lt;"Hai ps ko bang nhau";</a:t>
            </a:r>
          </a:p>
          <a:p>
            <a:pPr algn="just" fontAlgn="base">
              <a:spcBef>
                <a:spcPct val="0"/>
              </a:spcBef>
              <a:spcAft>
                <a:spcPct val="0"/>
              </a:spcAft>
            </a:pPr>
            <a:r>
              <a:rPr lang="en-US" sz="2000">
                <a:solidFill>
                  <a:srgbClr val="003366"/>
                </a:solidFill>
                <a:latin typeface="Arial" charset="0"/>
                <a:cs typeface="Arial"/>
              </a:rPr>
              <a:t>}</a:t>
            </a:r>
          </a:p>
        </p:txBody>
      </p:sp>
      <p:sp>
        <p:nvSpPr>
          <p:cNvPr id="4" name="Footer Placeholder 3">
            <a:extLst>
              <a:ext uri="{FF2B5EF4-FFF2-40B4-BE49-F238E27FC236}">
                <a16:creationId xmlns:a16="http://schemas.microsoft.com/office/drawing/2014/main" id="{9BA9B1B4-32B5-0142-AF25-66018427DA20}"/>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24469054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50000"/>
              </a:lnSpc>
              <a:buFont typeface="Wingdings" panose="05000000000000000000" pitchFamily="2" charset="2"/>
              <a:buChar char="v"/>
            </a:pPr>
            <a:r>
              <a:rPr lang="en-US" sz="2800"/>
              <a:t>Quá tải toán tử &lt;&lt;, &gt;&gt;</a:t>
            </a:r>
          </a:p>
        </p:txBody>
      </p:sp>
      <p:sp>
        <p:nvSpPr>
          <p:cNvPr id="3" name="Content Placeholder 2"/>
          <p:cNvSpPr>
            <a:spLocks noGrp="1"/>
          </p:cNvSpPr>
          <p:nvPr>
            <p:ph idx="1"/>
          </p:nvPr>
        </p:nvSpPr>
        <p:spPr>
          <a:xfrm>
            <a:off x="1016000" y="1765300"/>
            <a:ext cx="6007100" cy="5092700"/>
          </a:xfrm>
        </p:spPr>
        <p:txBody>
          <a:bodyPr/>
          <a:lstStyle/>
          <a:p>
            <a:pPr marL="0" indent="0">
              <a:buNone/>
            </a:pPr>
            <a:r>
              <a:rPr lang="en-US" sz="2000"/>
              <a:t>class PS{</a:t>
            </a:r>
          </a:p>
          <a:p>
            <a:pPr marL="0" indent="0">
              <a:buNone/>
            </a:pPr>
            <a:r>
              <a:rPr lang="en-US" sz="2000"/>
              <a:t>	…</a:t>
            </a:r>
          </a:p>
          <a:p>
            <a:pPr marL="0" indent="0">
              <a:buNone/>
            </a:pPr>
            <a:r>
              <a:rPr lang="en-US" sz="2000"/>
              <a:t>friend istream &amp;operator&gt;&gt;(istream &amp;is, PS &amp;x);</a:t>
            </a:r>
          </a:p>
          <a:p>
            <a:pPr marL="0" indent="0">
              <a:buNone/>
            </a:pPr>
            <a:r>
              <a:rPr lang="en-US" sz="2000"/>
              <a:t>friend ostream &amp;operator&lt;&lt;(ostream &amp;os, PS &amp;x);</a:t>
            </a:r>
          </a:p>
          <a:p>
            <a:pPr marL="0" indent="0">
              <a:buNone/>
            </a:pPr>
            <a:r>
              <a:rPr lang="en-US" sz="2000"/>
              <a:t>};</a:t>
            </a:r>
          </a:p>
          <a:p>
            <a:pPr marL="0" indent="0">
              <a:buNone/>
            </a:pPr>
            <a:r>
              <a:rPr lang="en-US" sz="2000"/>
              <a:t>istream &amp;operator&gt;&gt;(istream &amp;is, PS &amp;x){</a:t>
            </a:r>
          </a:p>
          <a:p>
            <a:pPr marL="0" indent="0">
              <a:buNone/>
            </a:pPr>
            <a:r>
              <a:rPr lang="en-US" sz="2000"/>
              <a:t>	cout&lt;&lt;"Nhap tu so, mau so: ";</a:t>
            </a:r>
          </a:p>
          <a:p>
            <a:pPr marL="0" indent="0">
              <a:buNone/>
            </a:pPr>
            <a:r>
              <a:rPr lang="en-US" sz="2000"/>
              <a:t>	is&gt;&gt;x.ts&gt;&gt;x.ms;</a:t>
            </a:r>
          </a:p>
          <a:p>
            <a:pPr marL="0" indent="0">
              <a:buNone/>
            </a:pPr>
            <a:r>
              <a:rPr lang="en-US" sz="2000"/>
              <a:t>	return is;</a:t>
            </a:r>
          </a:p>
          <a:p>
            <a:pPr marL="0" indent="0">
              <a:buNone/>
            </a:pPr>
            <a:r>
              <a:rPr lang="en-US" sz="2000"/>
              <a:t>}</a:t>
            </a:r>
          </a:p>
          <a:p>
            <a:pPr marL="0" indent="0">
              <a:buNone/>
            </a:pPr>
            <a:r>
              <a:rPr lang="en-US" sz="2000"/>
              <a:t>ostream &amp;operator&lt;&lt;(ostream &amp;os, PS &amp;x){</a:t>
            </a:r>
          </a:p>
          <a:p>
            <a:pPr marL="0" indent="0">
              <a:buNone/>
            </a:pPr>
            <a:r>
              <a:rPr lang="en-US" sz="2000"/>
              <a:t>	os&lt;&lt;x.ts&lt;&lt;"/"&lt;&lt;x.ms&lt;&lt;endl;</a:t>
            </a:r>
          </a:p>
          <a:p>
            <a:pPr marL="0" indent="0">
              <a:buNone/>
            </a:pPr>
            <a:r>
              <a:rPr lang="en-US" sz="2000"/>
              <a:t>	return os;</a:t>
            </a:r>
          </a:p>
          <a:p>
            <a:pPr marL="0" indent="0">
              <a:buNone/>
            </a:pPr>
            <a:r>
              <a:rPr lang="en-US" sz="2000"/>
              <a:t>}</a:t>
            </a:r>
          </a:p>
        </p:txBody>
      </p:sp>
      <p:sp>
        <p:nvSpPr>
          <p:cNvPr id="4" name="Rectangle 3">
            <a:extLst>
              <a:ext uri="{FF2B5EF4-FFF2-40B4-BE49-F238E27FC236}">
                <a16:creationId xmlns:a16="http://schemas.microsoft.com/office/drawing/2014/main" id="{4EBCA2E2-1261-E947-A6E6-8867B74CD224}"/>
              </a:ext>
            </a:extLst>
          </p:cNvPr>
          <p:cNvSpPr/>
          <p:nvPr/>
        </p:nvSpPr>
        <p:spPr>
          <a:xfrm>
            <a:off x="6778625" y="3834537"/>
            <a:ext cx="5299075" cy="1754326"/>
          </a:xfrm>
          <a:prstGeom prst="rect">
            <a:avLst/>
          </a:prstGeom>
        </p:spPr>
        <p:txBody>
          <a:bodyPr wrap="square">
            <a:spAutoFit/>
          </a:bodyPr>
          <a:lstStyle/>
          <a:p>
            <a:r>
              <a:rPr lang="en-US"/>
              <a:t>int main(){</a:t>
            </a:r>
          </a:p>
          <a:p>
            <a:r>
              <a:rPr lang="en-US"/>
              <a:t>	PS a;</a:t>
            </a:r>
          </a:p>
          <a:p>
            <a:r>
              <a:rPr lang="en-US"/>
              <a:t>	cout&lt;&lt;"Moi ban nhap dl:\n";</a:t>
            </a:r>
          </a:p>
          <a:p>
            <a:r>
              <a:rPr lang="en-US"/>
              <a:t>	cin&gt;&gt;a;</a:t>
            </a:r>
          </a:p>
          <a:p>
            <a:r>
              <a:rPr lang="en-US"/>
              <a:t>	cout&lt;&lt;"\nPhan so ban vua nhap: "&lt;&lt;a;</a:t>
            </a:r>
          </a:p>
          <a:p>
            <a:r>
              <a:rPr lang="en-US"/>
              <a:t>}</a:t>
            </a:r>
          </a:p>
        </p:txBody>
      </p:sp>
      <p:sp>
        <p:nvSpPr>
          <p:cNvPr id="5" name="Footer Placeholder 4">
            <a:extLst>
              <a:ext uri="{FF2B5EF4-FFF2-40B4-BE49-F238E27FC236}">
                <a16:creationId xmlns:a16="http://schemas.microsoft.com/office/drawing/2014/main" id="{F9B0E240-B920-8145-AABE-6672C093F82E}"/>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19322551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Qúa tải toán tử &lt;&lt;, &gt;&gt;</a:t>
            </a:r>
          </a:p>
        </p:txBody>
      </p:sp>
      <p:sp>
        <p:nvSpPr>
          <p:cNvPr id="3" name="Content Placeholder 2"/>
          <p:cNvSpPr>
            <a:spLocks noGrp="1"/>
          </p:cNvSpPr>
          <p:nvPr>
            <p:ph idx="1"/>
          </p:nvPr>
        </p:nvSpPr>
        <p:spPr>
          <a:xfrm>
            <a:off x="728133" y="1765300"/>
            <a:ext cx="5863167" cy="4940300"/>
          </a:xfrm>
        </p:spPr>
        <p:txBody>
          <a:bodyPr/>
          <a:lstStyle/>
          <a:p>
            <a:pPr marL="0" indent="0">
              <a:buNone/>
            </a:pPr>
            <a:r>
              <a:rPr lang="en-US" sz="1600"/>
              <a:t>class NV{</a:t>
            </a:r>
          </a:p>
          <a:p>
            <a:pPr marL="0" indent="0">
              <a:buNone/>
            </a:pPr>
            <a:r>
              <a:rPr lang="en-US" sz="1600"/>
              <a:t>	private:</a:t>
            </a:r>
          </a:p>
          <a:p>
            <a:pPr marL="0" indent="0">
              <a:buNone/>
            </a:pPr>
            <a:r>
              <a:rPr lang="en-US" sz="1600"/>
              <a:t>		string ten;</a:t>
            </a:r>
          </a:p>
          <a:p>
            <a:pPr marL="0" indent="0">
              <a:buNone/>
            </a:pPr>
            <a:r>
              <a:rPr lang="en-US" sz="1600"/>
              <a:t>		int manv;</a:t>
            </a:r>
          </a:p>
          <a:p>
            <a:pPr marL="0" indent="0">
              <a:buNone/>
            </a:pPr>
            <a:r>
              <a:rPr lang="en-US" sz="1600"/>
              <a:t>		float hsl;</a:t>
            </a:r>
          </a:p>
          <a:p>
            <a:pPr marL="0" indent="0">
              <a:buNone/>
            </a:pPr>
            <a:r>
              <a:rPr lang="en-US" sz="1600"/>
              <a:t>	public:</a:t>
            </a:r>
          </a:p>
          <a:p>
            <a:pPr marL="0" indent="0">
              <a:buNone/>
            </a:pPr>
            <a:r>
              <a:rPr lang="en-US" sz="1600"/>
              <a:t>		NV(string name="", int ma=0,float hs=0){</a:t>
            </a:r>
          </a:p>
          <a:p>
            <a:pPr marL="0" indent="0">
              <a:buNone/>
            </a:pPr>
            <a:r>
              <a:rPr lang="en-US" sz="1600"/>
              <a:t>			ten=name;</a:t>
            </a:r>
          </a:p>
          <a:p>
            <a:pPr marL="0" indent="0">
              <a:buNone/>
            </a:pPr>
            <a:r>
              <a:rPr lang="en-US" sz="1600"/>
              <a:t>			manv=ma;</a:t>
            </a:r>
          </a:p>
          <a:p>
            <a:pPr marL="0" indent="0">
              <a:buNone/>
            </a:pPr>
            <a:r>
              <a:rPr lang="en-US" sz="1600"/>
              <a:t>			hsl=hs;</a:t>
            </a:r>
          </a:p>
          <a:p>
            <a:pPr marL="0" indent="0">
              <a:buNone/>
            </a:pPr>
            <a:r>
              <a:rPr lang="en-US" sz="1600"/>
              <a:t>		}</a:t>
            </a:r>
          </a:p>
          <a:p>
            <a:pPr marL="0" indent="0">
              <a:buNone/>
            </a:pPr>
            <a:r>
              <a:rPr lang="en-US" sz="1600"/>
              <a:t>	friend istream &amp;operator&gt;&gt;(istream &amp;is, NV &amp;p);</a:t>
            </a:r>
          </a:p>
          <a:p>
            <a:pPr marL="0" indent="0">
              <a:buNone/>
            </a:pPr>
            <a:r>
              <a:rPr lang="en-US" sz="1600"/>
              <a:t>	friend ostream &amp;operator&lt;&lt;(ostream &amp;os, NV &amp;p);</a:t>
            </a:r>
          </a:p>
          <a:p>
            <a:pPr marL="0" indent="0">
              <a:buNone/>
            </a:pPr>
            <a:r>
              <a:rPr lang="en-US" sz="1600"/>
              <a:t>	friend bool operator&gt;(NV p, NV q);</a:t>
            </a:r>
          </a:p>
          <a:p>
            <a:pPr marL="0" indent="0">
              <a:buNone/>
            </a:pPr>
            <a:r>
              <a:rPr lang="en-US" sz="1600"/>
              <a:t>	friend class DSNV;</a:t>
            </a:r>
          </a:p>
          <a:p>
            <a:pPr marL="0" indent="0">
              <a:buNone/>
            </a:pPr>
            <a:r>
              <a:rPr lang="en-US" sz="1600"/>
              <a:t>};</a:t>
            </a:r>
          </a:p>
        </p:txBody>
      </p:sp>
      <p:sp>
        <p:nvSpPr>
          <p:cNvPr id="4" name="Rectangle 3">
            <a:extLst>
              <a:ext uri="{FF2B5EF4-FFF2-40B4-BE49-F238E27FC236}">
                <a16:creationId xmlns:a16="http://schemas.microsoft.com/office/drawing/2014/main" id="{D5611B28-D1CD-D64E-810F-6D29275D7054}"/>
              </a:ext>
            </a:extLst>
          </p:cNvPr>
          <p:cNvSpPr/>
          <p:nvPr/>
        </p:nvSpPr>
        <p:spPr>
          <a:xfrm>
            <a:off x="7353300" y="1765300"/>
            <a:ext cx="4685898" cy="4524315"/>
          </a:xfrm>
          <a:prstGeom prst="rect">
            <a:avLst/>
          </a:prstGeom>
        </p:spPr>
        <p:txBody>
          <a:bodyPr wrap="none">
            <a:spAutoFit/>
          </a:bodyPr>
          <a:lstStyle/>
          <a:p>
            <a:r>
              <a:rPr lang="en-US"/>
              <a:t>istream &amp;operator&gt;&gt;(istream &amp;is, NV &amp;p){</a:t>
            </a:r>
          </a:p>
          <a:p>
            <a:pPr lvl="1"/>
            <a:r>
              <a:rPr lang="en-US"/>
              <a:t>is&gt;&gt;p.ten;</a:t>
            </a:r>
          </a:p>
          <a:p>
            <a:pPr lvl="1"/>
            <a:r>
              <a:rPr lang="en-US"/>
              <a:t>is&gt;&gt;p.manv;</a:t>
            </a:r>
          </a:p>
          <a:p>
            <a:pPr lvl="1"/>
            <a:r>
              <a:rPr lang="en-US"/>
              <a:t>is&gt;&gt;p.hsl;</a:t>
            </a:r>
          </a:p>
          <a:p>
            <a:pPr lvl="1"/>
            <a:r>
              <a:rPr lang="en-US"/>
              <a:t>return is;</a:t>
            </a:r>
          </a:p>
          <a:p>
            <a:r>
              <a:rPr lang="en-US"/>
              <a:t>}</a:t>
            </a:r>
          </a:p>
          <a:p>
            <a:r>
              <a:rPr lang="en-US"/>
              <a:t>ostream &amp;operator&lt;&lt;(ostream &amp;os, NV &amp;p){</a:t>
            </a:r>
          </a:p>
          <a:p>
            <a:pPr lvl="1"/>
            <a:r>
              <a:rPr lang="en-US"/>
              <a:t>os&lt;&lt;p.ten&lt;&lt;“ ” </a:t>
            </a:r>
          </a:p>
          <a:p>
            <a:pPr lvl="1"/>
            <a:r>
              <a:rPr lang="en-US"/>
              <a:t>	&lt;&lt;p.manv&lt;&lt;“ ”</a:t>
            </a:r>
          </a:p>
          <a:p>
            <a:pPr lvl="1"/>
            <a:r>
              <a:rPr lang="en-US"/>
              <a:t>	&lt;&lt;p.hsl&lt;&lt;endl;</a:t>
            </a:r>
          </a:p>
          <a:p>
            <a:pPr lvl="1"/>
            <a:r>
              <a:rPr lang="en-US"/>
              <a:t>return os;</a:t>
            </a:r>
          </a:p>
          <a:p>
            <a:r>
              <a:rPr lang="en-US"/>
              <a:t>}</a:t>
            </a:r>
          </a:p>
          <a:p>
            <a:r>
              <a:rPr lang="en-US"/>
              <a:t>bool operator &gt; (NV p, NV q){</a:t>
            </a:r>
          </a:p>
          <a:p>
            <a:r>
              <a:rPr lang="en-US"/>
              <a:t>	return p.hsl&gt;q.hsl;	</a:t>
            </a:r>
          </a:p>
          <a:p>
            <a:r>
              <a:rPr lang="en-US"/>
              <a:t>}</a:t>
            </a:r>
            <a:endParaRPr lang="en-VN"/>
          </a:p>
          <a:p>
            <a:endParaRPr lang="en-VN"/>
          </a:p>
        </p:txBody>
      </p:sp>
      <p:sp>
        <p:nvSpPr>
          <p:cNvPr id="5" name="Footer Placeholder 4">
            <a:extLst>
              <a:ext uri="{FF2B5EF4-FFF2-40B4-BE49-F238E27FC236}">
                <a16:creationId xmlns:a16="http://schemas.microsoft.com/office/drawing/2014/main" id="{C764389C-4C4F-8744-939C-7E933978A2E4}"/>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91767476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Qúa tải toán tử &lt;&lt;, &gt;&gt;</a:t>
            </a:r>
          </a:p>
        </p:txBody>
      </p:sp>
      <p:sp>
        <p:nvSpPr>
          <p:cNvPr id="3" name="Content Placeholder 2"/>
          <p:cNvSpPr>
            <a:spLocks noGrp="1"/>
          </p:cNvSpPr>
          <p:nvPr>
            <p:ph idx="1"/>
          </p:nvPr>
        </p:nvSpPr>
        <p:spPr>
          <a:xfrm>
            <a:off x="860425" y="1892300"/>
            <a:ext cx="4377738" cy="4635500"/>
          </a:xfrm>
        </p:spPr>
        <p:txBody>
          <a:bodyPr/>
          <a:lstStyle/>
          <a:p>
            <a:pPr marL="0" indent="0">
              <a:buNone/>
            </a:pPr>
            <a:r>
              <a:rPr lang="en-US" sz="1600"/>
              <a:t>class DSNV{</a:t>
            </a:r>
          </a:p>
          <a:p>
            <a:pPr marL="0" indent="0">
              <a:buNone/>
            </a:pPr>
            <a:r>
              <a:rPr lang="en-US" sz="1600"/>
              <a:t>	int snv;</a:t>
            </a:r>
          </a:p>
          <a:p>
            <a:pPr marL="0" indent="0">
              <a:buNone/>
            </a:pPr>
            <a:r>
              <a:rPr lang="en-US" sz="1600"/>
              <a:t>	NV *a;</a:t>
            </a:r>
          </a:p>
          <a:p>
            <a:pPr marL="0" indent="0">
              <a:buNone/>
            </a:pPr>
            <a:r>
              <a:rPr lang="en-US" sz="1600"/>
              <a:t>	public:</a:t>
            </a:r>
          </a:p>
          <a:p>
            <a:pPr marL="0" indent="0">
              <a:buNone/>
            </a:pPr>
            <a:r>
              <a:rPr lang="en-US" sz="1600"/>
              <a:t>		DSNV(int n=0){</a:t>
            </a:r>
          </a:p>
          <a:p>
            <a:pPr marL="0" indent="0">
              <a:buNone/>
            </a:pPr>
            <a:r>
              <a:rPr lang="en-US" sz="1600"/>
              <a:t>			snv=n;</a:t>
            </a:r>
          </a:p>
          <a:p>
            <a:pPr marL="0" indent="0">
              <a:buNone/>
            </a:pPr>
            <a:r>
              <a:rPr lang="en-US" sz="1600"/>
              <a:t>			a=NULL;</a:t>
            </a:r>
          </a:p>
          <a:p>
            <a:pPr marL="0" indent="0">
              <a:buNone/>
            </a:pPr>
            <a:r>
              <a:rPr lang="en-US" sz="1600"/>
              <a:t>		}</a:t>
            </a:r>
          </a:p>
          <a:p>
            <a:pPr marL="0" indent="0">
              <a:buNone/>
            </a:pPr>
            <a:r>
              <a:rPr lang="en-US" sz="1600"/>
              <a:t>		~DSNV(){</a:t>
            </a:r>
          </a:p>
          <a:p>
            <a:pPr marL="0" indent="0">
              <a:buNone/>
            </a:pPr>
            <a:r>
              <a:rPr lang="en-US" sz="1600"/>
              <a:t>			delete []a;</a:t>
            </a:r>
          </a:p>
          <a:p>
            <a:pPr marL="0" indent="0">
              <a:buNone/>
            </a:pPr>
            <a:r>
              <a:rPr lang="en-US" sz="1600"/>
              <a:t>			snv=0;</a:t>
            </a:r>
          </a:p>
          <a:p>
            <a:pPr marL="0" indent="0">
              <a:buNone/>
            </a:pPr>
            <a:r>
              <a:rPr lang="en-US" sz="1600"/>
              <a:t>		}</a:t>
            </a:r>
          </a:p>
          <a:p>
            <a:pPr marL="0" indent="0">
              <a:buNone/>
            </a:pPr>
            <a:r>
              <a:rPr lang="en-US" sz="1600"/>
              <a:t>		NV &amp;operator[](int i){</a:t>
            </a:r>
          </a:p>
          <a:p>
            <a:pPr marL="0" indent="0">
              <a:buNone/>
            </a:pPr>
            <a:r>
              <a:rPr lang="en-US" sz="1600"/>
              <a:t>			return a[i];</a:t>
            </a:r>
          </a:p>
          <a:p>
            <a:pPr marL="0" indent="0">
              <a:buNone/>
            </a:pPr>
            <a:r>
              <a:rPr lang="en-US" sz="1600"/>
              <a:t>		}</a:t>
            </a:r>
          </a:p>
          <a:p>
            <a:pPr marL="0" indent="0">
              <a:buNone/>
            </a:pPr>
            <a:r>
              <a:rPr lang="en-US" sz="1600"/>
              <a:t>		</a:t>
            </a:r>
          </a:p>
        </p:txBody>
      </p:sp>
      <p:sp>
        <p:nvSpPr>
          <p:cNvPr id="4" name="Rectangle 3"/>
          <p:cNvSpPr/>
          <p:nvPr/>
        </p:nvSpPr>
        <p:spPr>
          <a:xfrm>
            <a:off x="6072186" y="2055158"/>
            <a:ext cx="5764213" cy="1200329"/>
          </a:xfrm>
          <a:prstGeom prst="rect">
            <a:avLst/>
          </a:prstGeom>
        </p:spPr>
        <p:txBody>
          <a:bodyPr wrap="square">
            <a:spAutoFit/>
          </a:bodyPr>
          <a:lstStyle/>
          <a:p>
            <a:pPr fontAlgn="base">
              <a:spcBef>
                <a:spcPct val="0"/>
              </a:spcBef>
              <a:spcAft>
                <a:spcPct val="0"/>
              </a:spcAft>
            </a:pPr>
            <a:r>
              <a:rPr lang="en-US">
                <a:solidFill>
                  <a:srgbClr val="003366"/>
                </a:solidFill>
                <a:latin typeface="Arial" charset="0"/>
                <a:cs typeface="Arial"/>
              </a:rPr>
              <a:t>friend istream &amp;operator&gt;&gt;(istream &amp;is, DSNV &amp;p);</a:t>
            </a:r>
          </a:p>
          <a:p>
            <a:pPr fontAlgn="base">
              <a:spcBef>
                <a:spcPct val="0"/>
              </a:spcBef>
              <a:spcAft>
                <a:spcPct val="0"/>
              </a:spcAft>
            </a:pPr>
            <a:r>
              <a:rPr lang="en-US">
                <a:solidFill>
                  <a:srgbClr val="003366"/>
                </a:solidFill>
                <a:latin typeface="Arial" charset="0"/>
                <a:cs typeface="Arial"/>
              </a:rPr>
              <a:t>friend ostream &amp;operator&lt;&lt;(ostream &amp;os, DSNV &amp;p);</a:t>
            </a:r>
          </a:p>
          <a:p>
            <a:pPr fontAlgn="base">
              <a:spcBef>
                <a:spcPct val="0"/>
              </a:spcBef>
              <a:spcAft>
                <a:spcPct val="0"/>
              </a:spcAft>
            </a:pPr>
            <a:r>
              <a:rPr lang="en-US">
                <a:solidFill>
                  <a:srgbClr val="003366"/>
                </a:solidFill>
                <a:latin typeface="Arial" charset="0"/>
                <a:cs typeface="Arial"/>
              </a:rPr>
              <a:t>void sxep();</a:t>
            </a:r>
          </a:p>
          <a:p>
            <a:pPr fontAlgn="base">
              <a:spcBef>
                <a:spcPct val="0"/>
              </a:spcBef>
              <a:spcAft>
                <a:spcPct val="0"/>
              </a:spcAft>
            </a:pPr>
            <a:r>
              <a:rPr lang="en-US">
                <a:solidFill>
                  <a:srgbClr val="003366"/>
                </a:solidFill>
                <a:latin typeface="Arial" charset="0"/>
                <a:cs typeface="Arial"/>
              </a:rPr>
              <a:t>};</a:t>
            </a:r>
          </a:p>
        </p:txBody>
      </p:sp>
      <p:sp>
        <p:nvSpPr>
          <p:cNvPr id="5" name="Footer Placeholder 4">
            <a:extLst>
              <a:ext uri="{FF2B5EF4-FFF2-40B4-BE49-F238E27FC236}">
                <a16:creationId xmlns:a16="http://schemas.microsoft.com/office/drawing/2014/main" id="{87E4F05B-D9CC-1C40-BC01-C6481E44E21C}"/>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05153125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2.2. Khai báo lớp, đối tượng</a:t>
            </a:r>
          </a:p>
        </p:txBody>
      </p:sp>
      <p:sp>
        <p:nvSpPr>
          <p:cNvPr id="3" name="Content Placeholder 2"/>
          <p:cNvSpPr>
            <a:spLocks noGrp="1"/>
          </p:cNvSpPr>
          <p:nvPr>
            <p:ph idx="1"/>
          </p:nvPr>
        </p:nvSpPr>
        <p:spPr>
          <a:xfrm>
            <a:off x="1028700" y="1765300"/>
            <a:ext cx="7486650" cy="5092700"/>
          </a:xfrm>
        </p:spPr>
        <p:txBody>
          <a:bodyPr/>
          <a:lstStyle/>
          <a:p>
            <a:pPr marL="0" indent="0">
              <a:spcBef>
                <a:spcPts val="600"/>
              </a:spcBef>
              <a:spcAft>
                <a:spcPts val="600"/>
              </a:spcAft>
              <a:buNone/>
            </a:pPr>
            <a:r>
              <a:rPr lang="en-US" sz="2400" b="1" u="sng"/>
              <a:t>Khai báo lớp</a:t>
            </a:r>
          </a:p>
          <a:p>
            <a:pPr marL="0" indent="0">
              <a:lnSpc>
                <a:spcPct val="150000"/>
              </a:lnSpc>
              <a:spcBef>
                <a:spcPts val="600"/>
              </a:spcBef>
              <a:spcAft>
                <a:spcPts val="600"/>
              </a:spcAft>
              <a:buNone/>
            </a:pPr>
            <a:r>
              <a:rPr lang="en-US" sz="2200" b="1"/>
              <a:t>class</a:t>
            </a:r>
            <a:r>
              <a:rPr lang="en-US" sz="2200"/>
              <a:t> </a:t>
            </a:r>
            <a:r>
              <a:rPr lang="en-US" sz="2200" b="1"/>
              <a:t>tên_lớp [: &lt;kiểu thừa kế&gt; lớp_cha]{</a:t>
            </a:r>
            <a:endParaRPr lang="en-US" sz="2200"/>
          </a:p>
          <a:p>
            <a:pPr marL="400050" lvl="1" indent="0">
              <a:lnSpc>
                <a:spcPct val="150000"/>
              </a:lnSpc>
              <a:spcBef>
                <a:spcPts val="600"/>
              </a:spcBef>
              <a:spcAft>
                <a:spcPts val="600"/>
              </a:spcAft>
              <a:buNone/>
            </a:pPr>
            <a:r>
              <a:rPr lang="en-US" sz="1800" b="1"/>
              <a:t>private:</a:t>
            </a:r>
            <a:r>
              <a:rPr lang="en-US" sz="1800"/>
              <a:t> // Khai báo các thành phần dữ liệu (thuộc tính) riêng</a:t>
            </a:r>
          </a:p>
          <a:p>
            <a:pPr marL="400050" lvl="1" indent="0">
              <a:lnSpc>
                <a:spcPct val="150000"/>
              </a:lnSpc>
              <a:spcBef>
                <a:spcPts val="600"/>
              </a:spcBef>
              <a:spcAft>
                <a:spcPts val="600"/>
              </a:spcAft>
              <a:buNone/>
            </a:pPr>
            <a:r>
              <a:rPr lang="en-US" sz="1800"/>
              <a:t>	// Khai báo các phương thức (hàm) riêng</a:t>
            </a:r>
          </a:p>
          <a:p>
            <a:pPr marL="400050" lvl="1" indent="0">
              <a:lnSpc>
                <a:spcPct val="150000"/>
              </a:lnSpc>
              <a:spcBef>
                <a:spcPts val="600"/>
              </a:spcBef>
              <a:spcAft>
                <a:spcPts val="600"/>
              </a:spcAft>
              <a:buNone/>
            </a:pPr>
            <a:r>
              <a:rPr lang="en-US" sz="1800" b="1"/>
              <a:t>protected: </a:t>
            </a:r>
            <a:r>
              <a:rPr lang="en-US" sz="1800"/>
              <a:t>// Khai báo các thành phần dữ liệu được bảo vệ</a:t>
            </a:r>
          </a:p>
          <a:p>
            <a:pPr marL="400050" lvl="1" indent="0">
              <a:lnSpc>
                <a:spcPct val="150000"/>
              </a:lnSpc>
              <a:spcBef>
                <a:spcPts val="600"/>
              </a:spcBef>
              <a:spcAft>
                <a:spcPts val="600"/>
              </a:spcAft>
              <a:buNone/>
            </a:pPr>
            <a:r>
              <a:rPr lang="en-US" sz="1800"/>
              <a:t>	// Khai báo các phương thức được bảo vệ</a:t>
            </a:r>
          </a:p>
          <a:p>
            <a:pPr marL="400050" lvl="1" indent="0">
              <a:lnSpc>
                <a:spcPct val="150000"/>
              </a:lnSpc>
              <a:spcBef>
                <a:spcPts val="600"/>
              </a:spcBef>
              <a:spcAft>
                <a:spcPts val="600"/>
              </a:spcAft>
              <a:buNone/>
            </a:pPr>
            <a:r>
              <a:rPr lang="en-US" sz="1800" b="1"/>
              <a:t>public: </a:t>
            </a:r>
            <a:r>
              <a:rPr lang="en-US" sz="1800"/>
              <a:t>// Khai báo các thành phần dữ liệu chung</a:t>
            </a:r>
          </a:p>
          <a:p>
            <a:pPr marL="400050" lvl="1" indent="0">
              <a:lnSpc>
                <a:spcPct val="150000"/>
              </a:lnSpc>
              <a:spcBef>
                <a:spcPts val="600"/>
              </a:spcBef>
              <a:spcAft>
                <a:spcPts val="600"/>
              </a:spcAft>
              <a:buNone/>
            </a:pPr>
            <a:r>
              <a:rPr lang="en-US" sz="1800"/>
              <a:t>	// Khai báo các phương thức chung</a:t>
            </a:r>
          </a:p>
          <a:p>
            <a:pPr marL="0" indent="0">
              <a:lnSpc>
                <a:spcPct val="150000"/>
              </a:lnSpc>
              <a:spcBef>
                <a:spcPts val="600"/>
              </a:spcBef>
              <a:spcAft>
                <a:spcPts val="600"/>
              </a:spcAft>
              <a:buNone/>
            </a:pPr>
            <a:r>
              <a:rPr lang="en-US" sz="2200" b="1"/>
              <a:t>}; </a:t>
            </a:r>
            <a:endParaRPr lang="en-US" sz="2200"/>
          </a:p>
        </p:txBody>
      </p:sp>
      <p:sp>
        <p:nvSpPr>
          <p:cNvPr id="4" name="Footer Placeholder 3">
            <a:extLst>
              <a:ext uri="{FF2B5EF4-FFF2-40B4-BE49-F238E27FC236}">
                <a16:creationId xmlns:a16="http://schemas.microsoft.com/office/drawing/2014/main" id="{A0AC5924-4E14-C94D-BD45-9C15C43B8421}"/>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92880123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Quá tải toán tử ++, --</a:t>
            </a:r>
          </a:p>
        </p:txBody>
      </p:sp>
      <p:sp>
        <p:nvSpPr>
          <p:cNvPr id="5" name="Content Placeholder 4"/>
          <p:cNvSpPr>
            <a:spLocks noGrp="1"/>
          </p:cNvSpPr>
          <p:nvPr>
            <p:ph idx="1"/>
          </p:nvPr>
        </p:nvSpPr>
        <p:spPr/>
        <p:txBody>
          <a:bodyPr/>
          <a:lstStyle/>
          <a:p>
            <a:pPr>
              <a:lnSpc>
                <a:spcPct val="150000"/>
              </a:lnSpc>
            </a:pPr>
            <a:r>
              <a:rPr lang="en-US"/>
              <a:t>Toán tử ++ và – có 2 dạng sử dụng là đứng trước và đứng sau toán hạng</a:t>
            </a:r>
          </a:p>
          <a:p>
            <a:pPr>
              <a:lnSpc>
                <a:spcPct val="150000"/>
              </a:lnSpc>
            </a:pPr>
            <a:r>
              <a:rPr lang="en-US"/>
              <a:t>Ví dụ: ++a hoặc a++ (--a hoặc a--)</a:t>
            </a:r>
          </a:p>
          <a:p>
            <a:pPr>
              <a:lnSpc>
                <a:spcPct val="150000"/>
              </a:lnSpc>
            </a:pPr>
            <a:r>
              <a:rPr lang="en-US"/>
              <a:t>Cần xây dựng 2 dạng hàm chồng cho mỗi toán tử trên</a:t>
            </a:r>
          </a:p>
          <a:p>
            <a:pPr lvl="1">
              <a:lnSpc>
                <a:spcPct val="150000"/>
              </a:lnSpc>
            </a:pPr>
            <a:r>
              <a:rPr lang="en-US"/>
              <a:t>operator++() cho dạng ++a</a:t>
            </a:r>
          </a:p>
          <a:p>
            <a:pPr lvl="1">
              <a:lnSpc>
                <a:spcPct val="150000"/>
              </a:lnSpc>
            </a:pPr>
            <a:r>
              <a:rPr lang="en-US"/>
              <a:t>operator++(int) cho dạng a++</a:t>
            </a:r>
          </a:p>
        </p:txBody>
      </p:sp>
      <p:sp>
        <p:nvSpPr>
          <p:cNvPr id="3" name="Footer Placeholder 2">
            <a:extLst>
              <a:ext uri="{FF2B5EF4-FFF2-40B4-BE49-F238E27FC236}">
                <a16:creationId xmlns:a16="http://schemas.microsoft.com/office/drawing/2014/main" id="{C4248179-9F4E-504F-9160-8FF0FC72D11A}"/>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09230515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0C180-9DBD-6145-90B9-0FA6B6467447}"/>
              </a:ext>
            </a:extLst>
          </p:cNvPr>
          <p:cNvSpPr>
            <a:spLocks noGrp="1"/>
          </p:cNvSpPr>
          <p:nvPr>
            <p:ph type="title"/>
          </p:nvPr>
        </p:nvSpPr>
        <p:spPr/>
        <p:txBody>
          <a:bodyPr/>
          <a:lstStyle/>
          <a:p>
            <a:r>
              <a:rPr lang="en-VN"/>
              <a:t>Toán tử ++, --</a:t>
            </a:r>
          </a:p>
        </p:txBody>
      </p:sp>
      <p:sp>
        <p:nvSpPr>
          <p:cNvPr id="4" name="Rectangle 3">
            <a:extLst>
              <a:ext uri="{FF2B5EF4-FFF2-40B4-BE49-F238E27FC236}">
                <a16:creationId xmlns:a16="http://schemas.microsoft.com/office/drawing/2014/main" id="{94413F51-57C2-EA4A-B510-312F0A788463}"/>
              </a:ext>
            </a:extLst>
          </p:cNvPr>
          <p:cNvSpPr/>
          <p:nvPr/>
        </p:nvSpPr>
        <p:spPr>
          <a:xfrm>
            <a:off x="939800" y="1878043"/>
            <a:ext cx="6324600" cy="3970318"/>
          </a:xfrm>
          <a:prstGeom prst="rect">
            <a:avLst/>
          </a:prstGeom>
        </p:spPr>
        <p:txBody>
          <a:bodyPr wrap="square">
            <a:spAutoFit/>
          </a:bodyPr>
          <a:lstStyle/>
          <a:p>
            <a:r>
              <a:rPr lang="en-VN"/>
              <a:t>#include&lt;iostream&gt;</a:t>
            </a:r>
          </a:p>
          <a:p>
            <a:r>
              <a:rPr lang="en-VN"/>
              <a:t>using namespace std;</a:t>
            </a:r>
          </a:p>
          <a:p>
            <a:r>
              <a:rPr lang="en-VN"/>
              <a:t>class PS{</a:t>
            </a:r>
          </a:p>
          <a:p>
            <a:r>
              <a:rPr lang="en-VN"/>
              <a:t>		int ts, ms;</a:t>
            </a:r>
          </a:p>
          <a:p>
            <a:r>
              <a:rPr lang="en-VN"/>
              <a:t>	public:</a:t>
            </a:r>
          </a:p>
          <a:p>
            <a:r>
              <a:rPr lang="en-VN"/>
              <a:t>		PS(int t=1, int m=2){</a:t>
            </a:r>
          </a:p>
          <a:p>
            <a:r>
              <a:rPr lang="en-VN"/>
              <a:t>			ts=t;</a:t>
            </a:r>
          </a:p>
          <a:p>
            <a:r>
              <a:rPr lang="en-VN"/>
              <a:t>			ms=m;</a:t>
            </a:r>
          </a:p>
          <a:p>
            <a:r>
              <a:rPr lang="en-VN"/>
              <a:t>		}</a:t>
            </a:r>
          </a:p>
          <a:p>
            <a:r>
              <a:rPr lang="en-VN"/>
              <a:t>	friend istream &amp;operator&gt;&gt;(istream &amp;is, PS &amp;p);</a:t>
            </a:r>
          </a:p>
          <a:p>
            <a:r>
              <a:rPr lang="en-VN"/>
              <a:t>	friend ostream &amp;operator&lt;&lt;(ostream &amp;os, PS &amp;p);</a:t>
            </a:r>
          </a:p>
          <a:p>
            <a:r>
              <a:rPr lang="en-VN"/>
              <a:t>	PS&amp; operator++();//++x</a:t>
            </a:r>
          </a:p>
          <a:p>
            <a:r>
              <a:rPr lang="en-VN"/>
              <a:t>	PS&amp; operator++(int);//x++</a:t>
            </a:r>
          </a:p>
          <a:p>
            <a:r>
              <a:rPr lang="en-VN"/>
              <a:t>};</a:t>
            </a:r>
          </a:p>
        </p:txBody>
      </p:sp>
      <p:sp>
        <p:nvSpPr>
          <p:cNvPr id="5" name="Rectangle 4">
            <a:extLst>
              <a:ext uri="{FF2B5EF4-FFF2-40B4-BE49-F238E27FC236}">
                <a16:creationId xmlns:a16="http://schemas.microsoft.com/office/drawing/2014/main" id="{68136BAA-FB2F-DE46-9DB1-71BFF127564B}"/>
              </a:ext>
            </a:extLst>
          </p:cNvPr>
          <p:cNvSpPr/>
          <p:nvPr/>
        </p:nvSpPr>
        <p:spPr>
          <a:xfrm>
            <a:off x="7721600" y="1878043"/>
            <a:ext cx="4076700" cy="3416320"/>
          </a:xfrm>
          <a:prstGeom prst="rect">
            <a:avLst/>
          </a:prstGeom>
        </p:spPr>
        <p:txBody>
          <a:bodyPr wrap="square">
            <a:spAutoFit/>
          </a:bodyPr>
          <a:lstStyle/>
          <a:p>
            <a:r>
              <a:rPr lang="en-VN"/>
              <a:t>PS&amp; PS::operator++(){</a:t>
            </a:r>
          </a:p>
          <a:p>
            <a:r>
              <a:rPr lang="en-VN"/>
              <a:t>	++ts;</a:t>
            </a:r>
          </a:p>
          <a:p>
            <a:r>
              <a:rPr lang="en-VN"/>
              <a:t>	return *this;</a:t>
            </a:r>
          </a:p>
          <a:p>
            <a:r>
              <a:rPr lang="en-VN"/>
              <a:t>}</a:t>
            </a:r>
          </a:p>
          <a:p>
            <a:r>
              <a:rPr lang="en-VN"/>
              <a:t>//////////////////////////////////////</a:t>
            </a:r>
          </a:p>
          <a:p>
            <a:r>
              <a:rPr lang="en-VN"/>
              <a:t>PS&amp; PS::operator++(int){</a:t>
            </a:r>
          </a:p>
          <a:p>
            <a:r>
              <a:rPr lang="en-VN"/>
              <a:t>	static PS temp;</a:t>
            </a:r>
          </a:p>
          <a:p>
            <a:r>
              <a:rPr lang="en-VN"/>
              <a:t>	temp.ts=ts;</a:t>
            </a:r>
          </a:p>
          <a:p>
            <a:r>
              <a:rPr lang="en-VN"/>
              <a:t>	temp.ms=ms;</a:t>
            </a:r>
          </a:p>
          <a:p>
            <a:r>
              <a:rPr lang="en-VN"/>
              <a:t>	ts++;</a:t>
            </a:r>
          </a:p>
          <a:p>
            <a:r>
              <a:rPr lang="en-VN"/>
              <a:t>	return temp;</a:t>
            </a:r>
          </a:p>
          <a:p>
            <a:r>
              <a:rPr lang="en-VN"/>
              <a:t>}</a:t>
            </a:r>
          </a:p>
        </p:txBody>
      </p:sp>
      <p:sp>
        <p:nvSpPr>
          <p:cNvPr id="6" name="Footer Placeholder 5">
            <a:extLst>
              <a:ext uri="{FF2B5EF4-FFF2-40B4-BE49-F238E27FC236}">
                <a16:creationId xmlns:a16="http://schemas.microsoft.com/office/drawing/2014/main" id="{4000635C-4B65-0247-BEDB-CC31BDC4AB43}"/>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94966522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99E78-CEB0-DA4E-AA3E-685ACB82675E}"/>
              </a:ext>
            </a:extLst>
          </p:cNvPr>
          <p:cNvSpPr>
            <a:spLocks noGrp="1"/>
          </p:cNvSpPr>
          <p:nvPr>
            <p:ph type="title"/>
          </p:nvPr>
        </p:nvSpPr>
        <p:spPr/>
        <p:txBody>
          <a:bodyPr/>
          <a:lstStyle/>
          <a:p>
            <a:r>
              <a:rPr lang="en-VN"/>
              <a:t>Toán tử ++, --</a:t>
            </a:r>
          </a:p>
        </p:txBody>
      </p:sp>
      <p:sp>
        <p:nvSpPr>
          <p:cNvPr id="4" name="Rectangle 3">
            <a:extLst>
              <a:ext uri="{FF2B5EF4-FFF2-40B4-BE49-F238E27FC236}">
                <a16:creationId xmlns:a16="http://schemas.microsoft.com/office/drawing/2014/main" id="{A33046DC-75AF-DB48-A6E8-4AAE6EA118C5}"/>
              </a:ext>
            </a:extLst>
          </p:cNvPr>
          <p:cNvSpPr/>
          <p:nvPr/>
        </p:nvSpPr>
        <p:spPr>
          <a:xfrm>
            <a:off x="838200" y="1858139"/>
            <a:ext cx="4737100" cy="2862322"/>
          </a:xfrm>
          <a:prstGeom prst="rect">
            <a:avLst/>
          </a:prstGeom>
        </p:spPr>
        <p:txBody>
          <a:bodyPr wrap="square">
            <a:spAutoFit/>
          </a:bodyPr>
          <a:lstStyle/>
          <a:p>
            <a:r>
              <a:rPr lang="en-VN"/>
              <a:t>istream &amp;operator&gt;&gt;(istream &amp;is, PS &amp;p){</a:t>
            </a:r>
          </a:p>
          <a:p>
            <a:r>
              <a:rPr lang="en-VN"/>
              <a:t>	cout&lt;&lt;"Nhap ts, ms: ";</a:t>
            </a:r>
          </a:p>
          <a:p>
            <a:r>
              <a:rPr lang="en-VN"/>
              <a:t>	is&gt;&gt;p.ts&gt;&gt;p.ms;</a:t>
            </a:r>
          </a:p>
          <a:p>
            <a:r>
              <a:rPr lang="en-VN"/>
              <a:t>	return is;	</a:t>
            </a:r>
          </a:p>
          <a:p>
            <a:r>
              <a:rPr lang="en-VN"/>
              <a:t>}</a:t>
            </a:r>
          </a:p>
          <a:p>
            <a:r>
              <a:rPr lang="en-VN"/>
              <a:t>//////////////////////////////////////////////////////</a:t>
            </a:r>
          </a:p>
          <a:p>
            <a:r>
              <a:rPr lang="en-VN"/>
              <a:t>ostream &amp;operator&lt;&lt;(ostream &amp;os, PS &amp;p){</a:t>
            </a:r>
          </a:p>
          <a:p>
            <a:r>
              <a:rPr lang="en-VN"/>
              <a:t>	os&lt;&lt;p.ts&lt;&lt;"/"&lt;&lt;p.ms&lt;&lt;endl;</a:t>
            </a:r>
          </a:p>
          <a:p>
            <a:r>
              <a:rPr lang="en-VN"/>
              <a:t>	return os;</a:t>
            </a:r>
          </a:p>
          <a:p>
            <a:r>
              <a:rPr lang="en-VN"/>
              <a:t>}</a:t>
            </a:r>
          </a:p>
        </p:txBody>
      </p:sp>
      <p:sp>
        <p:nvSpPr>
          <p:cNvPr id="5" name="Rectangle 4">
            <a:extLst>
              <a:ext uri="{FF2B5EF4-FFF2-40B4-BE49-F238E27FC236}">
                <a16:creationId xmlns:a16="http://schemas.microsoft.com/office/drawing/2014/main" id="{9A765945-0DA5-F645-853E-5DF486A9F500}"/>
              </a:ext>
            </a:extLst>
          </p:cNvPr>
          <p:cNvSpPr/>
          <p:nvPr/>
        </p:nvSpPr>
        <p:spPr>
          <a:xfrm>
            <a:off x="7569200" y="1940728"/>
            <a:ext cx="4381500" cy="4247317"/>
          </a:xfrm>
          <a:prstGeom prst="rect">
            <a:avLst/>
          </a:prstGeom>
        </p:spPr>
        <p:txBody>
          <a:bodyPr wrap="square">
            <a:spAutoFit/>
          </a:bodyPr>
          <a:lstStyle/>
          <a:p>
            <a:r>
              <a:rPr lang="en-VN"/>
              <a:t>int main()</a:t>
            </a:r>
          </a:p>
          <a:p>
            <a:r>
              <a:rPr lang="en-VN"/>
              <a:t>{</a:t>
            </a:r>
          </a:p>
          <a:p>
            <a:r>
              <a:rPr lang="en-VN"/>
              <a:t>	PS a(1,2);</a:t>
            </a:r>
          </a:p>
          <a:p>
            <a:r>
              <a:rPr lang="en-VN"/>
              <a:t>	cout&lt;&lt;a;</a:t>
            </a:r>
          </a:p>
          <a:p>
            <a:r>
              <a:rPr lang="en-VN"/>
              <a:t>	++a;</a:t>
            </a:r>
          </a:p>
          <a:p>
            <a:r>
              <a:rPr lang="en-VN"/>
              <a:t>	cout&lt;&lt;a;</a:t>
            </a:r>
          </a:p>
          <a:p>
            <a:r>
              <a:rPr lang="en-VN"/>
              <a:t>	a++;</a:t>
            </a:r>
          </a:p>
          <a:p>
            <a:r>
              <a:rPr lang="en-VN"/>
              <a:t>	cout&lt;&lt;a;</a:t>
            </a:r>
          </a:p>
          <a:p>
            <a:r>
              <a:rPr lang="en-VN"/>
              <a:t>	PS b;</a:t>
            </a:r>
          </a:p>
          <a:p>
            <a:r>
              <a:rPr lang="en-VN"/>
              <a:t>	b=a++;//b=3/2, a=4/2</a:t>
            </a:r>
          </a:p>
          <a:p>
            <a:r>
              <a:rPr lang="en-VN"/>
              <a:t>	cout&lt;&lt;"a= "&lt;&lt;a&lt;&lt;"b= "&lt;&lt;b;</a:t>
            </a:r>
          </a:p>
          <a:p>
            <a:r>
              <a:rPr lang="en-VN"/>
              <a:t>	PS c;</a:t>
            </a:r>
          </a:p>
          <a:p>
            <a:r>
              <a:rPr lang="en-VN"/>
              <a:t>	c = ++a; </a:t>
            </a:r>
          </a:p>
          <a:p>
            <a:r>
              <a:rPr lang="en-VN"/>
              <a:t>	cout&lt;&lt;"a= "&lt;&lt;a&lt;&lt;"c= "&lt;&lt;c;</a:t>
            </a:r>
          </a:p>
          <a:p>
            <a:r>
              <a:rPr lang="en-VN"/>
              <a:t>}</a:t>
            </a:r>
          </a:p>
        </p:txBody>
      </p:sp>
      <p:sp>
        <p:nvSpPr>
          <p:cNvPr id="6" name="Footer Placeholder 5">
            <a:extLst>
              <a:ext uri="{FF2B5EF4-FFF2-40B4-BE49-F238E27FC236}">
                <a16:creationId xmlns:a16="http://schemas.microsoft.com/office/drawing/2014/main" id="{53ACE774-5D29-3A47-9F11-FEA729D22324}"/>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3032252478"/>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Qúa tải toán tử [ ] - Phải là hàm của lớp </a:t>
            </a:r>
          </a:p>
        </p:txBody>
      </p:sp>
      <p:sp>
        <p:nvSpPr>
          <p:cNvPr id="4" name="Footer Placeholder 3">
            <a:extLst>
              <a:ext uri="{FF2B5EF4-FFF2-40B4-BE49-F238E27FC236}">
                <a16:creationId xmlns:a16="http://schemas.microsoft.com/office/drawing/2014/main" id="{E3E2D4F8-DCB8-2047-89A1-41260D30D8FB}"/>
              </a:ext>
            </a:extLst>
          </p:cNvPr>
          <p:cNvSpPr>
            <a:spLocks noGrp="1"/>
          </p:cNvSpPr>
          <p:nvPr>
            <p:ph type="ftr" sz="quarter" idx="11"/>
          </p:nvPr>
        </p:nvSpPr>
        <p:spPr/>
        <p:txBody>
          <a:bodyPr/>
          <a:lstStyle/>
          <a:p>
            <a:r>
              <a:rPr lang="vi-VN"/>
              <a:t>NHP, Khoa CNTT, Trường ĐHHHVN</a:t>
            </a:r>
            <a:endParaRPr lang="en-US"/>
          </a:p>
        </p:txBody>
      </p:sp>
      <p:sp>
        <p:nvSpPr>
          <p:cNvPr id="5" name="Rectangle 4">
            <a:extLst>
              <a:ext uri="{FF2B5EF4-FFF2-40B4-BE49-F238E27FC236}">
                <a16:creationId xmlns:a16="http://schemas.microsoft.com/office/drawing/2014/main" id="{44EBBBBF-DC63-1B4B-BC00-BCABFAF31759}"/>
              </a:ext>
            </a:extLst>
          </p:cNvPr>
          <p:cNvSpPr/>
          <p:nvPr/>
        </p:nvSpPr>
        <p:spPr>
          <a:xfrm>
            <a:off x="1028700" y="1779687"/>
            <a:ext cx="6096000" cy="4247317"/>
          </a:xfrm>
          <a:prstGeom prst="rect">
            <a:avLst/>
          </a:prstGeom>
        </p:spPr>
        <p:txBody>
          <a:bodyPr>
            <a:spAutoFit/>
          </a:bodyPr>
          <a:lstStyle/>
          <a:p>
            <a:r>
              <a:rPr lang="en-VN"/>
              <a:t>class DS{</a:t>
            </a:r>
          </a:p>
          <a:p>
            <a:r>
              <a:rPr lang="en-VN"/>
              <a:t>	int spt;</a:t>
            </a:r>
          </a:p>
          <a:p>
            <a:r>
              <a:rPr lang="en-VN"/>
              <a:t>	PS *a;</a:t>
            </a:r>
          </a:p>
          <a:p>
            <a:r>
              <a:rPr lang="en-VN"/>
              <a:t>public:</a:t>
            </a:r>
          </a:p>
          <a:p>
            <a:r>
              <a:rPr lang="en-VN"/>
              <a:t>	DS(int n=5){</a:t>
            </a:r>
          </a:p>
          <a:p>
            <a:r>
              <a:rPr lang="en-VN"/>
              <a:t>		spt=n;</a:t>
            </a:r>
          </a:p>
          <a:p>
            <a:r>
              <a:rPr lang="en-VN"/>
              <a:t>		a=new PS[spt];</a:t>
            </a:r>
          </a:p>
          <a:p>
            <a:r>
              <a:rPr lang="en-VN"/>
              <a:t>	}</a:t>
            </a:r>
          </a:p>
          <a:p>
            <a:r>
              <a:rPr lang="en-VN"/>
              <a:t>friend istream &amp;operator&gt;&gt;(istream &amp;is, DS &amp;p);</a:t>
            </a:r>
          </a:p>
          <a:p>
            <a:r>
              <a:rPr lang="en-VN"/>
              <a:t>friend ostream &amp;operator&lt;&lt;(ostream &amp;os, DS &amp;p);	</a:t>
            </a:r>
          </a:p>
          <a:p>
            <a:r>
              <a:rPr lang="en-VN"/>
              <a:t>//void sxep();</a:t>
            </a:r>
          </a:p>
          <a:p>
            <a:r>
              <a:rPr lang="en-VN"/>
              <a:t>	</a:t>
            </a:r>
            <a:r>
              <a:rPr lang="en-VN">
                <a:solidFill>
                  <a:srgbClr val="FF0000"/>
                </a:solidFill>
              </a:rPr>
              <a:t>PS&amp; operator[](int i);//phai la ham cua lop</a:t>
            </a:r>
            <a:r>
              <a:rPr lang="en-VN"/>
              <a:t>	</a:t>
            </a:r>
          </a:p>
          <a:p>
            <a:r>
              <a:rPr lang="en-VN"/>
              <a:t>	DS&amp; operator=(DS &amp;b);//phai la ham cua lop			</a:t>
            </a:r>
          </a:p>
          <a:p>
            <a:r>
              <a:rPr lang="en-VN"/>
              <a:t>};</a:t>
            </a:r>
          </a:p>
        </p:txBody>
      </p:sp>
      <p:sp>
        <p:nvSpPr>
          <p:cNvPr id="7" name="Rectangle 6">
            <a:extLst>
              <a:ext uri="{FF2B5EF4-FFF2-40B4-BE49-F238E27FC236}">
                <a16:creationId xmlns:a16="http://schemas.microsoft.com/office/drawing/2014/main" id="{347AA8FB-C918-8F4F-8960-670C9BCB4118}"/>
              </a:ext>
            </a:extLst>
          </p:cNvPr>
          <p:cNvSpPr/>
          <p:nvPr/>
        </p:nvSpPr>
        <p:spPr>
          <a:xfrm>
            <a:off x="7721600" y="2056686"/>
            <a:ext cx="4254500" cy="3970318"/>
          </a:xfrm>
          <a:prstGeom prst="rect">
            <a:avLst/>
          </a:prstGeom>
        </p:spPr>
        <p:txBody>
          <a:bodyPr wrap="square">
            <a:spAutoFit/>
          </a:bodyPr>
          <a:lstStyle/>
          <a:p>
            <a:r>
              <a:rPr lang="en-VN"/>
              <a:t>DS&amp; DS::operator=(DS &amp;b){</a:t>
            </a:r>
          </a:p>
          <a:p>
            <a:r>
              <a:rPr lang="en-VN"/>
              <a:t>if(this==&amp;b){cout&lt;&lt;"\nHai dt la mot";}</a:t>
            </a:r>
          </a:p>
          <a:p>
            <a:r>
              <a:rPr lang="en-VN"/>
              <a:t>else{</a:t>
            </a:r>
          </a:p>
          <a:p>
            <a:r>
              <a:rPr lang="en-VN"/>
              <a:t>	delete a;</a:t>
            </a:r>
          </a:p>
          <a:p>
            <a:r>
              <a:rPr lang="en-VN"/>
              <a:t>	a=new PS[spt=b.spt];</a:t>
            </a:r>
          </a:p>
          <a:p>
            <a:r>
              <a:rPr lang="en-VN"/>
              <a:t>	for(int i=0; i&lt;spt; i++)</a:t>
            </a:r>
          </a:p>
          <a:p>
            <a:r>
              <a:rPr lang="en-VN"/>
              <a:t>	a[i]=b.a[i];</a:t>
            </a:r>
          </a:p>
          <a:p>
            <a:r>
              <a:rPr lang="en-VN"/>
              <a:t>}</a:t>
            </a:r>
          </a:p>
          <a:p>
            <a:r>
              <a:rPr lang="en-VN"/>
              <a:t>return *this;</a:t>
            </a:r>
          </a:p>
          <a:p>
            <a:r>
              <a:rPr lang="en-VN"/>
              <a:t>}</a:t>
            </a:r>
          </a:p>
          <a:p>
            <a:r>
              <a:rPr lang="en-VN"/>
              <a:t>///////////////////////////////////////</a:t>
            </a:r>
          </a:p>
          <a:p>
            <a:r>
              <a:rPr lang="en-VN">
                <a:solidFill>
                  <a:srgbClr val="FF0000"/>
                </a:solidFill>
              </a:rPr>
              <a:t>PS&amp; DS::operator[](int i){</a:t>
            </a:r>
          </a:p>
          <a:p>
            <a:r>
              <a:rPr lang="en-VN">
                <a:solidFill>
                  <a:srgbClr val="FF0000"/>
                </a:solidFill>
              </a:rPr>
              <a:t>	if(0&lt;=i &amp;&amp; i&lt;spt) return a[i];</a:t>
            </a:r>
          </a:p>
          <a:p>
            <a:r>
              <a:rPr lang="en-VN">
                <a:solidFill>
                  <a:srgbClr val="FF0000"/>
                </a:solidFill>
              </a:rPr>
              <a:t>}</a:t>
            </a:r>
          </a:p>
        </p:txBody>
      </p:sp>
    </p:spTree>
    <p:extLst>
      <p:ext uri="{BB962C8B-B14F-4D97-AF65-F5344CB8AC3E}">
        <p14:creationId xmlns:p14="http://schemas.microsoft.com/office/powerpoint/2010/main" val="46863708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3EA4D-F393-0341-ABD9-CECC4FE8EE82}"/>
              </a:ext>
            </a:extLst>
          </p:cNvPr>
          <p:cNvSpPr>
            <a:spLocks noGrp="1"/>
          </p:cNvSpPr>
          <p:nvPr>
            <p:ph type="title"/>
          </p:nvPr>
        </p:nvSpPr>
        <p:spPr/>
        <p:txBody>
          <a:bodyPr/>
          <a:lstStyle/>
          <a:p>
            <a:r>
              <a:rPr lang="en-US"/>
              <a:t>Qúa tải toán tử [ ] - Phải là hàm của lớp </a:t>
            </a:r>
            <a:endParaRPr lang="en-VN"/>
          </a:p>
        </p:txBody>
      </p:sp>
      <p:sp>
        <p:nvSpPr>
          <p:cNvPr id="4" name="Footer Placeholder 3">
            <a:extLst>
              <a:ext uri="{FF2B5EF4-FFF2-40B4-BE49-F238E27FC236}">
                <a16:creationId xmlns:a16="http://schemas.microsoft.com/office/drawing/2014/main" id="{C2FCC8A3-FB7B-4C43-8393-B9BD08C025A7}"/>
              </a:ext>
            </a:extLst>
          </p:cNvPr>
          <p:cNvSpPr>
            <a:spLocks noGrp="1"/>
          </p:cNvSpPr>
          <p:nvPr>
            <p:ph type="ftr" sz="quarter" idx="11"/>
          </p:nvPr>
        </p:nvSpPr>
        <p:spPr/>
        <p:txBody>
          <a:bodyPr/>
          <a:lstStyle/>
          <a:p>
            <a:r>
              <a:rPr lang="vi-VN"/>
              <a:t>NHP, Khoa CNTT, Trường ĐHHHVN</a:t>
            </a:r>
            <a:endParaRPr lang="en-US"/>
          </a:p>
        </p:txBody>
      </p:sp>
      <p:sp>
        <p:nvSpPr>
          <p:cNvPr id="5" name="Rectangle 4">
            <a:extLst>
              <a:ext uri="{FF2B5EF4-FFF2-40B4-BE49-F238E27FC236}">
                <a16:creationId xmlns:a16="http://schemas.microsoft.com/office/drawing/2014/main" id="{E51B83B3-B02F-584B-A72C-7C8648C52F78}"/>
              </a:ext>
            </a:extLst>
          </p:cNvPr>
          <p:cNvSpPr/>
          <p:nvPr/>
        </p:nvSpPr>
        <p:spPr>
          <a:xfrm>
            <a:off x="838200" y="2000647"/>
            <a:ext cx="5168900" cy="3693319"/>
          </a:xfrm>
          <a:prstGeom prst="rect">
            <a:avLst/>
          </a:prstGeom>
        </p:spPr>
        <p:txBody>
          <a:bodyPr wrap="square">
            <a:spAutoFit/>
          </a:bodyPr>
          <a:lstStyle/>
          <a:p>
            <a:r>
              <a:rPr lang="en-VN"/>
              <a:t>stream &amp;operator&gt;&gt;(istream &amp;is, DS &amp;p){</a:t>
            </a:r>
          </a:p>
          <a:p>
            <a:r>
              <a:rPr lang="en-VN"/>
              <a:t>	cout&lt;&lt;"Nhap so phant tu: "; is&gt;&gt;p.spt;</a:t>
            </a:r>
          </a:p>
          <a:p>
            <a:r>
              <a:rPr lang="en-VN"/>
              <a:t>	p.a=new PS[p.spt];</a:t>
            </a:r>
          </a:p>
          <a:p>
            <a:r>
              <a:rPr lang="en-VN"/>
              <a:t>	for(int i=0; i&lt;p.spt; i++)</a:t>
            </a:r>
          </a:p>
          <a:p>
            <a:r>
              <a:rPr lang="en-VN"/>
              <a:t>		</a:t>
            </a:r>
            <a:r>
              <a:rPr lang="en-VN">
                <a:solidFill>
                  <a:srgbClr val="FF0000"/>
                </a:solidFill>
              </a:rPr>
              <a:t>is&gt;&gt;p[i];//is&gt;&gt;p.operator[](i);</a:t>
            </a:r>
          </a:p>
          <a:p>
            <a:r>
              <a:rPr lang="en-VN"/>
              <a:t>	return is;</a:t>
            </a:r>
          </a:p>
          <a:p>
            <a:r>
              <a:rPr lang="en-VN"/>
              <a:t>}</a:t>
            </a:r>
          </a:p>
          <a:p>
            <a:r>
              <a:rPr lang="en-VN"/>
              <a:t>///////////////////////////////////////</a:t>
            </a:r>
          </a:p>
          <a:p>
            <a:r>
              <a:rPr lang="en-VN"/>
              <a:t>ostream &amp;operator&lt;&lt;(ostream &amp;os, DS &amp;p){</a:t>
            </a:r>
          </a:p>
          <a:p>
            <a:r>
              <a:rPr lang="en-VN"/>
              <a:t>	for(int i=0; i&lt;p.spt; i++)</a:t>
            </a:r>
          </a:p>
          <a:p>
            <a:r>
              <a:rPr lang="en-VN"/>
              <a:t>		</a:t>
            </a:r>
            <a:r>
              <a:rPr lang="en-VN">
                <a:solidFill>
                  <a:srgbClr val="FF0000"/>
                </a:solidFill>
              </a:rPr>
              <a:t>os&lt;&lt;p[i];//os&lt;&lt;p.operator[](i);</a:t>
            </a:r>
          </a:p>
          <a:p>
            <a:r>
              <a:rPr lang="en-VN"/>
              <a:t>	return os;	</a:t>
            </a:r>
          </a:p>
          <a:p>
            <a:r>
              <a:rPr lang="en-VN"/>
              <a:t>}</a:t>
            </a:r>
          </a:p>
        </p:txBody>
      </p:sp>
      <p:sp>
        <p:nvSpPr>
          <p:cNvPr id="6" name="Rectangle 5">
            <a:extLst>
              <a:ext uri="{FF2B5EF4-FFF2-40B4-BE49-F238E27FC236}">
                <a16:creationId xmlns:a16="http://schemas.microsoft.com/office/drawing/2014/main" id="{5CDD2458-0995-F248-B031-2CF1A834ACF8}"/>
              </a:ext>
            </a:extLst>
          </p:cNvPr>
          <p:cNvSpPr/>
          <p:nvPr/>
        </p:nvSpPr>
        <p:spPr>
          <a:xfrm>
            <a:off x="7581900" y="2144236"/>
            <a:ext cx="3862917" cy="1754326"/>
          </a:xfrm>
          <a:prstGeom prst="rect">
            <a:avLst/>
          </a:prstGeom>
        </p:spPr>
        <p:txBody>
          <a:bodyPr wrap="square">
            <a:spAutoFit/>
          </a:bodyPr>
          <a:lstStyle/>
          <a:p>
            <a:r>
              <a:rPr lang="en-VN"/>
              <a:t>int main(){</a:t>
            </a:r>
          </a:p>
          <a:p>
            <a:r>
              <a:rPr lang="en-VN"/>
              <a:t>	DS x;</a:t>
            </a:r>
          </a:p>
          <a:p>
            <a:r>
              <a:rPr lang="en-VN"/>
              <a:t>	cin&gt;&gt;x;</a:t>
            </a:r>
          </a:p>
          <a:p>
            <a:r>
              <a:rPr lang="en-VN"/>
              <a:t>	cout&lt;&lt;x;</a:t>
            </a:r>
          </a:p>
          <a:p>
            <a:r>
              <a:rPr lang="en-VN"/>
              <a:t>	cout&lt;&lt;"ps thu 3 "&lt;&lt;x[2];</a:t>
            </a:r>
          </a:p>
          <a:p>
            <a:r>
              <a:rPr lang="en-VN"/>
              <a:t>}</a:t>
            </a:r>
          </a:p>
        </p:txBody>
      </p:sp>
    </p:spTree>
    <p:extLst>
      <p:ext uri="{BB962C8B-B14F-4D97-AF65-F5344CB8AC3E}">
        <p14:creationId xmlns:p14="http://schemas.microsoft.com/office/powerpoint/2010/main" val="352868593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Khai báo lớp</a:t>
            </a:r>
          </a:p>
        </p:txBody>
      </p:sp>
      <p:sp>
        <p:nvSpPr>
          <p:cNvPr id="3" name="Content Placeholder 2"/>
          <p:cNvSpPr>
            <a:spLocks noGrp="1"/>
          </p:cNvSpPr>
          <p:nvPr>
            <p:ph idx="1"/>
          </p:nvPr>
        </p:nvSpPr>
        <p:spPr>
          <a:xfrm>
            <a:off x="834342" y="1891030"/>
            <a:ext cx="4111038" cy="4635500"/>
          </a:xfrm>
        </p:spPr>
        <p:txBody>
          <a:bodyPr/>
          <a:lstStyle/>
          <a:p>
            <a:r>
              <a:rPr lang="en-US" sz="2400"/>
              <a:t>class SV{</a:t>
            </a:r>
          </a:p>
          <a:p>
            <a:pPr marL="57150" indent="0">
              <a:buNone/>
            </a:pPr>
            <a:r>
              <a:rPr lang="en-US" sz="2400"/>
              <a:t>private:</a:t>
            </a:r>
          </a:p>
          <a:p>
            <a:pPr marL="457200" lvl="1" indent="0">
              <a:buNone/>
            </a:pPr>
            <a:r>
              <a:rPr lang="en-US" sz="2000"/>
              <a:t>string ten;</a:t>
            </a:r>
          </a:p>
          <a:p>
            <a:pPr marL="457200" lvl="1" indent="0">
              <a:buNone/>
            </a:pPr>
            <a:r>
              <a:rPr lang="en-US" sz="2000"/>
              <a:t>int masv;</a:t>
            </a:r>
          </a:p>
          <a:p>
            <a:pPr marL="457200" lvl="1" indent="0">
              <a:buNone/>
            </a:pPr>
            <a:r>
              <a:rPr lang="en-US" sz="2000"/>
              <a:t>float d1, d2, d3;</a:t>
            </a:r>
          </a:p>
          <a:p>
            <a:pPr marL="0" indent="0">
              <a:buNone/>
            </a:pPr>
            <a:r>
              <a:rPr lang="en-US" sz="2400"/>
              <a:t>public: </a:t>
            </a:r>
          </a:p>
          <a:p>
            <a:pPr marL="457200" lvl="1" indent="0">
              <a:buNone/>
            </a:pPr>
            <a:r>
              <a:rPr lang="en-US" sz="2000"/>
              <a:t>SV();</a:t>
            </a:r>
          </a:p>
          <a:p>
            <a:pPr marL="457200" lvl="1" indent="0">
              <a:buNone/>
            </a:pPr>
            <a:r>
              <a:rPr lang="en-US" sz="2000"/>
              <a:t>void nhap();</a:t>
            </a:r>
          </a:p>
          <a:p>
            <a:pPr marL="457200" lvl="1" indent="0">
              <a:buNone/>
            </a:pPr>
            <a:r>
              <a:rPr lang="en-US" sz="2000"/>
              <a:t>void xuat();</a:t>
            </a:r>
          </a:p>
          <a:p>
            <a:pPr marL="457200" lvl="1" indent="0">
              <a:buNone/>
            </a:pPr>
            <a:r>
              <a:rPr lang="en-US" sz="2000"/>
              <a:t>float tong(){return d1+d2+d3;}</a:t>
            </a:r>
          </a:p>
          <a:p>
            <a:r>
              <a:rPr lang="en-US" sz="2400"/>
              <a:t>};</a:t>
            </a:r>
          </a:p>
        </p:txBody>
      </p:sp>
      <p:sp>
        <p:nvSpPr>
          <p:cNvPr id="4" name="Content Placeholder 2"/>
          <p:cNvSpPr txBox="1">
            <a:spLocks/>
          </p:cNvSpPr>
          <p:nvPr/>
        </p:nvSpPr>
        <p:spPr bwMode="auto">
          <a:xfrm>
            <a:off x="4066174" y="1891030"/>
            <a:ext cx="3655426" cy="309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fontAlgn="base">
              <a:spcBef>
                <a:spcPct val="20000"/>
              </a:spcBef>
              <a:spcAft>
                <a:spcPct val="0"/>
              </a:spcAft>
              <a:buClr>
                <a:schemeClr val="tx1"/>
              </a:buClr>
              <a:buSzPct val="80000"/>
              <a:buChar char="–"/>
              <a:defRPr>
                <a:solidFill>
                  <a:schemeClr val="tx1"/>
                </a:solidFill>
                <a:latin typeface="+mn-lt"/>
                <a:cs typeface="+mn-cs"/>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a:lstStyle>
          <a:p>
            <a:pPr marL="0" indent="0">
              <a:buClr>
                <a:srgbClr val="003366"/>
              </a:buClr>
              <a:buNone/>
            </a:pPr>
            <a:r>
              <a:rPr lang="en-US" sz="2400" kern="0">
                <a:solidFill>
                  <a:srgbClr val="003366"/>
                </a:solidFill>
                <a:latin typeface="Arial"/>
                <a:cs typeface="Arial"/>
              </a:rPr>
              <a:t>void SV::nhap(){</a:t>
            </a:r>
          </a:p>
          <a:p>
            <a:pPr marL="400050" lvl="1" indent="0">
              <a:buClr>
                <a:srgbClr val="003366"/>
              </a:buClr>
              <a:buNone/>
            </a:pPr>
            <a:r>
              <a:rPr lang="en-US" sz="2000" kern="0">
                <a:solidFill>
                  <a:srgbClr val="003366"/>
                </a:solidFill>
                <a:latin typeface="Arial"/>
                <a:cs typeface="Arial"/>
              </a:rPr>
              <a:t>cout&lt;&lt;“Nhap ten sv: ”;</a:t>
            </a:r>
          </a:p>
          <a:p>
            <a:pPr marL="400050" lvl="1" indent="0">
              <a:buClr>
                <a:srgbClr val="003366"/>
              </a:buClr>
              <a:buNone/>
            </a:pPr>
            <a:r>
              <a:rPr lang="en-US" sz="2000" kern="0">
                <a:solidFill>
                  <a:srgbClr val="003366"/>
                </a:solidFill>
                <a:latin typeface="Arial"/>
                <a:cs typeface="Arial"/>
              </a:rPr>
              <a:t>cin&gt;&gt;ten;</a:t>
            </a:r>
          </a:p>
          <a:p>
            <a:pPr marL="400050" lvl="1" indent="0">
              <a:buClr>
                <a:srgbClr val="003366"/>
              </a:buClr>
              <a:buNone/>
            </a:pPr>
            <a:r>
              <a:rPr lang="en-US" sz="2000" kern="0">
                <a:solidFill>
                  <a:srgbClr val="003366"/>
                </a:solidFill>
                <a:latin typeface="Arial"/>
                <a:cs typeface="Arial"/>
              </a:rPr>
              <a:t>cout&lt;&lt;“Nhap ma sv: ”;</a:t>
            </a:r>
          </a:p>
          <a:p>
            <a:pPr marL="400050" lvl="1" indent="0">
              <a:buClr>
                <a:srgbClr val="003366"/>
              </a:buClr>
              <a:buNone/>
            </a:pPr>
            <a:r>
              <a:rPr lang="en-US" sz="2000" kern="0">
                <a:solidFill>
                  <a:srgbClr val="003366"/>
                </a:solidFill>
                <a:latin typeface="Arial"/>
                <a:cs typeface="Arial"/>
              </a:rPr>
              <a:t>cin&gt;&gt;masv;</a:t>
            </a:r>
          </a:p>
          <a:p>
            <a:pPr marL="400050" lvl="1" indent="0">
              <a:buClr>
                <a:srgbClr val="003366"/>
              </a:buClr>
              <a:buNone/>
            </a:pPr>
            <a:r>
              <a:rPr lang="en-US" sz="2000" kern="0">
                <a:solidFill>
                  <a:srgbClr val="003366"/>
                </a:solidFill>
                <a:latin typeface="Arial"/>
                <a:cs typeface="Arial"/>
              </a:rPr>
              <a:t>cout&lt;&lt;“Nhap diem: ”;</a:t>
            </a:r>
          </a:p>
          <a:p>
            <a:pPr marL="400050" lvl="1" indent="0">
              <a:buClr>
                <a:srgbClr val="003366"/>
              </a:buClr>
              <a:buNone/>
            </a:pPr>
            <a:r>
              <a:rPr lang="en-US" sz="2000" kern="0">
                <a:solidFill>
                  <a:srgbClr val="003366"/>
                </a:solidFill>
                <a:latin typeface="Arial"/>
                <a:cs typeface="Arial"/>
              </a:rPr>
              <a:t>cin&gt;&gt;d1&gt;&gt;d2&gt;&gt;d3;</a:t>
            </a:r>
          </a:p>
          <a:p>
            <a:pPr marL="0" indent="0">
              <a:buClr>
                <a:srgbClr val="003366"/>
              </a:buClr>
              <a:buNone/>
            </a:pPr>
            <a:r>
              <a:rPr lang="en-US" sz="2400" kern="0">
                <a:solidFill>
                  <a:srgbClr val="003366"/>
                </a:solidFill>
                <a:latin typeface="Arial"/>
                <a:cs typeface="Arial"/>
              </a:rPr>
              <a:t>}</a:t>
            </a:r>
          </a:p>
        </p:txBody>
      </p:sp>
      <p:sp>
        <p:nvSpPr>
          <p:cNvPr id="5" name="Footer Placeholder 4">
            <a:extLst>
              <a:ext uri="{FF2B5EF4-FFF2-40B4-BE49-F238E27FC236}">
                <a16:creationId xmlns:a16="http://schemas.microsoft.com/office/drawing/2014/main" id="{51664857-6234-B84E-B857-4A61630AF325}"/>
              </a:ext>
            </a:extLst>
          </p:cNvPr>
          <p:cNvSpPr>
            <a:spLocks noGrp="1"/>
          </p:cNvSpPr>
          <p:nvPr>
            <p:ph type="ftr" sz="quarter" idx="11"/>
          </p:nvPr>
        </p:nvSpPr>
        <p:spPr/>
        <p:txBody>
          <a:bodyPr/>
          <a:lstStyle/>
          <a:p>
            <a:r>
              <a:rPr lang="vi-VN"/>
              <a:t>NHP, Khoa CNTT, Trường ĐHHHVN</a:t>
            </a:r>
            <a:endParaRPr lang="en-US"/>
          </a:p>
        </p:txBody>
      </p:sp>
      <p:sp>
        <p:nvSpPr>
          <p:cNvPr id="6" name="Content Placeholder 2">
            <a:extLst>
              <a:ext uri="{FF2B5EF4-FFF2-40B4-BE49-F238E27FC236}">
                <a16:creationId xmlns:a16="http://schemas.microsoft.com/office/drawing/2014/main" id="{52190EB4-EDC1-5547-8D49-75A3DE32DE8B}"/>
              </a:ext>
            </a:extLst>
          </p:cNvPr>
          <p:cNvSpPr txBox="1">
            <a:spLocks/>
          </p:cNvSpPr>
          <p:nvPr/>
        </p:nvSpPr>
        <p:spPr bwMode="auto">
          <a:xfrm>
            <a:off x="7534979" y="1756827"/>
            <a:ext cx="4529642" cy="3811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tx1"/>
              </a:buClr>
              <a:buSzPct val="75000"/>
              <a:buFont typeface="Wingdings" pitchFamily="2" charset="2"/>
              <a:buChar char="l"/>
              <a:defRPr sz="2800">
                <a:solidFill>
                  <a:schemeClr val="tx1"/>
                </a:solidFill>
                <a:latin typeface="+mn-lt"/>
                <a:ea typeface="+mn-ea"/>
                <a:cs typeface="+mn-cs"/>
              </a:defRPr>
            </a:lvl1pPr>
            <a:lvl2pPr marL="742950" indent="-285750" algn="l" rtl="0" fontAlgn="base">
              <a:spcBef>
                <a:spcPct val="20000"/>
              </a:spcBef>
              <a:spcAft>
                <a:spcPct val="0"/>
              </a:spcAft>
              <a:buClr>
                <a:schemeClr val="tx1"/>
              </a:buClr>
              <a:buSzPct val="75000"/>
              <a:buChar char="–"/>
              <a:defRPr sz="2400">
                <a:solidFill>
                  <a:schemeClr val="tx1"/>
                </a:solidFill>
                <a:latin typeface="+mn-lt"/>
                <a:cs typeface="+mn-cs"/>
              </a:defRPr>
            </a:lvl2pPr>
            <a:lvl3pPr marL="1143000" indent="-228600" algn="l" rtl="0" fontAlgn="base">
              <a:spcBef>
                <a:spcPct val="20000"/>
              </a:spcBef>
              <a:spcAft>
                <a:spcPct val="0"/>
              </a:spcAft>
              <a:buClr>
                <a:schemeClr val="tx1"/>
              </a:buClr>
              <a:buSzPct val="75000"/>
              <a:buFont typeface="Wingdings" pitchFamily="2" charset="2"/>
              <a:buChar char="l"/>
              <a:defRPr sz="2000">
                <a:solidFill>
                  <a:schemeClr val="tx1"/>
                </a:solidFill>
                <a:latin typeface="+mn-lt"/>
                <a:cs typeface="+mn-cs"/>
              </a:defRPr>
            </a:lvl3pPr>
            <a:lvl4pPr marL="1600200" indent="-228600" algn="l" rtl="0" fontAlgn="base">
              <a:spcBef>
                <a:spcPct val="20000"/>
              </a:spcBef>
              <a:spcAft>
                <a:spcPct val="0"/>
              </a:spcAft>
              <a:buClr>
                <a:schemeClr val="tx1"/>
              </a:buClr>
              <a:buSzPct val="80000"/>
              <a:buChar char="–"/>
              <a:defRPr>
                <a:solidFill>
                  <a:schemeClr val="tx1"/>
                </a:solidFill>
                <a:latin typeface="+mn-lt"/>
                <a:cs typeface="+mn-cs"/>
              </a:defRPr>
            </a:lvl4pPr>
            <a:lvl5pPr marL="20574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5pPr>
            <a:lvl6pPr marL="25146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6pPr>
            <a:lvl7pPr marL="29718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7pPr>
            <a:lvl8pPr marL="34290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8pPr>
            <a:lvl9pPr marL="3886200" indent="-228600" algn="l" rtl="0" fontAlgn="base">
              <a:spcBef>
                <a:spcPct val="20000"/>
              </a:spcBef>
              <a:spcAft>
                <a:spcPct val="0"/>
              </a:spcAft>
              <a:buClr>
                <a:schemeClr val="tx1"/>
              </a:buClr>
              <a:buSzPct val="65000"/>
              <a:buFont typeface="Wingdings" pitchFamily="2" charset="2"/>
              <a:buChar char="l"/>
              <a:defRPr>
                <a:solidFill>
                  <a:schemeClr val="tx1"/>
                </a:solidFill>
                <a:latin typeface="+mn-lt"/>
                <a:cs typeface="+mn-cs"/>
              </a:defRPr>
            </a:lvl9pPr>
          </a:lstStyle>
          <a:p>
            <a:pPr marL="0" indent="0">
              <a:buClr>
                <a:srgbClr val="003366"/>
              </a:buClr>
              <a:buNone/>
            </a:pPr>
            <a:r>
              <a:rPr lang="en-US" sz="2400" kern="0">
                <a:solidFill>
                  <a:srgbClr val="003366"/>
                </a:solidFill>
                <a:latin typeface="Arial"/>
                <a:cs typeface="Arial"/>
              </a:rPr>
              <a:t>void SV::xuat(){</a:t>
            </a:r>
          </a:p>
          <a:p>
            <a:pPr marL="400050" lvl="1" indent="0">
              <a:buClr>
                <a:srgbClr val="003366"/>
              </a:buClr>
              <a:buNone/>
            </a:pPr>
            <a:r>
              <a:rPr lang="en-US" sz="2000" kern="0">
                <a:solidFill>
                  <a:srgbClr val="003366"/>
                </a:solidFill>
                <a:latin typeface="Arial"/>
                <a:cs typeface="Arial"/>
              </a:rPr>
              <a:t>cout&lt;&lt;“Ho ten ”&lt;&lt;ten&lt;&lt;endl;</a:t>
            </a:r>
          </a:p>
          <a:p>
            <a:pPr marL="400050" lvl="1" indent="0">
              <a:buClr>
                <a:srgbClr val="003366"/>
              </a:buClr>
              <a:buNone/>
            </a:pPr>
            <a:r>
              <a:rPr lang="en-US" sz="2000" kern="0">
                <a:solidFill>
                  <a:srgbClr val="003366"/>
                </a:solidFill>
              </a:rPr>
              <a:t>cout&lt;&lt;“Ma sv: ”&lt;&lt;masv&lt;&lt;endl;</a:t>
            </a:r>
          </a:p>
          <a:p>
            <a:pPr marL="400050" lvl="1" indent="0">
              <a:buClr>
                <a:srgbClr val="003366"/>
              </a:buClr>
              <a:buNone/>
            </a:pPr>
            <a:r>
              <a:rPr lang="en-US" sz="2000" kern="0">
                <a:solidFill>
                  <a:srgbClr val="003366"/>
                </a:solidFill>
              </a:rPr>
              <a:t>cout&lt;&lt;“D mon 1: ”&lt;&lt;d1&lt;&lt;endl;</a:t>
            </a:r>
          </a:p>
          <a:p>
            <a:pPr marL="400050" lvl="1" indent="0">
              <a:buClr>
                <a:srgbClr val="003366"/>
              </a:buClr>
              <a:buNone/>
            </a:pPr>
            <a:r>
              <a:rPr lang="en-US" sz="2000" kern="0">
                <a:solidFill>
                  <a:srgbClr val="003366"/>
                </a:solidFill>
              </a:rPr>
              <a:t>cout&lt;&lt;“D mon 2: ”&lt;&lt;d2&lt;&lt;endl;</a:t>
            </a:r>
          </a:p>
          <a:p>
            <a:pPr marL="400050" lvl="1" indent="0">
              <a:buClr>
                <a:srgbClr val="003366"/>
              </a:buClr>
              <a:buNone/>
            </a:pPr>
            <a:r>
              <a:rPr lang="en-US" sz="2000" kern="0">
                <a:solidFill>
                  <a:srgbClr val="003366"/>
                </a:solidFill>
              </a:rPr>
              <a:t>cout&lt;&lt;“D mon 3: ”&lt;&lt;d3&lt;&lt;endl;</a:t>
            </a:r>
          </a:p>
          <a:p>
            <a:pPr marL="400050" lvl="1" indent="0">
              <a:buClr>
                <a:srgbClr val="003366"/>
              </a:buClr>
              <a:buNone/>
            </a:pPr>
            <a:r>
              <a:rPr lang="en-US" sz="2000" kern="0">
                <a:solidFill>
                  <a:srgbClr val="003366"/>
                </a:solidFill>
              </a:rPr>
              <a:t>cout&lt;&lt;“Tong diem: ”&lt;&lt;tong()&lt;&lt;endl;</a:t>
            </a:r>
          </a:p>
          <a:p>
            <a:pPr marL="0" indent="0">
              <a:buClr>
                <a:srgbClr val="003366"/>
              </a:buClr>
              <a:buNone/>
            </a:pPr>
            <a:r>
              <a:rPr lang="en-US" sz="2400" kern="0">
                <a:solidFill>
                  <a:srgbClr val="003366"/>
                </a:solidFill>
                <a:latin typeface="Arial"/>
                <a:cs typeface="Arial"/>
              </a:rPr>
              <a:t>}</a:t>
            </a:r>
          </a:p>
        </p:txBody>
      </p:sp>
    </p:spTree>
    <p:extLst>
      <p:ext uri="{BB962C8B-B14F-4D97-AF65-F5344CB8AC3E}">
        <p14:creationId xmlns:p14="http://schemas.microsoft.com/office/powerpoint/2010/main" val="30471750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Khai báo đối tượng</a:t>
            </a:r>
          </a:p>
        </p:txBody>
      </p:sp>
      <p:sp>
        <p:nvSpPr>
          <p:cNvPr id="3" name="Content Placeholder 2"/>
          <p:cNvSpPr>
            <a:spLocks noGrp="1"/>
          </p:cNvSpPr>
          <p:nvPr>
            <p:ph idx="1"/>
          </p:nvPr>
        </p:nvSpPr>
        <p:spPr>
          <a:xfrm>
            <a:off x="845772" y="1811020"/>
            <a:ext cx="6995208" cy="4304030"/>
          </a:xfrm>
        </p:spPr>
        <p:txBody>
          <a:bodyPr/>
          <a:lstStyle/>
          <a:p>
            <a:r>
              <a:rPr lang="en-US"/>
              <a:t>Giống như khai báo biến thông thường</a:t>
            </a:r>
          </a:p>
          <a:p>
            <a:pPr lvl="2">
              <a:buFont typeface="Wingdings" panose="05000000000000000000" pitchFamily="2" charset="2"/>
              <a:buChar char="ü"/>
            </a:pPr>
            <a:r>
              <a:rPr lang="en-US"/>
              <a:t>Tên_lớp  tên_đối_tượng;</a:t>
            </a:r>
          </a:p>
          <a:p>
            <a:r>
              <a:rPr lang="en-US"/>
              <a:t>Ví dụ:</a:t>
            </a:r>
          </a:p>
          <a:p>
            <a:pPr lvl="2" indent="-342900">
              <a:buFont typeface="Wingdings" panose="05000000000000000000" pitchFamily="2" charset="2"/>
              <a:buChar char="ü"/>
            </a:pPr>
            <a:r>
              <a:rPr lang="en-US"/>
              <a:t>SV a;</a:t>
            </a:r>
          </a:p>
          <a:p>
            <a:pPr lvl="2" indent="-342900">
              <a:buFont typeface="Wingdings" panose="05000000000000000000" pitchFamily="2" charset="2"/>
              <a:buChar char="ü"/>
            </a:pPr>
            <a:r>
              <a:rPr lang="en-US"/>
              <a:t>SV b[10];</a:t>
            </a:r>
          </a:p>
          <a:p>
            <a:pPr lvl="2" indent="-342900">
              <a:buFont typeface="Wingdings" panose="05000000000000000000" pitchFamily="2" charset="2"/>
              <a:buChar char="ü"/>
            </a:pPr>
            <a:r>
              <a:rPr lang="en-US"/>
              <a:t>SV *p;</a:t>
            </a:r>
          </a:p>
          <a:p>
            <a:pPr lvl="2" indent="-342900">
              <a:buFont typeface="Wingdings" panose="05000000000000000000" pitchFamily="2" charset="2"/>
              <a:buChar char="ü"/>
            </a:pPr>
            <a:r>
              <a:rPr lang="en-US"/>
              <a:t>…</a:t>
            </a:r>
          </a:p>
          <a:p>
            <a:pPr marL="400050" lvl="1" indent="0">
              <a:buNone/>
            </a:pPr>
            <a:r>
              <a:rPr lang="en-US"/>
              <a:t>Truy cập:</a:t>
            </a:r>
          </a:p>
          <a:p>
            <a:pPr lvl="2" indent="-342900">
              <a:buFont typeface="Wingdings" pitchFamily="2" charset="2"/>
              <a:buChar char="ü"/>
            </a:pPr>
            <a:r>
              <a:rPr lang="en-US"/>
              <a:t>tên_đối_tượng.tên_pt/tên_tp</a:t>
            </a:r>
          </a:p>
          <a:p>
            <a:pPr lvl="2" indent="-342900">
              <a:buFont typeface="Wingdings" pitchFamily="2" charset="2"/>
              <a:buChar char="ü"/>
            </a:pPr>
            <a:r>
              <a:rPr lang="en-US"/>
              <a:t>tên_đối_tượng-&gt;tên_pt/tên_tp //với con trỏ</a:t>
            </a:r>
          </a:p>
          <a:p>
            <a:pPr lvl="1" indent="-342900">
              <a:buFont typeface="Wingdings" panose="05000000000000000000" pitchFamily="2" charset="2"/>
              <a:buChar char="ü"/>
            </a:pPr>
            <a:endParaRPr lang="en-US"/>
          </a:p>
        </p:txBody>
      </p:sp>
      <p:sp>
        <p:nvSpPr>
          <p:cNvPr id="4" name="Rectangle 3"/>
          <p:cNvSpPr/>
          <p:nvPr/>
        </p:nvSpPr>
        <p:spPr>
          <a:xfrm>
            <a:off x="8724900" y="1905506"/>
            <a:ext cx="2362200" cy="3046988"/>
          </a:xfrm>
          <a:prstGeom prst="rect">
            <a:avLst/>
          </a:prstGeom>
        </p:spPr>
        <p:txBody>
          <a:bodyPr wrap="square">
            <a:spAutoFit/>
          </a:bodyPr>
          <a:lstStyle/>
          <a:p>
            <a:pPr lvl="1" indent="-342900" fontAlgn="base">
              <a:spcBef>
                <a:spcPct val="0"/>
              </a:spcBef>
              <a:spcAft>
                <a:spcPct val="0"/>
              </a:spcAft>
              <a:buFont typeface="Wingdings" panose="05000000000000000000" pitchFamily="2" charset="2"/>
              <a:buChar char="ü"/>
            </a:pPr>
            <a:r>
              <a:rPr lang="en-US" sz="3200">
                <a:solidFill>
                  <a:srgbClr val="003366"/>
                </a:solidFill>
                <a:latin typeface="Arial" charset="0"/>
                <a:cs typeface="Arial"/>
              </a:rPr>
              <a:t>a.ten</a:t>
            </a:r>
          </a:p>
          <a:p>
            <a:pPr lvl="1" indent="-342900" fontAlgn="base">
              <a:spcBef>
                <a:spcPct val="0"/>
              </a:spcBef>
              <a:spcAft>
                <a:spcPct val="0"/>
              </a:spcAft>
              <a:buFont typeface="Wingdings" panose="05000000000000000000" pitchFamily="2" charset="2"/>
              <a:buChar char="ü"/>
            </a:pPr>
            <a:r>
              <a:rPr lang="en-US" sz="3200">
                <a:solidFill>
                  <a:srgbClr val="003366"/>
                </a:solidFill>
                <a:latin typeface="Arial" charset="0"/>
                <a:cs typeface="Arial"/>
              </a:rPr>
              <a:t>a.nhap()</a:t>
            </a:r>
          </a:p>
          <a:p>
            <a:pPr lvl="1" indent="-342900" fontAlgn="base">
              <a:spcBef>
                <a:spcPct val="0"/>
              </a:spcBef>
              <a:spcAft>
                <a:spcPct val="0"/>
              </a:spcAft>
              <a:buFont typeface="Wingdings" panose="05000000000000000000" pitchFamily="2" charset="2"/>
              <a:buChar char="ü"/>
            </a:pPr>
            <a:r>
              <a:rPr lang="en-US" sz="3200">
                <a:solidFill>
                  <a:srgbClr val="003366"/>
                </a:solidFill>
                <a:latin typeface="Arial" charset="0"/>
                <a:cs typeface="Arial"/>
              </a:rPr>
              <a:t>a.tong()</a:t>
            </a:r>
          </a:p>
          <a:p>
            <a:pPr lvl="1" indent="-342900" fontAlgn="base">
              <a:spcBef>
                <a:spcPct val="0"/>
              </a:spcBef>
              <a:spcAft>
                <a:spcPct val="0"/>
              </a:spcAft>
              <a:buFont typeface="Wingdings" panose="05000000000000000000" pitchFamily="2" charset="2"/>
              <a:buChar char="ü"/>
            </a:pPr>
            <a:r>
              <a:rPr lang="en-US" sz="3200">
                <a:solidFill>
                  <a:srgbClr val="003366"/>
                </a:solidFill>
                <a:latin typeface="Arial" charset="0"/>
                <a:cs typeface="Arial"/>
              </a:rPr>
              <a:t>p-&gt;xuat()</a:t>
            </a:r>
          </a:p>
          <a:p>
            <a:pPr lvl="1" indent="-342900" fontAlgn="base">
              <a:spcBef>
                <a:spcPct val="0"/>
              </a:spcBef>
              <a:spcAft>
                <a:spcPct val="0"/>
              </a:spcAft>
              <a:buFont typeface="Wingdings" panose="05000000000000000000" pitchFamily="2" charset="2"/>
              <a:buChar char="ü"/>
            </a:pPr>
            <a:r>
              <a:rPr lang="en-US" sz="3200">
                <a:solidFill>
                  <a:srgbClr val="003366"/>
                </a:solidFill>
                <a:latin typeface="Arial" charset="0"/>
                <a:cs typeface="Arial"/>
              </a:rPr>
              <a:t>p-&gt;ns</a:t>
            </a:r>
          </a:p>
          <a:p>
            <a:pPr lvl="1" indent="-342900" fontAlgn="base">
              <a:spcBef>
                <a:spcPct val="0"/>
              </a:spcBef>
              <a:spcAft>
                <a:spcPct val="0"/>
              </a:spcAft>
              <a:buFont typeface="Wingdings" panose="05000000000000000000" pitchFamily="2" charset="2"/>
              <a:buChar char="ü"/>
            </a:pPr>
            <a:r>
              <a:rPr lang="en-US" sz="3200">
                <a:solidFill>
                  <a:srgbClr val="003366"/>
                </a:solidFill>
                <a:latin typeface="Arial" charset="0"/>
                <a:cs typeface="Arial"/>
              </a:rPr>
              <a:t>…</a:t>
            </a:r>
          </a:p>
        </p:txBody>
      </p:sp>
      <p:sp>
        <p:nvSpPr>
          <p:cNvPr id="5" name="Footer Placeholder 4">
            <a:extLst>
              <a:ext uri="{FF2B5EF4-FFF2-40B4-BE49-F238E27FC236}">
                <a16:creationId xmlns:a16="http://schemas.microsoft.com/office/drawing/2014/main" id="{3FEC6DCC-65E5-F746-ADD0-90B6B15853C3}"/>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1346138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trong lớp</a:t>
            </a:r>
          </a:p>
        </p:txBody>
      </p:sp>
      <p:sp>
        <p:nvSpPr>
          <p:cNvPr id="3" name="Content Placeholder 2"/>
          <p:cNvSpPr>
            <a:spLocks noGrp="1"/>
          </p:cNvSpPr>
          <p:nvPr>
            <p:ph idx="1"/>
          </p:nvPr>
        </p:nvSpPr>
        <p:spPr/>
        <p:txBody>
          <a:bodyPr/>
          <a:lstStyle/>
          <a:p>
            <a:r>
              <a:rPr lang="en-US"/>
              <a:t>Các từ khóa private, protected, public quy định phạm vi sử dụng của các tp dữ liệu hoặc pt.</a:t>
            </a:r>
          </a:p>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114288046"/>
              </p:ext>
            </p:extLst>
          </p:nvPr>
        </p:nvGraphicFramePr>
        <p:xfrm>
          <a:off x="1062940" y="3021330"/>
          <a:ext cx="8075028" cy="1483360"/>
        </p:xfrm>
        <a:graphic>
          <a:graphicData uri="http://schemas.openxmlformats.org/drawingml/2006/table">
            <a:tbl>
              <a:tblPr firstRow="1" bandRow="1">
                <a:tableStyleId>{5C22544A-7EE6-4342-B048-85BDC9FD1C3A}</a:tableStyleId>
              </a:tblPr>
              <a:tblGrid>
                <a:gridCol w="1597862">
                  <a:extLst>
                    <a:ext uri="{9D8B030D-6E8A-4147-A177-3AD203B41FA5}">
                      <a16:colId xmlns:a16="http://schemas.microsoft.com/office/drawing/2014/main" val="20000"/>
                    </a:ext>
                  </a:extLst>
                </a:gridCol>
                <a:gridCol w="1597862">
                  <a:extLst>
                    <a:ext uri="{9D8B030D-6E8A-4147-A177-3AD203B41FA5}">
                      <a16:colId xmlns:a16="http://schemas.microsoft.com/office/drawing/2014/main" val="20001"/>
                    </a:ext>
                  </a:extLst>
                </a:gridCol>
                <a:gridCol w="1683580">
                  <a:extLst>
                    <a:ext uri="{9D8B030D-6E8A-4147-A177-3AD203B41FA5}">
                      <a16:colId xmlns:a16="http://schemas.microsoft.com/office/drawing/2014/main" val="20002"/>
                    </a:ext>
                  </a:extLst>
                </a:gridCol>
                <a:gridCol w="1597862">
                  <a:extLst>
                    <a:ext uri="{9D8B030D-6E8A-4147-A177-3AD203B41FA5}">
                      <a16:colId xmlns:a16="http://schemas.microsoft.com/office/drawing/2014/main" val="20003"/>
                    </a:ext>
                  </a:extLst>
                </a:gridCol>
                <a:gridCol w="1597862">
                  <a:extLst>
                    <a:ext uri="{9D8B030D-6E8A-4147-A177-3AD203B41FA5}">
                      <a16:colId xmlns:a16="http://schemas.microsoft.com/office/drawing/2014/main" val="20004"/>
                    </a:ext>
                  </a:extLst>
                </a:gridCol>
              </a:tblGrid>
              <a:tr h="370840">
                <a:tc>
                  <a:txBody>
                    <a:bodyPr/>
                    <a:lstStyle/>
                    <a:p>
                      <a:pPr algn="ctr"/>
                      <a:r>
                        <a:rPr lang="en-US"/>
                        <a:t>từ</a:t>
                      </a:r>
                      <a:r>
                        <a:rPr lang="en-US" baseline="0"/>
                        <a:t> khóa</a:t>
                      </a:r>
                      <a:endParaRPr lang="en-US"/>
                    </a:p>
                  </a:txBody>
                  <a:tcPr/>
                </a:tc>
                <a:tc>
                  <a:txBody>
                    <a:bodyPr/>
                    <a:lstStyle/>
                    <a:p>
                      <a:pPr algn="ctr"/>
                      <a:r>
                        <a:rPr lang="en-US"/>
                        <a:t>trong lớp</a:t>
                      </a:r>
                    </a:p>
                  </a:txBody>
                  <a:tcPr/>
                </a:tc>
                <a:tc>
                  <a:txBody>
                    <a:bodyPr/>
                    <a:lstStyle/>
                    <a:p>
                      <a:pPr algn="ctr"/>
                      <a:r>
                        <a:rPr lang="en-US"/>
                        <a:t>ngoài</a:t>
                      </a:r>
                      <a:r>
                        <a:rPr lang="en-US" baseline="0"/>
                        <a:t> lớp</a:t>
                      </a:r>
                      <a:endParaRPr lang="en-US"/>
                    </a:p>
                  </a:txBody>
                  <a:tcPr/>
                </a:tc>
                <a:tc>
                  <a:txBody>
                    <a:bodyPr/>
                    <a:lstStyle/>
                    <a:p>
                      <a:pPr algn="ctr"/>
                      <a:r>
                        <a:rPr lang="en-US"/>
                        <a:t>bạn</a:t>
                      </a:r>
                      <a:r>
                        <a:rPr lang="en-US" baseline="0"/>
                        <a:t> bè</a:t>
                      </a:r>
                      <a:endParaRPr lang="en-US"/>
                    </a:p>
                  </a:txBody>
                  <a:tcPr/>
                </a:tc>
                <a:tc>
                  <a:txBody>
                    <a:bodyPr/>
                    <a:lstStyle/>
                    <a:p>
                      <a:pPr algn="ctr"/>
                      <a:r>
                        <a:rPr lang="en-US"/>
                        <a:t>thừa</a:t>
                      </a:r>
                      <a:r>
                        <a:rPr lang="en-US" baseline="0"/>
                        <a:t> kế</a:t>
                      </a:r>
                      <a:endParaRPr lang="en-US"/>
                    </a:p>
                  </a:txBody>
                  <a:tcPr/>
                </a:tc>
                <a:extLst>
                  <a:ext uri="{0D108BD9-81ED-4DB2-BD59-A6C34878D82A}">
                    <a16:rowId xmlns:a16="http://schemas.microsoft.com/office/drawing/2014/main" val="10000"/>
                  </a:ext>
                </a:extLst>
              </a:tr>
              <a:tr h="370840">
                <a:tc>
                  <a:txBody>
                    <a:bodyPr/>
                    <a:lstStyle/>
                    <a:p>
                      <a:pPr algn="ctr"/>
                      <a:r>
                        <a:rPr lang="en-US"/>
                        <a:t>pri</a:t>
                      </a:r>
                    </a:p>
                  </a:txBody>
                  <a:tcPr/>
                </a:tc>
                <a:tc>
                  <a:txBody>
                    <a:bodyPr/>
                    <a:lstStyle/>
                    <a:p>
                      <a:pPr algn="ctr"/>
                      <a:r>
                        <a:rPr lang="en-US"/>
                        <a:t>x</a:t>
                      </a:r>
                    </a:p>
                  </a:txBody>
                  <a:tcPr/>
                </a:tc>
                <a:tc>
                  <a:txBody>
                    <a:bodyPr/>
                    <a:lstStyle/>
                    <a:p>
                      <a:pPr algn="ctr"/>
                      <a:endParaRPr lang="en-US"/>
                    </a:p>
                  </a:txBody>
                  <a:tcPr/>
                </a:tc>
                <a:tc>
                  <a:txBody>
                    <a:bodyPr/>
                    <a:lstStyle/>
                    <a:p>
                      <a:pPr algn="ctr"/>
                      <a:r>
                        <a:rPr lang="en-US"/>
                        <a:t>x</a:t>
                      </a:r>
                    </a:p>
                  </a:txBody>
                  <a:tcPr/>
                </a:tc>
                <a:tc>
                  <a:txBody>
                    <a:bodyPr/>
                    <a:lstStyle/>
                    <a:p>
                      <a:pPr algn="ctr"/>
                      <a:endParaRPr lang="en-US"/>
                    </a:p>
                  </a:txBody>
                  <a:tcPr/>
                </a:tc>
                <a:extLst>
                  <a:ext uri="{0D108BD9-81ED-4DB2-BD59-A6C34878D82A}">
                    <a16:rowId xmlns:a16="http://schemas.microsoft.com/office/drawing/2014/main" val="10001"/>
                  </a:ext>
                </a:extLst>
              </a:tr>
              <a:tr h="370840">
                <a:tc>
                  <a:txBody>
                    <a:bodyPr/>
                    <a:lstStyle/>
                    <a:p>
                      <a:pPr algn="ctr"/>
                      <a:r>
                        <a:rPr lang="en-US"/>
                        <a:t>pro</a:t>
                      </a:r>
                    </a:p>
                  </a:txBody>
                  <a:tcPr/>
                </a:tc>
                <a:tc>
                  <a:txBody>
                    <a:bodyPr/>
                    <a:lstStyle/>
                    <a:p>
                      <a:pPr algn="ctr"/>
                      <a:r>
                        <a:rPr lang="en-US"/>
                        <a:t>x</a:t>
                      </a:r>
                    </a:p>
                  </a:txBody>
                  <a:tcPr/>
                </a:tc>
                <a:tc>
                  <a:txBody>
                    <a:bodyPr/>
                    <a:lstStyle/>
                    <a:p>
                      <a:pPr algn="ctr"/>
                      <a:endParaRPr lang="en-US"/>
                    </a:p>
                  </a:txBody>
                  <a:tcPr/>
                </a:tc>
                <a:tc>
                  <a:txBody>
                    <a:bodyPr/>
                    <a:lstStyle/>
                    <a:p>
                      <a:pPr algn="ctr"/>
                      <a:r>
                        <a:rPr lang="en-US"/>
                        <a:t>x</a:t>
                      </a:r>
                    </a:p>
                  </a:txBody>
                  <a:tcPr/>
                </a:tc>
                <a:tc>
                  <a:txBody>
                    <a:bodyPr/>
                    <a:lstStyle/>
                    <a:p>
                      <a:pPr algn="ctr"/>
                      <a:r>
                        <a:rPr lang="en-US"/>
                        <a:t>x</a:t>
                      </a:r>
                    </a:p>
                  </a:txBody>
                  <a:tcPr/>
                </a:tc>
                <a:extLst>
                  <a:ext uri="{0D108BD9-81ED-4DB2-BD59-A6C34878D82A}">
                    <a16:rowId xmlns:a16="http://schemas.microsoft.com/office/drawing/2014/main" val="10002"/>
                  </a:ext>
                </a:extLst>
              </a:tr>
              <a:tr h="370840">
                <a:tc>
                  <a:txBody>
                    <a:bodyPr/>
                    <a:lstStyle/>
                    <a:p>
                      <a:pPr algn="ctr"/>
                      <a:r>
                        <a:rPr lang="en-US"/>
                        <a:t>pub</a:t>
                      </a:r>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tc>
                  <a:txBody>
                    <a:bodyPr/>
                    <a:lstStyle/>
                    <a:p>
                      <a:pPr algn="ctr"/>
                      <a:r>
                        <a:rPr lang="en-US"/>
                        <a:t>x</a:t>
                      </a:r>
                    </a:p>
                  </a:txBody>
                  <a:tcPr/>
                </a:tc>
                <a:extLst>
                  <a:ext uri="{0D108BD9-81ED-4DB2-BD59-A6C34878D82A}">
                    <a16:rowId xmlns:a16="http://schemas.microsoft.com/office/drawing/2014/main" val="10003"/>
                  </a:ext>
                </a:extLst>
              </a:tr>
            </a:tbl>
          </a:graphicData>
        </a:graphic>
      </p:graphicFrame>
      <p:sp>
        <p:nvSpPr>
          <p:cNvPr id="5" name="Footer Placeholder 4">
            <a:extLst>
              <a:ext uri="{FF2B5EF4-FFF2-40B4-BE49-F238E27FC236}">
                <a16:creationId xmlns:a16="http://schemas.microsoft.com/office/drawing/2014/main" id="{D2010A59-6719-714A-95DB-9AF243ACDF22}"/>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183738754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 trỏ this</a:t>
            </a:r>
          </a:p>
        </p:txBody>
      </p:sp>
      <p:sp>
        <p:nvSpPr>
          <p:cNvPr id="3" name="Content Placeholder 2"/>
          <p:cNvSpPr>
            <a:spLocks noGrp="1"/>
          </p:cNvSpPr>
          <p:nvPr>
            <p:ph idx="1"/>
          </p:nvPr>
        </p:nvSpPr>
        <p:spPr/>
        <p:txBody>
          <a:bodyPr/>
          <a:lstStyle/>
          <a:p>
            <a:pPr algn="just">
              <a:lnSpc>
                <a:spcPct val="150000"/>
              </a:lnSpc>
            </a:pPr>
            <a:r>
              <a:rPr lang="en-US"/>
              <a:t>Tất cả các phương thức hoặc tp dữ liệu phải được gọi thông qua đối tượng nào đó,</a:t>
            </a:r>
          </a:p>
          <a:p>
            <a:pPr algn="just">
              <a:lnSpc>
                <a:spcPct val="150000"/>
              </a:lnSpc>
            </a:pPr>
            <a:r>
              <a:rPr lang="en-US"/>
              <a:t>C</a:t>
            </a:r>
            <a:r>
              <a:rPr lang="vi-VN"/>
              <a:t>on trỏ </a:t>
            </a:r>
            <a:r>
              <a:rPr lang="vi-VN" b="1"/>
              <a:t>this</a:t>
            </a:r>
            <a:r>
              <a:rPr lang="vi-VN"/>
              <a:t> tham chiếu đến đối tượng đang gọi hàm thành phần,</a:t>
            </a:r>
          </a:p>
          <a:p>
            <a:pPr algn="just">
              <a:lnSpc>
                <a:spcPct val="150000"/>
              </a:lnSpc>
            </a:pPr>
            <a:r>
              <a:rPr lang="en-US"/>
              <a:t>Con trỏ </a:t>
            </a:r>
            <a:r>
              <a:rPr lang="en-US" b="1"/>
              <a:t>this</a:t>
            </a:r>
            <a:r>
              <a:rPr lang="en-US"/>
              <a:t> trong C++ là một từ khóa đề cập đến thể hiện hiện tại của lớp,</a:t>
            </a:r>
            <a:endParaRPr lang="vi-VN"/>
          </a:p>
        </p:txBody>
      </p:sp>
      <p:sp>
        <p:nvSpPr>
          <p:cNvPr id="4" name="Footer Placeholder 3">
            <a:extLst>
              <a:ext uri="{FF2B5EF4-FFF2-40B4-BE49-F238E27FC236}">
                <a16:creationId xmlns:a16="http://schemas.microsoft.com/office/drawing/2014/main" id="{29AD055D-C61F-4D49-ADCA-89A60FFE1F3D}"/>
              </a:ext>
            </a:extLst>
          </p:cNvPr>
          <p:cNvSpPr>
            <a:spLocks noGrp="1"/>
          </p:cNvSpPr>
          <p:nvPr>
            <p:ph type="ftr" sz="quarter" idx="11"/>
          </p:nvPr>
        </p:nvSpPr>
        <p:spPr/>
        <p:txBody>
          <a:bodyPr/>
          <a:lstStyle/>
          <a:p>
            <a:r>
              <a:rPr lang="vi-VN"/>
              <a:t>NHP, Khoa CNTT, Trường ĐHHHVN</a:t>
            </a:r>
            <a:endParaRPr lang="en-US"/>
          </a:p>
        </p:txBody>
      </p:sp>
    </p:spTree>
    <p:extLst>
      <p:ext uri="{BB962C8B-B14F-4D97-AF65-F5344CB8AC3E}">
        <p14:creationId xmlns:p14="http://schemas.microsoft.com/office/powerpoint/2010/main" val="2536394320"/>
      </p:ext>
    </p:extLst>
  </p:cSld>
  <p:clrMapOvr>
    <a:masterClrMapping/>
  </p:clrMapOvr>
  <p:transition/>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
        <a:cs typeface=""/>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DDDDDD"/>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Arial" charset="0"/>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TotalTime>
  <Words>5858</Words>
  <Application>Microsoft Macintosh PowerPoint</Application>
  <PresentationFormat>Widescreen</PresentationFormat>
  <Paragraphs>831</Paragraphs>
  <Slides>54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54</vt:i4>
      </vt:variant>
    </vt:vector>
  </HeadingPairs>
  <TitlesOfParts>
    <vt:vector size="61" baseType="lpstr">
      <vt:lpstr>.VnTime</vt:lpstr>
      <vt:lpstr>Arial</vt:lpstr>
      <vt:lpstr>Calibri</vt:lpstr>
      <vt:lpstr>Monaco</vt:lpstr>
      <vt:lpstr>Times New Roman</vt:lpstr>
      <vt:lpstr>Wingdings</vt:lpstr>
      <vt:lpstr>Capsules</vt:lpstr>
      <vt:lpstr>Chương 2. Đối tượng và lớp</vt:lpstr>
      <vt:lpstr>2.1. Định nghĩa đối tượng, lớp.</vt:lpstr>
      <vt:lpstr>2.1. Định nghĩa đối tượng, lớp.</vt:lpstr>
      <vt:lpstr>2.1. Định nghĩa đối tượng, lớp</vt:lpstr>
      <vt:lpstr>2.2. Khai báo lớp, đối tượng</vt:lpstr>
      <vt:lpstr>Khai báo lớp</vt:lpstr>
      <vt:lpstr>Khai báo đối tượng</vt:lpstr>
      <vt:lpstr>Các thành phần trong lớp</vt:lpstr>
      <vt:lpstr>Con trỏ this</vt:lpstr>
      <vt:lpstr>Con trỏ this</vt:lpstr>
      <vt:lpstr>Con trỏ this</vt:lpstr>
      <vt:lpstr>2.3. Cấu tử và hủy tử.</vt:lpstr>
      <vt:lpstr>Cấu tử</vt:lpstr>
      <vt:lpstr>Cấu tử</vt:lpstr>
      <vt:lpstr>Cấu tử sao chép (Copy Constructor)</vt:lpstr>
      <vt:lpstr>Huỷ tử (Destructor)</vt:lpstr>
      <vt:lpstr>Cấu tử, huỷ tử, cấu tử sao chép</vt:lpstr>
      <vt:lpstr>2.4. Thành phần tĩnh, hàm bạn, lớp bạn</vt:lpstr>
      <vt:lpstr>2.4. Thành phần tĩnh, ...</vt:lpstr>
      <vt:lpstr>2.4. Thành phần tĩnh, ...</vt:lpstr>
      <vt:lpstr>2.4. Thành phần tĩnh – ví dụ</vt:lpstr>
      <vt:lpstr>2.4. ...hàm bạn, lớp bạn</vt:lpstr>
      <vt:lpstr>2.4. ...hàm bạn, lớp bạn</vt:lpstr>
      <vt:lpstr>2.4. ...ví dụ</vt:lpstr>
      <vt:lpstr>2.4. ...ví dụ</vt:lpstr>
      <vt:lpstr>2.4. ...ví dụ</vt:lpstr>
      <vt:lpstr>2.5. Chồng toán tử (operator overloading)</vt:lpstr>
      <vt:lpstr>Khái niệm chồng toán tử</vt:lpstr>
      <vt:lpstr>Khái niệm chồng toán tử</vt:lpstr>
      <vt:lpstr>Khái niệm chồng toán tử</vt:lpstr>
      <vt:lpstr>Ví dụ-lớp PS</vt:lpstr>
      <vt:lpstr>Khái niệm chồng toán tử</vt:lpstr>
      <vt:lpstr>Khái niệm chồng toán tử</vt:lpstr>
      <vt:lpstr>Khái niệm chồng toán tử</vt:lpstr>
      <vt:lpstr>Ưu nhược điểm của chồng toán tử</vt:lpstr>
      <vt:lpstr>Ví dụ: Xây dựng lớp PS</vt:lpstr>
      <vt:lpstr>Quy tắc xây dựng hàm toán tử</vt:lpstr>
      <vt:lpstr>Cách xây dựng</vt:lpstr>
      <vt:lpstr>Cách xây dựng</vt:lpstr>
      <vt:lpstr>Cách xây dựng</vt:lpstr>
      <vt:lpstr>Cách xây dựng- dạng hàm bạn</vt:lpstr>
      <vt:lpstr>Cách xây dựng-dạng hàm của lớp</vt:lpstr>
      <vt:lpstr>Quy tắc xây dựng</vt:lpstr>
      <vt:lpstr>Khả năng và giới hạn của chồng toán tử</vt:lpstr>
      <vt:lpstr>Một số ví dụ</vt:lpstr>
      <vt:lpstr>Quá tải toán tử so sánh (&gt;, &lt;, …)</vt:lpstr>
      <vt:lpstr>Quá tải toán tử &lt;&lt;, &gt;&gt;</vt:lpstr>
      <vt:lpstr>Qúa tải toán tử &lt;&lt;, &gt;&gt;</vt:lpstr>
      <vt:lpstr>Qúa tải toán tử &lt;&lt;, &gt;&gt;</vt:lpstr>
      <vt:lpstr>Quá tải toán tử ++, --</vt:lpstr>
      <vt:lpstr>Toán tử ++, --</vt:lpstr>
      <vt:lpstr>Toán tử ++, --</vt:lpstr>
      <vt:lpstr>Qúa tải toán tử [ ] - Phải là hàm của lớp </vt:lpstr>
      <vt:lpstr>Qúa tải toán tử [ ] - Phải là hàm của lớp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2. Hàm (function)</dc:title>
  <dc:creator>Microsoft Office User</dc:creator>
  <cp:lastModifiedBy>Microsoft Office User</cp:lastModifiedBy>
  <cp:revision>56</cp:revision>
  <dcterms:created xsi:type="dcterms:W3CDTF">2021-09-24T13:30:40Z</dcterms:created>
  <dcterms:modified xsi:type="dcterms:W3CDTF">2021-10-16T08:39:03Z</dcterms:modified>
</cp:coreProperties>
</file>