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3" r:id="rId5"/>
    <p:sldId id="266" r:id="rId6"/>
    <p:sldId id="267" r:id="rId7"/>
    <p:sldId id="268" r:id="rId8"/>
    <p:sldId id="262" r:id="rId9"/>
    <p:sldId id="270" r:id="rId10"/>
    <p:sldId id="272" r:id="rId11"/>
    <p:sldId id="271" r:id="rId12"/>
    <p:sldId id="273" r:id="rId13"/>
    <p:sldId id="274" r:id="rId14"/>
    <p:sldId id="275" r:id="rId15"/>
    <p:sldId id="277" r:id="rId16"/>
    <p:sldId id="278" r:id="rId17"/>
    <p:sldId id="279"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p:cViewPr>
        <p:scale>
          <a:sx n="80" d="100"/>
          <a:sy n="80" d="100"/>
        </p:scale>
        <p:origin x="4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520071-501E-4C99-90F7-794C1FF43C4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29545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20071-501E-4C99-90F7-794C1FF43C4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44303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20071-501E-4C99-90F7-794C1FF43C4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0483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20071-501E-4C99-90F7-794C1FF43C4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7191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20071-501E-4C99-90F7-794C1FF43C49}"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8327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520071-501E-4C99-90F7-794C1FF43C4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76000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520071-501E-4C99-90F7-794C1FF43C49}"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39282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520071-501E-4C99-90F7-794C1FF43C49}"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6897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0071-501E-4C99-90F7-794C1FF43C49}"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36507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0071-501E-4C99-90F7-794C1FF43C4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19676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2520071-501E-4C99-90F7-794C1FF43C49}"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38571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20071-501E-4C99-90F7-794C1FF43C49}" type="datetimeFigureOut">
              <a:rPr lang="en-US" smtClean="0"/>
              <a:t>10/2/2022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00EF1-BCCC-4FD9-8B2F-98191836A06B}" type="slidenum">
              <a:rPr lang="en-US" smtClean="0"/>
              <a:t>‹#›</a:t>
            </a:fld>
            <a:endParaRPr lang="en-US"/>
          </a:p>
        </p:txBody>
      </p:sp>
    </p:spTree>
    <p:extLst>
      <p:ext uri="{BB962C8B-B14F-4D97-AF65-F5344CB8AC3E}">
        <p14:creationId xmlns:p14="http://schemas.microsoft.com/office/powerpoint/2010/main" val="307224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ường Đại Học Hàng Hải Việt Nam Tuyển Sinh Năm 20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678" y="542993"/>
            <a:ext cx="823217" cy="7953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4895" y="617512"/>
            <a:ext cx="4617719" cy="646331"/>
          </a:xfrm>
          <a:prstGeom prst="rect">
            <a:avLst/>
          </a:prstGeom>
          <a:noFill/>
        </p:spPr>
        <p:txBody>
          <a:bodyPr wrap="square" rtlCol="0">
            <a:spAutoFit/>
          </a:bodyPr>
          <a:lstStyle/>
          <a:p>
            <a:r>
              <a:rPr lang="vi-VN" dirty="0">
                <a:latin typeface="+mj-lt"/>
              </a:rPr>
              <a:t>TRƯỜNG ĐẠI HỌC HÀNG HẢI VIỆT NAM </a:t>
            </a:r>
          </a:p>
          <a:p>
            <a:r>
              <a:rPr lang="vi-VN" i="1" dirty="0">
                <a:latin typeface="+mj-lt"/>
              </a:rPr>
              <a:t>VIET NAM MARITIME UNIVERSARY</a:t>
            </a:r>
            <a:endParaRPr lang="en-US" i="1" dirty="0">
              <a:latin typeface="+mj-lt"/>
            </a:endParaRPr>
          </a:p>
        </p:txBody>
      </p:sp>
      <p:sp>
        <p:nvSpPr>
          <p:cNvPr id="5" name="TextBox 4"/>
          <p:cNvSpPr txBox="1"/>
          <p:nvPr/>
        </p:nvSpPr>
        <p:spPr>
          <a:xfrm>
            <a:off x="7044745" y="542993"/>
            <a:ext cx="5048518" cy="707886"/>
          </a:xfrm>
          <a:prstGeom prst="rect">
            <a:avLst/>
          </a:prstGeom>
          <a:noFill/>
        </p:spPr>
        <p:txBody>
          <a:bodyPr wrap="square" rtlCol="0">
            <a:spAutoFit/>
          </a:bodyPr>
          <a:lstStyle/>
          <a:p>
            <a:pPr algn="ctr"/>
            <a:r>
              <a:rPr lang="vi-VN" sz="2000" dirty="0">
                <a:latin typeface="+mj-lt"/>
              </a:rPr>
              <a:t>Khoa công nghệ thông tin </a:t>
            </a:r>
          </a:p>
          <a:p>
            <a:pPr algn="ctr"/>
            <a:r>
              <a:rPr lang="vi-VN" sz="2000" dirty="0">
                <a:latin typeface="+mj-lt"/>
              </a:rPr>
              <a:t>Học phần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CSDL</a:t>
            </a:r>
          </a:p>
        </p:txBody>
      </p:sp>
      <p:sp>
        <p:nvSpPr>
          <p:cNvPr id="6" name="TextBox 5"/>
          <p:cNvSpPr txBox="1"/>
          <p:nvPr/>
        </p:nvSpPr>
        <p:spPr>
          <a:xfrm>
            <a:off x="2170457" y="2249065"/>
            <a:ext cx="8551572" cy="1692771"/>
          </a:xfrm>
          <a:prstGeom prst="rect">
            <a:avLst/>
          </a:prstGeom>
          <a:noFill/>
        </p:spPr>
        <p:txBody>
          <a:bodyPr wrap="square" rtlCol="0">
            <a:spAutoFit/>
          </a:bodyPr>
          <a:lstStyle/>
          <a:p>
            <a:pPr algn="ctr"/>
            <a:r>
              <a:rPr lang="vi-VN" sz="3600" b="1" dirty="0">
                <a:latin typeface="+mj-lt"/>
              </a:rPr>
              <a:t>BÁO CÁO BÀI TẬP </a:t>
            </a:r>
            <a:r>
              <a:rPr lang="en-US" sz="3600" b="1" dirty="0">
                <a:latin typeface="Times New Roman" panose="02020603050405020304" pitchFamily="18" charset="0"/>
                <a:cs typeface="Times New Roman" panose="02020603050405020304" pitchFamily="18" charset="0"/>
              </a:rPr>
              <a:t>TUẦN</a:t>
            </a:r>
            <a:endParaRPr lang="vi-VN" sz="3600" b="1" dirty="0">
              <a:latin typeface="+mj-lt"/>
            </a:endParaRPr>
          </a:p>
          <a:p>
            <a:pPr algn="ctr"/>
            <a:r>
              <a:rPr lang="vi-VN" sz="2400" b="1" i="1" dirty="0">
                <a:latin typeface="+mj-lt"/>
              </a:rPr>
              <a:t> </a:t>
            </a:r>
            <a:r>
              <a:rPr lang="en-US" sz="2400" b="1" i="1" dirty="0" err="1">
                <a:latin typeface="+mj-lt"/>
              </a:rPr>
              <a:t>Chủ</a:t>
            </a:r>
            <a:r>
              <a:rPr lang="en-US" sz="2400" b="1" i="1" dirty="0">
                <a:latin typeface="+mj-lt"/>
              </a:rPr>
              <a:t> </a:t>
            </a:r>
            <a:r>
              <a:rPr lang="en-US" sz="2400" b="1" i="1" dirty="0" err="1">
                <a:latin typeface="+mj-lt"/>
              </a:rPr>
              <a:t>đề</a:t>
            </a:r>
            <a:r>
              <a:rPr lang="en-US" sz="2400" b="1" i="1" dirty="0">
                <a:latin typeface="+mj-lt"/>
              </a:rPr>
              <a:t> </a:t>
            </a:r>
            <a:r>
              <a:rPr lang="vi-VN" sz="2400" b="1" i="1" dirty="0">
                <a:latin typeface="+mj-lt"/>
              </a:rPr>
              <a:t>: </a:t>
            </a:r>
          </a:p>
          <a:p>
            <a:pPr algn="ctr"/>
            <a:r>
              <a:rPr lang="en-US" sz="4400" dirty="0" err="1">
                <a:latin typeface="+mj-lt"/>
                <a:cs typeface="Times New Roman" panose="02020603050405020304" pitchFamily="18" charset="0"/>
              </a:rPr>
              <a:t>Tìm</a:t>
            </a:r>
            <a:r>
              <a:rPr lang="en-US" sz="4400" dirty="0">
                <a:latin typeface="+mj-lt"/>
                <a:cs typeface="Times New Roman" panose="02020603050405020304" pitchFamily="18" charset="0"/>
              </a:rPr>
              <a:t> </a:t>
            </a:r>
            <a:r>
              <a:rPr lang="en-US" sz="4400" dirty="0" err="1">
                <a:latin typeface="+mj-lt"/>
                <a:cs typeface="Times New Roman" panose="02020603050405020304" pitchFamily="18" charset="0"/>
              </a:rPr>
              <a:t>hiểu</a:t>
            </a:r>
            <a:r>
              <a:rPr lang="en-US" sz="4400" dirty="0">
                <a:latin typeface="+mj-lt"/>
                <a:cs typeface="Times New Roman" panose="02020603050405020304" pitchFamily="18" charset="0"/>
              </a:rPr>
              <a:t> </a:t>
            </a:r>
            <a:r>
              <a:rPr lang="en-US" sz="4400" err="1">
                <a:latin typeface="+mj-lt"/>
                <a:cs typeface="Times New Roman" panose="02020603050405020304" pitchFamily="18" charset="0"/>
              </a:rPr>
              <a:t>về</a:t>
            </a:r>
            <a:r>
              <a:rPr lang="en-US" sz="4400">
                <a:latin typeface="+mj-lt"/>
                <a:cs typeface="Times New Roman" panose="02020603050405020304" pitchFamily="18" charset="0"/>
              </a:rPr>
              <a:t> quản lý người dùng</a:t>
            </a:r>
            <a:endParaRPr lang="en-US" sz="4400" dirty="0">
              <a:latin typeface="+mj-lt"/>
              <a:cs typeface="Times New Roman" panose="02020603050405020304" pitchFamily="18" charset="0"/>
            </a:endParaRPr>
          </a:p>
        </p:txBody>
      </p:sp>
      <p:sp>
        <p:nvSpPr>
          <p:cNvPr id="7" name="TextBox 6"/>
          <p:cNvSpPr txBox="1"/>
          <p:nvPr/>
        </p:nvSpPr>
        <p:spPr>
          <a:xfrm>
            <a:off x="5343446" y="4693227"/>
            <a:ext cx="6349284"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GVHD:	                </a:t>
            </a:r>
            <a:r>
              <a:rPr lang="en-US" b="1" i="1" dirty="0" err="1">
                <a:latin typeface="Times New Roman" panose="02020603050405020304" pitchFamily="18" charset="0"/>
                <a:cs typeface="Times New Roman" panose="02020603050405020304" pitchFamily="18" charset="0"/>
              </a:rPr>
              <a:t>Đỗ</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Thanh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Tùng</a:t>
            </a: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thực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hiện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Lê</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Thị</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Hồng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Lụa</a:t>
            </a:r>
            <a:r>
              <a:rPr lang="en-US" b="1" i="1" dirty="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83850</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Hoàng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Anh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Sơn</a:t>
            </a:r>
            <a:r>
              <a:rPr lang="en-US" b="1" i="1" dirty="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87837</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Nguyễn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Văn</a:t>
            </a:r>
            <a:r>
              <a:rPr lang="en-US" b="1" i="1" dirty="0">
                <a:latin typeface="Times New Roman" panose="02020603050405020304" pitchFamily="18" charset="0"/>
                <a:cs typeface="Times New Roman" panose="02020603050405020304" pitchFamily="18" charset="0"/>
              </a:rPr>
              <a:t> Minh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86754</a:t>
            </a:r>
          </a:p>
          <a:p>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Trịnh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Anh</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Tú</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 89605</a:t>
            </a:r>
          </a:p>
          <a:p>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Phạm</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Bá</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Huy</a:t>
            </a:r>
            <a:r>
              <a:rPr lang="en-US" b="1" i="1" dirty="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SV 87726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83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II.QUYỀN TRUY XUẤT DỮ LIỆU</a:t>
            </a:r>
            <a:endParaRPr lang="en-US" dirty="0"/>
          </a:p>
        </p:txBody>
      </p:sp>
      <p:sp>
        <p:nvSpPr>
          <p:cNvPr id="3" name="Content Placeholder 2"/>
          <p:cNvSpPr>
            <a:spLocks noGrp="1"/>
          </p:cNvSpPr>
          <p:nvPr>
            <p:ph idx="1"/>
          </p:nvPr>
        </p:nvSpPr>
        <p:spPr>
          <a:xfrm>
            <a:off x="838200" y="1345474"/>
            <a:ext cx="10515600" cy="4831489"/>
          </a:xfrm>
        </p:spPr>
        <p:txBody>
          <a:bodyPr>
            <a:normAutofit/>
          </a:bodyPr>
          <a:lstStyle/>
          <a:p>
            <a:pPr algn="just">
              <a:lnSpc>
                <a:spcPct val="130000"/>
              </a:lnSpc>
            </a:pPr>
            <a:r>
              <a:rPr lang="en-US" b="1"/>
              <a:t>2.Fixed Database Roles</a:t>
            </a:r>
          </a:p>
          <a:p>
            <a:pPr marL="0" indent="0" algn="just">
              <a:lnSpc>
                <a:spcPct val="130000"/>
              </a:lnSpc>
              <a:buNone/>
            </a:pPr>
            <a:r>
              <a:rPr lang="en-US" sz="2400"/>
              <a:t> -9 fixed database role có thể </a:t>
            </a:r>
          </a:p>
          <a:p>
            <a:pPr marL="0" indent="0" algn="just">
              <a:lnSpc>
                <a:spcPct val="130000"/>
              </a:lnSpc>
              <a:buNone/>
            </a:pPr>
            <a:r>
              <a:rPr lang="en-US" sz="2400"/>
              <a:t> có trong SQL Server.</a:t>
            </a:r>
            <a:endParaRPr lang="en-US" sz="2400" b="1"/>
          </a:p>
          <a:p>
            <a:pPr marL="0" indent="0" algn="just">
              <a:lnSpc>
                <a:spcPct val="130000"/>
              </a:lnSpc>
              <a:buNone/>
            </a:pPr>
            <a:r>
              <a:rPr lang="en-US"/>
              <a:t> </a:t>
            </a:r>
            <a:endParaRPr lang="en-US" b="1"/>
          </a:p>
          <a:p>
            <a:pPr algn="just">
              <a:lnSpc>
                <a:spcPct val="130000"/>
              </a:lnSpc>
            </a:pPr>
            <a:endParaRPr lang="en-US" b="1" dirty="0"/>
          </a:p>
        </p:txBody>
      </p:sp>
      <p:pic>
        <p:nvPicPr>
          <p:cNvPr id="6" name="Picture 5">
            <a:extLst>
              <a:ext uri="{FF2B5EF4-FFF2-40B4-BE49-F238E27FC236}">
                <a16:creationId xmlns:a16="http://schemas.microsoft.com/office/drawing/2014/main" id="{E522B8FE-789B-B31A-EBAE-A4F4169A83B7}"/>
              </a:ext>
            </a:extLst>
          </p:cNvPr>
          <p:cNvPicPr>
            <a:picLocks noChangeAspect="1"/>
          </p:cNvPicPr>
          <p:nvPr/>
        </p:nvPicPr>
        <p:blipFill>
          <a:blip r:embed="rId2"/>
          <a:stretch>
            <a:fillRect/>
          </a:stretch>
        </p:blipFill>
        <p:spPr>
          <a:xfrm>
            <a:off x="5781675" y="1952053"/>
            <a:ext cx="4244708" cy="3963545"/>
          </a:xfrm>
          <a:prstGeom prst="rect">
            <a:avLst/>
          </a:prstGeom>
        </p:spPr>
      </p:pic>
    </p:spTree>
    <p:extLst>
      <p:ext uri="{BB962C8B-B14F-4D97-AF65-F5344CB8AC3E}">
        <p14:creationId xmlns:p14="http://schemas.microsoft.com/office/powerpoint/2010/main" val="379874372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92100"/>
            <a:ext cx="10515600" cy="1325563"/>
          </a:xfrm>
        </p:spPr>
        <p:txBody>
          <a:bodyPr/>
          <a:lstStyle/>
          <a:p>
            <a:r>
              <a:rPr lang="en-US" b="1">
                <a:latin typeface="Times New Roman" panose="02020603050405020304" pitchFamily="18" charset="0"/>
                <a:cs typeface="Times New Roman" panose="02020603050405020304" pitchFamily="18" charset="0"/>
              </a:rPr>
              <a:t>II.QUYỀN TRUY XUẤT DỮ LIỆU</a:t>
            </a:r>
            <a:endParaRPr lang="en-US" dirty="0"/>
          </a:p>
        </p:txBody>
      </p:sp>
      <p:sp>
        <p:nvSpPr>
          <p:cNvPr id="3" name="Content Placeholder 2"/>
          <p:cNvSpPr>
            <a:spLocks noGrp="1"/>
          </p:cNvSpPr>
          <p:nvPr>
            <p:ph idx="1"/>
          </p:nvPr>
        </p:nvSpPr>
        <p:spPr>
          <a:xfrm>
            <a:off x="342900" y="688249"/>
            <a:ext cx="10515600" cy="4831489"/>
          </a:xfrm>
        </p:spPr>
        <p:txBody>
          <a:bodyPr>
            <a:normAutofit/>
          </a:bodyPr>
          <a:lstStyle/>
          <a:p>
            <a:pPr algn="just">
              <a:lnSpc>
                <a:spcPct val="130000"/>
              </a:lnSpc>
            </a:pPr>
            <a:r>
              <a:rPr lang="en-US" b="1"/>
              <a:t>2.Fixed Database Roles</a:t>
            </a:r>
          </a:p>
          <a:p>
            <a:pPr marL="0" indent="0" algn="just">
              <a:lnSpc>
                <a:spcPct val="130000"/>
              </a:lnSpc>
              <a:buNone/>
            </a:pPr>
            <a:r>
              <a:rPr lang="en-US"/>
              <a:t> </a:t>
            </a:r>
            <a:endParaRPr lang="en-US" b="1"/>
          </a:p>
          <a:p>
            <a:pPr algn="just">
              <a:lnSpc>
                <a:spcPct val="130000"/>
              </a:lnSpc>
            </a:pPr>
            <a:endParaRPr lang="en-US" b="1" dirty="0"/>
          </a:p>
        </p:txBody>
      </p:sp>
      <p:graphicFrame>
        <p:nvGraphicFramePr>
          <p:cNvPr id="7" name="Table 7">
            <a:extLst>
              <a:ext uri="{FF2B5EF4-FFF2-40B4-BE49-F238E27FC236}">
                <a16:creationId xmlns:a16="http://schemas.microsoft.com/office/drawing/2014/main" id="{0B9EF9F7-3664-74EB-752B-00A27DBCAC27}"/>
              </a:ext>
            </a:extLst>
          </p:cNvPr>
          <p:cNvGraphicFramePr>
            <a:graphicFrameLocks noGrp="1"/>
          </p:cNvGraphicFramePr>
          <p:nvPr>
            <p:extLst>
              <p:ext uri="{D42A27DB-BD31-4B8C-83A1-F6EECF244321}">
                <p14:modId xmlns:p14="http://schemas.microsoft.com/office/powerpoint/2010/main" val="1656571041"/>
              </p:ext>
            </p:extLst>
          </p:nvPr>
        </p:nvGraphicFramePr>
        <p:xfrm>
          <a:off x="542925" y="1282119"/>
          <a:ext cx="10937875" cy="3276605"/>
        </p:xfrm>
        <a:graphic>
          <a:graphicData uri="http://schemas.openxmlformats.org/drawingml/2006/table">
            <a:tbl>
              <a:tblPr firstRow="1" bandRow="1">
                <a:tableStyleId>{5C22544A-7EE6-4342-B048-85BDC9FD1C3A}</a:tableStyleId>
              </a:tblPr>
              <a:tblGrid>
                <a:gridCol w="2409825">
                  <a:extLst>
                    <a:ext uri="{9D8B030D-6E8A-4147-A177-3AD203B41FA5}">
                      <a16:colId xmlns:a16="http://schemas.microsoft.com/office/drawing/2014/main" val="247241861"/>
                    </a:ext>
                  </a:extLst>
                </a:gridCol>
                <a:gridCol w="8528050">
                  <a:extLst>
                    <a:ext uri="{9D8B030D-6E8A-4147-A177-3AD203B41FA5}">
                      <a16:colId xmlns:a16="http://schemas.microsoft.com/office/drawing/2014/main" val="2792626604"/>
                    </a:ext>
                  </a:extLst>
                </a:gridCol>
              </a:tblGrid>
              <a:tr h="470481">
                <a:tc>
                  <a:txBody>
                    <a:bodyPr/>
                    <a:lstStyle/>
                    <a:p>
                      <a:pPr algn="ctr"/>
                      <a:r>
                        <a:rPr lang="en-US" sz="2400"/>
                        <a:t>Database Role</a:t>
                      </a:r>
                    </a:p>
                  </a:txBody>
                  <a:tcPr/>
                </a:tc>
                <a:tc>
                  <a:txBody>
                    <a:bodyPr/>
                    <a:lstStyle/>
                    <a:p>
                      <a:pPr algn="ctr"/>
                      <a:r>
                        <a:rPr lang="en-US" sz="2400"/>
                        <a:t>Thành viên của CSDL này có thể …</a:t>
                      </a:r>
                    </a:p>
                  </a:txBody>
                  <a:tcPr/>
                </a:tc>
                <a:extLst>
                  <a:ext uri="{0D108BD9-81ED-4DB2-BD59-A6C34878D82A}">
                    <a16:rowId xmlns:a16="http://schemas.microsoft.com/office/drawing/2014/main" val="1140643492"/>
                  </a:ext>
                </a:extLst>
              </a:tr>
              <a:tr h="647700">
                <a:tc>
                  <a:txBody>
                    <a:bodyPr/>
                    <a:lstStyle/>
                    <a:p>
                      <a:r>
                        <a:rPr lang="en-US"/>
                        <a:t>db_owner</a:t>
                      </a:r>
                    </a:p>
                  </a:txBody>
                  <a:tcPr/>
                </a:tc>
                <a:tc>
                  <a:txBody>
                    <a:bodyPr/>
                    <a:lstStyle/>
                    <a:p>
                      <a:r>
                        <a:rPr lang="vi-VN"/>
                        <a:t>Thực hiện bất kỳ tác vụ trong CSDL của SQL Server. Các thành viên của role này có cùng quyền như là chủ của CSDL là các thành viên của dbo role.</a:t>
                      </a:r>
                      <a:endParaRPr lang="en-US"/>
                    </a:p>
                  </a:txBody>
                  <a:tcPr/>
                </a:tc>
                <a:extLst>
                  <a:ext uri="{0D108BD9-81ED-4DB2-BD59-A6C34878D82A}">
                    <a16:rowId xmlns:a16="http://schemas.microsoft.com/office/drawing/2014/main" val="3430979740"/>
                  </a:ext>
                </a:extLst>
              </a:tr>
              <a:tr h="666750">
                <a:tc>
                  <a:txBody>
                    <a:bodyPr/>
                    <a:lstStyle/>
                    <a:p>
                      <a:r>
                        <a:rPr lang="en-US"/>
                        <a:t>db_accessadmin</a:t>
                      </a:r>
                    </a:p>
                  </a:txBody>
                  <a:tcPr/>
                </a:tc>
                <a:tc>
                  <a:txBody>
                    <a:bodyPr/>
                    <a:lstStyle/>
                    <a:p>
                      <a:r>
                        <a:rPr lang="en-US"/>
                        <a:t>Thêm hay xóa các user và group của Windows và các user trong một CSDL (dùng thủ tục hệ thống sp_grantdbaccess). </a:t>
                      </a:r>
                    </a:p>
                  </a:txBody>
                  <a:tcPr/>
                </a:tc>
                <a:extLst>
                  <a:ext uri="{0D108BD9-81ED-4DB2-BD59-A6C34878D82A}">
                    <a16:rowId xmlns:a16="http://schemas.microsoft.com/office/drawing/2014/main" val="218894007"/>
                  </a:ext>
                </a:extLst>
              </a:tr>
              <a:tr h="733425">
                <a:tc>
                  <a:txBody>
                    <a:bodyPr/>
                    <a:lstStyle/>
                    <a:p>
                      <a:r>
                        <a:rPr lang="en-US"/>
                        <a:t>db_securityadmin </a:t>
                      </a:r>
                    </a:p>
                  </a:txBody>
                  <a:tcPr/>
                </a:tc>
                <a:tc>
                  <a:txBody>
                    <a:bodyPr/>
                    <a:lstStyle/>
                    <a:p>
                      <a:r>
                        <a:rPr lang="en-US"/>
                        <a:t>Quản lý tất cả các permission, role, role membership, và chuyển ower (ownership) trong một CSDL (sử dụng lệnh GRANT, REVOKE, và DENY).</a:t>
                      </a:r>
                    </a:p>
                  </a:txBody>
                  <a:tcPr/>
                </a:tc>
                <a:extLst>
                  <a:ext uri="{0D108BD9-81ED-4DB2-BD59-A6C34878D82A}">
                    <a16:rowId xmlns:a16="http://schemas.microsoft.com/office/drawing/2014/main" val="1138937594"/>
                  </a:ext>
                </a:extLst>
              </a:tr>
              <a:tr h="758249">
                <a:tc>
                  <a:txBody>
                    <a:bodyPr/>
                    <a:lstStyle/>
                    <a:p>
                      <a:r>
                        <a:rPr lang="en-US"/>
                        <a:t>db_ddladmin</a:t>
                      </a:r>
                    </a:p>
                  </a:txBody>
                  <a:tcPr/>
                </a:tc>
                <a:tc>
                  <a:txBody>
                    <a:bodyPr/>
                    <a:lstStyle/>
                    <a:p>
                      <a:r>
                        <a:rPr lang="en-US"/>
                        <a:t>T</a:t>
                      </a:r>
                      <a:r>
                        <a:rPr lang="vi-VN"/>
                        <a:t>hêm, hiệu chỉnh, xóa các đối tượng trong CSDL (sử dụng lệnh CREATE, ALTER, và DROP). </a:t>
                      </a:r>
                      <a:endParaRPr lang="en-US"/>
                    </a:p>
                  </a:txBody>
                  <a:tcPr/>
                </a:tc>
                <a:extLst>
                  <a:ext uri="{0D108BD9-81ED-4DB2-BD59-A6C34878D82A}">
                    <a16:rowId xmlns:a16="http://schemas.microsoft.com/office/drawing/2014/main" val="4274914261"/>
                  </a:ext>
                </a:extLst>
              </a:tr>
            </a:tbl>
          </a:graphicData>
        </a:graphic>
      </p:graphicFrame>
      <p:graphicFrame>
        <p:nvGraphicFramePr>
          <p:cNvPr id="8" name="Table 8">
            <a:extLst>
              <a:ext uri="{FF2B5EF4-FFF2-40B4-BE49-F238E27FC236}">
                <a16:creationId xmlns:a16="http://schemas.microsoft.com/office/drawing/2014/main" id="{E2472ED2-7BB5-BE7D-0A77-08076E1EF297}"/>
              </a:ext>
            </a:extLst>
          </p:cNvPr>
          <p:cNvGraphicFramePr>
            <a:graphicFrameLocks noGrp="1"/>
          </p:cNvGraphicFramePr>
          <p:nvPr>
            <p:extLst>
              <p:ext uri="{D42A27DB-BD31-4B8C-83A1-F6EECF244321}">
                <p14:modId xmlns:p14="http://schemas.microsoft.com/office/powerpoint/2010/main" val="2699742087"/>
              </p:ext>
            </p:extLst>
          </p:nvPr>
        </p:nvGraphicFramePr>
        <p:xfrm>
          <a:off x="542925" y="4485040"/>
          <a:ext cx="10937876" cy="1515205"/>
        </p:xfrm>
        <a:graphic>
          <a:graphicData uri="http://schemas.openxmlformats.org/drawingml/2006/table">
            <a:tbl>
              <a:tblPr firstRow="1" bandRow="1">
                <a:tableStyleId>{5C22544A-7EE6-4342-B048-85BDC9FD1C3A}</a:tableStyleId>
              </a:tblPr>
              <a:tblGrid>
                <a:gridCol w="2409827">
                  <a:extLst>
                    <a:ext uri="{9D8B030D-6E8A-4147-A177-3AD203B41FA5}">
                      <a16:colId xmlns:a16="http://schemas.microsoft.com/office/drawing/2014/main" val="2250629083"/>
                    </a:ext>
                  </a:extLst>
                </a:gridCol>
                <a:gridCol w="8528049">
                  <a:extLst>
                    <a:ext uri="{9D8B030D-6E8A-4147-A177-3AD203B41FA5}">
                      <a16:colId xmlns:a16="http://schemas.microsoft.com/office/drawing/2014/main" val="712280977"/>
                    </a:ext>
                  </a:extLst>
                </a:gridCol>
              </a:tblGrid>
              <a:tr h="677578">
                <a:tc>
                  <a:txBody>
                    <a:bodyPr/>
                    <a:lstStyle/>
                    <a:p>
                      <a:r>
                        <a:rPr lang="en-US" b="0">
                          <a:solidFill>
                            <a:schemeClr val="tx1"/>
                          </a:solidFill>
                        </a:rPr>
                        <a:t>db_backupoperator</a:t>
                      </a:r>
                    </a:p>
                  </a:txBody>
                  <a:tcPr>
                    <a:solidFill>
                      <a:schemeClr val="accent1">
                        <a:lumMod val="40000"/>
                        <a:lumOff val="60000"/>
                      </a:schemeClr>
                    </a:solidFill>
                  </a:tcPr>
                </a:tc>
                <a:tc>
                  <a:txBody>
                    <a:bodyPr/>
                    <a:lstStyle/>
                    <a:p>
                      <a:r>
                        <a:rPr lang="en-US" b="0">
                          <a:solidFill>
                            <a:schemeClr val="tx1"/>
                          </a:solidFill>
                        </a:rPr>
                        <a:t>Chạy các lệnh DBCC, phát hành checkpoint, và dự phòng CSDL (sử dụng các câu lệnh TSQL: DBCC, CHECKPOINT, và BACKUP). </a:t>
                      </a:r>
                    </a:p>
                  </a:txBody>
                  <a:tcPr>
                    <a:solidFill>
                      <a:schemeClr val="accent1">
                        <a:lumMod val="40000"/>
                        <a:lumOff val="60000"/>
                      </a:schemeClr>
                    </a:solidFill>
                  </a:tcPr>
                </a:tc>
                <a:extLst>
                  <a:ext uri="{0D108BD9-81ED-4DB2-BD59-A6C34878D82A}">
                    <a16:rowId xmlns:a16="http://schemas.microsoft.com/office/drawing/2014/main" val="3558871600"/>
                  </a:ext>
                </a:extLst>
              </a:tr>
              <a:tr h="837627">
                <a:tc>
                  <a:txBody>
                    <a:bodyPr/>
                    <a:lstStyle/>
                    <a:p>
                      <a:r>
                        <a:rPr lang="en-US"/>
                        <a:t>db_datareader</a:t>
                      </a:r>
                    </a:p>
                  </a:txBody>
                  <a:tcPr>
                    <a:solidFill>
                      <a:schemeClr val="accent1">
                        <a:lumMod val="20000"/>
                        <a:lumOff val="80000"/>
                      </a:schemeClr>
                    </a:solidFill>
                  </a:tcPr>
                </a:tc>
                <a:tc>
                  <a:txBody>
                    <a:bodyPr/>
                    <a:lstStyle/>
                    <a:p>
                      <a:r>
                        <a:rPr lang="vi-VN"/>
                        <a:t>Đọc dữ liệu từ bất kỳ các bảng hoặc view của người dùng trong CSDL (bạn có quyền SELECT đối với tất cả table và view).</a:t>
                      </a:r>
                      <a:endParaRPr lang="en-US"/>
                    </a:p>
                  </a:txBody>
                  <a:tcPr>
                    <a:solidFill>
                      <a:schemeClr val="accent1">
                        <a:lumMod val="20000"/>
                        <a:lumOff val="80000"/>
                      </a:schemeClr>
                    </a:solidFill>
                  </a:tcPr>
                </a:tc>
                <a:extLst>
                  <a:ext uri="{0D108BD9-81ED-4DB2-BD59-A6C34878D82A}">
                    <a16:rowId xmlns:a16="http://schemas.microsoft.com/office/drawing/2014/main" val="3857466441"/>
                  </a:ext>
                </a:extLst>
              </a:tr>
            </a:tbl>
          </a:graphicData>
        </a:graphic>
      </p:graphicFrame>
    </p:spTree>
    <p:extLst>
      <p:ext uri="{BB962C8B-B14F-4D97-AF65-F5344CB8AC3E}">
        <p14:creationId xmlns:p14="http://schemas.microsoft.com/office/powerpoint/2010/main" val="106042419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9395"/>
            <a:ext cx="10515600" cy="1325563"/>
          </a:xfrm>
        </p:spPr>
        <p:txBody>
          <a:bodyPr/>
          <a:lstStyle/>
          <a:p>
            <a:r>
              <a:rPr lang="en-US" b="1">
                <a:latin typeface="Times New Roman" panose="02020603050405020304" pitchFamily="18" charset="0"/>
                <a:cs typeface="Times New Roman" panose="02020603050405020304" pitchFamily="18" charset="0"/>
              </a:rPr>
              <a:t>II.QUYỀN TRUY XUẤT DỮ LIỆU</a:t>
            </a:r>
            <a:endParaRPr lang="en-US" dirty="0"/>
          </a:p>
        </p:txBody>
      </p:sp>
      <p:sp>
        <p:nvSpPr>
          <p:cNvPr id="3" name="Content Placeholder 2"/>
          <p:cNvSpPr>
            <a:spLocks noGrp="1"/>
          </p:cNvSpPr>
          <p:nvPr>
            <p:ph idx="1"/>
          </p:nvPr>
        </p:nvSpPr>
        <p:spPr>
          <a:xfrm>
            <a:off x="342900" y="697774"/>
            <a:ext cx="10515600" cy="4831489"/>
          </a:xfrm>
        </p:spPr>
        <p:txBody>
          <a:bodyPr>
            <a:normAutofit/>
          </a:bodyPr>
          <a:lstStyle/>
          <a:p>
            <a:pPr algn="just">
              <a:lnSpc>
                <a:spcPct val="130000"/>
              </a:lnSpc>
            </a:pPr>
            <a:r>
              <a:rPr lang="en-US" b="1"/>
              <a:t>2.Fixed Database Roles</a:t>
            </a:r>
          </a:p>
          <a:p>
            <a:pPr marL="0" indent="0" algn="just">
              <a:lnSpc>
                <a:spcPct val="130000"/>
              </a:lnSpc>
              <a:buNone/>
            </a:pPr>
            <a:r>
              <a:rPr lang="en-US"/>
              <a:t> </a:t>
            </a:r>
            <a:endParaRPr lang="en-US" b="1"/>
          </a:p>
          <a:p>
            <a:pPr algn="just">
              <a:lnSpc>
                <a:spcPct val="130000"/>
              </a:lnSpc>
            </a:pPr>
            <a:endParaRPr lang="en-US" b="1" dirty="0"/>
          </a:p>
        </p:txBody>
      </p:sp>
      <p:graphicFrame>
        <p:nvGraphicFramePr>
          <p:cNvPr id="4" name="Table 4">
            <a:extLst>
              <a:ext uri="{FF2B5EF4-FFF2-40B4-BE49-F238E27FC236}">
                <a16:creationId xmlns:a16="http://schemas.microsoft.com/office/drawing/2014/main" id="{C7927BED-3B24-3DE4-1C54-D7469BC4E513}"/>
              </a:ext>
            </a:extLst>
          </p:cNvPr>
          <p:cNvGraphicFramePr>
            <a:graphicFrameLocks noGrp="1"/>
          </p:cNvGraphicFramePr>
          <p:nvPr>
            <p:extLst>
              <p:ext uri="{D42A27DB-BD31-4B8C-83A1-F6EECF244321}">
                <p14:modId xmlns:p14="http://schemas.microsoft.com/office/powerpoint/2010/main" val="3158865841"/>
              </p:ext>
            </p:extLst>
          </p:nvPr>
        </p:nvGraphicFramePr>
        <p:xfrm>
          <a:off x="793749" y="1328736"/>
          <a:ext cx="10683876" cy="3600926"/>
        </p:xfrm>
        <a:graphic>
          <a:graphicData uri="http://schemas.openxmlformats.org/drawingml/2006/table">
            <a:tbl>
              <a:tblPr firstRow="1" bandRow="1">
                <a:tableStyleId>{5C22544A-7EE6-4342-B048-85BDC9FD1C3A}</a:tableStyleId>
              </a:tblPr>
              <a:tblGrid>
                <a:gridCol w="2130426">
                  <a:extLst>
                    <a:ext uri="{9D8B030D-6E8A-4147-A177-3AD203B41FA5}">
                      <a16:colId xmlns:a16="http://schemas.microsoft.com/office/drawing/2014/main" val="2665928190"/>
                    </a:ext>
                  </a:extLst>
                </a:gridCol>
                <a:gridCol w="8553450">
                  <a:extLst>
                    <a:ext uri="{9D8B030D-6E8A-4147-A177-3AD203B41FA5}">
                      <a16:colId xmlns:a16="http://schemas.microsoft.com/office/drawing/2014/main" val="1885081388"/>
                    </a:ext>
                  </a:extLst>
                </a:gridCol>
              </a:tblGrid>
              <a:tr h="442914">
                <a:tc>
                  <a:txBody>
                    <a:bodyPr/>
                    <a:lstStyle/>
                    <a:p>
                      <a:pPr algn="ctr"/>
                      <a:r>
                        <a:rPr lang="en-US" sz="2400"/>
                        <a:t>Database Role</a:t>
                      </a:r>
                    </a:p>
                  </a:txBody>
                  <a:tcPr/>
                </a:tc>
                <a:tc>
                  <a:txBody>
                    <a:bodyPr/>
                    <a:lstStyle/>
                    <a:p>
                      <a:pPr algn="ctr"/>
                      <a:r>
                        <a:rPr lang="en-US" sz="2400"/>
                        <a:t>Thành viên của CSDL này có thể …</a:t>
                      </a:r>
                    </a:p>
                  </a:txBody>
                  <a:tcPr/>
                </a:tc>
                <a:extLst>
                  <a:ext uri="{0D108BD9-81ED-4DB2-BD59-A6C34878D82A}">
                    <a16:rowId xmlns:a16="http://schemas.microsoft.com/office/drawing/2014/main" val="3366692998"/>
                  </a:ext>
                </a:extLst>
              </a:tr>
              <a:tr h="977503">
                <a:tc>
                  <a:txBody>
                    <a:bodyPr/>
                    <a:lstStyle/>
                    <a:p>
                      <a:r>
                        <a:rPr lang="en-US"/>
                        <a:t>db_datawriter</a:t>
                      </a:r>
                    </a:p>
                  </a:txBody>
                  <a:tcPr/>
                </a:tc>
                <a:tc>
                  <a:txBody>
                    <a:bodyPr/>
                    <a:lstStyle/>
                    <a:p>
                      <a:r>
                        <a:rPr lang="en-US"/>
                        <a:t>H</a:t>
                      </a:r>
                      <a:r>
                        <a:rPr lang="vi-VN"/>
                        <a:t>iệu chỉnh hoặc xóa dữ liệu từ các bảng hay view của người dùng trong CSDL (bạn phải có quyền INSERT, UPDATE, và DELETE đối với tất cả các table và view).</a:t>
                      </a:r>
                      <a:endParaRPr lang="en-US"/>
                    </a:p>
                  </a:txBody>
                  <a:tcPr/>
                </a:tc>
                <a:extLst>
                  <a:ext uri="{0D108BD9-81ED-4DB2-BD59-A6C34878D82A}">
                    <a16:rowId xmlns:a16="http://schemas.microsoft.com/office/drawing/2014/main" val="3762845576"/>
                  </a:ext>
                </a:extLst>
              </a:tr>
              <a:tr h="977503">
                <a:tc>
                  <a:txBody>
                    <a:bodyPr/>
                    <a:lstStyle/>
                    <a:p>
                      <a:r>
                        <a:rPr lang="en-US"/>
                        <a:t>db_denydatareader</a:t>
                      </a:r>
                    </a:p>
                  </a:txBody>
                  <a:tcPr/>
                </a:tc>
                <a:tc>
                  <a:txBody>
                    <a:bodyPr/>
                    <a:lstStyle/>
                    <a:p>
                      <a:r>
                        <a:rPr lang="vi-VN"/>
                        <a:t>Không đọc dữ liệu từ bất kỳ bảng trong CSDL (bạn không có quyền SELECT đối với bất kỳ đối tượng). Có thể permission on any objects). Có thể được sử dụng với role db_ddladmin để cho phép tạo các đối tượng làm chủ bằng dbo role, nhung không có thể đọc nhạy cảm chứa trong các đối tượng đó. </a:t>
                      </a:r>
                      <a:endParaRPr lang="en-US"/>
                    </a:p>
                  </a:txBody>
                  <a:tcPr/>
                </a:tc>
                <a:extLst>
                  <a:ext uri="{0D108BD9-81ED-4DB2-BD59-A6C34878D82A}">
                    <a16:rowId xmlns:a16="http://schemas.microsoft.com/office/drawing/2014/main" val="156601053"/>
                  </a:ext>
                </a:extLst>
              </a:tr>
              <a:tr h="977503">
                <a:tc>
                  <a:txBody>
                    <a:bodyPr/>
                    <a:lstStyle/>
                    <a:p>
                      <a:r>
                        <a:rPr lang="en-US"/>
                        <a:t>db_denydatawriter </a:t>
                      </a:r>
                    </a:p>
                  </a:txBody>
                  <a:tcPr/>
                </a:tc>
                <a:tc>
                  <a:txBody>
                    <a:bodyPr/>
                    <a:lstStyle/>
                    <a:p>
                      <a:r>
                        <a:rPr lang="en-US"/>
                        <a:t>K</a:t>
                      </a:r>
                      <a:r>
                        <a:rPr lang="vi-VN"/>
                        <a:t>hông hiệu chỉnh hay xóa dữ liệu từ các bảng của người dùng trong CSDL (bạn không có quyền INSERT, UPDATE, và DELETE đối với các đối tượng)</a:t>
                      </a:r>
                      <a:endParaRPr lang="en-US"/>
                    </a:p>
                  </a:txBody>
                  <a:tcPr/>
                </a:tc>
                <a:extLst>
                  <a:ext uri="{0D108BD9-81ED-4DB2-BD59-A6C34878D82A}">
                    <a16:rowId xmlns:a16="http://schemas.microsoft.com/office/drawing/2014/main" val="2627758870"/>
                  </a:ext>
                </a:extLst>
              </a:tr>
            </a:tbl>
          </a:graphicData>
        </a:graphic>
      </p:graphicFrame>
    </p:spTree>
    <p:extLst>
      <p:ext uri="{BB962C8B-B14F-4D97-AF65-F5344CB8AC3E}">
        <p14:creationId xmlns:p14="http://schemas.microsoft.com/office/powerpoint/2010/main" val="21817280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900" y="869224"/>
            <a:ext cx="5730736" cy="4831489"/>
          </a:xfrm>
        </p:spPr>
        <p:txBody>
          <a:bodyPr>
            <a:normAutofit/>
          </a:bodyPr>
          <a:lstStyle/>
          <a:p>
            <a:pPr marL="0" indent="0" algn="just">
              <a:lnSpc>
                <a:spcPct val="130000"/>
              </a:lnSpc>
              <a:buNone/>
            </a:pPr>
            <a:r>
              <a:rPr lang="en-US" b="1"/>
              <a:t>1.Dùng SSMS 2014 để tạo một login </a:t>
            </a:r>
          </a:p>
          <a:p>
            <a:pPr algn="just">
              <a:lnSpc>
                <a:spcPct val="130000"/>
              </a:lnSpc>
            </a:pPr>
            <a:r>
              <a:rPr lang="vi-VN" sz="2400"/>
              <a:t>Để tạo một login bằng SSMS, nhấp nút phải chuột tại Security/Login của 1 instance, và chọn New Login. Thông thường, các trang General, Server Role, User Mapping, Securable và Status trong hộp thoại Propertie của login.</a:t>
            </a:r>
            <a:endParaRPr lang="en-US" sz="2400"/>
          </a:p>
        </p:txBody>
      </p:sp>
      <p:pic>
        <p:nvPicPr>
          <p:cNvPr id="6" name="Picture 5">
            <a:extLst>
              <a:ext uri="{FF2B5EF4-FFF2-40B4-BE49-F238E27FC236}">
                <a16:creationId xmlns:a16="http://schemas.microsoft.com/office/drawing/2014/main" id="{AC526514-8B3C-063C-7A0D-A0BFE54E5896}"/>
              </a:ext>
            </a:extLst>
          </p:cNvPr>
          <p:cNvPicPr>
            <a:picLocks noChangeAspect="1"/>
          </p:cNvPicPr>
          <p:nvPr/>
        </p:nvPicPr>
        <p:blipFill>
          <a:blip r:embed="rId2"/>
          <a:stretch>
            <a:fillRect/>
          </a:stretch>
        </p:blipFill>
        <p:spPr>
          <a:xfrm>
            <a:off x="6226036" y="1676233"/>
            <a:ext cx="5623064" cy="3848433"/>
          </a:xfrm>
          <a:prstGeom prst="rect">
            <a:avLst/>
          </a:prstGeom>
        </p:spPr>
      </p:pic>
      <p:sp>
        <p:nvSpPr>
          <p:cNvPr id="7" name="TextBox 6">
            <a:extLst>
              <a:ext uri="{FF2B5EF4-FFF2-40B4-BE49-F238E27FC236}">
                <a16:creationId xmlns:a16="http://schemas.microsoft.com/office/drawing/2014/main" id="{22A0D4BC-0186-13F1-8B43-F02764415052}"/>
              </a:ext>
            </a:extLst>
          </p:cNvPr>
          <p:cNvSpPr txBox="1"/>
          <p:nvPr/>
        </p:nvSpPr>
        <p:spPr>
          <a:xfrm>
            <a:off x="6226036" y="5730442"/>
            <a:ext cx="1609725" cy="369332"/>
          </a:xfrm>
          <a:prstGeom prst="rect">
            <a:avLst/>
          </a:prstGeom>
          <a:noFill/>
        </p:spPr>
        <p:txBody>
          <a:bodyPr wrap="square" rtlCol="0">
            <a:spAutoFit/>
          </a:bodyPr>
          <a:lstStyle/>
          <a:p>
            <a:r>
              <a:rPr lang="vi-VN" sz="1800"/>
              <a:t>General</a:t>
            </a:r>
            <a:endParaRPr lang="en-US"/>
          </a:p>
        </p:txBody>
      </p:sp>
    </p:spTree>
    <p:extLst>
      <p:ext uri="{BB962C8B-B14F-4D97-AF65-F5344CB8AC3E}">
        <p14:creationId xmlns:p14="http://schemas.microsoft.com/office/powerpoint/2010/main" val="1731413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900" y="869224"/>
            <a:ext cx="5730736" cy="4831489"/>
          </a:xfrm>
        </p:spPr>
        <p:txBody>
          <a:bodyPr>
            <a:normAutofit/>
          </a:bodyPr>
          <a:lstStyle/>
          <a:p>
            <a:pPr marL="0" indent="0" algn="just">
              <a:lnSpc>
                <a:spcPct val="130000"/>
              </a:lnSpc>
              <a:buNone/>
            </a:pPr>
            <a:r>
              <a:rPr lang="en-US" b="1"/>
              <a:t>1.Dùng SSMS 2014 để tạo một login </a:t>
            </a:r>
          </a:p>
          <a:p>
            <a:pPr marL="0" indent="0" algn="just">
              <a:lnSpc>
                <a:spcPct val="130000"/>
              </a:lnSpc>
              <a:buNone/>
            </a:pPr>
            <a:endParaRPr lang="en-US" b="1"/>
          </a:p>
        </p:txBody>
      </p:sp>
      <p:pic>
        <p:nvPicPr>
          <p:cNvPr id="5" name="Picture 4">
            <a:extLst>
              <a:ext uri="{FF2B5EF4-FFF2-40B4-BE49-F238E27FC236}">
                <a16:creationId xmlns:a16="http://schemas.microsoft.com/office/drawing/2014/main" id="{DF574017-C21F-2E00-0B55-9E1D654BF0DA}"/>
              </a:ext>
            </a:extLst>
          </p:cNvPr>
          <p:cNvPicPr>
            <a:picLocks noChangeAspect="1"/>
          </p:cNvPicPr>
          <p:nvPr/>
        </p:nvPicPr>
        <p:blipFill>
          <a:blip r:embed="rId2"/>
          <a:stretch>
            <a:fillRect/>
          </a:stretch>
        </p:blipFill>
        <p:spPr>
          <a:xfrm>
            <a:off x="577264" y="1817988"/>
            <a:ext cx="4853358" cy="3863675"/>
          </a:xfrm>
          <a:prstGeom prst="rect">
            <a:avLst/>
          </a:prstGeom>
        </p:spPr>
      </p:pic>
      <p:sp>
        <p:nvSpPr>
          <p:cNvPr id="8" name="TextBox 7">
            <a:extLst>
              <a:ext uri="{FF2B5EF4-FFF2-40B4-BE49-F238E27FC236}">
                <a16:creationId xmlns:a16="http://schemas.microsoft.com/office/drawing/2014/main" id="{FA7070B8-B4B9-7913-9F72-D674AC5CAB72}"/>
              </a:ext>
            </a:extLst>
          </p:cNvPr>
          <p:cNvSpPr txBox="1"/>
          <p:nvPr/>
        </p:nvSpPr>
        <p:spPr>
          <a:xfrm>
            <a:off x="2146693" y="5804110"/>
            <a:ext cx="1714500" cy="369332"/>
          </a:xfrm>
          <a:prstGeom prst="rect">
            <a:avLst/>
          </a:prstGeom>
          <a:noFill/>
        </p:spPr>
        <p:txBody>
          <a:bodyPr wrap="square" rtlCol="0">
            <a:spAutoFit/>
          </a:bodyPr>
          <a:lstStyle/>
          <a:p>
            <a:r>
              <a:rPr lang="vi-VN" sz="1800"/>
              <a:t>Server Role</a:t>
            </a:r>
            <a:endParaRPr lang="en-US"/>
          </a:p>
        </p:txBody>
      </p:sp>
      <p:pic>
        <p:nvPicPr>
          <p:cNvPr id="9" name="Picture 8">
            <a:extLst>
              <a:ext uri="{FF2B5EF4-FFF2-40B4-BE49-F238E27FC236}">
                <a16:creationId xmlns:a16="http://schemas.microsoft.com/office/drawing/2014/main" id="{A5504403-FD6F-7B67-1DD5-3808F409CA7A}"/>
              </a:ext>
            </a:extLst>
          </p:cNvPr>
          <p:cNvPicPr>
            <a:picLocks noChangeAspect="1"/>
          </p:cNvPicPr>
          <p:nvPr/>
        </p:nvPicPr>
        <p:blipFill>
          <a:blip r:embed="rId3"/>
          <a:stretch>
            <a:fillRect/>
          </a:stretch>
        </p:blipFill>
        <p:spPr>
          <a:xfrm>
            <a:off x="6308000" y="1798938"/>
            <a:ext cx="4905821" cy="3882725"/>
          </a:xfrm>
          <a:prstGeom prst="rect">
            <a:avLst/>
          </a:prstGeom>
        </p:spPr>
      </p:pic>
      <p:sp>
        <p:nvSpPr>
          <p:cNvPr id="10" name="TextBox 9">
            <a:extLst>
              <a:ext uri="{FF2B5EF4-FFF2-40B4-BE49-F238E27FC236}">
                <a16:creationId xmlns:a16="http://schemas.microsoft.com/office/drawing/2014/main" id="{4966D762-C382-8046-0F88-0164D6B331F4}"/>
              </a:ext>
            </a:extLst>
          </p:cNvPr>
          <p:cNvSpPr txBox="1"/>
          <p:nvPr/>
        </p:nvSpPr>
        <p:spPr>
          <a:xfrm>
            <a:off x="7842896" y="5804110"/>
            <a:ext cx="1986904" cy="369332"/>
          </a:xfrm>
          <a:prstGeom prst="rect">
            <a:avLst/>
          </a:prstGeom>
          <a:noFill/>
        </p:spPr>
        <p:txBody>
          <a:bodyPr wrap="square" rtlCol="0">
            <a:spAutoFit/>
          </a:bodyPr>
          <a:lstStyle/>
          <a:p>
            <a:r>
              <a:rPr lang="vi-VN" sz="1800"/>
              <a:t>User Mapping</a:t>
            </a:r>
            <a:endParaRPr lang="en-US"/>
          </a:p>
        </p:txBody>
      </p:sp>
    </p:spTree>
    <p:extLst>
      <p:ext uri="{BB962C8B-B14F-4D97-AF65-F5344CB8AC3E}">
        <p14:creationId xmlns:p14="http://schemas.microsoft.com/office/powerpoint/2010/main" val="281491597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900" y="869224"/>
            <a:ext cx="5730736" cy="4831489"/>
          </a:xfrm>
        </p:spPr>
        <p:txBody>
          <a:bodyPr>
            <a:normAutofit/>
          </a:bodyPr>
          <a:lstStyle/>
          <a:p>
            <a:pPr marL="0" indent="0" algn="just">
              <a:lnSpc>
                <a:spcPct val="130000"/>
              </a:lnSpc>
              <a:buNone/>
            </a:pPr>
            <a:r>
              <a:rPr lang="en-US" b="1"/>
              <a:t>1.Dùng SSMS 2014 để tạo một login </a:t>
            </a:r>
          </a:p>
        </p:txBody>
      </p:sp>
      <p:pic>
        <p:nvPicPr>
          <p:cNvPr id="5" name="Picture 4">
            <a:extLst>
              <a:ext uri="{FF2B5EF4-FFF2-40B4-BE49-F238E27FC236}">
                <a16:creationId xmlns:a16="http://schemas.microsoft.com/office/drawing/2014/main" id="{B01CEF3D-FAE2-3D7A-601D-0B802E697679}"/>
              </a:ext>
            </a:extLst>
          </p:cNvPr>
          <p:cNvPicPr>
            <a:picLocks noChangeAspect="1"/>
          </p:cNvPicPr>
          <p:nvPr/>
        </p:nvPicPr>
        <p:blipFill>
          <a:blip r:embed="rId2"/>
          <a:stretch>
            <a:fillRect/>
          </a:stretch>
        </p:blipFill>
        <p:spPr>
          <a:xfrm>
            <a:off x="548644" y="1897209"/>
            <a:ext cx="5404481" cy="3939881"/>
          </a:xfrm>
          <a:prstGeom prst="rect">
            <a:avLst/>
          </a:prstGeom>
        </p:spPr>
      </p:pic>
      <p:pic>
        <p:nvPicPr>
          <p:cNvPr id="9" name="Picture 8">
            <a:extLst>
              <a:ext uri="{FF2B5EF4-FFF2-40B4-BE49-F238E27FC236}">
                <a16:creationId xmlns:a16="http://schemas.microsoft.com/office/drawing/2014/main" id="{61248780-AC91-9386-200B-68D0A7943449}"/>
              </a:ext>
            </a:extLst>
          </p:cNvPr>
          <p:cNvPicPr>
            <a:picLocks noChangeAspect="1"/>
          </p:cNvPicPr>
          <p:nvPr/>
        </p:nvPicPr>
        <p:blipFill>
          <a:blip r:embed="rId3"/>
          <a:stretch>
            <a:fillRect/>
          </a:stretch>
        </p:blipFill>
        <p:spPr>
          <a:xfrm>
            <a:off x="6373648" y="1897209"/>
            <a:ext cx="5404482" cy="3939087"/>
          </a:xfrm>
          <a:prstGeom prst="rect">
            <a:avLst/>
          </a:prstGeom>
        </p:spPr>
      </p:pic>
      <p:sp>
        <p:nvSpPr>
          <p:cNvPr id="10" name="TextBox 9">
            <a:extLst>
              <a:ext uri="{FF2B5EF4-FFF2-40B4-BE49-F238E27FC236}">
                <a16:creationId xmlns:a16="http://schemas.microsoft.com/office/drawing/2014/main" id="{6ACDB221-8B54-F03C-ABEB-DFA42E51136A}"/>
              </a:ext>
            </a:extLst>
          </p:cNvPr>
          <p:cNvSpPr txBox="1"/>
          <p:nvPr/>
        </p:nvSpPr>
        <p:spPr>
          <a:xfrm>
            <a:off x="2639178" y="5988776"/>
            <a:ext cx="1223412" cy="369332"/>
          </a:xfrm>
          <a:prstGeom prst="rect">
            <a:avLst/>
          </a:prstGeom>
          <a:noFill/>
        </p:spPr>
        <p:txBody>
          <a:bodyPr wrap="none" rtlCol="0">
            <a:spAutoFit/>
          </a:bodyPr>
          <a:lstStyle/>
          <a:p>
            <a:r>
              <a:rPr lang="vi-VN" sz="1800"/>
              <a:t>Securable</a:t>
            </a:r>
            <a:endParaRPr lang="en-US"/>
          </a:p>
        </p:txBody>
      </p:sp>
      <p:sp>
        <p:nvSpPr>
          <p:cNvPr id="11" name="TextBox 10">
            <a:extLst>
              <a:ext uri="{FF2B5EF4-FFF2-40B4-BE49-F238E27FC236}">
                <a16:creationId xmlns:a16="http://schemas.microsoft.com/office/drawing/2014/main" id="{3530884D-D007-0DAD-B272-BF4608AD764F}"/>
              </a:ext>
            </a:extLst>
          </p:cNvPr>
          <p:cNvSpPr txBox="1"/>
          <p:nvPr/>
        </p:nvSpPr>
        <p:spPr>
          <a:xfrm>
            <a:off x="8782050" y="5988776"/>
            <a:ext cx="838691" cy="369332"/>
          </a:xfrm>
          <a:prstGeom prst="rect">
            <a:avLst/>
          </a:prstGeom>
          <a:noFill/>
        </p:spPr>
        <p:txBody>
          <a:bodyPr wrap="none" rtlCol="0">
            <a:spAutoFit/>
          </a:bodyPr>
          <a:lstStyle/>
          <a:p>
            <a:r>
              <a:rPr lang="vi-VN" sz="1800"/>
              <a:t>Status</a:t>
            </a:r>
            <a:endParaRPr lang="en-US"/>
          </a:p>
        </p:txBody>
      </p:sp>
    </p:spTree>
    <p:extLst>
      <p:ext uri="{BB962C8B-B14F-4D97-AF65-F5344CB8AC3E}">
        <p14:creationId xmlns:p14="http://schemas.microsoft.com/office/powerpoint/2010/main" val="201787401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Windows logins</a:t>
            </a:r>
          </a:p>
          <a:p>
            <a:pPr marL="0" indent="0" algn="just">
              <a:lnSpc>
                <a:spcPct val="130000"/>
              </a:lnSpc>
              <a:buNone/>
            </a:pPr>
            <a:r>
              <a:rPr lang="en-US" sz="2400"/>
              <a:t>Các thủ tục hệ thống dùng để cấp, hủy, từ chối, hiệu chỉnh một login cho một user hay group của Windows. Chỉ có những thành viên của sysadmin hoặc securityadmin server roles mới có thể thực thi các thủ tục hệ thống này.</a:t>
            </a:r>
            <a:endParaRPr lang="en-US" sz="2400" b="1"/>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1263103588"/>
              </p:ext>
            </p:extLst>
          </p:nvPr>
        </p:nvGraphicFramePr>
        <p:xfrm>
          <a:off x="1206500" y="3910541"/>
          <a:ext cx="9626600" cy="2337506"/>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Sp_grantlogin ‘login’ Ví dụ: Sp_grantlogin 'HOGLXWK01024\Tuan'</a:t>
                      </a:r>
                    </a:p>
                  </a:txBody>
                  <a:tcPr/>
                </a:tc>
                <a:tc>
                  <a:txBody>
                    <a:bodyPr/>
                    <a:lstStyle/>
                    <a:p>
                      <a:r>
                        <a:rPr lang="en-US"/>
                        <a:t>Tạo một login cho một user hay group của Windows.</a:t>
                      </a:r>
                    </a:p>
                  </a:txBody>
                  <a:tcPr/>
                </a:tc>
                <a:extLst>
                  <a:ext uri="{0D108BD9-81ED-4DB2-BD59-A6C34878D82A}">
                    <a16:rowId xmlns:a16="http://schemas.microsoft.com/office/drawing/2014/main" val="1521485522"/>
                  </a:ext>
                </a:extLst>
              </a:tr>
              <a:tr h="947561">
                <a:tc>
                  <a:txBody>
                    <a:bodyPr/>
                    <a:lstStyle/>
                    <a:p>
                      <a:r>
                        <a:rPr lang="en-US"/>
                        <a:t>Sp_revokelogin 'login‘ Ví dụ: Sp_revokelogin 'HOGLXWK01024\Tuan'</a:t>
                      </a:r>
                    </a:p>
                  </a:txBody>
                  <a:tcPr/>
                </a:tc>
                <a:tc>
                  <a:txBody>
                    <a:bodyPr/>
                    <a:lstStyle/>
                    <a:p>
                      <a:r>
                        <a:rPr lang="en-US"/>
                        <a:t>Hủy login từ SQL Server đối với các user hay group của Windows </a:t>
                      </a:r>
                    </a:p>
                  </a:txBody>
                  <a:tcPr/>
                </a:tc>
                <a:extLst>
                  <a:ext uri="{0D108BD9-81ED-4DB2-BD59-A6C34878D82A}">
                    <a16:rowId xmlns:a16="http://schemas.microsoft.com/office/drawing/2014/main" val="619548222"/>
                  </a:ext>
                </a:extLst>
              </a:tr>
            </a:tbl>
          </a:graphicData>
        </a:graphic>
      </p:graphicFrame>
    </p:spTree>
    <p:extLst>
      <p:ext uri="{BB962C8B-B14F-4D97-AF65-F5344CB8AC3E}">
        <p14:creationId xmlns:p14="http://schemas.microsoft.com/office/powerpoint/2010/main" val="7109482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Windows logins</a:t>
            </a:r>
          </a:p>
          <a:p>
            <a:pPr marL="0" indent="0" algn="just">
              <a:lnSpc>
                <a:spcPct val="130000"/>
              </a:lnSpc>
              <a:buNone/>
            </a:pPr>
            <a:r>
              <a:rPr lang="en-US" sz="2400"/>
              <a:t>Các thủ tục hệ thống dùng để cấp, hủy, từ chối, hiệu chỉnh một login cho một user hay group của Windows. Chỉ có những thành viên của sysadmin hoặc securityadmin server roles mới có thể thực thi các thủ tục hệ thống này.</a:t>
            </a:r>
            <a:endParaRPr lang="en-US" sz="2400" b="1"/>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4180056239"/>
              </p:ext>
            </p:extLst>
          </p:nvPr>
        </p:nvGraphicFramePr>
        <p:xfrm>
          <a:off x="1282700" y="4148666"/>
          <a:ext cx="9626600" cy="1389945"/>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Sp_denylogin 'login‘ Ví dụ: Sp_denylogin 'HOGLXWK01024\Tuan' </a:t>
                      </a:r>
                    </a:p>
                  </a:txBody>
                  <a:tcPr/>
                </a:tc>
                <a:tc>
                  <a:txBody>
                    <a:bodyPr/>
                    <a:lstStyle/>
                    <a:p>
                      <a:r>
                        <a:rPr lang="en-US"/>
                        <a:t>p_denylogin 'login‘ Ví dụ: Sp_denylogin 'HOGLXWK01024\Tuan’ .</a:t>
                      </a:r>
                    </a:p>
                  </a:txBody>
                  <a:tcPr/>
                </a:tc>
                <a:extLst>
                  <a:ext uri="{0D108BD9-81ED-4DB2-BD59-A6C34878D82A}">
                    <a16:rowId xmlns:a16="http://schemas.microsoft.com/office/drawing/2014/main" val="1521485522"/>
                  </a:ext>
                </a:extLst>
              </a:tr>
            </a:tbl>
          </a:graphicData>
        </a:graphic>
      </p:graphicFrame>
    </p:spTree>
    <p:extLst>
      <p:ext uri="{BB962C8B-B14F-4D97-AF65-F5344CB8AC3E}">
        <p14:creationId xmlns:p14="http://schemas.microsoft.com/office/powerpoint/2010/main" val="32958199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SQL Server Logins</a:t>
            </a:r>
          </a:p>
          <a:p>
            <a:pPr marL="0" indent="0" algn="just">
              <a:lnSpc>
                <a:spcPct val="130000"/>
              </a:lnSpc>
              <a:buNone/>
            </a:pPr>
            <a:r>
              <a:rPr lang="vi-VN" sz="2400"/>
              <a:t>Các thủ tục hệ thống sau cho phép cấp, hủy, từ chối, hiệu chỉnh một login kết với một tài khoản người dùng SQL Server. Chỉ có các thành viên của sysadmin hoặc securityadmin server roles mới có thể thực thi các thủ tục hệ thống này.</a:t>
            </a:r>
            <a:endParaRPr lang="en-US" sz="2400" b="1"/>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1332524174"/>
              </p:ext>
            </p:extLst>
          </p:nvPr>
        </p:nvGraphicFramePr>
        <p:xfrm>
          <a:off x="1184275" y="3729566"/>
          <a:ext cx="9626600" cy="1905424"/>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Sp_addlogin 'login', ['password', 'database', 'language‘] Ví dụ: Sp_addlogin 'nmtuan', '123456789', 'QLTV' Tạo một SQL Server login mới có tên là nmtuan, với password là 123456789 và CSDL mặc định QLTV.</a:t>
                      </a:r>
                    </a:p>
                  </a:txBody>
                  <a:tcPr/>
                </a:tc>
                <a:tc>
                  <a:txBody>
                    <a:bodyPr/>
                    <a:lstStyle/>
                    <a:p>
                      <a:r>
                        <a:rPr lang="en-US"/>
                        <a:t>Tạo một login SQL Server mới. Password là NULL nếu không chỉ định. CSDL mặc định là master nếu không chỉ định. Ngôn ngữ mặc định là ngôn ngữ của server hiện hành nếu không chỉ định.</a:t>
                      </a:r>
                    </a:p>
                  </a:txBody>
                  <a:tcPr/>
                </a:tc>
                <a:extLst>
                  <a:ext uri="{0D108BD9-81ED-4DB2-BD59-A6C34878D82A}">
                    <a16:rowId xmlns:a16="http://schemas.microsoft.com/office/drawing/2014/main" val="1521485522"/>
                  </a:ext>
                </a:extLst>
              </a:tr>
            </a:tbl>
          </a:graphicData>
        </a:graphic>
      </p:graphicFrame>
    </p:spTree>
    <p:extLst>
      <p:ext uri="{BB962C8B-B14F-4D97-AF65-F5344CB8AC3E}">
        <p14:creationId xmlns:p14="http://schemas.microsoft.com/office/powerpoint/2010/main" val="2026223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SQL Server Logins</a:t>
            </a:r>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2401172317"/>
              </p:ext>
            </p:extLst>
          </p:nvPr>
        </p:nvGraphicFramePr>
        <p:xfrm>
          <a:off x="1054100" y="2596091"/>
          <a:ext cx="9626600" cy="2578665"/>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Sp_droplogin 'login‘ Ví dụ: Sp_droplogin 'nmtuan‘</a:t>
                      </a:r>
                    </a:p>
                  </a:txBody>
                  <a:tcPr/>
                </a:tc>
                <a:tc>
                  <a:txBody>
                    <a:bodyPr/>
                    <a:lstStyle/>
                    <a:p>
                      <a:r>
                        <a:rPr lang="en-US"/>
                        <a:t>Xóa một SQL Server login.</a:t>
                      </a:r>
                    </a:p>
                  </a:txBody>
                  <a:tcPr/>
                </a:tc>
                <a:extLst>
                  <a:ext uri="{0D108BD9-81ED-4DB2-BD59-A6C34878D82A}">
                    <a16:rowId xmlns:a16="http://schemas.microsoft.com/office/drawing/2014/main" val="1521485522"/>
                  </a:ext>
                </a:extLst>
              </a:tr>
              <a:tr h="947561">
                <a:tc>
                  <a:txBody>
                    <a:bodyPr/>
                    <a:lstStyle/>
                    <a:p>
                      <a:r>
                        <a:rPr lang="en-US"/>
                        <a:t>Sp_password 'old_password', 'new_password', 'login’ </a:t>
                      </a:r>
                    </a:p>
                    <a:p>
                      <a:r>
                        <a:rPr lang="en-US"/>
                        <a:t>Ví dụ: Sp_password '123456789', '987654321', 'nmtuan'</a:t>
                      </a:r>
                    </a:p>
                  </a:txBody>
                  <a:tcPr/>
                </a:tc>
                <a:tc>
                  <a:txBody>
                    <a:bodyPr/>
                    <a:lstStyle/>
                    <a:p>
                      <a:r>
                        <a:rPr lang="en-US"/>
                        <a:t>Thêm hoặc thay đổi password cho SQL Server login.</a:t>
                      </a:r>
                    </a:p>
                  </a:txBody>
                  <a:tcPr/>
                </a:tc>
                <a:extLst>
                  <a:ext uri="{0D108BD9-81ED-4DB2-BD59-A6C34878D82A}">
                    <a16:rowId xmlns:a16="http://schemas.microsoft.com/office/drawing/2014/main" val="619548222"/>
                  </a:ext>
                </a:extLst>
              </a:tr>
            </a:tbl>
          </a:graphicData>
        </a:graphic>
      </p:graphicFrame>
    </p:spTree>
    <p:extLst>
      <p:ext uri="{BB962C8B-B14F-4D97-AF65-F5344CB8AC3E}">
        <p14:creationId xmlns:p14="http://schemas.microsoft.com/office/powerpoint/2010/main" val="15903751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3341" y="2458935"/>
            <a:ext cx="10058400" cy="3636994"/>
          </a:xfrm>
        </p:spPr>
        <p:txBody>
          <a:bodyPr>
            <a:normAutofit/>
          </a:bodyPr>
          <a:lstStyle/>
          <a:p>
            <a:r>
              <a:rPr lang="en-US" b="1" dirty="0">
                <a:latin typeface="Times New Roman" panose="02020603050405020304" pitchFamily="18" charset="0"/>
                <a:cs typeface="Times New Roman" panose="02020603050405020304" pitchFamily="18" charset="0"/>
              </a:rPr>
              <a:t>I</a:t>
            </a:r>
            <a:r>
              <a:rPr lang="en-US" sz="2800" b="1">
                <a:latin typeface="Times New Roman" panose="02020603050405020304" pitchFamily="18" charset="0"/>
                <a:cs typeface="Times New Roman" panose="02020603050405020304" pitchFamily="18" charset="0"/>
              </a:rPr>
              <a:t>:</a:t>
            </a:r>
            <a:r>
              <a:rPr lang="vi-VN" sz="2800"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QUYỀN ĐĂNG NHẬP HỆ THỐNG </a:t>
            </a:r>
            <a:endParaRPr lang="vi-VN" sz="2800" b="1" dirty="0">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II</a:t>
            </a:r>
            <a:r>
              <a:rPr lang="en-US" sz="2800" b="1">
                <a:latin typeface="Times New Roman" panose="02020603050405020304" pitchFamily="18" charset="0"/>
                <a:cs typeface="Times New Roman" panose="02020603050405020304" pitchFamily="18" charset="0"/>
              </a:rPr>
              <a:t>:</a:t>
            </a:r>
            <a:r>
              <a:rPr lang="vi-VN" sz="2800" b="1">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QUYỀN TRUY XUẤT DỮ LIỆU</a:t>
            </a:r>
            <a:r>
              <a:rPr lang="en-US" sz="2800" dirty="0">
                <a:latin typeface="Times New Roman" panose="02020603050405020304" pitchFamily="18" charset="0"/>
                <a:cs typeface="Times New Roman" panose="02020603050405020304" pitchFamily="18" charset="0"/>
              </a:rPr>
              <a:t>	</a:t>
            </a:r>
          </a:p>
          <a:p>
            <a:r>
              <a:rPr lang="en-US" b="1">
                <a:latin typeface="Times New Roman" panose="02020603050405020304" pitchFamily="18" charset="0"/>
                <a:cs typeface="Times New Roman" panose="02020603050405020304" pitchFamily="18" charset="0"/>
              </a:rPr>
              <a:t>III</a:t>
            </a:r>
            <a:r>
              <a:rPr lang="en-US" sz="2800" b="1">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TẠO VÀ QUẢN LÝ VIỆC ĐĂNG NHẬP</a:t>
            </a:r>
            <a:endParaRPr lang="en-US" b="1"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6676" y="953037"/>
            <a:ext cx="6220496" cy="769441"/>
          </a:xfrm>
          <a:prstGeom prst="rect">
            <a:avLst/>
          </a:prstGeom>
          <a:noFill/>
        </p:spPr>
        <p:txBody>
          <a:bodyPr wrap="square" rtlCol="0">
            <a:spAutoFit/>
          </a:bodyPr>
          <a:lstStyle/>
          <a:p>
            <a:r>
              <a:rPr lang="vi-VN"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Nội dung trình bày </a:t>
            </a:r>
            <a:endParaRPr lang="en-US"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74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Server Roles</a:t>
            </a:r>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297854872"/>
              </p:ext>
            </p:extLst>
          </p:nvPr>
        </p:nvGraphicFramePr>
        <p:xfrm>
          <a:off x="1054100" y="2596091"/>
          <a:ext cx="9626600" cy="2578665"/>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 addsrvrolemember 'login', 'role‘ </a:t>
                      </a:r>
                    </a:p>
                    <a:p>
                      <a:r>
                        <a:rPr lang="en-US"/>
                        <a:t>Ví dụ: Sp_addsrvrolemember 'nmtuan', 'securityadmin' Thêm login có tên là nmtuan vào server role Security Administrator.</a:t>
                      </a:r>
                    </a:p>
                  </a:txBody>
                  <a:tcPr/>
                </a:tc>
                <a:tc>
                  <a:txBody>
                    <a:bodyPr/>
                    <a:lstStyle/>
                    <a:p>
                      <a:r>
                        <a:rPr lang="vi-VN"/>
                        <a:t>Thêm login như là thành viên của server role.</a:t>
                      </a:r>
                      <a:endParaRPr lang="en-US"/>
                    </a:p>
                  </a:txBody>
                  <a:tcPr/>
                </a:tc>
                <a:extLst>
                  <a:ext uri="{0D108BD9-81ED-4DB2-BD59-A6C34878D82A}">
                    <a16:rowId xmlns:a16="http://schemas.microsoft.com/office/drawing/2014/main" val="1521485522"/>
                  </a:ext>
                </a:extLst>
              </a:tr>
              <a:tr h="947561">
                <a:tc>
                  <a:txBody>
                    <a:bodyPr/>
                    <a:lstStyle/>
                    <a:p>
                      <a:r>
                        <a:rPr lang="en-US"/>
                        <a:t>Sp_dropsrvrolemember 'login', 'role‘</a:t>
                      </a:r>
                    </a:p>
                    <a:p>
                      <a:r>
                        <a:rPr lang="en-US"/>
                        <a:t>Ví dụ: Sp_dropsrvrolemember 'nmtuan', 'securityadmin'</a:t>
                      </a:r>
                    </a:p>
                  </a:txBody>
                  <a:tcPr/>
                </a:tc>
                <a:tc>
                  <a:txBody>
                    <a:bodyPr/>
                    <a:lstStyle/>
                    <a:p>
                      <a:r>
                        <a:rPr lang="en-US"/>
                        <a:t>Xoá login không là thành viên của một server role. </a:t>
                      </a:r>
                    </a:p>
                  </a:txBody>
                  <a:tcPr/>
                </a:tc>
                <a:extLst>
                  <a:ext uri="{0D108BD9-81ED-4DB2-BD59-A6C34878D82A}">
                    <a16:rowId xmlns:a16="http://schemas.microsoft.com/office/drawing/2014/main" val="619548222"/>
                  </a:ext>
                </a:extLst>
              </a:tr>
            </a:tbl>
          </a:graphicData>
        </a:graphic>
      </p:graphicFrame>
    </p:spTree>
    <p:extLst>
      <p:ext uri="{BB962C8B-B14F-4D97-AF65-F5344CB8AC3E}">
        <p14:creationId xmlns:p14="http://schemas.microsoft.com/office/powerpoint/2010/main" val="38720083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Database Access</a:t>
            </a:r>
          </a:p>
          <a:p>
            <a:pPr marL="0" indent="0" algn="just">
              <a:lnSpc>
                <a:spcPct val="130000"/>
              </a:lnSpc>
              <a:buNone/>
            </a:pPr>
            <a:r>
              <a:rPr lang="vi-VN" sz="2400"/>
              <a:t>Các thủ tục sau đây được dùng để thêm hay xóa một login (Windows hoặc SQL Server) hiện hữu được quyền truy xuất trong CSDL hiện hành. Không giống như SQL Server Enterprise Manager, bạn có thể cấp một nhóm của Windows group truy xuất đến CSDL mà không cần tạo login trước một cách tường minh trong bảng syslogins. Chỉ có các thành viên của sysadmin server role, và db_accessadmin và db_owner fixed database role mới có thể thực thi các thủ tục hệ thống này.</a:t>
            </a:r>
            <a:endParaRPr lang="en-US" sz="2400" b="1"/>
          </a:p>
        </p:txBody>
      </p:sp>
    </p:spTree>
    <p:extLst>
      <p:ext uri="{BB962C8B-B14F-4D97-AF65-F5344CB8AC3E}">
        <p14:creationId xmlns:p14="http://schemas.microsoft.com/office/powerpoint/2010/main" val="41986162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Database Access</a:t>
            </a:r>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1984000389"/>
              </p:ext>
            </p:extLst>
          </p:nvPr>
        </p:nvGraphicFramePr>
        <p:xfrm>
          <a:off x="1054100" y="2596091"/>
          <a:ext cx="9626600" cy="3127305"/>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Sp_grantdbaccess 'login’ </a:t>
                      </a:r>
                    </a:p>
                    <a:p>
                      <a:r>
                        <a:rPr lang="en-US"/>
                        <a:t>Ví dụ: USE QLKhoa EXEC Sp_grantdbaccess 'MSSV1’ </a:t>
                      </a:r>
                    </a:p>
                    <a:p>
                      <a:r>
                        <a:rPr lang="en-US"/>
                        <a:t>Cho phép login tên là MSSV1 truy xuất đến CSDL hiện hành, dùng user name là MSSV1 trong CSDL QLKhoa.</a:t>
                      </a:r>
                    </a:p>
                  </a:txBody>
                  <a:tcPr/>
                </a:tc>
                <a:tc>
                  <a:txBody>
                    <a:bodyPr/>
                    <a:lstStyle/>
                    <a:p>
                      <a:r>
                        <a:rPr lang="vi-VN"/>
                        <a:t>Thêm một login như là một user trong CSDL hiện hành. Mặc dù tên user name trong CSDL có thể khác với tên login, điều này không khuyến cáo..</a:t>
                      </a:r>
                      <a:endParaRPr lang="en-US"/>
                    </a:p>
                  </a:txBody>
                  <a:tcPr/>
                </a:tc>
                <a:extLst>
                  <a:ext uri="{0D108BD9-81ED-4DB2-BD59-A6C34878D82A}">
                    <a16:rowId xmlns:a16="http://schemas.microsoft.com/office/drawing/2014/main" val="1521485522"/>
                  </a:ext>
                </a:extLst>
              </a:tr>
              <a:tr h="947561">
                <a:tc>
                  <a:txBody>
                    <a:bodyPr/>
                    <a:lstStyle/>
                    <a:p>
                      <a:r>
                        <a:rPr lang="en-US"/>
                        <a:t>Sp_revokedbaccess 'name‘ Ví dụ: Sp_revokedbaccess 'MSSV1’</a:t>
                      </a:r>
                    </a:p>
                  </a:txBody>
                  <a:tcPr/>
                </a:tc>
                <a:tc>
                  <a:txBody>
                    <a:bodyPr/>
                    <a:lstStyle/>
                    <a:p>
                      <a:r>
                        <a:rPr lang="vi-VN"/>
                        <a:t>Bỏ một login như là một user trong CSDL hiện hành</a:t>
                      </a:r>
                      <a:r>
                        <a:rPr lang="en-US"/>
                        <a:t>.</a:t>
                      </a:r>
                    </a:p>
                  </a:txBody>
                  <a:tcPr/>
                </a:tc>
                <a:extLst>
                  <a:ext uri="{0D108BD9-81ED-4DB2-BD59-A6C34878D82A}">
                    <a16:rowId xmlns:a16="http://schemas.microsoft.com/office/drawing/2014/main" val="619548222"/>
                  </a:ext>
                </a:extLst>
              </a:tr>
            </a:tbl>
          </a:graphicData>
        </a:graphic>
      </p:graphicFrame>
    </p:spTree>
    <p:extLst>
      <p:ext uri="{BB962C8B-B14F-4D97-AF65-F5344CB8AC3E}">
        <p14:creationId xmlns:p14="http://schemas.microsoft.com/office/powerpoint/2010/main" val="264513597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Database Roles</a:t>
            </a:r>
          </a:p>
          <a:p>
            <a:pPr marL="0" indent="0" algn="just">
              <a:lnSpc>
                <a:spcPct val="130000"/>
              </a:lnSpc>
              <a:buNone/>
            </a:pPr>
            <a:r>
              <a:rPr lang="vi-VN" sz="2400"/>
              <a:t>Các thủ tục hệ thống sau đây được dùng để thay đổi database owner, thêm hoặc xóa một tài khoản bảo mật vào một database role có sẵn, hoặc tạo hoặc xóa một user-defined database role.</a:t>
            </a:r>
            <a:endParaRPr lang="en-US" sz="2400" b="1"/>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2581851528"/>
              </p:ext>
            </p:extLst>
          </p:nvPr>
        </p:nvGraphicFramePr>
        <p:xfrm>
          <a:off x="657225" y="3689385"/>
          <a:ext cx="10896600" cy="3005172"/>
        </p:xfrm>
        <a:graphic>
          <a:graphicData uri="http://schemas.openxmlformats.org/drawingml/2006/table">
            <a:tbl>
              <a:tblPr firstRow="1" bandRow="1">
                <a:tableStyleId>{5C22544A-7EE6-4342-B048-85BDC9FD1C3A}</a:tableStyleId>
              </a:tblPr>
              <a:tblGrid>
                <a:gridCol w="5448300">
                  <a:extLst>
                    <a:ext uri="{9D8B030D-6E8A-4147-A177-3AD203B41FA5}">
                      <a16:colId xmlns:a16="http://schemas.microsoft.com/office/drawing/2014/main" val="385513592"/>
                    </a:ext>
                  </a:extLst>
                </a:gridCol>
                <a:gridCol w="5448300">
                  <a:extLst>
                    <a:ext uri="{9D8B030D-6E8A-4147-A177-3AD203B41FA5}">
                      <a16:colId xmlns:a16="http://schemas.microsoft.com/office/drawing/2014/main" val="1246642956"/>
                    </a:ext>
                  </a:extLst>
                </a:gridCol>
              </a:tblGrid>
              <a:tr h="609906">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2395266">
                <a:tc>
                  <a:txBody>
                    <a:bodyPr/>
                    <a:lstStyle/>
                    <a:p>
                      <a:r>
                        <a:rPr lang="en-US"/>
                        <a:t>Sp_addrolemember 'role', 'user_login’ </a:t>
                      </a:r>
                    </a:p>
                    <a:p>
                      <a:r>
                        <a:rPr lang="en-US"/>
                        <a:t>Ví dụ: Use QLTV EXEC Sp_addrolemember 'db_securityadmin', 'nmtuan’ </a:t>
                      </a:r>
                    </a:p>
                    <a:p>
                      <a:r>
                        <a:rPr lang="en-US"/>
                        <a:t>Thêm tài khoản nmtuan vào db_securityadmin database role trong CSDL QLTV. </a:t>
                      </a:r>
                    </a:p>
                  </a:txBody>
                  <a:tcPr/>
                </a:tc>
                <a:tc>
                  <a:txBody>
                    <a:bodyPr/>
                    <a:lstStyle/>
                    <a:p>
                      <a:r>
                        <a:rPr lang="en-US"/>
                        <a:t>Thêm một tài khoản vào một database role trong CSDL hiện hành. Bạn có thể thêm một userdefined database role vào fixed hoặc userdefined database role. Chỉ có những thành viên của sysadmin server role và db_owner and db_security fixed database roles mới có thể thêm thành viên vào database role. Thành viên của database role có thể thành viên vào cho database role đó.</a:t>
                      </a:r>
                    </a:p>
                  </a:txBody>
                  <a:tcPr/>
                </a:tc>
                <a:extLst>
                  <a:ext uri="{0D108BD9-81ED-4DB2-BD59-A6C34878D82A}">
                    <a16:rowId xmlns:a16="http://schemas.microsoft.com/office/drawing/2014/main" val="1521485522"/>
                  </a:ext>
                </a:extLst>
              </a:tr>
            </a:tbl>
          </a:graphicData>
        </a:graphic>
      </p:graphicFrame>
    </p:spTree>
    <p:extLst>
      <p:ext uri="{BB962C8B-B14F-4D97-AF65-F5344CB8AC3E}">
        <p14:creationId xmlns:p14="http://schemas.microsoft.com/office/powerpoint/2010/main" val="15729782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Database Roles</a:t>
            </a:r>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4098868133"/>
              </p:ext>
            </p:extLst>
          </p:nvPr>
        </p:nvGraphicFramePr>
        <p:xfrm>
          <a:off x="647700" y="2194787"/>
          <a:ext cx="10896600" cy="2424838"/>
        </p:xfrm>
        <a:graphic>
          <a:graphicData uri="http://schemas.openxmlformats.org/drawingml/2006/table">
            <a:tbl>
              <a:tblPr firstRow="1" bandRow="1">
                <a:tableStyleId>{5C22544A-7EE6-4342-B048-85BDC9FD1C3A}</a:tableStyleId>
              </a:tblPr>
              <a:tblGrid>
                <a:gridCol w="5448300">
                  <a:extLst>
                    <a:ext uri="{9D8B030D-6E8A-4147-A177-3AD203B41FA5}">
                      <a16:colId xmlns:a16="http://schemas.microsoft.com/office/drawing/2014/main" val="385513592"/>
                    </a:ext>
                  </a:extLst>
                </a:gridCol>
                <a:gridCol w="5448300">
                  <a:extLst>
                    <a:ext uri="{9D8B030D-6E8A-4147-A177-3AD203B41FA5}">
                      <a16:colId xmlns:a16="http://schemas.microsoft.com/office/drawing/2014/main" val="1246642956"/>
                    </a:ext>
                  </a:extLst>
                </a:gridCol>
              </a:tblGrid>
              <a:tr h="609906">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1814932">
                <a:tc>
                  <a:txBody>
                    <a:bodyPr/>
                    <a:lstStyle/>
                    <a:p>
                      <a:r>
                        <a:rPr lang="en-US"/>
                        <a:t>Sp_droprolemember 'role', ‘user_login’</a:t>
                      </a:r>
                    </a:p>
                    <a:p>
                      <a:r>
                        <a:rPr lang="en-US"/>
                        <a:t>Ví dụ: Sp_droprolemember 'db_securityadmin', 'nmtuan' </a:t>
                      </a:r>
                    </a:p>
                  </a:txBody>
                  <a:tcPr/>
                </a:tc>
                <a:tc>
                  <a:txBody>
                    <a:bodyPr/>
                    <a:lstStyle/>
                    <a:p>
                      <a:r>
                        <a:rPr lang="en-US"/>
                        <a:t>Xóa một tài khoản từ một CSDL vào CSDL hiện hành. Chỉ có những thành viên của sysadmin server role và db_owner và db_security fixed dababase roles mới có thể xóa các thành viên ra khỏi database role. Các thành viên của database role mới có thể xóa các thành viên ra khỏi database roles.</a:t>
                      </a:r>
                    </a:p>
                  </a:txBody>
                  <a:tcPr/>
                </a:tc>
                <a:extLst>
                  <a:ext uri="{0D108BD9-81ED-4DB2-BD59-A6C34878D82A}">
                    <a16:rowId xmlns:a16="http://schemas.microsoft.com/office/drawing/2014/main" val="1521485522"/>
                  </a:ext>
                </a:extLst>
              </a:tr>
            </a:tbl>
          </a:graphicData>
        </a:graphic>
      </p:graphicFrame>
    </p:spTree>
    <p:extLst>
      <p:ext uri="{BB962C8B-B14F-4D97-AF65-F5344CB8AC3E}">
        <p14:creationId xmlns:p14="http://schemas.microsoft.com/office/powerpoint/2010/main" val="2912208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24620"/>
            <a:ext cx="11658600" cy="1325563"/>
          </a:xfrm>
        </p:spPr>
        <p:txBody>
          <a:bodyPr/>
          <a:lstStyle/>
          <a:p>
            <a:r>
              <a:rPr lang="en-US" b="1">
                <a:latin typeface="Times New Roman" panose="02020603050405020304" pitchFamily="18" charset="0"/>
                <a:cs typeface="Times New Roman" panose="02020603050405020304" pitchFamily="18" charset="0"/>
              </a:rPr>
              <a:t>III.TẠO VÀ QUẢN LÝ VIỆC ĐĂNG NHẬP</a:t>
            </a:r>
            <a:endParaRPr lang="en-US" dirty="0"/>
          </a:p>
        </p:txBody>
      </p:sp>
      <p:sp>
        <p:nvSpPr>
          <p:cNvPr id="3" name="Content Placeholder 2"/>
          <p:cNvSpPr>
            <a:spLocks noGrp="1"/>
          </p:cNvSpPr>
          <p:nvPr>
            <p:ph idx="1"/>
          </p:nvPr>
        </p:nvSpPr>
        <p:spPr>
          <a:xfrm>
            <a:off x="342899" y="869224"/>
            <a:ext cx="11372851" cy="4831489"/>
          </a:xfrm>
        </p:spPr>
        <p:txBody>
          <a:bodyPr>
            <a:normAutofit/>
          </a:bodyPr>
          <a:lstStyle/>
          <a:p>
            <a:pPr marL="0" indent="0" algn="just">
              <a:lnSpc>
                <a:spcPct val="130000"/>
              </a:lnSpc>
              <a:buNone/>
            </a:pPr>
            <a:r>
              <a:rPr lang="en-US" b="1"/>
              <a:t>2.</a:t>
            </a:r>
            <a:r>
              <a:rPr lang="en-US"/>
              <a:t> </a:t>
            </a:r>
            <a:r>
              <a:rPr lang="en-US" b="1"/>
              <a:t>Tạo Login bằng Transact-SQL</a:t>
            </a:r>
          </a:p>
          <a:p>
            <a:pPr marL="0" indent="0" algn="just">
              <a:lnSpc>
                <a:spcPct val="130000"/>
              </a:lnSpc>
              <a:buNone/>
            </a:pPr>
            <a:r>
              <a:rPr lang="en-US" b="1"/>
              <a:t> Để xem các thông tin về login,cần dung hệ thống thủ tục sau:</a:t>
            </a:r>
          </a:p>
        </p:txBody>
      </p:sp>
      <p:graphicFrame>
        <p:nvGraphicFramePr>
          <p:cNvPr id="6" name="Table 6">
            <a:extLst>
              <a:ext uri="{FF2B5EF4-FFF2-40B4-BE49-F238E27FC236}">
                <a16:creationId xmlns:a16="http://schemas.microsoft.com/office/drawing/2014/main" id="{34542B02-2747-781F-DCB0-4C69243A947F}"/>
              </a:ext>
            </a:extLst>
          </p:cNvPr>
          <p:cNvGraphicFramePr>
            <a:graphicFrameLocks noGrp="1"/>
          </p:cNvGraphicFramePr>
          <p:nvPr>
            <p:extLst>
              <p:ext uri="{D42A27DB-BD31-4B8C-83A1-F6EECF244321}">
                <p14:modId xmlns:p14="http://schemas.microsoft.com/office/powerpoint/2010/main" val="177657336"/>
              </p:ext>
            </p:extLst>
          </p:nvPr>
        </p:nvGraphicFramePr>
        <p:xfrm>
          <a:off x="1054100" y="2596091"/>
          <a:ext cx="9626600" cy="2578665"/>
        </p:xfrm>
        <a:graphic>
          <a:graphicData uri="http://schemas.openxmlformats.org/drawingml/2006/table">
            <a:tbl>
              <a:tblPr firstRow="1" bandRow="1">
                <a:tableStyleId>{5C22544A-7EE6-4342-B048-85BDC9FD1C3A}</a:tableStyleId>
              </a:tblPr>
              <a:tblGrid>
                <a:gridCol w="4813300">
                  <a:extLst>
                    <a:ext uri="{9D8B030D-6E8A-4147-A177-3AD203B41FA5}">
                      <a16:colId xmlns:a16="http://schemas.microsoft.com/office/drawing/2014/main" val="385513592"/>
                    </a:ext>
                  </a:extLst>
                </a:gridCol>
                <a:gridCol w="4813300">
                  <a:extLst>
                    <a:ext uri="{9D8B030D-6E8A-4147-A177-3AD203B41FA5}">
                      <a16:colId xmlns:a16="http://schemas.microsoft.com/office/drawing/2014/main" val="1246642956"/>
                    </a:ext>
                  </a:extLst>
                </a:gridCol>
              </a:tblGrid>
              <a:tr h="442384">
                <a:tc>
                  <a:txBody>
                    <a:bodyPr/>
                    <a:lstStyle/>
                    <a:p>
                      <a:pPr algn="ctr"/>
                      <a:r>
                        <a:rPr lang="en-US"/>
                        <a:t>Thủ tục hệ thống </a:t>
                      </a:r>
                    </a:p>
                  </a:txBody>
                  <a:tcPr/>
                </a:tc>
                <a:tc>
                  <a:txBody>
                    <a:bodyPr/>
                    <a:lstStyle/>
                    <a:p>
                      <a:pPr algn="ctr"/>
                      <a:r>
                        <a:rPr lang="en-US"/>
                        <a:t>Mô tả</a:t>
                      </a:r>
                    </a:p>
                  </a:txBody>
                  <a:tcPr/>
                </a:tc>
                <a:extLst>
                  <a:ext uri="{0D108BD9-81ED-4DB2-BD59-A6C34878D82A}">
                    <a16:rowId xmlns:a16="http://schemas.microsoft.com/office/drawing/2014/main" val="3828020871"/>
                  </a:ext>
                </a:extLst>
              </a:tr>
              <a:tr h="947561">
                <a:tc>
                  <a:txBody>
                    <a:bodyPr/>
                    <a:lstStyle/>
                    <a:p>
                      <a:r>
                        <a:rPr lang="en-US"/>
                        <a:t>Sp_helplogins [ 'login' ] </a:t>
                      </a:r>
                    </a:p>
                  </a:txBody>
                  <a:tcPr/>
                </a:tc>
                <a:tc>
                  <a:txBody>
                    <a:bodyPr/>
                    <a:lstStyle/>
                    <a:p>
                      <a:r>
                        <a:rPr lang="vi-VN"/>
                        <a:t>Trả về các thông tin của tất cả các login hoặc một login được chỉ định, kể cả các CSDL mà login có truy xuất đến và các database roles mà login là thành viên.</a:t>
                      </a:r>
                      <a:endParaRPr lang="en-US"/>
                    </a:p>
                  </a:txBody>
                  <a:tcPr/>
                </a:tc>
                <a:extLst>
                  <a:ext uri="{0D108BD9-81ED-4DB2-BD59-A6C34878D82A}">
                    <a16:rowId xmlns:a16="http://schemas.microsoft.com/office/drawing/2014/main" val="1521485522"/>
                  </a:ext>
                </a:extLst>
              </a:tr>
              <a:tr h="947561">
                <a:tc>
                  <a:txBody>
                    <a:bodyPr/>
                    <a:lstStyle/>
                    <a:p>
                      <a:r>
                        <a:rPr lang="en-US"/>
                        <a:t>Sp_helpuser [ ‘user_login' ] </a:t>
                      </a:r>
                    </a:p>
                  </a:txBody>
                  <a:tcPr/>
                </a:tc>
                <a:tc>
                  <a:txBody>
                    <a:bodyPr/>
                    <a:lstStyle/>
                    <a:p>
                      <a:r>
                        <a:rPr lang="en-US"/>
                        <a:t>Trả về thông tin về tất cả các user hoặc user chỉ định trong CSDL hiện hành, kể cả tất cả các hội thành viên của database role.</a:t>
                      </a:r>
                    </a:p>
                  </a:txBody>
                  <a:tcPr/>
                </a:tc>
                <a:extLst>
                  <a:ext uri="{0D108BD9-81ED-4DB2-BD59-A6C34878D82A}">
                    <a16:rowId xmlns:a16="http://schemas.microsoft.com/office/drawing/2014/main" val="619548222"/>
                  </a:ext>
                </a:extLst>
              </a:tr>
            </a:tbl>
          </a:graphicData>
        </a:graphic>
      </p:graphicFrame>
    </p:spTree>
    <p:extLst>
      <p:ext uri="{BB962C8B-B14F-4D97-AF65-F5344CB8AC3E}">
        <p14:creationId xmlns:p14="http://schemas.microsoft.com/office/powerpoint/2010/main" val="22101806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I.QUYỀN ĐĂNG NHẬP HỆ THỐNG </a:t>
            </a:r>
            <a:endParaRPr lang="en-US" dirty="0"/>
          </a:p>
        </p:txBody>
      </p:sp>
      <p:sp>
        <p:nvSpPr>
          <p:cNvPr id="3" name="Content Placeholder 2"/>
          <p:cNvSpPr>
            <a:spLocks noGrp="1"/>
          </p:cNvSpPr>
          <p:nvPr>
            <p:ph idx="1"/>
          </p:nvPr>
        </p:nvSpPr>
        <p:spPr>
          <a:xfrm>
            <a:off x="483326" y="1423851"/>
            <a:ext cx="10870474" cy="5016137"/>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1.Mô hình truy cập bảo mật SQL Server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814D19-AFE4-48F4-3D38-38808F82A6C7}"/>
              </a:ext>
            </a:extLst>
          </p:cNvPr>
          <p:cNvPicPr>
            <a:picLocks noChangeAspect="1"/>
          </p:cNvPicPr>
          <p:nvPr/>
        </p:nvPicPr>
        <p:blipFill>
          <a:blip r:embed="rId2"/>
          <a:stretch>
            <a:fillRect/>
          </a:stretch>
        </p:blipFill>
        <p:spPr>
          <a:xfrm>
            <a:off x="3528294" y="2365441"/>
            <a:ext cx="4938188" cy="3901778"/>
          </a:xfrm>
          <a:prstGeom prst="rect">
            <a:avLst/>
          </a:prstGeom>
        </p:spPr>
      </p:pic>
    </p:spTree>
    <p:extLst>
      <p:ext uri="{BB962C8B-B14F-4D97-AF65-F5344CB8AC3E}">
        <p14:creationId xmlns:p14="http://schemas.microsoft.com/office/powerpoint/2010/main" val="22185553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b="1">
                <a:latin typeface="Times New Roman" panose="02020603050405020304" pitchFamily="18" charset="0"/>
                <a:cs typeface="Times New Roman" panose="02020603050405020304" pitchFamily="18" charset="0"/>
              </a:rPr>
              <a:t>I.QUYỀN ĐĂNG NHẬP HỆ THỐNG</a:t>
            </a:r>
            <a:endParaRPr lang="en-US" dirty="0"/>
          </a:p>
        </p:txBody>
      </p:sp>
      <p:sp>
        <p:nvSpPr>
          <p:cNvPr id="7" name="Content Placeholder 2">
            <a:extLst>
              <a:ext uri="{FF2B5EF4-FFF2-40B4-BE49-F238E27FC236}">
                <a16:creationId xmlns:a16="http://schemas.microsoft.com/office/drawing/2014/main" id="{5C88828D-9C3C-0E57-A9E0-C24BCAC7BF18}"/>
              </a:ext>
            </a:extLst>
          </p:cNvPr>
          <p:cNvSpPr>
            <a:spLocks noGrp="1"/>
          </p:cNvSpPr>
          <p:nvPr>
            <p:ph idx="1"/>
          </p:nvPr>
        </p:nvSpPr>
        <p:spPr>
          <a:xfrm>
            <a:off x="483325" y="1423851"/>
            <a:ext cx="11260439" cy="5371396"/>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2.Chế độ bảo mật</a:t>
            </a:r>
          </a:p>
          <a:p>
            <a:pPr marL="0" indent="0">
              <a:buNone/>
            </a:pPr>
            <a:r>
              <a:rPr lang="en-US" sz="2400" b="1">
                <a:latin typeface="Times New Roman" panose="02020603050405020304" pitchFamily="18" charset="0"/>
                <a:cs typeface="Times New Roman" panose="02020603050405020304" pitchFamily="18" charset="0"/>
              </a:rPr>
              <a:t>-Gồm 2 chế độ bảo mật:</a:t>
            </a:r>
          </a:p>
          <a:p>
            <a:pPr marL="0" indent="0">
              <a:buNone/>
            </a:pPr>
            <a:r>
              <a:rPr lang="en-US" sz="24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+Windows Authentication(Hình 1)</a:t>
            </a:r>
          </a:p>
          <a:p>
            <a:pPr marL="0" indent="0">
              <a:buNone/>
            </a:pPr>
            <a:r>
              <a:rPr lang="en-US" sz="2000">
                <a:latin typeface="Times New Roman" panose="02020603050405020304" pitchFamily="18" charset="0"/>
                <a:cs typeface="Times New Roman" panose="02020603050405020304" pitchFamily="18" charset="0"/>
              </a:rPr>
              <a:t>    +SQL Server Authentication(Hình 2)</a:t>
            </a:r>
          </a:p>
          <a:p>
            <a:pPr marL="0" indent="0">
              <a:buNone/>
            </a:pPr>
            <a:endParaRPr lang="en-US" sz="2400" b="1">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1E69BB5-8814-E883-470F-EADDBF2ED397}"/>
              </a:ext>
            </a:extLst>
          </p:cNvPr>
          <p:cNvPicPr>
            <a:picLocks noChangeAspect="1"/>
          </p:cNvPicPr>
          <p:nvPr/>
        </p:nvPicPr>
        <p:blipFill>
          <a:blip r:embed="rId2"/>
          <a:stretch>
            <a:fillRect/>
          </a:stretch>
        </p:blipFill>
        <p:spPr>
          <a:xfrm>
            <a:off x="1089995" y="3421705"/>
            <a:ext cx="4770533" cy="2880610"/>
          </a:xfrm>
          <a:prstGeom prst="rect">
            <a:avLst/>
          </a:prstGeom>
        </p:spPr>
      </p:pic>
      <p:pic>
        <p:nvPicPr>
          <p:cNvPr id="15" name="Picture 14">
            <a:extLst>
              <a:ext uri="{FF2B5EF4-FFF2-40B4-BE49-F238E27FC236}">
                <a16:creationId xmlns:a16="http://schemas.microsoft.com/office/drawing/2014/main" id="{73795979-4C59-F6B6-7DA5-C6FD39C22986}"/>
              </a:ext>
            </a:extLst>
          </p:cNvPr>
          <p:cNvPicPr>
            <a:picLocks noChangeAspect="1"/>
          </p:cNvPicPr>
          <p:nvPr/>
        </p:nvPicPr>
        <p:blipFill>
          <a:blip r:embed="rId3"/>
          <a:stretch>
            <a:fillRect/>
          </a:stretch>
        </p:blipFill>
        <p:spPr>
          <a:xfrm>
            <a:off x="6467198" y="3421705"/>
            <a:ext cx="4770533" cy="2872989"/>
          </a:xfrm>
          <a:prstGeom prst="rect">
            <a:avLst/>
          </a:prstGeom>
        </p:spPr>
      </p:pic>
      <p:sp>
        <p:nvSpPr>
          <p:cNvPr id="16" name="TextBox 15">
            <a:extLst>
              <a:ext uri="{FF2B5EF4-FFF2-40B4-BE49-F238E27FC236}">
                <a16:creationId xmlns:a16="http://schemas.microsoft.com/office/drawing/2014/main" id="{14959F9F-F73E-D40D-402B-E2AB20119413}"/>
              </a:ext>
            </a:extLst>
          </p:cNvPr>
          <p:cNvSpPr txBox="1"/>
          <p:nvPr/>
        </p:nvSpPr>
        <p:spPr>
          <a:xfrm>
            <a:off x="3067367" y="6347398"/>
            <a:ext cx="966750" cy="369332"/>
          </a:xfrm>
          <a:prstGeom prst="rect">
            <a:avLst/>
          </a:prstGeom>
          <a:noFill/>
        </p:spPr>
        <p:txBody>
          <a:bodyPr wrap="square" rtlCol="0">
            <a:spAutoFit/>
          </a:bodyPr>
          <a:lstStyle/>
          <a:p>
            <a:r>
              <a:rPr lang="en-US"/>
              <a:t>Hình 1</a:t>
            </a:r>
          </a:p>
        </p:txBody>
      </p:sp>
      <p:sp>
        <p:nvSpPr>
          <p:cNvPr id="17" name="TextBox 16">
            <a:extLst>
              <a:ext uri="{FF2B5EF4-FFF2-40B4-BE49-F238E27FC236}">
                <a16:creationId xmlns:a16="http://schemas.microsoft.com/office/drawing/2014/main" id="{A1334515-4C31-CAA5-20A9-0D4A9105C22A}"/>
              </a:ext>
            </a:extLst>
          </p:cNvPr>
          <p:cNvSpPr txBox="1"/>
          <p:nvPr/>
        </p:nvSpPr>
        <p:spPr>
          <a:xfrm>
            <a:off x="8652379" y="6327346"/>
            <a:ext cx="966750" cy="369332"/>
          </a:xfrm>
          <a:prstGeom prst="rect">
            <a:avLst/>
          </a:prstGeom>
          <a:noFill/>
        </p:spPr>
        <p:txBody>
          <a:bodyPr wrap="square" rtlCol="0">
            <a:spAutoFit/>
          </a:bodyPr>
          <a:lstStyle/>
          <a:p>
            <a:r>
              <a:rPr lang="en-US"/>
              <a:t>Hình 2</a:t>
            </a:r>
          </a:p>
        </p:txBody>
      </p:sp>
    </p:spTree>
    <p:extLst>
      <p:ext uri="{BB962C8B-B14F-4D97-AF65-F5344CB8AC3E}">
        <p14:creationId xmlns:p14="http://schemas.microsoft.com/office/powerpoint/2010/main" val="395070466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1000"/>
                                        <p:tgtEl>
                                          <p:spTgt spid="7">
                                            <p:txEl>
                                              <p:pRg st="3" end="3"/>
                                            </p:txEl>
                                          </p:spTgt>
                                        </p:tgtEl>
                                      </p:cBhvr>
                                    </p:animEffect>
                                    <p:anim calcmode="lin" valueType="num">
                                      <p:cBhvr>
                                        <p:cTn id="1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b="1">
                <a:latin typeface="Times New Roman" panose="02020603050405020304" pitchFamily="18" charset="0"/>
                <a:cs typeface="Times New Roman" panose="02020603050405020304" pitchFamily="18" charset="0"/>
              </a:rPr>
              <a:t>I.QUYỀN ĐĂNG NHẬP HỆ THỐNG</a:t>
            </a:r>
            <a:endParaRPr lang="en-US" dirty="0"/>
          </a:p>
        </p:txBody>
      </p:sp>
      <p:sp>
        <p:nvSpPr>
          <p:cNvPr id="7" name="Content Placeholder 2">
            <a:extLst>
              <a:ext uri="{FF2B5EF4-FFF2-40B4-BE49-F238E27FC236}">
                <a16:creationId xmlns:a16="http://schemas.microsoft.com/office/drawing/2014/main" id="{5C88828D-9C3C-0E57-A9E0-C24BCAC7BF18}"/>
              </a:ext>
            </a:extLst>
          </p:cNvPr>
          <p:cNvSpPr>
            <a:spLocks noGrp="1"/>
          </p:cNvSpPr>
          <p:nvPr>
            <p:ph idx="1"/>
          </p:nvPr>
        </p:nvSpPr>
        <p:spPr>
          <a:xfrm>
            <a:off x="483325" y="1423851"/>
            <a:ext cx="11260439" cy="5371396"/>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2.Chế độ bảo mật</a:t>
            </a:r>
          </a:p>
          <a:p>
            <a:pPr marL="0" indent="0">
              <a:buNone/>
            </a:pPr>
            <a:r>
              <a:rPr lang="en-US" sz="2400" b="1">
                <a:latin typeface="Times New Roman" panose="02020603050405020304" pitchFamily="18" charset="0"/>
                <a:cs typeface="Times New Roman" panose="02020603050405020304" pitchFamily="18" charset="0"/>
              </a:rPr>
              <a:t>-Gồm 3 chế độ chứng thực: </a:t>
            </a:r>
          </a:p>
          <a:p>
            <a:pPr marL="0" indent="0">
              <a:buNone/>
            </a:pPr>
            <a:r>
              <a:rPr lang="vi-VN" sz="2400" b="1" i="1"/>
              <a:t>Windows Authentication mode: </a:t>
            </a:r>
            <a:r>
              <a:rPr lang="vi-VN" sz="2400"/>
              <a:t>Người sử dụng chỉ có thể kết nối với SQL Server bằng Windows Authentication (Kết nối tin tưởng) </a:t>
            </a:r>
            <a:endParaRPr lang="en-US" sz="2400"/>
          </a:p>
          <a:p>
            <a:pPr marL="0" indent="0">
              <a:buNone/>
            </a:pPr>
            <a:r>
              <a:rPr lang="vi-VN" sz="2400" b="1" i="1"/>
              <a:t>Mixed mode: </a:t>
            </a:r>
            <a:r>
              <a:rPr lang="vi-VN" sz="2400"/>
              <a:t>Người dùng có thể kết nối với SQL Server bằng cách dùng cả Windows Authentication và SQL Server Authentication </a:t>
            </a:r>
            <a:endParaRPr lang="en-US" sz="2400"/>
          </a:p>
          <a:p>
            <a:pPr marL="0" indent="0">
              <a:buNone/>
            </a:pPr>
            <a:r>
              <a:rPr lang="vi-VN" sz="2400" b="1" i="1"/>
              <a:t>Chuyển đổi chế độ chứng thực</a:t>
            </a:r>
            <a:r>
              <a:rPr lang="vi-VN" sz="2400" i="1"/>
              <a:t>: </a:t>
            </a:r>
            <a:r>
              <a:rPr lang="vi-VN" sz="2400"/>
              <a:t>Sau khi cài đặt, bạn có thể sử dụng SSMS để chuyển đổi qua lại giữa các chế độ. Tại cửa sổ SSMS, nhắp nút phải chuột tại instance và chọn Properties</a:t>
            </a:r>
            <a:endParaRPr lang="en-US" sz="2400" b="1">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694247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fade">
                                      <p:cBhvr>
                                        <p:cTn id="7" dur="1000"/>
                                        <p:tgtEl>
                                          <p:spTgt spid="7">
                                            <p:txEl>
                                              <p:pRg st="5" end="5"/>
                                            </p:txEl>
                                          </p:spTgt>
                                        </p:tgtEl>
                                      </p:cBhvr>
                                    </p:animEffect>
                                    <p:anim calcmode="lin" valueType="num">
                                      <p:cBhvr>
                                        <p:cTn id="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 calcmode="lin" valueType="num">
                                      <p:cBhvr additive="base">
                                        <p:cTn id="1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 calcmode="lin" valueType="num">
                                      <p:cBhvr>
                                        <p:cTn id="20"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1000"/>
                                        <p:tgtEl>
                                          <p:spTgt spid="7">
                                            <p:txEl>
                                              <p:pRg st="4" end="4"/>
                                            </p:txEl>
                                          </p:spTgt>
                                        </p:tgtEl>
                                      </p:cBhvr>
                                    </p:animEffect>
                                    <p:anim calcmode="lin" valueType="num">
                                      <p:cBhvr>
                                        <p:cTn id="2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b="1">
                <a:latin typeface="Times New Roman" panose="02020603050405020304" pitchFamily="18" charset="0"/>
                <a:cs typeface="Times New Roman" panose="02020603050405020304" pitchFamily="18" charset="0"/>
              </a:rPr>
              <a:t>I.QUYỀN ĐĂNG NHẬP HỆ THỐNG</a:t>
            </a:r>
            <a:endParaRPr lang="en-US" dirty="0"/>
          </a:p>
        </p:txBody>
      </p:sp>
      <p:sp>
        <p:nvSpPr>
          <p:cNvPr id="7" name="Content Placeholder 2">
            <a:extLst>
              <a:ext uri="{FF2B5EF4-FFF2-40B4-BE49-F238E27FC236}">
                <a16:creationId xmlns:a16="http://schemas.microsoft.com/office/drawing/2014/main" id="{5C88828D-9C3C-0E57-A9E0-C24BCAC7BF18}"/>
              </a:ext>
            </a:extLst>
          </p:cNvPr>
          <p:cNvSpPr>
            <a:spLocks noGrp="1"/>
          </p:cNvSpPr>
          <p:nvPr>
            <p:ph idx="1"/>
          </p:nvPr>
        </p:nvSpPr>
        <p:spPr>
          <a:xfrm>
            <a:off x="483325" y="1423851"/>
            <a:ext cx="11260439" cy="5371396"/>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2.Chế độ bảo mật</a:t>
            </a:r>
          </a:p>
          <a:p>
            <a:pPr marL="0" indent="0">
              <a:buNone/>
            </a:pPr>
            <a:r>
              <a:rPr lang="en-US" sz="2400" b="1">
                <a:latin typeface="Times New Roman" panose="02020603050405020304" pitchFamily="18" charset="0"/>
                <a:cs typeface="Times New Roman" panose="02020603050405020304" pitchFamily="18" charset="0"/>
              </a:rPr>
              <a:t>-Chế độ chứng thực: </a:t>
            </a:r>
          </a:p>
          <a:p>
            <a:pPr marL="0" indent="0">
              <a:buNone/>
            </a:pPr>
            <a:r>
              <a:rPr lang="en-US" sz="2400" b="1">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2FA323F-7B63-7BB5-E445-174743E5ECA8}"/>
              </a:ext>
            </a:extLst>
          </p:cNvPr>
          <p:cNvPicPr>
            <a:picLocks noChangeAspect="1"/>
          </p:cNvPicPr>
          <p:nvPr/>
        </p:nvPicPr>
        <p:blipFill>
          <a:blip r:embed="rId2"/>
          <a:stretch>
            <a:fillRect/>
          </a:stretch>
        </p:blipFill>
        <p:spPr>
          <a:xfrm>
            <a:off x="637351" y="2367119"/>
            <a:ext cx="5458649" cy="4030474"/>
          </a:xfrm>
          <a:prstGeom prst="rect">
            <a:avLst/>
          </a:prstGeom>
        </p:spPr>
      </p:pic>
      <p:pic>
        <p:nvPicPr>
          <p:cNvPr id="6" name="Picture 5">
            <a:extLst>
              <a:ext uri="{FF2B5EF4-FFF2-40B4-BE49-F238E27FC236}">
                <a16:creationId xmlns:a16="http://schemas.microsoft.com/office/drawing/2014/main" id="{CFF8DE32-5797-740D-C87A-D0A3A88242B8}"/>
              </a:ext>
            </a:extLst>
          </p:cNvPr>
          <p:cNvPicPr>
            <a:picLocks noChangeAspect="1"/>
          </p:cNvPicPr>
          <p:nvPr/>
        </p:nvPicPr>
        <p:blipFill>
          <a:blip r:embed="rId3"/>
          <a:stretch>
            <a:fillRect/>
          </a:stretch>
        </p:blipFill>
        <p:spPr>
          <a:xfrm>
            <a:off x="6538228" y="2382885"/>
            <a:ext cx="5352945" cy="4014708"/>
          </a:xfrm>
          <a:prstGeom prst="rect">
            <a:avLst/>
          </a:prstGeom>
        </p:spPr>
      </p:pic>
    </p:spTree>
    <p:extLst>
      <p:ext uri="{BB962C8B-B14F-4D97-AF65-F5344CB8AC3E}">
        <p14:creationId xmlns:p14="http://schemas.microsoft.com/office/powerpoint/2010/main" val="24510138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b="1">
                <a:latin typeface="Times New Roman" panose="02020603050405020304" pitchFamily="18" charset="0"/>
                <a:cs typeface="Times New Roman" panose="02020603050405020304" pitchFamily="18" charset="0"/>
              </a:rPr>
              <a:t>I.QUYỀN ĐĂNG NHẬP HỆ THỐNG</a:t>
            </a:r>
            <a:endParaRPr lang="en-US" dirty="0"/>
          </a:p>
        </p:txBody>
      </p:sp>
      <p:sp>
        <p:nvSpPr>
          <p:cNvPr id="7" name="Content Placeholder 2">
            <a:extLst>
              <a:ext uri="{FF2B5EF4-FFF2-40B4-BE49-F238E27FC236}">
                <a16:creationId xmlns:a16="http://schemas.microsoft.com/office/drawing/2014/main" id="{5C88828D-9C3C-0E57-A9E0-C24BCAC7BF18}"/>
              </a:ext>
            </a:extLst>
          </p:cNvPr>
          <p:cNvSpPr>
            <a:spLocks noGrp="1"/>
          </p:cNvSpPr>
          <p:nvPr>
            <p:ph idx="1"/>
          </p:nvPr>
        </p:nvSpPr>
        <p:spPr>
          <a:xfrm>
            <a:off x="483325" y="1423851"/>
            <a:ext cx="11260439" cy="5371396"/>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2.Chế độ bảo mật</a:t>
            </a:r>
          </a:p>
          <a:p>
            <a:pPr marL="0" indent="0">
              <a:buNone/>
            </a:pPr>
            <a:r>
              <a:rPr lang="en-US" sz="2400" b="1">
                <a:latin typeface="Times New Roman" panose="02020603050405020304" pitchFamily="18" charset="0"/>
                <a:cs typeface="Times New Roman" panose="02020603050405020304" pitchFamily="18" charset="0"/>
              </a:rPr>
              <a:t>-Chế độ chứng thực:</a:t>
            </a:r>
          </a:p>
          <a:p>
            <a:pPr marL="0" indent="0">
              <a:buNone/>
            </a:pPr>
            <a:r>
              <a:rPr lang="en-US" sz="2400"/>
              <a:t>    Ở trang Security click chọn hoặc SQL Server And Windows Authencation Mode hoặc Windows Authencation Mode để đổi chế độ chứng thực. Sau khi bạn chuyển chế độ, bạn phải stop và sau đó restart dịch vụ của SQL Server service để sự thay đổi này có tác dụng. SSMS sẽ hỏi ý kiến bạn.</a:t>
            </a:r>
            <a:r>
              <a:rPr lang="en-US" sz="2400" b="1">
                <a:latin typeface="Times New Roman" panose="02020603050405020304" pitchFamily="18" charset="0"/>
                <a:cs typeface="Times New Roman" panose="02020603050405020304" pitchFamily="18" charset="0"/>
              </a:rPr>
              <a:t> </a:t>
            </a:r>
          </a:p>
          <a:p>
            <a:pPr marL="0" indent="0">
              <a:buNone/>
            </a:pPr>
            <a:r>
              <a:rPr lang="en-US" sz="2400" b="1">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E2EF4684-1591-28E5-76F0-B5B6077D34F6}"/>
              </a:ext>
            </a:extLst>
          </p:cNvPr>
          <p:cNvPicPr>
            <a:picLocks noChangeAspect="1"/>
          </p:cNvPicPr>
          <p:nvPr/>
        </p:nvPicPr>
        <p:blipFill>
          <a:blip r:embed="rId2"/>
          <a:stretch>
            <a:fillRect/>
          </a:stretch>
        </p:blipFill>
        <p:spPr>
          <a:xfrm>
            <a:off x="2891317" y="4447987"/>
            <a:ext cx="5745978" cy="1745131"/>
          </a:xfrm>
          <a:prstGeom prst="rect">
            <a:avLst/>
          </a:prstGeom>
        </p:spPr>
      </p:pic>
    </p:spTree>
    <p:extLst>
      <p:ext uri="{BB962C8B-B14F-4D97-AF65-F5344CB8AC3E}">
        <p14:creationId xmlns:p14="http://schemas.microsoft.com/office/powerpoint/2010/main" val="361838147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II.QUYỀN TRUY XUẤT DỮ LIỆU</a:t>
            </a:r>
            <a:endParaRPr lang="en-US" dirty="0"/>
          </a:p>
        </p:txBody>
      </p:sp>
      <p:sp>
        <p:nvSpPr>
          <p:cNvPr id="3" name="Content Placeholder 2"/>
          <p:cNvSpPr>
            <a:spLocks noGrp="1"/>
          </p:cNvSpPr>
          <p:nvPr>
            <p:ph idx="1"/>
          </p:nvPr>
        </p:nvSpPr>
        <p:spPr>
          <a:xfrm>
            <a:off x="838200" y="1345474"/>
            <a:ext cx="10515600" cy="4831489"/>
          </a:xfrm>
        </p:spPr>
        <p:txBody>
          <a:bodyPr>
            <a:normAutofit/>
          </a:bodyPr>
          <a:lstStyle/>
          <a:p>
            <a:pPr algn="just">
              <a:lnSpc>
                <a:spcPct val="130000"/>
              </a:lnSpc>
            </a:pPr>
            <a:r>
              <a:rPr lang="en-US" b="1"/>
              <a:t>1.Tìm hiểu các Server-Wide Permission</a:t>
            </a:r>
          </a:p>
          <a:p>
            <a:pPr algn="just">
              <a:lnSpc>
                <a:spcPct val="130000"/>
              </a:lnSpc>
            </a:pPr>
            <a:endParaRPr lang="en-US" b="1" dirty="0"/>
          </a:p>
        </p:txBody>
      </p:sp>
      <p:pic>
        <p:nvPicPr>
          <p:cNvPr id="5" name="Picture 4">
            <a:extLst>
              <a:ext uri="{FF2B5EF4-FFF2-40B4-BE49-F238E27FC236}">
                <a16:creationId xmlns:a16="http://schemas.microsoft.com/office/drawing/2014/main" id="{2B3B8583-74F9-55A3-207D-E8E73ABF8A0F}"/>
              </a:ext>
            </a:extLst>
          </p:cNvPr>
          <p:cNvPicPr>
            <a:picLocks noChangeAspect="1"/>
          </p:cNvPicPr>
          <p:nvPr/>
        </p:nvPicPr>
        <p:blipFill>
          <a:blip r:embed="rId2"/>
          <a:stretch>
            <a:fillRect/>
          </a:stretch>
        </p:blipFill>
        <p:spPr>
          <a:xfrm>
            <a:off x="1321215" y="2275983"/>
            <a:ext cx="4206605" cy="3596952"/>
          </a:xfrm>
          <a:prstGeom prst="rect">
            <a:avLst/>
          </a:prstGeom>
        </p:spPr>
      </p:pic>
    </p:spTree>
    <p:extLst>
      <p:ext uri="{BB962C8B-B14F-4D97-AF65-F5344CB8AC3E}">
        <p14:creationId xmlns:p14="http://schemas.microsoft.com/office/powerpoint/2010/main" val="388725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244325"/>
            <a:ext cx="10515600" cy="1325563"/>
          </a:xfrm>
        </p:spPr>
        <p:txBody>
          <a:bodyPr/>
          <a:lstStyle/>
          <a:p>
            <a:r>
              <a:rPr lang="en-US" b="1">
                <a:latin typeface="Times New Roman" panose="02020603050405020304" pitchFamily="18" charset="0"/>
                <a:cs typeface="Times New Roman" panose="02020603050405020304" pitchFamily="18" charset="0"/>
              </a:rPr>
              <a:t>II.QUYỀN TRUY XUẤT DỮ LIỆU</a:t>
            </a:r>
            <a:endParaRPr lang="en-US" dirty="0"/>
          </a:p>
        </p:txBody>
      </p:sp>
      <p:sp>
        <p:nvSpPr>
          <p:cNvPr id="3" name="Content Placeholder 2"/>
          <p:cNvSpPr>
            <a:spLocks noGrp="1"/>
          </p:cNvSpPr>
          <p:nvPr>
            <p:ph idx="1"/>
          </p:nvPr>
        </p:nvSpPr>
        <p:spPr>
          <a:xfrm>
            <a:off x="1035422" y="535849"/>
            <a:ext cx="10515600" cy="4831489"/>
          </a:xfrm>
        </p:spPr>
        <p:txBody>
          <a:bodyPr>
            <a:normAutofit/>
          </a:bodyPr>
          <a:lstStyle/>
          <a:p>
            <a:pPr algn="just">
              <a:lnSpc>
                <a:spcPct val="130000"/>
              </a:lnSpc>
            </a:pPr>
            <a:r>
              <a:rPr lang="en-US" b="1"/>
              <a:t>1.Tìm hiểu các Server-Wide Permission</a:t>
            </a:r>
          </a:p>
          <a:p>
            <a:pPr algn="just">
              <a:lnSpc>
                <a:spcPct val="130000"/>
              </a:lnSpc>
            </a:pPr>
            <a:endParaRPr lang="en-US" b="1" dirty="0"/>
          </a:p>
        </p:txBody>
      </p:sp>
      <p:graphicFrame>
        <p:nvGraphicFramePr>
          <p:cNvPr id="10" name="Table 10">
            <a:extLst>
              <a:ext uri="{FF2B5EF4-FFF2-40B4-BE49-F238E27FC236}">
                <a16:creationId xmlns:a16="http://schemas.microsoft.com/office/drawing/2014/main" id="{6EDC7E7C-34E2-1C8B-9031-838D671EB15A}"/>
              </a:ext>
            </a:extLst>
          </p:cNvPr>
          <p:cNvGraphicFramePr>
            <a:graphicFrameLocks noGrp="1"/>
          </p:cNvGraphicFramePr>
          <p:nvPr/>
        </p:nvGraphicFramePr>
        <p:xfrm>
          <a:off x="600075" y="1054839"/>
          <a:ext cx="11277599" cy="528472"/>
        </p:xfrm>
        <a:graphic>
          <a:graphicData uri="http://schemas.openxmlformats.org/drawingml/2006/table">
            <a:tbl>
              <a:tblPr firstRow="1" bandRow="1">
                <a:tableStyleId>{5C22544A-7EE6-4342-B048-85BDC9FD1C3A}</a:tableStyleId>
              </a:tblPr>
              <a:tblGrid>
                <a:gridCol w="2561321">
                  <a:extLst>
                    <a:ext uri="{9D8B030D-6E8A-4147-A177-3AD203B41FA5}">
                      <a16:colId xmlns:a16="http://schemas.microsoft.com/office/drawing/2014/main" val="3071623338"/>
                    </a:ext>
                  </a:extLst>
                </a:gridCol>
                <a:gridCol w="8716278">
                  <a:extLst>
                    <a:ext uri="{9D8B030D-6E8A-4147-A177-3AD203B41FA5}">
                      <a16:colId xmlns:a16="http://schemas.microsoft.com/office/drawing/2014/main" val="3240936886"/>
                    </a:ext>
                  </a:extLst>
                </a:gridCol>
              </a:tblGrid>
              <a:tr h="528472">
                <a:tc>
                  <a:txBody>
                    <a:bodyPr/>
                    <a:lstStyle/>
                    <a:p>
                      <a:pPr algn="ctr"/>
                      <a:r>
                        <a:rPr lang="en-US" sz="2400"/>
                        <a:t>Server Role</a:t>
                      </a:r>
                    </a:p>
                  </a:txBody>
                  <a:tcPr/>
                </a:tc>
                <a:tc>
                  <a:txBody>
                    <a:bodyPr/>
                    <a:lstStyle/>
                    <a:p>
                      <a:pPr algn="ctr"/>
                      <a:r>
                        <a:rPr lang="en-US" sz="2400"/>
                        <a:t>Thành viên của Server Role có thể … </a:t>
                      </a:r>
                    </a:p>
                  </a:txBody>
                  <a:tcPr/>
                </a:tc>
                <a:extLst>
                  <a:ext uri="{0D108BD9-81ED-4DB2-BD59-A6C34878D82A}">
                    <a16:rowId xmlns:a16="http://schemas.microsoft.com/office/drawing/2014/main" val="1327248071"/>
                  </a:ext>
                </a:extLst>
              </a:tr>
            </a:tbl>
          </a:graphicData>
        </a:graphic>
      </p:graphicFrame>
      <p:graphicFrame>
        <p:nvGraphicFramePr>
          <p:cNvPr id="4" name="Table 4">
            <a:extLst>
              <a:ext uri="{FF2B5EF4-FFF2-40B4-BE49-F238E27FC236}">
                <a16:creationId xmlns:a16="http://schemas.microsoft.com/office/drawing/2014/main" id="{1C10A3FC-A9F8-FAC6-35B7-30FE93724BA2}"/>
              </a:ext>
            </a:extLst>
          </p:cNvPr>
          <p:cNvGraphicFramePr>
            <a:graphicFrameLocks noGrp="1"/>
          </p:cNvGraphicFramePr>
          <p:nvPr>
            <p:extLst>
              <p:ext uri="{D42A27DB-BD31-4B8C-83A1-F6EECF244321}">
                <p14:modId xmlns:p14="http://schemas.microsoft.com/office/powerpoint/2010/main" val="3505961559"/>
              </p:ext>
            </p:extLst>
          </p:nvPr>
        </p:nvGraphicFramePr>
        <p:xfrm>
          <a:off x="600075" y="1583311"/>
          <a:ext cx="11277598" cy="5210320"/>
        </p:xfrm>
        <a:graphic>
          <a:graphicData uri="http://schemas.openxmlformats.org/drawingml/2006/table">
            <a:tbl>
              <a:tblPr firstRow="1" bandRow="1">
                <a:tableStyleId>{8799B23B-EC83-4686-B30A-512413B5E67A}</a:tableStyleId>
              </a:tblPr>
              <a:tblGrid>
                <a:gridCol w="2562225">
                  <a:extLst>
                    <a:ext uri="{9D8B030D-6E8A-4147-A177-3AD203B41FA5}">
                      <a16:colId xmlns:a16="http://schemas.microsoft.com/office/drawing/2014/main" val="3625972475"/>
                    </a:ext>
                  </a:extLst>
                </a:gridCol>
                <a:gridCol w="8715373">
                  <a:extLst>
                    <a:ext uri="{9D8B030D-6E8A-4147-A177-3AD203B41FA5}">
                      <a16:colId xmlns:a16="http://schemas.microsoft.com/office/drawing/2014/main" val="3848211798"/>
                    </a:ext>
                  </a:extLst>
                </a:gridCol>
              </a:tblGrid>
              <a:tr h="1126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setupadmin </a:t>
                      </a:r>
                    </a:p>
                    <a:p>
                      <a:endParaRPr lang="en-US" sz="17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700" b="0"/>
                        <a:t>Cài đặt và cấu hình linked server, remote server, và replication. Có thể chỉ định một stored procedure được thực thi lúc khởi động (startup), như là sp_serveroption. Các thành viên của nhóm điều hành viên built-in của windows là rất tốt nhận server role này. </a:t>
                      </a:r>
                      <a:endParaRPr lang="en-US" sz="1700" b="0"/>
                    </a:p>
                  </a:txBody>
                  <a:tcPr/>
                </a:tc>
                <a:extLst>
                  <a:ext uri="{0D108BD9-81ED-4DB2-BD59-A6C34878D82A}">
                    <a16:rowId xmlns:a16="http://schemas.microsoft.com/office/drawing/2014/main" val="542405262"/>
                  </a:ext>
                </a:extLst>
              </a:tr>
              <a:tr h="1126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securityadmin </a:t>
                      </a:r>
                    </a:p>
                    <a:p>
                      <a:endParaRPr lang="en-US" sz="17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Thực hiện tất cả các thao tác liên quan đến security trong SQL Server, kể cả quản lý các quyền câu lệnh CREATE DATABASE, điều khiển server logins, và đọc error log. Giúp đỡ ở các nhân viên văn phòng. Thành viên của nhóm điều hành viên built-in của windows là rất tốt nhận server role này. </a:t>
                      </a:r>
                    </a:p>
                  </a:txBody>
                  <a:tcPr/>
                </a:tc>
                <a:extLst>
                  <a:ext uri="{0D108BD9-81ED-4DB2-BD59-A6C34878D82A}">
                    <a16:rowId xmlns:a16="http://schemas.microsoft.com/office/drawing/2014/main" val="4199848785"/>
                  </a:ext>
                </a:extLst>
              </a:tr>
              <a:tr h="609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processadmin </a:t>
                      </a:r>
                    </a:p>
                    <a:p>
                      <a:endParaRPr lang="en-US" sz="17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Quản lý các tiến trình chạy các instance của SQL Server. Có thể ngắt (kill) tiến trình của các user, các truy vấn. </a:t>
                      </a:r>
                    </a:p>
                  </a:txBody>
                  <a:tcPr/>
                </a:tc>
                <a:extLst>
                  <a:ext uri="{0D108BD9-81ED-4DB2-BD59-A6C34878D82A}">
                    <a16:rowId xmlns:a16="http://schemas.microsoft.com/office/drawing/2014/main" val="3151356754"/>
                  </a:ext>
                </a:extLst>
              </a:tr>
              <a:tr h="609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dbcreator </a:t>
                      </a:r>
                    </a:p>
                    <a:p>
                      <a:endParaRPr lang="en-US" sz="17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Có thể tạo, hiệu chỉnh, và xóa các CSDL. Những nhà quản trị CSDL lâu năm đảm trách server role này tốt.</a:t>
                      </a:r>
                    </a:p>
                  </a:txBody>
                  <a:tcPr/>
                </a:tc>
                <a:extLst>
                  <a:ext uri="{0D108BD9-81ED-4DB2-BD59-A6C34878D82A}">
                    <a16:rowId xmlns:a16="http://schemas.microsoft.com/office/drawing/2014/main" val="15529858"/>
                  </a:ext>
                </a:extLst>
              </a:tr>
              <a:tr h="609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diskadmin</a:t>
                      </a:r>
                    </a:p>
                    <a:p>
                      <a:endParaRPr lang="en-US" sz="1700" b="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a:t>Có thể quản trị các tập và các thiết bị dự phòng.</a:t>
                      </a:r>
                    </a:p>
                  </a:txBody>
                  <a:tcPr/>
                </a:tc>
                <a:extLst>
                  <a:ext uri="{0D108BD9-81ED-4DB2-BD59-A6C34878D82A}">
                    <a16:rowId xmlns:a16="http://schemas.microsoft.com/office/drawing/2014/main" val="1402659173"/>
                  </a:ext>
                </a:extLst>
              </a:tr>
              <a:tr h="1126880">
                <a:tc>
                  <a:txBody>
                    <a:bodyPr/>
                    <a:lstStyle/>
                    <a:p>
                      <a:r>
                        <a:rPr lang="en-US" sz="1700" b="0"/>
                        <a:t>bulkadmin </a:t>
                      </a:r>
                    </a:p>
                  </a:txBody>
                  <a:tcPr/>
                </a:tc>
                <a:tc>
                  <a:txBody>
                    <a:bodyPr/>
                    <a:lstStyle/>
                    <a:p>
                      <a:r>
                        <a:rPr lang="vi-VN" sz="1700" b="0"/>
                        <a:t>Có thể thực hiện các câu lệnh BULK INSERT. Cho phép các thành viên của sysadmin server role làm đại diện các tác vụ BULK INSERT mà không cần gán các quyền sysadmin. Hãy cẩn thận bởi vì các thành viên cũng phải truy xuất đọc đến bất kỳ dữ liệu được chèn và quyền INSERT trên bất kỳ bảng mà dữ liệu sẽ được chèn.</a:t>
                      </a:r>
                      <a:endParaRPr lang="en-US" sz="1700" b="0"/>
                    </a:p>
                  </a:txBody>
                  <a:tcPr/>
                </a:tc>
                <a:extLst>
                  <a:ext uri="{0D108BD9-81ED-4DB2-BD59-A6C34878D82A}">
                    <a16:rowId xmlns:a16="http://schemas.microsoft.com/office/drawing/2014/main" val="3648413337"/>
                  </a:ext>
                </a:extLst>
              </a:tr>
            </a:tbl>
          </a:graphicData>
        </a:graphic>
      </p:graphicFrame>
    </p:spTree>
    <p:extLst>
      <p:ext uri="{BB962C8B-B14F-4D97-AF65-F5344CB8AC3E}">
        <p14:creationId xmlns:p14="http://schemas.microsoft.com/office/powerpoint/2010/main" val="2201775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2419</Words>
  <Application>Microsoft Office PowerPoint</Application>
  <PresentationFormat>Widescreen</PresentationFormat>
  <Paragraphs>194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I.QUYỀN ĐĂNG NHẬP HỆ THỐNG </vt:lpstr>
      <vt:lpstr>I.QUYỀN ĐĂNG NHẬP HỆ THỐNG</vt:lpstr>
      <vt:lpstr>I.QUYỀN ĐĂNG NHẬP HỆ THỐNG</vt:lpstr>
      <vt:lpstr>I.QUYỀN ĐĂNG NHẬP HỆ THỐNG</vt:lpstr>
      <vt:lpstr>I.QUYỀN ĐĂNG NHẬP HỆ THỐNG</vt:lpstr>
      <vt:lpstr>II.QUYỀN TRUY XUẤT DỮ LIỆU</vt:lpstr>
      <vt:lpstr>II.QUYỀN TRUY XUẤT DỮ LIỆU</vt:lpstr>
      <vt:lpstr>II.QUYỀN TRUY XUẤT DỮ LIỆU</vt:lpstr>
      <vt:lpstr>II.QUYỀN TRUY XUẤT DỮ LIỆU</vt:lpstr>
      <vt:lpstr>II.QUYỀN TRUY XUẤT DỮ LIỆU</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lpstr>III.TẠO VÀ QUẢN LÝ VIỆC ĐĂNG NHẬP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Nguyen Minh</cp:lastModifiedBy>
  <cp:revision>10</cp:revision>
  <dcterms:created xsi:type="dcterms:W3CDTF">2022-09-23T08:49:05Z</dcterms:created>
  <dcterms:modified xsi:type="dcterms:W3CDTF">2022-10-02T07:47:47Z</dcterms:modified>
</cp:coreProperties>
</file>