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7" r:id="rId5"/>
    <p:sldId id="260" r:id="rId6"/>
    <p:sldId id="263" r:id="rId7"/>
    <p:sldId id="265" r:id="rId8"/>
    <p:sldId id="266"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520071-501E-4C99-90F7-794C1FF43C49}" type="datetimeFigureOut">
              <a:rPr lang="en-US" smtClean="0"/>
              <a:t>27/9/2022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29545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20071-501E-4C99-90F7-794C1FF43C49}" type="datetimeFigureOut">
              <a:rPr lang="en-US" smtClean="0"/>
              <a:t>27/9/2022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443037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20071-501E-4C99-90F7-794C1FF43C49}" type="datetimeFigureOut">
              <a:rPr lang="en-US" smtClean="0"/>
              <a:t>27/9/2022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048310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520071-501E-4C99-90F7-794C1FF43C49}" type="datetimeFigureOut">
              <a:rPr lang="en-US" smtClean="0"/>
              <a:t>27/9/2022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71918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520071-501E-4C99-90F7-794C1FF43C49}" type="datetimeFigureOut">
              <a:rPr lang="en-US" smtClean="0"/>
              <a:t>27/9/2022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8327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520071-501E-4C99-90F7-794C1FF43C49}" type="datetimeFigureOut">
              <a:rPr lang="en-US" smtClean="0"/>
              <a:t>27/9/2022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76000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520071-501E-4C99-90F7-794C1FF43C49}" type="datetimeFigureOut">
              <a:rPr lang="en-US" smtClean="0"/>
              <a:t>27/9/2022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39282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520071-501E-4C99-90F7-794C1FF43C49}" type="datetimeFigureOut">
              <a:rPr lang="en-US" smtClean="0"/>
              <a:t>27/9/2022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689799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20071-501E-4C99-90F7-794C1FF43C49}" type="datetimeFigureOut">
              <a:rPr lang="en-US" smtClean="0"/>
              <a:t>27/9/2022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236507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20071-501E-4C99-90F7-794C1FF43C49}" type="datetimeFigureOut">
              <a:rPr lang="en-US" smtClean="0"/>
              <a:t>27/9/2022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1196769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520071-501E-4C99-90F7-794C1FF43C49}" type="datetimeFigureOut">
              <a:rPr lang="en-US" smtClean="0"/>
              <a:t>27/9/2022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00EF1-BCCC-4FD9-8B2F-98191836A06B}" type="slidenum">
              <a:rPr lang="en-US" smtClean="0"/>
              <a:t>‹#›</a:t>
            </a:fld>
            <a:endParaRPr lang="en-US"/>
          </a:p>
        </p:txBody>
      </p:sp>
    </p:spTree>
    <p:extLst>
      <p:ext uri="{BB962C8B-B14F-4D97-AF65-F5344CB8AC3E}">
        <p14:creationId xmlns:p14="http://schemas.microsoft.com/office/powerpoint/2010/main" val="338571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20071-501E-4C99-90F7-794C1FF43C49}" type="datetimeFigureOut">
              <a:rPr lang="en-US" smtClean="0"/>
              <a:t>27/9/2022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00EF1-BCCC-4FD9-8B2F-98191836A06B}" type="slidenum">
              <a:rPr lang="en-US" smtClean="0"/>
              <a:t>‹#›</a:t>
            </a:fld>
            <a:endParaRPr lang="en-US"/>
          </a:p>
        </p:txBody>
      </p:sp>
    </p:spTree>
    <p:extLst>
      <p:ext uri="{BB962C8B-B14F-4D97-AF65-F5344CB8AC3E}">
        <p14:creationId xmlns:p14="http://schemas.microsoft.com/office/powerpoint/2010/main" val="307224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ường Đại Học Hàng Hải Việt Nam Tuyển Sinh Năm 20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1678" y="542993"/>
            <a:ext cx="823217" cy="7953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64895" y="617512"/>
            <a:ext cx="4617719" cy="646331"/>
          </a:xfrm>
          <a:prstGeom prst="rect">
            <a:avLst/>
          </a:prstGeom>
          <a:noFill/>
        </p:spPr>
        <p:txBody>
          <a:bodyPr wrap="square" rtlCol="0">
            <a:spAutoFit/>
          </a:bodyPr>
          <a:lstStyle/>
          <a:p>
            <a:r>
              <a:rPr lang="vi-VN" dirty="0" smtClean="0">
                <a:latin typeface="+mj-lt"/>
              </a:rPr>
              <a:t>TRƯỜNG ĐẠI HỌC HÀNG HẢI VIỆT NAM </a:t>
            </a:r>
          </a:p>
          <a:p>
            <a:r>
              <a:rPr lang="vi-VN" i="1" dirty="0" smtClean="0">
                <a:latin typeface="+mj-lt"/>
              </a:rPr>
              <a:t>VIET NAM MARITIME UNIVERSARY</a:t>
            </a:r>
            <a:endParaRPr lang="en-US" i="1" dirty="0">
              <a:latin typeface="+mj-lt"/>
            </a:endParaRPr>
          </a:p>
        </p:txBody>
      </p:sp>
      <p:sp>
        <p:nvSpPr>
          <p:cNvPr id="5" name="TextBox 4"/>
          <p:cNvSpPr txBox="1"/>
          <p:nvPr/>
        </p:nvSpPr>
        <p:spPr>
          <a:xfrm>
            <a:off x="7044745" y="542993"/>
            <a:ext cx="5048518" cy="707886"/>
          </a:xfrm>
          <a:prstGeom prst="rect">
            <a:avLst/>
          </a:prstGeom>
          <a:noFill/>
        </p:spPr>
        <p:txBody>
          <a:bodyPr wrap="square" rtlCol="0">
            <a:spAutoFit/>
          </a:bodyPr>
          <a:lstStyle/>
          <a:p>
            <a:pPr algn="ctr"/>
            <a:r>
              <a:rPr lang="vi-VN" sz="2000" dirty="0" smtClean="0">
                <a:latin typeface="+mj-lt"/>
              </a:rPr>
              <a:t>Khoa công nghệ thông tin </a:t>
            </a:r>
          </a:p>
          <a:p>
            <a:pPr algn="ctr"/>
            <a:r>
              <a:rPr lang="vi-VN" sz="2000" dirty="0" smtClean="0">
                <a:latin typeface="+mj-lt"/>
              </a:rPr>
              <a:t>Học phần </a:t>
            </a:r>
            <a:r>
              <a:rPr lang="en-US" sz="2000" dirty="0" err="1" smtClean="0">
                <a:latin typeface="Times New Roman" panose="02020603050405020304" pitchFamily="18" charset="0"/>
                <a:cs typeface="Times New Roman" panose="02020603050405020304" pitchFamily="18" charset="0"/>
              </a:rPr>
              <a:t>Phát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triển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ứng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với</a:t>
            </a:r>
            <a:r>
              <a:rPr lang="en-US" sz="2000" dirty="0" smtClean="0">
                <a:latin typeface="Times New Roman" panose="02020603050405020304" pitchFamily="18" charset="0"/>
                <a:cs typeface="Times New Roman" panose="02020603050405020304" pitchFamily="18" charset="0"/>
              </a:rPr>
              <a:t> CSDL</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170457" y="2249065"/>
            <a:ext cx="8551572" cy="1692771"/>
          </a:xfrm>
          <a:prstGeom prst="rect">
            <a:avLst/>
          </a:prstGeom>
          <a:noFill/>
        </p:spPr>
        <p:txBody>
          <a:bodyPr wrap="square" rtlCol="0">
            <a:spAutoFit/>
          </a:bodyPr>
          <a:lstStyle/>
          <a:p>
            <a:pPr algn="ctr"/>
            <a:r>
              <a:rPr lang="vi-VN" sz="3600" b="1" dirty="0" smtClean="0">
                <a:latin typeface="+mj-lt"/>
              </a:rPr>
              <a:t>BÁO CÁO BÀI TẬP </a:t>
            </a:r>
            <a:r>
              <a:rPr lang="en-US" sz="3600" b="1" dirty="0" smtClean="0">
                <a:latin typeface="Times New Roman" panose="02020603050405020304" pitchFamily="18" charset="0"/>
                <a:cs typeface="Times New Roman" panose="02020603050405020304" pitchFamily="18" charset="0"/>
              </a:rPr>
              <a:t>TUẦN</a:t>
            </a:r>
            <a:endParaRPr lang="vi-VN" sz="3600" b="1" dirty="0" smtClean="0">
              <a:latin typeface="+mj-lt"/>
            </a:endParaRPr>
          </a:p>
          <a:p>
            <a:pPr algn="ctr"/>
            <a:r>
              <a:rPr lang="vi-VN" sz="2400" b="1" i="1" dirty="0" smtClean="0">
                <a:latin typeface="+mj-lt"/>
              </a:rPr>
              <a:t> </a:t>
            </a:r>
            <a:r>
              <a:rPr lang="en-US" sz="2400" b="1" i="1" dirty="0" err="1" smtClean="0">
                <a:latin typeface="+mj-lt"/>
              </a:rPr>
              <a:t>Chủ</a:t>
            </a:r>
            <a:r>
              <a:rPr lang="en-US" sz="2400" b="1" i="1" dirty="0" smtClean="0">
                <a:latin typeface="+mj-lt"/>
              </a:rPr>
              <a:t> </a:t>
            </a:r>
            <a:r>
              <a:rPr lang="en-US" sz="2400" b="1" i="1" dirty="0" err="1" smtClean="0">
                <a:latin typeface="+mj-lt"/>
              </a:rPr>
              <a:t>đề</a:t>
            </a:r>
            <a:r>
              <a:rPr lang="en-US" sz="2400" b="1" i="1" dirty="0" smtClean="0">
                <a:latin typeface="+mj-lt"/>
              </a:rPr>
              <a:t> </a:t>
            </a:r>
            <a:r>
              <a:rPr lang="vi-VN" sz="2400" b="1" i="1" dirty="0" smtClean="0">
                <a:latin typeface="+mj-lt"/>
              </a:rPr>
              <a:t>: </a:t>
            </a:r>
          </a:p>
          <a:p>
            <a:pPr algn="ctr"/>
            <a:r>
              <a:rPr lang="en-US" sz="4400" dirty="0" err="1" smtClean="0">
                <a:latin typeface="+mj-lt"/>
                <a:cs typeface="Times New Roman" panose="02020603050405020304" pitchFamily="18" charset="0"/>
              </a:rPr>
              <a:t>Tìm</a:t>
            </a:r>
            <a:r>
              <a:rPr lang="en-US" sz="4400" dirty="0" smtClean="0">
                <a:latin typeface="+mj-lt"/>
                <a:cs typeface="Times New Roman" panose="02020603050405020304" pitchFamily="18" charset="0"/>
              </a:rPr>
              <a:t> </a:t>
            </a:r>
            <a:r>
              <a:rPr lang="en-US" sz="4400" dirty="0" err="1" smtClean="0">
                <a:latin typeface="+mj-lt"/>
                <a:cs typeface="Times New Roman" panose="02020603050405020304" pitchFamily="18" charset="0"/>
              </a:rPr>
              <a:t>hiểu</a:t>
            </a:r>
            <a:r>
              <a:rPr lang="en-US" sz="4400" dirty="0" smtClean="0">
                <a:latin typeface="+mj-lt"/>
                <a:cs typeface="Times New Roman" panose="02020603050405020304" pitchFamily="18" charset="0"/>
              </a:rPr>
              <a:t> </a:t>
            </a:r>
            <a:r>
              <a:rPr lang="en-US" sz="4400" dirty="0" err="1" smtClean="0">
                <a:latin typeface="+mj-lt"/>
                <a:cs typeface="Times New Roman" panose="02020603050405020304" pitchFamily="18" charset="0"/>
              </a:rPr>
              <a:t>về</a:t>
            </a:r>
            <a:r>
              <a:rPr lang="en-US" sz="4400" dirty="0" smtClean="0">
                <a:latin typeface="+mj-lt"/>
                <a:cs typeface="Times New Roman" panose="02020603050405020304" pitchFamily="18" charset="0"/>
              </a:rPr>
              <a:t> </a:t>
            </a:r>
            <a:r>
              <a:rPr lang="en-US" sz="4400" dirty="0" smtClean="0">
                <a:latin typeface="+mj-lt"/>
                <a:cs typeface="Times New Roman" panose="02020603050405020304" pitchFamily="18" charset="0"/>
              </a:rPr>
              <a:t>Trigger</a:t>
            </a:r>
            <a:endParaRPr lang="en-US" sz="4400" dirty="0">
              <a:latin typeface="+mj-lt"/>
              <a:cs typeface="Times New Roman" panose="02020603050405020304" pitchFamily="18" charset="0"/>
            </a:endParaRPr>
          </a:p>
        </p:txBody>
      </p:sp>
      <p:sp>
        <p:nvSpPr>
          <p:cNvPr id="7" name="TextBox 6"/>
          <p:cNvSpPr txBox="1"/>
          <p:nvPr/>
        </p:nvSpPr>
        <p:spPr>
          <a:xfrm>
            <a:off x="5343446" y="4693227"/>
            <a:ext cx="6349284" cy="1754326"/>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GVHD:	 </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Đỗ</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Thanh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Tùng</a:t>
            </a:r>
            <a:r>
              <a:rPr lang="en-US" b="1" i="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b="1" i="1" dirty="0" err="1" smtClean="0">
                <a:latin typeface="Times New Roman" panose="02020603050405020304" pitchFamily="18" charset="0"/>
                <a:cs typeface="Times New Roman" panose="02020603050405020304" pitchFamily="18" charset="0"/>
              </a:rPr>
              <a:t>Sv</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thực</a:t>
            </a:r>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hiện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Lê</a:t>
            </a:r>
            <a:r>
              <a:rPr lang="en-US" b="1" i="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Thị</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Hồng</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Lụa</a:t>
            </a:r>
            <a:r>
              <a:rPr lang="en-US" b="1" i="1" dirty="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83850</a:t>
            </a:r>
            <a:endParaRPr lang="en-US" dirty="0">
              <a:latin typeface="Times New Roman" panose="02020603050405020304" pitchFamily="18" charset="0"/>
              <a:cs typeface="Times New Roman" panose="02020603050405020304" pitchFamily="18" charset="0"/>
            </a:endParaRPr>
          </a:p>
          <a:p>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Hoàng</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Anh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Sơn</a:t>
            </a:r>
            <a:r>
              <a:rPr lang="en-US" b="1" i="1" dirty="0" smtClean="0">
                <a:latin typeface="Times New Roman" panose="02020603050405020304" pitchFamily="18" charset="0"/>
                <a:cs typeface="Times New Roman" panose="02020603050405020304" pitchFamily="18" charset="0"/>
              </a:rPr>
              <a:t>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87837</a:t>
            </a:r>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Nguyễn</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Văn</a:t>
            </a:r>
            <a:r>
              <a:rPr lang="en-US" b="1" i="1" dirty="0" smtClean="0">
                <a:latin typeface="Times New Roman" panose="02020603050405020304" pitchFamily="18" charset="0"/>
                <a:cs typeface="Times New Roman" panose="02020603050405020304" pitchFamily="18" charset="0"/>
              </a:rPr>
              <a:t> Minh – </a:t>
            </a:r>
            <a:r>
              <a:rPr lang="en-US" b="1" i="1" dirty="0" err="1">
                <a:latin typeface="Times New Roman" panose="02020603050405020304" pitchFamily="18" charset="0"/>
                <a:cs typeface="Times New Roman" panose="02020603050405020304" pitchFamily="18" charset="0"/>
              </a:rPr>
              <a:t>Mã</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sv</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86754</a:t>
            </a:r>
          </a:p>
          <a:p>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Trịnh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Anh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Tú</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Mã</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Sv</a:t>
            </a:r>
            <a:r>
              <a:rPr lang="en-US" b="1" i="1" dirty="0" smtClean="0">
                <a:latin typeface="Times New Roman" panose="02020603050405020304" pitchFamily="18" charset="0"/>
                <a:cs typeface="Times New Roman" panose="02020603050405020304" pitchFamily="18" charset="0"/>
              </a:rPr>
              <a:t> : 89605</a:t>
            </a:r>
          </a:p>
          <a:p>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Phạm</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Bá</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Huy</a:t>
            </a:r>
            <a:r>
              <a:rPr lang="en-US" b="1" i="1" dirty="0" smtClean="0">
                <a:latin typeface="Times New Roman" panose="02020603050405020304" pitchFamily="18" charset="0"/>
                <a:cs typeface="Times New Roman" panose="02020603050405020304" pitchFamily="18" charset="0"/>
              </a:rPr>
              <a:t> – </a:t>
            </a:r>
            <a:r>
              <a:rPr lang="en-US" b="1" i="1" dirty="0" err="1" smtClean="0">
                <a:latin typeface="Times New Roman" panose="02020603050405020304" pitchFamily="18" charset="0"/>
                <a:cs typeface="Times New Roman" panose="02020603050405020304" pitchFamily="18" charset="0"/>
              </a:rPr>
              <a:t>Mã</a:t>
            </a:r>
            <a:r>
              <a:rPr lang="en-US" b="1" i="1" dirty="0" smtClean="0">
                <a:latin typeface="Times New Roman" panose="02020603050405020304" pitchFamily="18" charset="0"/>
                <a:cs typeface="Times New Roman" panose="02020603050405020304" pitchFamily="18" charset="0"/>
              </a:rPr>
              <a:t> SV 87726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836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3341" y="2458935"/>
            <a:ext cx="10058400" cy="3636994"/>
          </a:xfrm>
        </p:spPr>
        <p:txBody>
          <a:bodyPr>
            <a:normAutofit/>
          </a:bodyPr>
          <a:lstStyle/>
          <a:p>
            <a:r>
              <a:rPr lang="en-US" sz="2800" b="1" dirty="0" smtClean="0">
                <a:latin typeface="Times New Roman" panose="02020603050405020304" pitchFamily="18" charset="0"/>
                <a:cs typeface="Times New Roman" panose="02020603050405020304" pitchFamily="18" charset="0"/>
              </a:rPr>
              <a:t>1:</a:t>
            </a:r>
            <a:r>
              <a:rPr lang="vi-VN" sz="28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ĐỊNH NGHĨA </a:t>
            </a:r>
            <a:endParaRPr lang="vi-VN"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a:t>
            </a:r>
            <a:r>
              <a:rPr lang="vi-VN"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CÚ PHÁP TẠO TRIGGER </a:t>
            </a:r>
            <a:r>
              <a:rPr lang="en-US" sz="2800" dirty="0">
                <a:latin typeface="Times New Roman" panose="02020603050405020304" pitchFamily="18" charset="0"/>
                <a:cs typeface="Times New Roman" panose="02020603050405020304" pitchFamily="18" charset="0"/>
              </a:rPr>
              <a:t>	</a:t>
            </a:r>
          </a:p>
          <a:p>
            <a:r>
              <a:rPr lang="en-US" sz="2800" b="1" dirty="0" smtClean="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VÍ DỤ</a:t>
            </a:r>
            <a:endParaRPr lang="en-US"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4</a:t>
            </a:r>
            <a:r>
              <a:rPr lang="en-US" sz="2800" b="1" dirty="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KẾT </a:t>
            </a:r>
            <a:r>
              <a:rPr lang="en-US" sz="2800" b="1" dirty="0">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16676" y="953037"/>
            <a:ext cx="6220496" cy="769441"/>
          </a:xfrm>
          <a:prstGeom prst="rect">
            <a:avLst/>
          </a:prstGeom>
          <a:noFill/>
        </p:spPr>
        <p:txBody>
          <a:bodyPr wrap="square" rtlCol="0">
            <a:spAutoFit/>
          </a:bodyPr>
          <a:lstStyle/>
          <a:p>
            <a:r>
              <a:rPr lang="vi-VN" sz="44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Nội dung trình bày </a:t>
            </a:r>
            <a:endParaRPr lang="en-US" sz="44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74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126" y="98288"/>
            <a:ext cx="10515600" cy="1325563"/>
          </a:xfrm>
        </p:spPr>
        <p:txBody>
          <a:bodyPr/>
          <a:lstStyle/>
          <a:p>
            <a:r>
              <a:rPr lang="en-US" b="1" dirty="0" smtClean="0">
                <a:latin typeface="Times New Roman" panose="02020603050405020304" pitchFamily="18" charset="0"/>
                <a:cs typeface="Times New Roman" panose="02020603050405020304" pitchFamily="18" charset="0"/>
              </a:rPr>
              <a:t>ĐỊNH NGHĨA </a:t>
            </a:r>
            <a:endParaRPr lang="en-US" dirty="0"/>
          </a:p>
        </p:txBody>
      </p:sp>
      <p:sp>
        <p:nvSpPr>
          <p:cNvPr id="3" name="Content Placeholder 2"/>
          <p:cNvSpPr>
            <a:spLocks noGrp="1"/>
          </p:cNvSpPr>
          <p:nvPr>
            <p:ph idx="1"/>
          </p:nvPr>
        </p:nvSpPr>
        <p:spPr>
          <a:xfrm>
            <a:off x="483326" y="1423851"/>
            <a:ext cx="10870474" cy="5016137"/>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a:t>
            </a:r>
            <a:r>
              <a:rPr lang="vi-VN" b="1" dirty="0" smtClean="0">
                <a:latin typeface="Times New Roman" panose="02020603050405020304" pitchFamily="18" charset="0"/>
                <a:cs typeface="Times New Roman" panose="02020603050405020304" pitchFamily="18" charset="0"/>
              </a:rPr>
              <a:t>Trigger </a:t>
            </a:r>
            <a:r>
              <a:rPr lang="vi-VN" b="1" dirty="0">
                <a:latin typeface="Times New Roman" panose="02020603050405020304" pitchFamily="18" charset="0"/>
                <a:cs typeface="Times New Roman" panose="02020603050405020304" pitchFamily="18" charset="0"/>
              </a:rPr>
              <a:t>trong SQL</a:t>
            </a:r>
            <a:r>
              <a:rPr lang="vi-VN" dirty="0">
                <a:latin typeface="Times New Roman" panose="02020603050405020304" pitchFamily="18" charset="0"/>
                <a:cs typeface="Times New Roman" panose="02020603050405020304" pitchFamily="18" charset="0"/>
              </a:rPr>
              <a:t> là một đoạn </a:t>
            </a:r>
            <a:r>
              <a:rPr lang="vi-VN" b="1" dirty="0">
                <a:latin typeface="Times New Roman" panose="02020603050405020304" pitchFamily="18" charset="0"/>
                <a:cs typeface="Times New Roman" panose="02020603050405020304" pitchFamily="18" charset="0"/>
              </a:rPr>
              <a:t>procedure code</a:t>
            </a:r>
            <a:r>
              <a:rPr lang="vi-VN" dirty="0">
                <a:latin typeface="Times New Roman" panose="02020603050405020304" pitchFamily="18" charset="0"/>
                <a:cs typeface="Times New Roman" panose="02020603050405020304" pitchFamily="18" charset="0"/>
              </a:rPr>
              <a:t>, chỉ được vận hành khi có một sự kiện xảy ra. Có nhiều loại sự kiện khác nhau để kích hoạt trigger trong </a:t>
            </a:r>
            <a:r>
              <a:rPr lang="en-US" dirty="0" smtClean="0">
                <a:latin typeface="Times New Roman" panose="02020603050405020304" pitchFamily="18" charset="0"/>
                <a:cs typeface="Times New Roman" panose="02020603050405020304" pitchFamily="18" charset="0"/>
              </a:rPr>
              <a:t>SQL.</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Có thể kể đến như việc chèn các hàng trong bảng, thay đổi cấu trúc bảng hoặc thậm chí người dùng đăng nhập vào một phiên bản </a:t>
            </a:r>
            <a:r>
              <a:rPr lang="en-US" dirty="0" smtClean="0">
                <a:latin typeface="Times New Roman" panose="02020603050405020304" pitchFamily="18" charset="0"/>
                <a:cs typeface="Times New Roman" panose="02020603050405020304" pitchFamily="18" charset="0"/>
              </a:rPr>
              <a:t>SQL SERVER</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Trigger </a:t>
            </a:r>
            <a:r>
              <a:rPr lang="vi-VN" dirty="0">
                <a:latin typeface="Times New Roman" panose="02020603050405020304" pitchFamily="18" charset="0"/>
                <a:cs typeface="Times New Roman" panose="02020603050405020304" pitchFamily="18" charset="0"/>
              </a:rPr>
              <a:t>SQL Server được sử dụng để kiểm tra ràng buộc (check constraints) trên nhiều quan hệ (nhiều bảng/table) hoặc trên nhiều dòng (nhiều record) của bảng.</a:t>
            </a:r>
          </a:p>
          <a:p>
            <a:pPr marL="0" indent="0">
              <a:buNone/>
            </a:pP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Bên </a:t>
            </a:r>
            <a:r>
              <a:rPr lang="vi-VN" dirty="0">
                <a:latin typeface="Times New Roman" panose="02020603050405020304" pitchFamily="18" charset="0"/>
                <a:cs typeface="Times New Roman" panose="02020603050405020304" pitchFamily="18" charset="0"/>
              </a:rPr>
              <a:t>cạnh đó, việc sử dụng Trigger để chương trình có những hàm chạy ngầm nhằm phục vụ những trường hợp hữu hạn và thường không sử dụng cho mục đích kinh doanh hoặc giao dịch.</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55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Các</a:t>
            </a:r>
            <a:r>
              <a:rPr lang="en-US" b="1" dirty="0"/>
              <a:t> </a:t>
            </a:r>
            <a:r>
              <a:rPr lang="en-US" b="1" dirty="0" err="1"/>
              <a:t>lớp</a:t>
            </a:r>
            <a:r>
              <a:rPr lang="en-US" b="1" dirty="0"/>
              <a:t> Trigger </a:t>
            </a:r>
            <a:r>
              <a:rPr lang="en-US" b="1" dirty="0" err="1"/>
              <a:t>trong</a:t>
            </a:r>
            <a:r>
              <a:rPr lang="en-US" b="1" dirty="0"/>
              <a:t> SQL Server</a:t>
            </a:r>
          </a:p>
        </p:txBody>
      </p:sp>
      <p:sp>
        <p:nvSpPr>
          <p:cNvPr id="3" name="Content Placeholder 2"/>
          <p:cNvSpPr>
            <a:spLocks noGrp="1"/>
          </p:cNvSpPr>
          <p:nvPr>
            <p:ph idx="1"/>
          </p:nvPr>
        </p:nvSpPr>
        <p:spPr>
          <a:xfrm>
            <a:off x="942703" y="1828800"/>
            <a:ext cx="10515600" cy="4818426"/>
          </a:xfrm>
        </p:spPr>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 DDL</a:t>
            </a:r>
            <a:r>
              <a:rPr lang="vi-VN" b="1" dirty="0">
                <a:latin typeface="Times New Roman" panose="02020603050405020304" pitchFamily="18" charset="0"/>
                <a:cs typeface="Times New Roman" panose="02020603050405020304" pitchFamily="18" charset="0"/>
              </a:rPr>
              <a:t> (Data Definition Language) trigger</a:t>
            </a:r>
            <a:r>
              <a:rPr lang="vi-VN" dirty="0">
                <a:latin typeface="Times New Roman" panose="02020603050405020304" pitchFamily="18" charset="0"/>
                <a:cs typeface="Times New Roman" panose="02020603050405020304" pitchFamily="18" charset="0"/>
              </a:rPr>
              <a:t>: Loại trigger này kích hoạt khi các sự </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kiện </a:t>
            </a:r>
            <a:r>
              <a:rPr lang="vi-VN" dirty="0">
                <a:latin typeface="Times New Roman" panose="02020603050405020304" pitchFamily="18" charset="0"/>
                <a:cs typeface="Times New Roman" panose="02020603050405020304" pitchFamily="18" charset="0"/>
              </a:rPr>
              <a:t>thay đổi cấu trúc (như tạo, sửa đổi hay loại bỏ bảng). Hoặc trong các sự kiện liên quan đến server như thay đổi bảo mật hoặc sự kiện cập nhật thống kê.</a:t>
            </a:r>
          </a:p>
          <a:p>
            <a:pPr>
              <a:buFontTx/>
              <a:buChar char="-"/>
            </a:pPr>
            <a:r>
              <a:rPr lang="en-US" dirty="0" smtClean="0">
                <a:latin typeface="Times New Roman" panose="02020603050405020304" pitchFamily="18" charset="0"/>
                <a:cs typeface="Times New Roman" panose="02020603050405020304" pitchFamily="18" charset="0"/>
              </a:rPr>
              <a:t>DML</a:t>
            </a:r>
            <a:r>
              <a:rPr lang="vi-VN" b="1" dirty="0">
                <a:latin typeface="Times New Roman" panose="02020603050405020304" pitchFamily="18" charset="0"/>
                <a:cs typeface="Times New Roman" panose="02020603050405020304" pitchFamily="18" charset="0"/>
              </a:rPr>
              <a:t> (Data Modification Language) trigger</a:t>
            </a:r>
            <a:r>
              <a:rPr lang="vi-VN" dirty="0">
                <a:latin typeface="Times New Roman" panose="02020603050405020304" pitchFamily="18" charset="0"/>
                <a:cs typeface="Times New Roman" panose="02020603050405020304" pitchFamily="18" charset="0"/>
              </a:rPr>
              <a:t>: Đây là loại trigger được sử dụng nhiều nhất. Trong trường hợp này, sự kiện kích hoạt là một câu lệnh sửa đổi dữ liệu. Nó có thể là một câu lệnh chèn, cập nhật hoặc xoá trên một bảng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buFontTx/>
              <a:buChar char="-"/>
            </a:pPr>
            <a:endParaRPr lang="vi-VN" dirty="0">
              <a:latin typeface="Times New Roman" panose="02020603050405020304" pitchFamily="18" charset="0"/>
              <a:cs typeface="Times New Roman" panose="02020603050405020304" pitchFamily="18" charset="0"/>
            </a:endParaRPr>
          </a:p>
          <a:p>
            <a:r>
              <a:rPr lang="vi-VN" b="1" dirty="0" smtClean="0">
                <a:latin typeface="Times New Roman" panose="02020603050405020304" pitchFamily="18" charset="0"/>
                <a:cs typeface="Times New Roman" panose="02020603050405020304" pitchFamily="18" charset="0"/>
              </a:rPr>
              <a:t>DML </a:t>
            </a:r>
            <a:r>
              <a:rPr lang="vi-VN" b="1" dirty="0">
                <a:latin typeface="Times New Roman" panose="02020603050405020304" pitchFamily="18" charset="0"/>
                <a:cs typeface="Times New Roman" panose="02020603050405020304" pitchFamily="18" charset="0"/>
              </a:rPr>
              <a:t>trigger</a:t>
            </a:r>
            <a:r>
              <a:rPr lang="vi-VN" dirty="0">
                <a:latin typeface="Times New Roman" panose="02020603050405020304" pitchFamily="18" charset="0"/>
                <a:cs typeface="Times New Roman" panose="02020603050405020304" pitchFamily="18" charset="0"/>
              </a:rPr>
              <a:t> còn có các loại khác nhau</a:t>
            </a:r>
            <a:r>
              <a:rPr lang="vi-VN"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vi-VN"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FOR</a:t>
            </a:r>
            <a:r>
              <a:rPr lang="vi-VN" dirty="0">
                <a:latin typeface="Times New Roman" panose="02020603050405020304" pitchFamily="18" charset="0"/>
                <a:cs typeface="Times New Roman" panose="02020603050405020304" pitchFamily="18" charset="0"/>
              </a:rPr>
              <a:t> hoặc </a:t>
            </a:r>
            <a:r>
              <a:rPr lang="vi-VN" b="1" dirty="0">
                <a:latin typeface="Times New Roman" panose="02020603050405020304" pitchFamily="18" charset="0"/>
                <a:cs typeface="Times New Roman" panose="02020603050405020304" pitchFamily="18" charset="0"/>
              </a:rPr>
              <a:t>AFTER [[INSERT, UPDATE, DELETE]</a:t>
            </a:r>
            <a:r>
              <a:rPr lang="vi-VN" dirty="0">
                <a:latin typeface="Times New Roman" panose="02020603050405020304" pitchFamily="18" charset="0"/>
                <a:cs typeface="Times New Roman" panose="02020603050405020304" pitchFamily="18" charset="0"/>
              </a:rPr>
              <a:t>: Các loại trigger này được thực thi sau khi câu lệnh kích hoạt kết thúc.</a:t>
            </a:r>
          </a:p>
          <a:p>
            <a:r>
              <a:rPr lang="vi-VN" b="1" dirty="0">
                <a:latin typeface="Times New Roman" panose="02020603050405020304" pitchFamily="18" charset="0"/>
                <a:cs typeface="Times New Roman" panose="02020603050405020304" pitchFamily="18" charset="0"/>
              </a:rPr>
              <a:t>INSTEAD OF [INSERT, UPDATE, DELETE]</a:t>
            </a:r>
            <a:r>
              <a:rPr lang="vi-VN" dirty="0">
                <a:latin typeface="Times New Roman" panose="02020603050405020304" pitchFamily="18" charset="0"/>
                <a:cs typeface="Times New Roman" panose="02020603050405020304" pitchFamily="18" charset="0"/>
              </a:rPr>
              <a:t>: Trái ngược với </a:t>
            </a:r>
            <a:r>
              <a:rPr lang="vi-VN" b="1" dirty="0">
                <a:latin typeface="Times New Roman" panose="02020603050405020304" pitchFamily="18" charset="0"/>
                <a:cs typeface="Times New Roman" panose="02020603050405020304" pitchFamily="18" charset="0"/>
              </a:rPr>
              <a:t>FOR (AFTER)</a:t>
            </a:r>
            <a:r>
              <a:rPr lang="vi-VN" dirty="0">
                <a:latin typeface="Times New Roman" panose="02020603050405020304" pitchFamily="18" charset="0"/>
                <a:cs typeface="Times New Roman" panose="02020603050405020304" pitchFamily="18" charset="0"/>
              </a:rPr>
              <a:t>, trigger I</a:t>
            </a:r>
            <a:r>
              <a:rPr lang="vi-VN" b="1" dirty="0">
                <a:latin typeface="Times New Roman" panose="02020603050405020304" pitchFamily="18" charset="0"/>
                <a:cs typeface="Times New Roman" panose="02020603050405020304" pitchFamily="18" charset="0"/>
              </a:rPr>
              <a:t>NSTEAD OF</a:t>
            </a:r>
            <a:r>
              <a:rPr lang="vi-VN" dirty="0">
                <a:latin typeface="Times New Roman" panose="02020603050405020304" pitchFamily="18" charset="0"/>
                <a:cs typeface="Times New Roman" panose="02020603050405020304" pitchFamily="18" charset="0"/>
              </a:rPr>
              <a:t> thực thi thay vì thay cho câu lệnh kích hoạt. Nói cách khác, loại trigger này thay thế câu lệnh kích hoạt. Điều này rất hữu ích trong trường hợp bạn cần có tính toàn vẹn tham chiếu database chéo.</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76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755"/>
            <a:ext cx="10515600" cy="1215481"/>
          </a:xfrm>
        </p:spPr>
        <p:txBody>
          <a:bodyPr/>
          <a:lstStyle/>
          <a:p>
            <a:r>
              <a:rPr lang="en-US" b="1" dirty="0" smtClean="0">
                <a:latin typeface="Times New Roman" panose="02020603050405020304" pitchFamily="18" charset="0"/>
                <a:cs typeface="Times New Roman" panose="02020603050405020304" pitchFamily="18" charset="0"/>
              </a:rPr>
              <a:t>CÚ </a:t>
            </a:r>
            <a:r>
              <a:rPr lang="en-US" b="1" dirty="0">
                <a:latin typeface="Times New Roman" panose="02020603050405020304" pitchFamily="18" charset="0"/>
                <a:cs typeface="Times New Roman" panose="02020603050405020304" pitchFamily="18" charset="0"/>
              </a:rPr>
              <a:t>PHÁP TẠO TRIGGER </a:t>
            </a:r>
            <a:endParaRPr lang="en-US" dirty="0"/>
          </a:p>
        </p:txBody>
      </p:sp>
      <p:sp>
        <p:nvSpPr>
          <p:cNvPr id="3" name="Content Placeholder 2"/>
          <p:cNvSpPr>
            <a:spLocks noGrp="1"/>
          </p:cNvSpPr>
          <p:nvPr>
            <p:ph idx="1"/>
          </p:nvPr>
        </p:nvSpPr>
        <p:spPr>
          <a:xfrm>
            <a:off x="838200" y="1329237"/>
            <a:ext cx="10043160" cy="2942317"/>
          </a:xfrm>
        </p:spPr>
        <p:txBody>
          <a:bodyPr>
            <a:normAutofit fontScale="62500" lnSpcReduction="20000"/>
          </a:bodyPr>
          <a:lstStyle/>
          <a:p>
            <a:pPr marL="398145" marR="0" indent="0">
              <a:lnSpc>
                <a:spcPct val="115000"/>
              </a:lnSpc>
              <a:spcBef>
                <a:spcPts val="360"/>
              </a:spcBef>
              <a:spcAft>
                <a:spcPts val="0"/>
              </a:spcAft>
              <a:buNone/>
            </a:pPr>
            <a:r>
              <a:rPr lang="vi-VN" b="1" dirty="0">
                <a:solidFill>
                  <a:srgbClr val="FF0000"/>
                </a:solidFill>
                <a:ea typeface="Times New Roman" panose="02020603050405020304" pitchFamily="18" charset="0"/>
                <a:cs typeface="Arial" panose="020B0604020202020204" pitchFamily="34" charset="0"/>
              </a:rPr>
              <a:t>CREATE TRIGGER </a:t>
            </a:r>
            <a:r>
              <a:rPr lang="vi-VN" b="1" dirty="0">
                <a:solidFill>
                  <a:srgbClr val="0000FF"/>
                </a:solidFill>
                <a:ea typeface="Times New Roman" panose="02020603050405020304" pitchFamily="18" charset="0"/>
                <a:cs typeface="Arial" panose="020B0604020202020204" pitchFamily="34" charset="0"/>
              </a:rPr>
              <a:t>tên_trigger</a:t>
            </a:r>
            <a:endParaRPr lang="en-US" b="1" dirty="0">
              <a:solidFill>
                <a:srgbClr val="0000FF"/>
              </a:solidFill>
              <a:ea typeface="Times New Roman" panose="02020603050405020304" pitchFamily="18" charset="0"/>
              <a:cs typeface="Arial" panose="020B0604020202020204" pitchFamily="34" charset="0"/>
            </a:endParaRPr>
          </a:p>
          <a:p>
            <a:pPr marL="398145" marR="0" indent="0">
              <a:lnSpc>
                <a:spcPct val="115000"/>
              </a:lnSpc>
              <a:spcBef>
                <a:spcPts val="180"/>
              </a:spcBef>
              <a:spcAft>
                <a:spcPts val="0"/>
              </a:spcAft>
              <a:buNone/>
            </a:pPr>
            <a:r>
              <a:rPr lang="vi-VN" b="1" dirty="0">
                <a:solidFill>
                  <a:srgbClr val="FF0000"/>
                </a:solidFill>
                <a:ea typeface="Times New Roman" panose="02020603050405020304" pitchFamily="18" charset="0"/>
                <a:cs typeface="Arial" panose="020B0604020202020204" pitchFamily="34" charset="0"/>
              </a:rPr>
              <a:t>ON</a:t>
            </a:r>
            <a:r>
              <a:rPr lang="vi-VN" b="1" dirty="0">
                <a:ea typeface="Times New Roman" panose="02020603050405020304" pitchFamily="18" charset="0"/>
                <a:cs typeface="Arial" panose="020B0604020202020204" pitchFamily="34" charset="0"/>
              </a:rPr>
              <a:t> </a:t>
            </a:r>
            <a:r>
              <a:rPr lang="vi-VN" b="1" dirty="0">
                <a:solidFill>
                  <a:srgbClr val="0000FF"/>
                </a:solidFill>
                <a:ea typeface="Times New Roman" panose="02020603050405020304" pitchFamily="18" charset="0"/>
                <a:cs typeface="Arial" panose="020B0604020202020204" pitchFamily="34" charset="0"/>
              </a:rPr>
              <a:t>tên_bảng</a:t>
            </a:r>
            <a:endParaRPr lang="en-US" b="1" dirty="0">
              <a:solidFill>
                <a:srgbClr val="0000FF"/>
              </a:solidFill>
              <a:ea typeface="Times New Roman" panose="02020603050405020304" pitchFamily="18" charset="0"/>
              <a:cs typeface="Arial" panose="020B0604020202020204" pitchFamily="34" charset="0"/>
            </a:endParaRPr>
          </a:p>
          <a:p>
            <a:pPr marL="398145" marR="0" indent="0">
              <a:lnSpc>
                <a:spcPct val="115000"/>
              </a:lnSpc>
              <a:spcBef>
                <a:spcPts val="265"/>
              </a:spcBef>
              <a:spcAft>
                <a:spcPts val="0"/>
              </a:spcAft>
              <a:buNone/>
            </a:pPr>
            <a:r>
              <a:rPr lang="vi-VN" b="1" dirty="0">
                <a:solidFill>
                  <a:srgbClr val="FF0000"/>
                </a:solidFill>
                <a:ea typeface="Times New Roman" panose="02020603050405020304" pitchFamily="18" charset="0"/>
                <a:cs typeface="Arial" panose="020B0604020202020204" pitchFamily="34" charset="0"/>
              </a:rPr>
              <a:t>FOR</a:t>
            </a:r>
            <a:r>
              <a:rPr lang="vi-VN" b="1" dirty="0">
                <a:ea typeface="Times New Roman" panose="02020603050405020304" pitchFamily="18" charset="0"/>
                <a:cs typeface="Arial" panose="020B0604020202020204" pitchFamily="34" charset="0"/>
              </a:rPr>
              <a:t> </a:t>
            </a:r>
            <a:r>
              <a:rPr lang="vi-VN" b="1" dirty="0">
                <a:solidFill>
                  <a:srgbClr val="0000FF"/>
                </a:solidFill>
                <a:ea typeface="Times New Roman" panose="02020603050405020304" pitchFamily="18" charset="0"/>
                <a:cs typeface="Arial" panose="020B0604020202020204" pitchFamily="34" charset="0"/>
              </a:rPr>
              <a:t>{</a:t>
            </a:r>
            <a:r>
              <a:rPr lang="en-US" b="1" dirty="0">
                <a:solidFill>
                  <a:srgbClr val="0000FF"/>
                </a:solidFill>
                <a:ea typeface="Times New Roman" panose="02020603050405020304" pitchFamily="18" charset="0"/>
                <a:cs typeface="Arial" panose="020B0604020202020204" pitchFamily="34" charset="0"/>
              </a:rPr>
              <a:t> </a:t>
            </a:r>
            <a:r>
              <a:rPr lang="vi-VN" b="1" dirty="0">
                <a:solidFill>
                  <a:srgbClr val="0000FF"/>
                </a:solidFill>
                <a:ea typeface="Times New Roman" panose="02020603050405020304" pitchFamily="18" charset="0"/>
                <a:cs typeface="Arial" panose="020B0604020202020204" pitchFamily="34" charset="0"/>
              </a:rPr>
              <a:t>[</a:t>
            </a:r>
            <a:r>
              <a:rPr lang="vi-VN" b="1" dirty="0">
                <a:solidFill>
                  <a:srgbClr val="FF0000"/>
                </a:solidFill>
                <a:ea typeface="Times New Roman" panose="02020603050405020304" pitchFamily="18" charset="0"/>
                <a:cs typeface="Arial" panose="020B0604020202020204" pitchFamily="34" charset="0"/>
              </a:rPr>
              <a:t>INSERT</a:t>
            </a:r>
            <a:r>
              <a:rPr lang="vi-VN" b="1" dirty="0">
                <a:solidFill>
                  <a:srgbClr val="0000FF"/>
                </a:solidFill>
                <a:ea typeface="Times New Roman" panose="02020603050405020304" pitchFamily="18" charset="0"/>
                <a:cs typeface="Arial" panose="020B0604020202020204" pitchFamily="34" charset="0"/>
              </a:rPr>
              <a:t>][,][</a:t>
            </a:r>
            <a:r>
              <a:rPr lang="vi-VN" b="1" dirty="0">
                <a:solidFill>
                  <a:srgbClr val="FF0000"/>
                </a:solidFill>
                <a:ea typeface="Times New Roman" panose="02020603050405020304" pitchFamily="18" charset="0"/>
                <a:cs typeface="Arial" panose="020B0604020202020204" pitchFamily="34" charset="0"/>
              </a:rPr>
              <a:t>UPDATE</a:t>
            </a:r>
            <a:r>
              <a:rPr lang="vi-VN" b="1" dirty="0">
                <a:solidFill>
                  <a:srgbClr val="0000FF"/>
                </a:solidFill>
                <a:ea typeface="Times New Roman" panose="02020603050405020304" pitchFamily="18" charset="0"/>
                <a:cs typeface="Arial" panose="020B0604020202020204" pitchFamily="34" charset="0"/>
              </a:rPr>
              <a:t>][,][</a:t>
            </a:r>
            <a:r>
              <a:rPr lang="vi-VN" b="1" dirty="0">
                <a:solidFill>
                  <a:srgbClr val="FF0000"/>
                </a:solidFill>
                <a:ea typeface="Times New Roman" panose="02020603050405020304" pitchFamily="18" charset="0"/>
                <a:cs typeface="Arial" panose="020B0604020202020204" pitchFamily="34" charset="0"/>
              </a:rPr>
              <a:t>DELETE</a:t>
            </a:r>
            <a:r>
              <a:rPr lang="vi-VN" b="1" dirty="0">
                <a:solidFill>
                  <a:srgbClr val="0000FF"/>
                </a:solidFill>
                <a:ea typeface="Times New Roman" panose="02020603050405020304" pitchFamily="18" charset="0"/>
                <a:cs typeface="Arial" panose="020B0604020202020204" pitchFamily="34" charset="0"/>
              </a:rPr>
              <a:t>]</a:t>
            </a:r>
            <a:r>
              <a:rPr lang="en-US" b="1" dirty="0">
                <a:solidFill>
                  <a:srgbClr val="0000FF"/>
                </a:solidFill>
                <a:ea typeface="Times New Roman" panose="02020603050405020304" pitchFamily="18" charset="0"/>
                <a:cs typeface="Arial" panose="020B0604020202020204" pitchFamily="34" charset="0"/>
              </a:rPr>
              <a:t> </a:t>
            </a:r>
            <a:r>
              <a:rPr lang="vi-VN" b="1" dirty="0">
                <a:solidFill>
                  <a:srgbClr val="0000FF"/>
                </a:solidFill>
                <a:ea typeface="Times New Roman" panose="02020603050405020304" pitchFamily="18" charset="0"/>
                <a:cs typeface="Arial" panose="020B0604020202020204" pitchFamily="34" charset="0"/>
              </a:rPr>
              <a:t>}</a:t>
            </a:r>
            <a:endParaRPr lang="en-US" b="1" dirty="0">
              <a:solidFill>
                <a:srgbClr val="0000FF"/>
              </a:solidFill>
              <a:ea typeface="Times New Roman" panose="02020603050405020304" pitchFamily="18" charset="0"/>
              <a:cs typeface="Arial" panose="020B0604020202020204" pitchFamily="34" charset="0"/>
            </a:endParaRPr>
          </a:p>
          <a:p>
            <a:pPr marL="626745" marR="0">
              <a:lnSpc>
                <a:spcPts val="1315"/>
              </a:lnSpc>
              <a:spcBef>
                <a:spcPts val="335"/>
              </a:spcBef>
              <a:spcAft>
                <a:spcPts val="0"/>
              </a:spcAft>
            </a:pPr>
            <a:endParaRPr lang="en-US" b="1" dirty="0">
              <a:solidFill>
                <a:srgbClr val="FF0000"/>
              </a:solidFill>
              <a:ea typeface="Times New Roman" panose="02020603050405020304" pitchFamily="18" charset="0"/>
              <a:cs typeface="Arial" panose="020B0604020202020204" pitchFamily="34" charset="0"/>
            </a:endParaRPr>
          </a:p>
          <a:p>
            <a:pPr marL="398145" marR="0" indent="0">
              <a:lnSpc>
                <a:spcPts val="1315"/>
              </a:lnSpc>
              <a:spcBef>
                <a:spcPts val="335"/>
              </a:spcBef>
              <a:spcAft>
                <a:spcPts val="0"/>
              </a:spcAft>
              <a:buNone/>
            </a:pPr>
            <a:r>
              <a:rPr lang="vi-VN" b="1" dirty="0">
                <a:solidFill>
                  <a:srgbClr val="FF0000"/>
                </a:solidFill>
                <a:ea typeface="Times New Roman" panose="02020603050405020304" pitchFamily="18" charset="0"/>
                <a:cs typeface="Arial" panose="020B0604020202020204" pitchFamily="34" charset="0"/>
              </a:rPr>
              <a:t>AS</a:t>
            </a:r>
            <a:endParaRPr lang="en-US" b="1" dirty="0">
              <a:solidFill>
                <a:srgbClr val="FF0000"/>
              </a:solidFill>
              <a:ea typeface="Times New Roman" panose="02020603050405020304" pitchFamily="18" charset="0"/>
              <a:cs typeface="Arial" panose="020B0604020202020204" pitchFamily="34" charset="0"/>
            </a:endParaRPr>
          </a:p>
          <a:p>
            <a:pPr marL="0" indent="0">
              <a:buNone/>
            </a:pPr>
            <a:r>
              <a:rPr lang="en-US" b="1" dirty="0">
                <a:ea typeface="Times New Roman" panose="02020603050405020304" pitchFamily="18" charset="0"/>
                <a:cs typeface="Arial" panose="020B0604020202020204" pitchFamily="34" charset="0"/>
              </a:rPr>
              <a:t>	</a:t>
            </a:r>
          </a:p>
          <a:p>
            <a:pPr marL="0" indent="0">
              <a:buNone/>
            </a:pPr>
            <a:r>
              <a:rPr lang="en-US" b="1" i="1" dirty="0">
                <a:solidFill>
                  <a:srgbClr val="0000FF"/>
                </a:solidFill>
                <a:ea typeface="Times New Roman" panose="02020603050405020304" pitchFamily="18" charset="0"/>
                <a:cs typeface="Arial" panose="020B0604020202020204" pitchFamily="34" charset="0"/>
              </a:rPr>
              <a:t>	</a:t>
            </a:r>
            <a:r>
              <a:rPr lang="vi-VN" b="1" i="1" dirty="0">
                <a:solidFill>
                  <a:srgbClr val="0000FF"/>
                </a:solidFill>
                <a:ea typeface="Times New Roman" panose="02020603050405020304" pitchFamily="18" charset="0"/>
                <a:cs typeface="Arial" panose="020B0604020202020204" pitchFamily="34" charset="0"/>
              </a:rPr>
              <a:t>các_câu_lệnh_của_trigger</a:t>
            </a:r>
            <a:endParaRPr lang="en-US" b="1" i="1" dirty="0">
              <a:solidFill>
                <a:srgbClr val="0000FF"/>
              </a:solidFill>
              <a:ea typeface="Times New Roman" panose="02020603050405020304" pitchFamily="18" charset="0"/>
              <a:cs typeface="Arial" panose="020B0604020202020204" pitchFamily="34" charset="0"/>
            </a:endParaRPr>
          </a:p>
          <a:p>
            <a:pPr marL="0" indent="0">
              <a:buNone/>
            </a:pPr>
            <a:r>
              <a:rPr lang="en-US" b="1" dirty="0" err="1"/>
              <a:t>Khi</a:t>
            </a:r>
            <a:r>
              <a:rPr lang="en-US" b="1" dirty="0"/>
              <a:t> </a:t>
            </a:r>
            <a:r>
              <a:rPr lang="en-US" b="1" dirty="0" err="1"/>
              <a:t>tạo</a:t>
            </a:r>
            <a:r>
              <a:rPr lang="en-US" b="1" dirty="0"/>
              <a:t> trigger </a:t>
            </a:r>
            <a:r>
              <a:rPr lang="en-US" b="1" dirty="0" err="1"/>
              <a:t>sẽ</a:t>
            </a:r>
            <a:r>
              <a:rPr lang="en-US" b="1" dirty="0"/>
              <a:t> </a:t>
            </a:r>
            <a:r>
              <a:rPr lang="en-US" b="1" dirty="0" err="1"/>
              <a:t>tự</a:t>
            </a:r>
            <a:r>
              <a:rPr lang="en-US" b="1" dirty="0"/>
              <a:t> </a:t>
            </a:r>
            <a:r>
              <a:rPr lang="en-US" b="1" dirty="0" err="1"/>
              <a:t>động</a:t>
            </a:r>
            <a:r>
              <a:rPr lang="en-US" b="1" dirty="0"/>
              <a:t> </a:t>
            </a:r>
            <a:r>
              <a:rPr lang="en-US" b="1" dirty="0" err="1"/>
              <a:t>sinh</a:t>
            </a:r>
            <a:r>
              <a:rPr lang="en-US" b="1" dirty="0"/>
              <a:t> 2 </a:t>
            </a:r>
            <a:r>
              <a:rPr lang="en-US" b="1" dirty="0" err="1"/>
              <a:t>bảng</a:t>
            </a:r>
            <a:r>
              <a:rPr lang="en-US" b="1" dirty="0"/>
              <a:t>:</a:t>
            </a:r>
          </a:p>
          <a:p>
            <a:pPr marL="0" indent="0">
              <a:buNone/>
            </a:pPr>
            <a:r>
              <a:rPr lang="en-US" b="1" dirty="0">
                <a:solidFill>
                  <a:srgbClr val="FF0000"/>
                </a:solidFill>
              </a:rPr>
              <a:t>INSERTED</a:t>
            </a:r>
            <a:r>
              <a:rPr lang="en-US" b="1" dirty="0"/>
              <a:t>: </a:t>
            </a:r>
            <a:r>
              <a:rPr lang="en-US" b="1" dirty="0" err="1"/>
              <a:t>chứa</a:t>
            </a:r>
            <a:r>
              <a:rPr lang="en-US" b="1" dirty="0"/>
              <a:t> </a:t>
            </a:r>
            <a:r>
              <a:rPr lang="en-US" b="1" dirty="0" err="1"/>
              <a:t>giá</a:t>
            </a:r>
            <a:r>
              <a:rPr lang="en-US" b="1" dirty="0"/>
              <a:t> </a:t>
            </a:r>
            <a:r>
              <a:rPr lang="en-US" b="1" dirty="0" err="1"/>
              <a:t>trị</a:t>
            </a:r>
            <a:r>
              <a:rPr lang="en-US" b="1" dirty="0"/>
              <a:t> </a:t>
            </a:r>
            <a:r>
              <a:rPr lang="en-US" b="1" dirty="0" err="1"/>
              <a:t>được</a:t>
            </a:r>
            <a:r>
              <a:rPr lang="en-US" b="1" dirty="0"/>
              <a:t> </a:t>
            </a:r>
            <a:r>
              <a:rPr lang="en-US" b="1" dirty="0" err="1"/>
              <a:t>thêm</a:t>
            </a:r>
            <a:r>
              <a:rPr lang="en-US" b="1" dirty="0"/>
              <a:t> </a:t>
            </a:r>
            <a:r>
              <a:rPr lang="en-US" b="1" dirty="0" err="1"/>
              <a:t>hoặc</a:t>
            </a:r>
            <a:r>
              <a:rPr lang="en-US" b="1" dirty="0"/>
              <a:t> </a:t>
            </a:r>
            <a:r>
              <a:rPr lang="en-US" b="1" dirty="0" err="1"/>
              <a:t>được</a:t>
            </a:r>
            <a:r>
              <a:rPr lang="en-US" b="1" dirty="0"/>
              <a:t> </a:t>
            </a:r>
            <a:r>
              <a:rPr lang="en-US" b="1" dirty="0" err="1"/>
              <a:t>sửa</a:t>
            </a:r>
            <a:r>
              <a:rPr lang="en-US" b="1" dirty="0"/>
              <a:t>(update)</a:t>
            </a:r>
          </a:p>
          <a:p>
            <a:pPr marL="0" indent="0">
              <a:buNone/>
            </a:pPr>
            <a:r>
              <a:rPr lang="en-US" b="1" dirty="0">
                <a:solidFill>
                  <a:srgbClr val="FF0000"/>
                </a:solidFill>
              </a:rPr>
              <a:t>DELETED</a:t>
            </a:r>
            <a:r>
              <a:rPr lang="en-US" b="1" dirty="0"/>
              <a:t>: </a:t>
            </a:r>
            <a:r>
              <a:rPr lang="en-US" b="1" dirty="0" err="1"/>
              <a:t>chứa</a:t>
            </a:r>
            <a:r>
              <a:rPr lang="en-US" b="1" dirty="0"/>
              <a:t> </a:t>
            </a:r>
            <a:r>
              <a:rPr lang="en-US" b="1" dirty="0" err="1"/>
              <a:t>giá</a:t>
            </a:r>
            <a:r>
              <a:rPr lang="en-US" b="1" dirty="0"/>
              <a:t> </a:t>
            </a:r>
            <a:r>
              <a:rPr lang="en-US" b="1" dirty="0" err="1"/>
              <a:t>trị</a:t>
            </a:r>
            <a:r>
              <a:rPr lang="en-US" b="1" dirty="0"/>
              <a:t> </a:t>
            </a:r>
            <a:r>
              <a:rPr lang="en-US" b="1" dirty="0" err="1"/>
              <a:t>bị</a:t>
            </a:r>
            <a:r>
              <a:rPr lang="en-US" b="1" dirty="0"/>
              <a:t> </a:t>
            </a:r>
            <a:r>
              <a:rPr lang="en-US" b="1" dirty="0" err="1" smtClean="0"/>
              <a:t>xóa</a:t>
            </a:r>
            <a:endParaRPr lang="en-US" b="1" dirty="0" smtClean="0"/>
          </a:p>
          <a:p>
            <a:pPr marL="0" indent="0">
              <a:buNone/>
            </a:pPr>
            <a:endParaRPr lang="en-US" b="1" dirty="0"/>
          </a:p>
          <a:p>
            <a:pPr marL="0" indent="0">
              <a:buNone/>
            </a:pPr>
            <a:endParaRPr lang="en-US" b="1" dirty="0"/>
          </a:p>
        </p:txBody>
      </p:sp>
      <p:graphicFrame>
        <p:nvGraphicFramePr>
          <p:cNvPr id="4" name="Table 3"/>
          <p:cNvGraphicFramePr>
            <a:graphicFrameLocks noGrp="1"/>
          </p:cNvGraphicFramePr>
          <p:nvPr>
            <p:extLst>
              <p:ext uri="{D42A27DB-BD31-4B8C-83A1-F6EECF244321}">
                <p14:modId xmlns:p14="http://schemas.microsoft.com/office/powerpoint/2010/main" val="495149928"/>
              </p:ext>
            </p:extLst>
          </p:nvPr>
        </p:nvGraphicFramePr>
        <p:xfrm>
          <a:off x="1009241" y="4868028"/>
          <a:ext cx="4869045" cy="1371600"/>
        </p:xfrm>
        <a:graphic>
          <a:graphicData uri="http://schemas.openxmlformats.org/drawingml/2006/table">
            <a:tbl>
              <a:tblPr/>
              <a:tblGrid>
                <a:gridCol w="4869045">
                  <a:extLst>
                    <a:ext uri="{9D8B030D-6E8A-4147-A177-3AD203B41FA5}">
                      <a16:colId xmlns:a16="http://schemas.microsoft.com/office/drawing/2014/main" val="1786209184"/>
                    </a:ext>
                  </a:extLst>
                </a:gridCol>
              </a:tblGrid>
              <a:tr h="0">
                <a:tc>
                  <a:txBody>
                    <a:bodyPr/>
                    <a:lstStyle/>
                    <a:p>
                      <a:pPr algn="l" rtl="0" fontAlgn="base"/>
                      <a:r>
                        <a:rPr lang="en-US" b="0" i="1" dirty="0" smtClean="0">
                          <a:effectLst/>
                          <a:latin typeface="Monaco"/>
                        </a:rPr>
                        <a:t>- </a:t>
                      </a:r>
                      <a:r>
                        <a:rPr lang="en-US" b="0" i="1" dirty="0" err="1" smtClean="0">
                          <a:effectLst/>
                          <a:latin typeface="Monaco"/>
                        </a:rPr>
                        <a:t>Xóa</a:t>
                      </a:r>
                      <a:r>
                        <a:rPr lang="en-US" b="0" i="1" baseline="0" dirty="0" smtClean="0">
                          <a:effectLst/>
                          <a:latin typeface="Monaco"/>
                        </a:rPr>
                        <a:t> </a:t>
                      </a:r>
                      <a:r>
                        <a:rPr lang="en-US" b="0" i="1" baseline="0" dirty="0" err="1" smtClean="0">
                          <a:effectLst/>
                          <a:latin typeface="Monaco"/>
                        </a:rPr>
                        <a:t>một</a:t>
                      </a:r>
                      <a:r>
                        <a:rPr lang="en-US" b="0" i="1" baseline="0" dirty="0" smtClean="0">
                          <a:effectLst/>
                          <a:latin typeface="Monaco"/>
                        </a:rPr>
                        <a:t> Trigger </a:t>
                      </a:r>
                      <a:r>
                        <a:rPr lang="en-US" b="0" i="1" baseline="0" dirty="0" err="1" smtClean="0">
                          <a:effectLst/>
                          <a:latin typeface="Monaco"/>
                        </a:rPr>
                        <a:t>dùng</a:t>
                      </a:r>
                      <a:r>
                        <a:rPr lang="en-US" b="0" i="1" baseline="0" dirty="0" smtClean="0">
                          <a:effectLst/>
                          <a:latin typeface="Monaco"/>
                        </a:rPr>
                        <a:t> </a:t>
                      </a:r>
                      <a:r>
                        <a:rPr lang="en-US" b="0" i="1" baseline="0" dirty="0" err="1" smtClean="0">
                          <a:effectLst/>
                          <a:latin typeface="Monaco"/>
                        </a:rPr>
                        <a:t>câu</a:t>
                      </a:r>
                      <a:r>
                        <a:rPr lang="en-US" b="0" i="1" baseline="0" dirty="0" smtClean="0">
                          <a:effectLst/>
                          <a:latin typeface="Monaco"/>
                        </a:rPr>
                        <a:t> </a:t>
                      </a:r>
                      <a:r>
                        <a:rPr lang="en-US" b="0" i="1" baseline="0" dirty="0" err="1" smtClean="0">
                          <a:effectLst/>
                          <a:latin typeface="Monaco"/>
                        </a:rPr>
                        <a:t>lệnh</a:t>
                      </a:r>
                      <a:r>
                        <a:rPr lang="en-US" b="0" i="1" baseline="0" dirty="0" smtClean="0">
                          <a:effectLst/>
                          <a:latin typeface="Monaco"/>
                        </a:rPr>
                        <a:t>: </a:t>
                      </a:r>
                      <a:r>
                        <a:rPr lang="en-US" b="0" i="0" dirty="0">
                          <a:effectLst/>
                          <a:latin typeface="Monaco"/>
                        </a:rPr>
                        <a:t/>
                      </a:r>
                      <a:br>
                        <a:rPr lang="en-US" b="0" i="0" dirty="0">
                          <a:effectLst/>
                          <a:latin typeface="Monaco"/>
                        </a:rPr>
                      </a:br>
                      <a:endParaRPr lang="en-US" b="0" i="0" dirty="0" smtClean="0">
                        <a:effectLst/>
                        <a:latin typeface="Monaco"/>
                      </a:endParaRPr>
                    </a:p>
                    <a:p>
                      <a:pPr algn="l" rtl="0" fontAlgn="base"/>
                      <a:r>
                        <a:rPr lang="en-US" b="0" i="0" dirty="0" smtClean="0">
                          <a:effectLst/>
                          <a:latin typeface="Monaco"/>
                        </a:rPr>
                        <a:t>DROP </a:t>
                      </a:r>
                      <a:r>
                        <a:rPr lang="en-US" b="0" i="0" dirty="0">
                          <a:effectLst/>
                          <a:latin typeface="Monaco"/>
                        </a:rPr>
                        <a:t>TRIGGER </a:t>
                      </a:r>
                      <a:r>
                        <a:rPr lang="en-US" b="0" i="0" dirty="0" err="1" smtClean="0">
                          <a:effectLst/>
                          <a:latin typeface="Monaco"/>
                        </a:rPr>
                        <a:t>Tên_DML_Trigger</a:t>
                      </a:r>
                      <a:endParaRPr lang="en-US" b="0" i="0" dirty="0" smtClean="0">
                        <a:effectLst/>
                        <a:latin typeface="Monaco"/>
                      </a:endParaRPr>
                    </a:p>
                    <a:p>
                      <a:pPr algn="l" rtl="0" fontAlgn="base"/>
                      <a:endParaRPr lang="en-US" b="0" i="0" dirty="0" smtClean="0">
                        <a:effectLst/>
                        <a:latin typeface="Monaco"/>
                      </a:endParaRPr>
                    </a:p>
                    <a:p>
                      <a:pPr algn="l" rtl="0" fontAlgn="base"/>
                      <a:endParaRPr lang="en-US" b="0" i="0" dirty="0">
                        <a:effectLst/>
                        <a:latin typeface="Monaco"/>
                      </a:endParaRPr>
                    </a:p>
                  </a:txBody>
                  <a:tcPr marL="0" marR="0" marT="0" marB="0" anchor="ctr">
                    <a:lnL>
                      <a:noFill/>
                    </a:lnL>
                    <a:lnR>
                      <a:noFill/>
                    </a:lnR>
                    <a:lnT>
                      <a:noFill/>
                    </a:lnT>
                    <a:lnB>
                      <a:noFill/>
                    </a:lnB>
                  </a:tcPr>
                </a:tc>
                <a:extLst>
                  <a:ext uri="{0D108BD9-81ED-4DB2-BD59-A6C34878D82A}">
                    <a16:rowId xmlns:a16="http://schemas.microsoft.com/office/drawing/2014/main" val="3568013949"/>
                  </a:ext>
                </a:extLst>
              </a:tr>
            </a:tbl>
          </a:graphicData>
        </a:graphic>
      </p:graphicFrame>
      <p:pic>
        <p:nvPicPr>
          <p:cNvPr id="10" name="Picture 9"/>
          <p:cNvPicPr>
            <a:picLocks noChangeAspect="1"/>
          </p:cNvPicPr>
          <p:nvPr/>
        </p:nvPicPr>
        <p:blipFill>
          <a:blip r:embed="rId2"/>
          <a:stretch>
            <a:fillRect/>
          </a:stretch>
        </p:blipFill>
        <p:spPr>
          <a:xfrm>
            <a:off x="7729216" y="5052694"/>
            <a:ext cx="2600325" cy="1533525"/>
          </a:xfrm>
          <a:prstGeom prst="rect">
            <a:avLst/>
          </a:prstGeom>
        </p:spPr>
      </p:pic>
      <p:sp>
        <p:nvSpPr>
          <p:cNvPr id="11" name="Rectangle 10"/>
          <p:cNvSpPr/>
          <p:nvPr/>
        </p:nvSpPr>
        <p:spPr>
          <a:xfrm>
            <a:off x="7107540" y="4683362"/>
            <a:ext cx="3557897" cy="369332"/>
          </a:xfrm>
          <a:prstGeom prst="rect">
            <a:avLst/>
          </a:prstGeom>
        </p:spPr>
        <p:txBody>
          <a:bodyPr wrap="none">
            <a:spAutoFit/>
          </a:bodyPr>
          <a:lstStyle/>
          <a:p>
            <a:r>
              <a:rPr lang="en-US" i="1" dirty="0" smtClean="0">
                <a:latin typeface="Monaco"/>
              </a:rPr>
              <a:t>-</a:t>
            </a:r>
            <a:r>
              <a:rPr lang="en-US" i="1" dirty="0" err="1" smtClean="0">
                <a:latin typeface="Monaco"/>
              </a:rPr>
              <a:t>Sửa</a:t>
            </a:r>
            <a:r>
              <a:rPr lang="en-US" i="1" dirty="0" smtClean="0">
                <a:latin typeface="Monaco"/>
              </a:rPr>
              <a:t> </a:t>
            </a:r>
            <a:r>
              <a:rPr lang="en-US" i="1" dirty="0" err="1">
                <a:latin typeface="Monaco"/>
              </a:rPr>
              <a:t>một</a:t>
            </a:r>
            <a:r>
              <a:rPr lang="en-US" i="1" dirty="0">
                <a:latin typeface="Monaco"/>
              </a:rPr>
              <a:t> Trigger </a:t>
            </a:r>
            <a:r>
              <a:rPr lang="en-US" i="1" dirty="0" err="1">
                <a:latin typeface="Monaco"/>
              </a:rPr>
              <a:t>dùng</a:t>
            </a:r>
            <a:r>
              <a:rPr lang="en-US" i="1" dirty="0">
                <a:latin typeface="Monaco"/>
              </a:rPr>
              <a:t> </a:t>
            </a:r>
            <a:r>
              <a:rPr lang="en-US" i="1" dirty="0" err="1">
                <a:latin typeface="Monaco"/>
              </a:rPr>
              <a:t>câu</a:t>
            </a:r>
            <a:r>
              <a:rPr lang="en-US" i="1" dirty="0">
                <a:latin typeface="Monaco"/>
              </a:rPr>
              <a:t> </a:t>
            </a:r>
            <a:r>
              <a:rPr lang="en-US" i="1" dirty="0" err="1">
                <a:latin typeface="Monaco"/>
              </a:rPr>
              <a:t>lệnh</a:t>
            </a:r>
            <a:r>
              <a:rPr lang="en-US" i="1" dirty="0">
                <a:latin typeface="Monaco"/>
              </a:rPr>
              <a:t>: </a:t>
            </a:r>
            <a:endParaRPr lang="en-US" dirty="0"/>
          </a:p>
        </p:txBody>
      </p:sp>
    </p:spTree>
    <p:extLst>
      <p:ext uri="{BB962C8B-B14F-4D97-AF65-F5344CB8AC3E}">
        <p14:creationId xmlns:p14="http://schemas.microsoft.com/office/powerpoint/2010/main" val="1470833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lstStyle/>
          <a:p>
            <a:r>
              <a:rPr lang="en-US" b="1" dirty="0" smtClean="0">
                <a:latin typeface="Times New Roman" panose="02020603050405020304" pitchFamily="18" charset="0"/>
                <a:cs typeface="Times New Roman" panose="02020603050405020304" pitchFamily="18" charset="0"/>
              </a:rPr>
              <a:t>VÍ DỤ</a:t>
            </a:r>
            <a:endParaRPr lang="en-US" dirty="0"/>
          </a:p>
        </p:txBody>
      </p:sp>
      <p:pic>
        <p:nvPicPr>
          <p:cNvPr id="4" name="Content Placeholder 3"/>
          <p:cNvPicPr>
            <a:picLocks noGrp="1" noChangeAspect="1"/>
          </p:cNvPicPr>
          <p:nvPr>
            <p:ph idx="1"/>
          </p:nvPr>
        </p:nvPicPr>
        <p:blipFill>
          <a:blip r:embed="rId2"/>
          <a:stretch>
            <a:fillRect/>
          </a:stretch>
        </p:blipFill>
        <p:spPr>
          <a:xfrm>
            <a:off x="6092599" y="2062412"/>
            <a:ext cx="5905500" cy="2466975"/>
          </a:xfrm>
          <a:prstGeom prst="rect">
            <a:avLst/>
          </a:prstGeom>
        </p:spPr>
      </p:pic>
      <p:sp>
        <p:nvSpPr>
          <p:cNvPr id="5" name="Rectangle 4"/>
          <p:cNvSpPr/>
          <p:nvPr/>
        </p:nvSpPr>
        <p:spPr>
          <a:xfrm>
            <a:off x="640896" y="1690688"/>
            <a:ext cx="8320223" cy="3970318"/>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MAHANG </a:t>
            </a:r>
            <a:r>
              <a:rPr lang="en-US" dirty="0">
                <a:solidFill>
                  <a:srgbClr val="0000FF"/>
                </a:solidFill>
                <a:latin typeface="Consolas" panose="020B0609020204030204" pitchFamily="49" charset="0"/>
              </a:rPr>
              <a:t>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TENHANG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SOLUONGTON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TABLE</a:t>
            </a:r>
            <a:r>
              <a:rPr lang="en-US" dirty="0">
                <a:solidFill>
                  <a:srgbClr val="000000"/>
                </a:solidFill>
                <a:latin typeface="Consolas" panose="020B0609020204030204" pitchFamily="49" charset="0"/>
              </a:rPr>
              <a:t> NHATKYBANHANG</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STT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identity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PRIMARY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NGAY </a:t>
            </a:r>
            <a:r>
              <a:rPr lang="en-US" dirty="0" err="1">
                <a:solidFill>
                  <a:srgbClr val="0000FF"/>
                </a:solidFill>
                <a:latin typeface="Consolas" panose="020B0609020204030204" pitchFamily="49" charset="0"/>
              </a:rPr>
              <a:t>datetime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NGUOIMUA </a:t>
            </a:r>
            <a:r>
              <a:rPr lang="en-US" dirty="0" err="1">
                <a:solidFill>
                  <a:srgbClr val="0000FF"/>
                </a:solidFill>
                <a:latin typeface="Consolas" panose="020B0609020204030204" pitchFamily="49" charset="0"/>
              </a:rPr>
              <a:t>nvarchar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MAHANG </a:t>
            </a:r>
            <a:r>
              <a:rPr lang="en-US" dirty="0">
                <a:solidFill>
                  <a:srgbClr val="0000FF"/>
                </a:solidFill>
                <a:latin typeface="Consolas" panose="020B0609020204030204" pitchFamily="49" charset="0"/>
              </a:rPr>
              <a:t>varchar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20</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FOREIGN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KEY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REFERENCES</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SOLUONGDAT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GIABAN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NOT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NULL,</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950704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863" y="209005"/>
            <a:ext cx="5207726" cy="3693319"/>
          </a:xfrm>
          <a:prstGeom prst="rect">
            <a:avLst/>
          </a:prstGeom>
        </p:spPr>
        <p:txBody>
          <a:bodyPr wrap="square">
            <a:spAutoFit/>
          </a:bodyPr>
          <a:lstStyle/>
          <a:p>
            <a:r>
              <a:rPr lang="en-US" dirty="0" smtClean="0">
                <a:solidFill>
                  <a:srgbClr val="0000FF"/>
                </a:solidFill>
                <a:latin typeface="Consolas" panose="020B0609020204030204" pitchFamily="49" charset="0"/>
              </a:rPr>
              <a:t>CREATE</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TRIGGER</a:t>
            </a:r>
            <a:r>
              <a:rPr lang="en-US" dirty="0" smtClean="0">
                <a:solidFill>
                  <a:srgbClr val="000000"/>
                </a:solidFill>
                <a:latin typeface="Consolas" panose="020B0609020204030204" pitchFamily="49" charset="0"/>
              </a:rPr>
              <a:t> TRG_NHATKYBANHANG_INS </a:t>
            </a:r>
            <a:r>
              <a:rPr lang="en-US" dirty="0" smtClean="0">
                <a:solidFill>
                  <a:srgbClr val="0000FF"/>
                </a:solidFill>
                <a:latin typeface="Consolas" panose="020B0609020204030204" pitchFamily="49" charset="0"/>
              </a:rPr>
              <a:t>ON</a:t>
            </a:r>
            <a:r>
              <a:rPr lang="en-US" dirty="0" smtClean="0">
                <a:solidFill>
                  <a:srgbClr val="000000"/>
                </a:solidFill>
                <a:latin typeface="Consolas" panose="020B0609020204030204" pitchFamily="49" charset="0"/>
              </a:rPr>
              <a:t> NHATKYBANHANG </a:t>
            </a:r>
            <a:r>
              <a:rPr lang="en-US" dirty="0" smtClean="0">
                <a:solidFill>
                  <a:srgbClr val="0000FF"/>
                </a:solidFill>
                <a:latin typeface="Consolas" panose="020B0609020204030204" pitchFamily="49" charset="0"/>
              </a:rPr>
              <a:t>AFTER</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INSERT</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AS</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BEGIN</a:t>
            </a:r>
            <a:endParaRPr lang="en-US" dirty="0" smtClean="0">
              <a:solidFill>
                <a:srgbClr val="000000"/>
              </a:solidFill>
              <a:latin typeface="Consolas" panose="020B0609020204030204" pitchFamily="49" charset="0"/>
            </a:endParaRPr>
          </a:p>
          <a:p>
            <a:r>
              <a:rPr lang="en-US" dirty="0" smtClean="0">
                <a:solidFill>
                  <a:srgbClr val="FF00FF"/>
                </a:solidFill>
                <a:latin typeface="Consolas" panose="020B0609020204030204" pitchFamily="49" charset="0"/>
              </a:rPr>
              <a:t>UPDATE</a:t>
            </a:r>
            <a:r>
              <a:rPr lang="en-US" dirty="0" smtClean="0">
                <a:solidFill>
                  <a:srgbClr val="000000"/>
                </a:solidFill>
                <a:latin typeface="Consolas" panose="020B0609020204030204" pitchFamily="49" charset="0"/>
              </a:rPr>
              <a:t> MATHANG</a:t>
            </a:r>
          </a:p>
          <a:p>
            <a:r>
              <a:rPr lang="en-US" dirty="0" smtClean="0">
                <a:solidFill>
                  <a:srgbClr val="0000FF"/>
                </a:solidFill>
                <a:latin typeface="Consolas" panose="020B0609020204030204" pitchFamily="49" charset="0"/>
              </a:rPr>
              <a:t>SET</a:t>
            </a:r>
            <a:r>
              <a:rPr lang="en-US" dirty="0" smtClean="0">
                <a:solidFill>
                  <a:srgbClr val="000000"/>
                </a:solidFill>
                <a:latin typeface="Consolas" panose="020B0609020204030204" pitchFamily="49" charset="0"/>
              </a:rPr>
              <a:t> SOLUONGTON </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 MATHANG</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SOLUONGTON </a:t>
            </a:r>
            <a:r>
              <a:rPr lang="en-US" dirty="0" smtClean="0">
                <a:solidFill>
                  <a:srgbClr val="808080"/>
                </a:solidFill>
                <a:latin typeface="Consolas" panose="020B0609020204030204" pitchFamily="49" charset="0"/>
              </a:rPr>
              <a:t>-</a:t>
            </a:r>
            <a:r>
              <a:rPr lang="en-US" dirty="0" smtClean="0">
                <a:solidFill>
                  <a:srgbClr val="0000FF"/>
                </a:solidFill>
                <a:latin typeface="Consolas" panose="020B0609020204030204" pitchFamily="49" charset="0"/>
              </a:rPr>
              <a:t> </a:t>
            </a:r>
            <a:r>
              <a:rPr lang="en-US" dirty="0" smtClean="0">
                <a:solidFill>
                  <a:srgbClr val="80808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SELECT</a:t>
            </a:r>
            <a:r>
              <a:rPr lang="en-US" dirty="0" smtClean="0">
                <a:solidFill>
                  <a:srgbClr val="000000"/>
                </a:solidFill>
                <a:latin typeface="Consolas" panose="020B0609020204030204" pitchFamily="49" charset="0"/>
              </a:rPr>
              <a:t> SOLUONGDAT</a:t>
            </a:r>
          </a:p>
          <a:p>
            <a:r>
              <a:rPr lang="en-US" dirty="0" smtClean="0">
                <a:solidFill>
                  <a:srgbClr val="0000FF"/>
                </a:solidFill>
                <a:latin typeface="Consolas" panose="020B0609020204030204" pitchFamily="49" charset="0"/>
              </a:rPr>
              <a:t>FROM</a:t>
            </a:r>
            <a:r>
              <a:rPr lang="en-US" dirty="0" smtClean="0">
                <a:solidFill>
                  <a:srgbClr val="000000"/>
                </a:solidFill>
                <a:latin typeface="Consolas" panose="020B0609020204030204" pitchFamily="49" charset="0"/>
              </a:rPr>
              <a:t> inserted</a:t>
            </a:r>
          </a:p>
          <a:p>
            <a:r>
              <a:rPr lang="en-US" dirty="0" smtClean="0">
                <a:solidFill>
                  <a:srgbClr val="0000FF"/>
                </a:solidFill>
                <a:latin typeface="Consolas" panose="020B0609020204030204" pitchFamily="49" charset="0"/>
              </a:rPr>
              <a:t>WHERE</a:t>
            </a:r>
            <a:r>
              <a:rPr lang="en-US" dirty="0" smtClean="0">
                <a:solidFill>
                  <a:srgbClr val="000000"/>
                </a:solidFill>
                <a:latin typeface="Consolas" panose="020B0609020204030204" pitchFamily="49" charset="0"/>
              </a:rPr>
              <a:t> MAHANG </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 MATHANG</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MAHANG</a:t>
            </a:r>
          </a:p>
          <a:p>
            <a:r>
              <a:rPr lang="en-US" dirty="0" smtClean="0">
                <a:solidFill>
                  <a:srgbClr val="808080"/>
                </a:solidFill>
                <a:latin typeface="Consolas" panose="020B0609020204030204" pitchFamily="49" charset="0"/>
              </a:rPr>
              <a:t>)</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FROM</a:t>
            </a:r>
            <a:r>
              <a:rPr lang="en-US" dirty="0" smtClean="0">
                <a:solidFill>
                  <a:srgbClr val="000000"/>
                </a:solidFill>
                <a:latin typeface="Consolas" panose="020B0609020204030204" pitchFamily="49" charset="0"/>
              </a:rPr>
              <a:t> MATHANG</a:t>
            </a:r>
          </a:p>
          <a:p>
            <a:r>
              <a:rPr lang="en-US" dirty="0" smtClean="0">
                <a:solidFill>
                  <a:srgbClr val="808080"/>
                </a:solidFill>
                <a:latin typeface="Consolas" panose="020B0609020204030204" pitchFamily="49" charset="0"/>
              </a:rPr>
              <a:t>JOIN</a:t>
            </a:r>
            <a:r>
              <a:rPr lang="en-US" dirty="0" smtClean="0">
                <a:solidFill>
                  <a:srgbClr val="000000"/>
                </a:solidFill>
                <a:latin typeface="Consolas" panose="020B0609020204030204" pitchFamily="49" charset="0"/>
              </a:rPr>
              <a:t> inserted </a:t>
            </a:r>
            <a:r>
              <a:rPr lang="en-US" dirty="0" smtClean="0">
                <a:solidFill>
                  <a:srgbClr val="0000FF"/>
                </a:solidFill>
                <a:latin typeface="Consolas" panose="020B0609020204030204" pitchFamily="49" charset="0"/>
              </a:rPr>
              <a:t>ON</a:t>
            </a:r>
            <a:r>
              <a:rPr lang="en-US" dirty="0" smtClean="0">
                <a:solidFill>
                  <a:srgbClr val="000000"/>
                </a:solidFill>
                <a:latin typeface="Consolas" panose="020B0609020204030204" pitchFamily="49" charset="0"/>
              </a:rPr>
              <a:t> MATHANG</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MAHANG </a:t>
            </a:r>
            <a:r>
              <a:rPr lang="en-US" dirty="0" smtClean="0">
                <a:solidFill>
                  <a:srgbClr val="808080"/>
                </a:solidFill>
                <a:latin typeface="Consolas" panose="020B0609020204030204" pitchFamily="49" charset="0"/>
              </a:rPr>
              <a: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inserted</a:t>
            </a:r>
            <a:r>
              <a:rPr lang="en-US" dirty="0" err="1" smtClean="0">
                <a:solidFill>
                  <a:srgbClr val="808080"/>
                </a:solidFill>
                <a:latin typeface="Consolas" panose="020B0609020204030204" pitchFamily="49" charset="0"/>
              </a:rPr>
              <a:t>.</a:t>
            </a:r>
            <a:r>
              <a:rPr lang="en-US" dirty="0" err="1" smtClean="0">
                <a:solidFill>
                  <a:srgbClr val="000000"/>
                </a:solidFill>
                <a:latin typeface="Consolas" panose="020B0609020204030204" pitchFamily="49" charset="0"/>
              </a:rPr>
              <a:t>MAHANG</a:t>
            </a:r>
            <a:endParaRPr lang="en-US" dirty="0" smtClean="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END</a:t>
            </a:r>
            <a:endParaRPr lang="en-US" dirty="0"/>
          </a:p>
        </p:txBody>
      </p:sp>
      <p:sp>
        <p:nvSpPr>
          <p:cNvPr id="3" name="Rectangle 2"/>
          <p:cNvSpPr/>
          <p:nvPr/>
        </p:nvSpPr>
        <p:spPr>
          <a:xfrm>
            <a:off x="6174377" y="209005"/>
            <a:ext cx="6017623" cy="3693319"/>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TRIGGER</a:t>
            </a:r>
            <a:r>
              <a:rPr lang="en-US" dirty="0">
                <a:solidFill>
                  <a:srgbClr val="000000"/>
                </a:solidFill>
                <a:latin typeface="Consolas" panose="020B0609020204030204" pitchFamily="49" charset="0"/>
              </a:rPr>
              <a:t> TRG_NHATKYBANHANG_UPD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NHATKYBANHANG </a:t>
            </a:r>
            <a:r>
              <a:rPr lang="en-US" dirty="0">
                <a:solidFill>
                  <a:srgbClr val="0000FF"/>
                </a:solidFill>
                <a:latin typeface="Consolas" panose="020B0609020204030204" pitchFamily="49" charset="0"/>
              </a:rPr>
              <a:t>AFTER</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BEGIN</a:t>
            </a:r>
            <a:r>
              <a:rPr lang="en-US" dirty="0">
                <a:solidFill>
                  <a:srgbClr val="000000"/>
                </a:solidFill>
                <a:latin typeface="Consolas" panose="020B0609020204030204" pitchFamily="49" charset="0"/>
              </a:rPr>
              <a:t> </a:t>
            </a:r>
          </a:p>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MATHANG </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SOLUONGTON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SOLUONGTON </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SOLUONGDAT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inserted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MAHANG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SOLUONGDAT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deleted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MAHANG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MATHANG</a:t>
            </a:r>
          </a:p>
          <a:p>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deleted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deleted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MAHANG</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solidFill>
                <a:srgbClr val="000000"/>
              </a:solidFill>
              <a:latin typeface="Consolas" panose="020B0609020204030204" pitchFamily="49" charset="0"/>
            </a:endParaRPr>
          </a:p>
        </p:txBody>
      </p:sp>
      <p:sp>
        <p:nvSpPr>
          <p:cNvPr id="4" name="Rectangle 3"/>
          <p:cNvSpPr/>
          <p:nvPr/>
        </p:nvSpPr>
        <p:spPr>
          <a:xfrm>
            <a:off x="1965960" y="3995678"/>
            <a:ext cx="7119257" cy="2862322"/>
          </a:xfrm>
          <a:prstGeom prst="rect">
            <a:avLst/>
          </a:prstGeom>
        </p:spPr>
        <p:txBody>
          <a:bodyPr wrap="square">
            <a:sp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TRIGGER</a:t>
            </a:r>
            <a:r>
              <a:rPr lang="en-US" dirty="0">
                <a:solidFill>
                  <a:srgbClr val="000000"/>
                </a:solidFill>
                <a:latin typeface="Consolas" panose="020B0609020204030204" pitchFamily="49" charset="0"/>
              </a:rPr>
              <a:t> TRG_NHATKYBANHANG_DEL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NHATKYBANHANG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BEGIN</a:t>
            </a:r>
            <a:endParaRPr lang="en-US" dirty="0">
              <a:solidFill>
                <a:srgbClr val="000000"/>
              </a:solidFill>
              <a:latin typeface="Consolas" panose="020B0609020204030204" pitchFamily="49" charset="0"/>
            </a:endParaRPr>
          </a:p>
          <a:p>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MATHANG </a:t>
            </a:r>
          </a:p>
          <a:p>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SOLUONGTON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SOLUONGTON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SOLUONGDAT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deleted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MAHANG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MATHANG</a:t>
            </a:r>
          </a:p>
          <a:p>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deleted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MATHANG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MAHANG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deleted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MAHANG</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endParaRPr lang="en-US" dirty="0"/>
          </a:p>
        </p:txBody>
      </p:sp>
    </p:spTree>
    <p:extLst>
      <p:ext uri="{BB962C8B-B14F-4D97-AF65-F5344CB8AC3E}">
        <p14:creationId xmlns:p14="http://schemas.microsoft.com/office/powerpoint/2010/main" val="483502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8802" y="1333227"/>
            <a:ext cx="8004390" cy="4100921"/>
          </a:xfrm>
          <a:prstGeom prst="rect">
            <a:avLst/>
          </a:prstGeom>
        </p:spPr>
      </p:pic>
    </p:spTree>
    <p:extLst>
      <p:ext uri="{BB962C8B-B14F-4D97-AF65-F5344CB8AC3E}">
        <p14:creationId xmlns:p14="http://schemas.microsoft.com/office/powerpoint/2010/main" val="4132967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KẾT LUẬN </a:t>
            </a:r>
            <a:endParaRPr lang="en-US" dirty="0"/>
          </a:p>
        </p:txBody>
      </p:sp>
      <p:sp>
        <p:nvSpPr>
          <p:cNvPr id="3" name="Content Placeholder 2"/>
          <p:cNvSpPr>
            <a:spLocks noGrp="1"/>
          </p:cNvSpPr>
          <p:nvPr>
            <p:ph idx="1"/>
          </p:nvPr>
        </p:nvSpPr>
        <p:spPr>
          <a:xfrm>
            <a:off x="838200" y="1345474"/>
            <a:ext cx="10515600" cy="4831489"/>
          </a:xfrm>
        </p:spPr>
        <p:txBody>
          <a:bodyPr>
            <a:normAutofit fontScale="92500" lnSpcReduction="10000"/>
          </a:bodyPr>
          <a:lstStyle/>
          <a:p>
            <a:pPr algn="just">
              <a:lnSpc>
                <a:spcPct val="130000"/>
              </a:lnSpc>
            </a:pPr>
            <a:r>
              <a:rPr lang="vi-VN" b="1" dirty="0"/>
              <a:t>Mỗi một trigger được tạo ra và gắn liền với một bảng nào đó trong cơ sở dữ liệu. Khi dữ liệu trong bảng bị thay đổi (tức là khi bảng chịu tác động của các câu lệnh INSERT, UPDATE hay DELETE) thì trigger sẽ được tự đông kích hoạt</a:t>
            </a:r>
            <a:r>
              <a:rPr lang="vi-VN" b="1" dirty="0" smtClean="0"/>
              <a:t>.</a:t>
            </a:r>
            <a:endParaRPr lang="en-US" b="1" dirty="0" smtClean="0"/>
          </a:p>
          <a:p>
            <a:pPr algn="just">
              <a:lnSpc>
                <a:spcPct val="130000"/>
              </a:lnSpc>
            </a:pPr>
            <a:endParaRPr lang="en-US" b="1" dirty="0"/>
          </a:p>
          <a:p>
            <a:pPr marL="285750" lvl="0" indent="-285750" algn="just" eaLnBrk="0" fontAlgn="base" hangingPunct="0">
              <a:spcBef>
                <a:spcPct val="0"/>
              </a:spcBef>
              <a:spcAft>
                <a:spcPct val="0"/>
              </a:spcAft>
              <a:buFont typeface="Wingdings" panose="05000000000000000000" pitchFamily="2" charset="2"/>
              <a:buChar char="§"/>
              <a:tabLst>
                <a:tab pos="850900" algn="l"/>
              </a:tabLst>
            </a:pPr>
            <a:r>
              <a:rPr lang="vi-VN" altLang="en-US" i="1" dirty="0">
                <a:solidFill>
                  <a:srgbClr val="000099"/>
                </a:solidFill>
                <a:ea typeface="Times New Roman" panose="02020603050405020304" pitchFamily="18" charset="0"/>
                <a:cs typeface="Arial" panose="020B0604020202020204" pitchFamily="34" charset="0"/>
              </a:rPr>
              <a:t>Một trigger có thể nhận biết, ngăn chặn và huỷ bỏ được những thao tác làm thay đổi trái phép dữ liệu trong cơ sở dữ liệu.</a:t>
            </a:r>
            <a:endParaRPr lang="en-US" altLang="en-US" i="1" dirty="0">
              <a:solidFill>
                <a:srgbClr val="000099"/>
              </a:solidFill>
              <a:ea typeface="Times New Roman" panose="02020603050405020304" pitchFamily="18" charset="0"/>
              <a:cs typeface="Arial" panose="020B0604020202020204" pitchFamily="34" charset="0"/>
            </a:endParaRPr>
          </a:p>
          <a:p>
            <a:pPr lvl="0" algn="just" eaLnBrk="0" fontAlgn="base" hangingPunct="0">
              <a:spcBef>
                <a:spcPct val="0"/>
              </a:spcBef>
              <a:spcAft>
                <a:spcPct val="0"/>
              </a:spcAft>
              <a:tabLst>
                <a:tab pos="850900" algn="l"/>
              </a:tabLst>
            </a:pPr>
            <a:endParaRPr lang="en-US" altLang="en-US" i="1" dirty="0">
              <a:solidFill>
                <a:srgbClr val="000099"/>
              </a:solidFill>
              <a:ea typeface="Times New Roman" panose="02020603050405020304" pitchFamily="18" charset="0"/>
              <a:cs typeface="Arial" panose="020B0604020202020204" pitchFamily="34" charset="0"/>
            </a:endParaRPr>
          </a:p>
          <a:p>
            <a:pPr marL="285750" indent="-285750" algn="just">
              <a:buFont typeface="Wingdings" panose="05000000000000000000" pitchFamily="2" charset="2"/>
              <a:buChar char="§"/>
            </a:pPr>
            <a:r>
              <a:rPr lang="vi-VN" altLang="en-US" i="1" dirty="0">
                <a:solidFill>
                  <a:srgbClr val="000099"/>
                </a:solidFill>
                <a:ea typeface="Times New Roman" panose="02020603050405020304" pitchFamily="18" charset="0"/>
                <a:cs typeface="Arial" panose="020B0604020202020204" pitchFamily="34" charset="0"/>
              </a:rPr>
              <a:t>Các thao tác trên dữ liệu (xoá, cập nhật và bổ sung) có thể được trigger phát hiện ra và tự động thực hiện một loạt các thao tác khác trên cơ sở dữ liệu nhằm đảm bảo tính hợp lệ của dữ liệu</a:t>
            </a:r>
            <a:endParaRPr lang="en-US" dirty="0"/>
          </a:p>
        </p:txBody>
      </p:sp>
    </p:spTree>
    <p:extLst>
      <p:ext uri="{BB962C8B-B14F-4D97-AF65-F5344CB8AC3E}">
        <p14:creationId xmlns:p14="http://schemas.microsoft.com/office/powerpoint/2010/main" val="3887258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418</Words>
  <Application>Microsoft Office PowerPoint</Application>
  <PresentationFormat>Widescreen</PresentationFormat>
  <Paragraphs>91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Consolas</vt:lpstr>
      <vt:lpstr>Monaco</vt:lpstr>
      <vt:lpstr>Times New Roman</vt:lpstr>
      <vt:lpstr>Wingdings</vt:lpstr>
      <vt:lpstr>Office Theme</vt:lpstr>
      <vt:lpstr>PowerPoint Presentation</vt:lpstr>
      <vt:lpstr>PowerPoint Presentation</vt:lpstr>
      <vt:lpstr>ĐỊNH NGHĨA </vt:lpstr>
      <vt:lpstr>Các lớp Trigger trong SQL Server</vt:lpstr>
      <vt:lpstr>CÚ PHÁP TẠO TRIGGER </vt:lpstr>
      <vt:lpstr>VÍ DỤ</vt:lpstr>
      <vt:lpstr>PowerPoint Presentation</vt:lpstr>
      <vt:lpstr>PowerPoint Presentation</vt:lpstr>
      <vt:lpstr>KẾT LUẬN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2022-09-23T08:49:05Z</dcterms:created>
  <dcterms:modified xsi:type="dcterms:W3CDTF">2022-09-27T08:00:53Z</dcterms:modified>
</cp:coreProperties>
</file>