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X/AZ7yOoXTCVvb11wVK0n7txL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72123B-13F4-4A59-8FA7-6060C7BB3183}">
  <a:tblStyle styleId="{7C72123B-13F4-4A59-8FA7-6060C7BB318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7D21BB5-DFB3-48A0-8D4C-07966D8D909A}" styleName="Table_1">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5183188" y="987425"/>
            <a:ext cx="6172200" cy="4873625"/>
          </a:xfrm>
          <a:prstGeom prst="rect">
            <a:avLst/>
          </a:prstGeom>
          <a:noFill/>
          <a:ln>
            <a:noFill/>
          </a:ln>
        </p:spPr>
      </p:sp>
      <p:sp>
        <p:nvSpPr>
          <p:cNvPr id="64" name="Google Shape;64;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Trường Đại Học Hàng Hải Việt Nam Tuyển Sinh Năm 2021" id="84" name="Google Shape;84;p1"/>
          <p:cNvPicPr preferRelativeResize="0"/>
          <p:nvPr/>
        </p:nvPicPr>
        <p:blipFill rotWithShape="1">
          <a:blip r:embed="rId3">
            <a:alphaModFix/>
          </a:blip>
          <a:srcRect b="0" l="0" r="0" t="0"/>
          <a:stretch/>
        </p:blipFill>
        <p:spPr>
          <a:xfrm>
            <a:off x="341678" y="542993"/>
            <a:ext cx="823217" cy="795367"/>
          </a:xfrm>
          <a:prstGeom prst="rect">
            <a:avLst/>
          </a:prstGeom>
          <a:noFill/>
          <a:ln>
            <a:noFill/>
          </a:ln>
        </p:spPr>
      </p:pic>
      <p:sp>
        <p:nvSpPr>
          <p:cNvPr id="85" name="Google Shape;85;p1"/>
          <p:cNvSpPr txBox="1"/>
          <p:nvPr/>
        </p:nvSpPr>
        <p:spPr>
          <a:xfrm>
            <a:off x="1164895" y="617512"/>
            <a:ext cx="46177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TRƯỜNG ĐẠI HỌC HÀNG HẢI VIỆT NAM </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VIET NAM MARITIME UNIVERSARY</a:t>
            </a:r>
            <a:endParaRPr i="1" sz="1800">
              <a:solidFill>
                <a:schemeClr val="dk1"/>
              </a:solidFill>
              <a:latin typeface="Calibri"/>
              <a:ea typeface="Calibri"/>
              <a:cs typeface="Calibri"/>
              <a:sym typeface="Calibri"/>
            </a:endParaRPr>
          </a:p>
        </p:txBody>
      </p:sp>
      <p:sp>
        <p:nvSpPr>
          <p:cNvPr id="86" name="Google Shape;86;p1"/>
          <p:cNvSpPr txBox="1"/>
          <p:nvPr/>
        </p:nvSpPr>
        <p:spPr>
          <a:xfrm>
            <a:off x="7044745" y="542993"/>
            <a:ext cx="504851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Khoa công nghệ thông tin </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Học phần </a:t>
            </a:r>
            <a:r>
              <a:rPr lang="en-US" sz="2000">
                <a:solidFill>
                  <a:schemeClr val="dk1"/>
                </a:solidFill>
                <a:latin typeface="Times New Roman"/>
                <a:ea typeface="Times New Roman"/>
                <a:cs typeface="Times New Roman"/>
                <a:sym typeface="Times New Roman"/>
              </a:rPr>
              <a:t>Phát triển ứng dụng với CSDL</a:t>
            </a:r>
            <a:endParaRPr/>
          </a:p>
        </p:txBody>
      </p:sp>
      <p:sp>
        <p:nvSpPr>
          <p:cNvPr id="87" name="Google Shape;87;p1"/>
          <p:cNvSpPr txBox="1"/>
          <p:nvPr/>
        </p:nvSpPr>
        <p:spPr>
          <a:xfrm>
            <a:off x="2170457" y="2249065"/>
            <a:ext cx="8551572" cy="16927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BÁO CÁO BÀI TẬP </a:t>
            </a:r>
            <a:r>
              <a:rPr b="1" lang="en-US" sz="3600">
                <a:solidFill>
                  <a:schemeClr val="dk1"/>
                </a:solidFill>
                <a:latin typeface="Times New Roman"/>
                <a:ea typeface="Times New Roman"/>
                <a:cs typeface="Times New Roman"/>
                <a:sym typeface="Times New Roman"/>
              </a:rPr>
              <a:t>TUẦN</a:t>
            </a:r>
            <a:endParaRPr b="1" sz="3600">
              <a:solidFill>
                <a:schemeClr val="dk1"/>
              </a:solidFill>
              <a:latin typeface="Calibri"/>
              <a:ea typeface="Calibri"/>
              <a:cs typeface="Calibri"/>
              <a:sym typeface="Calibri"/>
            </a:endParaRPr>
          </a:p>
          <a:p>
            <a:pPr indent="0" lvl="0" marL="0" marR="0" rtl="0" algn="ctr">
              <a:spcBef>
                <a:spcPts val="0"/>
              </a:spcBef>
              <a:spcAft>
                <a:spcPts val="0"/>
              </a:spcAft>
              <a:buNone/>
            </a:pPr>
            <a:r>
              <a:rPr b="1" i="1" lang="en-US" sz="2400">
                <a:solidFill>
                  <a:schemeClr val="dk1"/>
                </a:solidFill>
                <a:latin typeface="Calibri"/>
                <a:ea typeface="Calibri"/>
                <a:cs typeface="Calibri"/>
                <a:sym typeface="Calibri"/>
              </a:rPr>
              <a:t> Chủ đề : </a:t>
            </a:r>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Tìm hiểu về quản lý người dùng</a:t>
            </a:r>
            <a:endParaRPr sz="4400">
              <a:solidFill>
                <a:schemeClr val="dk1"/>
              </a:solidFill>
              <a:latin typeface="Calibri"/>
              <a:ea typeface="Calibri"/>
              <a:cs typeface="Calibri"/>
              <a:sym typeface="Calibri"/>
            </a:endParaRPr>
          </a:p>
        </p:txBody>
      </p:sp>
      <p:sp>
        <p:nvSpPr>
          <p:cNvPr id="88" name="Google Shape;88;p1"/>
          <p:cNvSpPr txBox="1"/>
          <p:nvPr/>
        </p:nvSpPr>
        <p:spPr>
          <a:xfrm>
            <a:off x="5343446" y="4693227"/>
            <a:ext cx="634928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GVHD:	                Đỗ Thanh Tùng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Sv  thực hiện:	Lê Thị Hồng Lụa  – Mã sv: 83850</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		Hoàng Anh Sơn – Mã sv: 87837</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		Nguyễn Văn Minh – Mã sv: 86754</a:t>
            </a:r>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                                Trịnh Anh Tú- Mã Sv : 89605</a:t>
            </a:r>
            <a:endParaRPr/>
          </a:p>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                                 Phạm Bá Huy – Mã SV 87726</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II.QUYỀN TRUY XUẤT DỮ LIỆU</a:t>
            </a:r>
            <a:endParaRPr/>
          </a:p>
        </p:txBody>
      </p:sp>
      <p:sp>
        <p:nvSpPr>
          <p:cNvPr id="153" name="Google Shape;153;p10"/>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b="1" lang="en-US"/>
              <a:t>2.Fixed Database Roles</a:t>
            </a:r>
            <a:endParaRPr/>
          </a:p>
          <a:p>
            <a:pPr indent="0" lvl="0" marL="0" rtl="0" algn="just">
              <a:lnSpc>
                <a:spcPct val="130000"/>
              </a:lnSpc>
              <a:spcBef>
                <a:spcPts val="1000"/>
              </a:spcBef>
              <a:spcAft>
                <a:spcPts val="0"/>
              </a:spcAft>
              <a:buClr>
                <a:schemeClr val="dk1"/>
              </a:buClr>
              <a:buSzPts val="2400"/>
              <a:buNone/>
            </a:pPr>
            <a:r>
              <a:rPr lang="en-US" sz="2400"/>
              <a:t> -9 fixed database role có thể </a:t>
            </a:r>
            <a:endParaRPr/>
          </a:p>
          <a:p>
            <a:pPr indent="0" lvl="0" marL="0" rtl="0" algn="just">
              <a:lnSpc>
                <a:spcPct val="130000"/>
              </a:lnSpc>
              <a:spcBef>
                <a:spcPts val="1000"/>
              </a:spcBef>
              <a:spcAft>
                <a:spcPts val="0"/>
              </a:spcAft>
              <a:buClr>
                <a:schemeClr val="dk1"/>
              </a:buClr>
              <a:buSzPts val="2400"/>
              <a:buNone/>
            </a:pPr>
            <a:r>
              <a:rPr lang="en-US" sz="2400"/>
              <a:t> có trong SQL Server.</a:t>
            </a:r>
            <a:endParaRPr b="1" sz="2400"/>
          </a:p>
          <a:p>
            <a:pPr indent="0" lvl="0" marL="0" rtl="0" algn="just">
              <a:lnSpc>
                <a:spcPct val="130000"/>
              </a:lnSpc>
              <a:spcBef>
                <a:spcPts val="1000"/>
              </a:spcBef>
              <a:spcAft>
                <a:spcPts val="0"/>
              </a:spcAft>
              <a:buClr>
                <a:schemeClr val="dk1"/>
              </a:buClr>
              <a:buSzPts val="2800"/>
              <a:buNone/>
            </a:pPr>
            <a:r>
              <a:rPr lang="en-US"/>
              <a:t> </a:t>
            </a:r>
            <a:endParaRPr b="1"/>
          </a:p>
          <a:p>
            <a:pPr indent="-50800" lvl="0" marL="228600" rtl="0" algn="just">
              <a:lnSpc>
                <a:spcPct val="130000"/>
              </a:lnSpc>
              <a:spcBef>
                <a:spcPts val="1000"/>
              </a:spcBef>
              <a:spcAft>
                <a:spcPts val="0"/>
              </a:spcAft>
              <a:buClr>
                <a:schemeClr val="dk1"/>
              </a:buClr>
              <a:buSzPts val="2800"/>
              <a:buNone/>
            </a:pPr>
            <a:r>
              <a:t/>
            </a:r>
            <a:endParaRPr b="1"/>
          </a:p>
        </p:txBody>
      </p:sp>
      <p:pic>
        <p:nvPicPr>
          <p:cNvPr id="154" name="Google Shape;154;p10"/>
          <p:cNvPicPr preferRelativeResize="0"/>
          <p:nvPr/>
        </p:nvPicPr>
        <p:blipFill rotWithShape="1">
          <a:blip r:embed="rId3">
            <a:alphaModFix/>
          </a:blip>
          <a:srcRect b="0" l="0" r="0" t="0"/>
          <a:stretch/>
        </p:blipFill>
        <p:spPr>
          <a:xfrm>
            <a:off x="5781675" y="1952053"/>
            <a:ext cx="4244708" cy="3963545"/>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42900" y="-2921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II.QUYỀN TRUY XUẤT DỮ LIỆU</a:t>
            </a:r>
            <a:endParaRPr/>
          </a:p>
        </p:txBody>
      </p:sp>
      <p:sp>
        <p:nvSpPr>
          <p:cNvPr id="160" name="Google Shape;160;p11"/>
          <p:cNvSpPr txBox="1"/>
          <p:nvPr>
            <p:ph idx="1" type="body"/>
          </p:nvPr>
        </p:nvSpPr>
        <p:spPr>
          <a:xfrm>
            <a:off x="342900" y="688249"/>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b="1" lang="en-US"/>
              <a:t>2.Fixed Database Roles</a:t>
            </a:r>
            <a:endParaRPr/>
          </a:p>
          <a:p>
            <a:pPr indent="0" lvl="0" marL="0" rtl="0" algn="just">
              <a:lnSpc>
                <a:spcPct val="130000"/>
              </a:lnSpc>
              <a:spcBef>
                <a:spcPts val="1000"/>
              </a:spcBef>
              <a:spcAft>
                <a:spcPts val="0"/>
              </a:spcAft>
              <a:buClr>
                <a:schemeClr val="dk1"/>
              </a:buClr>
              <a:buSzPts val="2800"/>
              <a:buNone/>
            </a:pPr>
            <a:r>
              <a:rPr lang="en-US"/>
              <a:t> </a:t>
            </a:r>
            <a:endParaRPr b="1"/>
          </a:p>
          <a:p>
            <a:pPr indent="-50800" lvl="0" marL="228600" rtl="0" algn="just">
              <a:lnSpc>
                <a:spcPct val="130000"/>
              </a:lnSpc>
              <a:spcBef>
                <a:spcPts val="1000"/>
              </a:spcBef>
              <a:spcAft>
                <a:spcPts val="0"/>
              </a:spcAft>
              <a:buClr>
                <a:schemeClr val="dk1"/>
              </a:buClr>
              <a:buSzPts val="2800"/>
              <a:buNone/>
            </a:pPr>
            <a:r>
              <a:t/>
            </a:r>
            <a:endParaRPr b="1"/>
          </a:p>
        </p:txBody>
      </p:sp>
      <p:graphicFrame>
        <p:nvGraphicFramePr>
          <p:cNvPr id="161" name="Google Shape;161;p11"/>
          <p:cNvGraphicFramePr/>
          <p:nvPr/>
        </p:nvGraphicFramePr>
        <p:xfrm>
          <a:off x="542925" y="1282119"/>
          <a:ext cx="3000000" cy="3000000"/>
        </p:xfrm>
        <a:graphic>
          <a:graphicData uri="http://schemas.openxmlformats.org/drawingml/2006/table">
            <a:tbl>
              <a:tblPr bandRow="1" firstRow="1">
                <a:noFill/>
                <a:tableStyleId>{7C72123B-13F4-4A59-8FA7-6060C7BB3183}</a:tableStyleId>
              </a:tblPr>
              <a:tblGrid>
                <a:gridCol w="2409825"/>
                <a:gridCol w="8528050"/>
              </a:tblGrid>
              <a:tr h="470475">
                <a:tc>
                  <a:txBody>
                    <a:bodyPr/>
                    <a:lstStyle/>
                    <a:p>
                      <a:pPr indent="0" lvl="0" marL="0" marR="0" rtl="0" algn="ctr">
                        <a:spcBef>
                          <a:spcPts val="0"/>
                        </a:spcBef>
                        <a:spcAft>
                          <a:spcPts val="0"/>
                        </a:spcAft>
                        <a:buNone/>
                      </a:pPr>
                      <a:r>
                        <a:rPr lang="en-US" sz="2400"/>
                        <a:t>Database Role</a:t>
                      </a:r>
                      <a:endParaRPr/>
                    </a:p>
                  </a:txBody>
                  <a:tcPr marT="45725" marB="45725" marR="91450" marL="91450"/>
                </a:tc>
                <a:tc>
                  <a:txBody>
                    <a:bodyPr/>
                    <a:lstStyle/>
                    <a:p>
                      <a:pPr indent="0" lvl="0" marL="0" marR="0" rtl="0" algn="ctr">
                        <a:spcBef>
                          <a:spcPts val="0"/>
                        </a:spcBef>
                        <a:spcAft>
                          <a:spcPts val="0"/>
                        </a:spcAft>
                        <a:buNone/>
                      </a:pPr>
                      <a:r>
                        <a:rPr lang="en-US" sz="2400"/>
                        <a:t>Thành viên của CSDL này có thể …</a:t>
                      </a:r>
                      <a:endParaRPr/>
                    </a:p>
                  </a:txBody>
                  <a:tcPr marT="45725" marB="45725" marR="91450" marL="91450"/>
                </a:tc>
              </a:tr>
              <a:tr h="647700">
                <a:tc>
                  <a:txBody>
                    <a:bodyPr/>
                    <a:lstStyle/>
                    <a:p>
                      <a:pPr indent="0" lvl="0" marL="0" marR="0" rtl="0" algn="l">
                        <a:spcBef>
                          <a:spcPts val="0"/>
                        </a:spcBef>
                        <a:spcAft>
                          <a:spcPts val="0"/>
                        </a:spcAft>
                        <a:buNone/>
                      </a:pPr>
                      <a:r>
                        <a:rPr lang="en-US" sz="1800"/>
                        <a:t>db_owner</a:t>
                      </a:r>
                      <a:endParaRPr/>
                    </a:p>
                  </a:txBody>
                  <a:tcPr marT="45725" marB="45725" marR="91450" marL="91450"/>
                </a:tc>
                <a:tc>
                  <a:txBody>
                    <a:bodyPr/>
                    <a:lstStyle/>
                    <a:p>
                      <a:pPr indent="0" lvl="0" marL="0" marR="0" rtl="0" algn="l">
                        <a:spcBef>
                          <a:spcPts val="0"/>
                        </a:spcBef>
                        <a:spcAft>
                          <a:spcPts val="0"/>
                        </a:spcAft>
                        <a:buNone/>
                      </a:pPr>
                      <a:r>
                        <a:rPr lang="en-US" sz="1800"/>
                        <a:t>Thực hiện bất kỳ tác vụ trong CSDL của SQL Server. Các thành viên của role này có cùng quyền như là chủ của CSDL là các thành viên của dbo role.</a:t>
                      </a:r>
                      <a:endParaRPr sz="1800"/>
                    </a:p>
                  </a:txBody>
                  <a:tcPr marT="45725" marB="45725" marR="91450" marL="91450"/>
                </a:tc>
              </a:tr>
              <a:tr h="666750">
                <a:tc>
                  <a:txBody>
                    <a:bodyPr/>
                    <a:lstStyle/>
                    <a:p>
                      <a:pPr indent="0" lvl="0" marL="0" marR="0" rtl="0" algn="l">
                        <a:spcBef>
                          <a:spcPts val="0"/>
                        </a:spcBef>
                        <a:spcAft>
                          <a:spcPts val="0"/>
                        </a:spcAft>
                        <a:buNone/>
                      </a:pPr>
                      <a:r>
                        <a:rPr lang="en-US" sz="1800"/>
                        <a:t>db_accessadmin</a:t>
                      </a:r>
                      <a:endParaRPr/>
                    </a:p>
                  </a:txBody>
                  <a:tcPr marT="45725" marB="45725" marR="91450" marL="91450"/>
                </a:tc>
                <a:tc>
                  <a:txBody>
                    <a:bodyPr/>
                    <a:lstStyle/>
                    <a:p>
                      <a:pPr indent="0" lvl="0" marL="0" marR="0" rtl="0" algn="l">
                        <a:spcBef>
                          <a:spcPts val="0"/>
                        </a:spcBef>
                        <a:spcAft>
                          <a:spcPts val="0"/>
                        </a:spcAft>
                        <a:buNone/>
                      </a:pPr>
                      <a:r>
                        <a:rPr lang="en-US" sz="1800"/>
                        <a:t>Thêm hay xóa các user và group của Windows và các user trong một CSDL (dùng thủ tục hệ thống sp_grantdbaccess). </a:t>
                      </a:r>
                      <a:endParaRPr/>
                    </a:p>
                  </a:txBody>
                  <a:tcPr marT="45725" marB="45725" marR="91450" marL="91450"/>
                </a:tc>
              </a:tr>
              <a:tr h="733425">
                <a:tc>
                  <a:txBody>
                    <a:bodyPr/>
                    <a:lstStyle/>
                    <a:p>
                      <a:pPr indent="0" lvl="0" marL="0" marR="0" rtl="0" algn="l">
                        <a:spcBef>
                          <a:spcPts val="0"/>
                        </a:spcBef>
                        <a:spcAft>
                          <a:spcPts val="0"/>
                        </a:spcAft>
                        <a:buNone/>
                      </a:pPr>
                      <a:r>
                        <a:rPr lang="en-US" sz="1800"/>
                        <a:t>db_securityadmin </a:t>
                      </a:r>
                      <a:endParaRPr/>
                    </a:p>
                  </a:txBody>
                  <a:tcPr marT="45725" marB="45725" marR="91450" marL="91450"/>
                </a:tc>
                <a:tc>
                  <a:txBody>
                    <a:bodyPr/>
                    <a:lstStyle/>
                    <a:p>
                      <a:pPr indent="0" lvl="0" marL="0" marR="0" rtl="0" algn="l">
                        <a:spcBef>
                          <a:spcPts val="0"/>
                        </a:spcBef>
                        <a:spcAft>
                          <a:spcPts val="0"/>
                        </a:spcAft>
                        <a:buNone/>
                      </a:pPr>
                      <a:r>
                        <a:rPr lang="en-US" sz="1800"/>
                        <a:t>Quản lý tất cả các permission, role, role membership, và chuyển ower (ownership) trong một CSDL (sử dụng lệnh GRANT, REVOKE, và DENY).</a:t>
                      </a:r>
                      <a:endParaRPr/>
                    </a:p>
                  </a:txBody>
                  <a:tcPr marT="45725" marB="45725" marR="91450" marL="91450"/>
                </a:tc>
              </a:tr>
              <a:tr h="758250">
                <a:tc>
                  <a:txBody>
                    <a:bodyPr/>
                    <a:lstStyle/>
                    <a:p>
                      <a:pPr indent="0" lvl="0" marL="0" marR="0" rtl="0" algn="l">
                        <a:spcBef>
                          <a:spcPts val="0"/>
                        </a:spcBef>
                        <a:spcAft>
                          <a:spcPts val="0"/>
                        </a:spcAft>
                        <a:buNone/>
                      </a:pPr>
                      <a:r>
                        <a:rPr lang="en-US" sz="1800"/>
                        <a:t>db_ddladmin</a:t>
                      </a:r>
                      <a:endParaRPr/>
                    </a:p>
                  </a:txBody>
                  <a:tcPr marT="45725" marB="45725" marR="91450" marL="91450"/>
                </a:tc>
                <a:tc>
                  <a:txBody>
                    <a:bodyPr/>
                    <a:lstStyle/>
                    <a:p>
                      <a:pPr indent="0" lvl="0" marL="0" marR="0" rtl="0" algn="l">
                        <a:spcBef>
                          <a:spcPts val="0"/>
                        </a:spcBef>
                        <a:spcAft>
                          <a:spcPts val="0"/>
                        </a:spcAft>
                        <a:buNone/>
                      </a:pPr>
                      <a:r>
                        <a:rPr lang="en-US" sz="1800"/>
                        <a:t>Thêm, hiệu chỉnh, xóa các đối tượng trong CSDL (sử dụng lệnh CREATE, ALTER, và DROP). </a:t>
                      </a:r>
                      <a:endParaRPr sz="1800"/>
                    </a:p>
                  </a:txBody>
                  <a:tcPr marT="45725" marB="45725" marR="91450" marL="91450"/>
                </a:tc>
              </a:tr>
            </a:tbl>
          </a:graphicData>
        </a:graphic>
      </p:graphicFrame>
      <p:graphicFrame>
        <p:nvGraphicFramePr>
          <p:cNvPr id="162" name="Google Shape;162;p11"/>
          <p:cNvGraphicFramePr/>
          <p:nvPr/>
        </p:nvGraphicFramePr>
        <p:xfrm>
          <a:off x="542925" y="4485040"/>
          <a:ext cx="3000000" cy="3000000"/>
        </p:xfrm>
        <a:graphic>
          <a:graphicData uri="http://schemas.openxmlformats.org/drawingml/2006/table">
            <a:tbl>
              <a:tblPr bandRow="1" firstRow="1">
                <a:noFill/>
                <a:tableStyleId>{7C72123B-13F4-4A59-8FA7-6060C7BB3183}</a:tableStyleId>
              </a:tblPr>
              <a:tblGrid>
                <a:gridCol w="2409825"/>
                <a:gridCol w="8528050"/>
              </a:tblGrid>
              <a:tr h="677575">
                <a:tc>
                  <a:txBody>
                    <a:bodyPr/>
                    <a:lstStyle/>
                    <a:p>
                      <a:pPr indent="0" lvl="0" marL="0" marR="0" rtl="0" algn="l">
                        <a:spcBef>
                          <a:spcPts val="0"/>
                        </a:spcBef>
                        <a:spcAft>
                          <a:spcPts val="0"/>
                        </a:spcAft>
                        <a:buNone/>
                      </a:pPr>
                      <a:r>
                        <a:rPr b="0" lang="en-US" sz="1800">
                          <a:solidFill>
                            <a:schemeClr val="dk1"/>
                          </a:solidFill>
                        </a:rPr>
                        <a:t>db_backupoperator</a:t>
                      </a:r>
                      <a:endParaRPr/>
                    </a:p>
                  </a:txBody>
                  <a:tcPr marT="45725" marB="45725" marR="91450" marL="91450">
                    <a:solidFill>
                      <a:srgbClr val="BBD6EE"/>
                    </a:solidFill>
                  </a:tcPr>
                </a:tc>
                <a:tc>
                  <a:txBody>
                    <a:bodyPr/>
                    <a:lstStyle/>
                    <a:p>
                      <a:pPr indent="0" lvl="0" marL="0" marR="0" rtl="0" algn="l">
                        <a:spcBef>
                          <a:spcPts val="0"/>
                        </a:spcBef>
                        <a:spcAft>
                          <a:spcPts val="0"/>
                        </a:spcAft>
                        <a:buNone/>
                      </a:pPr>
                      <a:r>
                        <a:rPr b="0" lang="en-US" sz="1800">
                          <a:solidFill>
                            <a:schemeClr val="dk1"/>
                          </a:solidFill>
                        </a:rPr>
                        <a:t>Chạy các lệnh DBCC, phát hành checkpoint, và dự phòng CSDL (sử dụng các câu lệnh TSQL: DBCC, CHECKPOINT, và BACKUP). </a:t>
                      </a:r>
                      <a:endParaRPr/>
                    </a:p>
                  </a:txBody>
                  <a:tcPr marT="45725" marB="45725" marR="91450" marL="91450">
                    <a:solidFill>
                      <a:srgbClr val="BBD6EE"/>
                    </a:solidFill>
                  </a:tcPr>
                </a:tc>
              </a:tr>
              <a:tr h="837625">
                <a:tc>
                  <a:txBody>
                    <a:bodyPr/>
                    <a:lstStyle/>
                    <a:p>
                      <a:pPr indent="0" lvl="0" marL="0" marR="0" rtl="0" algn="l">
                        <a:spcBef>
                          <a:spcPts val="0"/>
                        </a:spcBef>
                        <a:spcAft>
                          <a:spcPts val="0"/>
                        </a:spcAft>
                        <a:buNone/>
                      </a:pPr>
                      <a:r>
                        <a:rPr lang="en-US" sz="1800"/>
                        <a:t>db_datareader</a:t>
                      </a:r>
                      <a:endParaRPr/>
                    </a:p>
                  </a:txBody>
                  <a:tcPr marT="45725" marB="45725" marR="91450" marL="91450">
                    <a:solidFill>
                      <a:srgbClr val="DDEAF6"/>
                    </a:solidFill>
                  </a:tcPr>
                </a:tc>
                <a:tc>
                  <a:txBody>
                    <a:bodyPr/>
                    <a:lstStyle/>
                    <a:p>
                      <a:pPr indent="0" lvl="0" marL="0" marR="0" rtl="0" algn="l">
                        <a:spcBef>
                          <a:spcPts val="0"/>
                        </a:spcBef>
                        <a:spcAft>
                          <a:spcPts val="0"/>
                        </a:spcAft>
                        <a:buNone/>
                      </a:pPr>
                      <a:r>
                        <a:rPr lang="en-US" sz="1800"/>
                        <a:t>Đọc dữ liệu từ bất kỳ các bảng hoặc view của người dùng trong CSDL (bạn có quyền SELECT đối với tất cả table và view).</a:t>
                      </a:r>
                      <a:endParaRPr sz="1800"/>
                    </a:p>
                  </a:txBody>
                  <a:tcPr marT="45725" marB="45725" marR="91450" marL="91450">
                    <a:solidFill>
                      <a:srgbClr val="DDEAF6"/>
                    </a:solidFill>
                  </a:tcPr>
                </a:tc>
              </a:tr>
            </a:tbl>
          </a:graphicData>
        </a:graphic>
      </p:graphicFrame>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152400" y="-22939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II.QUYỀN TRUY XUẤT DỮ LIỆU</a:t>
            </a:r>
            <a:endParaRPr/>
          </a:p>
        </p:txBody>
      </p:sp>
      <p:sp>
        <p:nvSpPr>
          <p:cNvPr id="168" name="Google Shape;168;p12"/>
          <p:cNvSpPr txBox="1"/>
          <p:nvPr>
            <p:ph idx="1" type="body"/>
          </p:nvPr>
        </p:nvSpPr>
        <p:spPr>
          <a:xfrm>
            <a:off x="342900" y="6977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b="1" lang="en-US"/>
              <a:t>2.Fixed Database Roles</a:t>
            </a:r>
            <a:endParaRPr/>
          </a:p>
          <a:p>
            <a:pPr indent="0" lvl="0" marL="0" rtl="0" algn="just">
              <a:lnSpc>
                <a:spcPct val="130000"/>
              </a:lnSpc>
              <a:spcBef>
                <a:spcPts val="1000"/>
              </a:spcBef>
              <a:spcAft>
                <a:spcPts val="0"/>
              </a:spcAft>
              <a:buClr>
                <a:schemeClr val="dk1"/>
              </a:buClr>
              <a:buSzPts val="2800"/>
              <a:buNone/>
            </a:pPr>
            <a:r>
              <a:rPr lang="en-US"/>
              <a:t> </a:t>
            </a:r>
            <a:endParaRPr b="1"/>
          </a:p>
          <a:p>
            <a:pPr indent="-50800" lvl="0" marL="228600" rtl="0" algn="just">
              <a:lnSpc>
                <a:spcPct val="130000"/>
              </a:lnSpc>
              <a:spcBef>
                <a:spcPts val="1000"/>
              </a:spcBef>
              <a:spcAft>
                <a:spcPts val="0"/>
              </a:spcAft>
              <a:buClr>
                <a:schemeClr val="dk1"/>
              </a:buClr>
              <a:buSzPts val="2800"/>
              <a:buNone/>
            </a:pPr>
            <a:r>
              <a:t/>
            </a:r>
            <a:endParaRPr b="1"/>
          </a:p>
        </p:txBody>
      </p:sp>
      <p:graphicFrame>
        <p:nvGraphicFramePr>
          <p:cNvPr id="169" name="Google Shape;169;p12"/>
          <p:cNvGraphicFramePr/>
          <p:nvPr/>
        </p:nvGraphicFramePr>
        <p:xfrm>
          <a:off x="793749" y="1328736"/>
          <a:ext cx="3000000" cy="3000000"/>
        </p:xfrm>
        <a:graphic>
          <a:graphicData uri="http://schemas.openxmlformats.org/drawingml/2006/table">
            <a:tbl>
              <a:tblPr bandRow="1" firstRow="1">
                <a:noFill/>
                <a:tableStyleId>{7C72123B-13F4-4A59-8FA7-6060C7BB3183}</a:tableStyleId>
              </a:tblPr>
              <a:tblGrid>
                <a:gridCol w="2130425"/>
                <a:gridCol w="8553450"/>
              </a:tblGrid>
              <a:tr h="442925">
                <a:tc>
                  <a:txBody>
                    <a:bodyPr/>
                    <a:lstStyle/>
                    <a:p>
                      <a:pPr indent="0" lvl="0" marL="0" marR="0" rtl="0" algn="ctr">
                        <a:spcBef>
                          <a:spcPts val="0"/>
                        </a:spcBef>
                        <a:spcAft>
                          <a:spcPts val="0"/>
                        </a:spcAft>
                        <a:buNone/>
                      </a:pPr>
                      <a:r>
                        <a:rPr lang="en-US" sz="2400"/>
                        <a:t>Database Role</a:t>
                      </a:r>
                      <a:endParaRPr/>
                    </a:p>
                  </a:txBody>
                  <a:tcPr marT="45725" marB="45725" marR="91450" marL="91450"/>
                </a:tc>
                <a:tc>
                  <a:txBody>
                    <a:bodyPr/>
                    <a:lstStyle/>
                    <a:p>
                      <a:pPr indent="0" lvl="0" marL="0" marR="0" rtl="0" algn="ctr">
                        <a:spcBef>
                          <a:spcPts val="0"/>
                        </a:spcBef>
                        <a:spcAft>
                          <a:spcPts val="0"/>
                        </a:spcAft>
                        <a:buNone/>
                      </a:pPr>
                      <a:r>
                        <a:rPr lang="en-US" sz="2400"/>
                        <a:t>Thành viên của CSDL này có thể …</a:t>
                      </a:r>
                      <a:endParaRPr/>
                    </a:p>
                  </a:txBody>
                  <a:tcPr marT="45725" marB="45725" marR="91450" marL="91450"/>
                </a:tc>
              </a:tr>
              <a:tr h="977500">
                <a:tc>
                  <a:txBody>
                    <a:bodyPr/>
                    <a:lstStyle/>
                    <a:p>
                      <a:pPr indent="0" lvl="0" marL="0" marR="0" rtl="0" algn="l">
                        <a:spcBef>
                          <a:spcPts val="0"/>
                        </a:spcBef>
                        <a:spcAft>
                          <a:spcPts val="0"/>
                        </a:spcAft>
                        <a:buNone/>
                      </a:pPr>
                      <a:r>
                        <a:rPr lang="en-US" sz="1800"/>
                        <a:t>db_datawriter</a:t>
                      </a:r>
                      <a:endParaRPr/>
                    </a:p>
                  </a:txBody>
                  <a:tcPr marT="45725" marB="45725" marR="91450" marL="91450"/>
                </a:tc>
                <a:tc>
                  <a:txBody>
                    <a:bodyPr/>
                    <a:lstStyle/>
                    <a:p>
                      <a:pPr indent="0" lvl="0" marL="0" marR="0" rtl="0" algn="l">
                        <a:spcBef>
                          <a:spcPts val="0"/>
                        </a:spcBef>
                        <a:spcAft>
                          <a:spcPts val="0"/>
                        </a:spcAft>
                        <a:buNone/>
                      </a:pPr>
                      <a:r>
                        <a:rPr lang="en-US" sz="1800"/>
                        <a:t>Hiệu chỉnh hoặc xóa dữ liệu từ các bảng hay view của người dùng trong CSDL (bạn phải có quyền INSERT, UPDATE, và DELETE đối với tất cả các table và view).</a:t>
                      </a:r>
                      <a:endParaRPr sz="1800"/>
                    </a:p>
                  </a:txBody>
                  <a:tcPr marT="45725" marB="45725" marR="91450" marL="91450"/>
                </a:tc>
              </a:tr>
              <a:tr h="977500">
                <a:tc>
                  <a:txBody>
                    <a:bodyPr/>
                    <a:lstStyle/>
                    <a:p>
                      <a:pPr indent="0" lvl="0" marL="0" marR="0" rtl="0" algn="l">
                        <a:spcBef>
                          <a:spcPts val="0"/>
                        </a:spcBef>
                        <a:spcAft>
                          <a:spcPts val="0"/>
                        </a:spcAft>
                        <a:buNone/>
                      </a:pPr>
                      <a:r>
                        <a:rPr lang="en-US" sz="1800"/>
                        <a:t>db_denydatareader</a:t>
                      </a:r>
                      <a:endParaRPr/>
                    </a:p>
                  </a:txBody>
                  <a:tcPr marT="45725" marB="45725" marR="91450" marL="91450"/>
                </a:tc>
                <a:tc>
                  <a:txBody>
                    <a:bodyPr/>
                    <a:lstStyle/>
                    <a:p>
                      <a:pPr indent="0" lvl="0" marL="0" marR="0" rtl="0" algn="l">
                        <a:spcBef>
                          <a:spcPts val="0"/>
                        </a:spcBef>
                        <a:spcAft>
                          <a:spcPts val="0"/>
                        </a:spcAft>
                        <a:buNone/>
                      </a:pPr>
                      <a:r>
                        <a:rPr lang="en-US" sz="1800"/>
                        <a:t>Không đọc dữ liệu từ bất kỳ bảng trong CSDL (bạn không có quyền SELECT đối với bất kỳ đối tượng). Có thể permission on any objects). Có thể được sử dụng với role db_ddladmin để cho phép tạo các đối tượng làm chủ bằng dbo role, nhung không có thể đọc nhạy cảm chứa trong các đối tượng đó. </a:t>
                      </a:r>
                      <a:endParaRPr sz="1800"/>
                    </a:p>
                  </a:txBody>
                  <a:tcPr marT="45725" marB="45725" marR="91450" marL="91450"/>
                </a:tc>
              </a:tr>
              <a:tr h="977500">
                <a:tc>
                  <a:txBody>
                    <a:bodyPr/>
                    <a:lstStyle/>
                    <a:p>
                      <a:pPr indent="0" lvl="0" marL="0" marR="0" rtl="0" algn="l">
                        <a:spcBef>
                          <a:spcPts val="0"/>
                        </a:spcBef>
                        <a:spcAft>
                          <a:spcPts val="0"/>
                        </a:spcAft>
                        <a:buNone/>
                      </a:pPr>
                      <a:r>
                        <a:rPr lang="en-US" sz="1800"/>
                        <a:t>db_denydatawriter </a:t>
                      </a:r>
                      <a:endParaRPr/>
                    </a:p>
                  </a:txBody>
                  <a:tcPr marT="45725" marB="45725" marR="91450" marL="91450"/>
                </a:tc>
                <a:tc>
                  <a:txBody>
                    <a:bodyPr/>
                    <a:lstStyle/>
                    <a:p>
                      <a:pPr indent="0" lvl="0" marL="0" marR="0" rtl="0" algn="l">
                        <a:spcBef>
                          <a:spcPts val="0"/>
                        </a:spcBef>
                        <a:spcAft>
                          <a:spcPts val="0"/>
                        </a:spcAft>
                        <a:buNone/>
                      </a:pPr>
                      <a:r>
                        <a:rPr lang="en-US" sz="1800"/>
                        <a:t>Không hiệu chỉnh hay xóa dữ liệu từ các bảng của người dùng trong CSDL (bạn không có quyền INSERT, UPDATE, và DELETE đối với các đối tượng)</a:t>
                      </a:r>
                      <a:endParaRPr sz="1800"/>
                    </a:p>
                  </a:txBody>
                  <a:tcPr marT="45725" marB="45725" marR="91450" marL="91450"/>
                </a:tc>
              </a:tr>
            </a:tbl>
          </a:graphicData>
        </a:graphic>
      </p:graphicFrame>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175" name="Google Shape;175;p13"/>
          <p:cNvSpPr txBox="1"/>
          <p:nvPr>
            <p:ph idx="1" type="body"/>
          </p:nvPr>
        </p:nvSpPr>
        <p:spPr>
          <a:xfrm>
            <a:off x="342900" y="869224"/>
            <a:ext cx="5730736"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1.Dùng SSMS 2014 để tạo một login </a:t>
            </a:r>
            <a:endParaRPr/>
          </a:p>
          <a:p>
            <a:pPr indent="-228600" lvl="0" marL="228600" rtl="0" algn="just">
              <a:lnSpc>
                <a:spcPct val="130000"/>
              </a:lnSpc>
              <a:spcBef>
                <a:spcPts val="1000"/>
              </a:spcBef>
              <a:spcAft>
                <a:spcPts val="0"/>
              </a:spcAft>
              <a:buClr>
                <a:schemeClr val="dk1"/>
              </a:buClr>
              <a:buSzPts val="2400"/>
              <a:buChar char="•"/>
            </a:pPr>
            <a:r>
              <a:rPr lang="en-US" sz="2400"/>
              <a:t>Để tạo một login bằng SSMS, nhấp nút phải chuột tại Security/Login của 1 instance, và chọn New Login. Thông thường, các trang General, Server Role, User Mapping, Securable và Status trong hộp thoại Propertie của login.</a:t>
            </a:r>
            <a:endParaRPr sz="2400"/>
          </a:p>
        </p:txBody>
      </p:sp>
      <p:pic>
        <p:nvPicPr>
          <p:cNvPr id="176" name="Google Shape;176;p13"/>
          <p:cNvPicPr preferRelativeResize="0"/>
          <p:nvPr/>
        </p:nvPicPr>
        <p:blipFill rotWithShape="1">
          <a:blip r:embed="rId3">
            <a:alphaModFix/>
          </a:blip>
          <a:srcRect b="0" l="0" r="0" t="0"/>
          <a:stretch/>
        </p:blipFill>
        <p:spPr>
          <a:xfrm>
            <a:off x="6226036" y="1676233"/>
            <a:ext cx="5623064" cy="3848433"/>
          </a:xfrm>
          <a:prstGeom prst="rect">
            <a:avLst/>
          </a:prstGeom>
          <a:noFill/>
          <a:ln>
            <a:noFill/>
          </a:ln>
        </p:spPr>
      </p:pic>
      <p:sp>
        <p:nvSpPr>
          <p:cNvPr id="177" name="Google Shape;177;p13"/>
          <p:cNvSpPr txBox="1"/>
          <p:nvPr/>
        </p:nvSpPr>
        <p:spPr>
          <a:xfrm>
            <a:off x="6226036" y="5730442"/>
            <a:ext cx="16097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183" name="Google Shape;183;p14"/>
          <p:cNvSpPr txBox="1"/>
          <p:nvPr>
            <p:ph idx="1" type="body"/>
          </p:nvPr>
        </p:nvSpPr>
        <p:spPr>
          <a:xfrm>
            <a:off x="342900" y="869224"/>
            <a:ext cx="5730736"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1.Dùng SSMS 2014 để tạo một login </a:t>
            </a:r>
            <a:endParaRPr/>
          </a:p>
          <a:p>
            <a:pPr indent="0" lvl="0" marL="0" rtl="0" algn="just">
              <a:lnSpc>
                <a:spcPct val="130000"/>
              </a:lnSpc>
              <a:spcBef>
                <a:spcPts val="1000"/>
              </a:spcBef>
              <a:spcAft>
                <a:spcPts val="0"/>
              </a:spcAft>
              <a:buClr>
                <a:schemeClr val="dk1"/>
              </a:buClr>
              <a:buSzPts val="2800"/>
              <a:buNone/>
            </a:pPr>
            <a:r>
              <a:t/>
            </a:r>
            <a:endParaRPr b="1"/>
          </a:p>
        </p:txBody>
      </p:sp>
      <p:pic>
        <p:nvPicPr>
          <p:cNvPr id="184" name="Google Shape;184;p14"/>
          <p:cNvPicPr preferRelativeResize="0"/>
          <p:nvPr/>
        </p:nvPicPr>
        <p:blipFill rotWithShape="1">
          <a:blip r:embed="rId3">
            <a:alphaModFix/>
          </a:blip>
          <a:srcRect b="0" l="0" r="0" t="0"/>
          <a:stretch/>
        </p:blipFill>
        <p:spPr>
          <a:xfrm>
            <a:off x="577264" y="1817988"/>
            <a:ext cx="4853358" cy="3863675"/>
          </a:xfrm>
          <a:prstGeom prst="rect">
            <a:avLst/>
          </a:prstGeom>
          <a:noFill/>
          <a:ln>
            <a:noFill/>
          </a:ln>
        </p:spPr>
      </p:pic>
      <p:sp>
        <p:nvSpPr>
          <p:cNvPr id="185" name="Google Shape;185;p14"/>
          <p:cNvSpPr txBox="1"/>
          <p:nvPr/>
        </p:nvSpPr>
        <p:spPr>
          <a:xfrm>
            <a:off x="2146693" y="5804110"/>
            <a:ext cx="1714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Server Role</a:t>
            </a:r>
            <a:endParaRPr sz="1800">
              <a:solidFill>
                <a:schemeClr val="dk1"/>
              </a:solidFill>
              <a:latin typeface="Calibri"/>
              <a:ea typeface="Calibri"/>
              <a:cs typeface="Calibri"/>
              <a:sym typeface="Calibri"/>
            </a:endParaRPr>
          </a:p>
        </p:txBody>
      </p:sp>
      <p:pic>
        <p:nvPicPr>
          <p:cNvPr id="186" name="Google Shape;186;p14"/>
          <p:cNvPicPr preferRelativeResize="0"/>
          <p:nvPr/>
        </p:nvPicPr>
        <p:blipFill rotWithShape="1">
          <a:blip r:embed="rId4">
            <a:alphaModFix/>
          </a:blip>
          <a:srcRect b="0" l="0" r="0" t="0"/>
          <a:stretch/>
        </p:blipFill>
        <p:spPr>
          <a:xfrm>
            <a:off x="6308000" y="1798938"/>
            <a:ext cx="4905821" cy="3882725"/>
          </a:xfrm>
          <a:prstGeom prst="rect">
            <a:avLst/>
          </a:prstGeom>
          <a:noFill/>
          <a:ln>
            <a:noFill/>
          </a:ln>
        </p:spPr>
      </p:pic>
      <p:sp>
        <p:nvSpPr>
          <p:cNvPr id="187" name="Google Shape;187;p14"/>
          <p:cNvSpPr txBox="1"/>
          <p:nvPr/>
        </p:nvSpPr>
        <p:spPr>
          <a:xfrm>
            <a:off x="7842896" y="5804110"/>
            <a:ext cx="1986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User Mapping</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193" name="Google Shape;193;p15"/>
          <p:cNvSpPr txBox="1"/>
          <p:nvPr>
            <p:ph idx="1" type="body"/>
          </p:nvPr>
        </p:nvSpPr>
        <p:spPr>
          <a:xfrm>
            <a:off x="342900" y="869224"/>
            <a:ext cx="5730736"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1.Dùng SSMS 2014 để tạo một login </a:t>
            </a:r>
            <a:endParaRPr/>
          </a:p>
        </p:txBody>
      </p:sp>
      <p:pic>
        <p:nvPicPr>
          <p:cNvPr id="194" name="Google Shape;194;p15"/>
          <p:cNvPicPr preferRelativeResize="0"/>
          <p:nvPr/>
        </p:nvPicPr>
        <p:blipFill rotWithShape="1">
          <a:blip r:embed="rId3">
            <a:alphaModFix/>
          </a:blip>
          <a:srcRect b="0" l="0" r="0" t="0"/>
          <a:stretch/>
        </p:blipFill>
        <p:spPr>
          <a:xfrm>
            <a:off x="548644" y="1897209"/>
            <a:ext cx="5404481" cy="3939881"/>
          </a:xfrm>
          <a:prstGeom prst="rect">
            <a:avLst/>
          </a:prstGeom>
          <a:noFill/>
          <a:ln>
            <a:noFill/>
          </a:ln>
        </p:spPr>
      </p:pic>
      <p:pic>
        <p:nvPicPr>
          <p:cNvPr id="195" name="Google Shape;195;p15"/>
          <p:cNvPicPr preferRelativeResize="0"/>
          <p:nvPr/>
        </p:nvPicPr>
        <p:blipFill rotWithShape="1">
          <a:blip r:embed="rId4">
            <a:alphaModFix/>
          </a:blip>
          <a:srcRect b="0" l="0" r="0" t="0"/>
          <a:stretch/>
        </p:blipFill>
        <p:spPr>
          <a:xfrm>
            <a:off x="6373648" y="1897209"/>
            <a:ext cx="5404482" cy="3939087"/>
          </a:xfrm>
          <a:prstGeom prst="rect">
            <a:avLst/>
          </a:prstGeom>
          <a:noFill/>
          <a:ln>
            <a:noFill/>
          </a:ln>
        </p:spPr>
      </p:pic>
      <p:sp>
        <p:nvSpPr>
          <p:cNvPr id="196" name="Google Shape;196;p15"/>
          <p:cNvSpPr txBox="1"/>
          <p:nvPr/>
        </p:nvSpPr>
        <p:spPr>
          <a:xfrm>
            <a:off x="2639178" y="5988776"/>
            <a:ext cx="1223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Securable</a:t>
            </a:r>
            <a:endParaRPr sz="1800">
              <a:solidFill>
                <a:schemeClr val="dk1"/>
              </a:solidFill>
              <a:latin typeface="Calibri"/>
              <a:ea typeface="Calibri"/>
              <a:cs typeface="Calibri"/>
              <a:sym typeface="Calibri"/>
            </a:endParaRPr>
          </a:p>
        </p:txBody>
      </p:sp>
      <p:sp>
        <p:nvSpPr>
          <p:cNvPr id="197" name="Google Shape;197;p15"/>
          <p:cNvSpPr txBox="1"/>
          <p:nvPr/>
        </p:nvSpPr>
        <p:spPr>
          <a:xfrm>
            <a:off x="8782050" y="5988776"/>
            <a:ext cx="8386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Status</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203" name="Google Shape;203;p16"/>
          <p:cNvSpPr txBox="1"/>
          <p:nvPr>
            <p:ph idx="1" type="body"/>
          </p:nvPr>
        </p:nvSpPr>
        <p:spPr>
          <a:xfrm>
            <a:off x="342899" y="869224"/>
            <a:ext cx="11372851"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2.</a:t>
            </a:r>
            <a:r>
              <a:rPr lang="en-US"/>
              <a:t> </a:t>
            </a:r>
            <a:r>
              <a:rPr b="1" lang="en-US"/>
              <a:t>Tạo Login bằng Transact-SQL</a:t>
            </a:r>
            <a:endParaRPr/>
          </a:p>
          <a:p>
            <a:pPr indent="0" lvl="0" marL="0" rtl="0" algn="just">
              <a:lnSpc>
                <a:spcPct val="130000"/>
              </a:lnSpc>
              <a:spcBef>
                <a:spcPts val="1000"/>
              </a:spcBef>
              <a:spcAft>
                <a:spcPts val="0"/>
              </a:spcAft>
              <a:buClr>
                <a:schemeClr val="dk1"/>
              </a:buClr>
              <a:buSzPts val="2800"/>
              <a:buNone/>
            </a:pPr>
            <a:r>
              <a:rPr b="1" lang="en-US"/>
              <a:t> Windows logins</a:t>
            </a:r>
            <a:endParaRPr/>
          </a:p>
          <a:p>
            <a:pPr indent="0" lvl="0" marL="0" rtl="0" algn="just">
              <a:lnSpc>
                <a:spcPct val="130000"/>
              </a:lnSpc>
              <a:spcBef>
                <a:spcPts val="1000"/>
              </a:spcBef>
              <a:spcAft>
                <a:spcPts val="0"/>
              </a:spcAft>
              <a:buClr>
                <a:schemeClr val="dk1"/>
              </a:buClr>
              <a:buSzPts val="2400"/>
              <a:buNone/>
            </a:pPr>
            <a:r>
              <a:rPr lang="en-US" sz="2400"/>
              <a:t>Các thủ tục hệ thống dùng để cấp, hủy, từ chối, hiệu chỉnh một login cho một user hay group của Windows. Chỉ có những thành viên của sysadmin hoặc securityadmin server roles mới có thể thực thi các thủ tục hệ thống này.</a:t>
            </a:r>
            <a:endParaRPr b="1" sz="2400"/>
          </a:p>
        </p:txBody>
      </p:sp>
      <p:graphicFrame>
        <p:nvGraphicFramePr>
          <p:cNvPr id="204" name="Google Shape;204;p16"/>
          <p:cNvGraphicFramePr/>
          <p:nvPr/>
        </p:nvGraphicFramePr>
        <p:xfrm>
          <a:off x="1206500" y="3910541"/>
          <a:ext cx="3000000" cy="3000000"/>
        </p:xfrm>
        <a:graphic>
          <a:graphicData uri="http://schemas.openxmlformats.org/drawingml/2006/table">
            <a:tbl>
              <a:tblPr bandRow="1" firstRow="1">
                <a:noFill/>
                <a:tableStyleId>{7C72123B-13F4-4A59-8FA7-6060C7BB3183}</a:tableStyleId>
              </a:tblPr>
              <a:tblGrid>
                <a:gridCol w="4813300"/>
                <a:gridCol w="4813300"/>
              </a:tblGrid>
              <a:tr h="442375">
                <a:tc>
                  <a:txBody>
                    <a:bodyPr/>
                    <a:lstStyle/>
                    <a:p>
                      <a:pPr indent="0" lvl="0" marL="0" marR="0" rtl="0" algn="ctr">
                        <a:spcBef>
                          <a:spcPts val="0"/>
                        </a:spcBef>
                        <a:spcAft>
                          <a:spcPts val="0"/>
                        </a:spcAft>
                        <a:buNone/>
                      </a:pPr>
                      <a:r>
                        <a:rPr lang="en-US" sz="1800"/>
                        <a:t>Thủ tục hệ thống </a:t>
                      </a:r>
                      <a:endParaRPr/>
                    </a:p>
                  </a:txBody>
                  <a:tcPr marT="45725" marB="45725" marR="91450" marL="91450"/>
                </a:tc>
                <a:tc>
                  <a:txBody>
                    <a:bodyPr/>
                    <a:lstStyle/>
                    <a:p>
                      <a:pPr indent="0" lvl="0" marL="0" marR="0" rtl="0" algn="ctr">
                        <a:spcBef>
                          <a:spcPts val="0"/>
                        </a:spcBef>
                        <a:spcAft>
                          <a:spcPts val="0"/>
                        </a:spcAft>
                        <a:buNone/>
                      </a:pPr>
                      <a:r>
                        <a:rPr lang="en-US" sz="1800"/>
                        <a:t>Mô tả</a:t>
                      </a:r>
                      <a:endParaRPr/>
                    </a:p>
                  </a:txBody>
                  <a:tcPr marT="45725" marB="45725" marR="91450" marL="91450"/>
                </a:tc>
              </a:tr>
              <a:tr h="947550">
                <a:tc>
                  <a:txBody>
                    <a:bodyPr/>
                    <a:lstStyle/>
                    <a:p>
                      <a:pPr indent="0" lvl="0" marL="0" marR="0" rtl="0" algn="l">
                        <a:spcBef>
                          <a:spcPts val="0"/>
                        </a:spcBef>
                        <a:spcAft>
                          <a:spcPts val="0"/>
                        </a:spcAft>
                        <a:buNone/>
                      </a:pPr>
                      <a:r>
                        <a:rPr lang="en-US" sz="1800"/>
                        <a:t>Sp_grantlogin ‘login’ Ví dụ: Sp_grantlogin 'HOGLXWK01024\Tuan'</a:t>
                      </a:r>
                      <a:endParaRPr/>
                    </a:p>
                  </a:txBody>
                  <a:tcPr marT="45725" marB="45725" marR="91450" marL="91450"/>
                </a:tc>
                <a:tc>
                  <a:txBody>
                    <a:bodyPr/>
                    <a:lstStyle/>
                    <a:p>
                      <a:pPr indent="0" lvl="0" marL="0" marR="0" rtl="0" algn="l">
                        <a:spcBef>
                          <a:spcPts val="0"/>
                        </a:spcBef>
                        <a:spcAft>
                          <a:spcPts val="0"/>
                        </a:spcAft>
                        <a:buNone/>
                      </a:pPr>
                      <a:r>
                        <a:rPr lang="en-US" sz="1800"/>
                        <a:t>Tạo một login cho một user hay group của Windows.</a:t>
                      </a:r>
                      <a:endParaRPr/>
                    </a:p>
                  </a:txBody>
                  <a:tcPr marT="45725" marB="45725" marR="91450" marL="91450"/>
                </a:tc>
              </a:tr>
              <a:tr h="947550">
                <a:tc>
                  <a:txBody>
                    <a:bodyPr/>
                    <a:lstStyle/>
                    <a:p>
                      <a:pPr indent="0" lvl="0" marL="0" marR="0" rtl="0" algn="l">
                        <a:spcBef>
                          <a:spcPts val="0"/>
                        </a:spcBef>
                        <a:spcAft>
                          <a:spcPts val="0"/>
                        </a:spcAft>
                        <a:buNone/>
                      </a:pPr>
                      <a:r>
                        <a:rPr lang="en-US" sz="1800"/>
                        <a:t>Sp_revokelogin 'login‘ Ví dụ: Sp_revokelogin 'HOGLXWK01024\Tuan'</a:t>
                      </a:r>
                      <a:endParaRPr/>
                    </a:p>
                  </a:txBody>
                  <a:tcPr marT="45725" marB="45725" marR="91450" marL="91450"/>
                </a:tc>
                <a:tc>
                  <a:txBody>
                    <a:bodyPr/>
                    <a:lstStyle/>
                    <a:p>
                      <a:pPr indent="0" lvl="0" marL="0" marR="0" rtl="0" algn="l">
                        <a:spcBef>
                          <a:spcPts val="0"/>
                        </a:spcBef>
                        <a:spcAft>
                          <a:spcPts val="0"/>
                        </a:spcAft>
                        <a:buNone/>
                      </a:pPr>
                      <a:r>
                        <a:rPr lang="en-US" sz="1800"/>
                        <a:t>Hủy login từ SQL Server đối với các user hay group của Windows </a:t>
                      </a:r>
                      <a:endParaRPr/>
                    </a:p>
                  </a:txBody>
                  <a:tcPr marT="45725" marB="45725" marR="91450" marL="91450"/>
                </a:tc>
              </a:tr>
            </a:tbl>
          </a:graphicData>
        </a:graphic>
      </p:graphicFrame>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210" name="Google Shape;210;p17"/>
          <p:cNvSpPr txBox="1"/>
          <p:nvPr>
            <p:ph idx="1" type="body"/>
          </p:nvPr>
        </p:nvSpPr>
        <p:spPr>
          <a:xfrm>
            <a:off x="342899" y="869224"/>
            <a:ext cx="11372851"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2.</a:t>
            </a:r>
            <a:r>
              <a:rPr lang="en-US"/>
              <a:t> </a:t>
            </a:r>
            <a:r>
              <a:rPr b="1" lang="en-US"/>
              <a:t>Tạo Login bằng Transact-SQL</a:t>
            </a:r>
            <a:endParaRPr/>
          </a:p>
          <a:p>
            <a:pPr indent="0" lvl="0" marL="0" rtl="0" algn="just">
              <a:lnSpc>
                <a:spcPct val="130000"/>
              </a:lnSpc>
              <a:spcBef>
                <a:spcPts val="1000"/>
              </a:spcBef>
              <a:spcAft>
                <a:spcPts val="0"/>
              </a:spcAft>
              <a:buClr>
                <a:schemeClr val="dk1"/>
              </a:buClr>
              <a:buSzPts val="2800"/>
              <a:buNone/>
            </a:pPr>
            <a:r>
              <a:rPr b="1" lang="en-US"/>
              <a:t> Windows logins</a:t>
            </a:r>
            <a:endParaRPr/>
          </a:p>
          <a:p>
            <a:pPr indent="0" lvl="0" marL="0" rtl="0" algn="just">
              <a:lnSpc>
                <a:spcPct val="130000"/>
              </a:lnSpc>
              <a:spcBef>
                <a:spcPts val="1000"/>
              </a:spcBef>
              <a:spcAft>
                <a:spcPts val="0"/>
              </a:spcAft>
              <a:buClr>
                <a:schemeClr val="dk1"/>
              </a:buClr>
              <a:buSzPts val="2400"/>
              <a:buNone/>
            </a:pPr>
            <a:r>
              <a:rPr lang="en-US" sz="2400"/>
              <a:t>Các thủ tục hệ thống dùng để cấp, hủy, từ chối, hiệu chỉnh một login cho một user hay group của Windows. Chỉ có những thành viên của sysadmin hoặc securityadmin server roles mới có thể thực thi các thủ tục hệ thống này.</a:t>
            </a:r>
            <a:endParaRPr b="1" sz="2400"/>
          </a:p>
        </p:txBody>
      </p:sp>
      <p:graphicFrame>
        <p:nvGraphicFramePr>
          <p:cNvPr id="211" name="Google Shape;211;p17"/>
          <p:cNvGraphicFramePr/>
          <p:nvPr/>
        </p:nvGraphicFramePr>
        <p:xfrm>
          <a:off x="1282700" y="4148666"/>
          <a:ext cx="3000000" cy="3000000"/>
        </p:xfrm>
        <a:graphic>
          <a:graphicData uri="http://schemas.openxmlformats.org/drawingml/2006/table">
            <a:tbl>
              <a:tblPr bandRow="1" firstRow="1">
                <a:noFill/>
                <a:tableStyleId>{7C72123B-13F4-4A59-8FA7-6060C7BB3183}</a:tableStyleId>
              </a:tblPr>
              <a:tblGrid>
                <a:gridCol w="4813300"/>
                <a:gridCol w="4813300"/>
              </a:tblGrid>
              <a:tr h="442375">
                <a:tc>
                  <a:txBody>
                    <a:bodyPr/>
                    <a:lstStyle/>
                    <a:p>
                      <a:pPr indent="0" lvl="0" marL="0" marR="0" rtl="0" algn="ctr">
                        <a:spcBef>
                          <a:spcPts val="0"/>
                        </a:spcBef>
                        <a:spcAft>
                          <a:spcPts val="0"/>
                        </a:spcAft>
                        <a:buNone/>
                      </a:pPr>
                      <a:r>
                        <a:rPr lang="en-US" sz="1800"/>
                        <a:t>Thủ tục hệ thống </a:t>
                      </a:r>
                      <a:endParaRPr/>
                    </a:p>
                  </a:txBody>
                  <a:tcPr marT="45725" marB="45725" marR="91450" marL="91450"/>
                </a:tc>
                <a:tc>
                  <a:txBody>
                    <a:bodyPr/>
                    <a:lstStyle/>
                    <a:p>
                      <a:pPr indent="0" lvl="0" marL="0" marR="0" rtl="0" algn="ctr">
                        <a:spcBef>
                          <a:spcPts val="0"/>
                        </a:spcBef>
                        <a:spcAft>
                          <a:spcPts val="0"/>
                        </a:spcAft>
                        <a:buNone/>
                      </a:pPr>
                      <a:r>
                        <a:rPr lang="en-US" sz="1800"/>
                        <a:t>Mô tả</a:t>
                      </a:r>
                      <a:endParaRPr/>
                    </a:p>
                  </a:txBody>
                  <a:tcPr marT="45725" marB="45725" marR="91450" marL="91450"/>
                </a:tc>
              </a:tr>
              <a:tr h="947550">
                <a:tc>
                  <a:txBody>
                    <a:bodyPr/>
                    <a:lstStyle/>
                    <a:p>
                      <a:pPr indent="0" lvl="0" marL="0" marR="0" rtl="0" algn="l">
                        <a:spcBef>
                          <a:spcPts val="0"/>
                        </a:spcBef>
                        <a:spcAft>
                          <a:spcPts val="0"/>
                        </a:spcAft>
                        <a:buNone/>
                      </a:pPr>
                      <a:r>
                        <a:rPr lang="en-US" sz="1800"/>
                        <a:t>Sp_denylogin 'login‘ Ví dụ: Sp_denylogin 'HOGLXWK01024\Tuan' </a:t>
                      </a:r>
                      <a:endParaRPr/>
                    </a:p>
                  </a:txBody>
                  <a:tcPr marT="45725" marB="45725" marR="91450" marL="91450"/>
                </a:tc>
                <a:tc>
                  <a:txBody>
                    <a:bodyPr/>
                    <a:lstStyle/>
                    <a:p>
                      <a:pPr indent="0" lvl="0" marL="0" marR="0" rtl="0" algn="l">
                        <a:spcBef>
                          <a:spcPts val="0"/>
                        </a:spcBef>
                        <a:spcAft>
                          <a:spcPts val="0"/>
                        </a:spcAft>
                        <a:buNone/>
                      </a:pPr>
                      <a:r>
                        <a:rPr lang="en-US" sz="1800"/>
                        <a:t>p_denylogin 'login‘ Ví dụ: Sp_denylogin 'HOGLXWK01024\Tuan’ .</a:t>
                      </a:r>
                      <a:endParaRPr/>
                    </a:p>
                  </a:txBody>
                  <a:tcPr marT="45725" marB="45725" marR="91450" marL="91450"/>
                </a:tc>
              </a:tr>
            </a:tbl>
          </a:graphicData>
        </a:graphic>
      </p:graphicFrame>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217" name="Google Shape;217;p18"/>
          <p:cNvSpPr txBox="1"/>
          <p:nvPr>
            <p:ph idx="1" type="body"/>
          </p:nvPr>
        </p:nvSpPr>
        <p:spPr>
          <a:xfrm>
            <a:off x="342899" y="869224"/>
            <a:ext cx="11372851"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2.</a:t>
            </a:r>
            <a:r>
              <a:rPr lang="en-US"/>
              <a:t> </a:t>
            </a:r>
            <a:r>
              <a:rPr b="1" lang="en-US"/>
              <a:t>Tạo Login bằng Transact-SQL</a:t>
            </a:r>
            <a:endParaRPr/>
          </a:p>
          <a:p>
            <a:pPr indent="0" lvl="0" marL="0" rtl="0" algn="just">
              <a:lnSpc>
                <a:spcPct val="130000"/>
              </a:lnSpc>
              <a:spcBef>
                <a:spcPts val="1000"/>
              </a:spcBef>
              <a:spcAft>
                <a:spcPts val="0"/>
              </a:spcAft>
              <a:buClr>
                <a:schemeClr val="dk1"/>
              </a:buClr>
              <a:buSzPts val="2800"/>
              <a:buNone/>
            </a:pPr>
            <a:r>
              <a:rPr b="1" lang="en-US"/>
              <a:t> SQL Server Logins</a:t>
            </a:r>
            <a:endParaRPr/>
          </a:p>
          <a:p>
            <a:pPr indent="0" lvl="0" marL="0" rtl="0" algn="just">
              <a:lnSpc>
                <a:spcPct val="130000"/>
              </a:lnSpc>
              <a:spcBef>
                <a:spcPts val="1000"/>
              </a:spcBef>
              <a:spcAft>
                <a:spcPts val="0"/>
              </a:spcAft>
              <a:buClr>
                <a:schemeClr val="dk1"/>
              </a:buClr>
              <a:buSzPts val="2400"/>
              <a:buNone/>
            </a:pPr>
            <a:r>
              <a:rPr lang="en-US" sz="2400"/>
              <a:t>Các thủ tục hệ thống sau cho phép cấp, hủy, từ chối, hiệu chỉnh một login kết với một tài khoản người dùng SQL Server. Chỉ có các thành viên của sysadmin hoặc securityadmin server roles mới có thể thực thi các thủ tục hệ thống này.</a:t>
            </a:r>
            <a:endParaRPr b="1" sz="2400"/>
          </a:p>
        </p:txBody>
      </p:sp>
      <p:graphicFrame>
        <p:nvGraphicFramePr>
          <p:cNvPr id="218" name="Google Shape;218;p18"/>
          <p:cNvGraphicFramePr/>
          <p:nvPr/>
        </p:nvGraphicFramePr>
        <p:xfrm>
          <a:off x="1184275" y="3729566"/>
          <a:ext cx="3000000" cy="3000000"/>
        </p:xfrm>
        <a:graphic>
          <a:graphicData uri="http://schemas.openxmlformats.org/drawingml/2006/table">
            <a:tbl>
              <a:tblPr bandRow="1" firstRow="1">
                <a:noFill/>
                <a:tableStyleId>{7C72123B-13F4-4A59-8FA7-6060C7BB3183}</a:tableStyleId>
              </a:tblPr>
              <a:tblGrid>
                <a:gridCol w="4813300"/>
                <a:gridCol w="4813300"/>
              </a:tblGrid>
              <a:tr h="442375">
                <a:tc>
                  <a:txBody>
                    <a:bodyPr/>
                    <a:lstStyle/>
                    <a:p>
                      <a:pPr indent="0" lvl="0" marL="0" marR="0" rtl="0" algn="ctr">
                        <a:spcBef>
                          <a:spcPts val="0"/>
                        </a:spcBef>
                        <a:spcAft>
                          <a:spcPts val="0"/>
                        </a:spcAft>
                        <a:buNone/>
                      </a:pPr>
                      <a:r>
                        <a:rPr lang="en-US" sz="1800"/>
                        <a:t>Thủ tục hệ thống </a:t>
                      </a:r>
                      <a:endParaRPr/>
                    </a:p>
                  </a:txBody>
                  <a:tcPr marT="45725" marB="45725" marR="91450" marL="91450"/>
                </a:tc>
                <a:tc>
                  <a:txBody>
                    <a:bodyPr/>
                    <a:lstStyle/>
                    <a:p>
                      <a:pPr indent="0" lvl="0" marL="0" marR="0" rtl="0" algn="ctr">
                        <a:spcBef>
                          <a:spcPts val="0"/>
                        </a:spcBef>
                        <a:spcAft>
                          <a:spcPts val="0"/>
                        </a:spcAft>
                        <a:buNone/>
                      </a:pPr>
                      <a:r>
                        <a:rPr lang="en-US" sz="1800"/>
                        <a:t>Mô tả</a:t>
                      </a:r>
                      <a:endParaRPr/>
                    </a:p>
                  </a:txBody>
                  <a:tcPr marT="45725" marB="45725" marR="91450" marL="91450"/>
                </a:tc>
              </a:tr>
              <a:tr h="947550">
                <a:tc>
                  <a:txBody>
                    <a:bodyPr/>
                    <a:lstStyle/>
                    <a:p>
                      <a:pPr indent="0" lvl="0" marL="0" marR="0" rtl="0" algn="l">
                        <a:spcBef>
                          <a:spcPts val="0"/>
                        </a:spcBef>
                        <a:spcAft>
                          <a:spcPts val="0"/>
                        </a:spcAft>
                        <a:buNone/>
                      </a:pPr>
                      <a:r>
                        <a:rPr lang="en-US" sz="1800"/>
                        <a:t>Sp_addlogin 'login', ['password', 'database', 'language‘] Ví dụ: Sp_addlogin 'nmtuan', '123456789', 'QLTV' Tạo một SQL Server login mới có tên là nmtuan, với password là 123456789 và CSDL mặc định QLTV.</a:t>
                      </a:r>
                      <a:endParaRPr/>
                    </a:p>
                  </a:txBody>
                  <a:tcPr marT="45725" marB="45725" marR="91450" marL="91450"/>
                </a:tc>
                <a:tc>
                  <a:txBody>
                    <a:bodyPr/>
                    <a:lstStyle/>
                    <a:p>
                      <a:pPr indent="0" lvl="0" marL="0" marR="0" rtl="0" algn="l">
                        <a:spcBef>
                          <a:spcPts val="0"/>
                        </a:spcBef>
                        <a:spcAft>
                          <a:spcPts val="0"/>
                        </a:spcAft>
                        <a:buNone/>
                      </a:pPr>
                      <a:r>
                        <a:rPr lang="en-US" sz="1800"/>
                        <a:t>Tạo một login SQL Server mới. Password là NULL nếu không chỉ định. CSDL mặc định là master nếu không chỉ định. Ngôn ngữ mặc định là ngôn ngữ của server hiện hành nếu không chỉ định.</a:t>
                      </a:r>
                      <a:endParaRPr/>
                    </a:p>
                  </a:txBody>
                  <a:tcPr marT="45725" marB="45725" marR="91450" marL="91450"/>
                </a:tc>
              </a:tr>
            </a:tbl>
          </a:graphicData>
        </a:graphic>
      </p:graphicFrame>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224" name="Google Shape;224;p19"/>
          <p:cNvSpPr txBox="1"/>
          <p:nvPr>
            <p:ph idx="1" type="body"/>
          </p:nvPr>
        </p:nvSpPr>
        <p:spPr>
          <a:xfrm>
            <a:off x="342899" y="869224"/>
            <a:ext cx="11372851"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2.</a:t>
            </a:r>
            <a:r>
              <a:rPr lang="en-US"/>
              <a:t> </a:t>
            </a:r>
            <a:r>
              <a:rPr b="1" lang="en-US"/>
              <a:t>Tạo Login bằng Transact-SQL</a:t>
            </a:r>
            <a:endParaRPr/>
          </a:p>
          <a:p>
            <a:pPr indent="0" lvl="0" marL="0" rtl="0" algn="just">
              <a:lnSpc>
                <a:spcPct val="130000"/>
              </a:lnSpc>
              <a:spcBef>
                <a:spcPts val="1000"/>
              </a:spcBef>
              <a:spcAft>
                <a:spcPts val="0"/>
              </a:spcAft>
              <a:buClr>
                <a:schemeClr val="dk1"/>
              </a:buClr>
              <a:buSzPts val="2800"/>
              <a:buNone/>
            </a:pPr>
            <a:r>
              <a:rPr b="1" lang="en-US"/>
              <a:t> SQL Server Logins</a:t>
            </a:r>
            <a:endParaRPr/>
          </a:p>
        </p:txBody>
      </p:sp>
      <p:graphicFrame>
        <p:nvGraphicFramePr>
          <p:cNvPr id="225" name="Google Shape;225;p19"/>
          <p:cNvGraphicFramePr/>
          <p:nvPr/>
        </p:nvGraphicFramePr>
        <p:xfrm>
          <a:off x="1054100" y="2596091"/>
          <a:ext cx="3000000" cy="3000000"/>
        </p:xfrm>
        <a:graphic>
          <a:graphicData uri="http://schemas.openxmlformats.org/drawingml/2006/table">
            <a:tbl>
              <a:tblPr bandRow="1" firstRow="1">
                <a:noFill/>
                <a:tableStyleId>{7C72123B-13F4-4A59-8FA7-6060C7BB3183}</a:tableStyleId>
              </a:tblPr>
              <a:tblGrid>
                <a:gridCol w="4813300"/>
                <a:gridCol w="4813300"/>
              </a:tblGrid>
              <a:tr h="442375">
                <a:tc>
                  <a:txBody>
                    <a:bodyPr/>
                    <a:lstStyle/>
                    <a:p>
                      <a:pPr indent="0" lvl="0" marL="0" marR="0" rtl="0" algn="ctr">
                        <a:spcBef>
                          <a:spcPts val="0"/>
                        </a:spcBef>
                        <a:spcAft>
                          <a:spcPts val="0"/>
                        </a:spcAft>
                        <a:buNone/>
                      </a:pPr>
                      <a:r>
                        <a:rPr lang="en-US" sz="1800"/>
                        <a:t>Thủ tục hệ thống </a:t>
                      </a:r>
                      <a:endParaRPr/>
                    </a:p>
                  </a:txBody>
                  <a:tcPr marT="45725" marB="45725" marR="91450" marL="91450"/>
                </a:tc>
                <a:tc>
                  <a:txBody>
                    <a:bodyPr/>
                    <a:lstStyle/>
                    <a:p>
                      <a:pPr indent="0" lvl="0" marL="0" marR="0" rtl="0" algn="ctr">
                        <a:spcBef>
                          <a:spcPts val="0"/>
                        </a:spcBef>
                        <a:spcAft>
                          <a:spcPts val="0"/>
                        </a:spcAft>
                        <a:buNone/>
                      </a:pPr>
                      <a:r>
                        <a:rPr lang="en-US" sz="1800"/>
                        <a:t>Mô tả</a:t>
                      </a:r>
                      <a:endParaRPr/>
                    </a:p>
                  </a:txBody>
                  <a:tcPr marT="45725" marB="45725" marR="91450" marL="91450"/>
                </a:tc>
              </a:tr>
              <a:tr h="947550">
                <a:tc>
                  <a:txBody>
                    <a:bodyPr/>
                    <a:lstStyle/>
                    <a:p>
                      <a:pPr indent="0" lvl="0" marL="0" marR="0" rtl="0" algn="l">
                        <a:spcBef>
                          <a:spcPts val="0"/>
                        </a:spcBef>
                        <a:spcAft>
                          <a:spcPts val="0"/>
                        </a:spcAft>
                        <a:buNone/>
                      </a:pPr>
                      <a:r>
                        <a:rPr lang="en-US" sz="1800"/>
                        <a:t>Sp_droplogin 'login‘ Ví dụ: Sp_droplogin 'nmtuan‘</a:t>
                      </a:r>
                      <a:endParaRPr/>
                    </a:p>
                  </a:txBody>
                  <a:tcPr marT="45725" marB="45725" marR="91450" marL="91450"/>
                </a:tc>
                <a:tc>
                  <a:txBody>
                    <a:bodyPr/>
                    <a:lstStyle/>
                    <a:p>
                      <a:pPr indent="0" lvl="0" marL="0" marR="0" rtl="0" algn="l">
                        <a:spcBef>
                          <a:spcPts val="0"/>
                        </a:spcBef>
                        <a:spcAft>
                          <a:spcPts val="0"/>
                        </a:spcAft>
                        <a:buNone/>
                      </a:pPr>
                      <a:r>
                        <a:rPr lang="en-US" sz="1800"/>
                        <a:t>Xóa một SQL Server login.</a:t>
                      </a:r>
                      <a:endParaRPr/>
                    </a:p>
                  </a:txBody>
                  <a:tcPr marT="45725" marB="45725" marR="91450" marL="91450"/>
                </a:tc>
              </a:tr>
              <a:tr h="947550">
                <a:tc>
                  <a:txBody>
                    <a:bodyPr/>
                    <a:lstStyle/>
                    <a:p>
                      <a:pPr indent="0" lvl="0" marL="0" marR="0" rtl="0" algn="l">
                        <a:spcBef>
                          <a:spcPts val="0"/>
                        </a:spcBef>
                        <a:spcAft>
                          <a:spcPts val="0"/>
                        </a:spcAft>
                        <a:buNone/>
                      </a:pPr>
                      <a:r>
                        <a:rPr lang="en-US" sz="1800"/>
                        <a:t>Sp_password 'old_password', 'new_password', 'login’ </a:t>
                      </a:r>
                      <a:endParaRPr/>
                    </a:p>
                    <a:p>
                      <a:pPr indent="0" lvl="0" marL="0" marR="0" rtl="0" algn="l">
                        <a:spcBef>
                          <a:spcPts val="0"/>
                        </a:spcBef>
                        <a:spcAft>
                          <a:spcPts val="0"/>
                        </a:spcAft>
                        <a:buNone/>
                      </a:pPr>
                      <a:r>
                        <a:rPr lang="en-US" sz="1800"/>
                        <a:t>Ví dụ: Sp_password '123456789', '987654321', 'nmtuan'</a:t>
                      </a:r>
                      <a:endParaRPr/>
                    </a:p>
                  </a:txBody>
                  <a:tcPr marT="45725" marB="45725" marR="91450" marL="91450"/>
                </a:tc>
                <a:tc>
                  <a:txBody>
                    <a:bodyPr/>
                    <a:lstStyle/>
                    <a:p>
                      <a:pPr indent="0" lvl="0" marL="0" marR="0" rtl="0" algn="l">
                        <a:spcBef>
                          <a:spcPts val="0"/>
                        </a:spcBef>
                        <a:spcAft>
                          <a:spcPts val="0"/>
                        </a:spcAft>
                        <a:buNone/>
                      </a:pPr>
                      <a:r>
                        <a:rPr lang="en-US" sz="1800"/>
                        <a:t>Thêm hoặc thay đổi password cho SQL Server login.</a:t>
                      </a:r>
                      <a:endParaRPr/>
                    </a:p>
                  </a:txBody>
                  <a:tcPr marT="45725" marB="45725" marR="91450" marL="91450"/>
                </a:tc>
              </a:tr>
            </a:tbl>
          </a:graphicData>
        </a:graphic>
      </p:graphicFrame>
    </p:spTree>
  </p:cSld>
  <p:clrMapOvr>
    <a:masterClrMapping/>
  </p:clrMapOvr>
  <mc:AlternateContent>
    <mc:Choice Requires="p14">
      <p:transition spd="slow" p14:dur="3400">
        <p14:reveal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 type="body"/>
          </p:nvPr>
        </p:nvSpPr>
        <p:spPr>
          <a:xfrm>
            <a:off x="1133341" y="2458935"/>
            <a:ext cx="10058400" cy="363699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I</a:t>
            </a:r>
            <a:r>
              <a:rPr b="1" lang="en-US" sz="2800">
                <a:latin typeface="Times New Roman"/>
                <a:ea typeface="Times New Roman"/>
                <a:cs typeface="Times New Roman"/>
                <a:sym typeface="Times New Roman"/>
              </a:rPr>
              <a:t>:    </a:t>
            </a:r>
            <a:r>
              <a:rPr b="1" lang="en-US">
                <a:latin typeface="Times New Roman"/>
                <a:ea typeface="Times New Roman"/>
                <a:cs typeface="Times New Roman"/>
                <a:sym typeface="Times New Roman"/>
              </a:rPr>
              <a:t>QUYỀN ĐĂNG NHẬP HỆ THỐNG </a:t>
            </a:r>
            <a:endParaRPr b="1" sz="2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II</a:t>
            </a:r>
            <a:r>
              <a:rPr b="1" lang="en-US" sz="2800">
                <a:latin typeface="Times New Roman"/>
                <a:ea typeface="Times New Roman"/>
                <a:cs typeface="Times New Roman"/>
                <a:sym typeface="Times New Roman"/>
              </a:rPr>
              <a:t>:	QUYỀN TRUY XUẤT DỮ LIỆU</a:t>
            </a:r>
            <a:r>
              <a:rPr lang="en-US" sz="28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III</a:t>
            </a:r>
            <a:r>
              <a:rPr b="1" lang="en-US" sz="2800">
                <a:latin typeface="Times New Roman"/>
                <a:ea typeface="Times New Roman"/>
                <a:cs typeface="Times New Roman"/>
                <a:sym typeface="Times New Roman"/>
              </a:rPr>
              <a:t>: 	</a:t>
            </a:r>
            <a:r>
              <a:rPr b="1" lang="en-US">
                <a:latin typeface="Times New Roman"/>
                <a:ea typeface="Times New Roman"/>
                <a:cs typeface="Times New Roman"/>
                <a:sym typeface="Times New Roman"/>
              </a:rPr>
              <a:t>TẠO VÀ QUẢN LÝ VIỆC ĐĂNG NHẬP</a:t>
            </a:r>
            <a:endParaRPr b="1">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sz="2800">
              <a:latin typeface="Times New Roman"/>
              <a:ea typeface="Times New Roman"/>
              <a:cs typeface="Times New Roman"/>
              <a:sym typeface="Times New Roman"/>
            </a:endParaRPr>
          </a:p>
        </p:txBody>
      </p:sp>
      <p:sp>
        <p:nvSpPr>
          <p:cNvPr id="94" name="Google Shape;94;p2"/>
          <p:cNvSpPr txBox="1"/>
          <p:nvPr/>
        </p:nvSpPr>
        <p:spPr>
          <a:xfrm>
            <a:off x="1416676" y="953037"/>
            <a:ext cx="622049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F7CAAC"/>
                </a:solidFill>
                <a:latin typeface="Times New Roman"/>
                <a:ea typeface="Times New Roman"/>
                <a:cs typeface="Times New Roman"/>
                <a:sym typeface="Times New Roman"/>
              </a:rPr>
              <a:t>Nội dung trình bày </a:t>
            </a:r>
            <a:endParaRPr b="1" sz="4400">
              <a:solidFill>
                <a:srgbClr val="F7CAAC"/>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5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5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5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500"/>
                                        <p:tgtEl>
                                          <p:spTgt spid="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231" name="Google Shape;231;p20"/>
          <p:cNvSpPr txBox="1"/>
          <p:nvPr>
            <p:ph idx="1" type="body"/>
          </p:nvPr>
        </p:nvSpPr>
        <p:spPr>
          <a:xfrm>
            <a:off x="342899" y="869224"/>
            <a:ext cx="11372851"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2.</a:t>
            </a:r>
            <a:r>
              <a:rPr lang="en-US"/>
              <a:t> </a:t>
            </a:r>
            <a:r>
              <a:rPr b="1" lang="en-US"/>
              <a:t>Tạo Login bằng Transact-SQL</a:t>
            </a:r>
            <a:endParaRPr/>
          </a:p>
          <a:p>
            <a:pPr indent="0" lvl="0" marL="0" rtl="0" algn="just">
              <a:lnSpc>
                <a:spcPct val="130000"/>
              </a:lnSpc>
              <a:spcBef>
                <a:spcPts val="1000"/>
              </a:spcBef>
              <a:spcAft>
                <a:spcPts val="0"/>
              </a:spcAft>
              <a:buClr>
                <a:schemeClr val="dk1"/>
              </a:buClr>
              <a:buSzPts val="2800"/>
              <a:buNone/>
            </a:pPr>
            <a:r>
              <a:rPr b="1" lang="en-US"/>
              <a:t> Server Roles</a:t>
            </a:r>
            <a:endParaRPr/>
          </a:p>
        </p:txBody>
      </p:sp>
      <p:graphicFrame>
        <p:nvGraphicFramePr>
          <p:cNvPr id="232" name="Google Shape;232;p20"/>
          <p:cNvGraphicFramePr/>
          <p:nvPr/>
        </p:nvGraphicFramePr>
        <p:xfrm>
          <a:off x="1054100" y="2596091"/>
          <a:ext cx="3000000" cy="3000000"/>
        </p:xfrm>
        <a:graphic>
          <a:graphicData uri="http://schemas.openxmlformats.org/drawingml/2006/table">
            <a:tbl>
              <a:tblPr bandRow="1" firstRow="1">
                <a:noFill/>
                <a:tableStyleId>{7C72123B-13F4-4A59-8FA7-6060C7BB3183}</a:tableStyleId>
              </a:tblPr>
              <a:tblGrid>
                <a:gridCol w="4813300"/>
                <a:gridCol w="4813300"/>
              </a:tblGrid>
              <a:tr h="442375">
                <a:tc>
                  <a:txBody>
                    <a:bodyPr/>
                    <a:lstStyle/>
                    <a:p>
                      <a:pPr indent="0" lvl="0" marL="0" marR="0" rtl="0" algn="ctr">
                        <a:spcBef>
                          <a:spcPts val="0"/>
                        </a:spcBef>
                        <a:spcAft>
                          <a:spcPts val="0"/>
                        </a:spcAft>
                        <a:buNone/>
                      </a:pPr>
                      <a:r>
                        <a:rPr lang="en-US" sz="1800"/>
                        <a:t>Thủ tục hệ thống </a:t>
                      </a:r>
                      <a:endParaRPr/>
                    </a:p>
                  </a:txBody>
                  <a:tcPr marT="45725" marB="45725" marR="91450" marL="91450"/>
                </a:tc>
                <a:tc>
                  <a:txBody>
                    <a:bodyPr/>
                    <a:lstStyle/>
                    <a:p>
                      <a:pPr indent="0" lvl="0" marL="0" marR="0" rtl="0" algn="ctr">
                        <a:spcBef>
                          <a:spcPts val="0"/>
                        </a:spcBef>
                        <a:spcAft>
                          <a:spcPts val="0"/>
                        </a:spcAft>
                        <a:buNone/>
                      </a:pPr>
                      <a:r>
                        <a:rPr lang="en-US" sz="1800"/>
                        <a:t>Mô tả</a:t>
                      </a:r>
                      <a:endParaRPr/>
                    </a:p>
                  </a:txBody>
                  <a:tcPr marT="45725" marB="45725" marR="91450" marL="91450"/>
                </a:tc>
              </a:tr>
              <a:tr h="947550">
                <a:tc>
                  <a:txBody>
                    <a:bodyPr/>
                    <a:lstStyle/>
                    <a:p>
                      <a:pPr indent="0" lvl="0" marL="0" marR="0" rtl="0" algn="l">
                        <a:spcBef>
                          <a:spcPts val="0"/>
                        </a:spcBef>
                        <a:spcAft>
                          <a:spcPts val="0"/>
                        </a:spcAft>
                        <a:buNone/>
                      </a:pPr>
                      <a:r>
                        <a:rPr lang="en-US" sz="1800"/>
                        <a:t>Sp_ addsrvrolemember 'login', 'role‘ </a:t>
                      </a:r>
                      <a:endParaRPr/>
                    </a:p>
                    <a:p>
                      <a:pPr indent="0" lvl="0" marL="0" marR="0" rtl="0" algn="l">
                        <a:spcBef>
                          <a:spcPts val="0"/>
                        </a:spcBef>
                        <a:spcAft>
                          <a:spcPts val="0"/>
                        </a:spcAft>
                        <a:buNone/>
                      </a:pPr>
                      <a:r>
                        <a:rPr lang="en-US" sz="1800"/>
                        <a:t>Ví dụ: Sp_addsrvrolemember 'nmtuan', 'securityadmin' Thêm login có tên là nmtuan vào server role Security Administrator.</a:t>
                      </a:r>
                      <a:endParaRPr/>
                    </a:p>
                  </a:txBody>
                  <a:tcPr marT="45725" marB="45725" marR="91450" marL="91450"/>
                </a:tc>
                <a:tc>
                  <a:txBody>
                    <a:bodyPr/>
                    <a:lstStyle/>
                    <a:p>
                      <a:pPr indent="0" lvl="0" marL="0" marR="0" rtl="0" algn="l">
                        <a:spcBef>
                          <a:spcPts val="0"/>
                        </a:spcBef>
                        <a:spcAft>
                          <a:spcPts val="0"/>
                        </a:spcAft>
                        <a:buNone/>
                      </a:pPr>
                      <a:r>
                        <a:rPr lang="en-US" sz="1800"/>
                        <a:t>Thêm login như là thành viên của server role.</a:t>
                      </a:r>
                      <a:endParaRPr sz="1800"/>
                    </a:p>
                  </a:txBody>
                  <a:tcPr marT="45725" marB="45725" marR="91450" marL="91450"/>
                </a:tc>
              </a:tr>
              <a:tr h="947550">
                <a:tc>
                  <a:txBody>
                    <a:bodyPr/>
                    <a:lstStyle/>
                    <a:p>
                      <a:pPr indent="0" lvl="0" marL="0" marR="0" rtl="0" algn="l">
                        <a:spcBef>
                          <a:spcPts val="0"/>
                        </a:spcBef>
                        <a:spcAft>
                          <a:spcPts val="0"/>
                        </a:spcAft>
                        <a:buNone/>
                      </a:pPr>
                      <a:r>
                        <a:rPr lang="en-US" sz="1800"/>
                        <a:t>Sp_dropsrvrolemember 'login', 'role‘</a:t>
                      </a:r>
                      <a:endParaRPr/>
                    </a:p>
                    <a:p>
                      <a:pPr indent="0" lvl="0" marL="0" marR="0" rtl="0" algn="l">
                        <a:spcBef>
                          <a:spcPts val="0"/>
                        </a:spcBef>
                        <a:spcAft>
                          <a:spcPts val="0"/>
                        </a:spcAft>
                        <a:buNone/>
                      </a:pPr>
                      <a:r>
                        <a:rPr lang="en-US" sz="1800"/>
                        <a:t>Ví dụ: Sp_dropsrvrolemember 'nmtuan', 'securityadmin'</a:t>
                      </a:r>
                      <a:endParaRPr/>
                    </a:p>
                  </a:txBody>
                  <a:tcPr marT="45725" marB="45725" marR="91450" marL="91450"/>
                </a:tc>
                <a:tc>
                  <a:txBody>
                    <a:bodyPr/>
                    <a:lstStyle/>
                    <a:p>
                      <a:pPr indent="0" lvl="0" marL="0" marR="0" rtl="0" algn="l">
                        <a:spcBef>
                          <a:spcPts val="0"/>
                        </a:spcBef>
                        <a:spcAft>
                          <a:spcPts val="0"/>
                        </a:spcAft>
                        <a:buNone/>
                      </a:pPr>
                      <a:r>
                        <a:rPr lang="en-US" sz="1800"/>
                        <a:t>Xoá login không là thành viên của một server role. </a:t>
                      </a:r>
                      <a:endParaRPr/>
                    </a:p>
                  </a:txBody>
                  <a:tcPr marT="45725" marB="45725" marR="91450" marL="91450"/>
                </a:tc>
              </a:tr>
            </a:tbl>
          </a:graphicData>
        </a:graphic>
      </p:graphicFrame>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1"/>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238" name="Google Shape;238;p21"/>
          <p:cNvSpPr txBox="1"/>
          <p:nvPr>
            <p:ph idx="1" type="body"/>
          </p:nvPr>
        </p:nvSpPr>
        <p:spPr>
          <a:xfrm>
            <a:off x="342899" y="869224"/>
            <a:ext cx="11372851"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2.</a:t>
            </a:r>
            <a:r>
              <a:rPr lang="en-US"/>
              <a:t> </a:t>
            </a:r>
            <a:r>
              <a:rPr b="1" lang="en-US"/>
              <a:t>Tạo Login bằng Transact-SQL</a:t>
            </a:r>
            <a:endParaRPr/>
          </a:p>
          <a:p>
            <a:pPr indent="0" lvl="0" marL="0" rtl="0" algn="just">
              <a:lnSpc>
                <a:spcPct val="130000"/>
              </a:lnSpc>
              <a:spcBef>
                <a:spcPts val="1000"/>
              </a:spcBef>
              <a:spcAft>
                <a:spcPts val="0"/>
              </a:spcAft>
              <a:buClr>
                <a:schemeClr val="dk1"/>
              </a:buClr>
              <a:buSzPts val="2800"/>
              <a:buNone/>
            </a:pPr>
            <a:r>
              <a:rPr b="1" lang="en-US"/>
              <a:t> Database Access</a:t>
            </a:r>
            <a:endParaRPr/>
          </a:p>
          <a:p>
            <a:pPr indent="0" lvl="0" marL="0" rtl="0" algn="just">
              <a:lnSpc>
                <a:spcPct val="130000"/>
              </a:lnSpc>
              <a:spcBef>
                <a:spcPts val="1000"/>
              </a:spcBef>
              <a:spcAft>
                <a:spcPts val="0"/>
              </a:spcAft>
              <a:buClr>
                <a:schemeClr val="dk1"/>
              </a:buClr>
              <a:buSzPts val="2400"/>
              <a:buNone/>
            </a:pPr>
            <a:r>
              <a:rPr lang="en-US" sz="2400"/>
              <a:t>Các thủ tục sau đây được dùng để thêm hay xóa một login (Windows hoặc SQL Server) hiện hữu được quyền truy xuất trong CSDL hiện hành. Không giống như SQL Server Enterprise Manager, bạn có thể cấp một nhóm của Windows group truy xuất đến CSDL mà không cần tạo login trước một cách tường minh trong bảng syslogins. Chỉ có các thành viên của sysadmin server role, và db_accessadmin và db_owner fixed database role mới có thể thực thi các thủ tục hệ thống này.</a:t>
            </a:r>
            <a:endParaRPr b="1" sz="2400"/>
          </a:p>
        </p:txBody>
      </p:sp>
    </p:spTree>
  </p:cSld>
  <p:clrMapOvr>
    <a:masterClrMapping/>
  </p:clrMapOvr>
  <p:transition spd="slow" p14:dur="1500">
    <p:split orient="ver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244" name="Google Shape;244;p22"/>
          <p:cNvSpPr txBox="1"/>
          <p:nvPr>
            <p:ph idx="1" type="body"/>
          </p:nvPr>
        </p:nvSpPr>
        <p:spPr>
          <a:xfrm>
            <a:off x="342899" y="869224"/>
            <a:ext cx="11372851"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2.</a:t>
            </a:r>
            <a:r>
              <a:rPr lang="en-US"/>
              <a:t> </a:t>
            </a:r>
            <a:r>
              <a:rPr b="1" lang="en-US"/>
              <a:t>Tạo Login bằng Transact-SQL</a:t>
            </a:r>
            <a:endParaRPr/>
          </a:p>
          <a:p>
            <a:pPr indent="0" lvl="0" marL="0" rtl="0" algn="just">
              <a:lnSpc>
                <a:spcPct val="130000"/>
              </a:lnSpc>
              <a:spcBef>
                <a:spcPts val="1000"/>
              </a:spcBef>
              <a:spcAft>
                <a:spcPts val="0"/>
              </a:spcAft>
              <a:buClr>
                <a:schemeClr val="dk1"/>
              </a:buClr>
              <a:buSzPts val="2800"/>
              <a:buNone/>
            </a:pPr>
            <a:r>
              <a:rPr b="1" lang="en-US"/>
              <a:t> Database Access</a:t>
            </a:r>
            <a:endParaRPr/>
          </a:p>
        </p:txBody>
      </p:sp>
      <p:graphicFrame>
        <p:nvGraphicFramePr>
          <p:cNvPr id="245" name="Google Shape;245;p22"/>
          <p:cNvGraphicFramePr/>
          <p:nvPr/>
        </p:nvGraphicFramePr>
        <p:xfrm>
          <a:off x="1054100" y="2596091"/>
          <a:ext cx="3000000" cy="3000000"/>
        </p:xfrm>
        <a:graphic>
          <a:graphicData uri="http://schemas.openxmlformats.org/drawingml/2006/table">
            <a:tbl>
              <a:tblPr bandRow="1" firstRow="1">
                <a:noFill/>
                <a:tableStyleId>{7C72123B-13F4-4A59-8FA7-6060C7BB3183}</a:tableStyleId>
              </a:tblPr>
              <a:tblGrid>
                <a:gridCol w="4813300"/>
                <a:gridCol w="4813300"/>
              </a:tblGrid>
              <a:tr h="442375">
                <a:tc>
                  <a:txBody>
                    <a:bodyPr/>
                    <a:lstStyle/>
                    <a:p>
                      <a:pPr indent="0" lvl="0" marL="0" marR="0" rtl="0" algn="ctr">
                        <a:spcBef>
                          <a:spcPts val="0"/>
                        </a:spcBef>
                        <a:spcAft>
                          <a:spcPts val="0"/>
                        </a:spcAft>
                        <a:buNone/>
                      </a:pPr>
                      <a:r>
                        <a:rPr lang="en-US" sz="1800"/>
                        <a:t>Thủ tục hệ thống </a:t>
                      </a:r>
                      <a:endParaRPr/>
                    </a:p>
                  </a:txBody>
                  <a:tcPr marT="45725" marB="45725" marR="91450" marL="91450"/>
                </a:tc>
                <a:tc>
                  <a:txBody>
                    <a:bodyPr/>
                    <a:lstStyle/>
                    <a:p>
                      <a:pPr indent="0" lvl="0" marL="0" marR="0" rtl="0" algn="ctr">
                        <a:spcBef>
                          <a:spcPts val="0"/>
                        </a:spcBef>
                        <a:spcAft>
                          <a:spcPts val="0"/>
                        </a:spcAft>
                        <a:buNone/>
                      </a:pPr>
                      <a:r>
                        <a:rPr lang="en-US" sz="1800"/>
                        <a:t>Mô tả</a:t>
                      </a:r>
                      <a:endParaRPr/>
                    </a:p>
                  </a:txBody>
                  <a:tcPr marT="45725" marB="45725" marR="91450" marL="91450"/>
                </a:tc>
              </a:tr>
              <a:tr h="947550">
                <a:tc>
                  <a:txBody>
                    <a:bodyPr/>
                    <a:lstStyle/>
                    <a:p>
                      <a:pPr indent="0" lvl="0" marL="0" marR="0" rtl="0" algn="l">
                        <a:spcBef>
                          <a:spcPts val="0"/>
                        </a:spcBef>
                        <a:spcAft>
                          <a:spcPts val="0"/>
                        </a:spcAft>
                        <a:buNone/>
                      </a:pPr>
                      <a:r>
                        <a:rPr lang="en-US" sz="1800"/>
                        <a:t>Sp_grantdbaccess 'login’ </a:t>
                      </a:r>
                      <a:endParaRPr/>
                    </a:p>
                    <a:p>
                      <a:pPr indent="0" lvl="0" marL="0" marR="0" rtl="0" algn="l">
                        <a:spcBef>
                          <a:spcPts val="0"/>
                        </a:spcBef>
                        <a:spcAft>
                          <a:spcPts val="0"/>
                        </a:spcAft>
                        <a:buNone/>
                      </a:pPr>
                      <a:r>
                        <a:rPr lang="en-US" sz="1800"/>
                        <a:t>Ví dụ: USE QLKhoa EXEC Sp_grantdbaccess 'MSSV1’ </a:t>
                      </a:r>
                      <a:endParaRPr/>
                    </a:p>
                    <a:p>
                      <a:pPr indent="0" lvl="0" marL="0" marR="0" rtl="0" algn="l">
                        <a:spcBef>
                          <a:spcPts val="0"/>
                        </a:spcBef>
                        <a:spcAft>
                          <a:spcPts val="0"/>
                        </a:spcAft>
                        <a:buNone/>
                      </a:pPr>
                      <a:r>
                        <a:rPr lang="en-US" sz="1800"/>
                        <a:t>Cho phép login tên là MSSV1 truy xuất đến CSDL hiện hành, dùng user name là MSSV1 trong CSDL QLKhoa.</a:t>
                      </a:r>
                      <a:endParaRPr/>
                    </a:p>
                  </a:txBody>
                  <a:tcPr marT="45725" marB="45725" marR="91450" marL="91450"/>
                </a:tc>
                <a:tc>
                  <a:txBody>
                    <a:bodyPr/>
                    <a:lstStyle/>
                    <a:p>
                      <a:pPr indent="0" lvl="0" marL="0" marR="0" rtl="0" algn="l">
                        <a:spcBef>
                          <a:spcPts val="0"/>
                        </a:spcBef>
                        <a:spcAft>
                          <a:spcPts val="0"/>
                        </a:spcAft>
                        <a:buNone/>
                      </a:pPr>
                      <a:r>
                        <a:rPr lang="en-US" sz="1800"/>
                        <a:t>Thêm một login như là một user trong CSDL hiện hành. Mặc dù tên user name trong CSDL có thể khác với tên login, điều này không khuyến cáo..</a:t>
                      </a:r>
                      <a:endParaRPr sz="1800"/>
                    </a:p>
                  </a:txBody>
                  <a:tcPr marT="45725" marB="45725" marR="91450" marL="91450"/>
                </a:tc>
              </a:tr>
              <a:tr h="947550">
                <a:tc>
                  <a:txBody>
                    <a:bodyPr/>
                    <a:lstStyle/>
                    <a:p>
                      <a:pPr indent="0" lvl="0" marL="0" marR="0" rtl="0" algn="l">
                        <a:spcBef>
                          <a:spcPts val="0"/>
                        </a:spcBef>
                        <a:spcAft>
                          <a:spcPts val="0"/>
                        </a:spcAft>
                        <a:buNone/>
                      </a:pPr>
                      <a:r>
                        <a:rPr lang="en-US" sz="1800"/>
                        <a:t>Sp_revokedbaccess 'name‘ Ví dụ: Sp_revokedbaccess 'MSSV1’</a:t>
                      </a:r>
                      <a:endParaRPr/>
                    </a:p>
                  </a:txBody>
                  <a:tcPr marT="45725" marB="45725" marR="91450" marL="91450"/>
                </a:tc>
                <a:tc>
                  <a:txBody>
                    <a:bodyPr/>
                    <a:lstStyle/>
                    <a:p>
                      <a:pPr indent="0" lvl="0" marL="0" marR="0" rtl="0" algn="l">
                        <a:spcBef>
                          <a:spcPts val="0"/>
                        </a:spcBef>
                        <a:spcAft>
                          <a:spcPts val="0"/>
                        </a:spcAft>
                        <a:buNone/>
                      </a:pPr>
                      <a:r>
                        <a:rPr lang="en-US" sz="1800"/>
                        <a:t>Bỏ một login như là một user trong CSDL hiện hành.</a:t>
                      </a:r>
                      <a:endParaRPr/>
                    </a:p>
                  </a:txBody>
                  <a:tcPr marT="45725" marB="45725" marR="91450" marL="91450"/>
                </a:tc>
              </a:tr>
            </a:tbl>
          </a:graphicData>
        </a:graphic>
      </p:graphicFrame>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251" name="Google Shape;251;p23"/>
          <p:cNvSpPr txBox="1"/>
          <p:nvPr>
            <p:ph idx="1" type="body"/>
          </p:nvPr>
        </p:nvSpPr>
        <p:spPr>
          <a:xfrm>
            <a:off x="342899" y="869224"/>
            <a:ext cx="11372851"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2.</a:t>
            </a:r>
            <a:r>
              <a:rPr lang="en-US"/>
              <a:t> </a:t>
            </a:r>
            <a:r>
              <a:rPr b="1" lang="en-US"/>
              <a:t>Tạo Login bằng Transact-SQL</a:t>
            </a:r>
            <a:endParaRPr/>
          </a:p>
          <a:p>
            <a:pPr indent="0" lvl="0" marL="0" rtl="0" algn="just">
              <a:lnSpc>
                <a:spcPct val="130000"/>
              </a:lnSpc>
              <a:spcBef>
                <a:spcPts val="1000"/>
              </a:spcBef>
              <a:spcAft>
                <a:spcPts val="0"/>
              </a:spcAft>
              <a:buClr>
                <a:schemeClr val="dk1"/>
              </a:buClr>
              <a:buSzPts val="2800"/>
              <a:buNone/>
            </a:pPr>
            <a:r>
              <a:rPr b="1" lang="en-US"/>
              <a:t> Database Roles</a:t>
            </a:r>
            <a:endParaRPr/>
          </a:p>
          <a:p>
            <a:pPr indent="0" lvl="0" marL="0" rtl="0" algn="just">
              <a:lnSpc>
                <a:spcPct val="130000"/>
              </a:lnSpc>
              <a:spcBef>
                <a:spcPts val="1000"/>
              </a:spcBef>
              <a:spcAft>
                <a:spcPts val="0"/>
              </a:spcAft>
              <a:buClr>
                <a:schemeClr val="dk1"/>
              </a:buClr>
              <a:buSzPts val="2400"/>
              <a:buNone/>
            </a:pPr>
            <a:r>
              <a:rPr lang="en-US" sz="2400"/>
              <a:t>Các thủ tục hệ thống sau đây được dùng để thay đổi database owner, thêm hoặc xóa một tài khoản bảo mật vào một database role có sẵn, hoặc tạo hoặc xóa một user-defined database role.</a:t>
            </a:r>
            <a:endParaRPr b="1" sz="2400"/>
          </a:p>
        </p:txBody>
      </p:sp>
      <p:graphicFrame>
        <p:nvGraphicFramePr>
          <p:cNvPr id="252" name="Google Shape;252;p23"/>
          <p:cNvGraphicFramePr/>
          <p:nvPr/>
        </p:nvGraphicFramePr>
        <p:xfrm>
          <a:off x="657225" y="3689385"/>
          <a:ext cx="3000000" cy="3000000"/>
        </p:xfrm>
        <a:graphic>
          <a:graphicData uri="http://schemas.openxmlformats.org/drawingml/2006/table">
            <a:tbl>
              <a:tblPr bandRow="1" firstRow="1">
                <a:noFill/>
                <a:tableStyleId>{7C72123B-13F4-4A59-8FA7-6060C7BB3183}</a:tableStyleId>
              </a:tblPr>
              <a:tblGrid>
                <a:gridCol w="5448300"/>
                <a:gridCol w="5448300"/>
              </a:tblGrid>
              <a:tr h="609900">
                <a:tc>
                  <a:txBody>
                    <a:bodyPr/>
                    <a:lstStyle/>
                    <a:p>
                      <a:pPr indent="0" lvl="0" marL="0" marR="0" rtl="0" algn="ctr">
                        <a:spcBef>
                          <a:spcPts val="0"/>
                        </a:spcBef>
                        <a:spcAft>
                          <a:spcPts val="0"/>
                        </a:spcAft>
                        <a:buNone/>
                      </a:pPr>
                      <a:r>
                        <a:rPr lang="en-US" sz="1800"/>
                        <a:t>Thủ tục hệ thống </a:t>
                      </a:r>
                      <a:endParaRPr/>
                    </a:p>
                  </a:txBody>
                  <a:tcPr marT="45725" marB="45725" marR="91450" marL="91450"/>
                </a:tc>
                <a:tc>
                  <a:txBody>
                    <a:bodyPr/>
                    <a:lstStyle/>
                    <a:p>
                      <a:pPr indent="0" lvl="0" marL="0" marR="0" rtl="0" algn="ctr">
                        <a:spcBef>
                          <a:spcPts val="0"/>
                        </a:spcBef>
                        <a:spcAft>
                          <a:spcPts val="0"/>
                        </a:spcAft>
                        <a:buNone/>
                      </a:pPr>
                      <a:r>
                        <a:rPr lang="en-US" sz="1800"/>
                        <a:t>Mô tả</a:t>
                      </a:r>
                      <a:endParaRPr/>
                    </a:p>
                  </a:txBody>
                  <a:tcPr marT="45725" marB="45725" marR="91450" marL="91450"/>
                </a:tc>
              </a:tr>
              <a:tr h="2395275">
                <a:tc>
                  <a:txBody>
                    <a:bodyPr/>
                    <a:lstStyle/>
                    <a:p>
                      <a:pPr indent="0" lvl="0" marL="0" marR="0" rtl="0" algn="l">
                        <a:spcBef>
                          <a:spcPts val="0"/>
                        </a:spcBef>
                        <a:spcAft>
                          <a:spcPts val="0"/>
                        </a:spcAft>
                        <a:buNone/>
                      </a:pPr>
                      <a:r>
                        <a:rPr lang="en-US" sz="1800"/>
                        <a:t>Sp_addrolemember 'role', 'user_login’ </a:t>
                      </a:r>
                      <a:endParaRPr/>
                    </a:p>
                    <a:p>
                      <a:pPr indent="0" lvl="0" marL="0" marR="0" rtl="0" algn="l">
                        <a:spcBef>
                          <a:spcPts val="0"/>
                        </a:spcBef>
                        <a:spcAft>
                          <a:spcPts val="0"/>
                        </a:spcAft>
                        <a:buNone/>
                      </a:pPr>
                      <a:r>
                        <a:rPr lang="en-US" sz="1800"/>
                        <a:t>Ví dụ: Use QLTV EXEC Sp_addrolemember 'db_securityadmin', 'nmtuan’ </a:t>
                      </a:r>
                      <a:endParaRPr/>
                    </a:p>
                    <a:p>
                      <a:pPr indent="0" lvl="0" marL="0" marR="0" rtl="0" algn="l">
                        <a:spcBef>
                          <a:spcPts val="0"/>
                        </a:spcBef>
                        <a:spcAft>
                          <a:spcPts val="0"/>
                        </a:spcAft>
                        <a:buNone/>
                      </a:pPr>
                      <a:r>
                        <a:rPr lang="en-US" sz="1800"/>
                        <a:t>Thêm tài khoản nmtuan vào db_securityadmin database role trong CSDL QLTV. </a:t>
                      </a:r>
                      <a:endParaRPr/>
                    </a:p>
                  </a:txBody>
                  <a:tcPr marT="45725" marB="45725" marR="91450" marL="91450"/>
                </a:tc>
                <a:tc>
                  <a:txBody>
                    <a:bodyPr/>
                    <a:lstStyle/>
                    <a:p>
                      <a:pPr indent="0" lvl="0" marL="0" marR="0" rtl="0" algn="l">
                        <a:spcBef>
                          <a:spcPts val="0"/>
                        </a:spcBef>
                        <a:spcAft>
                          <a:spcPts val="0"/>
                        </a:spcAft>
                        <a:buNone/>
                      </a:pPr>
                      <a:r>
                        <a:rPr lang="en-US" sz="1800"/>
                        <a:t>Thêm một tài khoản vào một database role trong CSDL hiện hành. Bạn có thể thêm một userdefined database role vào fixed hoặc userdefined database role. Chỉ có những thành viên của sysadmin server role và db_owner and db_security fixed database roles mới có thể thêm thành viên vào database role. Thành viên của database role có thể thành viên vào cho database role đó.</a:t>
                      </a:r>
                      <a:endParaRPr/>
                    </a:p>
                  </a:txBody>
                  <a:tcPr marT="45725" marB="45725" marR="91450" marL="91450"/>
                </a:tc>
              </a:tr>
            </a:tbl>
          </a:graphicData>
        </a:graphic>
      </p:graphicFrame>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258" name="Google Shape;258;p24"/>
          <p:cNvSpPr txBox="1"/>
          <p:nvPr>
            <p:ph idx="1" type="body"/>
          </p:nvPr>
        </p:nvSpPr>
        <p:spPr>
          <a:xfrm>
            <a:off x="342899" y="869224"/>
            <a:ext cx="11372851"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2.</a:t>
            </a:r>
            <a:r>
              <a:rPr lang="en-US"/>
              <a:t> </a:t>
            </a:r>
            <a:r>
              <a:rPr b="1" lang="en-US"/>
              <a:t>Tạo Login bằng Transact-SQL</a:t>
            </a:r>
            <a:endParaRPr/>
          </a:p>
          <a:p>
            <a:pPr indent="0" lvl="0" marL="0" rtl="0" algn="just">
              <a:lnSpc>
                <a:spcPct val="130000"/>
              </a:lnSpc>
              <a:spcBef>
                <a:spcPts val="1000"/>
              </a:spcBef>
              <a:spcAft>
                <a:spcPts val="0"/>
              </a:spcAft>
              <a:buClr>
                <a:schemeClr val="dk1"/>
              </a:buClr>
              <a:buSzPts val="2800"/>
              <a:buNone/>
            </a:pPr>
            <a:r>
              <a:rPr b="1" lang="en-US"/>
              <a:t> Database Roles</a:t>
            </a:r>
            <a:endParaRPr/>
          </a:p>
        </p:txBody>
      </p:sp>
      <p:graphicFrame>
        <p:nvGraphicFramePr>
          <p:cNvPr id="259" name="Google Shape;259;p24"/>
          <p:cNvGraphicFramePr/>
          <p:nvPr/>
        </p:nvGraphicFramePr>
        <p:xfrm>
          <a:off x="647700" y="2194787"/>
          <a:ext cx="3000000" cy="3000000"/>
        </p:xfrm>
        <a:graphic>
          <a:graphicData uri="http://schemas.openxmlformats.org/drawingml/2006/table">
            <a:tbl>
              <a:tblPr bandRow="1" firstRow="1">
                <a:noFill/>
                <a:tableStyleId>{7C72123B-13F4-4A59-8FA7-6060C7BB3183}</a:tableStyleId>
              </a:tblPr>
              <a:tblGrid>
                <a:gridCol w="5448300"/>
                <a:gridCol w="5448300"/>
              </a:tblGrid>
              <a:tr h="609900">
                <a:tc>
                  <a:txBody>
                    <a:bodyPr/>
                    <a:lstStyle/>
                    <a:p>
                      <a:pPr indent="0" lvl="0" marL="0" marR="0" rtl="0" algn="ctr">
                        <a:spcBef>
                          <a:spcPts val="0"/>
                        </a:spcBef>
                        <a:spcAft>
                          <a:spcPts val="0"/>
                        </a:spcAft>
                        <a:buNone/>
                      </a:pPr>
                      <a:r>
                        <a:rPr lang="en-US" sz="1800"/>
                        <a:t>Thủ tục hệ thống </a:t>
                      </a:r>
                      <a:endParaRPr/>
                    </a:p>
                  </a:txBody>
                  <a:tcPr marT="45725" marB="45725" marR="91450" marL="91450"/>
                </a:tc>
                <a:tc>
                  <a:txBody>
                    <a:bodyPr/>
                    <a:lstStyle/>
                    <a:p>
                      <a:pPr indent="0" lvl="0" marL="0" marR="0" rtl="0" algn="ctr">
                        <a:spcBef>
                          <a:spcPts val="0"/>
                        </a:spcBef>
                        <a:spcAft>
                          <a:spcPts val="0"/>
                        </a:spcAft>
                        <a:buNone/>
                      </a:pPr>
                      <a:r>
                        <a:rPr lang="en-US" sz="1800"/>
                        <a:t>Mô tả</a:t>
                      </a:r>
                      <a:endParaRPr/>
                    </a:p>
                  </a:txBody>
                  <a:tcPr marT="45725" marB="45725" marR="91450" marL="91450"/>
                </a:tc>
              </a:tr>
              <a:tr h="1814925">
                <a:tc>
                  <a:txBody>
                    <a:bodyPr/>
                    <a:lstStyle/>
                    <a:p>
                      <a:pPr indent="0" lvl="0" marL="0" marR="0" rtl="0" algn="l">
                        <a:spcBef>
                          <a:spcPts val="0"/>
                        </a:spcBef>
                        <a:spcAft>
                          <a:spcPts val="0"/>
                        </a:spcAft>
                        <a:buNone/>
                      </a:pPr>
                      <a:r>
                        <a:rPr lang="en-US" sz="1800"/>
                        <a:t>Sp_droprolemember 'role', ‘user_login’</a:t>
                      </a:r>
                      <a:endParaRPr/>
                    </a:p>
                    <a:p>
                      <a:pPr indent="0" lvl="0" marL="0" marR="0" rtl="0" algn="l">
                        <a:spcBef>
                          <a:spcPts val="0"/>
                        </a:spcBef>
                        <a:spcAft>
                          <a:spcPts val="0"/>
                        </a:spcAft>
                        <a:buNone/>
                      </a:pPr>
                      <a:r>
                        <a:rPr lang="en-US" sz="1800"/>
                        <a:t>Ví dụ: Sp_droprolemember 'db_securityadmin', 'nmtuan' </a:t>
                      </a:r>
                      <a:endParaRPr/>
                    </a:p>
                  </a:txBody>
                  <a:tcPr marT="45725" marB="45725" marR="91450" marL="91450"/>
                </a:tc>
                <a:tc>
                  <a:txBody>
                    <a:bodyPr/>
                    <a:lstStyle/>
                    <a:p>
                      <a:pPr indent="0" lvl="0" marL="0" marR="0" rtl="0" algn="l">
                        <a:spcBef>
                          <a:spcPts val="0"/>
                        </a:spcBef>
                        <a:spcAft>
                          <a:spcPts val="0"/>
                        </a:spcAft>
                        <a:buNone/>
                      </a:pPr>
                      <a:r>
                        <a:rPr lang="en-US" sz="1800"/>
                        <a:t>Xóa một tài khoản từ một CSDL vào CSDL hiện hành. Chỉ có những thành viên của sysadmin server role và db_owner và db_security fixed dababase roles mới có thể xóa các thành viên ra khỏi database role. Các thành viên của database role mới có thể xóa các thành viên ra khỏi database roles.</a:t>
                      </a:r>
                      <a:endParaRPr/>
                    </a:p>
                  </a:txBody>
                  <a:tcPr marT="45725" marB="45725" marR="91450" marL="91450"/>
                </a:tc>
              </a:tr>
            </a:tbl>
          </a:graphicData>
        </a:graphic>
      </p:graphicFrame>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190500" y="-124620"/>
            <a:ext cx="11658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III.TẠO VÀ QUẢN LÝ VIỆC ĐĂNG NHẬP</a:t>
            </a:r>
            <a:endParaRPr/>
          </a:p>
        </p:txBody>
      </p:sp>
      <p:sp>
        <p:nvSpPr>
          <p:cNvPr id="265" name="Google Shape;265;p25"/>
          <p:cNvSpPr txBox="1"/>
          <p:nvPr>
            <p:ph idx="1" type="body"/>
          </p:nvPr>
        </p:nvSpPr>
        <p:spPr>
          <a:xfrm>
            <a:off x="342899" y="869224"/>
            <a:ext cx="11372851" cy="4831489"/>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2800"/>
              <a:buNone/>
            </a:pPr>
            <a:r>
              <a:rPr b="1" lang="en-US"/>
              <a:t>2.</a:t>
            </a:r>
            <a:r>
              <a:rPr lang="en-US"/>
              <a:t> </a:t>
            </a:r>
            <a:r>
              <a:rPr b="1" lang="en-US"/>
              <a:t>Tạo Login bằng Transact-SQL</a:t>
            </a:r>
            <a:endParaRPr/>
          </a:p>
          <a:p>
            <a:pPr indent="0" lvl="0" marL="0" rtl="0" algn="just">
              <a:lnSpc>
                <a:spcPct val="130000"/>
              </a:lnSpc>
              <a:spcBef>
                <a:spcPts val="1000"/>
              </a:spcBef>
              <a:spcAft>
                <a:spcPts val="0"/>
              </a:spcAft>
              <a:buClr>
                <a:schemeClr val="dk1"/>
              </a:buClr>
              <a:buSzPts val="2800"/>
              <a:buNone/>
            </a:pPr>
            <a:r>
              <a:rPr b="1" lang="en-US"/>
              <a:t> Để xem các thông tin về login,cần dung hệ thống thủ tục sau:</a:t>
            </a:r>
            <a:endParaRPr/>
          </a:p>
        </p:txBody>
      </p:sp>
      <p:graphicFrame>
        <p:nvGraphicFramePr>
          <p:cNvPr id="266" name="Google Shape;266;p25"/>
          <p:cNvGraphicFramePr/>
          <p:nvPr/>
        </p:nvGraphicFramePr>
        <p:xfrm>
          <a:off x="1054100" y="2596091"/>
          <a:ext cx="3000000" cy="3000000"/>
        </p:xfrm>
        <a:graphic>
          <a:graphicData uri="http://schemas.openxmlformats.org/drawingml/2006/table">
            <a:tbl>
              <a:tblPr bandRow="1" firstRow="1">
                <a:noFill/>
                <a:tableStyleId>{7C72123B-13F4-4A59-8FA7-6060C7BB3183}</a:tableStyleId>
              </a:tblPr>
              <a:tblGrid>
                <a:gridCol w="4813300"/>
                <a:gridCol w="4813300"/>
              </a:tblGrid>
              <a:tr h="442375">
                <a:tc>
                  <a:txBody>
                    <a:bodyPr/>
                    <a:lstStyle/>
                    <a:p>
                      <a:pPr indent="0" lvl="0" marL="0" marR="0" rtl="0" algn="ctr">
                        <a:spcBef>
                          <a:spcPts val="0"/>
                        </a:spcBef>
                        <a:spcAft>
                          <a:spcPts val="0"/>
                        </a:spcAft>
                        <a:buNone/>
                      </a:pPr>
                      <a:r>
                        <a:rPr lang="en-US" sz="1800"/>
                        <a:t>Thủ tục hệ thống </a:t>
                      </a:r>
                      <a:endParaRPr/>
                    </a:p>
                  </a:txBody>
                  <a:tcPr marT="45725" marB="45725" marR="91450" marL="91450"/>
                </a:tc>
                <a:tc>
                  <a:txBody>
                    <a:bodyPr/>
                    <a:lstStyle/>
                    <a:p>
                      <a:pPr indent="0" lvl="0" marL="0" marR="0" rtl="0" algn="ctr">
                        <a:spcBef>
                          <a:spcPts val="0"/>
                        </a:spcBef>
                        <a:spcAft>
                          <a:spcPts val="0"/>
                        </a:spcAft>
                        <a:buNone/>
                      </a:pPr>
                      <a:r>
                        <a:rPr lang="en-US" sz="1800"/>
                        <a:t>Mô tả</a:t>
                      </a:r>
                      <a:endParaRPr/>
                    </a:p>
                  </a:txBody>
                  <a:tcPr marT="45725" marB="45725" marR="91450" marL="91450"/>
                </a:tc>
              </a:tr>
              <a:tr h="947550">
                <a:tc>
                  <a:txBody>
                    <a:bodyPr/>
                    <a:lstStyle/>
                    <a:p>
                      <a:pPr indent="0" lvl="0" marL="0" marR="0" rtl="0" algn="l">
                        <a:spcBef>
                          <a:spcPts val="0"/>
                        </a:spcBef>
                        <a:spcAft>
                          <a:spcPts val="0"/>
                        </a:spcAft>
                        <a:buNone/>
                      </a:pPr>
                      <a:r>
                        <a:rPr lang="en-US" sz="1800"/>
                        <a:t>Sp_helplogins [ 'login' ] </a:t>
                      </a:r>
                      <a:endParaRPr/>
                    </a:p>
                  </a:txBody>
                  <a:tcPr marT="45725" marB="45725" marR="91450" marL="91450"/>
                </a:tc>
                <a:tc>
                  <a:txBody>
                    <a:bodyPr/>
                    <a:lstStyle/>
                    <a:p>
                      <a:pPr indent="0" lvl="0" marL="0" marR="0" rtl="0" algn="l">
                        <a:spcBef>
                          <a:spcPts val="0"/>
                        </a:spcBef>
                        <a:spcAft>
                          <a:spcPts val="0"/>
                        </a:spcAft>
                        <a:buNone/>
                      </a:pPr>
                      <a:r>
                        <a:rPr lang="en-US" sz="1800"/>
                        <a:t>Trả về các thông tin của tất cả các login hoặc một login được chỉ định, kể cả các CSDL mà login có truy xuất đến và các database roles mà login là thành viên.</a:t>
                      </a:r>
                      <a:endParaRPr sz="1800"/>
                    </a:p>
                  </a:txBody>
                  <a:tcPr marT="45725" marB="45725" marR="91450" marL="91450"/>
                </a:tc>
              </a:tr>
              <a:tr h="947550">
                <a:tc>
                  <a:txBody>
                    <a:bodyPr/>
                    <a:lstStyle/>
                    <a:p>
                      <a:pPr indent="0" lvl="0" marL="0" marR="0" rtl="0" algn="l">
                        <a:spcBef>
                          <a:spcPts val="0"/>
                        </a:spcBef>
                        <a:spcAft>
                          <a:spcPts val="0"/>
                        </a:spcAft>
                        <a:buNone/>
                      </a:pPr>
                      <a:r>
                        <a:rPr lang="en-US" sz="1800"/>
                        <a:t>Sp_helpuser [ ‘user_login' ] </a:t>
                      </a:r>
                      <a:endParaRPr/>
                    </a:p>
                  </a:txBody>
                  <a:tcPr marT="45725" marB="45725" marR="91450" marL="91450"/>
                </a:tc>
                <a:tc>
                  <a:txBody>
                    <a:bodyPr/>
                    <a:lstStyle/>
                    <a:p>
                      <a:pPr indent="0" lvl="0" marL="0" marR="0" rtl="0" algn="l">
                        <a:spcBef>
                          <a:spcPts val="0"/>
                        </a:spcBef>
                        <a:spcAft>
                          <a:spcPts val="0"/>
                        </a:spcAft>
                        <a:buNone/>
                      </a:pPr>
                      <a:r>
                        <a:rPr lang="en-US" sz="1800"/>
                        <a:t>Trả về thông tin về tất cả các user hoặc user chỉ định trong CSDL hiện hành, kể cả tất cả các hội thành viên của database role.</a:t>
                      </a:r>
                      <a:endParaRPr/>
                    </a:p>
                  </a:txBody>
                  <a:tcPr marT="45725" marB="45725" marR="91450" marL="91450"/>
                </a:tc>
              </a:tr>
            </a:tbl>
          </a:graphicData>
        </a:graphic>
      </p:graphicFrame>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I.QUYỀN ĐĂNG NHẬP HỆ THỐNG </a:t>
            </a:r>
            <a:endParaRPr/>
          </a:p>
        </p:txBody>
      </p:sp>
      <p:sp>
        <p:nvSpPr>
          <p:cNvPr id="100" name="Google Shape;100;p3"/>
          <p:cNvSpPr txBox="1"/>
          <p:nvPr>
            <p:ph idx="1" type="body"/>
          </p:nvPr>
        </p:nvSpPr>
        <p:spPr>
          <a:xfrm>
            <a:off x="483326" y="1423851"/>
            <a:ext cx="10870474" cy="50161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Times New Roman"/>
                <a:ea typeface="Times New Roman"/>
                <a:cs typeface="Times New Roman"/>
                <a:sym typeface="Times New Roman"/>
              </a:rPr>
              <a:t>1.Mô hình truy cập bảo mật SQL Server</a:t>
            </a:r>
            <a:endParaRPr>
              <a:latin typeface="Times New Roman"/>
              <a:ea typeface="Times New Roman"/>
              <a:cs typeface="Times New Roman"/>
              <a:sym typeface="Times New Roman"/>
            </a:endParaRPr>
          </a:p>
        </p:txBody>
      </p:sp>
      <p:pic>
        <p:nvPicPr>
          <p:cNvPr id="101" name="Google Shape;101;p3"/>
          <p:cNvPicPr preferRelativeResize="0"/>
          <p:nvPr/>
        </p:nvPicPr>
        <p:blipFill rotWithShape="1">
          <a:blip r:embed="rId3">
            <a:alphaModFix/>
          </a:blip>
          <a:srcRect b="0" l="0" r="0" t="0"/>
          <a:stretch/>
        </p:blipFill>
        <p:spPr>
          <a:xfrm>
            <a:off x="3528294" y="2365441"/>
            <a:ext cx="4938188" cy="3901778"/>
          </a:xfrm>
          <a:prstGeom prst="rect">
            <a:avLst/>
          </a:prstGeom>
          <a:noFill/>
          <a:ln>
            <a:noFill/>
          </a:ln>
        </p:spPr>
      </p:pic>
    </p:spTree>
  </p:cSld>
  <p:clrMapOvr>
    <a:masterClrMapping/>
  </p:clrMapOvr>
  <p:transition spd="slow" p14:dur="800">
    <p:circl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2593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I.QUYỀN ĐĂNG NHẬP HỆ THỐNG</a:t>
            </a:r>
            <a:endParaRPr/>
          </a:p>
        </p:txBody>
      </p:sp>
      <p:sp>
        <p:nvSpPr>
          <p:cNvPr id="107" name="Google Shape;107;p4"/>
          <p:cNvSpPr txBox="1"/>
          <p:nvPr>
            <p:ph idx="1" type="body"/>
          </p:nvPr>
        </p:nvSpPr>
        <p:spPr>
          <a:xfrm>
            <a:off x="483325" y="1423851"/>
            <a:ext cx="11260439" cy="53713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Times New Roman"/>
                <a:ea typeface="Times New Roman"/>
                <a:cs typeface="Times New Roman"/>
                <a:sym typeface="Times New Roman"/>
              </a:rPr>
              <a:t>2.Chế độ bảo mật</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-Gồm 2 chế độ bảo mật:</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+Windows Authentication(Hình 1)</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+SQL Server Authentication(Hình 2)</a:t>
            </a:r>
            <a:endParaRPr/>
          </a:p>
          <a:p>
            <a:pPr indent="0" lvl="0" marL="0" rtl="0" algn="l">
              <a:lnSpc>
                <a:spcPct val="90000"/>
              </a:lnSpc>
              <a:spcBef>
                <a:spcPts val="1000"/>
              </a:spcBef>
              <a:spcAft>
                <a:spcPts val="0"/>
              </a:spcAft>
              <a:buClr>
                <a:schemeClr val="dk1"/>
              </a:buClr>
              <a:buSzPts val="2400"/>
              <a:buNone/>
            </a:pPr>
            <a:r>
              <a:t/>
            </a:r>
            <a:endParaRPr b="1" sz="2400">
              <a:latin typeface="Times New Roman"/>
              <a:ea typeface="Times New Roman"/>
              <a:cs typeface="Times New Roman"/>
              <a:sym typeface="Times New Roman"/>
            </a:endParaRPr>
          </a:p>
        </p:txBody>
      </p:sp>
      <p:pic>
        <p:nvPicPr>
          <p:cNvPr id="108" name="Google Shape;108;p4"/>
          <p:cNvPicPr preferRelativeResize="0"/>
          <p:nvPr/>
        </p:nvPicPr>
        <p:blipFill rotWithShape="1">
          <a:blip r:embed="rId3">
            <a:alphaModFix/>
          </a:blip>
          <a:srcRect b="0" l="0" r="0" t="0"/>
          <a:stretch/>
        </p:blipFill>
        <p:spPr>
          <a:xfrm>
            <a:off x="1089995" y="3421705"/>
            <a:ext cx="4770533" cy="2880610"/>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6467198" y="3421705"/>
            <a:ext cx="4770533" cy="2872989"/>
          </a:xfrm>
          <a:prstGeom prst="rect">
            <a:avLst/>
          </a:prstGeom>
          <a:noFill/>
          <a:ln>
            <a:noFill/>
          </a:ln>
        </p:spPr>
      </p:pic>
      <p:sp>
        <p:nvSpPr>
          <p:cNvPr id="110" name="Google Shape;110;p4"/>
          <p:cNvSpPr txBox="1"/>
          <p:nvPr/>
        </p:nvSpPr>
        <p:spPr>
          <a:xfrm>
            <a:off x="3067367" y="6347398"/>
            <a:ext cx="9667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Hình 1</a:t>
            </a:r>
            <a:endParaRPr/>
          </a:p>
        </p:txBody>
      </p:sp>
      <p:sp>
        <p:nvSpPr>
          <p:cNvPr id="111" name="Google Shape;111;p4"/>
          <p:cNvSpPr txBox="1"/>
          <p:nvPr/>
        </p:nvSpPr>
        <p:spPr>
          <a:xfrm>
            <a:off x="8652379" y="6327346"/>
            <a:ext cx="9667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Hình 2</a:t>
            </a:r>
            <a:endParaRPr/>
          </a:p>
        </p:txBody>
      </p:sp>
    </p:spTree>
  </p:cSld>
  <p:clrMapOvr>
    <a:masterClrMapping/>
  </p:clrMapOvr>
  <mc:AlternateContent>
    <mc:Choice Requires="p14">
      <p:transition spd="slow" p14:dur="3400">
        <p14:reveal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2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2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2593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I.QUYỀN ĐĂNG NHẬP HỆ THỐNG</a:t>
            </a:r>
            <a:endParaRPr/>
          </a:p>
        </p:txBody>
      </p:sp>
      <p:sp>
        <p:nvSpPr>
          <p:cNvPr id="117" name="Google Shape;117;p5"/>
          <p:cNvSpPr txBox="1"/>
          <p:nvPr>
            <p:ph idx="1" type="body"/>
          </p:nvPr>
        </p:nvSpPr>
        <p:spPr>
          <a:xfrm>
            <a:off x="483325" y="1423851"/>
            <a:ext cx="11260439" cy="53713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Times New Roman"/>
                <a:ea typeface="Times New Roman"/>
                <a:cs typeface="Times New Roman"/>
                <a:sym typeface="Times New Roman"/>
              </a:rPr>
              <a:t>2.Chế độ bảo mật</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-Gồm 3 chế độ chứng thực: </a:t>
            </a:r>
            <a:endParaRPr/>
          </a:p>
          <a:p>
            <a:pPr indent="0" lvl="0" marL="0" rtl="0" algn="l">
              <a:lnSpc>
                <a:spcPct val="90000"/>
              </a:lnSpc>
              <a:spcBef>
                <a:spcPts val="1000"/>
              </a:spcBef>
              <a:spcAft>
                <a:spcPts val="0"/>
              </a:spcAft>
              <a:buClr>
                <a:schemeClr val="dk1"/>
              </a:buClr>
              <a:buSzPts val="2400"/>
              <a:buNone/>
            </a:pPr>
            <a:r>
              <a:rPr b="1" i="1" lang="en-US" sz="2400"/>
              <a:t>Windows Authentication mode: </a:t>
            </a:r>
            <a:r>
              <a:rPr lang="en-US" sz="2400"/>
              <a:t>Người sử dụng chỉ có thể kết nối với SQL Server bằng Windows Authentication (Kết nối tin tưởng) </a:t>
            </a:r>
            <a:endParaRPr sz="2400"/>
          </a:p>
          <a:p>
            <a:pPr indent="0" lvl="0" marL="0" rtl="0" algn="l">
              <a:lnSpc>
                <a:spcPct val="90000"/>
              </a:lnSpc>
              <a:spcBef>
                <a:spcPts val="1000"/>
              </a:spcBef>
              <a:spcAft>
                <a:spcPts val="0"/>
              </a:spcAft>
              <a:buClr>
                <a:schemeClr val="dk1"/>
              </a:buClr>
              <a:buSzPts val="2400"/>
              <a:buNone/>
            </a:pPr>
            <a:r>
              <a:rPr b="1" i="1" lang="en-US" sz="2400"/>
              <a:t>Mixed mode: </a:t>
            </a:r>
            <a:r>
              <a:rPr lang="en-US" sz="2400"/>
              <a:t>Người dùng có thể kết nối với SQL Server bằng cách dùng cả Windows Authentication và SQL Server Authentication </a:t>
            </a:r>
            <a:endParaRPr sz="2400"/>
          </a:p>
          <a:p>
            <a:pPr indent="0" lvl="0" marL="0" rtl="0" algn="l">
              <a:lnSpc>
                <a:spcPct val="90000"/>
              </a:lnSpc>
              <a:spcBef>
                <a:spcPts val="1000"/>
              </a:spcBef>
              <a:spcAft>
                <a:spcPts val="0"/>
              </a:spcAft>
              <a:buClr>
                <a:schemeClr val="dk1"/>
              </a:buClr>
              <a:buSzPts val="2400"/>
              <a:buNone/>
            </a:pPr>
            <a:r>
              <a:rPr b="1" i="1" lang="en-US" sz="2400"/>
              <a:t>Chuyển đổi chế độ chứng thực</a:t>
            </a:r>
            <a:r>
              <a:rPr i="1" lang="en-US" sz="2400"/>
              <a:t>: </a:t>
            </a:r>
            <a:r>
              <a:rPr lang="en-US" sz="2400"/>
              <a:t>Sau khi cài đặt, bạn có thể sử dụng SSMS để chuyển đổi qua lại giữa các chế độ. Tại cửa sổ SSMS, nhắp nút phải chuột tại instance và chọn Properties</a:t>
            </a:r>
            <a:endParaRPr b="1"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a:t>
            </a:r>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2593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I.QUYỀN ĐĂNG NHẬP HỆ THỐNG</a:t>
            </a:r>
            <a:endParaRPr/>
          </a:p>
        </p:txBody>
      </p:sp>
      <p:sp>
        <p:nvSpPr>
          <p:cNvPr id="123" name="Google Shape;123;p6"/>
          <p:cNvSpPr txBox="1"/>
          <p:nvPr>
            <p:ph idx="1" type="body"/>
          </p:nvPr>
        </p:nvSpPr>
        <p:spPr>
          <a:xfrm>
            <a:off x="483325" y="1423851"/>
            <a:ext cx="11260439" cy="53713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Times New Roman"/>
                <a:ea typeface="Times New Roman"/>
                <a:cs typeface="Times New Roman"/>
                <a:sym typeface="Times New Roman"/>
              </a:rPr>
              <a:t>2.Chế độ bảo mật</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-Chế độ chứng thực: </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a:t>
            </a:r>
            <a:endParaRPr/>
          </a:p>
        </p:txBody>
      </p:sp>
      <p:pic>
        <p:nvPicPr>
          <p:cNvPr id="124" name="Google Shape;124;p6"/>
          <p:cNvPicPr preferRelativeResize="0"/>
          <p:nvPr/>
        </p:nvPicPr>
        <p:blipFill rotWithShape="1">
          <a:blip r:embed="rId3">
            <a:alphaModFix/>
          </a:blip>
          <a:srcRect b="0" l="0" r="0" t="0"/>
          <a:stretch/>
        </p:blipFill>
        <p:spPr>
          <a:xfrm>
            <a:off x="637351" y="2367119"/>
            <a:ext cx="5458649" cy="4030474"/>
          </a:xfrm>
          <a:prstGeom prst="rect">
            <a:avLst/>
          </a:prstGeom>
          <a:noFill/>
          <a:ln>
            <a:noFill/>
          </a:ln>
        </p:spPr>
      </p:pic>
      <p:pic>
        <p:nvPicPr>
          <p:cNvPr id="125" name="Google Shape;125;p6"/>
          <p:cNvPicPr preferRelativeResize="0"/>
          <p:nvPr/>
        </p:nvPicPr>
        <p:blipFill rotWithShape="1">
          <a:blip r:embed="rId4">
            <a:alphaModFix/>
          </a:blip>
          <a:srcRect b="0" l="0" r="0" t="0"/>
          <a:stretch/>
        </p:blipFill>
        <p:spPr>
          <a:xfrm>
            <a:off x="6538228" y="2382885"/>
            <a:ext cx="5352945" cy="4014708"/>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ppt_w</p:attrName>
                                        </p:attrNameLst>
                                      </p:cBhvr>
                                      <p:tavLst>
                                        <p:tav fmla="" tm="0">
                                          <p:val>
                                            <p:strVal val="0"/>
                                          </p:val>
                                        </p:tav>
                                        <p:tav fmla="" tm="100000">
                                          <p:val>
                                            <p:strVal val="#ppt_w"/>
                                          </p:val>
                                        </p:tav>
                                      </p:tavLst>
                                    </p:anim>
                                    <p:anim calcmode="lin" valueType="num">
                                      <p:cBhvr additive="base">
                                        <p:cTn dur="500"/>
                                        <p:tgtEl>
                                          <p:spTgt spid="12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ppt_w</p:attrName>
                                        </p:attrNameLst>
                                      </p:cBhvr>
                                      <p:tavLst>
                                        <p:tav fmla="" tm="0">
                                          <p:val>
                                            <p:strVal val="0"/>
                                          </p:val>
                                        </p:tav>
                                        <p:tav fmla="" tm="100000">
                                          <p:val>
                                            <p:strVal val="#ppt_w"/>
                                          </p:val>
                                        </p:tav>
                                      </p:tavLst>
                                    </p:anim>
                                    <p:anim calcmode="lin" valueType="num">
                                      <p:cBhvr additive="base">
                                        <p:cTn dur="500"/>
                                        <p:tgtEl>
                                          <p:spTgt spid="12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2593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I.QUYỀN ĐĂNG NHẬP HỆ THỐNG</a:t>
            </a:r>
            <a:endParaRPr/>
          </a:p>
        </p:txBody>
      </p:sp>
      <p:sp>
        <p:nvSpPr>
          <p:cNvPr id="131" name="Google Shape;131;p7"/>
          <p:cNvSpPr txBox="1"/>
          <p:nvPr>
            <p:ph idx="1" type="body"/>
          </p:nvPr>
        </p:nvSpPr>
        <p:spPr>
          <a:xfrm>
            <a:off x="483325" y="1423851"/>
            <a:ext cx="11260439" cy="53713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Times New Roman"/>
                <a:ea typeface="Times New Roman"/>
                <a:cs typeface="Times New Roman"/>
                <a:sym typeface="Times New Roman"/>
              </a:rPr>
              <a:t>2.Chế độ bảo mật</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-Chế độ chứng thực:</a:t>
            </a:r>
            <a:endParaRPr/>
          </a:p>
          <a:p>
            <a:pPr indent="0" lvl="0" marL="0" rtl="0" algn="l">
              <a:lnSpc>
                <a:spcPct val="90000"/>
              </a:lnSpc>
              <a:spcBef>
                <a:spcPts val="1000"/>
              </a:spcBef>
              <a:spcAft>
                <a:spcPts val="0"/>
              </a:spcAft>
              <a:buClr>
                <a:schemeClr val="dk1"/>
              </a:buClr>
              <a:buSzPts val="2400"/>
              <a:buNone/>
            </a:pPr>
            <a:r>
              <a:rPr lang="en-US" sz="2400"/>
              <a:t>    Ở trang Security click chọn hoặc SQL Server And Windows Authencation Mode hoặc Windows Authencation Mode để đổi chế độ chứng thực. Sau khi bạn chuyển chế độ, bạn phải stop và sau đó restart dịch vụ của SQL Server service để sự thay đổi này có tác dụng. SSMS sẽ hỏi ý kiến bạn.</a:t>
            </a:r>
            <a:r>
              <a:rPr b="1" lang="en-US" sz="24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a:t>
            </a:r>
            <a:endParaRPr/>
          </a:p>
        </p:txBody>
      </p:sp>
      <p:pic>
        <p:nvPicPr>
          <p:cNvPr id="132" name="Google Shape;132;p7"/>
          <p:cNvPicPr preferRelativeResize="0"/>
          <p:nvPr/>
        </p:nvPicPr>
        <p:blipFill rotWithShape="1">
          <a:blip r:embed="rId3">
            <a:alphaModFix/>
          </a:blip>
          <a:srcRect b="0" l="0" r="0" t="0"/>
          <a:stretch/>
        </p:blipFill>
        <p:spPr>
          <a:xfrm>
            <a:off x="2891317" y="4447987"/>
            <a:ext cx="5745978" cy="1745131"/>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II.QUYỀN TRUY XUẤT DỮ LIỆU</a:t>
            </a:r>
            <a:endParaRPr/>
          </a:p>
        </p:txBody>
      </p:sp>
      <p:sp>
        <p:nvSpPr>
          <p:cNvPr id="138" name="Google Shape;138;p8"/>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b="1" lang="en-US"/>
              <a:t>1.Tìm hiểu các Server-Wide Permission</a:t>
            </a:r>
            <a:endParaRPr/>
          </a:p>
          <a:p>
            <a:pPr indent="-50800" lvl="0" marL="228600" rtl="0" algn="just">
              <a:lnSpc>
                <a:spcPct val="130000"/>
              </a:lnSpc>
              <a:spcBef>
                <a:spcPts val="1000"/>
              </a:spcBef>
              <a:spcAft>
                <a:spcPts val="0"/>
              </a:spcAft>
              <a:buClr>
                <a:schemeClr val="dk1"/>
              </a:buClr>
              <a:buSzPts val="2800"/>
              <a:buNone/>
            </a:pPr>
            <a:r>
              <a:t/>
            </a:r>
            <a:endParaRPr b="1"/>
          </a:p>
        </p:txBody>
      </p:sp>
      <p:pic>
        <p:nvPicPr>
          <p:cNvPr id="139" name="Google Shape;139;p8"/>
          <p:cNvPicPr preferRelativeResize="0"/>
          <p:nvPr/>
        </p:nvPicPr>
        <p:blipFill rotWithShape="1">
          <a:blip r:embed="rId3">
            <a:alphaModFix/>
          </a:blip>
          <a:srcRect b="0" l="0" r="0" t="0"/>
          <a:stretch/>
        </p:blipFill>
        <p:spPr>
          <a:xfrm>
            <a:off x="1321215" y="2275983"/>
            <a:ext cx="4206605" cy="35969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600075" y="-2443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II.QUYỀN TRUY XUẤT DỮ LIỆU</a:t>
            </a:r>
            <a:endParaRPr/>
          </a:p>
        </p:txBody>
      </p:sp>
      <p:sp>
        <p:nvSpPr>
          <p:cNvPr id="145" name="Google Shape;145;p9"/>
          <p:cNvSpPr txBox="1"/>
          <p:nvPr>
            <p:ph idx="1" type="body"/>
          </p:nvPr>
        </p:nvSpPr>
        <p:spPr>
          <a:xfrm>
            <a:off x="1035422" y="535849"/>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b="1" lang="en-US"/>
              <a:t>1.Tìm hiểu các Server-Wide Permission</a:t>
            </a:r>
            <a:endParaRPr/>
          </a:p>
          <a:p>
            <a:pPr indent="-50800" lvl="0" marL="228600" rtl="0" algn="just">
              <a:lnSpc>
                <a:spcPct val="130000"/>
              </a:lnSpc>
              <a:spcBef>
                <a:spcPts val="1000"/>
              </a:spcBef>
              <a:spcAft>
                <a:spcPts val="0"/>
              </a:spcAft>
              <a:buClr>
                <a:schemeClr val="dk1"/>
              </a:buClr>
              <a:buSzPts val="2800"/>
              <a:buNone/>
            </a:pPr>
            <a:r>
              <a:t/>
            </a:r>
            <a:endParaRPr b="1"/>
          </a:p>
        </p:txBody>
      </p:sp>
      <p:graphicFrame>
        <p:nvGraphicFramePr>
          <p:cNvPr id="146" name="Google Shape;146;p9"/>
          <p:cNvGraphicFramePr/>
          <p:nvPr/>
        </p:nvGraphicFramePr>
        <p:xfrm>
          <a:off x="600075" y="1054839"/>
          <a:ext cx="3000000" cy="3000000"/>
        </p:xfrm>
        <a:graphic>
          <a:graphicData uri="http://schemas.openxmlformats.org/drawingml/2006/table">
            <a:tbl>
              <a:tblPr bandRow="1" firstRow="1">
                <a:noFill/>
                <a:tableStyleId>{7C72123B-13F4-4A59-8FA7-6060C7BB3183}</a:tableStyleId>
              </a:tblPr>
              <a:tblGrid>
                <a:gridCol w="2561325"/>
                <a:gridCol w="8716275"/>
              </a:tblGrid>
              <a:tr h="528475">
                <a:tc>
                  <a:txBody>
                    <a:bodyPr/>
                    <a:lstStyle/>
                    <a:p>
                      <a:pPr indent="0" lvl="0" marL="0" marR="0" rtl="0" algn="ctr">
                        <a:spcBef>
                          <a:spcPts val="0"/>
                        </a:spcBef>
                        <a:spcAft>
                          <a:spcPts val="0"/>
                        </a:spcAft>
                        <a:buNone/>
                      </a:pPr>
                      <a:r>
                        <a:rPr lang="en-US" sz="2400" u="none" cap="none" strike="noStrike"/>
                        <a:t>Server Role</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Thành viên của Server Role có thể … </a:t>
                      </a:r>
                      <a:endParaRPr/>
                    </a:p>
                  </a:txBody>
                  <a:tcPr marT="45725" marB="45725" marR="91450" marL="91450"/>
                </a:tc>
              </a:tr>
            </a:tbl>
          </a:graphicData>
        </a:graphic>
      </p:graphicFrame>
      <p:graphicFrame>
        <p:nvGraphicFramePr>
          <p:cNvPr id="147" name="Google Shape;147;p9"/>
          <p:cNvGraphicFramePr/>
          <p:nvPr/>
        </p:nvGraphicFramePr>
        <p:xfrm>
          <a:off x="600075" y="1583311"/>
          <a:ext cx="3000000" cy="3000000"/>
        </p:xfrm>
        <a:graphic>
          <a:graphicData uri="http://schemas.openxmlformats.org/drawingml/2006/table">
            <a:tbl>
              <a:tblPr bandRow="1" firstRow="1">
                <a:noFill/>
                <a:tableStyleId>{97D21BB5-DFB3-48A0-8D4C-07966D8D909A}</a:tableStyleId>
              </a:tblPr>
              <a:tblGrid>
                <a:gridCol w="2562225"/>
                <a:gridCol w="8715375"/>
              </a:tblGrid>
              <a:tr h="1126875">
                <a:tc>
                  <a:txBody>
                    <a:bodyPr/>
                    <a:lstStyle/>
                    <a:p>
                      <a:pPr indent="0" lvl="0" marL="0" marR="0" rtl="0" algn="l">
                        <a:lnSpc>
                          <a:spcPct val="100000"/>
                        </a:lnSpc>
                        <a:spcBef>
                          <a:spcPts val="0"/>
                        </a:spcBef>
                        <a:spcAft>
                          <a:spcPts val="0"/>
                        </a:spcAft>
                        <a:buClr>
                          <a:schemeClr val="dk1"/>
                        </a:buClr>
                        <a:buSzPts val="1700"/>
                        <a:buFont typeface="Calibri"/>
                        <a:buNone/>
                      </a:pPr>
                      <a:r>
                        <a:rPr b="0" lang="en-US" sz="1700" u="none" cap="none" strike="noStrike"/>
                        <a:t>setupadmin </a:t>
                      </a:r>
                      <a:endParaRPr/>
                    </a:p>
                    <a:p>
                      <a:pPr indent="0" lvl="0" marL="0" marR="0" rtl="0" algn="l">
                        <a:spcBef>
                          <a:spcPts val="0"/>
                        </a:spcBef>
                        <a:spcAft>
                          <a:spcPts val="0"/>
                        </a:spcAft>
                        <a:buNone/>
                      </a:pPr>
                      <a:r>
                        <a:t/>
                      </a:r>
                      <a:endParaRPr b="0" sz="1700"/>
                    </a:p>
                  </a:txBody>
                  <a:tcPr marT="45725" marB="45725" marR="91450" marL="91450"/>
                </a:tc>
                <a:tc>
                  <a:txBody>
                    <a:bodyPr/>
                    <a:lstStyle/>
                    <a:p>
                      <a:pPr indent="0" lvl="0" marL="0" marR="0" rtl="0" algn="l">
                        <a:lnSpc>
                          <a:spcPct val="100000"/>
                        </a:lnSpc>
                        <a:spcBef>
                          <a:spcPts val="0"/>
                        </a:spcBef>
                        <a:spcAft>
                          <a:spcPts val="0"/>
                        </a:spcAft>
                        <a:buClr>
                          <a:schemeClr val="dk1"/>
                        </a:buClr>
                        <a:buSzPts val="1700"/>
                        <a:buFont typeface="Calibri"/>
                        <a:buNone/>
                      </a:pPr>
                      <a:r>
                        <a:rPr b="0" lang="en-US" sz="1700"/>
                        <a:t>Cài đặt và cấu hình linked server, remote server, và replication. Có thể chỉ định một stored procedure được thực thi lúc khởi động (startup), như là sp_serveroption. Các thành viên của nhóm điều hành viên built-in của windows là rất tốt nhận server role này. </a:t>
                      </a:r>
                      <a:endParaRPr b="0" sz="1700"/>
                    </a:p>
                  </a:txBody>
                  <a:tcPr marT="45725" marB="45725" marR="91450" marL="91450"/>
                </a:tc>
              </a:tr>
              <a:tr h="1126875">
                <a:tc>
                  <a:txBody>
                    <a:bodyPr/>
                    <a:lstStyle/>
                    <a:p>
                      <a:pPr indent="0" lvl="0" marL="0" marR="0" rtl="0" algn="l">
                        <a:lnSpc>
                          <a:spcPct val="100000"/>
                        </a:lnSpc>
                        <a:spcBef>
                          <a:spcPts val="0"/>
                        </a:spcBef>
                        <a:spcAft>
                          <a:spcPts val="0"/>
                        </a:spcAft>
                        <a:buClr>
                          <a:schemeClr val="dk1"/>
                        </a:buClr>
                        <a:buSzPts val="1700"/>
                        <a:buFont typeface="Calibri"/>
                        <a:buNone/>
                      </a:pPr>
                      <a:r>
                        <a:rPr b="0" lang="en-US" sz="1700"/>
                        <a:t>securityadmin </a:t>
                      </a:r>
                      <a:endParaRPr/>
                    </a:p>
                    <a:p>
                      <a:pPr indent="0" lvl="0" marL="0" marR="0" rtl="0" algn="l">
                        <a:spcBef>
                          <a:spcPts val="0"/>
                        </a:spcBef>
                        <a:spcAft>
                          <a:spcPts val="0"/>
                        </a:spcAft>
                        <a:buNone/>
                      </a:pPr>
                      <a:r>
                        <a:t/>
                      </a:r>
                      <a:endParaRPr b="0" sz="1700"/>
                    </a:p>
                  </a:txBody>
                  <a:tcPr marT="45725" marB="45725" marR="91450" marL="91450"/>
                </a:tc>
                <a:tc>
                  <a:txBody>
                    <a:bodyPr/>
                    <a:lstStyle/>
                    <a:p>
                      <a:pPr indent="0" lvl="0" marL="0" marR="0" rtl="0" algn="l">
                        <a:lnSpc>
                          <a:spcPct val="100000"/>
                        </a:lnSpc>
                        <a:spcBef>
                          <a:spcPts val="0"/>
                        </a:spcBef>
                        <a:spcAft>
                          <a:spcPts val="0"/>
                        </a:spcAft>
                        <a:buClr>
                          <a:schemeClr val="dk1"/>
                        </a:buClr>
                        <a:buSzPts val="1700"/>
                        <a:buFont typeface="Calibri"/>
                        <a:buNone/>
                      </a:pPr>
                      <a:r>
                        <a:rPr b="0" lang="en-US" sz="1700"/>
                        <a:t>Thực hiện tất cả các thao tác liên quan đến security trong SQL Server, kể cả quản lý các quyền câu lệnh CREATE DATABASE, điều khiển server logins, và đọc error log. Giúp đỡ ở các nhân viên văn phòng. Thành viên của nhóm điều hành viên built-in của windows là rất tốt nhận server role này. </a:t>
                      </a:r>
                      <a:endParaRPr/>
                    </a:p>
                  </a:txBody>
                  <a:tcPr marT="45725" marB="45725" marR="91450" marL="91450"/>
                </a:tc>
              </a:tr>
              <a:tr h="609125">
                <a:tc>
                  <a:txBody>
                    <a:bodyPr/>
                    <a:lstStyle/>
                    <a:p>
                      <a:pPr indent="0" lvl="0" marL="0" marR="0" rtl="0" algn="l">
                        <a:lnSpc>
                          <a:spcPct val="100000"/>
                        </a:lnSpc>
                        <a:spcBef>
                          <a:spcPts val="0"/>
                        </a:spcBef>
                        <a:spcAft>
                          <a:spcPts val="0"/>
                        </a:spcAft>
                        <a:buClr>
                          <a:schemeClr val="dk1"/>
                        </a:buClr>
                        <a:buSzPts val="1700"/>
                        <a:buFont typeface="Calibri"/>
                        <a:buNone/>
                      </a:pPr>
                      <a:r>
                        <a:rPr b="0" lang="en-US" sz="1700"/>
                        <a:t>processadmin </a:t>
                      </a:r>
                      <a:endParaRPr/>
                    </a:p>
                    <a:p>
                      <a:pPr indent="0" lvl="0" marL="0" marR="0" rtl="0" algn="l">
                        <a:spcBef>
                          <a:spcPts val="0"/>
                        </a:spcBef>
                        <a:spcAft>
                          <a:spcPts val="0"/>
                        </a:spcAft>
                        <a:buNone/>
                      </a:pPr>
                      <a:r>
                        <a:t/>
                      </a:r>
                      <a:endParaRPr b="0" sz="1700"/>
                    </a:p>
                  </a:txBody>
                  <a:tcPr marT="45725" marB="45725" marR="91450" marL="91450"/>
                </a:tc>
                <a:tc>
                  <a:txBody>
                    <a:bodyPr/>
                    <a:lstStyle/>
                    <a:p>
                      <a:pPr indent="0" lvl="0" marL="0" marR="0" rtl="0" algn="l">
                        <a:lnSpc>
                          <a:spcPct val="100000"/>
                        </a:lnSpc>
                        <a:spcBef>
                          <a:spcPts val="0"/>
                        </a:spcBef>
                        <a:spcAft>
                          <a:spcPts val="0"/>
                        </a:spcAft>
                        <a:buClr>
                          <a:schemeClr val="dk1"/>
                        </a:buClr>
                        <a:buSzPts val="1700"/>
                        <a:buFont typeface="Calibri"/>
                        <a:buNone/>
                      </a:pPr>
                      <a:r>
                        <a:rPr b="0" lang="en-US" sz="1700"/>
                        <a:t>Quản lý các tiến trình chạy các instance của SQL Server. Có thể ngắt (kill) tiến trình của các user, các truy vấn. </a:t>
                      </a:r>
                      <a:endParaRPr/>
                    </a:p>
                  </a:txBody>
                  <a:tcPr marT="45725" marB="45725" marR="91450" marL="91450"/>
                </a:tc>
              </a:tr>
              <a:tr h="609125">
                <a:tc>
                  <a:txBody>
                    <a:bodyPr/>
                    <a:lstStyle/>
                    <a:p>
                      <a:pPr indent="0" lvl="0" marL="0" marR="0" rtl="0" algn="l">
                        <a:lnSpc>
                          <a:spcPct val="100000"/>
                        </a:lnSpc>
                        <a:spcBef>
                          <a:spcPts val="0"/>
                        </a:spcBef>
                        <a:spcAft>
                          <a:spcPts val="0"/>
                        </a:spcAft>
                        <a:buClr>
                          <a:schemeClr val="dk1"/>
                        </a:buClr>
                        <a:buSzPts val="1700"/>
                        <a:buFont typeface="Calibri"/>
                        <a:buNone/>
                      </a:pPr>
                      <a:r>
                        <a:rPr b="0" lang="en-US" sz="1700"/>
                        <a:t>dbcreator </a:t>
                      </a:r>
                      <a:endParaRPr/>
                    </a:p>
                    <a:p>
                      <a:pPr indent="0" lvl="0" marL="0" marR="0" rtl="0" algn="l">
                        <a:spcBef>
                          <a:spcPts val="0"/>
                        </a:spcBef>
                        <a:spcAft>
                          <a:spcPts val="0"/>
                        </a:spcAft>
                        <a:buNone/>
                      </a:pPr>
                      <a:r>
                        <a:t/>
                      </a:r>
                      <a:endParaRPr b="0" sz="1700"/>
                    </a:p>
                  </a:txBody>
                  <a:tcPr marT="45725" marB="45725" marR="91450" marL="91450"/>
                </a:tc>
                <a:tc>
                  <a:txBody>
                    <a:bodyPr/>
                    <a:lstStyle/>
                    <a:p>
                      <a:pPr indent="0" lvl="0" marL="0" marR="0" rtl="0" algn="l">
                        <a:lnSpc>
                          <a:spcPct val="100000"/>
                        </a:lnSpc>
                        <a:spcBef>
                          <a:spcPts val="0"/>
                        </a:spcBef>
                        <a:spcAft>
                          <a:spcPts val="0"/>
                        </a:spcAft>
                        <a:buClr>
                          <a:schemeClr val="dk1"/>
                        </a:buClr>
                        <a:buSzPts val="1700"/>
                        <a:buFont typeface="Calibri"/>
                        <a:buNone/>
                      </a:pPr>
                      <a:r>
                        <a:rPr b="0" lang="en-US" sz="1700"/>
                        <a:t>Có thể tạo, hiệu chỉnh, và xóa các CSDL. Những nhà quản trị CSDL lâu năm đảm trách server role này tốt.</a:t>
                      </a:r>
                      <a:endParaRPr/>
                    </a:p>
                  </a:txBody>
                  <a:tcPr marT="45725" marB="45725" marR="91450" marL="91450"/>
                </a:tc>
              </a:tr>
              <a:tr h="609125">
                <a:tc>
                  <a:txBody>
                    <a:bodyPr/>
                    <a:lstStyle/>
                    <a:p>
                      <a:pPr indent="0" lvl="0" marL="0" marR="0" rtl="0" algn="l">
                        <a:lnSpc>
                          <a:spcPct val="100000"/>
                        </a:lnSpc>
                        <a:spcBef>
                          <a:spcPts val="0"/>
                        </a:spcBef>
                        <a:spcAft>
                          <a:spcPts val="0"/>
                        </a:spcAft>
                        <a:buClr>
                          <a:schemeClr val="dk1"/>
                        </a:buClr>
                        <a:buSzPts val="1700"/>
                        <a:buFont typeface="Calibri"/>
                        <a:buNone/>
                      </a:pPr>
                      <a:r>
                        <a:rPr b="0" lang="en-US" sz="1700"/>
                        <a:t>diskadmin</a:t>
                      </a:r>
                      <a:endParaRPr/>
                    </a:p>
                    <a:p>
                      <a:pPr indent="0" lvl="0" marL="0" marR="0" rtl="0" algn="l">
                        <a:spcBef>
                          <a:spcPts val="0"/>
                        </a:spcBef>
                        <a:spcAft>
                          <a:spcPts val="0"/>
                        </a:spcAft>
                        <a:buNone/>
                      </a:pPr>
                      <a:r>
                        <a:t/>
                      </a:r>
                      <a:endParaRPr b="0" sz="1700"/>
                    </a:p>
                  </a:txBody>
                  <a:tcPr marT="45725" marB="45725" marR="91450" marL="91450"/>
                </a:tc>
                <a:tc>
                  <a:txBody>
                    <a:bodyPr/>
                    <a:lstStyle/>
                    <a:p>
                      <a:pPr indent="0" lvl="0" marL="0" marR="0" rtl="0" algn="l">
                        <a:lnSpc>
                          <a:spcPct val="100000"/>
                        </a:lnSpc>
                        <a:spcBef>
                          <a:spcPts val="0"/>
                        </a:spcBef>
                        <a:spcAft>
                          <a:spcPts val="0"/>
                        </a:spcAft>
                        <a:buClr>
                          <a:schemeClr val="dk1"/>
                        </a:buClr>
                        <a:buSzPts val="1700"/>
                        <a:buFont typeface="Calibri"/>
                        <a:buNone/>
                      </a:pPr>
                      <a:r>
                        <a:rPr b="0" lang="en-US" sz="1700"/>
                        <a:t>Có thể quản trị các tập và các thiết bị dự phòng.</a:t>
                      </a:r>
                      <a:endParaRPr/>
                    </a:p>
                  </a:txBody>
                  <a:tcPr marT="45725" marB="45725" marR="91450" marL="91450"/>
                </a:tc>
              </a:tr>
              <a:tr h="1126875">
                <a:tc>
                  <a:txBody>
                    <a:bodyPr/>
                    <a:lstStyle/>
                    <a:p>
                      <a:pPr indent="0" lvl="0" marL="0" marR="0" rtl="0" algn="l">
                        <a:spcBef>
                          <a:spcPts val="0"/>
                        </a:spcBef>
                        <a:spcAft>
                          <a:spcPts val="0"/>
                        </a:spcAft>
                        <a:buNone/>
                      </a:pPr>
                      <a:r>
                        <a:rPr b="0" lang="en-US" sz="1700"/>
                        <a:t>bulkadmin </a:t>
                      </a:r>
                      <a:endParaRPr/>
                    </a:p>
                  </a:txBody>
                  <a:tcPr marT="45725" marB="45725" marR="91450" marL="91450"/>
                </a:tc>
                <a:tc>
                  <a:txBody>
                    <a:bodyPr/>
                    <a:lstStyle/>
                    <a:p>
                      <a:pPr indent="0" lvl="0" marL="0" marR="0" rtl="0" algn="l">
                        <a:spcBef>
                          <a:spcPts val="0"/>
                        </a:spcBef>
                        <a:spcAft>
                          <a:spcPts val="0"/>
                        </a:spcAft>
                        <a:buNone/>
                      </a:pPr>
                      <a:r>
                        <a:rPr b="0" lang="en-US" sz="1700"/>
                        <a:t>Có thể thực hiện các câu lệnh BULK INSERT. Cho phép các thành viên của sysadmin server role làm đại diện các tác vụ BULK INSERT mà không cần gán các quyền sysadmin. Hãy cẩn thận bởi vì các thành viên cũng phải truy xuất đọc đến bất kỳ dữ liệu được chèn và quyền INSERT trên bất kỳ bảng mà dữ liệu sẽ được chèn.</a:t>
                      </a:r>
                      <a:endParaRPr b="0" sz="17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2022-09-23T08:49:05Z</dcterms:created>
  <dc:creator>Admin</dc:creator>
</cp:coreProperties>
</file>