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8" r:id="rId2"/>
    <p:sldId id="256" r:id="rId3"/>
    <p:sldId id="257" r:id="rId4"/>
    <p:sldId id="259" r:id="rId5"/>
    <p:sldId id="260" r:id="rId6"/>
    <p:sldId id="261" r:id="rId7"/>
    <p:sldId id="262" r:id="rId8"/>
    <p:sldId id="289" r:id="rId9"/>
    <p:sldId id="264" r:id="rId10"/>
    <p:sldId id="291" r:id="rId11"/>
    <p:sldId id="290" r:id="rId12"/>
    <p:sldId id="270" r:id="rId13"/>
    <p:sldId id="267" r:id="rId14"/>
    <p:sldId id="269" r:id="rId15"/>
    <p:sldId id="268"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92" r:id="rId30"/>
    <p:sldId id="294"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 Id="rId4" Type="http://schemas.microsoft.com/office/2007/relationships/hdphoto" Target="../media/hdphoto3.wdp"/></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 cách nói xin chào bằng tiếng Anh - VnEx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755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0126" y="235131"/>
            <a:ext cx="2654867" cy="2155372"/>
          </a:xfrm>
          <a:prstGeom prst="rect">
            <a:avLst/>
          </a:prstGeom>
          <a:noFill/>
          <a:ln>
            <a:noFill/>
          </a:ln>
        </p:spPr>
      </p:pic>
    </p:spTree>
    <p:extLst>
      <p:ext uri="{BB962C8B-B14F-4D97-AF65-F5344CB8AC3E}">
        <p14:creationId xmlns:p14="http://schemas.microsoft.com/office/powerpoint/2010/main" val="307855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gành bán lẻ: Khi ông lớn xua dàn kị binh ra trậ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96000"/>
                    </a14:imgEffect>
                    <a14:imgEffect>
                      <a14:saturation sat="339000"/>
                    </a14:imgEffect>
                    <a14:imgEffect>
                      <a14:brightnessContrast bright="81000" contrast="-17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19310" y="168812"/>
            <a:ext cx="8820443" cy="707886"/>
          </a:xfrm>
          <a:prstGeom prst="rect">
            <a:avLst/>
          </a:prstGeom>
          <a:noFill/>
        </p:spPr>
        <p:txBody>
          <a:bodyPr wrap="square" rtlCol="0">
            <a:spAutoFit/>
          </a:bodyPr>
          <a:lstStyle/>
          <a:p>
            <a:r>
              <a:rPr lang="vi-VN" sz="4000" b="1" dirty="0"/>
              <a:t>CHƯƠNG 2: KHẢO SÁT HỆ THỐNG</a:t>
            </a:r>
            <a:endParaRPr lang="en-US" sz="4000" dirty="0"/>
          </a:p>
        </p:txBody>
      </p:sp>
      <p:sp>
        <p:nvSpPr>
          <p:cNvPr id="5" name="TextBox 4"/>
          <p:cNvSpPr txBox="1"/>
          <p:nvPr/>
        </p:nvSpPr>
        <p:spPr>
          <a:xfrm>
            <a:off x="3978812" y="1659988"/>
            <a:ext cx="4234376" cy="646331"/>
          </a:xfrm>
          <a:prstGeom prst="rect">
            <a:avLst/>
          </a:prstGeom>
          <a:noFill/>
        </p:spPr>
        <p:txBody>
          <a:bodyPr wrap="square" rtlCol="0">
            <a:spAutoFit/>
          </a:bodyPr>
          <a:lstStyle/>
          <a:p>
            <a:r>
              <a:rPr lang="vi-VN" sz="3600" dirty="0"/>
              <a:t>Kết quả khảo sát: </a:t>
            </a:r>
            <a:endParaRPr lang="en-US" sz="3600" dirty="0"/>
          </a:p>
        </p:txBody>
      </p:sp>
      <p:sp>
        <p:nvSpPr>
          <p:cNvPr id="6" name="TextBox 5"/>
          <p:cNvSpPr txBox="1"/>
          <p:nvPr/>
        </p:nvSpPr>
        <p:spPr>
          <a:xfrm>
            <a:off x="935500" y="2502497"/>
            <a:ext cx="9509760" cy="4524315"/>
          </a:xfrm>
          <a:prstGeom prst="rect">
            <a:avLst/>
          </a:prstGeom>
          <a:noFill/>
        </p:spPr>
        <p:txBody>
          <a:bodyPr wrap="square" rtlCol="0">
            <a:spAutoFit/>
          </a:bodyPr>
          <a:lstStyle/>
          <a:p>
            <a:r>
              <a:rPr lang="vi-VN" sz="3600" b="1" dirty="0">
                <a:ln w="22225">
                  <a:solidFill>
                    <a:schemeClr val="accent2"/>
                  </a:solidFill>
                  <a:prstDash val="solid"/>
                </a:ln>
                <a:solidFill>
                  <a:schemeClr val="accent2">
                    <a:lumMod val="40000"/>
                    <a:lumOff val="60000"/>
                  </a:schemeClr>
                </a:solidFill>
              </a:rPr>
              <a:t>Với số lượng hàng hóa đa dạng việc quản lý hàng hóa bán ra là rất khó khăn, đòi hỏi </a:t>
            </a:r>
            <a:r>
              <a:rPr lang="vi-VN" sz="3600" b="1" dirty="0" smtClean="0">
                <a:ln w="22225">
                  <a:solidFill>
                    <a:schemeClr val="accent2"/>
                  </a:solidFill>
                  <a:prstDash val="solid"/>
                </a:ln>
                <a:solidFill>
                  <a:schemeClr val="accent2">
                    <a:lumMod val="40000"/>
                    <a:lumOff val="60000"/>
                  </a:schemeClr>
                </a:solidFill>
              </a:rPr>
              <a:t>người nhập hàng hay </a:t>
            </a:r>
            <a:r>
              <a:rPr lang="vi-VN" sz="3600" b="1" dirty="0">
                <a:ln w="22225">
                  <a:solidFill>
                    <a:schemeClr val="accent2"/>
                  </a:solidFill>
                  <a:prstDash val="solid"/>
                </a:ln>
                <a:solidFill>
                  <a:schemeClr val="accent2">
                    <a:lumMod val="40000"/>
                    <a:lumOff val="60000"/>
                  </a:schemeClr>
                </a:solidFill>
              </a:rPr>
              <a:t>bán sản phẩm phải thận trọng trong </a:t>
            </a:r>
            <a:r>
              <a:rPr lang="vi-VN" sz="3600" b="1" dirty="0" smtClean="0">
                <a:ln w="22225">
                  <a:solidFill>
                    <a:schemeClr val="accent2"/>
                  </a:solidFill>
                  <a:prstDash val="solid"/>
                </a:ln>
                <a:solidFill>
                  <a:schemeClr val="accent2">
                    <a:lumMod val="40000"/>
                    <a:lumOff val="60000"/>
                  </a:schemeClr>
                </a:solidFill>
              </a:rPr>
              <a:t>từ</a:t>
            </a:r>
            <a:r>
              <a:rPr lang="en-US" sz="3600" b="1" dirty="0" smtClean="0">
                <a:ln w="22225">
                  <a:solidFill>
                    <a:schemeClr val="accent2"/>
                  </a:solidFill>
                  <a:prstDash val="solid"/>
                </a:ln>
                <a:solidFill>
                  <a:schemeClr val="accent2">
                    <a:lumMod val="40000"/>
                    <a:lumOff val="60000"/>
                  </a:schemeClr>
                </a:solidFill>
              </a:rPr>
              <a:t>ng</a:t>
            </a:r>
            <a:r>
              <a:rPr lang="vi-VN" sz="3600" b="1" dirty="0" smtClean="0">
                <a:ln w="22225">
                  <a:solidFill>
                    <a:schemeClr val="accent2"/>
                  </a:solidFill>
                  <a:prstDash val="solid"/>
                </a:ln>
                <a:solidFill>
                  <a:schemeClr val="accent2">
                    <a:lumMod val="40000"/>
                    <a:lumOff val="60000"/>
                  </a:schemeClr>
                </a:solidFill>
              </a:rPr>
              <a:t> </a:t>
            </a:r>
            <a:r>
              <a:rPr lang="vi-VN" sz="3600" b="1" dirty="0">
                <a:ln w="22225">
                  <a:solidFill>
                    <a:schemeClr val="accent2"/>
                  </a:solidFill>
                  <a:prstDash val="solid"/>
                </a:ln>
                <a:solidFill>
                  <a:schemeClr val="accent2">
                    <a:lumMod val="40000"/>
                    <a:lumOff val="60000"/>
                  </a:schemeClr>
                </a:solidFill>
              </a:rPr>
              <a:t>con số vì đơn giãn nh</a:t>
            </a:r>
            <a:r>
              <a:rPr lang="en-US" sz="3600" b="1" dirty="0" err="1">
                <a:ln w="22225">
                  <a:solidFill>
                    <a:schemeClr val="accent2"/>
                  </a:solidFill>
                  <a:prstDash val="solid"/>
                </a:ln>
                <a:solidFill>
                  <a:schemeClr val="accent2">
                    <a:lumMod val="40000"/>
                    <a:lumOff val="60000"/>
                  </a:schemeClr>
                </a:solidFill>
              </a:rPr>
              <a:t>iều</a:t>
            </a:r>
            <a:r>
              <a:rPr lang="vi-VN" sz="3600" b="1" dirty="0">
                <a:ln w="22225">
                  <a:solidFill>
                    <a:schemeClr val="accent2"/>
                  </a:solidFill>
                  <a:prstDash val="solid"/>
                </a:ln>
                <a:solidFill>
                  <a:schemeClr val="accent2">
                    <a:lumMod val="40000"/>
                    <a:lumOff val="60000"/>
                  </a:schemeClr>
                </a:solidFill>
              </a:rPr>
              <a:t> phần mềm trước đó đa số đều mắc lỗi sai số ảnh hưởng đến </a:t>
            </a:r>
            <a:r>
              <a:rPr lang="vi-VN" sz="3600" b="1" dirty="0" smtClean="0">
                <a:ln w="22225">
                  <a:solidFill>
                    <a:schemeClr val="accent2"/>
                  </a:solidFill>
                  <a:prstDash val="solid"/>
                </a:ln>
                <a:solidFill>
                  <a:schemeClr val="accent2">
                    <a:lumMod val="40000"/>
                    <a:lumOff val="60000"/>
                  </a:schemeClr>
                </a:solidFill>
              </a:rPr>
              <a:t>quá </a:t>
            </a:r>
            <a:r>
              <a:rPr lang="vi-VN" sz="3600" b="1" dirty="0">
                <a:ln w="22225">
                  <a:solidFill>
                    <a:schemeClr val="accent2"/>
                  </a:solidFill>
                  <a:prstDash val="solid"/>
                </a:ln>
                <a:solidFill>
                  <a:schemeClr val="accent2">
                    <a:lumMod val="40000"/>
                    <a:lumOff val="60000"/>
                  </a:schemeClr>
                </a:solidFill>
              </a:rPr>
              <a:t>trình tổng hợp số liệu </a:t>
            </a:r>
            <a:r>
              <a:rPr lang="en-US" sz="3600" b="1" dirty="0">
                <a:ln w="22225">
                  <a:solidFill>
                    <a:schemeClr val="accent2"/>
                  </a:solidFill>
                  <a:prstDash val="solid"/>
                </a:ln>
                <a:solidFill>
                  <a:schemeClr val="accent2">
                    <a:lumMod val="40000"/>
                    <a:lumOff val="60000"/>
                  </a:schemeClr>
                </a:solidFill>
              </a:rPr>
              <a:t>….</a:t>
            </a:r>
          </a:p>
          <a:p>
            <a:endParaRPr lang="en-US" sz="3600" b="1" dirty="0">
              <a:solidFill>
                <a:schemeClr val="accent1">
                  <a:lumMod val="75000"/>
                </a:schemeClr>
              </a:solidFill>
            </a:endParaRPr>
          </a:p>
        </p:txBody>
      </p:sp>
    </p:spTree>
    <p:extLst>
      <p:ext uri="{BB962C8B-B14F-4D97-AF65-F5344CB8AC3E}">
        <p14:creationId xmlns:p14="http://schemas.microsoft.com/office/powerpoint/2010/main" val="14850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hảo sát chất lượ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colorTemperature colorTemp="2569"/>
                    </a14:imgEffect>
                    <a14:imgEffect>
                      <a14:saturation sat="157000"/>
                    </a14:imgEffect>
                    <a14:imgEffect>
                      <a14:brightnessContrast bright="48000" contrast="-68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68434" y="339634"/>
            <a:ext cx="8824852" cy="707886"/>
          </a:xfrm>
          <a:prstGeom prst="rect">
            <a:avLst/>
          </a:prstGeom>
          <a:noFill/>
        </p:spPr>
        <p:txBody>
          <a:bodyPr wrap="none" rtlCol="0">
            <a:spAutoFit/>
          </a:bodyPr>
          <a:lstStyle/>
          <a:p>
            <a:r>
              <a:rPr lang="vi-VN" sz="4000" b="1" dirty="0"/>
              <a:t>CHƯƠNG 2: KHẢO SÁT HỆ THỐNG</a:t>
            </a:r>
            <a:endParaRPr lang="en-US" sz="4000" dirty="0"/>
          </a:p>
        </p:txBody>
      </p:sp>
      <p:sp>
        <p:nvSpPr>
          <p:cNvPr id="6" name="TextBox 5"/>
          <p:cNvSpPr txBox="1"/>
          <p:nvPr/>
        </p:nvSpPr>
        <p:spPr>
          <a:xfrm>
            <a:off x="1149531" y="1228937"/>
            <a:ext cx="8660674" cy="1815882"/>
          </a:xfrm>
          <a:prstGeom prst="rect">
            <a:avLst/>
          </a:prstGeom>
          <a:noFill/>
        </p:spPr>
        <p:txBody>
          <a:bodyPr wrap="square" rtlCol="0">
            <a:spAutoFit/>
          </a:bodyPr>
          <a:lstStyle/>
          <a:p>
            <a:r>
              <a:rPr lang="vi-VN" sz="2800" dirty="0">
                <a:ln w="0"/>
                <a:effectLst>
                  <a:outerShdw blurRad="38100" dist="19050" dir="2700000" algn="tl" rotWithShape="0">
                    <a:schemeClr val="dk1">
                      <a:alpha val="40000"/>
                    </a:schemeClr>
                  </a:outerShdw>
                </a:effectLst>
              </a:rPr>
              <a:t>Mô tả các loại phân quyền người dùng:</a:t>
            </a:r>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r>
              <a:rPr lang="vi-VN" sz="2800" dirty="0">
                <a:ln w="0"/>
                <a:effectLst>
                  <a:outerShdw blurRad="38100" dist="19050" dir="2700000" algn="tl" rotWithShape="0">
                    <a:schemeClr val="dk1">
                      <a:alpha val="40000"/>
                    </a:schemeClr>
                  </a:outerShdw>
                </a:effectLst>
              </a:rPr>
              <a:t> Quản lý nguời dùng được chia thành ba đối tượng chính: đó là quản trị người dùng (admin), quản lý nhập kho và quản lý bán hàng.</a:t>
            </a:r>
            <a:endParaRPr lang="en-US" sz="2800" dirty="0">
              <a:ln w="0"/>
              <a:effectLst>
                <a:outerShdw blurRad="38100" dist="19050" dir="2700000" algn="tl" rotWithShape="0">
                  <a:schemeClr val="dk1">
                    <a:alpha val="40000"/>
                  </a:schemeClr>
                </a:outerShdw>
              </a:effectLst>
            </a:endParaRPr>
          </a:p>
        </p:txBody>
      </p:sp>
      <p:sp>
        <p:nvSpPr>
          <p:cNvPr id="7" name="TextBox 6"/>
          <p:cNvSpPr txBox="1"/>
          <p:nvPr/>
        </p:nvSpPr>
        <p:spPr>
          <a:xfrm>
            <a:off x="1149531" y="3039947"/>
            <a:ext cx="9248503" cy="3816429"/>
          </a:xfrm>
          <a:prstGeom prst="rect">
            <a:avLst/>
          </a:prstGeom>
          <a:noFill/>
        </p:spPr>
        <p:txBody>
          <a:bodyPr wrap="square" rtlCol="0">
            <a:spAutoFit/>
          </a:bodyPr>
          <a:lstStyle/>
          <a:p>
            <a:r>
              <a:rPr lang="vi-VN" sz="2800" dirty="0">
                <a:ln w="0"/>
                <a:effectLst>
                  <a:outerShdw blurRad="38100" dist="19050" dir="2700000" algn="tl" rotWithShape="0">
                    <a:schemeClr val="dk1">
                      <a:alpha val="40000"/>
                    </a:schemeClr>
                  </a:outerShdw>
                </a:effectLst>
              </a:rPr>
              <a:t>Mô tả yêu cầu nghiệp vụ chức năng: </a:t>
            </a:r>
            <a:endParaRPr lang="en-US" sz="2800" dirty="0">
              <a:ln w="0"/>
              <a:effectLst>
                <a:outerShdw blurRad="38100" dist="19050" dir="2700000" algn="tl" rotWithShape="0">
                  <a:schemeClr val="dk1">
                    <a:alpha val="40000"/>
                  </a:schemeClr>
                </a:outerShdw>
              </a:effectLst>
            </a:endParaRPr>
          </a:p>
          <a:p>
            <a:r>
              <a:rPr lang="en-US" sz="2800" dirty="0">
                <a:ln w="0"/>
                <a:effectLst>
                  <a:outerShdw blurRad="38100" dist="19050" dir="2700000" algn="tl" rotWithShape="0">
                    <a:schemeClr val="dk1">
                      <a:alpha val="40000"/>
                    </a:schemeClr>
                  </a:outerShdw>
                </a:effectLst>
              </a:rPr>
              <a:t> </a:t>
            </a:r>
            <a:r>
              <a:rPr lang="vi-VN" sz="2800" dirty="0">
                <a:ln w="0"/>
                <a:effectLst>
                  <a:outerShdw blurRad="38100" dist="19050" dir="2700000" algn="tl" rotWithShape="0">
                    <a:schemeClr val="dk1">
                      <a:alpha val="40000"/>
                    </a:schemeClr>
                  </a:outerShdw>
                </a:effectLst>
              </a:rPr>
              <a:t>Vào mỗi đợt cuối kỳ, nhân viên bộ phận nhập kho thường kiểm tra số lượng hàng trong kho, nếu vẫn còn hàng thì tiếp tục bán tiếp cho kỳ sau</a:t>
            </a:r>
            <a:r>
              <a:rPr lang="en-US" sz="2800" dirty="0">
                <a:ln w="0"/>
                <a:effectLst>
                  <a:outerShdw blurRad="38100" dist="19050" dir="2700000" algn="tl" rotWithShape="0">
                    <a:schemeClr val="dk1">
                      <a:alpha val="40000"/>
                    </a:schemeClr>
                  </a:outerShdw>
                </a:effectLst>
              </a:rPr>
              <a:t>.</a:t>
            </a:r>
            <a:r>
              <a:rPr lang="vi-VN" sz="2800" dirty="0">
                <a:ln w="0"/>
                <a:effectLst>
                  <a:outerShdw blurRad="38100" dist="19050" dir="2700000" algn="tl" rotWithShape="0">
                    <a:schemeClr val="dk1">
                      <a:alpha val="40000"/>
                    </a:schemeClr>
                  </a:outerShdw>
                </a:effectLst>
              </a:rPr>
              <a:t> Để có thể biết chính xác được những mặt hàng đang được tiêu thụ rộng rãi, người quản lý cần cập nhật hàng hóa thường xuyên để cho người có nhiệm vụ nhập hàng hay bán hàng thực hiện thao tác dễ dàng hơn.</a:t>
            </a:r>
            <a:endParaRPr lang="en-US" sz="2800" dirty="0">
              <a:ln w="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36642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72046"/>
            <a:ext cx="10363826" cy="4119153"/>
          </a:xfrm>
        </p:spPr>
        <p:txBody>
          <a:bodyPr/>
          <a:lstStyle/>
          <a:p>
            <a:r>
              <a:rPr lang="vi-VN" b="1" dirty="0"/>
              <a:t>Sơ đồ liên kết thực </a:t>
            </a:r>
            <a:r>
              <a:rPr lang="vi-VN" b="1" dirty="0" smtClean="0"/>
              <a:t>thể</a:t>
            </a:r>
            <a:endParaRPr lang="en-US" b="1" dirty="0" smtClean="0"/>
          </a:p>
          <a:p>
            <a:endParaRPr lang="en-US" b="1" dirty="0" smtClean="0"/>
          </a:p>
          <a:p>
            <a:endParaRPr lang="en-US" dirty="0"/>
          </a:p>
        </p:txBody>
      </p:sp>
      <p:pic>
        <p:nvPicPr>
          <p:cNvPr id="4" name="Content Placeholder 3"/>
          <p:cNvPicPr>
            <a:picLocks/>
          </p:cNvPicPr>
          <p:nvPr/>
        </p:nvPicPr>
        <p:blipFill>
          <a:blip r:embed="rId2"/>
          <a:stretch>
            <a:fillRect/>
          </a:stretch>
        </p:blipFill>
        <p:spPr>
          <a:xfrm>
            <a:off x="809898" y="2214695"/>
            <a:ext cx="10467702" cy="4238356"/>
          </a:xfrm>
          <a:prstGeom prst="rect">
            <a:avLst/>
          </a:prstGeom>
        </p:spPr>
      </p:pic>
    </p:spTree>
    <p:extLst>
      <p:ext uri="{BB962C8B-B14F-4D97-AF65-F5344CB8AC3E}">
        <p14:creationId xmlns:p14="http://schemas.microsoft.com/office/powerpoint/2010/main" val="151293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a:t>
            </a:r>
            <a:r>
              <a:rPr lang="vi-VN" b="1" dirty="0" smtClean="0"/>
              <a:t>THỐNG</a:t>
            </a:r>
            <a:endParaRPr lang="en-US" dirty="0"/>
          </a:p>
        </p:txBody>
      </p:sp>
      <p:sp>
        <p:nvSpPr>
          <p:cNvPr id="5" name="Content Placeholder 4"/>
          <p:cNvSpPr>
            <a:spLocks noGrp="1"/>
          </p:cNvSpPr>
          <p:nvPr>
            <p:ph sz="quarter" idx="13"/>
          </p:nvPr>
        </p:nvSpPr>
        <p:spPr>
          <a:xfrm>
            <a:off x="913774" y="1711234"/>
            <a:ext cx="10363826" cy="4079965"/>
          </a:xfrm>
        </p:spPr>
        <p:txBody>
          <a:bodyPr/>
          <a:lstStyle/>
          <a:p>
            <a:r>
              <a:rPr lang="vi-VN" b="1" dirty="0"/>
              <a:t>Sơ đồ phân rã chức </a:t>
            </a:r>
            <a:r>
              <a:rPr lang="vi-VN" b="1" dirty="0" smtClean="0"/>
              <a:t>năng</a:t>
            </a:r>
            <a:endParaRPr lang="en-US" b="1" dirty="0" smtClean="0"/>
          </a:p>
          <a:p>
            <a:endParaRPr lang="en-US" dirty="0"/>
          </a:p>
          <a:p>
            <a:endParaRPr lang="en-US" dirty="0"/>
          </a:p>
        </p:txBody>
      </p:sp>
      <p:pic>
        <p:nvPicPr>
          <p:cNvPr id="6" name="Picture 5"/>
          <p:cNvPicPr/>
          <p:nvPr/>
        </p:nvPicPr>
        <p:blipFill>
          <a:blip r:embed="rId2"/>
          <a:stretch>
            <a:fillRect/>
          </a:stretch>
        </p:blipFill>
        <p:spPr>
          <a:xfrm>
            <a:off x="627017" y="2214694"/>
            <a:ext cx="10528664" cy="4079965"/>
          </a:xfrm>
          <a:prstGeom prst="rect">
            <a:avLst/>
          </a:prstGeom>
        </p:spPr>
      </p:pic>
    </p:spTree>
    <p:extLst>
      <p:ext uri="{BB962C8B-B14F-4D97-AF65-F5344CB8AC3E}">
        <p14:creationId xmlns:p14="http://schemas.microsoft.com/office/powerpoint/2010/main" val="80045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711234"/>
            <a:ext cx="10363826" cy="4079965"/>
          </a:xfrm>
        </p:spPr>
        <p:txBody>
          <a:bodyPr/>
          <a:lstStyle/>
          <a:p>
            <a:r>
              <a:rPr lang="vi-VN" b="1" dirty="0"/>
              <a:t>Sơ đồ phân rã chức </a:t>
            </a:r>
            <a:r>
              <a:rPr lang="vi-VN" b="1" dirty="0" smtClean="0"/>
              <a:t>năng</a:t>
            </a:r>
            <a:endParaRPr lang="en-US" b="1" dirty="0" smtClean="0"/>
          </a:p>
          <a:p>
            <a:endParaRPr lang="en-US" b="1" dirty="0"/>
          </a:p>
          <a:p>
            <a:endParaRPr lang="en-US" dirty="0"/>
          </a:p>
        </p:txBody>
      </p:sp>
      <p:pic>
        <p:nvPicPr>
          <p:cNvPr id="4" name="Picture 3"/>
          <p:cNvPicPr/>
          <p:nvPr/>
        </p:nvPicPr>
        <p:blipFill>
          <a:blip r:embed="rId2"/>
          <a:stretch>
            <a:fillRect/>
          </a:stretch>
        </p:blipFill>
        <p:spPr>
          <a:xfrm>
            <a:off x="913147" y="2063932"/>
            <a:ext cx="10255595" cy="3122022"/>
          </a:xfrm>
          <a:prstGeom prst="rect">
            <a:avLst/>
          </a:prstGeom>
        </p:spPr>
      </p:pic>
      <p:pic>
        <p:nvPicPr>
          <p:cNvPr id="5" name="Picture 4"/>
          <p:cNvPicPr/>
          <p:nvPr/>
        </p:nvPicPr>
        <p:blipFill>
          <a:blip r:embed="rId3"/>
          <a:stretch>
            <a:fillRect/>
          </a:stretch>
        </p:blipFill>
        <p:spPr>
          <a:xfrm>
            <a:off x="796834" y="4062549"/>
            <a:ext cx="10371908" cy="2568820"/>
          </a:xfrm>
          <a:prstGeom prst="rect">
            <a:avLst/>
          </a:prstGeom>
        </p:spPr>
      </p:pic>
    </p:spTree>
    <p:extLst>
      <p:ext uri="{BB962C8B-B14F-4D97-AF65-F5344CB8AC3E}">
        <p14:creationId xmlns:p14="http://schemas.microsoft.com/office/powerpoint/2010/main" val="26250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6"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737360"/>
            <a:ext cx="10363826" cy="4053839"/>
          </a:xfrm>
        </p:spPr>
        <p:txBody>
          <a:bodyPr/>
          <a:lstStyle/>
          <a:p>
            <a:r>
              <a:rPr lang="vi-VN" b="1" dirty="0"/>
              <a:t>Sơ đồ luồng dữ </a:t>
            </a:r>
            <a:r>
              <a:rPr lang="vi-VN" b="1" dirty="0" smtClean="0"/>
              <a:t>liệu</a:t>
            </a:r>
            <a:r>
              <a:rPr lang="en-US" b="1" dirty="0" smtClean="0"/>
              <a:t>: </a:t>
            </a:r>
            <a:r>
              <a:rPr lang="en-US" b="1" dirty="0" err="1" smtClean="0"/>
              <a:t>Mức</a:t>
            </a:r>
            <a:r>
              <a:rPr lang="en-US" b="1" dirty="0" smtClean="0"/>
              <a:t> </a:t>
            </a:r>
            <a:r>
              <a:rPr lang="en-US" b="1" dirty="0" err="1" smtClean="0"/>
              <a:t>Ngữ</a:t>
            </a:r>
            <a:r>
              <a:rPr lang="en-US" b="1" dirty="0" smtClean="0"/>
              <a:t> </a:t>
            </a:r>
            <a:r>
              <a:rPr lang="en-US" b="1" dirty="0" err="1" smtClean="0"/>
              <a:t>Cảnh</a:t>
            </a:r>
            <a:endParaRPr lang="en-US" b="1" dirty="0" smtClean="0"/>
          </a:p>
          <a:p>
            <a:endParaRPr lang="en-US" dirty="0"/>
          </a:p>
        </p:txBody>
      </p:sp>
      <p:pic>
        <p:nvPicPr>
          <p:cNvPr id="4" name="Picture 3"/>
          <p:cNvPicPr/>
          <p:nvPr/>
        </p:nvPicPr>
        <p:blipFill>
          <a:blip r:embed="rId2"/>
          <a:stretch>
            <a:fillRect/>
          </a:stretch>
        </p:blipFill>
        <p:spPr>
          <a:xfrm>
            <a:off x="913148" y="2214694"/>
            <a:ext cx="10151091" cy="4181475"/>
          </a:xfrm>
          <a:prstGeom prst="rect">
            <a:avLst/>
          </a:prstGeom>
        </p:spPr>
      </p:pic>
    </p:spTree>
    <p:extLst>
      <p:ext uri="{BB962C8B-B14F-4D97-AF65-F5344CB8AC3E}">
        <p14:creationId xmlns:p14="http://schemas.microsoft.com/office/powerpoint/2010/main" val="359181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98172"/>
            <a:ext cx="10363826" cy="4093028"/>
          </a:xfrm>
        </p:spPr>
        <p:txBody>
          <a:bodyPr/>
          <a:lstStyle/>
          <a:p>
            <a:r>
              <a:rPr lang="vi-VN" b="1" dirty="0"/>
              <a:t>Sơ đồ luồng dữ liệu</a:t>
            </a:r>
            <a:r>
              <a:rPr lang="en-US" b="1" dirty="0"/>
              <a:t>: </a:t>
            </a:r>
            <a:r>
              <a:rPr lang="en-US" b="1" dirty="0" err="1" smtClean="0"/>
              <a:t>Mức</a:t>
            </a:r>
            <a:r>
              <a:rPr lang="en-US" b="1" dirty="0" smtClean="0"/>
              <a:t> </a:t>
            </a:r>
            <a:r>
              <a:rPr lang="en-US" b="1" dirty="0" err="1" smtClean="0"/>
              <a:t>Đỉnh</a:t>
            </a:r>
            <a:endParaRPr lang="en-US" b="1" dirty="0" smtClean="0"/>
          </a:p>
          <a:p>
            <a:endParaRPr lang="en-US" dirty="0"/>
          </a:p>
        </p:txBody>
      </p:sp>
      <p:pic>
        <p:nvPicPr>
          <p:cNvPr id="4" name="Picture 3"/>
          <p:cNvPicPr/>
          <p:nvPr/>
        </p:nvPicPr>
        <p:blipFill>
          <a:blip r:embed="rId2"/>
          <a:stretch>
            <a:fillRect/>
          </a:stretch>
        </p:blipFill>
        <p:spPr>
          <a:xfrm>
            <a:off x="913148" y="2134960"/>
            <a:ext cx="10364452" cy="4278903"/>
          </a:xfrm>
          <a:prstGeom prst="rect">
            <a:avLst/>
          </a:prstGeom>
        </p:spPr>
      </p:pic>
    </p:spTree>
    <p:extLst>
      <p:ext uri="{BB962C8B-B14F-4D97-AF65-F5344CB8AC3E}">
        <p14:creationId xmlns:p14="http://schemas.microsoft.com/office/powerpoint/2010/main" val="411077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724298"/>
            <a:ext cx="10363826" cy="4066902"/>
          </a:xfrm>
        </p:spPr>
        <p:txBody>
          <a:bodyPr/>
          <a:lstStyle/>
          <a:p>
            <a:r>
              <a:rPr lang="vi-VN" b="1" dirty="0"/>
              <a:t>Sơ đồ luồng dữ liệu</a:t>
            </a:r>
            <a:r>
              <a:rPr lang="en-US" b="1" dirty="0"/>
              <a:t>: </a:t>
            </a:r>
            <a:r>
              <a:rPr lang="en-US" b="1" dirty="0" err="1" smtClean="0"/>
              <a:t>Mức</a:t>
            </a:r>
            <a:r>
              <a:rPr lang="en-US" b="1" dirty="0" smtClean="0"/>
              <a:t> </a:t>
            </a:r>
            <a:r>
              <a:rPr lang="en-US" b="1" dirty="0" err="1" smtClean="0"/>
              <a:t>Dưới</a:t>
            </a:r>
            <a:r>
              <a:rPr lang="en-US" b="1" dirty="0" smtClean="0"/>
              <a:t> </a:t>
            </a:r>
            <a:r>
              <a:rPr lang="en-US" b="1" dirty="0" err="1" smtClean="0"/>
              <a:t>Đỉnh</a:t>
            </a:r>
            <a:r>
              <a:rPr lang="en-US" b="1" dirty="0" smtClean="0"/>
              <a:t> 	</a:t>
            </a:r>
            <a:r>
              <a:rPr lang="vi-VN" dirty="0"/>
              <a:t>Chức năng quản lý hệ </a:t>
            </a:r>
            <a:r>
              <a:rPr lang="vi-VN" dirty="0" smtClean="0"/>
              <a:t>thống</a:t>
            </a:r>
            <a:endParaRPr lang="en-US" dirty="0" smtClean="0"/>
          </a:p>
          <a:p>
            <a:endParaRPr lang="en-US" b="1" dirty="0"/>
          </a:p>
          <a:p>
            <a:endParaRPr lang="en-US" dirty="0"/>
          </a:p>
        </p:txBody>
      </p:sp>
      <p:pic>
        <p:nvPicPr>
          <p:cNvPr id="4" name="Picture 3"/>
          <p:cNvPicPr/>
          <p:nvPr/>
        </p:nvPicPr>
        <p:blipFill>
          <a:blip r:embed="rId2"/>
          <a:stretch>
            <a:fillRect/>
          </a:stretch>
        </p:blipFill>
        <p:spPr>
          <a:xfrm>
            <a:off x="913148" y="2214693"/>
            <a:ext cx="10364452" cy="4133855"/>
          </a:xfrm>
          <a:prstGeom prst="rect">
            <a:avLst/>
          </a:prstGeom>
        </p:spPr>
      </p:pic>
    </p:spTree>
    <p:extLst>
      <p:ext uri="{BB962C8B-B14F-4D97-AF65-F5344CB8AC3E}">
        <p14:creationId xmlns:p14="http://schemas.microsoft.com/office/powerpoint/2010/main" val="6973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85110"/>
            <a:ext cx="10363826" cy="1005839"/>
          </a:xfrm>
        </p:spPr>
        <p:txBody>
          <a:bodyPr/>
          <a:lstStyle/>
          <a:p>
            <a:r>
              <a:rPr lang="vi-VN" b="1" dirty="0"/>
              <a:t>Sơ đồ luồng dữ liệu</a:t>
            </a:r>
            <a:r>
              <a:rPr lang="en-US" b="1" dirty="0"/>
              <a:t>: </a:t>
            </a:r>
            <a:r>
              <a:rPr lang="en-US" b="1" dirty="0" err="1"/>
              <a:t>Mức</a:t>
            </a:r>
            <a:r>
              <a:rPr lang="en-US" b="1" dirty="0"/>
              <a:t> </a:t>
            </a:r>
            <a:r>
              <a:rPr lang="en-US" b="1" dirty="0" err="1"/>
              <a:t>Dưới</a:t>
            </a:r>
            <a:r>
              <a:rPr lang="en-US" b="1" dirty="0"/>
              <a:t> </a:t>
            </a:r>
            <a:r>
              <a:rPr lang="en-US" b="1" dirty="0" err="1"/>
              <a:t>Đỉnh</a:t>
            </a:r>
            <a:r>
              <a:rPr lang="en-US" b="1" dirty="0"/>
              <a:t> 	</a:t>
            </a:r>
            <a:r>
              <a:rPr lang="vi-VN" dirty="0"/>
              <a:t>Chức năng quản lý danh </a:t>
            </a:r>
            <a:r>
              <a:rPr lang="vi-VN" dirty="0" smtClean="0"/>
              <a:t>mục</a:t>
            </a:r>
            <a:endParaRPr lang="en-US" dirty="0" smtClean="0"/>
          </a:p>
          <a:p>
            <a:pPr marL="0" indent="0">
              <a:buNone/>
            </a:pPr>
            <a:r>
              <a:rPr lang="en-US" dirty="0" err="1"/>
              <a:t>Nhân</a:t>
            </a:r>
            <a:r>
              <a:rPr lang="en-US" dirty="0"/>
              <a:t> </a:t>
            </a:r>
            <a:r>
              <a:rPr lang="en-US" dirty="0" err="1"/>
              <a:t>Viên</a:t>
            </a:r>
            <a:r>
              <a:rPr lang="en-US" dirty="0"/>
              <a:t>:</a:t>
            </a:r>
          </a:p>
          <a:p>
            <a:endParaRPr lang="en-US" dirty="0"/>
          </a:p>
        </p:txBody>
      </p:sp>
      <p:pic>
        <p:nvPicPr>
          <p:cNvPr id="4" name="Picture 3"/>
          <p:cNvPicPr/>
          <p:nvPr/>
        </p:nvPicPr>
        <p:blipFill>
          <a:blip r:embed="rId2"/>
          <a:stretch>
            <a:fillRect/>
          </a:stretch>
        </p:blipFill>
        <p:spPr>
          <a:xfrm>
            <a:off x="913148" y="2599509"/>
            <a:ext cx="10364452" cy="3696787"/>
          </a:xfrm>
          <a:prstGeom prst="rect">
            <a:avLst/>
          </a:prstGeom>
        </p:spPr>
      </p:pic>
    </p:spTree>
    <p:extLst>
      <p:ext uri="{BB962C8B-B14F-4D97-AF65-F5344CB8AC3E}">
        <p14:creationId xmlns:p14="http://schemas.microsoft.com/office/powerpoint/2010/main" val="329343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72046"/>
            <a:ext cx="10363826" cy="940525"/>
          </a:xfrm>
        </p:spPr>
        <p:txBody>
          <a:bodyPr>
            <a:normAutofit lnSpcReduction="10000"/>
          </a:bodyPr>
          <a:lstStyle/>
          <a:p>
            <a:r>
              <a:rPr lang="vi-VN" b="1" dirty="0"/>
              <a:t>Sơ đồ luồng dữ liệu</a:t>
            </a:r>
            <a:r>
              <a:rPr lang="en-US" b="1" dirty="0"/>
              <a:t>: </a:t>
            </a:r>
            <a:r>
              <a:rPr lang="en-US" b="1" dirty="0" err="1"/>
              <a:t>Mức</a:t>
            </a:r>
            <a:r>
              <a:rPr lang="en-US" b="1" dirty="0"/>
              <a:t> </a:t>
            </a:r>
            <a:r>
              <a:rPr lang="en-US" b="1" dirty="0" err="1"/>
              <a:t>Dưới</a:t>
            </a:r>
            <a:r>
              <a:rPr lang="en-US" b="1" dirty="0"/>
              <a:t> </a:t>
            </a:r>
            <a:r>
              <a:rPr lang="en-US" b="1" dirty="0" err="1"/>
              <a:t>Đỉnh</a:t>
            </a:r>
            <a:r>
              <a:rPr lang="en-US" b="1" dirty="0"/>
              <a:t> 	</a:t>
            </a:r>
            <a:r>
              <a:rPr lang="vi-VN" dirty="0"/>
              <a:t> Chức năng quản lý danh mục</a:t>
            </a:r>
            <a:endParaRPr lang="en-US" b="1" dirty="0" smtClean="0"/>
          </a:p>
          <a:p>
            <a:r>
              <a:rPr lang="en-US" dirty="0" err="1"/>
              <a:t>Khách</a:t>
            </a:r>
            <a:r>
              <a:rPr lang="en-US" dirty="0"/>
              <a:t> </a:t>
            </a:r>
            <a:r>
              <a:rPr lang="en-US" dirty="0" err="1"/>
              <a:t>hàng</a:t>
            </a:r>
            <a:r>
              <a:rPr lang="en-US" dirty="0"/>
              <a:t> &amp; </a:t>
            </a:r>
            <a:r>
              <a:rPr lang="en-US" dirty="0" err="1"/>
              <a:t>Nhà</a:t>
            </a:r>
            <a:r>
              <a:rPr lang="en-US" dirty="0"/>
              <a:t> </a:t>
            </a:r>
            <a:r>
              <a:rPr lang="en-US" dirty="0" err="1"/>
              <a:t>Cung</a:t>
            </a:r>
            <a:r>
              <a:rPr lang="en-US" dirty="0"/>
              <a:t> </a:t>
            </a:r>
            <a:r>
              <a:rPr lang="en-US" dirty="0" err="1" smtClean="0"/>
              <a:t>Cấp</a:t>
            </a:r>
            <a:endParaRPr lang="en-US" dirty="0"/>
          </a:p>
        </p:txBody>
      </p:sp>
      <p:pic>
        <p:nvPicPr>
          <p:cNvPr id="4" name="Picture 3"/>
          <p:cNvPicPr/>
          <p:nvPr/>
        </p:nvPicPr>
        <p:blipFill>
          <a:blip r:embed="rId2"/>
          <a:stretch>
            <a:fillRect/>
          </a:stretch>
        </p:blipFill>
        <p:spPr>
          <a:xfrm>
            <a:off x="913148" y="2612571"/>
            <a:ext cx="10364452" cy="3801292"/>
          </a:xfrm>
          <a:prstGeom prst="rect">
            <a:avLst/>
          </a:prstGeom>
        </p:spPr>
      </p:pic>
    </p:spTree>
    <p:extLst>
      <p:ext uri="{BB962C8B-B14F-4D97-AF65-F5344CB8AC3E}">
        <p14:creationId xmlns:p14="http://schemas.microsoft.com/office/powerpoint/2010/main" val="2673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888274"/>
            <a:ext cx="8689976" cy="2312126"/>
          </a:xfrm>
        </p:spPr>
        <p:txBody>
          <a:bodyPr>
            <a:normAutofit fontScale="90000"/>
          </a:bodyPr>
          <a:lstStyle/>
          <a:p>
            <a:r>
              <a:rPr lang="vi-VN" b="1" dirty="0"/>
              <a:t>TRƯỜNG ĐẠI HỌC HÀNG HẢI VIỆT NAM</a:t>
            </a:r>
            <a:r>
              <a:rPr lang="en-US" dirty="0"/>
              <a:t/>
            </a:r>
            <a:br>
              <a:rPr lang="en-US" dirty="0"/>
            </a:br>
            <a:r>
              <a:rPr lang="vi-VN" b="1" dirty="0"/>
              <a:t>KHOA CÔNG NGHỆ THÔNG TIN</a:t>
            </a:r>
            <a:r>
              <a:rPr lang="en-US" dirty="0"/>
              <a:t/>
            </a:r>
            <a:br>
              <a:rPr lang="en-US" dirty="0"/>
            </a:br>
            <a:r>
              <a:rPr lang="vi-VN" b="1" dirty="0"/>
              <a:t>-----***-----</a:t>
            </a:r>
            <a:r>
              <a:rPr lang="en-US" dirty="0"/>
              <a:t/>
            </a:r>
            <a:br>
              <a:rPr lang="en-US" dirty="0"/>
            </a:br>
            <a:endParaRPr lang="en-US" dirty="0"/>
          </a:p>
        </p:txBody>
      </p:sp>
      <p:sp>
        <p:nvSpPr>
          <p:cNvPr id="3" name="Subtitle 2"/>
          <p:cNvSpPr>
            <a:spLocks noGrp="1"/>
          </p:cNvSpPr>
          <p:nvPr>
            <p:ph type="subTitle" idx="1"/>
          </p:nvPr>
        </p:nvSpPr>
        <p:spPr>
          <a:xfrm>
            <a:off x="1751012" y="2547257"/>
            <a:ext cx="8689976" cy="3644537"/>
          </a:xfrm>
        </p:spPr>
        <p:txBody>
          <a:bodyPr>
            <a:normAutofit lnSpcReduction="10000"/>
          </a:bodyPr>
          <a:lstStyle/>
          <a:p>
            <a:r>
              <a:rPr lang="vi-VN" b="1" dirty="0"/>
              <a:t>BÁO CÁO BÀI TẬP LỚN </a:t>
            </a:r>
            <a:endParaRPr lang="en-US" dirty="0"/>
          </a:p>
          <a:p>
            <a:r>
              <a:rPr lang="vi-VN" b="1" dirty="0"/>
              <a:t>HỌC PHẦN “PHÂN TÍCH THIẾT KẾ HỆ THỐNG”</a:t>
            </a:r>
            <a:endParaRPr lang="en-US" dirty="0"/>
          </a:p>
          <a:p>
            <a:r>
              <a:rPr lang="vi-VN" b="1" i="1" u="sng" dirty="0"/>
              <a:t>Đề tài:</a:t>
            </a:r>
            <a:r>
              <a:rPr lang="vi-VN" b="1" dirty="0"/>
              <a:t> </a:t>
            </a:r>
            <a:endParaRPr lang="en-US" dirty="0"/>
          </a:p>
          <a:p>
            <a:r>
              <a:rPr lang="vi-VN" b="1" i="1" dirty="0"/>
              <a:t>PHÂN TÍCH VÀ THIẾT KẾ HỆ THỐNG </a:t>
            </a:r>
            <a:endParaRPr lang="en-US" dirty="0"/>
          </a:p>
          <a:p>
            <a:r>
              <a:rPr lang="vi-VN" b="1" i="1" dirty="0"/>
              <a:t>QUẢN LÝ BÁN HÀNG SIÊU THỊ MINI</a:t>
            </a:r>
            <a:endParaRPr lang="en-US" dirty="0"/>
          </a:p>
          <a:p>
            <a:r>
              <a:rPr lang="vi-VN" dirty="0"/>
              <a:t>	</a:t>
            </a:r>
            <a:r>
              <a:rPr lang="vi-VN" b="1" i="1" dirty="0"/>
              <a:t>GVHD:	ThS. Trần Đình Vương </a:t>
            </a:r>
            <a:endParaRPr lang="en-US" dirty="0"/>
          </a:p>
          <a:p>
            <a:r>
              <a:rPr lang="vi-VN" dirty="0"/>
              <a:t>	</a:t>
            </a:r>
            <a:r>
              <a:rPr lang="vi-VN" b="1" i="1" dirty="0"/>
              <a:t>Sinh viên thực hiện:	Phạm Bá Huy - 87726</a:t>
            </a:r>
            <a:endParaRPr lang="en-US" dirty="0"/>
          </a:p>
          <a:p>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037" y="2167209"/>
            <a:ext cx="1885950" cy="1685925"/>
          </a:xfrm>
          <a:prstGeom prst="rect">
            <a:avLst/>
          </a:prstGeom>
          <a:noFill/>
          <a:ln>
            <a:noFill/>
          </a:ln>
        </p:spPr>
      </p:pic>
    </p:spTree>
    <p:extLst>
      <p:ext uri="{BB962C8B-B14F-4D97-AF65-F5344CB8AC3E}">
        <p14:creationId xmlns:p14="http://schemas.microsoft.com/office/powerpoint/2010/main" val="264366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ircle(in)">
                                      <p:cBhvr>
                                        <p:cTn id="22" dur="2000"/>
                                        <p:tgtEl>
                                          <p:spTgt spid="3">
                                            <p:txEl>
                                              <p:pRg st="5" end="5"/>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circle(in)">
                                      <p:cBhvr>
                                        <p:cTn id="25"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06731"/>
            <a:ext cx="10363826" cy="4184469"/>
          </a:xfrm>
        </p:spPr>
        <p:txBody>
          <a:bodyPr/>
          <a:lstStyle/>
          <a:p>
            <a:r>
              <a:rPr lang="vi-VN" b="1" dirty="0"/>
              <a:t>Sơ đồ luồng dữ liệu</a:t>
            </a:r>
            <a:r>
              <a:rPr lang="en-US" b="1" dirty="0"/>
              <a:t>: </a:t>
            </a:r>
            <a:r>
              <a:rPr lang="en-US" b="1" dirty="0" err="1"/>
              <a:t>Mức</a:t>
            </a:r>
            <a:r>
              <a:rPr lang="en-US" b="1" dirty="0"/>
              <a:t> </a:t>
            </a:r>
            <a:r>
              <a:rPr lang="en-US" b="1" dirty="0" err="1"/>
              <a:t>Dưới</a:t>
            </a:r>
            <a:r>
              <a:rPr lang="en-US" b="1" dirty="0"/>
              <a:t> </a:t>
            </a:r>
            <a:r>
              <a:rPr lang="en-US" b="1" dirty="0" err="1"/>
              <a:t>Đỉnh</a:t>
            </a:r>
            <a:r>
              <a:rPr lang="en-US" b="1" dirty="0"/>
              <a:t> 	</a:t>
            </a:r>
            <a:r>
              <a:rPr lang="vi-VN" dirty="0"/>
              <a:t> Chức năng quản lý nghiệp vụ</a:t>
            </a:r>
            <a:endParaRPr lang="en-US" dirty="0"/>
          </a:p>
        </p:txBody>
      </p:sp>
      <p:pic>
        <p:nvPicPr>
          <p:cNvPr id="4" name="Picture 3"/>
          <p:cNvPicPr/>
          <p:nvPr/>
        </p:nvPicPr>
        <p:blipFill>
          <a:blip r:embed="rId2"/>
          <a:stretch>
            <a:fillRect/>
          </a:stretch>
        </p:blipFill>
        <p:spPr>
          <a:xfrm>
            <a:off x="770708" y="2076994"/>
            <a:ext cx="10506891" cy="4415246"/>
          </a:xfrm>
          <a:prstGeom prst="rect">
            <a:avLst/>
          </a:prstGeom>
        </p:spPr>
      </p:pic>
    </p:spTree>
    <p:extLst>
      <p:ext uri="{BB962C8B-B14F-4D97-AF65-F5344CB8AC3E}">
        <p14:creationId xmlns:p14="http://schemas.microsoft.com/office/powerpoint/2010/main" val="175782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3: PHÂN TÍCH HỆ THỐNG</a:t>
            </a:r>
            <a:endParaRPr lang="en-US" dirty="0"/>
          </a:p>
        </p:txBody>
      </p:sp>
      <p:sp>
        <p:nvSpPr>
          <p:cNvPr id="3" name="Content Placeholder 2"/>
          <p:cNvSpPr>
            <a:spLocks noGrp="1"/>
          </p:cNvSpPr>
          <p:nvPr>
            <p:ph sz="quarter" idx="13"/>
          </p:nvPr>
        </p:nvSpPr>
        <p:spPr>
          <a:xfrm>
            <a:off x="913774" y="1645920"/>
            <a:ext cx="10363826" cy="4145279"/>
          </a:xfrm>
        </p:spPr>
        <p:txBody>
          <a:bodyPr/>
          <a:lstStyle/>
          <a:p>
            <a:r>
              <a:rPr lang="vi-VN" b="1" dirty="0"/>
              <a:t>Sơ đồ luồng dữ liệu</a:t>
            </a:r>
            <a:r>
              <a:rPr lang="en-US" b="1" dirty="0"/>
              <a:t>: </a:t>
            </a:r>
            <a:r>
              <a:rPr lang="en-US" b="1" dirty="0" err="1"/>
              <a:t>Mức</a:t>
            </a:r>
            <a:r>
              <a:rPr lang="en-US" b="1" dirty="0"/>
              <a:t> </a:t>
            </a:r>
            <a:r>
              <a:rPr lang="en-US" b="1" dirty="0" err="1"/>
              <a:t>Dưới</a:t>
            </a:r>
            <a:r>
              <a:rPr lang="en-US" b="1" dirty="0"/>
              <a:t> </a:t>
            </a:r>
            <a:r>
              <a:rPr lang="en-US" b="1" dirty="0" err="1"/>
              <a:t>Đỉnh</a:t>
            </a:r>
            <a:r>
              <a:rPr lang="en-US" b="1" dirty="0"/>
              <a:t> 	</a:t>
            </a:r>
            <a:r>
              <a:rPr lang="vi-VN" dirty="0"/>
              <a:t> Chức năng báo cáo thống kê</a:t>
            </a:r>
            <a:endParaRPr lang="en-US" dirty="0"/>
          </a:p>
        </p:txBody>
      </p:sp>
      <p:pic>
        <p:nvPicPr>
          <p:cNvPr id="4" name="Picture 3"/>
          <p:cNvPicPr/>
          <p:nvPr/>
        </p:nvPicPr>
        <p:blipFill>
          <a:blip r:embed="rId2"/>
          <a:stretch>
            <a:fillRect/>
          </a:stretch>
        </p:blipFill>
        <p:spPr>
          <a:xfrm>
            <a:off x="913148" y="2103120"/>
            <a:ext cx="10364452" cy="4219303"/>
          </a:xfrm>
          <a:prstGeom prst="rect">
            <a:avLst/>
          </a:prstGeom>
        </p:spPr>
      </p:pic>
    </p:spTree>
    <p:extLst>
      <p:ext uri="{BB962C8B-B14F-4D97-AF65-F5344CB8AC3E}">
        <p14:creationId xmlns:p14="http://schemas.microsoft.com/office/powerpoint/2010/main" val="396863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anim calcmode="lin" valueType="num">
                                      <p:cBhvr>
                                        <p:cTn id="14" dur="2000" fill="hold"/>
                                        <p:tgtEl>
                                          <p:spTgt spid="4"/>
                                        </p:tgtEl>
                                        <p:attrNameLst>
                                          <p:attrName>ppt_w</p:attrName>
                                        </p:attrNameLst>
                                      </p:cBhvr>
                                      <p:tavLst>
                                        <p:tav tm="0" fmla="#ppt_w*sin(2.5*pi*$)">
                                          <p:val>
                                            <p:fltVal val="0"/>
                                          </p:val>
                                        </p:tav>
                                        <p:tav tm="100000">
                                          <p:val>
                                            <p:fltVal val="1"/>
                                          </p:val>
                                        </p:tav>
                                      </p:tavLst>
                                    </p:anim>
                                    <p:anim calcmode="lin" valueType="num">
                                      <p:cBhvr>
                                        <p:cTn id="1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4: THIẾT KẾ HỆ </a:t>
            </a:r>
            <a:r>
              <a:rPr lang="vi-VN" b="1" dirty="0" smtClean="0"/>
              <a:t>THỐNG</a:t>
            </a:r>
            <a:endParaRPr lang="en-US" dirty="0"/>
          </a:p>
        </p:txBody>
      </p:sp>
      <p:sp>
        <p:nvSpPr>
          <p:cNvPr id="3" name="Content Placeholder 2"/>
          <p:cNvSpPr>
            <a:spLocks noGrp="1"/>
          </p:cNvSpPr>
          <p:nvPr>
            <p:ph sz="quarter" idx="13"/>
          </p:nvPr>
        </p:nvSpPr>
        <p:spPr>
          <a:xfrm>
            <a:off x="913774" y="1698172"/>
            <a:ext cx="10363826" cy="4093028"/>
          </a:xfrm>
        </p:spPr>
        <p:txBody>
          <a:bodyPr/>
          <a:lstStyle/>
          <a:p>
            <a:r>
              <a:rPr lang="vi-VN" dirty="0"/>
              <a:t>Thiết kế các bảng trong CSDL</a:t>
            </a:r>
            <a:endParaRPr lang="en-US" dirty="0"/>
          </a:p>
        </p:txBody>
      </p:sp>
      <p:pic>
        <p:nvPicPr>
          <p:cNvPr id="4" name="Picture 3"/>
          <p:cNvPicPr/>
          <p:nvPr/>
        </p:nvPicPr>
        <p:blipFill>
          <a:blip r:embed="rId2"/>
          <a:stretch>
            <a:fillRect/>
          </a:stretch>
        </p:blipFill>
        <p:spPr>
          <a:xfrm>
            <a:off x="9179889" y="3755947"/>
            <a:ext cx="2838450" cy="2009775"/>
          </a:xfrm>
          <a:prstGeom prst="rect">
            <a:avLst/>
          </a:prstGeom>
        </p:spPr>
      </p:pic>
      <p:pic>
        <p:nvPicPr>
          <p:cNvPr id="5" name="Picture 4"/>
          <p:cNvPicPr/>
          <p:nvPr/>
        </p:nvPicPr>
        <p:blipFill>
          <a:blip r:embed="rId3"/>
          <a:stretch>
            <a:fillRect/>
          </a:stretch>
        </p:blipFill>
        <p:spPr>
          <a:xfrm>
            <a:off x="3247712" y="2214694"/>
            <a:ext cx="2847975" cy="1343025"/>
          </a:xfrm>
          <a:prstGeom prst="rect">
            <a:avLst/>
          </a:prstGeom>
        </p:spPr>
      </p:pic>
      <p:pic>
        <p:nvPicPr>
          <p:cNvPr id="6" name="Picture 5"/>
          <p:cNvPicPr/>
          <p:nvPr/>
        </p:nvPicPr>
        <p:blipFill>
          <a:blip r:embed="rId4"/>
          <a:stretch>
            <a:fillRect/>
          </a:stretch>
        </p:blipFill>
        <p:spPr>
          <a:xfrm>
            <a:off x="6207015" y="4240361"/>
            <a:ext cx="2886075" cy="495300"/>
          </a:xfrm>
          <a:prstGeom prst="rect">
            <a:avLst/>
          </a:prstGeom>
        </p:spPr>
      </p:pic>
      <p:pic>
        <p:nvPicPr>
          <p:cNvPr id="7" name="Picture 6"/>
          <p:cNvPicPr/>
          <p:nvPr/>
        </p:nvPicPr>
        <p:blipFill>
          <a:blip r:embed="rId5"/>
          <a:stretch>
            <a:fillRect/>
          </a:stretch>
        </p:blipFill>
        <p:spPr>
          <a:xfrm>
            <a:off x="3272241" y="3755947"/>
            <a:ext cx="2847975" cy="1114425"/>
          </a:xfrm>
          <a:prstGeom prst="rect">
            <a:avLst/>
          </a:prstGeom>
        </p:spPr>
      </p:pic>
      <p:pic>
        <p:nvPicPr>
          <p:cNvPr id="8" name="Picture 7"/>
          <p:cNvPicPr/>
          <p:nvPr/>
        </p:nvPicPr>
        <p:blipFill>
          <a:blip r:embed="rId6"/>
          <a:stretch>
            <a:fillRect/>
          </a:stretch>
        </p:blipFill>
        <p:spPr>
          <a:xfrm>
            <a:off x="258323" y="3132364"/>
            <a:ext cx="2886075" cy="1800225"/>
          </a:xfrm>
          <a:prstGeom prst="rect">
            <a:avLst/>
          </a:prstGeom>
        </p:spPr>
      </p:pic>
      <p:pic>
        <p:nvPicPr>
          <p:cNvPr id="9" name="Picture 8"/>
          <p:cNvPicPr/>
          <p:nvPr/>
        </p:nvPicPr>
        <p:blipFill>
          <a:blip r:embed="rId7"/>
          <a:stretch>
            <a:fillRect/>
          </a:stretch>
        </p:blipFill>
        <p:spPr>
          <a:xfrm>
            <a:off x="6256483" y="2260522"/>
            <a:ext cx="2886075" cy="1495425"/>
          </a:xfrm>
          <a:prstGeom prst="rect">
            <a:avLst/>
          </a:prstGeom>
        </p:spPr>
      </p:pic>
      <p:pic>
        <p:nvPicPr>
          <p:cNvPr id="10" name="Picture 9"/>
          <p:cNvPicPr/>
          <p:nvPr/>
        </p:nvPicPr>
        <p:blipFill>
          <a:blip r:embed="rId8"/>
          <a:stretch>
            <a:fillRect/>
          </a:stretch>
        </p:blipFill>
        <p:spPr>
          <a:xfrm>
            <a:off x="248798" y="5242767"/>
            <a:ext cx="2895600" cy="447675"/>
          </a:xfrm>
          <a:prstGeom prst="rect">
            <a:avLst/>
          </a:prstGeom>
        </p:spPr>
      </p:pic>
      <p:pic>
        <p:nvPicPr>
          <p:cNvPr id="11" name="Picture 10"/>
          <p:cNvPicPr/>
          <p:nvPr/>
        </p:nvPicPr>
        <p:blipFill>
          <a:blip r:embed="rId9"/>
          <a:stretch>
            <a:fillRect/>
          </a:stretch>
        </p:blipFill>
        <p:spPr>
          <a:xfrm>
            <a:off x="6245115" y="5047570"/>
            <a:ext cx="2857500" cy="657225"/>
          </a:xfrm>
          <a:prstGeom prst="rect">
            <a:avLst/>
          </a:prstGeom>
        </p:spPr>
      </p:pic>
      <p:pic>
        <p:nvPicPr>
          <p:cNvPr id="12" name="Picture 11"/>
          <p:cNvPicPr/>
          <p:nvPr/>
        </p:nvPicPr>
        <p:blipFill>
          <a:blip r:embed="rId10"/>
          <a:stretch>
            <a:fillRect/>
          </a:stretch>
        </p:blipFill>
        <p:spPr>
          <a:xfrm>
            <a:off x="3272240" y="5068600"/>
            <a:ext cx="2847975" cy="638175"/>
          </a:xfrm>
          <a:prstGeom prst="rect">
            <a:avLst/>
          </a:prstGeom>
        </p:spPr>
      </p:pic>
      <p:pic>
        <p:nvPicPr>
          <p:cNvPr id="13" name="Picture 12"/>
          <p:cNvPicPr/>
          <p:nvPr/>
        </p:nvPicPr>
        <p:blipFill>
          <a:blip r:embed="rId11"/>
          <a:stretch>
            <a:fillRect/>
          </a:stretch>
        </p:blipFill>
        <p:spPr>
          <a:xfrm>
            <a:off x="9235140" y="2214694"/>
            <a:ext cx="2876550" cy="1066800"/>
          </a:xfrm>
          <a:prstGeom prst="rect">
            <a:avLst/>
          </a:prstGeom>
        </p:spPr>
      </p:pic>
      <p:pic>
        <p:nvPicPr>
          <p:cNvPr id="14" name="Picture 13"/>
          <p:cNvPicPr/>
          <p:nvPr/>
        </p:nvPicPr>
        <p:blipFill>
          <a:blip r:embed="rId12"/>
          <a:stretch>
            <a:fillRect/>
          </a:stretch>
        </p:blipFill>
        <p:spPr>
          <a:xfrm>
            <a:off x="210366" y="2219456"/>
            <a:ext cx="2876550" cy="666750"/>
          </a:xfrm>
          <a:prstGeom prst="rect">
            <a:avLst/>
          </a:prstGeom>
        </p:spPr>
      </p:pic>
    </p:spTree>
    <p:extLst>
      <p:ext uri="{BB962C8B-B14F-4D97-AF65-F5344CB8AC3E}">
        <p14:creationId xmlns:p14="http://schemas.microsoft.com/office/powerpoint/2010/main" val="32076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80">
                                          <p:stCondLst>
                                            <p:cond delay="0"/>
                                          </p:stCondLst>
                                        </p:cTn>
                                        <p:tgtEl>
                                          <p:spTgt spid="7"/>
                                        </p:tgtEl>
                                      </p:cBhvr>
                                    </p:animEffect>
                                    <p:anim calcmode="lin" valueType="num">
                                      <p:cBhvr>
                                        <p:cTn id="2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gtEl>
                                      </p:cBhvr>
                                      <p:to x="100000" y="60000"/>
                                    </p:animScale>
                                    <p:animScale>
                                      <p:cBhvr>
                                        <p:cTn id="28" dur="166" decel="50000">
                                          <p:stCondLst>
                                            <p:cond delay="676"/>
                                          </p:stCondLst>
                                        </p:cTn>
                                        <p:tgtEl>
                                          <p:spTgt spid="7"/>
                                        </p:tgtEl>
                                      </p:cBhvr>
                                      <p:to x="100000" y="100000"/>
                                    </p:animScale>
                                    <p:animScale>
                                      <p:cBhvr>
                                        <p:cTn id="29" dur="26">
                                          <p:stCondLst>
                                            <p:cond delay="1312"/>
                                          </p:stCondLst>
                                        </p:cTn>
                                        <p:tgtEl>
                                          <p:spTgt spid="7"/>
                                        </p:tgtEl>
                                      </p:cBhvr>
                                      <p:to x="100000" y="80000"/>
                                    </p:animScale>
                                    <p:animScale>
                                      <p:cBhvr>
                                        <p:cTn id="30" dur="166" decel="50000">
                                          <p:stCondLst>
                                            <p:cond delay="1338"/>
                                          </p:stCondLst>
                                        </p:cTn>
                                        <p:tgtEl>
                                          <p:spTgt spid="7"/>
                                        </p:tgtEl>
                                      </p:cBhvr>
                                      <p:to x="100000" y="100000"/>
                                    </p:animScale>
                                    <p:animScale>
                                      <p:cBhvr>
                                        <p:cTn id="31" dur="26">
                                          <p:stCondLst>
                                            <p:cond delay="1642"/>
                                          </p:stCondLst>
                                        </p:cTn>
                                        <p:tgtEl>
                                          <p:spTgt spid="7"/>
                                        </p:tgtEl>
                                      </p:cBhvr>
                                      <p:to x="100000" y="90000"/>
                                    </p:animScale>
                                    <p:animScale>
                                      <p:cBhvr>
                                        <p:cTn id="32" dur="166" decel="50000">
                                          <p:stCondLst>
                                            <p:cond delay="1668"/>
                                          </p:stCondLst>
                                        </p:cTn>
                                        <p:tgtEl>
                                          <p:spTgt spid="7"/>
                                        </p:tgtEl>
                                      </p:cBhvr>
                                      <p:to x="100000" y="100000"/>
                                    </p:animScale>
                                    <p:animScale>
                                      <p:cBhvr>
                                        <p:cTn id="33" dur="26">
                                          <p:stCondLst>
                                            <p:cond delay="1808"/>
                                          </p:stCondLst>
                                        </p:cTn>
                                        <p:tgtEl>
                                          <p:spTgt spid="7"/>
                                        </p:tgtEl>
                                      </p:cBhvr>
                                      <p:to x="100000" y="95000"/>
                                    </p:animScale>
                                    <p:animScale>
                                      <p:cBhvr>
                                        <p:cTn id="34" dur="166" decel="50000">
                                          <p:stCondLst>
                                            <p:cond delay="1834"/>
                                          </p:stCondLst>
                                        </p:cTn>
                                        <p:tgtEl>
                                          <p:spTgt spid="7"/>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heel(1)">
                                      <p:cBhvr>
                                        <p:cTn id="48" dur="2000"/>
                                        <p:tgtEl>
                                          <p:spTgt spid="12"/>
                                        </p:tgtEl>
                                      </p:cBhvr>
                                    </p:animEffect>
                                  </p:childTnLst>
                                </p:cTn>
                              </p:par>
                              <p:par>
                                <p:cTn id="49" presetID="21" presetClass="entr" presetSubtype="1"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heel(1)">
                                      <p:cBhvr>
                                        <p:cTn id="51" dur="20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500" fill="hold"/>
                                        <p:tgtEl>
                                          <p:spTgt spid="14"/>
                                        </p:tgtEl>
                                        <p:attrNameLst>
                                          <p:attrName>ppt_w</p:attrName>
                                        </p:attrNameLst>
                                      </p:cBhvr>
                                      <p:tavLst>
                                        <p:tav tm="0">
                                          <p:val>
                                            <p:fltVal val="0"/>
                                          </p:val>
                                        </p:tav>
                                        <p:tav tm="100000">
                                          <p:val>
                                            <p:strVal val="#ppt_w"/>
                                          </p:val>
                                        </p:tav>
                                      </p:tavLst>
                                    </p:anim>
                                    <p:anim calcmode="lin" valueType="num">
                                      <p:cBhvr>
                                        <p:cTn id="70" dur="500" fill="hold"/>
                                        <p:tgtEl>
                                          <p:spTgt spid="14"/>
                                        </p:tgtEl>
                                        <p:attrNameLst>
                                          <p:attrName>ppt_h</p:attrName>
                                        </p:attrNameLst>
                                      </p:cBhvr>
                                      <p:tavLst>
                                        <p:tav tm="0">
                                          <p:val>
                                            <p:fltVal val="0"/>
                                          </p:val>
                                        </p:tav>
                                        <p:tav tm="100000">
                                          <p:val>
                                            <p:strVal val="#ppt_h"/>
                                          </p:val>
                                        </p:tav>
                                      </p:tavLst>
                                    </p:anim>
                                    <p:animEffect transition="in" filter="fade">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1258"/>
            <a:ext cx="10364451" cy="1214846"/>
          </a:xfrm>
        </p:spPr>
        <p:txBody>
          <a:bodyPr/>
          <a:lstStyle/>
          <a:p>
            <a:r>
              <a:rPr lang="vi-VN" b="1" dirty="0"/>
              <a:t>CHƯƠNG 4: THIẾT KẾ HỆ </a:t>
            </a:r>
            <a:r>
              <a:rPr lang="vi-VN" b="1" dirty="0" smtClean="0"/>
              <a:t>THỐNG</a:t>
            </a:r>
            <a:endParaRPr lang="en-US" dirty="0"/>
          </a:p>
        </p:txBody>
      </p:sp>
      <p:sp>
        <p:nvSpPr>
          <p:cNvPr id="3" name="Content Placeholder 2"/>
          <p:cNvSpPr>
            <a:spLocks noGrp="1"/>
          </p:cNvSpPr>
          <p:nvPr>
            <p:ph sz="quarter" idx="13"/>
          </p:nvPr>
        </p:nvSpPr>
        <p:spPr>
          <a:xfrm>
            <a:off x="913774" y="1149532"/>
            <a:ext cx="10363826" cy="4641668"/>
          </a:xfrm>
        </p:spPr>
        <p:txBody>
          <a:bodyPr/>
          <a:lstStyle/>
          <a:p>
            <a:r>
              <a:rPr lang="vi-VN" dirty="0"/>
              <a:t>Sơ đồ liên kết CSDL</a:t>
            </a:r>
            <a:endParaRPr lang="en-US" dirty="0"/>
          </a:p>
        </p:txBody>
      </p:sp>
      <p:pic>
        <p:nvPicPr>
          <p:cNvPr id="4" name="Picture 3"/>
          <p:cNvPicPr/>
          <p:nvPr/>
        </p:nvPicPr>
        <p:blipFill>
          <a:blip r:embed="rId2"/>
          <a:stretch>
            <a:fillRect/>
          </a:stretch>
        </p:blipFill>
        <p:spPr>
          <a:xfrm>
            <a:off x="913148" y="1593669"/>
            <a:ext cx="10364452" cy="4990011"/>
          </a:xfrm>
          <a:prstGeom prst="rect">
            <a:avLst/>
          </a:prstGeom>
        </p:spPr>
      </p:pic>
    </p:spTree>
    <p:extLst>
      <p:ext uri="{BB962C8B-B14F-4D97-AF65-F5344CB8AC3E}">
        <p14:creationId xmlns:p14="http://schemas.microsoft.com/office/powerpoint/2010/main" val="147080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04504"/>
            <a:ext cx="10364451" cy="1410788"/>
          </a:xfrm>
        </p:spPr>
        <p:txBody>
          <a:bodyPr/>
          <a:lstStyle/>
          <a:p>
            <a:r>
              <a:rPr lang="vi-VN" b="1" dirty="0"/>
              <a:t>CHƯƠNG 4: THIẾT KẾ HỆ </a:t>
            </a:r>
            <a:r>
              <a:rPr lang="vi-VN" b="1" dirty="0" smtClean="0"/>
              <a:t>THỐNG</a:t>
            </a:r>
            <a:endParaRPr lang="en-US" dirty="0"/>
          </a:p>
        </p:txBody>
      </p:sp>
      <p:sp>
        <p:nvSpPr>
          <p:cNvPr id="3" name="Content Placeholder 2"/>
          <p:cNvSpPr>
            <a:spLocks noGrp="1"/>
          </p:cNvSpPr>
          <p:nvPr>
            <p:ph sz="quarter" idx="13"/>
          </p:nvPr>
        </p:nvSpPr>
        <p:spPr>
          <a:xfrm>
            <a:off x="913774" y="1240972"/>
            <a:ext cx="10363826" cy="4550228"/>
          </a:xfrm>
        </p:spPr>
        <p:txBody>
          <a:bodyPr/>
          <a:lstStyle/>
          <a:p>
            <a:r>
              <a:rPr lang="vi-VN" dirty="0"/>
              <a:t>Thiết kế </a:t>
            </a:r>
            <a:r>
              <a:rPr lang="en-US" dirty="0" err="1"/>
              <a:t>giao</a:t>
            </a:r>
            <a:r>
              <a:rPr lang="en-US" dirty="0"/>
              <a:t> </a:t>
            </a:r>
            <a:r>
              <a:rPr lang="en-US" dirty="0" err="1"/>
              <a:t>diện</a:t>
            </a:r>
            <a:endParaRPr lang="en-US" dirty="0"/>
          </a:p>
        </p:txBody>
      </p:sp>
      <p:pic>
        <p:nvPicPr>
          <p:cNvPr id="4" name="Picture 3"/>
          <p:cNvPicPr/>
          <p:nvPr/>
        </p:nvPicPr>
        <p:blipFill>
          <a:blip r:embed="rId2"/>
          <a:stretch>
            <a:fillRect/>
          </a:stretch>
        </p:blipFill>
        <p:spPr>
          <a:xfrm>
            <a:off x="173536" y="1720669"/>
            <a:ext cx="5731510" cy="4958080"/>
          </a:xfrm>
          <a:prstGeom prst="rect">
            <a:avLst/>
          </a:prstGeom>
        </p:spPr>
      </p:pic>
      <p:pic>
        <p:nvPicPr>
          <p:cNvPr id="5" name="Picture 4"/>
          <p:cNvPicPr/>
          <p:nvPr/>
        </p:nvPicPr>
        <p:blipFill>
          <a:blip r:embed="rId3"/>
          <a:stretch>
            <a:fillRect/>
          </a:stretch>
        </p:blipFill>
        <p:spPr>
          <a:xfrm>
            <a:off x="6095687" y="1706064"/>
            <a:ext cx="5731510" cy="4972685"/>
          </a:xfrm>
          <a:prstGeom prst="rect">
            <a:avLst/>
          </a:prstGeom>
        </p:spPr>
      </p:pic>
    </p:spTree>
    <p:extLst>
      <p:ext uri="{BB962C8B-B14F-4D97-AF65-F5344CB8AC3E}">
        <p14:creationId xmlns:p14="http://schemas.microsoft.com/office/powerpoint/2010/main" val="5780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43692"/>
            <a:ext cx="10364451" cy="1175658"/>
          </a:xfrm>
        </p:spPr>
        <p:txBody>
          <a:bodyPr/>
          <a:lstStyle/>
          <a:p>
            <a:r>
              <a:rPr lang="vi-VN" b="1" dirty="0"/>
              <a:t>CHƯƠNG 4: THIẾT KẾ HỆ THỐNG</a:t>
            </a:r>
            <a:endParaRPr lang="en-US" dirty="0"/>
          </a:p>
        </p:txBody>
      </p:sp>
      <p:sp>
        <p:nvSpPr>
          <p:cNvPr id="3" name="Content Placeholder 2"/>
          <p:cNvSpPr>
            <a:spLocks noGrp="1"/>
          </p:cNvSpPr>
          <p:nvPr>
            <p:ph sz="quarter" idx="13"/>
          </p:nvPr>
        </p:nvSpPr>
        <p:spPr>
          <a:xfrm>
            <a:off x="913774" y="1058092"/>
            <a:ext cx="10363826" cy="4733108"/>
          </a:xfrm>
        </p:spPr>
        <p:txBody>
          <a:bodyPr/>
          <a:lstStyle/>
          <a:p>
            <a:r>
              <a:rPr lang="vi-VN" dirty="0"/>
              <a:t>Thiết kế </a:t>
            </a:r>
            <a:r>
              <a:rPr lang="en-US" dirty="0" err="1"/>
              <a:t>giao</a:t>
            </a:r>
            <a:r>
              <a:rPr lang="en-US" dirty="0"/>
              <a:t> </a:t>
            </a:r>
            <a:r>
              <a:rPr lang="en-US" dirty="0" err="1"/>
              <a:t>diện</a:t>
            </a:r>
            <a:endParaRPr lang="en-US" dirty="0"/>
          </a:p>
          <a:p>
            <a:endParaRPr lang="en-US" dirty="0"/>
          </a:p>
        </p:txBody>
      </p:sp>
      <p:pic>
        <p:nvPicPr>
          <p:cNvPr id="4" name="Picture 3"/>
          <p:cNvPicPr/>
          <p:nvPr/>
        </p:nvPicPr>
        <p:blipFill>
          <a:blip r:embed="rId2"/>
          <a:stretch>
            <a:fillRect/>
          </a:stretch>
        </p:blipFill>
        <p:spPr>
          <a:xfrm>
            <a:off x="225162" y="1696130"/>
            <a:ext cx="5731510" cy="4424045"/>
          </a:xfrm>
          <a:prstGeom prst="rect">
            <a:avLst/>
          </a:prstGeom>
        </p:spPr>
      </p:pic>
      <p:pic>
        <p:nvPicPr>
          <p:cNvPr id="5" name="Picture 4"/>
          <p:cNvPicPr/>
          <p:nvPr/>
        </p:nvPicPr>
        <p:blipFill>
          <a:blip r:embed="rId3"/>
          <a:stretch>
            <a:fillRect/>
          </a:stretch>
        </p:blipFill>
        <p:spPr>
          <a:xfrm>
            <a:off x="6234702" y="1687240"/>
            <a:ext cx="5731510" cy="4432935"/>
          </a:xfrm>
          <a:prstGeom prst="rect">
            <a:avLst/>
          </a:prstGeom>
        </p:spPr>
      </p:pic>
    </p:spTree>
    <p:extLst>
      <p:ext uri="{BB962C8B-B14F-4D97-AF65-F5344CB8AC3E}">
        <p14:creationId xmlns:p14="http://schemas.microsoft.com/office/powerpoint/2010/main" val="18741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7567"/>
            <a:ext cx="10364451" cy="1175656"/>
          </a:xfrm>
        </p:spPr>
        <p:txBody>
          <a:bodyPr/>
          <a:lstStyle/>
          <a:p>
            <a:r>
              <a:rPr lang="vi-VN" b="1" dirty="0"/>
              <a:t>CHƯƠNG 4: THIẾT KẾ HỆ THỐNG</a:t>
            </a:r>
            <a:endParaRPr lang="en-US" dirty="0"/>
          </a:p>
        </p:txBody>
      </p:sp>
      <p:sp>
        <p:nvSpPr>
          <p:cNvPr id="3" name="Content Placeholder 2"/>
          <p:cNvSpPr>
            <a:spLocks noGrp="1"/>
          </p:cNvSpPr>
          <p:nvPr>
            <p:ph sz="quarter" idx="13"/>
          </p:nvPr>
        </p:nvSpPr>
        <p:spPr>
          <a:xfrm>
            <a:off x="913774" y="1045030"/>
            <a:ext cx="10363826" cy="4746170"/>
          </a:xfrm>
        </p:spPr>
        <p:txBody>
          <a:bodyPr/>
          <a:lstStyle/>
          <a:p>
            <a:r>
              <a:rPr lang="vi-VN" dirty="0"/>
              <a:t>Thiết kế </a:t>
            </a:r>
            <a:r>
              <a:rPr lang="en-US" dirty="0" err="1"/>
              <a:t>giao</a:t>
            </a:r>
            <a:r>
              <a:rPr lang="en-US" dirty="0"/>
              <a:t> </a:t>
            </a:r>
            <a:r>
              <a:rPr lang="en-US" dirty="0" err="1"/>
              <a:t>diện</a:t>
            </a:r>
            <a:endParaRPr lang="en-US" dirty="0"/>
          </a:p>
        </p:txBody>
      </p:sp>
      <p:pic>
        <p:nvPicPr>
          <p:cNvPr id="4" name="Picture 3"/>
          <p:cNvPicPr/>
          <p:nvPr/>
        </p:nvPicPr>
        <p:blipFill>
          <a:blip r:embed="rId2"/>
          <a:stretch>
            <a:fillRect/>
          </a:stretch>
        </p:blipFill>
        <p:spPr>
          <a:xfrm>
            <a:off x="225787" y="1737314"/>
            <a:ext cx="5731510" cy="4454525"/>
          </a:xfrm>
          <a:prstGeom prst="rect">
            <a:avLst/>
          </a:prstGeom>
        </p:spPr>
      </p:pic>
      <p:pic>
        <p:nvPicPr>
          <p:cNvPr id="5" name="Picture 4"/>
          <p:cNvPicPr/>
          <p:nvPr/>
        </p:nvPicPr>
        <p:blipFill>
          <a:blip r:embed="rId3"/>
          <a:stretch>
            <a:fillRect/>
          </a:stretch>
        </p:blipFill>
        <p:spPr>
          <a:xfrm>
            <a:off x="6095687" y="1742394"/>
            <a:ext cx="5731510" cy="4449445"/>
          </a:xfrm>
          <a:prstGeom prst="rect">
            <a:avLst/>
          </a:prstGeom>
        </p:spPr>
      </p:pic>
    </p:spTree>
    <p:extLst>
      <p:ext uri="{BB962C8B-B14F-4D97-AF65-F5344CB8AC3E}">
        <p14:creationId xmlns:p14="http://schemas.microsoft.com/office/powerpoint/2010/main" val="308026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345473"/>
          </a:xfrm>
        </p:spPr>
        <p:txBody>
          <a:bodyPr/>
          <a:lstStyle/>
          <a:p>
            <a:r>
              <a:rPr lang="vi-VN" b="1" dirty="0"/>
              <a:t>CHƯƠNG 4: THIẾT KẾ HỆ THỐNG</a:t>
            </a:r>
            <a:endParaRPr lang="en-US" dirty="0"/>
          </a:p>
        </p:txBody>
      </p:sp>
      <p:sp>
        <p:nvSpPr>
          <p:cNvPr id="3" name="Content Placeholder 2"/>
          <p:cNvSpPr>
            <a:spLocks noGrp="1"/>
          </p:cNvSpPr>
          <p:nvPr>
            <p:ph sz="quarter" idx="13"/>
          </p:nvPr>
        </p:nvSpPr>
        <p:spPr>
          <a:xfrm>
            <a:off x="913774" y="1031966"/>
            <a:ext cx="10363826" cy="4759233"/>
          </a:xfrm>
        </p:spPr>
        <p:txBody>
          <a:bodyPr/>
          <a:lstStyle/>
          <a:p>
            <a:r>
              <a:rPr lang="vi-VN" dirty="0"/>
              <a:t>Thiết kế </a:t>
            </a:r>
            <a:r>
              <a:rPr lang="en-US" dirty="0" err="1"/>
              <a:t>giao</a:t>
            </a:r>
            <a:r>
              <a:rPr lang="en-US" dirty="0"/>
              <a:t> </a:t>
            </a:r>
            <a:r>
              <a:rPr lang="en-US" dirty="0" err="1"/>
              <a:t>diện</a:t>
            </a:r>
            <a:endParaRPr lang="en-US" dirty="0"/>
          </a:p>
          <a:p>
            <a:endParaRPr lang="en-US" dirty="0"/>
          </a:p>
        </p:txBody>
      </p:sp>
      <p:pic>
        <p:nvPicPr>
          <p:cNvPr id="4" name="Picture 3"/>
          <p:cNvPicPr/>
          <p:nvPr/>
        </p:nvPicPr>
        <p:blipFill>
          <a:blip r:embed="rId2"/>
          <a:stretch>
            <a:fillRect/>
          </a:stretch>
        </p:blipFill>
        <p:spPr>
          <a:xfrm>
            <a:off x="364177" y="1724886"/>
            <a:ext cx="5731510" cy="3904615"/>
          </a:xfrm>
          <a:prstGeom prst="rect">
            <a:avLst/>
          </a:prstGeom>
        </p:spPr>
      </p:pic>
      <p:pic>
        <p:nvPicPr>
          <p:cNvPr id="5" name="Picture 4"/>
          <p:cNvPicPr/>
          <p:nvPr/>
        </p:nvPicPr>
        <p:blipFill>
          <a:blip r:embed="rId3"/>
          <a:stretch>
            <a:fillRect/>
          </a:stretch>
        </p:blipFill>
        <p:spPr>
          <a:xfrm>
            <a:off x="6234702" y="1706924"/>
            <a:ext cx="5731510" cy="3922577"/>
          </a:xfrm>
          <a:prstGeom prst="rect">
            <a:avLst/>
          </a:prstGeom>
        </p:spPr>
      </p:pic>
    </p:spTree>
    <p:extLst>
      <p:ext uri="{BB962C8B-B14F-4D97-AF65-F5344CB8AC3E}">
        <p14:creationId xmlns:p14="http://schemas.microsoft.com/office/powerpoint/2010/main" val="109322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7567"/>
            <a:ext cx="10364451" cy="1097279"/>
          </a:xfrm>
        </p:spPr>
        <p:txBody>
          <a:bodyPr/>
          <a:lstStyle/>
          <a:p>
            <a:r>
              <a:rPr lang="vi-VN" b="1" dirty="0"/>
              <a:t>CHƯƠNG 4: THIẾT KẾ HỆ THỐNG</a:t>
            </a:r>
            <a:endParaRPr lang="en-US" dirty="0"/>
          </a:p>
        </p:txBody>
      </p:sp>
      <p:sp>
        <p:nvSpPr>
          <p:cNvPr id="3" name="Content Placeholder 2"/>
          <p:cNvSpPr>
            <a:spLocks noGrp="1"/>
          </p:cNvSpPr>
          <p:nvPr>
            <p:ph sz="quarter" idx="13"/>
          </p:nvPr>
        </p:nvSpPr>
        <p:spPr>
          <a:xfrm>
            <a:off x="913774" y="2299062"/>
            <a:ext cx="10363826" cy="3492137"/>
          </a:xfrm>
        </p:spPr>
        <p:txBody>
          <a:bodyPr/>
          <a:lstStyle/>
          <a:p>
            <a:r>
              <a:rPr lang="vi-VN" dirty="0"/>
              <a:t>Thiết kế </a:t>
            </a:r>
            <a:r>
              <a:rPr lang="en-US" dirty="0" err="1"/>
              <a:t>giao</a:t>
            </a:r>
            <a:r>
              <a:rPr lang="en-US" dirty="0"/>
              <a:t> </a:t>
            </a:r>
            <a:r>
              <a:rPr lang="en-US" dirty="0" err="1"/>
              <a:t>diện</a:t>
            </a:r>
            <a:endParaRPr lang="en-US" dirty="0"/>
          </a:p>
          <a:p>
            <a:endParaRPr lang="en-US" dirty="0"/>
          </a:p>
        </p:txBody>
      </p:sp>
      <p:pic>
        <p:nvPicPr>
          <p:cNvPr id="4" name="Picture 3"/>
          <p:cNvPicPr/>
          <p:nvPr/>
        </p:nvPicPr>
        <p:blipFill>
          <a:blip r:embed="rId2"/>
          <a:stretch>
            <a:fillRect/>
          </a:stretch>
        </p:blipFill>
        <p:spPr>
          <a:xfrm>
            <a:off x="4062547" y="901339"/>
            <a:ext cx="6779623" cy="2312125"/>
          </a:xfrm>
          <a:prstGeom prst="rect">
            <a:avLst/>
          </a:prstGeom>
        </p:spPr>
      </p:pic>
      <p:pic>
        <p:nvPicPr>
          <p:cNvPr id="5" name="Picture 4"/>
          <p:cNvPicPr/>
          <p:nvPr/>
        </p:nvPicPr>
        <p:blipFill>
          <a:blip r:embed="rId3"/>
          <a:stretch>
            <a:fillRect/>
          </a:stretch>
        </p:blipFill>
        <p:spPr>
          <a:xfrm>
            <a:off x="6095687" y="3405052"/>
            <a:ext cx="5731510" cy="3403600"/>
          </a:xfrm>
          <a:prstGeom prst="rect">
            <a:avLst/>
          </a:prstGeom>
        </p:spPr>
      </p:pic>
      <p:pic>
        <p:nvPicPr>
          <p:cNvPr id="6" name="Picture 5"/>
          <p:cNvPicPr/>
          <p:nvPr/>
        </p:nvPicPr>
        <p:blipFill>
          <a:blip r:embed="rId4"/>
          <a:stretch>
            <a:fillRect/>
          </a:stretch>
        </p:blipFill>
        <p:spPr>
          <a:xfrm>
            <a:off x="173536" y="3395889"/>
            <a:ext cx="5731510" cy="3405505"/>
          </a:xfrm>
          <a:prstGeom prst="rect">
            <a:avLst/>
          </a:prstGeom>
        </p:spPr>
      </p:pic>
    </p:spTree>
    <p:extLst>
      <p:ext uri="{BB962C8B-B14F-4D97-AF65-F5344CB8AC3E}">
        <p14:creationId xmlns:p14="http://schemas.microsoft.com/office/powerpoint/2010/main" val="90420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huận lợi và khó khăn khi sử dụng phần mềm quản lý trong doanh nghiệ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474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65896" y="267286"/>
            <a:ext cx="3798277" cy="707886"/>
          </a:xfrm>
          <a:prstGeom prst="rect">
            <a:avLst/>
          </a:prstGeom>
          <a:noFill/>
        </p:spPr>
        <p:txBody>
          <a:bodyPr wrap="square" rtlCol="0">
            <a:spAutoFit/>
          </a:bodyPr>
          <a:lstStyle/>
          <a:p>
            <a:r>
              <a:rPr lang="vi-VN" sz="4000" b="1" dirty="0"/>
              <a:t>KẾT LUẬN</a:t>
            </a:r>
            <a:endParaRPr lang="en-US" sz="4000" dirty="0"/>
          </a:p>
        </p:txBody>
      </p:sp>
      <p:sp>
        <p:nvSpPr>
          <p:cNvPr id="5" name="TextBox 4"/>
          <p:cNvSpPr txBox="1"/>
          <p:nvPr/>
        </p:nvSpPr>
        <p:spPr>
          <a:xfrm>
            <a:off x="161779" y="76364"/>
            <a:ext cx="4593101" cy="2954655"/>
          </a:xfrm>
          <a:prstGeom prst="rect">
            <a:avLst/>
          </a:prstGeom>
          <a:noFill/>
        </p:spPr>
        <p:txBody>
          <a:bodyPr wrap="square" rtlCol="0">
            <a:spAutoFit/>
          </a:bodyPr>
          <a:lstStyle/>
          <a:p>
            <a:r>
              <a:rPr lang="en-US" sz="2800" dirty="0" err="1"/>
              <a:t>Phần</a:t>
            </a:r>
            <a:r>
              <a:rPr lang="en-US" sz="2800" dirty="0"/>
              <a:t> </a:t>
            </a:r>
            <a:r>
              <a:rPr lang="en-US" sz="2800" dirty="0" err="1"/>
              <a:t>mềm</a:t>
            </a:r>
            <a:r>
              <a:rPr lang="en-US" sz="2800" dirty="0"/>
              <a:t> </a:t>
            </a:r>
            <a:r>
              <a:rPr lang="en-US" sz="2800" dirty="0" err="1"/>
              <a:t>quản</a:t>
            </a:r>
            <a:r>
              <a:rPr lang="en-US" sz="2800" dirty="0"/>
              <a:t> </a:t>
            </a:r>
            <a:r>
              <a:rPr lang="en-US" sz="2800" dirty="0" err="1"/>
              <a:t>lý</a:t>
            </a:r>
            <a:r>
              <a:rPr lang="en-US" sz="2800" dirty="0"/>
              <a:t> </a:t>
            </a:r>
            <a:r>
              <a:rPr lang="en-US" sz="2800" dirty="0" err="1"/>
              <a:t>siêu</a:t>
            </a:r>
            <a:r>
              <a:rPr lang="en-US" sz="2800" dirty="0"/>
              <a:t> </a:t>
            </a:r>
            <a:r>
              <a:rPr lang="en-US" sz="2800" dirty="0" err="1"/>
              <a:t>thị</a:t>
            </a:r>
            <a:r>
              <a:rPr lang="en-US" sz="2800" dirty="0"/>
              <a:t> mini </a:t>
            </a:r>
            <a:r>
              <a:rPr lang="en-US" sz="2800" dirty="0" err="1"/>
              <a:t>là</a:t>
            </a:r>
            <a:r>
              <a:rPr lang="en-US" sz="2800" dirty="0"/>
              <a:t> </a:t>
            </a:r>
            <a:r>
              <a:rPr lang="en-US" sz="2800" dirty="0" err="1"/>
              <a:t>một</a:t>
            </a:r>
            <a:r>
              <a:rPr lang="en-US" sz="2800" dirty="0"/>
              <a:t> </a:t>
            </a:r>
            <a:r>
              <a:rPr lang="en-US" sz="2800" dirty="0" err="1"/>
              <a:t>hệ</a:t>
            </a:r>
            <a:r>
              <a:rPr lang="en-US" sz="2800" dirty="0"/>
              <a:t> </a:t>
            </a:r>
            <a:r>
              <a:rPr lang="en-US" sz="2800" dirty="0" err="1"/>
              <a:t>thống</a:t>
            </a:r>
            <a:r>
              <a:rPr lang="en-US" sz="2800" dirty="0"/>
              <a:t> </a:t>
            </a:r>
            <a:r>
              <a:rPr lang="en-US" sz="2800" dirty="0" err="1"/>
              <a:t>khá</a:t>
            </a:r>
            <a:r>
              <a:rPr lang="en-US" sz="2800" dirty="0"/>
              <a:t> </a:t>
            </a:r>
            <a:r>
              <a:rPr lang="en-US" sz="2800" dirty="0" err="1"/>
              <a:t>quen</a:t>
            </a:r>
            <a:r>
              <a:rPr lang="en-US" sz="2800" dirty="0"/>
              <a:t> </a:t>
            </a:r>
            <a:r>
              <a:rPr lang="en-US" sz="2800" dirty="0" err="1"/>
              <a:t>thuộc</a:t>
            </a:r>
            <a:r>
              <a:rPr lang="en-US" sz="2800" dirty="0"/>
              <a:t> </a:t>
            </a:r>
            <a:r>
              <a:rPr lang="en-US" sz="2800" dirty="0" err="1"/>
              <a:t>và</a:t>
            </a:r>
            <a:r>
              <a:rPr lang="en-US" sz="2800" dirty="0"/>
              <a:t> </a:t>
            </a:r>
            <a:r>
              <a:rPr lang="en-US" sz="2800" dirty="0" err="1"/>
              <a:t>dễ</a:t>
            </a:r>
            <a:r>
              <a:rPr lang="en-US" sz="2800" dirty="0"/>
              <a:t> </a:t>
            </a:r>
            <a:r>
              <a:rPr lang="en-US" sz="2800" dirty="0" err="1"/>
              <a:t>tiếp</a:t>
            </a:r>
            <a:r>
              <a:rPr lang="en-US" sz="2800" dirty="0"/>
              <a:t> </a:t>
            </a:r>
            <a:r>
              <a:rPr lang="en-US" sz="2800" dirty="0" err="1"/>
              <a:t>cận</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vì</a:t>
            </a:r>
            <a:r>
              <a:rPr lang="en-US" sz="2800" dirty="0"/>
              <a:t> </a:t>
            </a:r>
            <a:r>
              <a:rPr lang="en-US" sz="2800" dirty="0" err="1"/>
              <a:t>nó</a:t>
            </a:r>
            <a:r>
              <a:rPr lang="en-US" sz="2800" dirty="0"/>
              <a:t> </a:t>
            </a:r>
            <a:r>
              <a:rPr lang="en-US" sz="2800" dirty="0" err="1"/>
              <a:t>khá</a:t>
            </a:r>
            <a:r>
              <a:rPr lang="en-US" sz="2800" dirty="0"/>
              <a:t> </a:t>
            </a:r>
            <a:r>
              <a:rPr lang="en-US" sz="2800" dirty="0" err="1"/>
              <a:t>phổ</a:t>
            </a:r>
            <a:r>
              <a:rPr lang="en-US" sz="2800" dirty="0"/>
              <a:t> </a:t>
            </a:r>
            <a:r>
              <a:rPr lang="en-US" sz="2800" dirty="0" err="1"/>
              <a:t>biến</a:t>
            </a:r>
            <a:r>
              <a:rPr lang="en-US" sz="2800" dirty="0"/>
              <a:t> </a:t>
            </a:r>
            <a:r>
              <a:rPr lang="en-US" sz="2800" dirty="0" err="1"/>
              <a:t>với</a:t>
            </a:r>
            <a:r>
              <a:rPr lang="en-US" sz="2800" dirty="0"/>
              <a:t> </a:t>
            </a:r>
            <a:r>
              <a:rPr lang="en-US" sz="2800" dirty="0" err="1"/>
              <a:t>các</a:t>
            </a:r>
            <a:r>
              <a:rPr lang="en-US" sz="2800" dirty="0"/>
              <a:t> </a:t>
            </a:r>
            <a:r>
              <a:rPr lang="en-US" sz="2800" dirty="0" err="1"/>
              <a:t>chức</a:t>
            </a:r>
            <a:r>
              <a:rPr lang="en-US" sz="2800" dirty="0"/>
              <a:t> </a:t>
            </a:r>
            <a:r>
              <a:rPr lang="en-US" sz="2800" dirty="0" err="1"/>
              <a:t>năng</a:t>
            </a:r>
            <a:r>
              <a:rPr lang="en-US" sz="2800" dirty="0"/>
              <a:t> </a:t>
            </a:r>
            <a:r>
              <a:rPr lang="en-US" sz="2800" dirty="0" err="1"/>
              <a:t>như</a:t>
            </a:r>
            <a:r>
              <a:rPr lang="en-US" sz="2800" dirty="0"/>
              <a:t> </a:t>
            </a:r>
            <a:r>
              <a:rPr lang="en-US" sz="2800" dirty="0" err="1"/>
              <a:t>phần</a:t>
            </a:r>
            <a:r>
              <a:rPr lang="en-US" sz="2800" dirty="0"/>
              <a:t> </a:t>
            </a:r>
            <a:r>
              <a:rPr lang="en-US" sz="2800" dirty="0" err="1"/>
              <a:t>mềm</a:t>
            </a:r>
            <a:r>
              <a:rPr lang="en-US" sz="2800" dirty="0"/>
              <a:t> </a:t>
            </a:r>
            <a:r>
              <a:rPr lang="en-US" sz="2800" dirty="0" err="1"/>
              <a:t>bán</a:t>
            </a:r>
            <a:r>
              <a:rPr lang="en-US" sz="2800" dirty="0"/>
              <a:t> </a:t>
            </a:r>
            <a:r>
              <a:rPr lang="en-US" sz="2800" dirty="0" err="1"/>
              <a:t>hàng</a:t>
            </a:r>
            <a:r>
              <a:rPr lang="en-US" sz="2800" dirty="0"/>
              <a:t> </a:t>
            </a:r>
            <a:r>
              <a:rPr lang="en-US" sz="2800" dirty="0" err="1"/>
              <a:t>bình</a:t>
            </a:r>
            <a:r>
              <a:rPr lang="en-US" sz="2800" dirty="0"/>
              <a:t> </a:t>
            </a:r>
            <a:r>
              <a:rPr lang="en-US" sz="2800" dirty="0" err="1"/>
              <a:t>thường</a:t>
            </a:r>
            <a:endParaRPr lang="en-US" sz="2800" dirty="0"/>
          </a:p>
          <a:p>
            <a:endParaRPr lang="en-US" dirty="0"/>
          </a:p>
        </p:txBody>
      </p:sp>
      <p:sp>
        <p:nvSpPr>
          <p:cNvPr id="6" name="TextBox 5"/>
          <p:cNvSpPr txBox="1"/>
          <p:nvPr/>
        </p:nvSpPr>
        <p:spPr>
          <a:xfrm>
            <a:off x="365759" y="4164036"/>
            <a:ext cx="3516923" cy="2954655"/>
          </a:xfrm>
          <a:prstGeom prst="rect">
            <a:avLst/>
          </a:prstGeom>
          <a:noFill/>
        </p:spPr>
        <p:txBody>
          <a:bodyPr wrap="square" rtlCol="0">
            <a:spAutoFit/>
          </a:bodyPr>
          <a:lstStyle/>
          <a:p>
            <a:r>
              <a:rPr lang="en-US" sz="2400" dirty="0" err="1"/>
              <a:t>Trong</a:t>
            </a:r>
            <a:r>
              <a:rPr lang="en-US" sz="2400" dirty="0"/>
              <a:t> </a:t>
            </a:r>
            <a:r>
              <a:rPr lang="en-US" sz="2400" dirty="0" err="1"/>
              <a:t>quá</a:t>
            </a:r>
            <a:r>
              <a:rPr lang="en-US" sz="2400" dirty="0"/>
              <a:t> </a:t>
            </a:r>
            <a:r>
              <a:rPr lang="en-US" sz="2400" dirty="0" err="1"/>
              <a:t>trình</a:t>
            </a:r>
            <a:r>
              <a:rPr lang="en-US" sz="2400" dirty="0"/>
              <a:t> </a:t>
            </a:r>
            <a:r>
              <a:rPr lang="en-US" sz="2400" dirty="0" err="1"/>
              <a:t>nhập</a:t>
            </a:r>
            <a:r>
              <a:rPr lang="en-US" sz="2400" dirty="0"/>
              <a:t> </a:t>
            </a:r>
            <a:r>
              <a:rPr lang="en-US" sz="2400" dirty="0" err="1"/>
              <a:t>và</a:t>
            </a:r>
            <a:r>
              <a:rPr lang="en-US" sz="2400" dirty="0"/>
              <a:t> </a:t>
            </a:r>
            <a:r>
              <a:rPr lang="en-US" sz="2400" dirty="0" err="1"/>
              <a:t>bán</a:t>
            </a:r>
            <a:r>
              <a:rPr lang="en-US" sz="2400" dirty="0"/>
              <a:t> hang </a:t>
            </a:r>
            <a:r>
              <a:rPr lang="en-US" sz="2400" dirty="0" err="1"/>
              <a:t>yêu</a:t>
            </a:r>
            <a:r>
              <a:rPr lang="en-US" sz="2400" dirty="0"/>
              <a:t> </a:t>
            </a:r>
            <a:r>
              <a:rPr lang="en-US" sz="2400" dirty="0" err="1"/>
              <a:t>cầu</a:t>
            </a:r>
            <a:r>
              <a:rPr lang="en-US" sz="2400" dirty="0"/>
              <a:t> </a:t>
            </a:r>
            <a:r>
              <a:rPr lang="en-US" sz="2400" dirty="0" err="1"/>
              <a:t>chức</a:t>
            </a:r>
            <a:r>
              <a:rPr lang="en-US" sz="2400" dirty="0"/>
              <a:t> </a:t>
            </a:r>
            <a:r>
              <a:rPr lang="en-US" sz="2400" dirty="0" err="1"/>
              <a:t>năng</a:t>
            </a:r>
            <a:r>
              <a:rPr lang="en-US" sz="2400" dirty="0"/>
              <a:t> </a:t>
            </a:r>
            <a:r>
              <a:rPr lang="en-US" sz="2400" dirty="0" err="1"/>
              <a:t>xử</a:t>
            </a:r>
            <a:r>
              <a:rPr lang="en-US" sz="2400" dirty="0"/>
              <a:t> </a:t>
            </a:r>
            <a:r>
              <a:rPr lang="en-US" sz="2400" dirty="0" err="1"/>
              <a:t>lý</a:t>
            </a:r>
            <a:r>
              <a:rPr lang="en-US" sz="2400" dirty="0"/>
              <a:t> </a:t>
            </a:r>
            <a:r>
              <a:rPr lang="en-US" sz="2400" dirty="0" err="1"/>
              <a:t>phải</a:t>
            </a:r>
            <a:r>
              <a:rPr lang="en-US" sz="2400" dirty="0"/>
              <a:t> </a:t>
            </a:r>
            <a:r>
              <a:rPr lang="en-US" sz="2400" dirty="0" err="1"/>
              <a:t>nhanh</a:t>
            </a:r>
            <a:r>
              <a:rPr lang="en-US" sz="2400" dirty="0"/>
              <a:t>, </a:t>
            </a:r>
            <a:r>
              <a:rPr lang="en-US" sz="2400" dirty="0" err="1"/>
              <a:t>tiết</a:t>
            </a:r>
            <a:r>
              <a:rPr lang="en-US" sz="2400" dirty="0"/>
              <a:t> </a:t>
            </a:r>
            <a:r>
              <a:rPr lang="en-US" sz="2400" dirty="0" err="1"/>
              <a:t>kiệm</a:t>
            </a:r>
            <a:r>
              <a:rPr lang="en-US" sz="2400" dirty="0"/>
              <a:t> </a:t>
            </a:r>
            <a:r>
              <a:rPr lang="en-US" sz="2400" dirty="0" err="1"/>
              <a:t>thời</a:t>
            </a:r>
            <a:r>
              <a:rPr lang="en-US" sz="2400" dirty="0"/>
              <a:t> </a:t>
            </a:r>
            <a:r>
              <a:rPr lang="en-US" sz="2400" dirty="0" err="1"/>
              <a:t>gian</a:t>
            </a:r>
            <a:r>
              <a:rPr lang="en-US" sz="2400" dirty="0"/>
              <a:t> </a:t>
            </a:r>
            <a:r>
              <a:rPr lang="en-US" sz="2400" dirty="0" err="1"/>
              <a:t>và</a:t>
            </a:r>
            <a:r>
              <a:rPr lang="en-US" sz="2400" dirty="0"/>
              <a:t> </a:t>
            </a:r>
            <a:r>
              <a:rPr lang="en-US" sz="2400" dirty="0" err="1"/>
              <a:t>phải</a:t>
            </a:r>
            <a:r>
              <a:rPr lang="en-US" sz="2400" dirty="0"/>
              <a:t> </a:t>
            </a:r>
            <a:r>
              <a:rPr lang="en-US" sz="2400" dirty="0" err="1"/>
              <a:t>chính</a:t>
            </a:r>
            <a:r>
              <a:rPr lang="en-US" sz="2400" dirty="0"/>
              <a:t> </a:t>
            </a:r>
            <a:r>
              <a:rPr lang="en-US" sz="2400" dirty="0" err="1"/>
              <a:t>xác</a:t>
            </a:r>
            <a:r>
              <a:rPr lang="en-US" sz="2400" dirty="0"/>
              <a:t>, </a:t>
            </a:r>
            <a:r>
              <a:rPr lang="en-US" sz="2400" dirty="0" err="1"/>
              <a:t>đó</a:t>
            </a:r>
            <a:r>
              <a:rPr lang="en-US" sz="2400" dirty="0"/>
              <a:t> </a:t>
            </a:r>
            <a:r>
              <a:rPr lang="en-US" sz="2400" dirty="0" err="1"/>
              <a:t>chính</a:t>
            </a:r>
            <a:r>
              <a:rPr lang="en-US" sz="2400" dirty="0"/>
              <a:t> </a:t>
            </a:r>
            <a:r>
              <a:rPr lang="en-US" sz="2400" dirty="0" err="1"/>
              <a:t>là</a:t>
            </a:r>
            <a:r>
              <a:rPr lang="en-US" sz="2400" dirty="0"/>
              <a:t> </a:t>
            </a:r>
            <a:r>
              <a:rPr lang="en-US" sz="2400" dirty="0" err="1"/>
              <a:t>ưu</a:t>
            </a:r>
            <a:r>
              <a:rPr lang="en-US" sz="2400" dirty="0"/>
              <a:t> </a:t>
            </a:r>
            <a:r>
              <a:rPr lang="en-US" sz="2400" dirty="0" err="1"/>
              <a:t>việt</a:t>
            </a:r>
            <a:r>
              <a:rPr lang="en-US" sz="2400" dirty="0"/>
              <a:t> </a:t>
            </a:r>
            <a:r>
              <a:rPr lang="en-US" sz="2400" dirty="0" err="1"/>
              <a:t>khi</a:t>
            </a:r>
            <a:r>
              <a:rPr lang="en-US" sz="2400" dirty="0"/>
              <a:t> ta </a:t>
            </a:r>
            <a:r>
              <a:rPr lang="en-US" sz="2400" dirty="0" err="1"/>
              <a:t>sử</a:t>
            </a:r>
            <a:r>
              <a:rPr lang="en-US" sz="2400" dirty="0"/>
              <a:t> </a:t>
            </a:r>
            <a:r>
              <a:rPr lang="en-US" sz="2400" dirty="0" err="1"/>
              <a:t>dụng</a:t>
            </a:r>
            <a:r>
              <a:rPr lang="en-US" sz="2400" dirty="0"/>
              <a:t> </a:t>
            </a:r>
            <a:r>
              <a:rPr lang="en-US" sz="2400" dirty="0" err="1"/>
              <a:t>hệ</a:t>
            </a:r>
            <a:r>
              <a:rPr lang="en-US" sz="2400" dirty="0"/>
              <a:t> </a:t>
            </a:r>
            <a:r>
              <a:rPr lang="en-US" sz="2400" dirty="0" err="1"/>
              <a:t>thống</a:t>
            </a:r>
            <a:r>
              <a:rPr lang="en-US" sz="2400" dirty="0"/>
              <a:t> </a:t>
            </a:r>
            <a:r>
              <a:rPr lang="en-US" sz="2400" dirty="0" err="1"/>
              <a:t>này</a:t>
            </a:r>
            <a:endParaRPr lang="en-US" sz="2400" dirty="0"/>
          </a:p>
          <a:p>
            <a:endParaRPr lang="en-US" dirty="0"/>
          </a:p>
        </p:txBody>
      </p:sp>
      <p:sp>
        <p:nvSpPr>
          <p:cNvPr id="7" name="TextBox 6"/>
          <p:cNvSpPr txBox="1"/>
          <p:nvPr/>
        </p:nvSpPr>
        <p:spPr>
          <a:xfrm>
            <a:off x="8482819" y="748354"/>
            <a:ext cx="3235569" cy="2092881"/>
          </a:xfrm>
          <a:prstGeom prst="rect">
            <a:avLst/>
          </a:prstGeom>
          <a:noFill/>
        </p:spPr>
        <p:txBody>
          <a:bodyPr wrap="square" rtlCol="0">
            <a:spAutoFit/>
          </a:bodyPr>
          <a:lstStyle/>
          <a:p>
            <a:r>
              <a:rPr lang="en-US" sz="2800" dirty="0"/>
              <a:t>Do </a:t>
            </a:r>
            <a:r>
              <a:rPr lang="en-US" sz="2800" dirty="0" err="1"/>
              <a:t>chưa</a:t>
            </a:r>
            <a:r>
              <a:rPr lang="en-US" sz="2800" dirty="0"/>
              <a:t> </a:t>
            </a:r>
            <a:r>
              <a:rPr lang="en-US" sz="2800" dirty="0" err="1"/>
              <a:t>có</a:t>
            </a:r>
            <a:r>
              <a:rPr lang="en-US" sz="2800" dirty="0"/>
              <a:t> </a:t>
            </a:r>
            <a:r>
              <a:rPr lang="en-US" sz="2800" dirty="0" err="1"/>
              <a:t>nhiều</a:t>
            </a:r>
            <a:r>
              <a:rPr lang="en-US" sz="2800" dirty="0"/>
              <a:t> </a:t>
            </a:r>
            <a:r>
              <a:rPr lang="en-US" sz="2800" dirty="0" err="1"/>
              <a:t>kinh</a:t>
            </a:r>
            <a:r>
              <a:rPr lang="en-US" sz="2800" dirty="0"/>
              <a:t> </a:t>
            </a:r>
            <a:r>
              <a:rPr lang="en-US" sz="2800" dirty="0" err="1"/>
              <a:t>nghiệm</a:t>
            </a:r>
            <a:r>
              <a:rPr lang="en-US" sz="2800" dirty="0"/>
              <a:t> </a:t>
            </a:r>
            <a:r>
              <a:rPr lang="en-US" sz="2800" dirty="0" err="1"/>
              <a:t>nên</a:t>
            </a:r>
            <a:r>
              <a:rPr lang="en-US" sz="2800" dirty="0"/>
              <a:t> </a:t>
            </a:r>
            <a:r>
              <a:rPr lang="en-US" sz="2800" dirty="0" err="1"/>
              <a:t>gặp</a:t>
            </a:r>
            <a:r>
              <a:rPr lang="en-US" sz="2800" dirty="0"/>
              <a:t> </a:t>
            </a:r>
            <a:r>
              <a:rPr lang="en-US" sz="2800" dirty="0" err="1"/>
              <a:t>nhiều</a:t>
            </a:r>
            <a:r>
              <a:rPr lang="en-US" sz="2800" dirty="0"/>
              <a:t> </a:t>
            </a:r>
            <a:r>
              <a:rPr lang="en-US" sz="2800" dirty="0" err="1"/>
              <a:t>khó</a:t>
            </a:r>
            <a:r>
              <a:rPr lang="en-US" sz="2800" dirty="0"/>
              <a:t> khan </a:t>
            </a:r>
            <a:r>
              <a:rPr lang="en-US" sz="2800" dirty="0" err="1"/>
              <a:t>khi</a:t>
            </a:r>
            <a:r>
              <a:rPr lang="en-US" sz="2800" dirty="0"/>
              <a:t> </a:t>
            </a:r>
            <a:r>
              <a:rPr lang="en-US" sz="2800" dirty="0" err="1"/>
              <a:t>thiết</a:t>
            </a:r>
            <a:r>
              <a:rPr lang="en-US" sz="2800" dirty="0"/>
              <a:t> </a:t>
            </a:r>
            <a:r>
              <a:rPr lang="en-US" sz="2800" dirty="0" err="1"/>
              <a:t>kế</a:t>
            </a:r>
            <a:r>
              <a:rPr lang="en-US" sz="2800" dirty="0"/>
              <a:t> </a:t>
            </a:r>
            <a:r>
              <a:rPr lang="en-US" sz="2800" dirty="0" err="1"/>
              <a:t>chương</a:t>
            </a:r>
            <a:r>
              <a:rPr lang="en-US" sz="2800" dirty="0"/>
              <a:t> </a:t>
            </a:r>
            <a:r>
              <a:rPr lang="en-US" sz="2800" dirty="0" err="1"/>
              <a:t>trình</a:t>
            </a:r>
            <a:endParaRPr lang="en-US" sz="2800" dirty="0"/>
          </a:p>
          <a:p>
            <a:endParaRPr lang="en-US" dirty="0"/>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6640" y="4798400"/>
            <a:ext cx="1885950" cy="1685925"/>
          </a:xfrm>
          <a:prstGeom prst="rect">
            <a:avLst/>
          </a:prstGeom>
          <a:noFill/>
          <a:ln>
            <a:noFill/>
          </a:ln>
        </p:spPr>
      </p:pic>
    </p:spTree>
    <p:extLst>
      <p:ext uri="{BB962C8B-B14F-4D97-AF65-F5344CB8AC3E}">
        <p14:creationId xmlns:p14="http://schemas.microsoft.com/office/powerpoint/2010/main" val="134872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BÀI TẬP LỚN</a:t>
            </a:r>
            <a:r>
              <a:rPr lang="en-US" dirty="0"/>
              <a:t/>
            </a:r>
            <a:br>
              <a:rPr lang="en-US" dirty="0"/>
            </a:br>
            <a:r>
              <a:rPr lang="vi-VN" b="1" dirty="0"/>
              <a:t>HỌC PHẦN: PHÂN TÍCH THIẾT KẾ HỆ THỐNG</a:t>
            </a:r>
            <a:r>
              <a:rPr lang="en-US" dirty="0"/>
              <a:t/>
            </a:r>
            <a:br>
              <a:rPr lang="en-US" dirty="0"/>
            </a:br>
            <a:r>
              <a:rPr lang="vi-VN" b="1" dirty="0"/>
              <a:t>Mã đề tài: 0</a:t>
            </a:r>
            <a:r>
              <a:rPr lang="en-US" b="1" dirty="0"/>
              <a:t>6</a:t>
            </a:r>
            <a:r>
              <a:rPr lang="en-US" dirty="0"/>
              <a:t/>
            </a:r>
            <a:br>
              <a:rPr lang="en-US" dirty="0"/>
            </a:br>
            <a:endParaRPr lang="en-US" dirty="0"/>
          </a:p>
        </p:txBody>
      </p:sp>
      <p:sp>
        <p:nvSpPr>
          <p:cNvPr id="3" name="Content Placeholder 2"/>
          <p:cNvSpPr>
            <a:spLocks noGrp="1"/>
          </p:cNvSpPr>
          <p:nvPr>
            <p:ph sz="quarter" idx="13"/>
          </p:nvPr>
        </p:nvSpPr>
        <p:spPr>
          <a:xfrm>
            <a:off x="913774" y="2367092"/>
            <a:ext cx="10363826" cy="4033708"/>
          </a:xfrm>
        </p:spPr>
        <p:txBody>
          <a:bodyPr>
            <a:normAutofit fontScale="85000" lnSpcReduction="10000"/>
          </a:bodyPr>
          <a:lstStyle/>
          <a:p>
            <a:pPr marL="0" lvl="0" indent="0" fontAlgn="base">
              <a:buNone/>
            </a:pPr>
            <a:r>
              <a:rPr lang="en-US" b="1" dirty="0" smtClean="0"/>
              <a:t>					</a:t>
            </a:r>
            <a:r>
              <a:rPr lang="vi-VN" b="1" dirty="0" smtClean="0"/>
              <a:t>Tên </a:t>
            </a:r>
            <a:r>
              <a:rPr lang="vi-VN" b="1" dirty="0"/>
              <a:t>đề tài</a:t>
            </a:r>
            <a:endParaRPr lang="en-US" sz="1600" dirty="0"/>
          </a:p>
          <a:p>
            <a:pPr marL="0" indent="0">
              <a:buNone/>
            </a:pPr>
            <a:r>
              <a:rPr lang="en-US" b="1" i="1" dirty="0" smtClean="0"/>
              <a:t>		</a:t>
            </a:r>
            <a:r>
              <a:rPr lang="vi-VN" b="1" i="1" dirty="0" smtClean="0"/>
              <a:t>Phân </a:t>
            </a:r>
            <a:r>
              <a:rPr lang="vi-VN" b="1" i="1" dirty="0"/>
              <a:t>tích và thiết kế hệ thống: quản </a:t>
            </a:r>
            <a:r>
              <a:rPr lang="vi-VN" b="1" i="1" dirty="0" smtClean="0"/>
              <a:t>lý</a:t>
            </a:r>
            <a:r>
              <a:rPr lang="en-US" sz="1600" dirty="0"/>
              <a:t> </a:t>
            </a:r>
            <a:r>
              <a:rPr lang="vi-VN" b="1" i="1" dirty="0" smtClean="0"/>
              <a:t>bán </a:t>
            </a:r>
            <a:r>
              <a:rPr lang="vi-VN" b="1" i="1" dirty="0"/>
              <a:t>hàng siêu thị mini</a:t>
            </a:r>
            <a:endParaRPr lang="en-US" sz="1600" dirty="0"/>
          </a:p>
          <a:p>
            <a:pPr lvl="0" fontAlgn="base"/>
            <a:r>
              <a:rPr lang="vi-VN" b="1" dirty="0"/>
              <a:t>Mục </a:t>
            </a:r>
            <a:r>
              <a:rPr lang="vi-VN" b="1" dirty="0" smtClean="0"/>
              <a:t>đích</a:t>
            </a:r>
            <a:r>
              <a:rPr lang="en-US" sz="1600" dirty="0" smtClean="0"/>
              <a:t>:</a:t>
            </a:r>
          </a:p>
          <a:p>
            <a:pPr marL="0" lvl="0" indent="0" fontAlgn="base">
              <a:buNone/>
            </a:pPr>
            <a:r>
              <a:rPr lang="en-US" sz="1600" dirty="0"/>
              <a:t>	 </a:t>
            </a:r>
            <a:r>
              <a:rPr lang="en-US" sz="1600" dirty="0" smtClean="0"/>
              <a:t>        </a:t>
            </a:r>
            <a:r>
              <a:rPr lang="vi-VN" dirty="0" smtClean="0"/>
              <a:t>Phân </a:t>
            </a:r>
            <a:r>
              <a:rPr lang="vi-VN" dirty="0"/>
              <a:t>tích và thiết kế hệ </a:t>
            </a:r>
            <a:r>
              <a:rPr lang="vi-VN" dirty="0" smtClean="0"/>
              <a:t>thống</a:t>
            </a:r>
            <a:endParaRPr lang="en-US" sz="1000" dirty="0" smtClean="0"/>
          </a:p>
          <a:p>
            <a:pPr lvl="0" fontAlgn="base"/>
            <a:r>
              <a:rPr lang="vi-VN" b="1" dirty="0" smtClean="0"/>
              <a:t>Công </a:t>
            </a:r>
            <a:r>
              <a:rPr lang="vi-VN" b="1" dirty="0"/>
              <a:t>việc cần thực hiện</a:t>
            </a:r>
            <a:endParaRPr lang="en-US" sz="1600" dirty="0"/>
          </a:p>
          <a:p>
            <a:pPr lvl="1" fontAlgn="base"/>
            <a:r>
              <a:rPr lang="vi-VN" dirty="0"/>
              <a:t>Khảo sát và tìm hiểu hệ thống.</a:t>
            </a:r>
            <a:endParaRPr lang="en-US" sz="1400" dirty="0"/>
          </a:p>
          <a:p>
            <a:pPr lvl="1" fontAlgn="base"/>
            <a:r>
              <a:rPr lang="vi-VN" dirty="0"/>
              <a:t>Tìm hiểu quy trình nghiệp vụ của hệ thống.</a:t>
            </a:r>
            <a:endParaRPr lang="en-US" sz="1400" dirty="0"/>
          </a:p>
          <a:p>
            <a:pPr lvl="1" fontAlgn="base"/>
            <a:r>
              <a:rPr lang="en-US" dirty="0"/>
              <a:t>X</a:t>
            </a:r>
            <a:r>
              <a:rPr lang="vi-VN" dirty="0" smtClean="0"/>
              <a:t>ác </a:t>
            </a:r>
            <a:r>
              <a:rPr lang="vi-VN" dirty="0"/>
              <a:t>định yêu cầu của hệ thống.</a:t>
            </a:r>
            <a:endParaRPr lang="en-US" sz="1400" dirty="0"/>
          </a:p>
          <a:p>
            <a:pPr lvl="1" fontAlgn="base"/>
            <a:r>
              <a:rPr lang="vi-VN" dirty="0"/>
              <a:t>Xây dựng mô hình nghiệp vụ của hệ thống, mô hình phân rã chức năng.</a:t>
            </a:r>
            <a:endParaRPr lang="en-US" sz="1400" dirty="0"/>
          </a:p>
          <a:p>
            <a:pPr lvl="1" fontAlgn="base"/>
            <a:r>
              <a:rPr lang="vi-VN" dirty="0"/>
              <a:t>Xây dựng mô hình hóa tiến trình -  Phân tích chức năng nghiệp vụ của hệ thống.</a:t>
            </a:r>
            <a:endParaRPr lang="en-US" sz="1400" dirty="0"/>
          </a:p>
          <a:p>
            <a:endParaRPr lang="en-US" dirty="0"/>
          </a:p>
        </p:txBody>
      </p:sp>
      <p:pic>
        <p:nvPicPr>
          <p:cNvPr id="4" name="Picture 2" descr="Phần Mềm Quản Lý Cửa Hàng Siêu Thị Mini &quot;Tính Nhanh - Bán Nhanh&quot; của  TimeSo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693" y="3220531"/>
            <a:ext cx="4818121" cy="197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33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Phát triển bền vững ở Việt Nam: Tiêu chí đánh giá và định hướng phát triể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76" y="0"/>
            <a:ext cx="1229047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Quảng Cáo Hiệu Quả - GLOBAL ADS"/>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4000"/>
                    </a14:imgEffect>
                  </a14:imgLayer>
                </a14:imgProps>
              </a:ext>
              <a:ext uri="{28A0092B-C50C-407E-A947-70E740481C1C}">
                <a14:useLocalDpi xmlns:a14="http://schemas.microsoft.com/office/drawing/2010/main" val="0"/>
              </a:ext>
            </a:extLst>
          </a:blip>
          <a:srcRect/>
          <a:stretch>
            <a:fillRect/>
          </a:stretch>
        </p:blipFill>
        <p:spPr bwMode="auto">
          <a:xfrm>
            <a:off x="9683604" y="1391872"/>
            <a:ext cx="2508396" cy="25083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618892" y="253219"/>
            <a:ext cx="2954215" cy="707886"/>
          </a:xfrm>
          <a:prstGeom prst="rect">
            <a:avLst/>
          </a:prstGeom>
          <a:noFill/>
        </p:spPr>
        <p:txBody>
          <a:bodyPr wrap="square" rtlCol="0">
            <a:spAutoFit/>
          </a:bodyPr>
          <a:lstStyle/>
          <a:p>
            <a:r>
              <a:rPr lang="vi-VN" sz="4000" b="1" dirty="0"/>
              <a:t>KẾT LUẬN</a:t>
            </a:r>
            <a:endParaRPr lang="en-US" sz="4000" dirty="0"/>
          </a:p>
        </p:txBody>
      </p:sp>
      <p:sp>
        <p:nvSpPr>
          <p:cNvPr id="7" name="TextBox 6"/>
          <p:cNvSpPr txBox="1"/>
          <p:nvPr/>
        </p:nvSpPr>
        <p:spPr>
          <a:xfrm>
            <a:off x="0" y="440601"/>
            <a:ext cx="6091311" cy="2677656"/>
          </a:xfrm>
          <a:prstGeom prst="rect">
            <a:avLst/>
          </a:prstGeom>
          <a:noFill/>
        </p:spPr>
        <p:txBody>
          <a:bodyPr wrap="square" rtlCol="0">
            <a:spAutoFit/>
          </a:bodyPr>
          <a:lstStyle/>
          <a:p>
            <a:r>
              <a:rPr lang="en-US" sz="2800" b="1" dirty="0" err="1"/>
              <a:t>Kết</a:t>
            </a:r>
            <a:r>
              <a:rPr lang="en-US" sz="2800" b="1" dirty="0"/>
              <a:t> </a:t>
            </a:r>
            <a:r>
              <a:rPr lang="en-US" sz="2800" b="1" dirty="0" err="1"/>
              <a:t>quả</a:t>
            </a:r>
            <a:r>
              <a:rPr lang="en-US" sz="2800" b="1" dirty="0"/>
              <a:t> </a:t>
            </a:r>
            <a:r>
              <a:rPr lang="en-US" sz="2800" b="1" dirty="0" err="1"/>
              <a:t>đạt</a:t>
            </a:r>
            <a:r>
              <a:rPr lang="en-US" sz="2800" b="1" dirty="0"/>
              <a:t> </a:t>
            </a:r>
            <a:r>
              <a:rPr lang="en-US" sz="2800" b="1" dirty="0" err="1"/>
              <a:t>được</a:t>
            </a:r>
            <a:r>
              <a:rPr lang="en-US" sz="2800" b="1" dirty="0"/>
              <a:t>:</a:t>
            </a:r>
            <a:endParaRPr lang="en-US" sz="2800" dirty="0"/>
          </a:p>
          <a:p>
            <a:r>
              <a:rPr lang="en-US" sz="2800" dirty="0"/>
              <a:t>Qua </a:t>
            </a:r>
            <a:r>
              <a:rPr lang="en-US" sz="2800" dirty="0" err="1"/>
              <a:t>thời</a:t>
            </a:r>
            <a:r>
              <a:rPr lang="en-US" sz="2800" dirty="0"/>
              <a:t> </a:t>
            </a:r>
            <a:r>
              <a:rPr lang="en-US" sz="2800" dirty="0" err="1"/>
              <a:t>gian</a:t>
            </a:r>
            <a:r>
              <a:rPr lang="en-US" sz="2800" dirty="0"/>
              <a:t> </a:t>
            </a:r>
            <a:r>
              <a:rPr lang="en-US" sz="2800" dirty="0" err="1"/>
              <a:t>học</a:t>
            </a:r>
            <a:r>
              <a:rPr lang="en-US" sz="2800" dirty="0"/>
              <a:t> </a:t>
            </a:r>
            <a:r>
              <a:rPr lang="en-US" sz="2800" dirty="0" err="1"/>
              <a:t>tập</a:t>
            </a:r>
            <a:r>
              <a:rPr lang="en-US" sz="2800" dirty="0"/>
              <a:t> </a:t>
            </a:r>
            <a:r>
              <a:rPr lang="en-US" sz="2800" dirty="0" err="1"/>
              <a:t>và</a:t>
            </a:r>
            <a:r>
              <a:rPr lang="en-US" sz="2800" dirty="0"/>
              <a:t> </a:t>
            </a:r>
            <a:r>
              <a:rPr lang="en-US" sz="2800" dirty="0" err="1"/>
              <a:t>nghiên</a:t>
            </a:r>
            <a:r>
              <a:rPr lang="en-US" sz="2800" dirty="0"/>
              <a:t> </a:t>
            </a:r>
            <a:r>
              <a:rPr lang="en-US" sz="2800" dirty="0" err="1"/>
              <a:t>cứu</a:t>
            </a:r>
            <a:r>
              <a:rPr lang="en-US" sz="2800" dirty="0"/>
              <a:t>, </a:t>
            </a:r>
            <a:r>
              <a:rPr lang="en-US" sz="2800" dirty="0" err="1" smtClean="0"/>
              <a:t>nhìn</a:t>
            </a:r>
            <a:r>
              <a:rPr lang="en-US" sz="2800" dirty="0" smtClean="0"/>
              <a:t> </a:t>
            </a:r>
            <a:r>
              <a:rPr lang="en-US" sz="2800" dirty="0" err="1" smtClean="0"/>
              <a:t>chung</a:t>
            </a:r>
            <a:r>
              <a:rPr lang="en-US" sz="2800" dirty="0" smtClean="0"/>
              <a:t> </a:t>
            </a:r>
            <a:r>
              <a:rPr lang="en-US" sz="2800" dirty="0" err="1"/>
              <a:t>đề</a:t>
            </a:r>
            <a:r>
              <a:rPr lang="en-US" sz="2800" dirty="0"/>
              <a:t> </a:t>
            </a:r>
            <a:r>
              <a:rPr lang="en-US" sz="2800" dirty="0" err="1"/>
              <a:t>tài</a:t>
            </a:r>
            <a:r>
              <a:rPr lang="en-US" sz="2800" dirty="0"/>
              <a:t> </a:t>
            </a:r>
            <a:r>
              <a:rPr lang="en-US" sz="2800" dirty="0" err="1"/>
              <a:t>đã</a:t>
            </a:r>
            <a:r>
              <a:rPr lang="en-US" sz="2800" dirty="0"/>
              <a:t> </a:t>
            </a:r>
            <a:r>
              <a:rPr lang="en-US" sz="2800" dirty="0" err="1"/>
              <a:t>hoàn</a:t>
            </a:r>
            <a:r>
              <a:rPr lang="en-US" sz="2800" dirty="0"/>
              <a:t> </a:t>
            </a:r>
            <a:r>
              <a:rPr lang="en-US" sz="2800" dirty="0" err="1"/>
              <a:t>thành</a:t>
            </a:r>
            <a:r>
              <a:rPr lang="en-US" sz="2800" dirty="0"/>
              <a:t> </a:t>
            </a:r>
            <a:r>
              <a:rPr lang="en-US" sz="2800" dirty="0" err="1"/>
              <a:t>các</a:t>
            </a:r>
            <a:r>
              <a:rPr lang="en-US" sz="2800" dirty="0"/>
              <a:t> </a:t>
            </a:r>
            <a:r>
              <a:rPr lang="en-US" sz="2800" dirty="0" err="1"/>
              <a:t>mục</a:t>
            </a:r>
            <a:r>
              <a:rPr lang="en-US" sz="2800" dirty="0"/>
              <a:t> </a:t>
            </a:r>
            <a:r>
              <a:rPr lang="en-US" sz="2800" dirty="0" err="1"/>
              <a:t>tiêu</a:t>
            </a:r>
            <a:r>
              <a:rPr lang="en-US" sz="2800" dirty="0"/>
              <a:t>, </a:t>
            </a:r>
            <a:r>
              <a:rPr lang="en-US" sz="2800" dirty="0" err="1"/>
              <a:t>nhiệm</a:t>
            </a:r>
            <a:r>
              <a:rPr lang="en-US" sz="2800" dirty="0"/>
              <a:t> </a:t>
            </a:r>
            <a:r>
              <a:rPr lang="en-US" sz="2800" dirty="0" err="1"/>
              <a:t>vụ</a:t>
            </a:r>
            <a:r>
              <a:rPr lang="en-US" sz="2800" dirty="0"/>
              <a:t> </a:t>
            </a:r>
            <a:r>
              <a:rPr lang="en-US" sz="2800" dirty="0" err="1"/>
              <a:t>và</a:t>
            </a:r>
            <a:r>
              <a:rPr lang="en-US" sz="2800" dirty="0"/>
              <a:t> </a:t>
            </a:r>
            <a:r>
              <a:rPr lang="en-US" sz="2800" dirty="0" err="1"/>
              <a:t>chức</a:t>
            </a:r>
            <a:r>
              <a:rPr lang="en-US" sz="2800" dirty="0"/>
              <a:t> </a:t>
            </a:r>
            <a:r>
              <a:rPr lang="en-US" sz="2800" dirty="0" err="1"/>
              <a:t>năng</a:t>
            </a:r>
            <a:r>
              <a:rPr lang="en-US" sz="2800" dirty="0"/>
              <a:t> </a:t>
            </a:r>
            <a:r>
              <a:rPr lang="en-US" sz="2800" dirty="0" err="1"/>
              <a:t>theo</a:t>
            </a:r>
            <a:r>
              <a:rPr lang="en-US" sz="2800" dirty="0"/>
              <a:t> </a:t>
            </a:r>
            <a:r>
              <a:rPr lang="en-US" sz="2800" dirty="0" err="1"/>
              <a:t>yêu</a:t>
            </a:r>
            <a:r>
              <a:rPr lang="en-US" sz="2800" dirty="0"/>
              <a:t> </a:t>
            </a:r>
            <a:r>
              <a:rPr lang="en-US" sz="2800" dirty="0" err="1"/>
              <a:t>cầu</a:t>
            </a:r>
            <a:r>
              <a:rPr lang="en-US" sz="2800" dirty="0"/>
              <a:t> </a:t>
            </a:r>
            <a:r>
              <a:rPr lang="en-US" sz="2800" dirty="0" err="1"/>
              <a:t>đề</a:t>
            </a:r>
            <a:r>
              <a:rPr lang="en-US" sz="2800" dirty="0"/>
              <a:t> </a:t>
            </a:r>
            <a:r>
              <a:rPr lang="en-US" sz="2800" dirty="0" err="1"/>
              <a:t>ra</a:t>
            </a:r>
            <a:endParaRPr lang="en-US" sz="2800" dirty="0"/>
          </a:p>
          <a:p>
            <a:r>
              <a:rPr lang="en-US" sz="2800" dirty="0"/>
              <a:t> </a:t>
            </a:r>
            <a:r>
              <a:rPr lang="en-US" sz="2800" dirty="0" err="1" smtClean="0"/>
              <a:t>Còn</a:t>
            </a:r>
            <a:r>
              <a:rPr lang="en-US" sz="2800" dirty="0" smtClean="0"/>
              <a:t> </a:t>
            </a:r>
            <a:r>
              <a:rPr lang="en-US" sz="2800" dirty="0" err="1"/>
              <a:t>một</a:t>
            </a:r>
            <a:r>
              <a:rPr lang="en-US" sz="2800" dirty="0"/>
              <a:t> </a:t>
            </a:r>
            <a:r>
              <a:rPr lang="en-US" sz="2800" dirty="0" err="1"/>
              <a:t>số</a:t>
            </a:r>
            <a:r>
              <a:rPr lang="en-US" sz="2800" dirty="0"/>
              <a:t> </a:t>
            </a:r>
            <a:r>
              <a:rPr lang="en-US" sz="2800" dirty="0" err="1"/>
              <a:t>lỗi</a:t>
            </a:r>
            <a:r>
              <a:rPr lang="en-US" sz="2800" dirty="0"/>
              <a:t> </a:t>
            </a:r>
            <a:r>
              <a:rPr lang="en-US" sz="2800" dirty="0" err="1"/>
              <a:t>nhỏ</a:t>
            </a:r>
            <a:r>
              <a:rPr lang="en-US" sz="2800" dirty="0"/>
              <a:t> </a:t>
            </a:r>
            <a:r>
              <a:rPr lang="en-US" sz="2800" dirty="0" err="1"/>
              <a:t>chưa</a:t>
            </a:r>
            <a:r>
              <a:rPr lang="en-US" sz="2800" dirty="0"/>
              <a:t> </a:t>
            </a:r>
            <a:r>
              <a:rPr lang="en-US" sz="2800" dirty="0" err="1"/>
              <a:t>bắt</a:t>
            </a:r>
            <a:r>
              <a:rPr lang="en-US" sz="2800" dirty="0"/>
              <a:t> </a:t>
            </a:r>
            <a:r>
              <a:rPr lang="en-US" sz="2800" dirty="0" err="1" smtClean="0"/>
              <a:t>được</a:t>
            </a:r>
            <a:endParaRPr lang="en-US" sz="2800" dirty="0"/>
          </a:p>
        </p:txBody>
      </p:sp>
      <p:sp>
        <p:nvSpPr>
          <p:cNvPr id="8" name="TextBox 7"/>
          <p:cNvSpPr txBox="1"/>
          <p:nvPr/>
        </p:nvSpPr>
        <p:spPr>
          <a:xfrm>
            <a:off x="4618892" y="4040306"/>
            <a:ext cx="7357403" cy="2677656"/>
          </a:xfrm>
          <a:prstGeom prst="rect">
            <a:avLst/>
          </a:prstGeom>
          <a:noFill/>
        </p:spPr>
        <p:txBody>
          <a:bodyPr wrap="square" rtlCol="0">
            <a:spAutoFit/>
          </a:bodyPr>
          <a:lstStyle/>
          <a:p>
            <a:r>
              <a:rPr lang="en-US" sz="2800" b="1" dirty="0" err="1"/>
              <a:t>Hướng</a:t>
            </a:r>
            <a:r>
              <a:rPr lang="en-US" sz="2800" b="1" dirty="0"/>
              <a:t> </a:t>
            </a:r>
            <a:r>
              <a:rPr lang="en-US" sz="2800" b="1" dirty="0" err="1"/>
              <a:t>phát</a:t>
            </a:r>
            <a:r>
              <a:rPr lang="en-US" sz="2800" b="1" dirty="0"/>
              <a:t> </a:t>
            </a:r>
            <a:r>
              <a:rPr lang="en-US" sz="2800" b="1" dirty="0" err="1"/>
              <a:t>triển</a:t>
            </a:r>
            <a:r>
              <a:rPr lang="en-US" sz="2800" b="1" dirty="0"/>
              <a:t>:</a:t>
            </a:r>
            <a:endParaRPr lang="en-US" sz="2800" dirty="0"/>
          </a:p>
          <a:p>
            <a:r>
              <a:rPr lang="en-US" sz="2800" dirty="0"/>
              <a:t>         </a:t>
            </a:r>
            <a:r>
              <a:rPr lang="en-US" sz="2800" dirty="0" err="1"/>
              <a:t>Có</a:t>
            </a:r>
            <a:r>
              <a:rPr lang="en-US" sz="2800" dirty="0"/>
              <a:t> </a:t>
            </a:r>
            <a:r>
              <a:rPr lang="en-US" sz="2800" dirty="0" err="1"/>
              <a:t>khả</a:t>
            </a:r>
            <a:r>
              <a:rPr lang="en-US" sz="2800" dirty="0"/>
              <a:t> </a:t>
            </a:r>
            <a:r>
              <a:rPr lang="en-US" sz="2800" dirty="0" err="1"/>
              <a:t>năng</a:t>
            </a:r>
            <a:r>
              <a:rPr lang="en-US" sz="2800" dirty="0"/>
              <a:t> </a:t>
            </a:r>
            <a:r>
              <a:rPr lang="en-US" sz="2800" dirty="0" err="1"/>
              <a:t>nâng</a:t>
            </a:r>
            <a:r>
              <a:rPr lang="en-US" sz="2800" dirty="0"/>
              <a:t> </a:t>
            </a:r>
            <a:r>
              <a:rPr lang="en-US" sz="2800" dirty="0" err="1"/>
              <a:t>cao</a:t>
            </a:r>
            <a:r>
              <a:rPr lang="en-US" sz="2800" dirty="0"/>
              <a:t>, </a:t>
            </a:r>
            <a:r>
              <a:rPr lang="en-US" sz="2800" dirty="0" err="1"/>
              <a:t>linh</a:t>
            </a:r>
            <a:r>
              <a:rPr lang="en-US" sz="2800" dirty="0"/>
              <a:t> </a:t>
            </a:r>
            <a:r>
              <a:rPr lang="en-US" sz="2800" dirty="0" err="1"/>
              <a:t>động</a:t>
            </a:r>
            <a:r>
              <a:rPr lang="en-US" sz="2800" dirty="0"/>
              <a:t> </a:t>
            </a:r>
            <a:r>
              <a:rPr lang="en-US" sz="2800" dirty="0" err="1"/>
              <a:t>trong</a:t>
            </a:r>
            <a:r>
              <a:rPr lang="en-US" sz="2800" dirty="0"/>
              <a:t> </a:t>
            </a:r>
            <a:r>
              <a:rPr lang="en-US" sz="2800" dirty="0" err="1"/>
              <a:t>các</a:t>
            </a:r>
            <a:r>
              <a:rPr lang="en-US" sz="2800" dirty="0"/>
              <a:t> </a:t>
            </a:r>
            <a:r>
              <a:rPr lang="en-US" sz="2800" dirty="0" smtClean="0"/>
              <a:t>		</a:t>
            </a:r>
            <a:r>
              <a:rPr lang="en-US" sz="2800" dirty="0" err="1" smtClean="0"/>
              <a:t>nghiệp</a:t>
            </a:r>
            <a:r>
              <a:rPr lang="en-US" sz="2800" dirty="0" smtClean="0"/>
              <a:t> </a:t>
            </a:r>
            <a:r>
              <a:rPr lang="en-US" sz="2800" dirty="0" err="1"/>
              <a:t>vụ</a:t>
            </a:r>
            <a:r>
              <a:rPr lang="en-US" sz="2800" dirty="0"/>
              <a:t> </a:t>
            </a:r>
            <a:r>
              <a:rPr lang="en-US" sz="2800" dirty="0" err="1"/>
              <a:t>khảo</a:t>
            </a:r>
            <a:r>
              <a:rPr lang="en-US" sz="2800" dirty="0"/>
              <a:t> </a:t>
            </a:r>
            <a:r>
              <a:rPr lang="en-US" sz="2800" dirty="0" err="1"/>
              <a:t>sát</a:t>
            </a:r>
            <a:r>
              <a:rPr lang="en-US" sz="2800" dirty="0"/>
              <a:t> </a:t>
            </a:r>
            <a:r>
              <a:rPr lang="en-US" sz="2800" dirty="0" err="1"/>
              <a:t>và</a:t>
            </a:r>
            <a:r>
              <a:rPr lang="en-US" sz="2800" dirty="0"/>
              <a:t> </a:t>
            </a:r>
            <a:r>
              <a:rPr lang="en-US" sz="2800" dirty="0" err="1"/>
              <a:t>dần</a:t>
            </a:r>
            <a:r>
              <a:rPr lang="en-US" sz="2800" dirty="0"/>
              <a:t> </a:t>
            </a:r>
            <a:r>
              <a:rPr lang="en-US" sz="2800" dirty="0" err="1"/>
              <a:t>đi</a:t>
            </a:r>
            <a:endParaRPr lang="en-US" sz="2800" dirty="0"/>
          </a:p>
          <a:p>
            <a:r>
              <a:rPr lang="en-US" sz="2800" dirty="0"/>
              <a:t>         </a:t>
            </a:r>
            <a:r>
              <a:rPr lang="en-US" sz="2800" dirty="0" err="1"/>
              <a:t>tới</a:t>
            </a:r>
            <a:r>
              <a:rPr lang="en-US" sz="2800" dirty="0"/>
              <a:t> </a:t>
            </a:r>
            <a:r>
              <a:rPr lang="en-US" sz="2800" dirty="0" err="1"/>
              <a:t>phát</a:t>
            </a:r>
            <a:r>
              <a:rPr lang="en-US" sz="2800" dirty="0"/>
              <a:t> </a:t>
            </a:r>
            <a:r>
              <a:rPr lang="en-US" sz="2800" dirty="0" err="1"/>
              <a:t>triển</a:t>
            </a:r>
            <a:r>
              <a:rPr lang="en-US" sz="2800" dirty="0"/>
              <a:t> </a:t>
            </a:r>
            <a:r>
              <a:rPr lang="en-US" sz="2800" dirty="0" err="1"/>
              <a:t>chương</a:t>
            </a:r>
            <a:r>
              <a:rPr lang="en-US" sz="2800" dirty="0"/>
              <a:t> </a:t>
            </a:r>
            <a:r>
              <a:rPr lang="en-US" sz="2800" dirty="0" err="1"/>
              <a:t>trình</a:t>
            </a:r>
            <a:endParaRPr lang="en-US" sz="2800" dirty="0"/>
          </a:p>
          <a:p>
            <a:r>
              <a:rPr lang="en-US" sz="2800" dirty="0"/>
              <a:t>         </a:t>
            </a:r>
            <a:r>
              <a:rPr lang="en-US" sz="2800" dirty="0" err="1"/>
              <a:t>Nâng</a:t>
            </a:r>
            <a:r>
              <a:rPr lang="en-US" sz="2800" dirty="0"/>
              <a:t> </a:t>
            </a:r>
            <a:r>
              <a:rPr lang="en-US" sz="2800" dirty="0" err="1"/>
              <a:t>cao</a:t>
            </a:r>
            <a:r>
              <a:rPr lang="en-US" sz="2800" dirty="0"/>
              <a:t> </a:t>
            </a:r>
            <a:r>
              <a:rPr lang="en-US" sz="2800" dirty="0" err="1"/>
              <a:t>khả</a:t>
            </a:r>
            <a:r>
              <a:rPr lang="en-US" sz="2800" dirty="0"/>
              <a:t> </a:t>
            </a:r>
            <a:r>
              <a:rPr lang="en-US" sz="2800" dirty="0" err="1"/>
              <a:t>năng</a:t>
            </a:r>
            <a:r>
              <a:rPr lang="en-US" sz="2800" dirty="0"/>
              <a:t> </a:t>
            </a:r>
            <a:r>
              <a:rPr lang="en-US" sz="2800" dirty="0" err="1"/>
              <a:t>xử</a:t>
            </a:r>
            <a:r>
              <a:rPr lang="en-US" sz="2800" dirty="0"/>
              <a:t> </a:t>
            </a:r>
            <a:r>
              <a:rPr lang="en-US" sz="2800" dirty="0" err="1"/>
              <a:t>lý</a:t>
            </a:r>
            <a:r>
              <a:rPr lang="en-US" sz="2800" dirty="0"/>
              <a:t> </a:t>
            </a:r>
            <a:r>
              <a:rPr lang="en-US" sz="2800" dirty="0" err="1"/>
              <a:t>các</a:t>
            </a:r>
            <a:r>
              <a:rPr lang="en-US" sz="2800" dirty="0"/>
              <a:t> </a:t>
            </a:r>
            <a:r>
              <a:rPr lang="en-US" sz="2800" dirty="0" err="1"/>
              <a:t>lỗi</a:t>
            </a:r>
            <a:r>
              <a:rPr lang="en-US" sz="2800" dirty="0"/>
              <a:t> </a:t>
            </a:r>
          </a:p>
          <a:p>
            <a:r>
              <a:rPr lang="en-US" sz="2800" dirty="0"/>
              <a:t>         </a:t>
            </a:r>
            <a:r>
              <a:rPr lang="en-US" sz="2800" dirty="0" err="1"/>
              <a:t>Hoàn</a:t>
            </a:r>
            <a:r>
              <a:rPr lang="en-US" sz="2800" dirty="0"/>
              <a:t> </a:t>
            </a:r>
            <a:r>
              <a:rPr lang="en-US" sz="2800" dirty="0" err="1"/>
              <a:t>thiện</a:t>
            </a:r>
            <a:r>
              <a:rPr lang="en-US" sz="2800" dirty="0"/>
              <a:t> </a:t>
            </a:r>
            <a:r>
              <a:rPr lang="en-US" sz="2800" dirty="0" err="1"/>
              <a:t>các</a:t>
            </a:r>
            <a:r>
              <a:rPr lang="en-US" sz="2800" dirty="0"/>
              <a:t> </a:t>
            </a:r>
            <a:r>
              <a:rPr lang="en-US" sz="2800" dirty="0" err="1"/>
              <a:t>kỹ</a:t>
            </a:r>
            <a:r>
              <a:rPr lang="en-US" sz="2800" dirty="0"/>
              <a:t> </a:t>
            </a:r>
            <a:r>
              <a:rPr lang="en-US" sz="2800" dirty="0" err="1" smtClean="0"/>
              <a:t>năng</a:t>
            </a:r>
            <a:endParaRPr lang="en-US" sz="2800" dirty="0"/>
          </a:p>
        </p:txBody>
      </p:sp>
    </p:spTree>
    <p:extLst>
      <p:ext uri="{BB962C8B-B14F-4D97-AF65-F5344CB8AC3E}">
        <p14:creationId xmlns:p14="http://schemas.microsoft.com/office/powerpoint/2010/main" val="410013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3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TÀI LIỆU THAM </a:t>
            </a:r>
            <a:r>
              <a:rPr lang="vi-VN" b="1" dirty="0" smtClean="0"/>
              <a:t>KHẢO</a:t>
            </a:r>
            <a:endParaRPr lang="en-US" dirty="0"/>
          </a:p>
        </p:txBody>
      </p:sp>
      <p:sp>
        <p:nvSpPr>
          <p:cNvPr id="3" name="Content Placeholder 2"/>
          <p:cNvSpPr>
            <a:spLocks noGrp="1"/>
          </p:cNvSpPr>
          <p:nvPr>
            <p:ph sz="quarter" idx="13"/>
          </p:nvPr>
        </p:nvSpPr>
        <p:spPr>
          <a:xfrm>
            <a:off x="913774" y="1867989"/>
            <a:ext cx="10363826" cy="4598125"/>
          </a:xfrm>
        </p:spPr>
        <p:txBody>
          <a:bodyPr/>
          <a:lstStyle/>
          <a:p>
            <a:pPr marL="0" indent="0">
              <a:buNone/>
            </a:pPr>
            <a:endParaRPr lang="en-US" dirty="0" smtClean="0"/>
          </a:p>
          <a:p>
            <a:pPr marL="0" indent="0">
              <a:buNone/>
            </a:pPr>
            <a:endParaRPr lang="en-US" dirty="0"/>
          </a:p>
          <a:p>
            <a:endParaRPr lang="en-US" dirty="0" smtClean="0"/>
          </a:p>
          <a:p>
            <a:endParaRPr lang="en-US" dirty="0"/>
          </a:p>
          <a:p>
            <a:endParaRPr lang="en-US" dirty="0" smtClean="0"/>
          </a:p>
          <a:p>
            <a:endParaRPr lang="en-US" dirty="0" smtClean="0"/>
          </a:p>
          <a:p>
            <a:pPr marL="457200" lvl="1" indent="0" fontAlgn="base">
              <a:buNone/>
            </a:pPr>
            <a:r>
              <a:rPr lang="vi-VN" dirty="0"/>
              <a:t>Nguyễn Văn Vỵ, </a:t>
            </a:r>
            <a:r>
              <a:rPr lang="vi-VN" b="1" dirty="0"/>
              <a:t>Giáo trình Phân tích thiết kế các hệ thống thông tin</a:t>
            </a:r>
            <a:r>
              <a:rPr lang="vi-VN" dirty="0"/>
              <a:t>, NXB Giáo dục Việt nam, 2010.</a:t>
            </a:r>
            <a:endParaRPr lang="en-US" sz="1400" dirty="0"/>
          </a:p>
          <a:p>
            <a:pPr marL="457200" lvl="1" indent="0" fontAlgn="base">
              <a:buNone/>
            </a:pPr>
            <a:r>
              <a:rPr lang="vi-VN" b="1" dirty="0"/>
              <a:t>Bài giảng Phân tích thiết kế hệ thống</a:t>
            </a:r>
            <a:r>
              <a:rPr lang="vi-VN" dirty="0"/>
              <a:t>, Khoa CNTT, ĐH HH VN</a:t>
            </a:r>
            <a:endParaRPr lang="en-US" sz="1400" dirty="0"/>
          </a:p>
          <a:p>
            <a:endParaRPr lang="en-US" dirty="0"/>
          </a:p>
        </p:txBody>
      </p:sp>
      <p:pic>
        <p:nvPicPr>
          <p:cNvPr id="6" name="Picture 5"/>
          <p:cNvPicPr>
            <a:picLocks noChangeAspect="1"/>
          </p:cNvPicPr>
          <p:nvPr/>
        </p:nvPicPr>
        <p:blipFill>
          <a:blip r:embed="rId2"/>
          <a:stretch>
            <a:fillRect/>
          </a:stretch>
        </p:blipFill>
        <p:spPr>
          <a:xfrm>
            <a:off x="2566674" y="1902004"/>
            <a:ext cx="7058025" cy="2438400"/>
          </a:xfrm>
          <a:prstGeom prst="rect">
            <a:avLst/>
          </a:prstGeom>
        </p:spPr>
      </p:pic>
    </p:spTree>
    <p:extLst>
      <p:ext uri="{BB962C8B-B14F-4D97-AF65-F5344CB8AC3E}">
        <p14:creationId xmlns:p14="http://schemas.microsoft.com/office/powerpoint/2010/main" val="92356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792" y="1345474"/>
            <a:ext cx="10364451" cy="627017"/>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pic>
        <p:nvPicPr>
          <p:cNvPr id="2054" name="Picture 6" descr="Hình ảnh Thank You For Listening đẹ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578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BÀI TẬP LỚN</a:t>
            </a:r>
            <a:r>
              <a:rPr lang="en-US" dirty="0"/>
              <a:t/>
            </a:r>
            <a:br>
              <a:rPr lang="en-US" dirty="0"/>
            </a:br>
            <a:r>
              <a:rPr lang="vi-VN" b="1" dirty="0"/>
              <a:t>HỌC PHẦN: PHÂN TÍCH THIẾT KẾ HỆ THỐNG</a:t>
            </a:r>
            <a:r>
              <a:rPr lang="en-US" dirty="0"/>
              <a:t/>
            </a:r>
            <a:br>
              <a:rPr lang="en-US" dirty="0"/>
            </a:br>
            <a:r>
              <a:rPr lang="vi-VN" b="1" dirty="0"/>
              <a:t>Mã đề tài: 0</a:t>
            </a:r>
            <a:r>
              <a:rPr lang="en-US" b="1" dirty="0" smtClean="0"/>
              <a:t>6</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0631" y="2476768"/>
            <a:ext cx="3675643" cy="3204754"/>
          </a:xfrm>
          <a:prstGeom prst="rect">
            <a:avLst/>
          </a:prstGeom>
          <a:noFill/>
          <a:ln>
            <a:noFill/>
          </a:ln>
          <a:effectLst/>
          <a:scene3d>
            <a:camera prst="orthographicFront">
              <a:rot lat="0" lon="0" rev="0"/>
            </a:camera>
            <a:lightRig rig="chilly" dir="t">
              <a:rot lat="0" lon="0" rev="18480000"/>
            </a:lightRig>
          </a:scene3d>
          <a:sp3d prstMaterial="clear">
            <a:bevelT h="63500"/>
          </a:sp3d>
        </p:spPr>
      </p:pic>
      <p:sp>
        <p:nvSpPr>
          <p:cNvPr id="6" name="TextBox 5"/>
          <p:cNvSpPr txBox="1"/>
          <p:nvPr/>
        </p:nvSpPr>
        <p:spPr>
          <a:xfrm>
            <a:off x="913775" y="2476768"/>
            <a:ext cx="10363826" cy="3139321"/>
          </a:xfrm>
          <a:prstGeom prst="rect">
            <a:avLst/>
          </a:prstGeom>
          <a:noFill/>
        </p:spPr>
        <p:txBody>
          <a:bodyPr wrap="square" rtlCol="0">
            <a:spAutoFit/>
          </a:bodyPr>
          <a:lstStyle/>
          <a:p>
            <a:pPr lvl="1" fontAlgn="base"/>
            <a:r>
              <a:rPr lang="vi-VN" b="1" dirty="0" smtClean="0"/>
              <a:t>Yêu cầu</a:t>
            </a:r>
            <a:endParaRPr lang="en-US" dirty="0" smtClean="0"/>
          </a:p>
          <a:p>
            <a:pPr lvl="1" fontAlgn="base"/>
            <a:r>
              <a:rPr lang="vi-VN" dirty="0" smtClean="0"/>
              <a:t>Xây dựng mô hình dữ liệu quan niệm – Phân tích hệ thống về dữ liệu. Xây dựng mô hình dữ liệu liên kết thực </a:t>
            </a:r>
            <a:r>
              <a:rPr lang="vi-VN" dirty="0" smtClean="0"/>
              <a:t>thể</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rã</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sơ</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đồ</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luồng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dữ</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liệu</a:t>
            </a:r>
            <a:r>
              <a:rPr lang="vi-VN" dirty="0" smtClean="0">
                <a:latin typeface="Arial" panose="020B0604020202020204" pitchFamily="34" charset="0"/>
                <a:cs typeface="Arial" panose="020B0604020202020204" pitchFamily="34" charset="0"/>
              </a:rPr>
              <a:t>.</a:t>
            </a:r>
            <a:endParaRPr lang="en-US" sz="1400" dirty="0" smtClean="0">
              <a:latin typeface="Arial" panose="020B0604020202020204" pitchFamily="34" charset="0"/>
              <a:cs typeface="Arial" panose="020B0604020202020204" pitchFamily="34" charset="0"/>
            </a:endParaRPr>
          </a:p>
          <a:p>
            <a:pPr lvl="1" fontAlgn="base"/>
            <a:r>
              <a:rPr lang="vi-VN" dirty="0" smtClean="0"/>
              <a:t>Thiết </a:t>
            </a:r>
            <a:r>
              <a:rPr lang="vi-VN" dirty="0"/>
              <a:t>kế hệ thống: Thiết kế đầu vào, đầu ra của hệ thống. Thiết kế giao diện người dùng.</a:t>
            </a:r>
            <a:endParaRPr lang="en-US" sz="1400" dirty="0"/>
          </a:p>
          <a:p>
            <a:pPr lvl="1" fontAlgn="base"/>
            <a:r>
              <a:rPr lang="vi-VN" dirty="0"/>
              <a:t>Bảo vệ bài tập lớn.</a:t>
            </a:r>
            <a:endParaRPr lang="en-US" sz="1400" dirty="0"/>
          </a:p>
          <a:p>
            <a:pPr lvl="1" fontAlgn="base"/>
            <a:r>
              <a:rPr lang="vi-VN" dirty="0" smtClean="0"/>
              <a:t>Kết quả làm bài tập lớn: Báo cáo bài tập lớn</a:t>
            </a:r>
            <a:endParaRPr lang="en-US" sz="1400" dirty="0" smtClean="0"/>
          </a:p>
          <a:p>
            <a:pPr lvl="1" fontAlgn="base"/>
            <a:r>
              <a:rPr lang="vi-VN" b="1" dirty="0" smtClean="0"/>
              <a:t>Tài </a:t>
            </a:r>
            <a:r>
              <a:rPr lang="vi-VN" b="1" dirty="0"/>
              <a:t>liệu tham khảo</a:t>
            </a:r>
            <a:endParaRPr lang="en-US" sz="1600" dirty="0"/>
          </a:p>
          <a:p>
            <a:pPr lvl="1" fontAlgn="base"/>
            <a:r>
              <a:rPr lang="vi-VN" dirty="0"/>
              <a:t>Nguyễn Văn Vỵ, </a:t>
            </a:r>
            <a:r>
              <a:rPr lang="vi-VN" b="1" dirty="0"/>
              <a:t>Giáo trình Phân tích thiết kế các hệ thống thông tin</a:t>
            </a:r>
            <a:r>
              <a:rPr lang="vi-VN" dirty="0"/>
              <a:t>, NXB Giáo dục Việt nam, 2010.</a:t>
            </a:r>
            <a:endParaRPr lang="en-US" sz="1400" dirty="0"/>
          </a:p>
          <a:p>
            <a:pPr lvl="1" fontAlgn="base"/>
            <a:r>
              <a:rPr lang="vi-VN" b="1" dirty="0"/>
              <a:t>Bài giảng Phân tích thiết kế hệ thống</a:t>
            </a:r>
            <a:r>
              <a:rPr lang="vi-VN" dirty="0"/>
              <a:t>, Khoa CNTT, ĐH HH VN</a:t>
            </a:r>
            <a:endParaRPr lang="en-US" sz="1400" dirty="0"/>
          </a:p>
          <a:p>
            <a:endParaRPr lang="en-US" dirty="0"/>
          </a:p>
        </p:txBody>
      </p:sp>
    </p:spTree>
    <p:extLst>
      <p:ext uri="{BB962C8B-B14F-4D97-AF65-F5344CB8AC3E}">
        <p14:creationId xmlns:p14="http://schemas.microsoft.com/office/powerpoint/2010/main" val="156426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circle(in)">
                                      <p:cBhvr>
                                        <p:cTn id="13" dur="2000"/>
                                        <p:tgtEl>
                                          <p:spTgt spid="6">
                                            <p:txEl>
                                              <p:pRg st="0" end="0"/>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circle(in)">
                                      <p:cBhvr>
                                        <p:cTn id="16" dur="2000"/>
                                        <p:tgtEl>
                                          <p:spTgt spid="6">
                                            <p:txEl>
                                              <p:pRg st="1" end="1"/>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circle(in)">
                                      <p:cBhvr>
                                        <p:cTn id="19" dur="2000"/>
                                        <p:tgtEl>
                                          <p:spTgt spid="6">
                                            <p:txEl>
                                              <p:pRg st="2" end="2"/>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circle(in)">
                                      <p:cBhvr>
                                        <p:cTn id="25" dur="2000"/>
                                        <p:tgtEl>
                                          <p:spTgt spid="6">
                                            <p:txEl>
                                              <p:pRg st="4" end="4"/>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circle(in)">
                                      <p:cBhvr>
                                        <p:cTn id="28" dur="2000"/>
                                        <p:tgtEl>
                                          <p:spTgt spid="6">
                                            <p:txEl>
                                              <p:pRg st="5" end="5"/>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circle(in)">
                                      <p:cBhvr>
                                        <p:cTn id="31" dur="2000"/>
                                        <p:tgtEl>
                                          <p:spTgt spid="6">
                                            <p:txEl>
                                              <p:pRg st="6" end="6"/>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circle(in)">
                                      <p:cBhvr>
                                        <p:cTn id="34" dur="2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31842" y="978487"/>
            <a:ext cx="4848181" cy="4664665"/>
          </a:xfrm>
          <a:prstGeom prst="rect">
            <a:avLst/>
          </a:prstGeom>
          <a:noFill/>
          <a:ln>
            <a:noFill/>
          </a:ln>
          <a:effectLst>
            <a:softEdge rad="63500"/>
          </a:effectLst>
        </p:spPr>
      </p:pic>
      <p:sp>
        <p:nvSpPr>
          <p:cNvPr id="8" name="TextBox 7"/>
          <p:cNvSpPr txBox="1"/>
          <p:nvPr/>
        </p:nvSpPr>
        <p:spPr>
          <a:xfrm>
            <a:off x="914400" y="319882"/>
            <a:ext cx="9392194" cy="5355312"/>
          </a:xfrm>
          <a:prstGeom prst="rect">
            <a:avLst/>
          </a:prstGeom>
          <a:noFill/>
        </p:spPr>
        <p:txBody>
          <a:bodyPr wrap="square" rtlCol="0">
            <a:spAutoFit/>
          </a:bodyPr>
          <a:lstStyle/>
          <a:p>
            <a:r>
              <a:rPr lang="en-US" b="1" dirty="0" smtClean="0"/>
              <a:t>									</a:t>
            </a:r>
            <a:r>
              <a:rPr lang="vi-VN" b="1" dirty="0" smtClean="0"/>
              <a:t>MỤC LỤC</a:t>
            </a:r>
            <a:endParaRPr lang="en-US" b="1" dirty="0" smtClean="0"/>
          </a:p>
          <a:p>
            <a:r>
              <a:rPr lang="en-US" dirty="0"/>
              <a:t/>
            </a:r>
            <a:br>
              <a:rPr lang="en-US" dirty="0"/>
            </a:br>
            <a:r>
              <a:rPr lang="vi-VN" b="1" dirty="0"/>
              <a:t>MỤC LỤC </a:t>
            </a:r>
            <a:r>
              <a:rPr lang="en-US" b="1" dirty="0"/>
              <a:t>								</a:t>
            </a:r>
            <a:r>
              <a:rPr lang="en-US" b="1" dirty="0" smtClean="0"/>
              <a:t>										</a:t>
            </a:r>
            <a:r>
              <a:rPr lang="vi-VN" b="1" dirty="0" smtClean="0"/>
              <a:t>i</a:t>
            </a:r>
            <a:endParaRPr lang="en-US" b="1" dirty="0" smtClean="0"/>
          </a:p>
          <a:p>
            <a:r>
              <a:rPr lang="en-US" dirty="0"/>
              <a:t/>
            </a:r>
            <a:br>
              <a:rPr lang="en-US" dirty="0"/>
            </a:br>
            <a:r>
              <a:rPr lang="vi-VN" b="1" dirty="0"/>
              <a:t>DANH MỤC CÁC HÌNH VẼ, BẢNG BIỂU	</a:t>
            </a:r>
            <a:r>
              <a:rPr lang="en-US" b="1" dirty="0" smtClean="0"/>
              <a:t>									      </a:t>
            </a:r>
            <a:r>
              <a:rPr lang="vi-VN" b="1" dirty="0" smtClean="0"/>
              <a:t>ii</a:t>
            </a:r>
            <a:endParaRPr lang="en-US" b="1" dirty="0" smtClean="0"/>
          </a:p>
          <a:p>
            <a:r>
              <a:rPr lang="en-US" dirty="0"/>
              <a:t/>
            </a:r>
            <a:br>
              <a:rPr lang="en-US" dirty="0"/>
            </a:br>
            <a:r>
              <a:rPr lang="vi-VN" b="1" dirty="0"/>
              <a:t>DANH MỤC CÁC TỪ VIẾT TẮT </a:t>
            </a:r>
            <a:r>
              <a:rPr lang="en-US" b="1" dirty="0"/>
              <a:t>   			</a:t>
            </a:r>
            <a:r>
              <a:rPr lang="en-US" b="1" dirty="0" smtClean="0"/>
              <a:t>									     </a:t>
            </a:r>
            <a:r>
              <a:rPr lang="vi-VN" b="1" dirty="0" smtClean="0"/>
              <a:t>iii</a:t>
            </a:r>
            <a:endParaRPr lang="en-US" b="1" dirty="0" smtClean="0"/>
          </a:p>
          <a:p>
            <a:r>
              <a:rPr lang="en-US" dirty="0"/>
              <a:t/>
            </a:r>
            <a:br>
              <a:rPr lang="en-US" dirty="0"/>
            </a:br>
            <a:r>
              <a:rPr lang="vi-VN" b="1" dirty="0"/>
              <a:t>CHƯƠNG 1. GIỚI THIỆU BÀI </a:t>
            </a:r>
            <a:r>
              <a:rPr lang="vi-VN" b="1" dirty="0" smtClean="0"/>
              <a:t>TOÁN</a:t>
            </a:r>
            <a:endParaRPr lang="en-US" b="1" dirty="0" smtClean="0"/>
          </a:p>
          <a:p>
            <a:r>
              <a:rPr lang="vi-VN" b="1" dirty="0"/>
              <a:t>	</a:t>
            </a:r>
            <a:r>
              <a:rPr lang="en-US" dirty="0"/>
              <a:t/>
            </a:r>
            <a:br>
              <a:rPr lang="en-US" dirty="0"/>
            </a:br>
            <a:r>
              <a:rPr lang="vi-VN" b="1" dirty="0"/>
              <a:t>CHƯƠNG 2:</a:t>
            </a:r>
            <a:r>
              <a:rPr lang="vi-VN" dirty="0"/>
              <a:t> </a:t>
            </a:r>
            <a:r>
              <a:rPr lang="vi-VN" b="1" dirty="0"/>
              <a:t>KHẢO SÁT HỆ </a:t>
            </a:r>
            <a:r>
              <a:rPr lang="vi-VN" b="1" dirty="0" smtClean="0"/>
              <a:t>THỐNG</a:t>
            </a:r>
            <a:endParaRPr lang="en-US" b="1" dirty="0" smtClean="0"/>
          </a:p>
          <a:p>
            <a:r>
              <a:rPr lang="vi-VN" b="1" dirty="0"/>
              <a:t>	</a:t>
            </a:r>
            <a:r>
              <a:rPr lang="en-US" dirty="0"/>
              <a:t/>
            </a:r>
            <a:br>
              <a:rPr lang="en-US" dirty="0"/>
            </a:br>
            <a:r>
              <a:rPr lang="vi-VN" b="1" dirty="0"/>
              <a:t>CHƯƠNG 3: PHÂN TÍCH HỆ </a:t>
            </a:r>
            <a:r>
              <a:rPr lang="vi-VN" b="1" dirty="0" smtClean="0"/>
              <a:t>THỐNG</a:t>
            </a:r>
            <a:endParaRPr lang="en-US" b="1" dirty="0" smtClean="0"/>
          </a:p>
          <a:p>
            <a:r>
              <a:rPr lang="vi-VN" b="1" dirty="0" smtClean="0"/>
              <a:t> </a:t>
            </a:r>
            <a:r>
              <a:rPr lang="vi-VN" b="1" dirty="0"/>
              <a:t>		</a:t>
            </a:r>
            <a:r>
              <a:rPr lang="en-US" dirty="0"/>
              <a:t/>
            </a:r>
            <a:br>
              <a:rPr lang="en-US" dirty="0"/>
            </a:br>
            <a:r>
              <a:rPr lang="vi-VN" b="1" dirty="0"/>
              <a:t>CHƯƠNG 4: THIẾT KẾ HỆ </a:t>
            </a:r>
            <a:r>
              <a:rPr lang="vi-VN" b="1" dirty="0" smtClean="0"/>
              <a:t>THỐNG</a:t>
            </a:r>
            <a:endParaRPr lang="en-US" b="1" dirty="0" smtClean="0"/>
          </a:p>
          <a:p>
            <a:r>
              <a:rPr lang="vi-VN" b="1" dirty="0"/>
              <a:t>	</a:t>
            </a:r>
            <a:r>
              <a:rPr lang="en-US" dirty="0"/>
              <a:t/>
            </a:r>
            <a:br>
              <a:rPr lang="en-US" dirty="0"/>
            </a:br>
            <a:r>
              <a:rPr lang="vi-VN" b="1" dirty="0"/>
              <a:t>KẾT </a:t>
            </a:r>
            <a:r>
              <a:rPr lang="vi-VN" b="1" dirty="0" smtClean="0"/>
              <a:t>LUẬN</a:t>
            </a:r>
            <a:endParaRPr lang="en-US" b="1" dirty="0" smtClean="0"/>
          </a:p>
          <a:p>
            <a:r>
              <a:rPr lang="vi-VN" b="1" dirty="0"/>
              <a:t>					</a:t>
            </a:r>
            <a:r>
              <a:rPr lang="en-US" dirty="0"/>
              <a:t/>
            </a:r>
            <a:br>
              <a:rPr lang="en-US" dirty="0"/>
            </a:br>
            <a:r>
              <a:rPr lang="vi-VN" b="1" dirty="0"/>
              <a:t>TÀI LIỆU THAM KHẢO</a:t>
            </a:r>
            <a:endParaRPr lang="en-US" dirty="0"/>
          </a:p>
        </p:txBody>
      </p:sp>
    </p:spTree>
    <p:extLst>
      <p:ext uri="{BB962C8B-B14F-4D97-AF65-F5344CB8AC3E}">
        <p14:creationId xmlns:p14="http://schemas.microsoft.com/office/powerpoint/2010/main" val="281157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CHƯƠNG 1. GIỚI THIỆU BÀI TOÁN</a:t>
            </a:r>
            <a:r>
              <a:rPr lang="en-US" dirty="0"/>
              <a:t/>
            </a:r>
            <a:br>
              <a:rPr lang="en-US" dirty="0"/>
            </a:br>
            <a:endParaRPr lang="en-US" dirty="0"/>
          </a:p>
        </p:txBody>
      </p:sp>
      <p:pic>
        <p:nvPicPr>
          <p:cNvPr id="4" name="Picture 2" descr="SOCIOLOGY H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7726"/>
            <a:ext cx="12192000" cy="54602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7571" y="1951024"/>
            <a:ext cx="10776857" cy="5170646"/>
          </a:xfrm>
          <a:prstGeom prst="rect">
            <a:avLst/>
          </a:prstGeom>
          <a:noFill/>
        </p:spPr>
        <p:txBody>
          <a:bodyPr wrap="square" rtlCol="0">
            <a:spAutoFit/>
          </a:bodyPr>
          <a:lstStyle/>
          <a:p>
            <a:r>
              <a:rPr lang="en-US" dirty="0"/>
              <a:t>				     </a:t>
            </a:r>
            <a:r>
              <a:rPr lang="en-US" dirty="0" smtClean="0"/>
              <a:t>						  </a:t>
            </a:r>
            <a:r>
              <a:rPr lang="vi-VN" dirty="0"/>
              <a:t>Đặt vấn đề</a:t>
            </a:r>
            <a:endParaRPr lang="en-US" dirty="0"/>
          </a:p>
          <a:p>
            <a:r>
              <a:rPr lang="vi-VN" dirty="0"/>
              <a:t>đề tài khóa luận “Quản lý siêu thị mini” mục đích để tạo ra một phần mềm quản lý đơn </a:t>
            </a:r>
            <a:r>
              <a:rPr lang="en-US" dirty="0" err="1" smtClean="0">
                <a:latin typeface="Arial" panose="020B0604020202020204" pitchFamily="34" charset="0"/>
                <a:cs typeface="Arial" panose="020B0604020202020204" pitchFamily="34" charset="0"/>
              </a:rPr>
              <a:t>giản</a:t>
            </a:r>
            <a:r>
              <a:rPr lang="vi-VN" dirty="0"/>
              <a:t>, dễ sự dụng và có thể tiết kiệm thời gian cho việc quản lý siêu thị, hạn chế những sai số và có thể đáp ứng được nhu cầu mà người sử dụng đang cần</a:t>
            </a:r>
            <a:r>
              <a:rPr lang="vi-VN" dirty="0" smtClean="0"/>
              <a:t>.</a:t>
            </a:r>
            <a:endParaRPr lang="en-US" dirty="0" smtClean="0"/>
          </a:p>
          <a:p>
            <a:endParaRPr lang="en-US" dirty="0" smtClean="0"/>
          </a:p>
          <a:p>
            <a:endParaRPr lang="en-US" dirty="0"/>
          </a:p>
          <a:p>
            <a:endParaRPr lang="en-US" dirty="0"/>
          </a:p>
          <a:p>
            <a:r>
              <a:rPr lang="en-US" dirty="0" smtClean="0"/>
              <a:t>							</a:t>
            </a:r>
            <a:r>
              <a:rPr lang="vi-VN" dirty="0" smtClean="0"/>
              <a:t>- </a:t>
            </a:r>
            <a:r>
              <a:rPr lang="vi-VN" dirty="0"/>
              <a:t>Phương pháp nghiên cứu:</a:t>
            </a:r>
            <a:endParaRPr lang="en-US" dirty="0"/>
          </a:p>
          <a:p>
            <a:r>
              <a:rPr lang="vi-VN" dirty="0"/>
              <a:t> </a:t>
            </a:r>
            <a:r>
              <a:rPr lang="en-US" dirty="0"/>
              <a:t>	</a:t>
            </a:r>
            <a:r>
              <a:rPr lang="en-US" dirty="0" smtClean="0"/>
              <a:t>						</a:t>
            </a:r>
            <a:r>
              <a:rPr lang="vi-VN" dirty="0" smtClean="0"/>
              <a:t>+ </a:t>
            </a:r>
            <a:r>
              <a:rPr lang="vi-VN" dirty="0"/>
              <a:t>Tìm hiểu bài toán, khảo sát, phân tích, tổng hợp. </a:t>
            </a:r>
            <a:endParaRPr lang="en-US" dirty="0"/>
          </a:p>
          <a:p>
            <a:r>
              <a:rPr lang="en-US" dirty="0"/>
              <a:t> 	</a:t>
            </a:r>
            <a:r>
              <a:rPr lang="en-US" dirty="0" smtClean="0"/>
              <a:t>						</a:t>
            </a:r>
            <a:r>
              <a:rPr lang="vi-VN" dirty="0" smtClean="0"/>
              <a:t>+ </a:t>
            </a:r>
            <a:r>
              <a:rPr lang="vi-VN" dirty="0"/>
              <a:t>Mô tả yêu cầu chức năng của hệ thống. </a:t>
            </a:r>
            <a:endParaRPr lang="en-US" dirty="0" smtClean="0"/>
          </a:p>
          <a:p>
            <a:endParaRPr lang="en-US" dirty="0"/>
          </a:p>
          <a:p>
            <a:endParaRPr lang="en-US" dirty="0"/>
          </a:p>
          <a:p>
            <a:r>
              <a:rPr lang="en-US" dirty="0" smtClean="0"/>
              <a:t>							</a:t>
            </a:r>
            <a:r>
              <a:rPr lang="vi-VN" dirty="0" smtClean="0"/>
              <a:t>- </a:t>
            </a:r>
            <a:r>
              <a:rPr lang="vi-VN" dirty="0"/>
              <a:t>Đối tượng nghiên cứu: </a:t>
            </a:r>
            <a:endParaRPr lang="en-US" dirty="0"/>
          </a:p>
          <a:p>
            <a:r>
              <a:rPr lang="en-US" dirty="0"/>
              <a:t> 	</a:t>
            </a:r>
            <a:r>
              <a:rPr lang="en-US" dirty="0" smtClean="0"/>
              <a:t>						</a:t>
            </a:r>
            <a:r>
              <a:rPr lang="vi-VN" dirty="0" smtClean="0"/>
              <a:t>+ </a:t>
            </a:r>
            <a:r>
              <a:rPr lang="vi-VN" dirty="0"/>
              <a:t>Thông tin về các sản phẩm, hàng hóa siêu thị. </a:t>
            </a:r>
            <a:endParaRPr lang="en-US" dirty="0"/>
          </a:p>
          <a:p>
            <a:r>
              <a:rPr lang="en-US" dirty="0"/>
              <a:t> 	</a:t>
            </a:r>
            <a:r>
              <a:rPr lang="en-US" dirty="0" smtClean="0"/>
              <a:t>						</a:t>
            </a:r>
            <a:r>
              <a:rPr lang="vi-VN" dirty="0" smtClean="0"/>
              <a:t>+ </a:t>
            </a:r>
            <a:r>
              <a:rPr lang="vi-VN" dirty="0"/>
              <a:t>Nhà sản xuất, khách hàng. </a:t>
            </a:r>
            <a:endParaRPr lang="en-US" dirty="0"/>
          </a:p>
          <a:p>
            <a:r>
              <a:rPr lang="en-US" dirty="0"/>
              <a:t> 	</a:t>
            </a:r>
            <a:r>
              <a:rPr lang="en-US" dirty="0" smtClean="0"/>
              <a:t>						</a:t>
            </a:r>
            <a:r>
              <a:rPr lang="vi-VN" dirty="0" smtClean="0"/>
              <a:t>+ </a:t>
            </a:r>
            <a:r>
              <a:rPr lang="vi-VN" dirty="0"/>
              <a:t>Công việc thực hiện các công đoạn. </a:t>
            </a:r>
            <a:endParaRPr lang="en-US" dirty="0"/>
          </a:p>
          <a:p>
            <a:endParaRPr lang="en-US" dirty="0"/>
          </a:p>
          <a:p>
            <a:endParaRPr lang="en-US" dirty="0"/>
          </a:p>
        </p:txBody>
      </p:sp>
    </p:spTree>
    <p:extLst>
      <p:ext uri="{BB962C8B-B14F-4D97-AF65-F5344CB8AC3E}">
        <p14:creationId xmlns:p14="http://schemas.microsoft.com/office/powerpoint/2010/main" val="169542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1000"/>
                                        <p:tgtEl>
                                          <p:spTgt spid="5">
                                            <p:txEl>
                                              <p:pRg st="7" end="7"/>
                                            </p:txEl>
                                          </p:spTgt>
                                        </p:tgtEl>
                                      </p:cBhvr>
                                    </p:animEffect>
                                    <p:anim calcmode="lin" valueType="num">
                                      <p:cBhvr>
                                        <p:cTn id="2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 calcmode="lin" valueType="num">
                                      <p:cBhvr additive="base">
                                        <p:cTn id="2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anim calcmode="lin" valueType="num">
                                      <p:cBhvr additive="base">
                                        <p:cTn id="3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anim calcmode="lin" valueType="num">
                                      <p:cBhvr additive="base">
                                        <p:cTn id="3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anim calcmode="lin" valueType="num">
                                      <p:cBhvr additive="base">
                                        <p:cTn id="41"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hạm vi dự án (Project Scope) là gì? Yếu tố và quy trình thành lậ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17566" y="4452878"/>
            <a:ext cx="3030583" cy="2308324"/>
          </a:xfrm>
          <a:prstGeom prst="rect">
            <a:avLst/>
          </a:prstGeom>
          <a:noFill/>
        </p:spPr>
        <p:txBody>
          <a:bodyPr wrap="square" rtlCol="0">
            <a:spAutoFit/>
          </a:bodyPr>
          <a:lstStyle/>
          <a:p>
            <a:r>
              <a:rPr lang="vi-VN" dirty="0"/>
              <a:t>Phần mềm “Quản lý siêu thị mini” được xây dựng với mục </a:t>
            </a:r>
            <a:r>
              <a:rPr lang="vi-VN" dirty="0" smtClean="0"/>
              <a:t>đích</a:t>
            </a:r>
            <a:r>
              <a:rPr lang="en-US" dirty="0" smtClean="0"/>
              <a:t> </a:t>
            </a:r>
            <a:r>
              <a:rPr lang="vi-VN" dirty="0" smtClean="0"/>
              <a:t>để </a:t>
            </a:r>
            <a:r>
              <a:rPr lang="vi-VN" dirty="0"/>
              <a:t>thực hiện các yêu cầu quản lý hàng hóa, quản lý người </a:t>
            </a:r>
            <a:r>
              <a:rPr lang="vi-VN" dirty="0" smtClean="0"/>
              <a:t>mua,</a:t>
            </a:r>
            <a:r>
              <a:rPr lang="en-US" dirty="0" smtClean="0"/>
              <a:t> </a:t>
            </a:r>
            <a:r>
              <a:rPr lang="vi-VN" dirty="0" smtClean="0"/>
              <a:t>nơi </a:t>
            </a:r>
            <a:r>
              <a:rPr lang="vi-VN" dirty="0"/>
              <a:t>hàng được nhập về, thanh toán mua bán, thu chi ngân </a:t>
            </a:r>
            <a:r>
              <a:rPr lang="vi-VN" dirty="0" smtClean="0"/>
              <a:t>sách</a:t>
            </a:r>
            <a:endParaRPr lang="en-US" dirty="0"/>
          </a:p>
        </p:txBody>
      </p:sp>
      <p:sp>
        <p:nvSpPr>
          <p:cNvPr id="10" name="TextBox 9"/>
          <p:cNvSpPr txBox="1"/>
          <p:nvPr/>
        </p:nvSpPr>
        <p:spPr>
          <a:xfrm>
            <a:off x="8921932" y="4256935"/>
            <a:ext cx="3108960" cy="1754326"/>
          </a:xfrm>
          <a:prstGeom prst="rect">
            <a:avLst/>
          </a:prstGeom>
          <a:noFill/>
        </p:spPr>
        <p:txBody>
          <a:bodyPr wrap="square" rtlCol="0">
            <a:spAutoFit/>
          </a:bodyPr>
          <a:lstStyle/>
          <a:p>
            <a:r>
              <a:rPr lang="vi-VN" dirty="0"/>
              <a:t>và lợi nhuận như thế nào, số lượng tồn kho xuất - nhập là ra </a:t>
            </a:r>
            <a:r>
              <a:rPr lang="vi-VN" dirty="0" smtClean="0"/>
              <a:t>sao? </a:t>
            </a:r>
            <a:r>
              <a:rPr lang="vi-VN" dirty="0"/>
              <a:t>Đó là các vấn đề mà phần mềm khi hoàn thành có thể đáp </a:t>
            </a:r>
            <a:r>
              <a:rPr lang="vi-VN" dirty="0" smtClean="0"/>
              <a:t>ứng</a:t>
            </a:r>
            <a:r>
              <a:rPr lang="en-US" dirty="0" smtClean="0"/>
              <a:t> </a:t>
            </a:r>
            <a:r>
              <a:rPr lang="vi-VN" dirty="0" smtClean="0"/>
              <a:t>hết </a:t>
            </a:r>
            <a:r>
              <a:rPr lang="vi-VN" dirty="0"/>
              <a:t>những nhu cầu từ thông tin trên</a:t>
            </a:r>
            <a:r>
              <a:rPr lang="vi-VN" dirty="0" smtClean="0"/>
              <a:t>.</a:t>
            </a:r>
            <a:endParaRPr lang="en-US" dirty="0"/>
          </a:p>
        </p:txBody>
      </p:sp>
      <p:sp>
        <p:nvSpPr>
          <p:cNvPr id="12" name="TextBox 11"/>
          <p:cNvSpPr txBox="1"/>
          <p:nvPr/>
        </p:nvSpPr>
        <p:spPr>
          <a:xfrm>
            <a:off x="1863634" y="274319"/>
            <a:ext cx="8464732" cy="646331"/>
          </a:xfrm>
          <a:prstGeom prst="rect">
            <a:avLst/>
          </a:prstGeom>
          <a:noFill/>
        </p:spPr>
        <p:txBody>
          <a:bodyPr wrap="square" rtlCol="0">
            <a:spAutoFit/>
          </a:bodyPr>
          <a:lstStyle/>
          <a:p>
            <a:r>
              <a:rPr lang="vi-VN" sz="3600" b="1" dirty="0"/>
              <a:t>CHƯƠNG 1. GIỚI THIỆU BÀI TOÁN</a:t>
            </a:r>
            <a:endParaRPr lang="en-US" sz="3600" dirty="0"/>
          </a:p>
        </p:txBody>
      </p:sp>
    </p:spTree>
    <p:extLst>
      <p:ext uri="{BB962C8B-B14F-4D97-AF65-F5344CB8AC3E}">
        <p14:creationId xmlns:p14="http://schemas.microsoft.com/office/powerpoint/2010/main" val="13003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hách Thể, Đối Tượng Khảo Sát Là Gì ? Đối Tượng Khảo Sá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28354" y="235131"/>
            <a:ext cx="9026435" cy="707886"/>
          </a:xfrm>
          <a:prstGeom prst="rect">
            <a:avLst/>
          </a:prstGeom>
          <a:noFill/>
        </p:spPr>
        <p:txBody>
          <a:bodyPr wrap="square" rtlCol="0">
            <a:spAutoFit/>
          </a:bodyPr>
          <a:lstStyle/>
          <a:p>
            <a:r>
              <a:rPr lang="vi-VN" sz="4000" b="1" dirty="0"/>
              <a:t>CHƯƠNG 1. GIỚI </a:t>
            </a:r>
            <a:r>
              <a:rPr lang="vi-VN" sz="4000" b="1" dirty="0" smtClean="0"/>
              <a:t>THIỆU</a:t>
            </a:r>
            <a:r>
              <a:rPr lang="en-US" sz="4000" b="1" dirty="0" smtClean="0"/>
              <a:t> </a:t>
            </a:r>
            <a:r>
              <a:rPr lang="vi-VN" sz="4000" b="1" dirty="0" smtClean="0"/>
              <a:t>BÀI</a:t>
            </a:r>
            <a:r>
              <a:rPr lang="en-US" sz="4000" b="1" dirty="0" smtClean="0"/>
              <a:t> </a:t>
            </a:r>
            <a:r>
              <a:rPr lang="vi-VN" sz="4000" b="1" dirty="0" smtClean="0"/>
              <a:t>TOÁN</a:t>
            </a:r>
            <a:endParaRPr lang="en-US" sz="4000" b="1" dirty="0" smtClean="0"/>
          </a:p>
        </p:txBody>
      </p:sp>
      <p:sp>
        <p:nvSpPr>
          <p:cNvPr id="6" name="TextBox 5"/>
          <p:cNvSpPr txBox="1"/>
          <p:nvPr/>
        </p:nvSpPr>
        <p:spPr>
          <a:xfrm>
            <a:off x="1972492" y="1066128"/>
            <a:ext cx="7576458" cy="584775"/>
          </a:xfrm>
          <a:prstGeom prst="rect">
            <a:avLst/>
          </a:prstGeom>
          <a:noFill/>
        </p:spPr>
        <p:txBody>
          <a:bodyPr wrap="square" rtlCol="0">
            <a:spAutoFit/>
          </a:bodyPr>
          <a:lstStyle/>
          <a:p>
            <a:r>
              <a:rPr lang="vi-VN" sz="3200" dirty="0" smtClean="0">
                <a:solidFill>
                  <a:schemeClr val="accent4">
                    <a:lumMod val="75000"/>
                  </a:schemeClr>
                </a:solidFill>
              </a:rPr>
              <a:t>Phương pháp nghiên </a:t>
            </a:r>
            <a:r>
              <a:rPr lang="vi-VN" sz="3200" dirty="0">
                <a:solidFill>
                  <a:schemeClr val="accent4">
                    <a:lumMod val="75000"/>
                  </a:schemeClr>
                </a:solidFill>
              </a:rPr>
              <a:t>cứu </a:t>
            </a:r>
            <a:r>
              <a:rPr lang="vi-VN" sz="3200" dirty="0" smtClean="0">
                <a:solidFill>
                  <a:schemeClr val="accent4">
                    <a:lumMod val="75000"/>
                  </a:schemeClr>
                </a:solidFill>
              </a:rPr>
              <a:t>trình </a:t>
            </a:r>
            <a:r>
              <a:rPr lang="vi-VN" sz="3200" dirty="0">
                <a:solidFill>
                  <a:schemeClr val="accent4">
                    <a:lumMod val="75000"/>
                  </a:schemeClr>
                </a:solidFill>
              </a:rPr>
              <a:t>nghiên </a:t>
            </a:r>
            <a:r>
              <a:rPr lang="vi-VN" sz="3200" dirty="0" smtClean="0">
                <a:solidFill>
                  <a:schemeClr val="accent4">
                    <a:lumMod val="75000"/>
                  </a:schemeClr>
                </a:solidFill>
              </a:rPr>
              <a:t>:</a:t>
            </a:r>
            <a:endParaRPr lang="en-US" sz="3200" dirty="0">
              <a:solidFill>
                <a:schemeClr val="accent4">
                  <a:lumMod val="75000"/>
                </a:schemeClr>
              </a:solidFill>
            </a:endParaRPr>
          </a:p>
        </p:txBody>
      </p:sp>
      <p:sp>
        <p:nvSpPr>
          <p:cNvPr id="7" name="TextBox 6"/>
          <p:cNvSpPr txBox="1"/>
          <p:nvPr/>
        </p:nvSpPr>
        <p:spPr>
          <a:xfrm>
            <a:off x="522514" y="1907177"/>
            <a:ext cx="10789920" cy="4308872"/>
          </a:xfrm>
          <a:prstGeom prst="rect">
            <a:avLst/>
          </a:prstGeom>
          <a:noFill/>
        </p:spPr>
        <p:txBody>
          <a:bodyPr wrap="square" rtlCol="0">
            <a:spAutoFit/>
          </a:bodyPr>
          <a:lstStyle/>
          <a:p>
            <a:r>
              <a:rPr lang="vi-VN" dirty="0"/>
              <a:t> </a:t>
            </a:r>
            <a:r>
              <a:rPr lang="vi-VN" sz="2800" dirty="0">
                <a:solidFill>
                  <a:schemeClr val="accent4">
                    <a:lumMod val="75000"/>
                  </a:schemeClr>
                </a:solidFill>
              </a:rPr>
              <a:t>- </a:t>
            </a:r>
            <a:r>
              <a:rPr lang="vi-VN" sz="3200" dirty="0">
                <a:solidFill>
                  <a:schemeClr val="accent4">
                    <a:lumMod val="75000"/>
                  </a:schemeClr>
                </a:solidFill>
              </a:rPr>
              <a:t>Khảo sát và tìm hiểu bài toán quản lý hàng hóa tại một cửa hàng siêu thị mini</a:t>
            </a:r>
            <a:r>
              <a:rPr lang="vi-VN" sz="3200" dirty="0" smtClean="0">
                <a:solidFill>
                  <a:schemeClr val="accent4">
                    <a:lumMod val="75000"/>
                  </a:schemeClr>
                </a:solidFill>
              </a:rPr>
              <a:t>.</a:t>
            </a:r>
            <a:endParaRPr lang="en-US" sz="3200" dirty="0">
              <a:solidFill>
                <a:schemeClr val="accent4">
                  <a:lumMod val="75000"/>
                </a:schemeClr>
              </a:solidFill>
            </a:endParaRPr>
          </a:p>
          <a:p>
            <a:r>
              <a:rPr lang="vi-VN" sz="3200" dirty="0">
                <a:solidFill>
                  <a:schemeClr val="accent4">
                    <a:lumMod val="75000"/>
                  </a:schemeClr>
                </a:solidFill>
              </a:rPr>
              <a:t> - Phân tích bài toán và tổng hợp gợi ý. </a:t>
            </a:r>
            <a:endParaRPr lang="en-US" sz="3200" dirty="0">
              <a:solidFill>
                <a:schemeClr val="accent4">
                  <a:lumMod val="75000"/>
                </a:schemeClr>
              </a:solidFill>
            </a:endParaRPr>
          </a:p>
          <a:p>
            <a:r>
              <a:rPr lang="vi-VN" sz="3200" dirty="0">
                <a:solidFill>
                  <a:schemeClr val="accent4">
                    <a:lumMod val="75000"/>
                  </a:schemeClr>
                </a:solidFill>
              </a:rPr>
              <a:t>- Thu thập thông tin, số liệu. </a:t>
            </a:r>
            <a:endParaRPr lang="en-US" sz="3200" dirty="0">
              <a:solidFill>
                <a:schemeClr val="accent4">
                  <a:lumMod val="75000"/>
                </a:schemeClr>
              </a:solidFill>
            </a:endParaRPr>
          </a:p>
          <a:p>
            <a:r>
              <a:rPr lang="vi-VN" sz="3200" dirty="0">
                <a:solidFill>
                  <a:schemeClr val="accent4">
                    <a:lumMod val="75000"/>
                  </a:schemeClr>
                </a:solidFill>
              </a:rPr>
              <a:t>- Mô tả yêu cầu, chức năng dựa trên bài toán. </a:t>
            </a:r>
            <a:endParaRPr lang="en-US" sz="3200" dirty="0">
              <a:solidFill>
                <a:schemeClr val="accent4">
                  <a:lumMod val="75000"/>
                </a:schemeClr>
              </a:solidFill>
            </a:endParaRPr>
          </a:p>
          <a:p>
            <a:r>
              <a:rPr lang="vi-VN" sz="3200" dirty="0">
                <a:solidFill>
                  <a:schemeClr val="accent4">
                    <a:lumMod val="75000"/>
                  </a:schemeClr>
                </a:solidFill>
              </a:rPr>
              <a:t>- Phân tích thiết kế mô hình cơ sở dữ liệu. </a:t>
            </a:r>
            <a:endParaRPr lang="en-US" sz="3200" dirty="0">
              <a:solidFill>
                <a:schemeClr val="accent4">
                  <a:lumMod val="75000"/>
                </a:schemeClr>
              </a:solidFill>
            </a:endParaRPr>
          </a:p>
          <a:p>
            <a:r>
              <a:rPr lang="vi-VN" sz="3200" dirty="0">
                <a:solidFill>
                  <a:schemeClr val="accent4">
                    <a:lumMod val="75000"/>
                  </a:schemeClr>
                </a:solidFill>
              </a:rPr>
              <a:t>- Phân tích thiết kế hệ thống. </a:t>
            </a:r>
            <a:endParaRPr lang="en-US" sz="3200" dirty="0">
              <a:solidFill>
                <a:schemeClr val="accent4">
                  <a:lumMod val="75000"/>
                </a:schemeClr>
              </a:solidFill>
            </a:endParaRPr>
          </a:p>
          <a:p>
            <a:r>
              <a:rPr lang="vi-VN" sz="3200" dirty="0">
                <a:solidFill>
                  <a:schemeClr val="accent4">
                    <a:lumMod val="75000"/>
                  </a:schemeClr>
                </a:solidFill>
              </a:rPr>
              <a:t>- Thiết kế giao diện và xây dựng chương trình. </a:t>
            </a:r>
            <a:endParaRPr lang="en-US" sz="3200" dirty="0">
              <a:solidFill>
                <a:schemeClr val="accent4">
                  <a:lumMod val="75000"/>
                </a:schemeClr>
              </a:solidFill>
            </a:endParaRPr>
          </a:p>
          <a:p>
            <a:endParaRPr lang="en-US" dirty="0"/>
          </a:p>
        </p:txBody>
      </p:sp>
    </p:spTree>
    <p:extLst>
      <p:ext uri="{BB962C8B-B14F-4D97-AF65-F5344CB8AC3E}">
        <p14:creationId xmlns:p14="http://schemas.microsoft.com/office/powerpoint/2010/main" val="140156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40080"/>
            <a:ext cx="10364451" cy="1436914"/>
          </a:xfrm>
        </p:spPr>
        <p:txBody>
          <a:bodyPr/>
          <a:lstStyle/>
          <a:p>
            <a:r>
              <a:rPr lang="vi-VN" b="1" dirty="0"/>
              <a:t>CHƯƠNG 1. GIỚI THIỆU BÀI TOÁN</a:t>
            </a:r>
            <a:endParaRPr lang="en-US" dirty="0"/>
          </a:p>
        </p:txBody>
      </p:sp>
      <p:sp>
        <p:nvSpPr>
          <p:cNvPr id="3" name="Content Placeholder 2"/>
          <p:cNvSpPr>
            <a:spLocks noGrp="1"/>
          </p:cNvSpPr>
          <p:nvPr>
            <p:ph sz="quarter" idx="13"/>
          </p:nvPr>
        </p:nvSpPr>
        <p:spPr>
          <a:xfrm>
            <a:off x="914400" y="1789612"/>
            <a:ext cx="10363826" cy="4602479"/>
          </a:xfrm>
        </p:spPr>
        <p:txBody>
          <a:bodyPr>
            <a:normAutofit/>
          </a:bodyPr>
          <a:lstStyle/>
          <a:p>
            <a:pPr marL="0" indent="0">
              <a:buNone/>
            </a:pPr>
            <a:r>
              <a:rPr lang="en-US" dirty="0" smtClean="0"/>
              <a:t>				</a:t>
            </a:r>
            <a:r>
              <a:rPr lang="vi-VN" dirty="0" smtClean="0"/>
              <a:t>Quá </a:t>
            </a:r>
            <a:r>
              <a:rPr lang="vi-VN" dirty="0"/>
              <a:t>trình thực hiện: </a:t>
            </a:r>
            <a:endParaRPr lang="en-US" dirty="0" smtClean="0"/>
          </a:p>
          <a:p>
            <a:pPr marL="0" indent="0">
              <a:buNone/>
            </a:pPr>
            <a:r>
              <a:rPr lang="en-US" dirty="0" smtClean="0"/>
              <a:t>				</a:t>
            </a:r>
            <a:r>
              <a:rPr lang="vi-VN" dirty="0" smtClean="0"/>
              <a:t>- </a:t>
            </a:r>
            <a:r>
              <a:rPr lang="vi-VN" dirty="0"/>
              <a:t>Tìm hiểu và khảo sát tại các siêu thị</a:t>
            </a:r>
            <a:r>
              <a:rPr lang="vi-VN" dirty="0" smtClean="0"/>
              <a:t>.</a:t>
            </a:r>
            <a:endParaRPr lang="en-US" dirty="0"/>
          </a:p>
          <a:p>
            <a:pPr marL="0" indent="0">
              <a:buNone/>
            </a:pPr>
            <a:r>
              <a:rPr lang="en-US" dirty="0"/>
              <a:t>	</a:t>
            </a:r>
            <a:r>
              <a:rPr lang="en-US" dirty="0" smtClean="0"/>
              <a:t>			</a:t>
            </a:r>
            <a:r>
              <a:rPr lang="vi-VN" dirty="0" smtClean="0"/>
              <a:t> </a:t>
            </a:r>
            <a:r>
              <a:rPr lang="vi-VN" dirty="0"/>
              <a:t>- Thu thập mẫu thông tin đầu vào như </a:t>
            </a:r>
            <a:r>
              <a:rPr lang="en-US" dirty="0" smtClean="0"/>
              <a:t>					</a:t>
            </a:r>
            <a:r>
              <a:rPr lang="vi-VN" dirty="0" smtClean="0"/>
              <a:t>hóa </a:t>
            </a:r>
            <a:r>
              <a:rPr lang="vi-VN" dirty="0"/>
              <a:t>đơn, phiếu chi tại chính nơi ta </a:t>
            </a:r>
            <a:r>
              <a:rPr lang="en-US" dirty="0" smtClean="0"/>
              <a:t>						</a:t>
            </a:r>
            <a:r>
              <a:rPr lang="vi-VN" dirty="0" smtClean="0"/>
              <a:t>đang </a:t>
            </a:r>
            <a:r>
              <a:rPr lang="vi-VN" dirty="0"/>
              <a:t>khảo sát</a:t>
            </a:r>
            <a:r>
              <a:rPr lang="vi-VN" dirty="0" smtClean="0"/>
              <a:t>.</a:t>
            </a:r>
            <a:endParaRPr lang="en-US" dirty="0" smtClean="0"/>
          </a:p>
          <a:p>
            <a:pPr marL="0" indent="0">
              <a:buNone/>
            </a:pPr>
            <a:endParaRPr lang="en-US" dirty="0"/>
          </a:p>
          <a:p>
            <a:r>
              <a:rPr lang="vi-VN" dirty="0"/>
              <a:t> - Ứng dụng kiến thức đã được học qua trong các năm đại học.</a:t>
            </a:r>
            <a:endParaRPr lang="en-US" dirty="0"/>
          </a:p>
          <a:p>
            <a:r>
              <a:rPr lang="vi-VN" dirty="0"/>
              <a:t> - Tham khảo một số kiến thức từ những người thực tế, bạn bè, sách giáo khoa, giáo trình, mà google books</a:t>
            </a:r>
            <a:r>
              <a:rPr lang="vi-VN" dirty="0" smtClean="0"/>
              <a:t>…</a:t>
            </a:r>
            <a:r>
              <a:rPr lang="vi-VN" dirty="0"/>
              <a:t/>
            </a:r>
            <a:br>
              <a:rPr lang="vi-VN" dirty="0"/>
            </a:br>
            <a:endParaRPr lang="en-US" dirty="0"/>
          </a:p>
        </p:txBody>
      </p:sp>
      <p:pic>
        <p:nvPicPr>
          <p:cNvPr id="14338" name="Picture 2" descr="Danh sách Sinh viên - Thông báo sinh viên - HU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425" y="1789612"/>
            <a:ext cx="3039289" cy="2531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3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anim calcmode="lin" valueType="num">
                                      <p:cBhvr>
                                        <p:cTn id="1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1000"/>
                                        <p:tgtEl>
                                          <p:spTgt spid="3">
                                            <p:txEl>
                                              <p:pRg st="5" end="5"/>
                                            </p:txEl>
                                          </p:spTgt>
                                        </p:tgtEl>
                                      </p:cBhvr>
                                    </p:animEffect>
                                    <p:anim calcmode="lin" valueType="num">
                                      <p:cBhvr>
                                        <p:cTn id="2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244</TotalTime>
  <Words>1017</Words>
  <Application>Microsoft Office PowerPoint</Application>
  <PresentationFormat>Widescreen</PresentationFormat>
  <Paragraphs>139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Times New Roman</vt:lpstr>
      <vt:lpstr>Tw Cen MT</vt:lpstr>
      <vt:lpstr>Droplet</vt:lpstr>
      <vt:lpstr>PowerPoint Presentation</vt:lpstr>
      <vt:lpstr>TRƯỜNG ĐẠI HỌC HÀNG HẢI VIỆT NAM KHOA CÔNG NGHỆ THÔNG TIN -----***----- </vt:lpstr>
      <vt:lpstr>BÀI TẬP LỚN HỌC PHẦN: PHÂN TÍCH THIẾT KẾ HỆ THỐNG Mã đề tài: 06 </vt:lpstr>
      <vt:lpstr>BÀI TẬP LỚN HỌC PHẦN: PHÂN TÍCH THIẾT KẾ HỆ THỐNG Mã đề tài: 06</vt:lpstr>
      <vt:lpstr>PowerPoint Presentation</vt:lpstr>
      <vt:lpstr>CHƯƠNG 1. GIỚI THIỆU BÀI TOÁN </vt:lpstr>
      <vt:lpstr>PowerPoint Presentation</vt:lpstr>
      <vt:lpstr>PowerPoint Presentation</vt:lpstr>
      <vt:lpstr>CHƯƠNG 1. GIỚI THIỆU BÀI TOÁN</vt:lpstr>
      <vt:lpstr>PowerPoint Presentation</vt:lpstr>
      <vt:lpstr>PowerPoint Presentation</vt:lpstr>
      <vt:lpstr>CHƯƠNG 3: PHÂN TÍCH HỆ THỐNG</vt:lpstr>
      <vt:lpstr>CHƯƠNG 3: PHÂN TÍCH HỆ THỐNG</vt:lpstr>
      <vt:lpstr>CHƯƠNG 3: PHÂN TÍCH HỆ THỐNG</vt:lpstr>
      <vt:lpstr>CHƯƠNG 3: PHÂN TÍCH HỆ THỐNG</vt:lpstr>
      <vt:lpstr>CHƯƠNG 3: PHÂN TÍCH HỆ THỐNG</vt:lpstr>
      <vt:lpstr>CHƯƠNG 3: PHÂN TÍCH HỆ THỐNG</vt:lpstr>
      <vt:lpstr>CHƯƠNG 3: PHÂN TÍCH HỆ THỐNG</vt:lpstr>
      <vt:lpstr>CHƯƠNG 3: PHÂN TÍCH HỆ THỐNG</vt:lpstr>
      <vt:lpstr>CHƯƠNG 3: PHÂN TÍCH HỆ THỐNG</vt:lpstr>
      <vt:lpstr>CHƯƠNG 3: PHÂN TÍCH HỆ THỐNG</vt:lpstr>
      <vt:lpstr>CHƯƠNG 4: THIẾT KẾ HỆ THỐNG</vt:lpstr>
      <vt:lpstr>CHƯƠNG 4: THIẾT KẾ HỆ THỐNG</vt:lpstr>
      <vt:lpstr>CHƯƠNG 4: THIẾT KẾ HỆ THỐNG</vt:lpstr>
      <vt:lpstr>CHƯƠNG 4: THIẾT KẾ HỆ THỐNG</vt:lpstr>
      <vt:lpstr>CHƯƠNG 4: THIẾT KẾ HỆ THỐNG</vt:lpstr>
      <vt:lpstr>CHƯƠNG 4: THIẾT KẾ HỆ THỐNG</vt:lpstr>
      <vt:lpstr>CHƯƠNG 4: THIẾT KẾ HỆ THỐNG</vt:lpstr>
      <vt:lpstr>PowerPoint Presentation</vt:lpstr>
      <vt:lpstr>PowerPoint Presentation</vt:lpstr>
      <vt:lpstr>TÀI LIỆU THAM KHẢO</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Thầy Cô Và Các Bạn Đến Với Bài Báo Cáo Bài Tập Lớn</dc:title>
  <dc:creator>HUY</dc:creator>
  <cp:lastModifiedBy>HUY</cp:lastModifiedBy>
  <cp:revision>25</cp:revision>
  <dcterms:created xsi:type="dcterms:W3CDTF">2022-04-29T02:43:16Z</dcterms:created>
  <dcterms:modified xsi:type="dcterms:W3CDTF">2022-05-02T04:37:43Z</dcterms:modified>
</cp:coreProperties>
</file>