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sldIdLst>
    <p:sldId id="299" r:id="rId3"/>
    <p:sldId id="261" r:id="rId4"/>
    <p:sldId id="304" r:id="rId5"/>
    <p:sldId id="310" r:id="rId6"/>
    <p:sldId id="312" r:id="rId7"/>
    <p:sldId id="314" r:id="rId8"/>
    <p:sldId id="315" r:id="rId9"/>
    <p:sldId id="265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4628" autoAdjust="0"/>
  </p:normalViewPr>
  <p:slideViewPr>
    <p:cSldViewPr>
      <p:cViewPr varScale="1">
        <p:scale>
          <a:sx n="124" d="100"/>
          <a:sy n="124" d="100"/>
        </p:scale>
        <p:origin x="365" y="96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805CA-1AAC-7BA8-4C57-3EA40C10C59D}"/>
              </a:ext>
            </a:extLst>
          </p:cNvPr>
          <p:cNvSpPr txBox="1"/>
          <p:nvPr/>
        </p:nvSpPr>
        <p:spPr>
          <a:xfrm>
            <a:off x="0" y="51470"/>
            <a:ext cx="9180512" cy="742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35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TRƯỜNG ĐẠI HỌC TÀI </a:t>
            </a:r>
            <a:r>
              <a:rPr lang="en-US" sz="15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NGUYÊN </a:t>
            </a:r>
            <a:r>
              <a:rPr lang="en-US" sz="135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 MÔI TRƯỜNG TP.HCM</a:t>
            </a:r>
            <a:endParaRPr lang="en-US" sz="12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5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KHOA HỆ THỐNG THÔNG TIN VÀ VIỄN THÁM</a:t>
            </a:r>
            <a:endParaRPr lang="en-US" sz="15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F3C83-0DDF-C84F-CDF5-F7C590E0613E}"/>
              </a:ext>
            </a:extLst>
          </p:cNvPr>
          <p:cNvSpPr txBox="1"/>
          <p:nvPr/>
        </p:nvSpPr>
        <p:spPr>
          <a:xfrm>
            <a:off x="18255" y="1141707"/>
            <a:ext cx="9144000" cy="105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Trang web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bán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Figure</a:t>
            </a: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Bằng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ngôn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ngữ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PHP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38EF049-645A-B01C-2BF7-A9C80EF52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591319"/>
              </p:ext>
            </p:extLst>
          </p:nvPr>
        </p:nvGraphicFramePr>
        <p:xfrm>
          <a:off x="2268185" y="3003798"/>
          <a:ext cx="4607629" cy="731520"/>
        </p:xfrm>
        <a:graphic>
          <a:graphicData uri="http://schemas.openxmlformats.org/drawingml/2006/table">
            <a:tbl>
              <a:tblPr firstRow="1" bandRow="1"/>
              <a:tblGrid>
                <a:gridCol w="678180">
                  <a:extLst>
                    <a:ext uri="{9D8B030D-6E8A-4147-A177-3AD203B41FA5}">
                      <a16:colId xmlns:a16="http://schemas.microsoft.com/office/drawing/2014/main" val="1502644316"/>
                    </a:ext>
                  </a:extLst>
                </a:gridCol>
                <a:gridCol w="2405449">
                  <a:extLst>
                    <a:ext uri="{9D8B030D-6E8A-4147-A177-3AD203B41FA5}">
                      <a16:colId xmlns:a16="http://schemas.microsoft.com/office/drawing/2014/main" val="96428803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2868127"/>
                    </a:ext>
                  </a:extLst>
                </a:gridCol>
              </a:tblGrid>
              <a:tr h="335202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MSSV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0124904"/>
                  </a:ext>
                </a:extLst>
              </a:tr>
              <a:tr h="335202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Lê Hoài Linh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0950080129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4066278"/>
                  </a:ext>
                </a:extLst>
              </a:tr>
            </a:tbl>
          </a:graphicData>
        </a:graphic>
      </p:graphicFrame>
      <p:sp>
        <p:nvSpPr>
          <p:cNvPr id="8" name="Text Box 11">
            <a:extLst>
              <a:ext uri="{FF2B5EF4-FFF2-40B4-BE49-F238E27FC236}">
                <a16:creationId xmlns:a16="http://schemas.microsoft.com/office/drawing/2014/main" id="{371A8A0D-4003-C248-F848-620EEAC64775}"/>
              </a:ext>
            </a:extLst>
          </p:cNvPr>
          <p:cNvSpPr txBox="1"/>
          <p:nvPr/>
        </p:nvSpPr>
        <p:spPr>
          <a:xfrm>
            <a:off x="1161255" y="4659982"/>
            <a:ext cx="6858001" cy="375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+mn-ea"/>
              </a:rPr>
              <a:t>TP. </a:t>
            </a:r>
            <a:r>
              <a:rPr lang="en-US" b="1" i="1" dirty="0" err="1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+mn-ea"/>
              </a:rPr>
              <a:t>Hồ</a:t>
            </a:r>
            <a:r>
              <a:rPr lang="en-US" b="1" i="1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b="1" i="1" dirty="0" err="1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+mn-ea"/>
              </a:rPr>
              <a:t>Chí</a:t>
            </a:r>
            <a:r>
              <a:rPr lang="en-US" b="1" i="1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+mn-ea"/>
              </a:rPr>
              <a:t> Minh, </a:t>
            </a:r>
            <a:r>
              <a:rPr lang="en-US" b="1" i="1" dirty="0" err="1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+mn-ea"/>
              </a:rPr>
              <a:t>tháng</a:t>
            </a:r>
            <a:r>
              <a:rPr lang="en-US" b="1" i="1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+mn-ea"/>
              </a:rPr>
              <a:t> 3 </a:t>
            </a:r>
            <a:r>
              <a:rPr lang="en-US" b="1" i="1" dirty="0" err="1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+mn-ea"/>
              </a:rPr>
              <a:t>năm</a:t>
            </a:r>
            <a:r>
              <a:rPr lang="en-US" b="1" i="1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+mn-ea"/>
              </a:rPr>
              <a:t> 2023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82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-52649" y="12357"/>
            <a:ext cx="1872208" cy="88008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>
                <a:solidFill>
                  <a:schemeClr val="bg1"/>
                </a:solidFill>
                <a:cs typeface="Arial" pitchFamily="34" charset="0"/>
              </a:rPr>
              <a:t>Nội</a:t>
            </a:r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 dung </a:t>
            </a:r>
            <a:endParaRPr lang="en-VI" sz="2800" b="1" dirty="0">
              <a:solidFill>
                <a:schemeClr val="bg1"/>
              </a:solidFill>
              <a:cs typeface="Arial" pitchFamily="34" charset="0"/>
            </a:endParaRPr>
          </a:p>
          <a:p>
            <a:pPr algn="l"/>
            <a:r>
              <a:rPr lang="en-US" sz="2800" b="1" dirty="0" err="1">
                <a:solidFill>
                  <a:schemeClr val="bg1"/>
                </a:solidFill>
                <a:cs typeface="Arial" pitchFamily="34" charset="0"/>
              </a:rPr>
              <a:t>báo</a:t>
            </a:r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cs typeface="Arial" pitchFamily="34" charset="0"/>
              </a:rPr>
              <a:t>cáo</a:t>
            </a:r>
            <a:endParaRPr 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14575" y="787617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97310" y="1684580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80940" y="2583277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80940" y="3455125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34575" y="902550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I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Phạm</a:t>
            </a:r>
            <a:r>
              <a:rPr lang="en-VI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vi </a:t>
            </a:r>
            <a:r>
              <a:rPr lang="en-VI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đồ</a:t>
            </a:r>
            <a:r>
              <a:rPr lang="en-VI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VI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án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34575" y="1634051"/>
            <a:ext cx="4392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Những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điều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mới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so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với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những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đồ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án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đã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có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72948" y="2669810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Những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đã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làm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2ADD2-E2B2-6F87-C0FC-1954F6253657}"/>
              </a:ext>
            </a:extLst>
          </p:cNvPr>
          <p:cNvSpPr txBox="1"/>
          <p:nvPr/>
        </p:nvSpPr>
        <p:spPr>
          <a:xfrm>
            <a:off x="3811179" y="3547377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Những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chưa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làm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0EEEE9-462B-B6B7-386A-66B324572600}"/>
              </a:ext>
            </a:extLst>
          </p:cNvPr>
          <p:cNvGrpSpPr/>
          <p:nvPr/>
        </p:nvGrpSpPr>
        <p:grpSpPr>
          <a:xfrm>
            <a:off x="3070701" y="4370653"/>
            <a:ext cx="5256584" cy="720000"/>
            <a:chOff x="3131840" y="1491630"/>
            <a:chExt cx="5256584" cy="5760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AB20A1-DCBB-D9DD-1E03-5A35FAE547B6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A7350328-FE9C-E567-8842-8CA409E7C4B6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191E9EE-8D71-4E37-5E98-B1577C11B74C}"/>
              </a:ext>
            </a:extLst>
          </p:cNvPr>
          <p:cNvSpPr txBox="1"/>
          <p:nvPr/>
        </p:nvSpPr>
        <p:spPr>
          <a:xfrm>
            <a:off x="3804062" y="4441787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I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Hướng</a:t>
            </a:r>
            <a:r>
              <a:rPr lang="en-VI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VI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phát</a:t>
            </a:r>
            <a:r>
              <a:rPr lang="en-VI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VI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triển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55F443-8424-BAE0-AD2C-176AE345B4A6}"/>
              </a:ext>
            </a:extLst>
          </p:cNvPr>
          <p:cNvGrpSpPr/>
          <p:nvPr/>
        </p:nvGrpSpPr>
        <p:grpSpPr>
          <a:xfrm>
            <a:off x="3114575" y="-69877"/>
            <a:ext cx="5256584" cy="720000"/>
            <a:chOff x="3131840" y="1491630"/>
            <a:chExt cx="5256584" cy="57606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35787D-37C9-2421-5A1C-FC0400075738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143B8F6E-4030-89B4-0E61-D7F797348727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C48A2ED-D158-3A5F-3C74-07BAF5B79047}"/>
              </a:ext>
            </a:extLst>
          </p:cNvPr>
          <p:cNvSpPr txBox="1"/>
          <p:nvPr/>
        </p:nvSpPr>
        <p:spPr>
          <a:xfrm>
            <a:off x="3906583" y="-28109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Cơ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sở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0CB5C56-3E6B-0FE8-3B2B-0AC7DBD139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81632"/>
            <a:ext cx="9144000" cy="576064"/>
          </a:xfrm>
        </p:spPr>
        <p:txBody>
          <a:bodyPr/>
          <a:lstStyle/>
          <a:p>
            <a:pPr algn="ctr"/>
            <a:r>
              <a:rPr lang="en-US" altLang="ko-KR" dirty="0" err="1"/>
              <a:t>Cơ</a:t>
            </a:r>
            <a:r>
              <a:rPr lang="en-US" altLang="ko-KR" dirty="0"/>
              <a:t> </a:t>
            </a:r>
            <a:r>
              <a:rPr lang="en-US" altLang="ko-KR" dirty="0" err="1"/>
              <a:t>sở</a:t>
            </a:r>
            <a:r>
              <a:rPr lang="en-US" altLang="ko-KR" dirty="0"/>
              <a:t> </a:t>
            </a:r>
            <a:r>
              <a:rPr lang="en-US" altLang="ko-KR" dirty="0" err="1"/>
              <a:t>dữ</a:t>
            </a:r>
            <a:r>
              <a:rPr lang="en-US" altLang="ko-KR" dirty="0"/>
              <a:t> </a:t>
            </a:r>
            <a:r>
              <a:rPr lang="en-US" altLang="ko-KR" dirty="0" err="1"/>
              <a:t>liệu</a:t>
            </a:r>
            <a:endParaRPr lang="ko-KR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BFEE43-9A20-1113-30A9-ABC6EDE72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854075"/>
            <a:ext cx="5943600" cy="3435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902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0CB5C56-3E6B-0FE8-3B2B-0AC7DBD139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pPr algn="ctr"/>
            <a:r>
              <a:rPr lang="en-VI" altLang="ko-KR" dirty="0" err="1"/>
              <a:t>Phạm</a:t>
            </a:r>
            <a:r>
              <a:rPr lang="en-VI" altLang="ko-KR" dirty="0"/>
              <a:t> vi </a:t>
            </a:r>
            <a:r>
              <a:rPr lang="en-VI" altLang="ko-KR" dirty="0" err="1"/>
              <a:t>đồ</a:t>
            </a:r>
            <a:r>
              <a:rPr lang="en-VI" altLang="ko-KR" dirty="0"/>
              <a:t> </a:t>
            </a:r>
            <a:r>
              <a:rPr lang="en-VI" altLang="ko-KR" dirty="0" err="1"/>
              <a:t>án</a:t>
            </a:r>
            <a:endParaRPr lang="en-VI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80AD93-2EE7-6F6B-9730-10452D96D893}"/>
              </a:ext>
            </a:extLst>
          </p:cNvPr>
          <p:cNvSpPr txBox="1"/>
          <p:nvPr/>
        </p:nvSpPr>
        <p:spPr>
          <a:xfrm>
            <a:off x="107504" y="771550"/>
            <a:ext cx="7560840" cy="373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600" dirty="0"/>
              <a:t>1. Thiết kế giao diện trang web</a:t>
            </a:r>
          </a:p>
          <a:p>
            <a:pPr>
              <a:lnSpc>
                <a:spcPct val="150000"/>
              </a:lnSpc>
            </a:pPr>
            <a:r>
              <a:rPr lang="vi-VN" sz="1600" dirty="0"/>
              <a:t>2. Chức năng đăng nhập và đăng ký tài khoản</a:t>
            </a:r>
            <a:endParaRPr lang="en-VI" sz="1600" dirty="0"/>
          </a:p>
          <a:p>
            <a:pPr>
              <a:lnSpc>
                <a:spcPct val="150000"/>
              </a:lnSpc>
            </a:pPr>
            <a:r>
              <a:rPr lang="vi-VN" sz="1600" dirty="0"/>
              <a:t>3. Danh mục sản phẩm</a:t>
            </a:r>
            <a:endParaRPr lang="en-VI" sz="1600" dirty="0"/>
          </a:p>
          <a:p>
            <a:pPr>
              <a:lnSpc>
                <a:spcPct val="150000"/>
              </a:lnSpc>
            </a:pPr>
            <a:r>
              <a:rPr lang="vi-VN" sz="1600" dirty="0"/>
              <a:t>4. Chi tiết sản phẩm</a:t>
            </a:r>
          </a:p>
          <a:p>
            <a:pPr>
              <a:lnSpc>
                <a:spcPct val="150000"/>
              </a:lnSpc>
            </a:pPr>
            <a:r>
              <a:rPr lang="vi-VN" sz="1600" dirty="0"/>
              <a:t>5. Giỏ hàng</a:t>
            </a:r>
            <a:endParaRPr lang="en-VI" sz="1600" dirty="0"/>
          </a:p>
          <a:p>
            <a:pPr>
              <a:lnSpc>
                <a:spcPct val="150000"/>
              </a:lnSpc>
            </a:pPr>
            <a:r>
              <a:rPr lang="vi-VN" sz="1600" dirty="0"/>
              <a:t>6. Thanh toán</a:t>
            </a:r>
          </a:p>
          <a:p>
            <a:pPr>
              <a:lnSpc>
                <a:spcPct val="150000"/>
              </a:lnSpc>
            </a:pPr>
            <a:r>
              <a:rPr lang="vi-VN" sz="1600" dirty="0"/>
              <a:t>7. Quản lý đơn hàng</a:t>
            </a:r>
          </a:p>
          <a:p>
            <a:pPr>
              <a:lnSpc>
                <a:spcPct val="150000"/>
              </a:lnSpc>
            </a:pPr>
            <a:r>
              <a:rPr lang="vi-VN" sz="1600" dirty="0"/>
              <a:t>8. Tích hợp tính năng chia sẻ sản phẩm lên mạng xã hội</a:t>
            </a:r>
          </a:p>
          <a:p>
            <a:pPr>
              <a:lnSpc>
                <a:spcPct val="150000"/>
              </a:lnSpc>
            </a:pPr>
            <a:r>
              <a:rPr lang="vi-VN" sz="1600" dirty="0"/>
              <a:t>9. Tích hợp tính năng tìm kiếm</a:t>
            </a:r>
            <a:endParaRPr lang="en-VI" sz="1600" dirty="0"/>
          </a:p>
          <a:p>
            <a:pPr>
              <a:lnSpc>
                <a:spcPct val="150000"/>
              </a:lnSpc>
            </a:pPr>
            <a:r>
              <a:rPr lang="vi-VN" sz="1600" dirty="0"/>
              <a:t>10. Quản lý thông tin khách hàng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94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8000" y="81133"/>
            <a:ext cx="9144000" cy="576064"/>
          </a:xfrm>
        </p:spPr>
        <p:txBody>
          <a:bodyPr/>
          <a:lstStyle/>
          <a:p>
            <a:pPr lvl="0"/>
            <a:r>
              <a:rPr lang="en-US" altLang="ko-KR" sz="3600" dirty="0" err="1"/>
              <a:t>Những</a:t>
            </a:r>
            <a:r>
              <a:rPr lang="en-US" altLang="ko-KR" sz="3600" dirty="0"/>
              <a:t> </a:t>
            </a:r>
            <a:r>
              <a:rPr lang="en-US" altLang="ko-KR" sz="3600" dirty="0" err="1"/>
              <a:t>việc</a:t>
            </a:r>
            <a:r>
              <a:rPr lang="en-US" altLang="ko-KR" sz="3600" dirty="0"/>
              <a:t> </a:t>
            </a:r>
            <a:r>
              <a:rPr lang="en-US" altLang="ko-KR" sz="3600" dirty="0" err="1"/>
              <a:t>đã</a:t>
            </a:r>
            <a:r>
              <a:rPr lang="en-US" altLang="ko-KR" sz="3600" dirty="0"/>
              <a:t> </a:t>
            </a:r>
            <a:r>
              <a:rPr lang="en-US" altLang="ko-KR" sz="3600" dirty="0" err="1"/>
              <a:t>làm</a:t>
            </a:r>
            <a:r>
              <a:rPr lang="en-US" altLang="ko-KR" sz="3600" dirty="0"/>
              <a:t> </a:t>
            </a:r>
            <a:r>
              <a:rPr lang="en-US" altLang="ko-KR" sz="3600" dirty="0" err="1"/>
              <a:t>được</a:t>
            </a:r>
            <a:endParaRPr lang="en-US" altLang="ko-KR" sz="3600" dirty="0"/>
          </a:p>
        </p:txBody>
      </p:sp>
      <p:sp>
        <p:nvSpPr>
          <p:cNvPr id="6" name="Rectangle 5"/>
          <p:cNvSpPr/>
          <p:nvPr/>
        </p:nvSpPr>
        <p:spPr>
          <a:xfrm>
            <a:off x="6395" y="1330651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677" y="1416475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Đăng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nhập,đăng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ký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đăng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xuất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735" y="1776881"/>
            <a:ext cx="3199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Xem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thông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tin,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đánh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giá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sản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phẩm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18000" y="2120259"/>
            <a:ext cx="3199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Tìm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kiếm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sản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phẩm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mình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muốn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63EE0C19-F258-D280-644C-8A1600F64149}"/>
              </a:ext>
            </a:extLst>
          </p:cNvPr>
          <p:cNvSpPr txBox="1">
            <a:spLocks/>
          </p:cNvSpPr>
          <p:nvPr/>
        </p:nvSpPr>
        <p:spPr>
          <a:xfrm>
            <a:off x="6395" y="743021"/>
            <a:ext cx="4491015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Trang </a:t>
            </a:r>
            <a:r>
              <a:rPr lang="en-US" altLang="ko-KR" sz="2000" b="1" dirty="0" err="1"/>
              <a:t>người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dùng</a:t>
            </a:r>
            <a:endParaRPr lang="en-US" altLang="ko-KR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300E5A-055A-AEDB-6627-8C8B4F78B07D}"/>
              </a:ext>
            </a:extLst>
          </p:cNvPr>
          <p:cNvSpPr txBox="1"/>
          <p:nvPr/>
        </p:nvSpPr>
        <p:spPr>
          <a:xfrm>
            <a:off x="6677" y="2447882"/>
            <a:ext cx="3420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400" b="1">
                <a:solidFill>
                  <a:schemeClr val="bg1"/>
                </a:solidFill>
                <a:cs typeface="Arial" pitchFamily="34" charset="0"/>
              </a:rPr>
              <a:t>Xem được các sản phẩm đã yêu thích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D15EE6-B8C6-15AD-9E2B-4C6A9B289D3B}"/>
              </a:ext>
            </a:extLst>
          </p:cNvPr>
          <p:cNvSpPr txBox="1"/>
          <p:nvPr/>
        </p:nvSpPr>
        <p:spPr>
          <a:xfrm>
            <a:off x="-24118" y="2801265"/>
            <a:ext cx="410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Thay đổi được thông tin cá nhân và mật khẩu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61C531-A2DA-AD5F-03C2-5877A2661FF2}"/>
              </a:ext>
            </a:extLst>
          </p:cNvPr>
          <p:cNvSpPr txBox="1"/>
          <p:nvPr/>
        </p:nvSpPr>
        <p:spPr>
          <a:xfrm>
            <a:off x="-11798" y="3146324"/>
            <a:ext cx="4509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Xem được địa chỉ giao </a:t>
            </a:r>
            <a:r>
              <a:rPr lang="en-VI" altLang="ko-KR" sz="14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 và địa chỉ thanh toán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B5A8F0-0CA8-BAEC-E697-F7D8B07BEE5B}"/>
              </a:ext>
            </a:extLst>
          </p:cNvPr>
          <p:cNvSpPr txBox="1"/>
          <p:nvPr/>
        </p:nvSpPr>
        <p:spPr>
          <a:xfrm>
            <a:off x="-24118" y="3491383"/>
            <a:ext cx="410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Đặt hàng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5111F9-B314-9050-B03B-FA3E0CB6DB52}"/>
              </a:ext>
            </a:extLst>
          </p:cNvPr>
          <p:cNvSpPr txBox="1"/>
          <p:nvPr/>
        </p:nvSpPr>
        <p:spPr>
          <a:xfrm>
            <a:off x="-24118" y="3849087"/>
            <a:ext cx="410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Xem được lịch sử đặt hàng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9830D8-412F-382E-4C81-57420ABC34BF}"/>
              </a:ext>
            </a:extLst>
          </p:cNvPr>
          <p:cNvSpPr txBox="1"/>
          <p:nvPr/>
        </p:nvSpPr>
        <p:spPr>
          <a:xfrm>
            <a:off x="-24119" y="4181501"/>
            <a:ext cx="4812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Hiên giỏ hàng cho biết số lượng sản phẩm đã thêm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C1913C-6B67-B415-F809-5FDB0E6A26D9}"/>
              </a:ext>
            </a:extLst>
          </p:cNvPr>
          <p:cNvSpPr txBox="1"/>
          <p:nvPr/>
        </p:nvSpPr>
        <p:spPr>
          <a:xfrm>
            <a:off x="-34722" y="4474248"/>
            <a:ext cx="4812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I" altLang="ko-KR" sz="1400" b="1" dirty="0" err="1">
                <a:solidFill>
                  <a:schemeClr val="bg1"/>
                </a:solidFill>
                <a:cs typeface="Arial" pitchFamily="34" charset="0"/>
              </a:rPr>
              <a:t>Tìm</a:t>
            </a:r>
            <a:r>
              <a:rPr lang="en-VI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VI" altLang="ko-KR" sz="1400" b="1" dirty="0" err="1">
                <a:solidFill>
                  <a:schemeClr val="bg1"/>
                </a:solidFill>
                <a:cs typeface="Arial" pitchFamily="34" charset="0"/>
              </a:rPr>
              <a:t>kiếm</a:t>
            </a:r>
            <a:r>
              <a:rPr lang="en-VI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VI" altLang="ko-KR" sz="1400" b="1" dirty="0" err="1">
                <a:solidFill>
                  <a:schemeClr val="bg1"/>
                </a:solidFill>
                <a:cs typeface="Arial" pitchFamily="34" charset="0"/>
              </a:rPr>
              <a:t>đơn</a:t>
            </a:r>
            <a:r>
              <a:rPr lang="en-VI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VI" altLang="ko-KR" sz="14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 Placeholder 1">
            <a:extLst>
              <a:ext uri="{FF2B5EF4-FFF2-40B4-BE49-F238E27FC236}">
                <a16:creationId xmlns:a16="http://schemas.microsoft.com/office/drawing/2014/main" id="{99EDE516-B5F6-8EE6-8C29-F49251888DAD}"/>
              </a:ext>
            </a:extLst>
          </p:cNvPr>
          <p:cNvSpPr txBox="1">
            <a:spLocks/>
          </p:cNvSpPr>
          <p:nvPr/>
        </p:nvSpPr>
        <p:spPr>
          <a:xfrm>
            <a:off x="4646590" y="760912"/>
            <a:ext cx="4491015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Trang </a:t>
            </a:r>
            <a:r>
              <a:rPr lang="en-VI" altLang="ko-KR" sz="2000" b="1" dirty="0"/>
              <a:t>Admin</a:t>
            </a:r>
            <a:endParaRPr lang="en-US" altLang="ko-KR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6A9CC8-E7B4-38D5-D3D3-33EC9664C04C}"/>
              </a:ext>
            </a:extLst>
          </p:cNvPr>
          <p:cNvSpPr txBox="1"/>
          <p:nvPr/>
        </p:nvSpPr>
        <p:spPr>
          <a:xfrm>
            <a:off x="4712903" y="1457426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Đăng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nhập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đăng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xuất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1ED01A-2837-BA14-F09E-D0045EEC2F9A}"/>
              </a:ext>
            </a:extLst>
          </p:cNvPr>
          <p:cNvSpPr txBox="1"/>
          <p:nvPr/>
        </p:nvSpPr>
        <p:spPr>
          <a:xfrm>
            <a:off x="4721033" y="2647376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Xem được thông tin người dùng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C81D9B-8C82-6EFC-F429-B204F9D59A1F}"/>
              </a:ext>
            </a:extLst>
          </p:cNvPr>
          <p:cNvSpPr txBox="1"/>
          <p:nvPr/>
        </p:nvSpPr>
        <p:spPr>
          <a:xfrm>
            <a:off x="4729503" y="3582541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Thêm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sản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phẩm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EEEC78-67BF-879C-1FFF-BC59EDB4CE6D}"/>
              </a:ext>
            </a:extLst>
          </p:cNvPr>
          <p:cNvSpPr txBox="1"/>
          <p:nvPr/>
        </p:nvSpPr>
        <p:spPr>
          <a:xfrm>
            <a:off x="4712903" y="1727235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Quản lý đơn </a:t>
            </a:r>
            <a:r>
              <a:rPr lang="en-VI" altLang="ko-KR" sz="14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vi-VN" altLang="ko-KR" sz="1400" b="1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I" altLang="ko-KR" sz="1400" b="1" dirty="0">
                <a:solidFill>
                  <a:schemeClr val="bg1"/>
                </a:solidFill>
                <a:cs typeface="Arial" pitchFamily="34" charset="0"/>
              </a:rPr>
              <a:t>     </a:t>
            </a:r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 Đơn hàng hôm nay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I" altLang="ko-KR" sz="1400" b="1" dirty="0">
                <a:solidFill>
                  <a:schemeClr val="bg1"/>
                </a:solidFill>
                <a:cs typeface="Arial" pitchFamily="34" charset="0"/>
              </a:rPr>
              <a:t>      </a:t>
            </a:r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Tất cả đơn hang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I" altLang="ko-KR" sz="1400" b="1" dirty="0">
                <a:solidFill>
                  <a:schemeClr val="bg1"/>
                </a:solidFill>
                <a:cs typeface="Arial" pitchFamily="34" charset="0"/>
              </a:rPr>
              <a:t>      </a:t>
            </a:r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Đơn hàng đã giao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F465E1-5F46-98B7-1612-B3708B4DCA96}"/>
              </a:ext>
            </a:extLst>
          </p:cNvPr>
          <p:cNvSpPr txBox="1"/>
          <p:nvPr/>
        </p:nvSpPr>
        <p:spPr>
          <a:xfrm>
            <a:off x="4712903" y="2941081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Thêm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danh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mục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7DD176-E84B-51F8-6543-1A9873170B1F}"/>
              </a:ext>
            </a:extLst>
          </p:cNvPr>
          <p:cNvSpPr txBox="1"/>
          <p:nvPr/>
        </p:nvSpPr>
        <p:spPr>
          <a:xfrm>
            <a:off x="4712903" y="3268758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Thêm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danh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mục</a:t>
            </a:r>
            <a:r>
              <a:rPr lang="en-VI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VI" altLang="ko-KR" sz="1400" b="1" dirty="0" err="1">
                <a:solidFill>
                  <a:schemeClr val="bg1"/>
                </a:solidFill>
                <a:cs typeface="Arial" pitchFamily="34" charset="0"/>
              </a:rPr>
              <a:t>phụ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915CF8-6437-AF43-C880-25C5B27DDE4F}"/>
              </a:ext>
            </a:extLst>
          </p:cNvPr>
          <p:cNvSpPr txBox="1"/>
          <p:nvPr/>
        </p:nvSpPr>
        <p:spPr>
          <a:xfrm>
            <a:off x="4729662" y="3882021"/>
            <a:ext cx="3658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Xem được </a:t>
            </a:r>
            <a:r>
              <a:rPr lang="en-VI" altLang="ko-KR" sz="1400" b="1" dirty="0" err="1">
                <a:solidFill>
                  <a:schemeClr val="bg1"/>
                </a:solidFill>
                <a:cs typeface="Arial" pitchFamily="34" charset="0"/>
              </a:rPr>
              <a:t>hoạt</a:t>
            </a:r>
            <a:r>
              <a:rPr lang="en-VI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VI" altLang="ko-KR" sz="1400" b="1" dirty="0" err="1">
                <a:solidFill>
                  <a:schemeClr val="bg1"/>
                </a:solidFill>
                <a:cs typeface="Arial" pitchFamily="34" charset="0"/>
              </a:rPr>
              <a:t>động</a:t>
            </a:r>
            <a:r>
              <a:rPr lang="en-VI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VI" altLang="ko-KR" sz="1400" b="1" dirty="0" err="1">
                <a:solidFill>
                  <a:schemeClr val="bg1"/>
                </a:solidFill>
                <a:cs typeface="Arial" pitchFamily="34" charset="0"/>
              </a:rPr>
              <a:t>của</a:t>
            </a:r>
            <a:r>
              <a:rPr lang="en-VI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VI" altLang="ko-KR" sz="1400" b="1" dirty="0" err="1">
                <a:solidFill>
                  <a:schemeClr val="bg1"/>
                </a:solidFill>
                <a:cs typeface="Arial" pitchFamily="34" charset="0"/>
              </a:rPr>
              <a:t>người</a:t>
            </a:r>
            <a:r>
              <a:rPr lang="en-VI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VI" altLang="ko-KR" sz="1400" b="1" dirty="0" err="1">
                <a:solidFill>
                  <a:schemeClr val="bg1"/>
                </a:solidFill>
                <a:cs typeface="Arial" pitchFamily="34" charset="0"/>
              </a:rPr>
              <a:t>dùng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A66B95-CFB2-2499-0AB9-7D45E4003AF6}"/>
              </a:ext>
            </a:extLst>
          </p:cNvPr>
          <p:cNvSpPr txBox="1"/>
          <p:nvPr/>
        </p:nvSpPr>
        <p:spPr>
          <a:xfrm>
            <a:off x="4712903" y="4173204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Xác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nhận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giao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81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8000" y="81133"/>
            <a:ext cx="9144000" cy="576064"/>
          </a:xfrm>
        </p:spPr>
        <p:txBody>
          <a:bodyPr/>
          <a:lstStyle/>
          <a:p>
            <a:pPr lvl="0"/>
            <a:r>
              <a:rPr lang="en-US" altLang="ko-KR" sz="3600" dirty="0" err="1"/>
              <a:t>Những</a:t>
            </a:r>
            <a:r>
              <a:rPr lang="en-US" altLang="ko-KR" sz="3600" dirty="0"/>
              <a:t> </a:t>
            </a:r>
            <a:r>
              <a:rPr lang="en-US" altLang="ko-KR" sz="3600" dirty="0" err="1"/>
              <a:t>việc</a:t>
            </a:r>
            <a:r>
              <a:rPr lang="en-US" altLang="ko-KR" sz="3600" dirty="0"/>
              <a:t> </a:t>
            </a:r>
            <a:r>
              <a:rPr lang="en-VI" altLang="ko-KR" dirty="0" err="1"/>
              <a:t>chưa</a:t>
            </a:r>
            <a:r>
              <a:rPr lang="en-US" altLang="ko-KR" sz="3600" dirty="0"/>
              <a:t> </a:t>
            </a:r>
            <a:r>
              <a:rPr lang="en-US" altLang="ko-KR" sz="3600" dirty="0" err="1"/>
              <a:t>làm</a:t>
            </a:r>
            <a:r>
              <a:rPr lang="en-US" altLang="ko-KR" sz="3600" dirty="0"/>
              <a:t> </a:t>
            </a:r>
            <a:r>
              <a:rPr lang="en-US" altLang="ko-KR" sz="3600" dirty="0" err="1"/>
              <a:t>được</a:t>
            </a:r>
            <a:endParaRPr lang="en-US" altLang="ko-KR" sz="3600" dirty="0"/>
          </a:p>
        </p:txBody>
      </p:sp>
      <p:sp>
        <p:nvSpPr>
          <p:cNvPr id="6" name="Rectangle 5"/>
          <p:cNvSpPr/>
          <p:nvPr/>
        </p:nvSpPr>
        <p:spPr>
          <a:xfrm>
            <a:off x="6395" y="1330651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676" y="1416475"/>
            <a:ext cx="3557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Chức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năng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thanh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toán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còn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hạn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chế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735" y="1776881"/>
            <a:ext cx="3199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Chưa đưa được quảng cáo vào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18001" y="2120259"/>
            <a:ext cx="4449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Chưa có chức năng quên mật khẩu hay gửi thông báo qua gmail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63EE0C19-F258-D280-644C-8A1600F64149}"/>
              </a:ext>
            </a:extLst>
          </p:cNvPr>
          <p:cNvSpPr txBox="1">
            <a:spLocks/>
          </p:cNvSpPr>
          <p:nvPr/>
        </p:nvSpPr>
        <p:spPr>
          <a:xfrm>
            <a:off x="6395" y="743021"/>
            <a:ext cx="4491015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Trang </a:t>
            </a:r>
            <a:r>
              <a:rPr lang="en-US" altLang="ko-KR" sz="2000" b="1" dirty="0" err="1"/>
              <a:t>người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dùng</a:t>
            </a:r>
            <a:endParaRPr lang="en-US" altLang="ko-KR" sz="2000" b="1" dirty="0"/>
          </a:p>
        </p:txBody>
      </p:sp>
      <p:sp>
        <p:nvSpPr>
          <p:cNvPr id="31" name="Text Placeholder 1">
            <a:extLst>
              <a:ext uri="{FF2B5EF4-FFF2-40B4-BE49-F238E27FC236}">
                <a16:creationId xmlns:a16="http://schemas.microsoft.com/office/drawing/2014/main" id="{99EDE516-B5F6-8EE6-8C29-F49251888DAD}"/>
              </a:ext>
            </a:extLst>
          </p:cNvPr>
          <p:cNvSpPr txBox="1">
            <a:spLocks/>
          </p:cNvSpPr>
          <p:nvPr/>
        </p:nvSpPr>
        <p:spPr>
          <a:xfrm>
            <a:off x="4646590" y="760912"/>
            <a:ext cx="4491015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Trang </a:t>
            </a:r>
            <a:r>
              <a:rPr lang="en-VI" altLang="ko-KR" sz="2000" b="1" dirty="0"/>
              <a:t>Admin</a:t>
            </a:r>
            <a:endParaRPr lang="en-US" altLang="ko-KR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6A9CC8-E7B4-38D5-D3D3-33EC9664C04C}"/>
              </a:ext>
            </a:extLst>
          </p:cNvPr>
          <p:cNvSpPr txBox="1"/>
          <p:nvPr/>
        </p:nvSpPr>
        <p:spPr>
          <a:xfrm>
            <a:off x="4712903" y="1416474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Giao diện sơ sài</a:t>
            </a:r>
            <a:r>
              <a:rPr lang="en-VI" altLang="ko-KR" sz="1400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VI" altLang="ko-KR" sz="1400" b="1" dirty="0" err="1">
                <a:solidFill>
                  <a:schemeClr val="bg1"/>
                </a:solidFill>
                <a:cs typeface="Arial" pitchFamily="34" charset="0"/>
              </a:rPr>
              <a:t>chưa</a:t>
            </a:r>
            <a:r>
              <a:rPr lang="en-VI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VI" altLang="ko-KR" sz="1400" b="1" dirty="0" err="1">
                <a:solidFill>
                  <a:schemeClr val="bg1"/>
                </a:solidFill>
                <a:cs typeface="Arial" pitchFamily="34" charset="0"/>
              </a:rPr>
              <a:t>được</a:t>
            </a:r>
            <a:r>
              <a:rPr lang="en-VI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VI" altLang="ko-KR" sz="1400" b="1" dirty="0" err="1">
                <a:solidFill>
                  <a:schemeClr val="bg1"/>
                </a:solidFill>
                <a:cs typeface="Arial" pitchFamily="34" charset="0"/>
              </a:rPr>
              <a:t>đẹp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1ED01A-2837-BA14-F09E-D0045EEC2F9A}"/>
              </a:ext>
            </a:extLst>
          </p:cNvPr>
          <p:cNvSpPr txBox="1"/>
          <p:nvPr/>
        </p:nvSpPr>
        <p:spPr>
          <a:xfrm>
            <a:off x="4708206" y="1715172"/>
            <a:ext cx="4323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Không có thể hủy được đơn hàng nếu có sự cố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C81D9B-8C82-6EFC-F429-B204F9D59A1F}"/>
              </a:ext>
            </a:extLst>
          </p:cNvPr>
          <p:cNvSpPr txBox="1"/>
          <p:nvPr/>
        </p:nvSpPr>
        <p:spPr>
          <a:xfrm>
            <a:off x="4722855" y="2914965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Chưa thể xuất hóa đơn </a:t>
            </a:r>
            <a:r>
              <a:rPr lang="en-VI" altLang="ko-KR" sz="1400" b="1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VI" altLang="ko-KR" sz="1400" b="1" dirty="0">
                <a:solidFill>
                  <a:schemeClr val="bg1"/>
                </a:solidFill>
                <a:cs typeface="Arial" pitchFamily="34" charset="0"/>
              </a:rPr>
              <a:t> in </a:t>
            </a:r>
            <a:r>
              <a:rPr lang="en-VI" altLang="ko-KR" sz="1400" b="1" dirty="0" err="1">
                <a:solidFill>
                  <a:schemeClr val="bg1"/>
                </a:solidFill>
                <a:cs typeface="Arial" pitchFamily="34" charset="0"/>
              </a:rPr>
              <a:t>ra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F465E1-5F46-98B7-1612-B3708B4DCA96}"/>
              </a:ext>
            </a:extLst>
          </p:cNvPr>
          <p:cNvSpPr txBox="1"/>
          <p:nvPr/>
        </p:nvSpPr>
        <p:spPr>
          <a:xfrm>
            <a:off x="4708206" y="2062900"/>
            <a:ext cx="4413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Không thể xóa được tài khoản của khách hàng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7DD176-E84B-51F8-6543-1A9873170B1F}"/>
              </a:ext>
            </a:extLst>
          </p:cNvPr>
          <p:cNvSpPr txBox="1"/>
          <p:nvPr/>
        </p:nvSpPr>
        <p:spPr>
          <a:xfrm>
            <a:off x="4721372" y="2382881"/>
            <a:ext cx="4459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1400" b="1" dirty="0">
                <a:solidFill>
                  <a:schemeClr val="bg1"/>
                </a:solidFill>
                <a:cs typeface="Arial" pitchFamily="34" charset="0"/>
              </a:rPr>
              <a:t>Chưa có chức năng quên mật khẩu hay gửi thông báo qua gmail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317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0CB5C56-3E6B-0FE8-3B2B-0AC7DBD139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pPr algn="ctr"/>
            <a:r>
              <a:rPr lang="en-VI" altLang="ko-KR" dirty="0" err="1"/>
              <a:t>Hướng</a:t>
            </a:r>
            <a:r>
              <a:rPr lang="en-VI" altLang="ko-KR" dirty="0"/>
              <a:t> </a:t>
            </a:r>
            <a:r>
              <a:rPr lang="en-VI" altLang="ko-KR" dirty="0" err="1"/>
              <a:t>phát</a:t>
            </a:r>
            <a:r>
              <a:rPr lang="en-VI" altLang="ko-KR" dirty="0"/>
              <a:t> </a:t>
            </a:r>
            <a:r>
              <a:rPr lang="en-VI" altLang="ko-KR" dirty="0" err="1"/>
              <a:t>triển</a:t>
            </a:r>
            <a:endParaRPr lang="en-VI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F9A63-B72B-77C2-C8BA-3D26A2468CAF}"/>
              </a:ext>
            </a:extLst>
          </p:cNvPr>
          <p:cNvSpPr txBox="1"/>
          <p:nvPr/>
        </p:nvSpPr>
        <p:spPr>
          <a:xfrm>
            <a:off x="-26846" y="627534"/>
            <a:ext cx="9073008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latin typeface="+mj-lt"/>
              </a:rPr>
              <a:t>Nghiên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cứu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thị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trường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và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khách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hàng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mục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tiêu</a:t>
            </a:r>
            <a:r>
              <a:rPr lang="en-VI" dirty="0">
                <a:latin typeface="+mj-lt"/>
              </a:rPr>
              <a:t>: t</a:t>
            </a:r>
            <a:r>
              <a:rPr lang="vi-VN" dirty="0">
                <a:latin typeface="+mj-lt"/>
              </a:rPr>
              <a:t>ìm hiểu về đối thủ cạnh tranh,</a:t>
            </a:r>
            <a:endParaRPr lang="en-VI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+mj-lt"/>
              </a:rPr>
              <a:t>thị trường, yêu cầu của khách hàng</a:t>
            </a:r>
            <a:endParaRPr lang="en-VI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>
                <a:effectLst/>
                <a:latin typeface="+mj-lt"/>
                <a:ea typeface="Calibri" panose="020F0502020204030204" pitchFamily="34" charset="0"/>
              </a:rPr>
              <a:t>Thiết</a:t>
            </a:r>
            <a:r>
              <a:rPr lang="en-US" sz="1800" b="1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+mj-lt"/>
                <a:ea typeface="Calibri" panose="020F0502020204030204" pitchFamily="34" charset="0"/>
              </a:rPr>
              <a:t>kế</a:t>
            </a:r>
            <a:r>
              <a:rPr lang="en-US" sz="1800" b="1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+mj-lt"/>
                <a:ea typeface="Calibri" panose="020F0502020204030204" pitchFamily="34" charset="0"/>
              </a:rPr>
              <a:t>giao</a:t>
            </a:r>
            <a:r>
              <a:rPr lang="en-US" sz="1800" b="1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+mj-lt"/>
                <a:ea typeface="Calibri" panose="020F0502020204030204" pitchFamily="34" charset="0"/>
              </a:rPr>
              <a:t>diện</a:t>
            </a:r>
            <a:r>
              <a:rPr lang="en-US" sz="1800" b="1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+mj-lt"/>
                <a:ea typeface="Calibri" panose="020F0502020204030204" pitchFamily="34" charset="0"/>
              </a:rPr>
              <a:t>đồ</a:t>
            </a:r>
            <a:r>
              <a:rPr lang="en-US" sz="1800" b="1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+mj-lt"/>
                <a:ea typeface="Calibri" panose="020F0502020204030204" pitchFamily="34" charset="0"/>
              </a:rPr>
              <a:t>họa</a:t>
            </a:r>
            <a:r>
              <a:rPr lang="en-US" sz="1800" b="1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+mj-lt"/>
                <a:ea typeface="Calibri" panose="020F0502020204030204" pitchFamily="34" charset="0"/>
              </a:rPr>
              <a:t>trực</a:t>
            </a:r>
            <a:r>
              <a:rPr lang="en-US" sz="1800" b="1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+mj-lt"/>
                <a:ea typeface="Calibri" panose="020F0502020204030204" pitchFamily="34" charset="0"/>
              </a:rPr>
              <a:t>quan</a:t>
            </a:r>
            <a:r>
              <a:rPr lang="en-VI" sz="1800" dirty="0">
                <a:effectLst/>
                <a:latin typeface="+mj-lt"/>
                <a:ea typeface="Calibri" panose="020F0502020204030204" pitchFamily="34" charset="0"/>
              </a:rPr>
              <a:t>: </a:t>
            </a:r>
            <a:r>
              <a:rPr lang="vi-VN" sz="1800" dirty="0">
                <a:effectLst/>
                <a:latin typeface="+mj-lt"/>
                <a:ea typeface="Calibri" panose="020F0502020204030204" pitchFamily="34" charset="0"/>
              </a:rPr>
              <a:t>sử dụng màu sắc, hình ảnh, biểu tượng đồ họa một cách hợp lý để giúp khách hàng dễ dàng tìm thấy các sản phẩm </a:t>
            </a:r>
            <a:endParaRPr lang="en-VI" sz="1800" dirty="0">
              <a:effectLst/>
              <a:latin typeface="+mj-lt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>
                <a:effectLst/>
                <a:latin typeface="+mj-lt"/>
                <a:ea typeface="Calibri" panose="020F0502020204030204" pitchFamily="34" charset="0"/>
              </a:rPr>
              <a:t>Phát</a:t>
            </a:r>
            <a:r>
              <a:rPr lang="en-US" sz="1800" b="1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+mj-lt"/>
                <a:ea typeface="Calibri" panose="020F0502020204030204" pitchFamily="34" charset="0"/>
              </a:rPr>
              <a:t>triển</a:t>
            </a:r>
            <a:r>
              <a:rPr lang="en-US" sz="1800" b="1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+mj-lt"/>
                <a:ea typeface="Calibri" panose="020F0502020204030204" pitchFamily="34" charset="0"/>
              </a:rPr>
              <a:t>các</a:t>
            </a:r>
            <a:r>
              <a:rPr lang="en-US" sz="1800" b="1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+mj-lt"/>
                <a:ea typeface="Calibri" panose="020F0502020204030204" pitchFamily="34" charset="0"/>
              </a:rPr>
              <a:t>tính</a:t>
            </a:r>
            <a:r>
              <a:rPr lang="en-US" sz="1800" b="1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+mj-lt"/>
                <a:ea typeface="Calibri" panose="020F0502020204030204" pitchFamily="34" charset="0"/>
              </a:rPr>
              <a:t>năng</a:t>
            </a:r>
            <a:r>
              <a:rPr lang="en-VI" sz="1800" dirty="0">
                <a:effectLst/>
                <a:latin typeface="+mj-lt"/>
                <a:ea typeface="Calibri" panose="020F0502020204030204" pitchFamily="34" charset="0"/>
              </a:rPr>
              <a:t>: </a:t>
            </a:r>
            <a:r>
              <a:rPr lang="en-VI" sz="1800" dirty="0" err="1">
                <a:effectLst/>
                <a:latin typeface="+mj-lt"/>
                <a:ea typeface="Calibri" panose="020F0502020204030204" pitchFamily="34" charset="0"/>
              </a:rPr>
              <a:t>thêm</a:t>
            </a:r>
            <a:r>
              <a:rPr lang="en-VI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VI" sz="1800" dirty="0" err="1">
                <a:effectLst/>
                <a:latin typeface="+mj-lt"/>
                <a:ea typeface="Calibri" panose="020F0502020204030204" pitchFamily="34" charset="0"/>
              </a:rPr>
              <a:t>nhiều</a:t>
            </a:r>
            <a:r>
              <a:rPr lang="en-VI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VI" sz="1800" dirty="0" err="1">
                <a:effectLst/>
                <a:latin typeface="+mj-lt"/>
                <a:ea typeface="Calibri" panose="020F0502020204030204" pitchFamily="34" charset="0"/>
              </a:rPr>
              <a:t>kiểu</a:t>
            </a:r>
            <a:r>
              <a:rPr lang="en-VI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VI" sz="1800" dirty="0" err="1">
                <a:effectLst/>
                <a:latin typeface="+mj-lt"/>
                <a:ea typeface="Calibri" panose="020F0502020204030204" pitchFamily="34" charset="0"/>
              </a:rPr>
              <a:t>thanh</a:t>
            </a:r>
            <a:r>
              <a:rPr lang="en-VI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VI" sz="1800" dirty="0" err="1">
                <a:effectLst/>
                <a:latin typeface="+mj-lt"/>
                <a:ea typeface="Calibri" panose="020F0502020204030204" pitchFamily="34" charset="0"/>
              </a:rPr>
              <a:t>toán</a:t>
            </a:r>
            <a:r>
              <a:rPr lang="en-VI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en-VI" dirty="0">
              <a:latin typeface="+mj-lt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>
                <a:effectLst/>
                <a:latin typeface="+mj-lt"/>
                <a:ea typeface="Calibri" panose="020F0502020204030204" pitchFamily="34" charset="0"/>
              </a:rPr>
              <a:t>Tối</a:t>
            </a:r>
            <a:r>
              <a:rPr lang="en-US" sz="1800" b="1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+mj-lt"/>
                <a:ea typeface="Calibri" panose="020F0502020204030204" pitchFamily="34" charset="0"/>
              </a:rPr>
              <a:t>ưu</a:t>
            </a:r>
            <a:r>
              <a:rPr lang="en-US" sz="1800" b="1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+mj-lt"/>
                <a:ea typeface="Calibri" panose="020F0502020204030204" pitchFamily="34" charset="0"/>
              </a:rPr>
              <a:t>hóa</a:t>
            </a:r>
            <a:r>
              <a:rPr lang="en-US" sz="1800" b="1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+mj-lt"/>
                <a:ea typeface="Calibri" panose="020F0502020204030204" pitchFamily="34" charset="0"/>
              </a:rPr>
              <a:t>công</a:t>
            </a:r>
            <a:r>
              <a:rPr lang="en-US" sz="1800" b="1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+mj-lt"/>
                <a:ea typeface="Calibri" panose="020F0502020204030204" pitchFamily="34" charset="0"/>
              </a:rPr>
              <a:t>cụ</a:t>
            </a:r>
            <a:r>
              <a:rPr lang="en-US" sz="1800" b="1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+mj-lt"/>
                <a:ea typeface="Calibri" panose="020F0502020204030204" pitchFamily="34" charset="0"/>
              </a:rPr>
              <a:t>tìm</a:t>
            </a:r>
            <a:r>
              <a:rPr lang="en-US" sz="1800" b="1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+mj-lt"/>
                <a:ea typeface="Calibri" panose="020F0502020204030204" pitchFamily="34" charset="0"/>
              </a:rPr>
              <a:t>kiếm</a:t>
            </a:r>
            <a:r>
              <a:rPr lang="en-US" sz="1800" b="1" dirty="0">
                <a:effectLst/>
                <a:latin typeface="+mj-lt"/>
                <a:ea typeface="Calibri" panose="020F0502020204030204" pitchFamily="34" charset="0"/>
              </a:rPr>
              <a:t> (SEO)</a:t>
            </a:r>
            <a:r>
              <a:rPr lang="en-VI" sz="1800" dirty="0">
                <a:effectLst/>
                <a:latin typeface="+mj-lt"/>
                <a:ea typeface="Calibri" panose="020F0502020204030204" pitchFamily="34" charset="0"/>
              </a:rPr>
              <a:t>: </a:t>
            </a:r>
            <a:r>
              <a:rPr lang="vi-VN" sz="1800" dirty="0">
                <a:effectLst/>
                <a:latin typeface="+mj-lt"/>
                <a:ea typeface="Calibri" panose="020F0502020204030204" pitchFamily="34" charset="0"/>
              </a:rPr>
              <a:t>Tối ưu hóa URL, tag meta, tiêu đề, nội dung, liên kết, v.v. để tăng khả năng của trang web được tìm thấy trên các công cụ tìm kiếm.</a:t>
            </a:r>
            <a:endParaRPr lang="en-VI" sz="1800" dirty="0">
              <a:effectLst/>
              <a:latin typeface="+mj-lt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>
                <a:effectLst/>
                <a:latin typeface="+mj-lt"/>
                <a:ea typeface="Calibri" panose="020F0502020204030204" pitchFamily="34" charset="0"/>
              </a:rPr>
              <a:t>Quảng</a:t>
            </a:r>
            <a:r>
              <a:rPr lang="en-US" sz="1800" b="1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+mj-lt"/>
                <a:ea typeface="Calibri" panose="020F0502020204030204" pitchFamily="34" charset="0"/>
              </a:rPr>
              <a:t>bá</a:t>
            </a:r>
            <a:r>
              <a:rPr lang="en-US" sz="1800" b="1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+mj-lt"/>
                <a:ea typeface="Calibri" panose="020F0502020204030204" pitchFamily="34" charset="0"/>
              </a:rPr>
              <a:t>trang</a:t>
            </a:r>
            <a:r>
              <a:rPr lang="en-US" sz="1800" b="1" dirty="0">
                <a:effectLst/>
                <a:latin typeface="+mj-lt"/>
                <a:ea typeface="Calibri" panose="020F0502020204030204" pitchFamily="34" charset="0"/>
              </a:rPr>
              <a:t> web</a:t>
            </a:r>
            <a:r>
              <a:rPr lang="en-VI" sz="1800" dirty="0">
                <a:effectLst/>
                <a:latin typeface="+mj-lt"/>
                <a:ea typeface="Calibri" panose="020F0502020204030204" pitchFamily="34" charset="0"/>
              </a:rPr>
              <a:t>: </a:t>
            </a:r>
            <a:r>
              <a:rPr lang="vi-VN" sz="1800" dirty="0">
                <a:effectLst/>
                <a:latin typeface="+mj-lt"/>
                <a:ea typeface="Calibri" panose="020F0502020204030204" pitchFamily="34" charset="0"/>
              </a:rPr>
              <a:t>Sử dụng các kênh truyền thông xã hội, hình ảnh, quảng cáo PPC, v.v. để quảng bá cho trang web của bạn và tăng lượng truy cập</a:t>
            </a:r>
            <a:endParaRPr lang="en-VI" dirty="0">
              <a:latin typeface="+mj-lt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>
                <a:effectLst/>
                <a:latin typeface="+mj-lt"/>
                <a:ea typeface="Calibri" panose="020F0502020204030204" pitchFamily="34" charset="0"/>
              </a:rPr>
              <a:t>Hỗ</a:t>
            </a:r>
            <a:r>
              <a:rPr lang="en-US" sz="1800" b="1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+mj-lt"/>
                <a:ea typeface="Calibri" panose="020F0502020204030204" pitchFamily="34" charset="0"/>
              </a:rPr>
              <a:t>trợ</a:t>
            </a:r>
            <a:r>
              <a:rPr lang="en-US" sz="1800" b="1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+mj-lt"/>
                <a:ea typeface="Calibri" panose="020F0502020204030204" pitchFamily="34" charset="0"/>
              </a:rPr>
              <a:t>khách</a:t>
            </a:r>
            <a:r>
              <a:rPr lang="en-US" sz="1800" b="1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VI" sz="1800" b="1" dirty="0" err="1">
                <a:effectLst/>
                <a:latin typeface="+mj-lt"/>
                <a:ea typeface="Calibri" panose="020F0502020204030204" pitchFamily="34" charset="0"/>
              </a:rPr>
              <a:t>hàng</a:t>
            </a:r>
            <a:r>
              <a:rPr lang="en-VI" sz="1800" dirty="0">
                <a:effectLst/>
                <a:latin typeface="+mj-lt"/>
                <a:ea typeface="Calibri" panose="020F0502020204030204" pitchFamily="34" charset="0"/>
              </a:rPr>
              <a:t>: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Đặt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chú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trọng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vào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giao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tiếp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với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khách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</a:rPr>
              <a:t>hàng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2117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8+Hình Ảnh Động Cảm Ơn Dễ Thương, Vui Nhộn Nhất">
            <a:extLst>
              <a:ext uri="{FF2B5EF4-FFF2-40B4-BE49-F238E27FC236}">
                <a16:creationId xmlns:a16="http://schemas.microsoft.com/office/drawing/2014/main" id="{E13F3A09-D336-E7D9-33D7-B08C9CF00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916" y="411510"/>
            <a:ext cx="6084168" cy="342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9A480E79-85A9-D315-E8AA-86FD03F66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3" y="4011910"/>
            <a:ext cx="9144000" cy="576064"/>
          </a:xfrm>
        </p:spPr>
        <p:txBody>
          <a:bodyPr/>
          <a:lstStyle/>
          <a:p>
            <a:pPr lvl="0"/>
            <a:r>
              <a:rPr lang="en-US" altLang="ko-KR" sz="3600" dirty="0" err="1"/>
              <a:t>Cảm</a:t>
            </a:r>
            <a:r>
              <a:rPr lang="en-US" altLang="ko-KR" sz="3600" dirty="0"/>
              <a:t> </a:t>
            </a:r>
            <a:r>
              <a:rPr lang="en-US" altLang="ko-KR" sz="3600" dirty="0" err="1"/>
              <a:t>ơn</a:t>
            </a:r>
            <a:r>
              <a:rPr lang="en-US" altLang="ko-KR" sz="3600" dirty="0"/>
              <a:t> </a:t>
            </a:r>
            <a:r>
              <a:rPr lang="en-US" altLang="ko-KR" sz="3600" dirty="0" err="1"/>
              <a:t>thầy</a:t>
            </a:r>
            <a:r>
              <a:rPr lang="en-US" altLang="ko-KR" sz="3600" dirty="0"/>
              <a:t> </a:t>
            </a:r>
            <a:r>
              <a:rPr lang="en-US" altLang="ko-KR" sz="3600" dirty="0" err="1"/>
              <a:t>và</a:t>
            </a:r>
            <a:r>
              <a:rPr lang="en-US" altLang="ko-KR" sz="3600" dirty="0"/>
              <a:t> </a:t>
            </a:r>
            <a:r>
              <a:rPr lang="en-US" altLang="ko-KR" sz="3600" dirty="0" err="1"/>
              <a:t>các</a:t>
            </a:r>
            <a:r>
              <a:rPr lang="en-US" altLang="ko-KR" sz="3600" dirty="0"/>
              <a:t> </a:t>
            </a:r>
            <a:r>
              <a:rPr lang="en-US" altLang="ko-KR" sz="3600" dirty="0" err="1"/>
              <a:t>bạn</a:t>
            </a:r>
            <a:r>
              <a:rPr lang="en-US" altLang="ko-KR" sz="3600" dirty="0"/>
              <a:t> </a:t>
            </a:r>
            <a:r>
              <a:rPr lang="en-US" altLang="ko-KR" sz="3600" dirty="0" err="1"/>
              <a:t>đã</a:t>
            </a:r>
            <a:r>
              <a:rPr lang="en-US" altLang="ko-KR" sz="3600" dirty="0"/>
              <a:t> </a:t>
            </a:r>
            <a:r>
              <a:rPr lang="en-US" altLang="ko-KR" sz="3600" dirty="0" err="1"/>
              <a:t>xem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578</Words>
  <Application>Microsoft Office PowerPoint</Application>
  <PresentationFormat>On-screen Show (16:9)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Lê Hoài  Linh</cp:lastModifiedBy>
  <cp:revision>83</cp:revision>
  <dcterms:created xsi:type="dcterms:W3CDTF">2016-12-05T23:26:54Z</dcterms:created>
  <dcterms:modified xsi:type="dcterms:W3CDTF">2023-04-13T17:41:13Z</dcterms:modified>
</cp:coreProperties>
</file>