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62" r:id="rId8"/>
    <p:sldId id="289" r:id="rId9"/>
    <p:sldId id="264" r:id="rId10"/>
    <p:sldId id="258" r:id="rId11"/>
    <p:sldId id="278" r:id="rId12"/>
    <p:sldId id="266" r:id="rId13"/>
    <p:sldId id="292" r:id="rId14"/>
    <p:sldId id="26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3/31/2023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52EF07-6DC4-4743-BB5E-4E1F22F6982D}"/>
              </a:ext>
            </a:extLst>
          </p:cNvPr>
          <p:cNvSpPr txBox="1"/>
          <p:nvPr/>
        </p:nvSpPr>
        <p:spPr>
          <a:xfrm>
            <a:off x="115410" y="284084"/>
            <a:ext cx="11638625" cy="1200329"/>
          </a:xfrm>
          <a:prstGeom prst="rect">
            <a:avLst/>
          </a:prstGeom>
          <a:noFill/>
        </p:spPr>
        <p:txBody>
          <a:bodyPr wrap="square" rtlCol="0">
            <a:spAutoFit/>
          </a:bodyPr>
          <a:lstStyle/>
          <a:p>
            <a:pPr algn="ctr"/>
            <a:r>
              <a:rPr lang="en-US" sz="3600" b="1">
                <a:solidFill>
                  <a:srgbClr val="002060"/>
                </a:solidFill>
                <a:latin typeface="Arial" panose="020B0604020202020204" pitchFamily="34" charset="0"/>
                <a:cs typeface="Arial" panose="020B0604020202020204" pitchFamily="34" charset="0"/>
              </a:rPr>
              <a:t>TRƯỜNG ĐẠI HỌC TÀI NGUYÊN VÀ MÔI TRƯỜNG THÀNH PHỐ HỒ CHÍ MINH</a:t>
            </a:r>
          </a:p>
        </p:txBody>
      </p:sp>
      <p:sp>
        <p:nvSpPr>
          <p:cNvPr id="9" name="TextBox 8">
            <a:extLst>
              <a:ext uri="{FF2B5EF4-FFF2-40B4-BE49-F238E27FC236}">
                <a16:creationId xmlns:a16="http://schemas.microsoft.com/office/drawing/2014/main" id="{92D19041-6D18-4249-BB77-5AF4BDF92968}"/>
              </a:ext>
            </a:extLst>
          </p:cNvPr>
          <p:cNvSpPr txBox="1"/>
          <p:nvPr/>
        </p:nvSpPr>
        <p:spPr>
          <a:xfrm>
            <a:off x="-161278" y="1864311"/>
            <a:ext cx="12192000" cy="2084225"/>
          </a:xfrm>
          <a:prstGeom prst="rect">
            <a:avLst/>
          </a:prstGeom>
          <a:noFill/>
        </p:spPr>
        <p:txBody>
          <a:bodyPr wrap="square" rtlCol="0">
            <a:spAutoFit/>
          </a:bodyPr>
          <a:lstStyle/>
          <a:p>
            <a:pPr algn="ctr">
              <a:lnSpc>
                <a:spcPct val="150000"/>
              </a:lnSpc>
            </a:pPr>
            <a:r>
              <a:rPr lang="en-US" sz="3000" b="1">
                <a:solidFill>
                  <a:srgbClr val="002060"/>
                </a:solidFill>
                <a:latin typeface="Arial" panose="020B0604020202020204" pitchFamily="34" charset="0"/>
                <a:cs typeface="Arial" panose="020B0604020202020204" pitchFamily="34" charset="0"/>
              </a:rPr>
              <a:t>BÁO CÁO GIỮA KÌ </a:t>
            </a:r>
          </a:p>
          <a:p>
            <a:pPr algn="ctr">
              <a:lnSpc>
                <a:spcPct val="150000"/>
              </a:lnSpc>
            </a:pPr>
            <a:r>
              <a:rPr lang="en-US" sz="3000" b="1">
                <a:solidFill>
                  <a:srgbClr val="002060"/>
                </a:solidFill>
                <a:latin typeface="Arial" panose="020B0604020202020204" pitchFamily="34" charset="0"/>
                <a:cs typeface="Arial" panose="020B0604020202020204" pitchFamily="34" charset="0"/>
              </a:rPr>
              <a:t>HỌC PHẦN: PHÁT TRIỂN PHẦN MỀM MÃ NGUỒN MỞ</a:t>
            </a:r>
          </a:p>
          <a:p>
            <a:pPr algn="ctr">
              <a:lnSpc>
                <a:spcPct val="150000"/>
              </a:lnSpc>
            </a:pPr>
            <a:r>
              <a:rPr lang="en-US" sz="3000" b="1">
                <a:solidFill>
                  <a:srgbClr val="002060"/>
                </a:solidFill>
                <a:latin typeface="Arial" panose="020B0604020202020204" pitchFamily="34" charset="0"/>
                <a:cs typeface="Arial" panose="020B0604020202020204" pitchFamily="34" charset="0"/>
              </a:rPr>
              <a:t>ĐỀ TÀI: XÂY DỰNG DIỄN ĐÀN KHOA CNTT SỬ DỤNG PHPBB</a:t>
            </a:r>
          </a:p>
        </p:txBody>
      </p:sp>
      <p:sp>
        <p:nvSpPr>
          <p:cNvPr id="10" name="TextBox 9">
            <a:extLst>
              <a:ext uri="{FF2B5EF4-FFF2-40B4-BE49-F238E27FC236}">
                <a16:creationId xmlns:a16="http://schemas.microsoft.com/office/drawing/2014/main" id="{37DACFC2-19D3-4803-A4E8-0BD5E17EF6EE}"/>
              </a:ext>
            </a:extLst>
          </p:cNvPr>
          <p:cNvSpPr txBox="1"/>
          <p:nvPr/>
        </p:nvSpPr>
        <p:spPr>
          <a:xfrm>
            <a:off x="843379" y="4412202"/>
            <a:ext cx="3249227"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Thành viên nhóm:</a:t>
            </a:r>
          </a:p>
        </p:txBody>
      </p:sp>
      <p:sp>
        <p:nvSpPr>
          <p:cNvPr id="11" name="TextBox 10">
            <a:extLst>
              <a:ext uri="{FF2B5EF4-FFF2-40B4-BE49-F238E27FC236}">
                <a16:creationId xmlns:a16="http://schemas.microsoft.com/office/drawing/2014/main" id="{E471FE6D-FC9B-406D-B345-B7D4F3523E3A}"/>
              </a:ext>
            </a:extLst>
          </p:cNvPr>
          <p:cNvSpPr txBox="1"/>
          <p:nvPr/>
        </p:nvSpPr>
        <p:spPr>
          <a:xfrm>
            <a:off x="3228513" y="4412202"/>
            <a:ext cx="2867487" cy="1015663"/>
          </a:xfrm>
          <a:prstGeom prst="rect">
            <a:avLst/>
          </a:prstGeom>
          <a:noFill/>
        </p:spPr>
        <p:txBody>
          <a:bodyPr wrap="square" rtlCol="0">
            <a:spAutoFit/>
          </a:bodyPr>
          <a:lstStyle/>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Phạm Bá Sáng</a:t>
            </a: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Lê Duy Khánh</a:t>
            </a:r>
          </a:p>
          <a:p>
            <a:pPr marL="285750" indent="-285750">
              <a:buFont typeface="Arial" panose="020B0604020202020204" pitchFamily="34" charset="0"/>
              <a:buChar char="•"/>
            </a:pPr>
            <a:r>
              <a:rPr lang="en-US" sz="2000">
                <a:latin typeface="Arial" panose="020B0604020202020204" pitchFamily="34" charset="0"/>
                <a:cs typeface="Arial" panose="020B0604020202020204" pitchFamily="34" charset="0"/>
              </a:rPr>
              <a:t>Nguyễn Ngọc Tú</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
        <p:nvSpPr>
          <p:cNvPr id="35" name="Arrow: Right 34">
            <a:extLst>
              <a:ext uri="{FF2B5EF4-FFF2-40B4-BE49-F238E27FC236}">
                <a16:creationId xmlns:a16="http://schemas.microsoft.com/office/drawing/2014/main" id="{E441A484-E407-4832-A6A8-8E4BEF2BA5B6}"/>
              </a:ext>
            </a:extLst>
          </p:cNvPr>
          <p:cNvSpPr/>
          <p:nvPr/>
        </p:nvSpPr>
        <p:spPr>
          <a:xfrm>
            <a:off x="328474" y="0"/>
            <a:ext cx="2370338" cy="100317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500" b="1">
                <a:solidFill>
                  <a:srgbClr val="002060"/>
                </a:solidFill>
                <a:latin typeface="Arial" panose="020B0604020202020204" pitchFamily="34" charset="0"/>
                <a:cs typeface="Arial" panose="020B0604020202020204" pitchFamily="34" charset="0"/>
              </a:rPr>
              <a:t>Demo</a:t>
            </a:r>
          </a:p>
        </p:txBody>
      </p:sp>
      <p:sp>
        <p:nvSpPr>
          <p:cNvPr id="36" name="TextBox 35">
            <a:extLst>
              <a:ext uri="{FF2B5EF4-FFF2-40B4-BE49-F238E27FC236}">
                <a16:creationId xmlns:a16="http://schemas.microsoft.com/office/drawing/2014/main" id="{DDC9BE52-882F-4690-88A4-329490D1689A}"/>
              </a:ext>
            </a:extLst>
          </p:cNvPr>
          <p:cNvSpPr txBox="1"/>
          <p:nvPr/>
        </p:nvSpPr>
        <p:spPr>
          <a:xfrm>
            <a:off x="1003177" y="1003177"/>
            <a:ext cx="5015883"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 Giao diện của diễn đàn</a:t>
            </a:r>
          </a:p>
        </p:txBody>
      </p:sp>
      <p:pic>
        <p:nvPicPr>
          <p:cNvPr id="40" name="Picture 39">
            <a:extLst>
              <a:ext uri="{FF2B5EF4-FFF2-40B4-BE49-F238E27FC236}">
                <a16:creationId xmlns:a16="http://schemas.microsoft.com/office/drawing/2014/main" id="{7F34FBC7-0C9A-4C80-921F-3DC1C76FC68E}"/>
              </a:ext>
            </a:extLst>
          </p:cNvPr>
          <p:cNvPicPr>
            <a:picLocks noChangeAspect="1"/>
          </p:cNvPicPr>
          <p:nvPr/>
        </p:nvPicPr>
        <p:blipFill>
          <a:blip r:embed="rId2"/>
          <a:stretch>
            <a:fillRect/>
          </a:stretch>
        </p:blipFill>
        <p:spPr>
          <a:xfrm>
            <a:off x="2195003" y="1714005"/>
            <a:ext cx="7648113" cy="4273983"/>
          </a:xfrm>
          <a:prstGeom prst="rect">
            <a:avLst/>
          </a:prstGeom>
        </p:spPr>
      </p:pic>
    </p:spTree>
    <p:extLst>
      <p:ext uri="{BB962C8B-B14F-4D97-AF65-F5344CB8AC3E}">
        <p14:creationId xmlns:p14="http://schemas.microsoft.com/office/powerpoint/2010/main" val="4048543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10" name="Picture 9">
            <a:extLst>
              <a:ext uri="{FF2B5EF4-FFF2-40B4-BE49-F238E27FC236}">
                <a16:creationId xmlns:a16="http://schemas.microsoft.com/office/drawing/2014/main" id="{A3FD41F8-F687-4981-9311-279A82E7E00E}"/>
              </a:ext>
            </a:extLst>
          </p:cNvPr>
          <p:cNvPicPr>
            <a:picLocks noChangeAspect="1"/>
          </p:cNvPicPr>
          <p:nvPr/>
        </p:nvPicPr>
        <p:blipFill>
          <a:blip r:embed="rId2"/>
          <a:stretch>
            <a:fillRect/>
          </a:stretch>
        </p:blipFill>
        <p:spPr>
          <a:xfrm>
            <a:off x="1799300" y="590550"/>
            <a:ext cx="8096250" cy="5676900"/>
          </a:xfrm>
          <a:prstGeom prst="rect">
            <a:avLst/>
          </a:prstGeom>
        </p:spPr>
      </p:pic>
    </p:spTree>
    <p:extLst>
      <p:ext uri="{BB962C8B-B14F-4D97-AF65-F5344CB8AC3E}">
        <p14:creationId xmlns:p14="http://schemas.microsoft.com/office/powerpoint/2010/main" val="5669975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11" name="Arrow: Right 10">
            <a:extLst>
              <a:ext uri="{FF2B5EF4-FFF2-40B4-BE49-F238E27FC236}">
                <a16:creationId xmlns:a16="http://schemas.microsoft.com/office/drawing/2014/main" id="{592F1CAF-655E-4E09-904C-89AF12C99B28}"/>
              </a:ext>
            </a:extLst>
          </p:cNvPr>
          <p:cNvSpPr/>
          <p:nvPr/>
        </p:nvSpPr>
        <p:spPr>
          <a:xfrm>
            <a:off x="349136" y="136525"/>
            <a:ext cx="2547892" cy="97654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a:solidFill>
                  <a:srgbClr val="002060"/>
                </a:solidFill>
                <a:latin typeface="Arial" panose="020B0604020202020204" pitchFamily="34" charset="0"/>
                <a:cs typeface="Arial" panose="020B0604020202020204" pitchFamily="34" charset="0"/>
              </a:rPr>
              <a:t>Nội dung</a:t>
            </a:r>
          </a:p>
        </p:txBody>
      </p:sp>
      <p:sp>
        <p:nvSpPr>
          <p:cNvPr id="13" name="TextBox 12">
            <a:extLst>
              <a:ext uri="{FF2B5EF4-FFF2-40B4-BE49-F238E27FC236}">
                <a16:creationId xmlns:a16="http://schemas.microsoft.com/office/drawing/2014/main" id="{463B7FD4-E1E2-492E-B9EF-FF7FE2CD8641}"/>
              </a:ext>
            </a:extLst>
          </p:cNvPr>
          <p:cNvSpPr txBox="1"/>
          <p:nvPr/>
        </p:nvSpPr>
        <p:spPr>
          <a:xfrm>
            <a:off x="1564147" y="1553591"/>
            <a:ext cx="4959710" cy="23294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500">
                <a:latin typeface="Arial" panose="020B0604020202020204" pitchFamily="34" charset="0"/>
                <a:cs typeface="Arial" panose="020B0604020202020204" pitchFamily="34" charset="0"/>
              </a:rPr>
              <a:t>Lịch sử ra đời phpBB</a:t>
            </a:r>
          </a:p>
          <a:p>
            <a:pPr marL="342900" indent="-342900">
              <a:lnSpc>
                <a:spcPct val="150000"/>
              </a:lnSpc>
              <a:buFont typeface="Wingdings" panose="05000000000000000000" pitchFamily="2" charset="2"/>
              <a:buChar char="Ø"/>
            </a:pPr>
            <a:r>
              <a:rPr lang="en-US" sz="2500">
                <a:latin typeface="Arial" panose="020B0604020202020204" pitchFamily="34" charset="0"/>
                <a:cs typeface="Arial" panose="020B0604020202020204" pitchFamily="34" charset="0"/>
              </a:rPr>
              <a:t>Các tính năng của phpBB</a:t>
            </a:r>
          </a:p>
          <a:p>
            <a:pPr marL="342900" indent="-342900">
              <a:lnSpc>
                <a:spcPct val="150000"/>
              </a:lnSpc>
              <a:buFont typeface="Wingdings" panose="05000000000000000000" pitchFamily="2" charset="2"/>
              <a:buChar char="Ø"/>
            </a:pPr>
            <a:r>
              <a:rPr lang="en-US" sz="2500">
                <a:latin typeface="Arial" panose="020B0604020202020204" pitchFamily="34" charset="0"/>
                <a:cs typeface="Arial" panose="020B0604020202020204" pitchFamily="34" charset="0"/>
              </a:rPr>
              <a:t>Ưu nhược điểm của phpBB</a:t>
            </a:r>
          </a:p>
          <a:p>
            <a:pPr marL="342900" indent="-342900">
              <a:lnSpc>
                <a:spcPct val="150000"/>
              </a:lnSpc>
              <a:buFont typeface="Wingdings" panose="05000000000000000000" pitchFamily="2" charset="2"/>
              <a:buChar char="Ø"/>
            </a:pPr>
            <a:r>
              <a:rPr lang="en-US" sz="2500">
                <a:latin typeface="Arial" panose="020B0604020202020204" pitchFamily="34" charset="0"/>
                <a:cs typeface="Arial" panose="020B0604020202020204" pitchFamily="34" charset="0"/>
              </a:rPr>
              <a:t>Demo</a:t>
            </a: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32" name="Arrow: Right 31">
            <a:extLst>
              <a:ext uri="{FF2B5EF4-FFF2-40B4-BE49-F238E27FC236}">
                <a16:creationId xmlns:a16="http://schemas.microsoft.com/office/drawing/2014/main" id="{7CB52931-935B-4CFB-BFD8-9FD7C6FB163B}"/>
              </a:ext>
            </a:extLst>
          </p:cNvPr>
          <p:cNvSpPr/>
          <p:nvPr/>
        </p:nvSpPr>
        <p:spPr>
          <a:xfrm>
            <a:off x="301842" y="266331"/>
            <a:ext cx="3586578" cy="82734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a:solidFill>
                  <a:srgbClr val="002060"/>
                </a:solidFill>
                <a:latin typeface="Arial" panose="020B0604020202020204" pitchFamily="34" charset="0"/>
                <a:cs typeface="Arial" panose="020B0604020202020204" pitchFamily="34" charset="0"/>
              </a:rPr>
              <a:t>Lịch sử ra đời của phpBB?</a:t>
            </a:r>
          </a:p>
        </p:txBody>
      </p:sp>
      <p:sp>
        <p:nvSpPr>
          <p:cNvPr id="33" name="TextBox 32">
            <a:extLst>
              <a:ext uri="{FF2B5EF4-FFF2-40B4-BE49-F238E27FC236}">
                <a16:creationId xmlns:a16="http://schemas.microsoft.com/office/drawing/2014/main" id="{30D7148B-5B98-4580-82C3-E949AADB681B}"/>
              </a:ext>
            </a:extLst>
          </p:cNvPr>
          <p:cNvSpPr txBox="1"/>
          <p:nvPr/>
        </p:nvSpPr>
        <p:spPr>
          <a:xfrm>
            <a:off x="506027" y="1264288"/>
            <a:ext cx="6374167" cy="1938992"/>
          </a:xfrm>
          <a:prstGeom prst="rect">
            <a:avLst/>
          </a:prstGeom>
          <a:noFill/>
        </p:spPr>
        <p:txBody>
          <a:bodyPr wrap="square" rtlCol="0">
            <a:spAutoFit/>
          </a:bodyPr>
          <a:lstStyle/>
          <a:p>
            <a:pPr algn="just"/>
            <a:r>
              <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rPr>
              <a:t>   p</a:t>
            </a: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hpBB là một phần mềm diễn đàn mã nguồn mở được phát triển bởi James Atkinson vào năm 2000. Ban đầu, Atkinson đã viết mã để tạo ra một trang web diễn đàn cho riêng mình và sau đó đã quyết định chia sẻ nó với cộng đồng mã nguồn mở.</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pic>
        <p:nvPicPr>
          <p:cNvPr id="35" name="Picture 34">
            <a:extLst>
              <a:ext uri="{FF2B5EF4-FFF2-40B4-BE49-F238E27FC236}">
                <a16:creationId xmlns:a16="http://schemas.microsoft.com/office/drawing/2014/main" id="{24083BC3-DFBD-4097-9364-A3BAC3E58A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7656" l="10000" r="90000">
                        <a14:foregroundMark x1="47031" y1="91563" x2="47031" y2="91563"/>
                        <a14:foregroundMark x1="47031" y1="91563" x2="47031" y2="91563"/>
                        <a14:foregroundMark x1="47344" y1="91563" x2="47344" y2="91563"/>
                        <a14:foregroundMark x1="48750" y1="92500" x2="48750" y2="92500"/>
                        <a14:foregroundMark x1="44688" y1="88750" x2="44688" y2="88750"/>
                        <a14:foregroundMark x1="47500" y1="97656" x2="47500" y2="97656"/>
                        <a14:foregroundMark x1="42344" y1="41563" x2="42344" y2="41563"/>
                        <a14:foregroundMark x1="43594" y1="41875" x2="43594" y2="41875"/>
                        <a14:foregroundMark x1="44844" y1="42344" x2="44844" y2="42344"/>
                        <a14:foregroundMark x1="41094" y1="37656" x2="41094" y2="37656"/>
                        <a14:foregroundMark x1="40938" y1="39688" x2="40938" y2="39688"/>
                        <a14:foregroundMark x1="56875" y1="33125" x2="56875" y2="33125"/>
                        <a14:foregroundMark x1="56250" y1="35156" x2="56250" y2="35156"/>
                        <a14:foregroundMark x1="57656" y1="36719" x2="57656" y2="36719"/>
                        <a14:foregroundMark x1="58281" y1="37969" x2="58281" y2="37969"/>
                      </a14:backgroundRemoval>
                    </a14:imgEffect>
                  </a14:imgLayer>
                </a14:imgProps>
              </a:ext>
            </a:extLst>
          </a:blip>
          <a:stretch>
            <a:fillRect/>
          </a:stretch>
        </p:blipFill>
        <p:spPr>
          <a:xfrm>
            <a:off x="6741110" y="2233784"/>
            <a:ext cx="3743417" cy="3743417"/>
          </a:xfrm>
          <a:prstGeom prst="rect">
            <a:avLst/>
          </a:prstGeom>
        </p:spPr>
      </p:pic>
      <p:sp>
        <p:nvSpPr>
          <p:cNvPr id="36" name="Thought Bubble: Cloud 35">
            <a:extLst>
              <a:ext uri="{FF2B5EF4-FFF2-40B4-BE49-F238E27FC236}">
                <a16:creationId xmlns:a16="http://schemas.microsoft.com/office/drawing/2014/main" id="{91137AE8-90A0-42CE-AD6E-BF2A67EC5B44}"/>
              </a:ext>
            </a:extLst>
          </p:cNvPr>
          <p:cNvSpPr/>
          <p:nvPr/>
        </p:nvSpPr>
        <p:spPr>
          <a:xfrm>
            <a:off x="8507460" y="695602"/>
            <a:ext cx="2935857" cy="2109742"/>
          </a:xfrm>
          <a:prstGeom prst="cloud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a:solidFill>
                  <a:srgbClr val="002060"/>
                </a:solidFill>
                <a:latin typeface="Arial" panose="020B0604020202020204" pitchFamily="34" charset="0"/>
                <a:cs typeface="Arial" panose="020B0604020202020204" pitchFamily="34" charset="0"/>
              </a:rPr>
              <a:t>PHPBB LÀ GÌ?</a:t>
            </a:r>
          </a:p>
        </p:txBody>
      </p:sp>
      <p:pic>
        <p:nvPicPr>
          <p:cNvPr id="38" name="Picture 37">
            <a:extLst>
              <a:ext uri="{FF2B5EF4-FFF2-40B4-BE49-F238E27FC236}">
                <a16:creationId xmlns:a16="http://schemas.microsoft.com/office/drawing/2014/main" id="{DE36C5D0-1743-4AE0-BB30-45FF4BD7F5AA}"/>
              </a:ext>
            </a:extLst>
          </p:cNvPr>
          <p:cNvPicPr>
            <a:picLocks noChangeAspect="1"/>
          </p:cNvPicPr>
          <p:nvPr/>
        </p:nvPicPr>
        <p:blipFill>
          <a:blip r:embed="rId4"/>
          <a:stretch>
            <a:fillRect/>
          </a:stretch>
        </p:blipFill>
        <p:spPr>
          <a:xfrm>
            <a:off x="838200" y="3008768"/>
            <a:ext cx="6041994" cy="3542095"/>
          </a:xfrm>
          <a:prstGeom prst="rect">
            <a:avLst/>
          </a:prstGeom>
        </p:spPr>
      </p:pic>
    </p:spTree>
    <p:extLst>
      <p:ext uri="{BB962C8B-B14F-4D97-AF65-F5344CB8AC3E}">
        <p14:creationId xmlns:p14="http://schemas.microsoft.com/office/powerpoint/2010/main" val="1738561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barn(inVertical)">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ppt_x"/>
                                          </p:val>
                                        </p:tav>
                                        <p:tav tm="100000">
                                          <p:val>
                                            <p:strVal val="#ppt_x"/>
                                          </p:val>
                                        </p:tav>
                                      </p:tavLst>
                                    </p:anim>
                                    <p:anim calcmode="lin" valueType="num">
                                      <p:cBhvr additive="base">
                                        <p:cTn id="3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0" name="Arrow: Right 29">
            <a:extLst>
              <a:ext uri="{FF2B5EF4-FFF2-40B4-BE49-F238E27FC236}">
                <a16:creationId xmlns:a16="http://schemas.microsoft.com/office/drawing/2014/main" id="{3F518806-870A-48A5-AC3C-56D354081548}"/>
              </a:ext>
            </a:extLst>
          </p:cNvPr>
          <p:cNvSpPr/>
          <p:nvPr/>
        </p:nvSpPr>
        <p:spPr>
          <a:xfrm>
            <a:off x="186430" y="0"/>
            <a:ext cx="4092606" cy="87889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500">
                <a:solidFill>
                  <a:srgbClr val="002060"/>
                </a:solidFill>
                <a:latin typeface="Arial" panose="020B0604020202020204" pitchFamily="34" charset="0"/>
                <a:cs typeface="Arial" panose="020B0604020202020204" pitchFamily="34" charset="0"/>
              </a:rPr>
              <a:t>Các tính năng của phpBB</a:t>
            </a:r>
          </a:p>
        </p:txBody>
      </p:sp>
      <p:sp>
        <p:nvSpPr>
          <p:cNvPr id="31" name="Rectangle 30">
            <a:extLst>
              <a:ext uri="{FF2B5EF4-FFF2-40B4-BE49-F238E27FC236}">
                <a16:creationId xmlns:a16="http://schemas.microsoft.com/office/drawing/2014/main" id="{9830A987-10EB-4A7F-BD67-4C5F240A9278}"/>
              </a:ext>
            </a:extLst>
          </p:cNvPr>
          <p:cNvSpPr/>
          <p:nvPr/>
        </p:nvSpPr>
        <p:spPr>
          <a:xfrm>
            <a:off x="1802168" y="1065320"/>
            <a:ext cx="8726750" cy="87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Tính năng diễn đàn: Cho phép người dùng tạo và quản lý các diễn đàn, chủ đề và bài viết.</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3DFCD97E-A479-4C45-A4A1-20860F04A478}"/>
              </a:ext>
            </a:extLst>
          </p:cNvPr>
          <p:cNvSpPr/>
          <p:nvPr/>
        </p:nvSpPr>
        <p:spPr>
          <a:xfrm>
            <a:off x="1802168" y="2334829"/>
            <a:ext cx="8726750" cy="870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Tính năng thành viên: Cho phép người dùng đăng ký và quản lý tài khoản, tạo hồ sơ cá nhân và tham gia các diễn đàn.</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164146E0-DFB4-4525-B058-8A2D56899C91}"/>
              </a:ext>
            </a:extLst>
          </p:cNvPr>
          <p:cNvSpPr/>
          <p:nvPr/>
        </p:nvSpPr>
        <p:spPr>
          <a:xfrm>
            <a:off x="1802168" y="3604337"/>
            <a:ext cx="8726751" cy="87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Tính năng quản trị: Cho phép quản trị viên quản lý thành viên, diễn đàn, chủ đề, bài viết và các tính năng khác của trang web.</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9208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fill="hold"/>
                                        <p:tgtEl>
                                          <p:spTgt spid="32"/>
                                        </p:tgtEl>
                                        <p:attrNameLst>
                                          <p:attrName>ppt_x</p:attrName>
                                        </p:attrNameLst>
                                      </p:cBhvr>
                                      <p:tavLst>
                                        <p:tav tm="0">
                                          <p:val>
                                            <p:strVal val="#ppt_x"/>
                                          </p:val>
                                        </p:tav>
                                        <p:tav tm="100000">
                                          <p:val>
                                            <p:strVal val="#ppt_x"/>
                                          </p:val>
                                        </p:tav>
                                      </p:tavLst>
                                    </p:anim>
                                    <p:anim calcmode="lin" valueType="num">
                                      <p:cBhvr additive="base">
                                        <p:cTn id="1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ppt_x"/>
                                          </p:val>
                                        </p:tav>
                                        <p:tav tm="100000">
                                          <p:val>
                                            <p:strVal val="#ppt_x"/>
                                          </p:val>
                                        </p:tav>
                                      </p:tavLst>
                                    </p:anim>
                                    <p:anim calcmode="lin" valueType="num">
                                      <p:cBhvr additive="base">
                                        <p:cTn id="1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
        <p:nvSpPr>
          <p:cNvPr id="32" name="Rectangle 31">
            <a:extLst>
              <a:ext uri="{FF2B5EF4-FFF2-40B4-BE49-F238E27FC236}">
                <a16:creationId xmlns:a16="http://schemas.microsoft.com/office/drawing/2014/main" id="{F7566B6B-DDFE-49E6-B3A6-7FF8C07FF9FE}"/>
              </a:ext>
            </a:extLst>
          </p:cNvPr>
          <p:cNvSpPr/>
          <p:nvPr/>
        </p:nvSpPr>
        <p:spPr>
          <a:xfrm>
            <a:off x="1644219" y="967667"/>
            <a:ext cx="8903562" cy="1065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Tính năng bảo mật: Bao gồm các tính năng bảo mật như mã hóa mật khẩu, chống spam, phân quyền và giới hạn quyền truy cập của người dùng.</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90EEBB78-DA71-453B-B304-B142C3402C07}"/>
              </a:ext>
            </a:extLst>
          </p:cNvPr>
          <p:cNvSpPr/>
          <p:nvPr/>
        </p:nvSpPr>
        <p:spPr>
          <a:xfrm>
            <a:off x="1652355" y="2476870"/>
            <a:ext cx="8895426" cy="1207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Tính năng tùy chỉnh: Cho phép người dùng tùy chỉnh giao diện của trang web, thiết lập quyền truy cập cho thành viên và quản trị viên, và thêm các tính năng mở rộng để tăng cường tính năng của trang web.</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9466E3EE-A7F6-497E-A1F3-3A59D791E919}"/>
              </a:ext>
            </a:extLst>
          </p:cNvPr>
          <p:cNvSpPr/>
          <p:nvPr/>
        </p:nvSpPr>
        <p:spPr>
          <a:xfrm>
            <a:off x="1652355" y="4128115"/>
            <a:ext cx="8903562" cy="1065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effectLst/>
                <a:latin typeface="Arial" panose="020B0604020202020204" pitchFamily="34" charset="0"/>
                <a:ea typeface="Arial" panose="020B0604020202020204" pitchFamily="34" charset="0"/>
                <a:cs typeface="Arial" panose="020B0604020202020204" pitchFamily="34" charset="0"/>
              </a:rPr>
              <a:t>Tính năng đa ngôn ngữ: Cho phép người dùng sử dụng trang web bằng nhiều ngôn ngữ khác nhau</a:t>
            </a:r>
            <a:endParaRPr lang="en-US" sz="20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49418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11" name="Arrow: Right 10">
            <a:extLst>
              <a:ext uri="{FF2B5EF4-FFF2-40B4-BE49-F238E27FC236}">
                <a16:creationId xmlns:a16="http://schemas.microsoft.com/office/drawing/2014/main" id="{694BD88D-62DA-402B-B583-46C0981F2572}"/>
              </a:ext>
            </a:extLst>
          </p:cNvPr>
          <p:cNvSpPr/>
          <p:nvPr/>
        </p:nvSpPr>
        <p:spPr>
          <a:xfrm>
            <a:off x="284086" y="0"/>
            <a:ext cx="2956264" cy="105644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500" b="1">
                <a:solidFill>
                  <a:srgbClr val="002060"/>
                </a:solidFill>
                <a:latin typeface="Arial" panose="020B0604020202020204" pitchFamily="34" charset="0"/>
                <a:cs typeface="Arial" panose="020B0604020202020204" pitchFamily="34" charset="0"/>
              </a:rPr>
              <a:t>Ưu nhược điểm </a:t>
            </a:r>
          </a:p>
        </p:txBody>
      </p:sp>
      <p:sp>
        <p:nvSpPr>
          <p:cNvPr id="12" name="Oval 11">
            <a:extLst>
              <a:ext uri="{FF2B5EF4-FFF2-40B4-BE49-F238E27FC236}">
                <a16:creationId xmlns:a16="http://schemas.microsoft.com/office/drawing/2014/main" id="{D2AEDDE9-6726-40BA-A313-D6ADE676D1ED}"/>
              </a:ext>
            </a:extLst>
          </p:cNvPr>
          <p:cNvSpPr/>
          <p:nvPr/>
        </p:nvSpPr>
        <p:spPr>
          <a:xfrm>
            <a:off x="4665215" y="2214977"/>
            <a:ext cx="2192785" cy="1757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lumMod val="95000"/>
                    <a:lumOff val="5000"/>
                  </a:schemeClr>
                </a:solidFill>
                <a:latin typeface="Arial" panose="020B0604020202020204" pitchFamily="34" charset="0"/>
                <a:cs typeface="Arial" panose="020B0604020202020204" pitchFamily="34" charset="0"/>
              </a:rPr>
              <a:t>Ưu điểm</a:t>
            </a:r>
          </a:p>
        </p:txBody>
      </p:sp>
      <p:sp>
        <p:nvSpPr>
          <p:cNvPr id="13" name="Rectangle 12">
            <a:extLst>
              <a:ext uri="{FF2B5EF4-FFF2-40B4-BE49-F238E27FC236}">
                <a16:creationId xmlns:a16="http://schemas.microsoft.com/office/drawing/2014/main" id="{00165A1E-B561-4FCA-BE3C-B346081F85D6}"/>
              </a:ext>
            </a:extLst>
          </p:cNvPr>
          <p:cNvSpPr/>
          <p:nvPr/>
        </p:nvSpPr>
        <p:spPr>
          <a:xfrm>
            <a:off x="177552" y="4318985"/>
            <a:ext cx="5362113" cy="55929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50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rPr>
              <a:t>Giao diện trực quan và dễ sử dụng</a:t>
            </a:r>
            <a:endParaRPr lang="en-US" sz="2500">
              <a:solidFill>
                <a:schemeClr val="tx1">
                  <a:lumMod val="95000"/>
                  <a:lumOff val="5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28F2B4DE-FC19-4561-B2F5-DCDC05030CA0}"/>
              </a:ext>
            </a:extLst>
          </p:cNvPr>
          <p:cNvSpPr/>
          <p:nvPr/>
        </p:nvSpPr>
        <p:spPr>
          <a:xfrm>
            <a:off x="612559" y="1309456"/>
            <a:ext cx="4492101" cy="56817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50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rPr>
              <a:t>Hỗ trợ đa ngôn ngữ</a:t>
            </a:r>
            <a:endParaRPr lang="en-US" sz="2500">
              <a:solidFill>
                <a:schemeClr val="tx1">
                  <a:lumMod val="95000"/>
                  <a:lumOff val="5000"/>
                </a:schemeClr>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0DFC26AB-E86C-4295-8A7F-FDBF4B5B07AF}"/>
              </a:ext>
            </a:extLst>
          </p:cNvPr>
          <p:cNvSpPr/>
          <p:nvPr/>
        </p:nvSpPr>
        <p:spPr>
          <a:xfrm>
            <a:off x="6431871" y="1305017"/>
            <a:ext cx="4705164" cy="57261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50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rPr>
              <a:t>Hỗ trợ đa nền tảng</a:t>
            </a:r>
            <a:endParaRPr lang="en-US" sz="2500">
              <a:solidFill>
                <a:schemeClr val="tx1">
                  <a:lumMod val="95000"/>
                  <a:lumOff val="5000"/>
                </a:schemeClr>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DE8F24F9-9D59-4C4E-96AF-931F8A075502}"/>
              </a:ext>
            </a:extLst>
          </p:cNvPr>
          <p:cNvSpPr/>
          <p:nvPr/>
        </p:nvSpPr>
        <p:spPr>
          <a:xfrm>
            <a:off x="7550458" y="2667740"/>
            <a:ext cx="4199138" cy="55929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50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rPr>
              <a:t>Tính năng tùy chỉnh</a:t>
            </a:r>
            <a:endParaRPr lang="en-US" sz="2500">
              <a:solidFill>
                <a:schemeClr val="tx1">
                  <a:lumMod val="95000"/>
                  <a:lumOff val="5000"/>
                </a:schemeClr>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CFF5AF50-6254-4867-97A1-9011A72EC48F}"/>
              </a:ext>
            </a:extLst>
          </p:cNvPr>
          <p:cNvSpPr/>
          <p:nvPr/>
        </p:nvSpPr>
        <p:spPr>
          <a:xfrm>
            <a:off x="6431871" y="4318985"/>
            <a:ext cx="4705164" cy="5548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50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rPr>
              <a:t>Bảo mật cao</a:t>
            </a:r>
            <a:endParaRPr lang="en-US" sz="2500">
              <a:solidFill>
                <a:schemeClr val="tx1">
                  <a:lumMod val="95000"/>
                  <a:lumOff val="5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3074353E-ACB2-4EAD-B93E-414B0AA1BE47}"/>
              </a:ext>
            </a:extLst>
          </p:cNvPr>
          <p:cNvSpPr/>
          <p:nvPr/>
        </p:nvSpPr>
        <p:spPr>
          <a:xfrm>
            <a:off x="270768" y="2747637"/>
            <a:ext cx="4048218" cy="55485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500">
                <a:solidFill>
                  <a:schemeClr val="tx1">
                    <a:lumMod val="95000"/>
                    <a:lumOff val="5000"/>
                  </a:schemeClr>
                </a:solidFill>
                <a:effectLst/>
                <a:latin typeface="Arial" panose="020B0604020202020204" pitchFamily="34" charset="0"/>
                <a:ea typeface="Arial" panose="020B0604020202020204" pitchFamily="34" charset="0"/>
                <a:cs typeface="Arial" panose="020B0604020202020204" pitchFamily="34" charset="0"/>
              </a:rPr>
              <a:t>Hỗ trợ kỹ thuật tốt</a:t>
            </a:r>
            <a:endParaRPr lang="en-US" sz="250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4C8CECD-D149-4DFB-B2AF-D47C3F84F695}"/>
              </a:ext>
            </a:extLst>
          </p:cNvPr>
          <p:cNvSpPr/>
          <p:nvPr/>
        </p:nvSpPr>
        <p:spPr>
          <a:xfrm>
            <a:off x="4536491" y="2112885"/>
            <a:ext cx="2361460" cy="1757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lumMod val="95000"/>
                    <a:lumOff val="5000"/>
                  </a:schemeClr>
                </a:solidFill>
                <a:latin typeface="Arial" panose="020B0604020202020204" pitchFamily="34" charset="0"/>
                <a:cs typeface="Arial" panose="020B0604020202020204" pitchFamily="34" charset="0"/>
              </a:rPr>
              <a:t>Nhược điểm</a:t>
            </a:r>
          </a:p>
        </p:txBody>
      </p:sp>
      <p:sp>
        <p:nvSpPr>
          <p:cNvPr id="6" name="Rectangle 5">
            <a:extLst>
              <a:ext uri="{FF2B5EF4-FFF2-40B4-BE49-F238E27FC236}">
                <a16:creationId xmlns:a16="http://schemas.microsoft.com/office/drawing/2014/main" id="{D9892930-043E-4574-BA29-EC51434AD75F}"/>
              </a:ext>
            </a:extLst>
          </p:cNvPr>
          <p:cNvSpPr/>
          <p:nvPr/>
        </p:nvSpPr>
        <p:spPr>
          <a:xfrm>
            <a:off x="250054" y="1162975"/>
            <a:ext cx="4903433" cy="4971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000" b="0" i="0">
                <a:solidFill>
                  <a:schemeClr val="tx1">
                    <a:lumMod val="95000"/>
                    <a:lumOff val="5000"/>
                  </a:schemeClr>
                </a:solidFill>
                <a:effectLst/>
                <a:latin typeface="Arial" panose="020B0604020202020204" pitchFamily="34" charset="0"/>
              </a:rPr>
              <a:t>Quá trình nâng cấp tương đối phức tạp</a:t>
            </a:r>
          </a:p>
        </p:txBody>
      </p:sp>
      <p:sp>
        <p:nvSpPr>
          <p:cNvPr id="7" name="Rectangle 6">
            <a:extLst>
              <a:ext uri="{FF2B5EF4-FFF2-40B4-BE49-F238E27FC236}">
                <a16:creationId xmlns:a16="http://schemas.microsoft.com/office/drawing/2014/main" id="{50C484C9-EB18-4183-8171-2EFBD850C646}"/>
              </a:ext>
            </a:extLst>
          </p:cNvPr>
          <p:cNvSpPr/>
          <p:nvPr/>
        </p:nvSpPr>
        <p:spPr>
          <a:xfrm>
            <a:off x="6604986" y="1162975"/>
            <a:ext cx="5131293" cy="49714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vi-VN" sz="2000" b="0" i="0">
                <a:solidFill>
                  <a:schemeClr val="tx1">
                    <a:lumMod val="95000"/>
                    <a:lumOff val="5000"/>
                  </a:schemeClr>
                </a:solidFill>
                <a:effectLst/>
                <a:latin typeface="Arial" panose="020B0604020202020204" pitchFamily="34" charset="0"/>
              </a:rPr>
              <a:t>Cộng đồng phpBB tại Việt Nam chưa thật sự lớn mạnh</a:t>
            </a:r>
          </a:p>
        </p:txBody>
      </p:sp>
      <p:sp>
        <p:nvSpPr>
          <p:cNvPr id="8" name="Rectangle 7">
            <a:extLst>
              <a:ext uri="{FF2B5EF4-FFF2-40B4-BE49-F238E27FC236}">
                <a16:creationId xmlns:a16="http://schemas.microsoft.com/office/drawing/2014/main" id="{860343F4-B5DA-421A-A3E6-A7A34E617199}"/>
              </a:ext>
            </a:extLst>
          </p:cNvPr>
          <p:cNvSpPr/>
          <p:nvPr/>
        </p:nvSpPr>
        <p:spPr>
          <a:xfrm>
            <a:off x="3000653" y="4643019"/>
            <a:ext cx="5956917" cy="603681"/>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000" b="0" i="0">
                <a:solidFill>
                  <a:schemeClr val="tx1">
                    <a:lumMod val="95000"/>
                    <a:lumOff val="5000"/>
                  </a:schemeClr>
                </a:solidFill>
                <a:effectLst/>
                <a:latin typeface="Arial" panose="020B0604020202020204" pitchFamily="34" charset="0"/>
              </a:rPr>
              <a:t>Hệ thống MODs hay xảy ra lỗi khi cài đặt và sử dụng</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
        <p:nvSpPr>
          <p:cNvPr id="25" name="Arrow: Right 24">
            <a:extLst>
              <a:ext uri="{FF2B5EF4-FFF2-40B4-BE49-F238E27FC236}">
                <a16:creationId xmlns:a16="http://schemas.microsoft.com/office/drawing/2014/main" id="{BA6D6E33-1603-47C3-9004-E64CE3802D67}"/>
              </a:ext>
            </a:extLst>
          </p:cNvPr>
          <p:cNvSpPr/>
          <p:nvPr/>
        </p:nvSpPr>
        <p:spPr>
          <a:xfrm>
            <a:off x="239697" y="88777"/>
            <a:ext cx="4305670" cy="958788"/>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500">
                <a:solidFill>
                  <a:srgbClr val="002060"/>
                </a:solidFill>
                <a:latin typeface="Arial" panose="020B0604020202020204" pitchFamily="34" charset="0"/>
                <a:cs typeface="Arial" panose="020B0604020202020204" pitchFamily="34" charset="0"/>
              </a:rPr>
              <a:t>Cách thức tải chương trình</a:t>
            </a:r>
          </a:p>
        </p:txBody>
      </p:sp>
      <p:sp>
        <p:nvSpPr>
          <p:cNvPr id="26" name="TextBox 25">
            <a:extLst>
              <a:ext uri="{FF2B5EF4-FFF2-40B4-BE49-F238E27FC236}">
                <a16:creationId xmlns:a16="http://schemas.microsoft.com/office/drawing/2014/main" id="{A7E779DE-E391-48EA-93F0-CE52FB950C60}"/>
              </a:ext>
            </a:extLst>
          </p:cNvPr>
          <p:cNvSpPr txBox="1"/>
          <p:nvPr/>
        </p:nvSpPr>
        <p:spPr>
          <a:xfrm>
            <a:off x="1003177" y="1047565"/>
            <a:ext cx="6303146" cy="1061253"/>
          </a:xfrm>
          <a:prstGeom prst="rect">
            <a:avLst/>
          </a:prstGeom>
          <a:noFill/>
        </p:spPr>
        <p:txBody>
          <a:bodyPr wrap="square" rtlCol="0">
            <a:spAutoFit/>
          </a:bodyPr>
          <a:lstStyle/>
          <a:p>
            <a:pPr marL="0" marR="0" algn="just">
              <a:lnSpc>
                <a:spcPct val="150000"/>
              </a:lnSpc>
              <a:spcBef>
                <a:spcPts val="0"/>
              </a:spcBef>
              <a:spcAft>
                <a:spcPts val="800"/>
              </a:spcAft>
            </a:pPr>
            <a:r>
              <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Vào trang https://www.phpbb.com/downloads/ .</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0" marR="0" algn="just">
              <a:lnSpc>
                <a:spcPct val="150000"/>
              </a:lnSpc>
              <a:spcBef>
                <a:spcPts val="0"/>
              </a:spcBef>
              <a:spcAft>
                <a:spcPts val="800"/>
              </a:spcAft>
            </a:pPr>
            <a:r>
              <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vi-VN" sz="2000">
                <a:solidFill>
                  <a:srgbClr val="000000"/>
                </a:solidFill>
                <a:effectLst/>
                <a:latin typeface="Arial" panose="020B0604020202020204" pitchFamily="34" charset="0"/>
                <a:ea typeface="Arial" panose="020B0604020202020204" pitchFamily="34" charset="0"/>
                <a:cs typeface="Arial" panose="020B0604020202020204" pitchFamily="34" charset="0"/>
              </a:rPr>
              <a:t>Chọn downloads latest (.zip) để tải về.</a:t>
            </a:r>
            <a:endParaRPr lang="en-US" sz="200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27" name="Picture 26">
            <a:extLst>
              <a:ext uri="{FF2B5EF4-FFF2-40B4-BE49-F238E27FC236}">
                <a16:creationId xmlns:a16="http://schemas.microsoft.com/office/drawing/2014/main" id="{7214AF63-15F1-4E57-B25A-7C576C8B2AE1}"/>
              </a:ext>
            </a:extLst>
          </p:cNvPr>
          <p:cNvPicPr>
            <a:picLocks noChangeAspect="1"/>
          </p:cNvPicPr>
          <p:nvPr/>
        </p:nvPicPr>
        <p:blipFill>
          <a:blip r:embed="rId2"/>
          <a:stretch>
            <a:fillRect/>
          </a:stretch>
        </p:blipFill>
        <p:spPr>
          <a:xfrm>
            <a:off x="2615533" y="2384640"/>
            <a:ext cx="6960934" cy="3643298"/>
          </a:xfrm>
          <a:prstGeom prst="rect">
            <a:avLst/>
          </a:prstGeom>
        </p:spPr>
      </p:pic>
    </p:spTree>
    <p:extLst>
      <p:ext uri="{BB962C8B-B14F-4D97-AF65-F5344CB8AC3E}">
        <p14:creationId xmlns:p14="http://schemas.microsoft.com/office/powerpoint/2010/main" val="206939302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
        <p:nvSpPr>
          <p:cNvPr id="26" name="TextBox 25">
            <a:extLst>
              <a:ext uri="{FF2B5EF4-FFF2-40B4-BE49-F238E27FC236}">
                <a16:creationId xmlns:a16="http://schemas.microsoft.com/office/drawing/2014/main" id="{87FFC55C-EFEF-48F1-A536-CB57CC0FBA5D}"/>
              </a:ext>
            </a:extLst>
          </p:cNvPr>
          <p:cNvSpPr txBox="1"/>
          <p:nvPr/>
        </p:nvSpPr>
        <p:spPr>
          <a:xfrm>
            <a:off x="621438" y="479395"/>
            <a:ext cx="5877016"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 Giao diện cài đặt thành công của phpBB</a:t>
            </a:r>
          </a:p>
        </p:txBody>
      </p:sp>
      <p:pic>
        <p:nvPicPr>
          <p:cNvPr id="27" name="Picture 26">
            <a:extLst>
              <a:ext uri="{FF2B5EF4-FFF2-40B4-BE49-F238E27FC236}">
                <a16:creationId xmlns:a16="http://schemas.microsoft.com/office/drawing/2014/main" id="{F5522E5E-A69B-4531-963E-A63D495FCC02}"/>
              </a:ext>
            </a:extLst>
          </p:cNvPr>
          <p:cNvPicPr>
            <a:picLocks noChangeAspect="1"/>
          </p:cNvPicPr>
          <p:nvPr/>
        </p:nvPicPr>
        <p:blipFill>
          <a:blip r:embed="rId2"/>
          <a:stretch>
            <a:fillRect/>
          </a:stretch>
        </p:blipFill>
        <p:spPr>
          <a:xfrm>
            <a:off x="1879107" y="1250968"/>
            <a:ext cx="8433785" cy="4173288"/>
          </a:xfrm>
          <a:prstGeom prst="rect">
            <a:avLst/>
          </a:prstGeom>
        </p:spPr>
      </p:pic>
    </p:spTree>
    <p:extLst>
      <p:ext uri="{BB962C8B-B14F-4D97-AF65-F5344CB8AC3E}">
        <p14:creationId xmlns:p14="http://schemas.microsoft.com/office/powerpoint/2010/main" val="2121178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118</TotalTime>
  <Words>452</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Tenorite</vt:lpstr>
      <vt:lpstr>Wingdings</vt:lpstr>
      <vt:lpstr>Monoline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2023-03-30T23:54:50Z</dcterms:created>
  <dcterms:modified xsi:type="dcterms:W3CDTF">2023-03-31T01:53:00Z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