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1" r:id="rId2"/>
    <p:sldId id="352" r:id="rId3"/>
    <p:sldId id="322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13" r:id="rId18"/>
    <p:sldId id="314" r:id="rId19"/>
    <p:sldId id="317" r:id="rId20"/>
    <p:sldId id="337" r:id="rId21"/>
    <p:sldId id="318" r:id="rId22"/>
    <p:sldId id="338" r:id="rId23"/>
    <p:sldId id="339" r:id="rId24"/>
    <p:sldId id="350" r:id="rId25"/>
    <p:sldId id="340" r:id="rId26"/>
    <p:sldId id="343" r:id="rId27"/>
    <p:sldId id="344" r:id="rId28"/>
    <p:sldId id="345" r:id="rId29"/>
    <p:sldId id="346" r:id="rId30"/>
    <p:sldId id="347" r:id="rId31"/>
    <p:sldId id="348" r:id="rId32"/>
    <p:sldId id="34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43F"/>
    <a:srgbClr val="DDDDDD"/>
    <a:srgbClr val="C0C0C0"/>
    <a:srgbClr val="84A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1DF7-8D96-42AE-819D-AFF971DFCBD1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B3595-E480-4425-BA6D-23BDD7CFD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ltGray">
          <a:xfrm>
            <a:off x="-1588" y="5157788"/>
            <a:ext cx="9145588" cy="1708150"/>
          </a:xfrm>
          <a:prstGeom prst="rect">
            <a:avLst/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52600" y="373380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84A1E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638800"/>
            <a:ext cx="1079500" cy="603250"/>
            <a:chOff x="2680" y="3678"/>
            <a:chExt cx="680" cy="380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200" b="1">
                  <a:solidFill>
                    <a:schemeClr val="tx2"/>
                  </a:solidFill>
                  <a:latin typeface="Verdana" pitchFamily="34" charset="0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Image" r:id="rId3" imgW="2539683" imgH="609524" progId="">
                  <p:embed/>
                </p:oleObj>
              </mc:Choice>
              <mc:Fallback>
                <p:oleObj name="Image" r:id="rId3" imgW="2539683" imgH="609524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Image" r:id="rId5" imgW="2539683" imgH="2539683" progId="">
                  <p:embed/>
                </p:oleObj>
              </mc:Choice>
              <mc:Fallback>
                <p:oleObj name="Image" r:id="rId5" imgW="2539683" imgH="2539683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invGray">
          <a:xfrm>
            <a:off x="1266825" y="1125538"/>
            <a:ext cx="2368550" cy="4535487"/>
          </a:xfrm>
          <a:prstGeom prst="rect">
            <a:avLst/>
          </a:prstGeom>
          <a:noFill/>
          <a:ln w="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invGray"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invGray">
          <a:xfrm>
            <a:off x="250825" y="260350"/>
            <a:ext cx="8569325" cy="4392613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invGray">
          <a:xfrm>
            <a:off x="7775575" y="908050"/>
            <a:ext cx="1368425" cy="1439863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invGray">
          <a:xfrm>
            <a:off x="611188" y="1916113"/>
            <a:ext cx="7921625" cy="1584325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27A58-8BEE-4D9C-9558-9A0EC98B9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19800" cy="6276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F6E73-77F2-4B7C-9EC2-3CE22594D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6206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05575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0400" y="6477000"/>
            <a:ext cx="1828800" cy="2270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909B25BE-6C1C-495E-A69F-8BF371E6AF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DAAE2-C098-4C38-A027-1875731CE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DEC8D-6070-4AA1-B48C-E50E01ABB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206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1AFC-77F1-4013-B71E-C9993025C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ECBC-61E4-4694-BA60-9B7015F5C9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544A-1B4B-48AA-BD43-5916207E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7F71E-1DF0-4055-BB12-F0B8D2E6E2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9B791-DBEF-4740-B898-42D4213E08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12798-246B-48C7-A6B2-730AF3B57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403350" cy="1247775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invGray"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invGray"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white">
          <a:xfrm>
            <a:off x="179388" y="134938"/>
            <a:ext cx="8785225" cy="773112"/>
          </a:xfrm>
          <a:prstGeom prst="rect">
            <a:avLst/>
          </a:prstGeom>
          <a:noFill/>
          <a:ln w="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468313" y="6481763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1A6900D6-FE50-44EE-A017-F7396EF32BA3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0" y="0"/>
          <a:ext cx="9715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15" imgW="2539683" imgH="2539683" progId="">
                  <p:embed/>
                </p:oleObj>
              </mc:Choice>
              <mc:Fallback>
                <p:oleObj name="Image" r:id="rId15" imgW="2539683" imgH="2539683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3E78C6">
                                    <a:gamma/>
                                    <a:tint val="72941"/>
                                    <a:invGamma/>
                                    <a:alpha val="39999"/>
                                  </a:srgbClr>
                                </a:gs>
                                <a:gs pos="100000">
                                  <a:srgbClr val="3E78C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Rectangle 22"/>
          <p:cNvSpPr>
            <a:spLocks noChangeArrowheads="1"/>
          </p:cNvSpPr>
          <p:nvPr/>
        </p:nvSpPr>
        <p:spPr bwMode="invGray"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invGray">
          <a:xfrm>
            <a:off x="971550" y="0"/>
            <a:ext cx="431800" cy="1052513"/>
          </a:xfrm>
          <a:prstGeom prst="rect">
            <a:avLst/>
          </a:prstGeom>
          <a:solidFill>
            <a:schemeClr val="tx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47713" y="2333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182567" y="2763716"/>
            <a:ext cx="7310803" cy="1036027"/>
            <a:chOff x="960" y="2256"/>
            <a:chExt cx="4320" cy="624"/>
          </a:xfrm>
        </p:grpSpPr>
        <p:sp>
          <p:nvSpPr>
            <p:cNvPr id="237573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37574" name="AutoShape 6"/>
            <p:cNvSpPr>
              <a:spLocks noChangeArrowheads="1"/>
            </p:cNvSpPr>
            <p:nvPr/>
          </p:nvSpPr>
          <p:spPr bwMode="gray">
            <a:xfrm>
              <a:off x="960" y="2256"/>
              <a:ext cx="648" cy="62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gray">
            <a:xfrm>
              <a:off x="1560" y="2457"/>
              <a:ext cx="324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 b="1">
                  <a:solidFill>
                    <a:schemeClr val="bg1"/>
                  </a:solidFill>
                </a:rPr>
                <a:t>CẤU TRÚC DỮ LIỆU VÀ GIẢI THUẬT 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gray">
            <a:xfrm>
              <a:off x="1218" y="2400"/>
              <a:ext cx="1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215">
                <a:solidFill>
                  <a:schemeClr val="bg1"/>
                </a:solidFill>
              </a:endParaRPr>
            </a:p>
          </p:txBody>
        </p:sp>
      </p:grp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4639408" y="4495800"/>
            <a:ext cx="378802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15" b="1" smtClean="0"/>
              <a:t>TS. Nguyễn Đình Hiển</a:t>
            </a:r>
            <a:endParaRPr lang="en-US" sz="2215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5029200"/>
            <a:ext cx="3505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smtClean="0"/>
              <a:t>Thời gian thực hiện chương trình không chỉ phụ thuộc và</a:t>
            </a:r>
            <a:r>
              <a:rPr lang="en-US" smtClean="0"/>
              <a:t>o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kích thước dữ liệu</a:t>
            </a:r>
            <a:r>
              <a:rPr lang="vi-VN" smtClean="0"/>
              <a:t> mà còn phụ thuộc vào </a:t>
            </a:r>
            <a:r>
              <a:rPr lang="vi-VN" smtClean="0">
                <a:solidFill>
                  <a:srgbClr val="FF0000"/>
                </a:solidFill>
              </a:rPr>
              <a:t>tính chất của dữ liệu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mtClean="0"/>
              <a:t>Các trường hợp phân tích thuật toán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Trường hợp tốt nhất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Trường hợp trung bình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Trường hợp xấu nhất</a:t>
            </a:r>
          </a:p>
          <a:p>
            <a:pPr lvl="1" algn="just">
              <a:lnSpc>
                <a:spcPct val="130000"/>
              </a:lnSpc>
              <a:buNone/>
            </a:pPr>
            <a:endParaRPr lang="vi-VN" smtClean="0"/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endParaRPr lang="vi-VN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sz="2400" smtClean="0"/>
              <a:t>Làm sao xác định “thời gian thực hiện chương trình T(n)” ?</a:t>
            </a:r>
          </a:p>
          <a:p>
            <a:pPr algn="just">
              <a:lnSpc>
                <a:spcPct val="130000"/>
              </a:lnSpc>
            </a:pPr>
            <a:r>
              <a:rPr lang="vi-VN" sz="2400" smtClean="0"/>
              <a:t>1. Hướng tiệm cận 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Thực nghiệm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Lý thuyết</a:t>
            </a:r>
          </a:p>
          <a:p>
            <a:pPr algn="just">
              <a:lnSpc>
                <a:spcPct val="130000"/>
              </a:lnSpc>
            </a:pPr>
            <a:r>
              <a:rPr lang="vi-VN" sz="2400" smtClean="0"/>
              <a:t>2. Công cụ toán học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Kỹ thuật sơ cấp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Hàm sinh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Hoán vị và nghịch thế</a:t>
            </a:r>
          </a:p>
          <a:p>
            <a:pPr lvl="1" algn="just">
              <a:lnSpc>
                <a:spcPct val="130000"/>
              </a:lnSpc>
            </a:pPr>
            <a:endParaRPr lang="vi-VN" smtClean="0"/>
          </a:p>
          <a:p>
            <a:pPr lvl="1" algn="just">
              <a:lnSpc>
                <a:spcPct val="130000"/>
              </a:lnSpc>
              <a:buNone/>
            </a:pPr>
            <a:endParaRPr lang="vi-VN" smtClean="0"/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endParaRPr lang="vi-VN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 smtClean="0"/>
              <a:t>1. Hướng tiếp cận bằng thực nghiệm</a:t>
            </a:r>
            <a:endParaRPr lang="vi-VN" sz="2400" smtClean="0"/>
          </a:p>
          <a:p>
            <a:pPr algn="just">
              <a:lnSpc>
                <a:spcPct val="130000"/>
              </a:lnSpc>
            </a:pPr>
            <a:r>
              <a:rPr lang="vi-VN" sz="2400" smtClean="0"/>
              <a:t>Các bước thực hiện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1. Viết chương trình cài đặt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2. Thực thi chương trình với nhiều bộ dữ liệu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3. Đo và thống kê thời gian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4. Xấp xỉ biểu đồ</a:t>
            </a:r>
          </a:p>
          <a:p>
            <a:pPr algn="just">
              <a:lnSpc>
                <a:spcPct val="130000"/>
              </a:lnSpc>
            </a:pPr>
            <a:r>
              <a:rPr lang="vi-VN" sz="2400" smtClean="0"/>
              <a:t>Hạn chế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1. Cần phải cài đặt chương trình và đo thời gian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2. Bộ dữ liệu không thể đặc trưng hết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3. Khó so sánh hai thuật giải</a:t>
            </a:r>
            <a:endParaRPr lang="vi-VN" smtClean="0"/>
          </a:p>
          <a:p>
            <a:pPr lvl="1" algn="just">
              <a:lnSpc>
                <a:spcPct val="130000"/>
              </a:lnSpc>
              <a:buNone/>
            </a:pPr>
            <a:endParaRPr lang="vi-VN" smtClean="0"/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endParaRPr lang="vi-VN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2. Hướng tiếp cận bằng lý thuyết</a:t>
            </a:r>
          </a:p>
          <a:p>
            <a:pPr algn="just">
              <a:lnSpc>
                <a:spcPct val="130000"/>
              </a:lnSpc>
            </a:pPr>
            <a:r>
              <a:rPr lang="vi-VN" smtClean="0"/>
              <a:t>Tính toán thời gian, bộ nhớ, … cần thiết của mỗi thuật toán dựa theo độ lớn của dữ liệu đầu vào</a:t>
            </a:r>
          </a:p>
          <a:p>
            <a:pPr algn="just">
              <a:lnSpc>
                <a:spcPct val="130000"/>
              </a:lnSpc>
            </a:pPr>
            <a:r>
              <a:rPr lang="vi-VN" smtClean="0"/>
              <a:t>Ưu điểm: 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Không phụ thuộc vào ngôn ngữ lập trình, loại máy tính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Biết được tính hiệu quả của thuật toán đối với các dữ liệu có kích thước lớn</a:t>
            </a:r>
          </a:p>
          <a:p>
            <a:pPr algn="just">
              <a:lnSpc>
                <a:spcPct val="130000"/>
              </a:lnSpc>
            </a:pPr>
            <a:endParaRPr lang="vi-VN" smtClean="0"/>
          </a:p>
          <a:p>
            <a:pPr lvl="1" algn="just">
              <a:lnSpc>
                <a:spcPct val="130000"/>
              </a:lnSpc>
              <a:buNone/>
            </a:pPr>
            <a:endParaRPr lang="vi-VN" smtClean="0"/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endParaRPr lang="vi-VN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Đặt vấn đề</a:t>
            </a:r>
            <a:endParaRPr lang="vi-VN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Thuật toán</a:t>
            </a:r>
            <a:endParaRPr lang="vi-VN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Độ phức tạp</a:t>
            </a:r>
            <a:endParaRPr lang="vi-V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48275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b="1" smtClean="0"/>
              <a:t>Ký hiệu tiệm cận Big-O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Cho một hàm T(n), </a:t>
            </a:r>
            <a:r>
              <a:rPr lang="vi-VN" smtClean="0">
                <a:solidFill>
                  <a:srgbClr val="FF0000"/>
                </a:solidFill>
              </a:rPr>
              <a:t>T(n) được gọi là có độ phức tạp f(n)</a:t>
            </a:r>
            <a:r>
              <a:rPr lang="vi-VN" smtClean="0"/>
              <a:t> nếu tồn tại các hằng số C, n</a:t>
            </a:r>
            <a:r>
              <a:rPr lang="en-US" baseline="-25000" smtClean="0"/>
              <a:t>0</a:t>
            </a:r>
            <a:r>
              <a:rPr lang="vi-VN" smtClean="0"/>
              <a:t> sao cho: </a:t>
            </a:r>
          </a:p>
          <a:p>
            <a:pPr lvl="1" algn="ctr">
              <a:lnSpc>
                <a:spcPct val="130000"/>
              </a:lnSpc>
              <a:buNone/>
            </a:pPr>
            <a:r>
              <a:rPr lang="en-US" smtClean="0"/>
              <a:t>		</a:t>
            </a:r>
            <a:r>
              <a:rPr lang="vi-VN" smtClean="0"/>
              <a:t>T(n) ≤ Cf(n) với </a:t>
            </a:r>
            <a:r>
              <a:rPr lang="vi-VN" smtClean="0">
                <a:sym typeface="Symbol"/>
              </a:rPr>
              <a:t></a:t>
            </a:r>
            <a:r>
              <a:rPr lang="vi-VN" smtClean="0"/>
              <a:t> n </a:t>
            </a:r>
            <a:r>
              <a:rPr lang="vi-VN" smtClean="0">
                <a:sym typeface="Symbol"/>
              </a:rPr>
              <a:t></a:t>
            </a:r>
            <a:r>
              <a:rPr lang="vi-VN" smtClean="0"/>
              <a:t>  n</a:t>
            </a:r>
            <a:r>
              <a:rPr lang="en-US" baseline="-25000" smtClean="0"/>
              <a:t>0</a:t>
            </a:r>
            <a:r>
              <a:rPr lang="vi-VN" smtClean="0"/>
              <a:t> 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Ký hiệu: </a:t>
            </a:r>
            <a:r>
              <a:rPr lang="vi-VN" smtClean="0">
                <a:solidFill>
                  <a:srgbClr val="FF0000"/>
                </a:solidFill>
              </a:rPr>
              <a:t>T(n) = O(f(n)) </a:t>
            </a:r>
            <a:r>
              <a:rPr lang="vi-VN" smtClean="0"/>
              <a:t>( Ý nghĩa: T(n) </a:t>
            </a:r>
            <a:r>
              <a:rPr lang="vi-VN" smtClean="0">
                <a:sym typeface="Symbol"/>
              </a:rPr>
              <a:t></a:t>
            </a:r>
            <a:r>
              <a:rPr lang="vi-VN" smtClean="0"/>
              <a:t> O(f(n)) )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en-US" smtClean="0"/>
              <a:t>			</a:t>
            </a:r>
            <a:r>
              <a:rPr lang="vi-VN" smtClean="0"/>
              <a:t> (Hàm f(n) là chặn trên của hàm T(n))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vi-VN" smtClean="0"/>
              <a:t>	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181600"/>
            <a:ext cx="6172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O(Cf(n)) = O(f(n)) với C là hắng số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O(C) = O(1)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7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731" y="1219200"/>
            <a:ext cx="8109360" cy="49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28800" y="4800600"/>
            <a:ext cx="5638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590800"/>
            <a:ext cx="5638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Ví dụ 1: Xét T(n) = n và f(n) = n</a:t>
            </a:r>
            <a:r>
              <a:rPr lang="en-US" baseline="30000" smtClean="0"/>
              <a:t>2</a:t>
            </a:r>
            <a:r>
              <a:rPr lang="en-US" smtClean="0"/>
              <a:t> </a:t>
            </a:r>
          </a:p>
          <a:p>
            <a:r>
              <a:rPr lang="en-US" smtClean="0"/>
              <a:t>	Chứng minh: T(n) = O(f(n))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88A86CDC-0C11-435B-ADAF-D02F9DF6BE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26670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= 1, n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1.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smtClean="0"/>
              <a:t>	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 có: T(n) ≤ 1.f(n),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/>
              </a:rPr>
              <a:t> n  1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8862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 dụ 2: Xét T(n) = n và f(n) = n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Chứng minh: T(n) = O(f(n))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2600" y="48006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= 1, n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1.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smtClean="0"/>
              <a:t>	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 có: T(n) ≤ 1.f(n),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/>
              </a:rPr>
              <a:t> n  1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3" grpId="0" build="p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Ta thấy: Với T(n) = n</a:t>
            </a:r>
          </a:p>
          <a:p>
            <a:pPr lvl="1"/>
            <a:r>
              <a:rPr lang="en-US" smtClean="0"/>
              <a:t>T(n) =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T(n) = O(n</a:t>
            </a:r>
            <a:r>
              <a:rPr lang="en-US" baseline="30000" smtClean="0"/>
              <a:t>3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  <a:p>
            <a:pPr lvl="0"/>
            <a:r>
              <a:rPr lang="en-US" smtClean="0"/>
              <a:t>Ví dụ 3: Xét T(n) = 3n</a:t>
            </a:r>
            <a:r>
              <a:rPr lang="en-US" baseline="30000" smtClean="0"/>
              <a:t>2</a:t>
            </a:r>
            <a:r>
              <a:rPr lang="en-US" smtClean="0"/>
              <a:t> + 5n + 4. Tìm f(n) để T(n) = O(f(n)) ?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88A86CDC-0C11-435B-ADAF-D02F9DF6BE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572000"/>
            <a:ext cx="6781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 có: </a:t>
            </a:r>
          </a:p>
          <a:p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 = 3n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+ 5n + 4 ≤ 3n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+ 5n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+ 4n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 n  1</a:t>
            </a:r>
          </a:p>
          <a:p>
            <a:pPr>
              <a:buFont typeface="Symbol" pitchFamily="18" charset="2"/>
              <a:buChar char="Þ"/>
            </a:pP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T(n) = 12n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>
              <a:buFont typeface="Symbol" pitchFamily="18" charset="2"/>
              <a:buChar char="Þ"/>
            </a:pP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T(n) = O(12n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= O(n</a:t>
            </a:r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</a:p>
          <a:p>
            <a:r>
              <a:rPr lang="en-US" sz="2400" baseline="30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Các lớp hàm thông dụng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88A86CDC-0C11-435B-ADAF-D02F9DF6BEE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44792"/>
            <a:ext cx="5677486" cy="455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8" y="3148"/>
            <a:ext cx="9137513" cy="6851708"/>
            <a:chOff x="-749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505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7" name="object 7"/>
            <p:cNvSpPr/>
            <p:nvPr/>
          </p:nvSpPr>
          <p:spPr>
            <a:xfrm>
              <a:off x="-749" y="52451"/>
              <a:ext cx="9145638" cy="901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200" y="1125174"/>
            <a:ext cx="5687945" cy="475118"/>
          </a:xfrm>
          <a:prstGeom prst="rect">
            <a:avLst/>
          </a:prstGeom>
        </p:spPr>
        <p:txBody>
          <a:bodyPr vert="horz" wrap="square" lIns="0" tIns="13323" rIns="0" bIns="0" rtlCol="0">
            <a:spAutoFit/>
          </a:bodyPr>
          <a:lstStyle/>
          <a:p>
            <a:pPr marL="12689">
              <a:spcBef>
                <a:spcPts val="105"/>
              </a:spcBef>
            </a:pPr>
            <a:r>
              <a:rPr lang="en-US" sz="3000" b="1" smtClean="0">
                <a:solidFill>
                  <a:srgbClr val="04607A"/>
                </a:solidFill>
                <a:latin typeface="Carlito"/>
                <a:cs typeface="Carlito"/>
              </a:rPr>
              <a:t>Nguyễn Đình Hiển</a:t>
            </a:r>
            <a:r>
              <a:rPr lang="en-US" sz="3000" b="1" spc="-10" smtClean="0">
                <a:solidFill>
                  <a:srgbClr val="04607A"/>
                </a:solidFill>
                <a:latin typeface="Carlito"/>
                <a:cs typeface="Carlito"/>
              </a:rPr>
              <a:t>, </a:t>
            </a:r>
            <a:r>
              <a:rPr lang="en-US" sz="3000" b="1" i="1" spc="-10" smtClean="0">
                <a:solidFill>
                  <a:srgbClr val="04607A"/>
                </a:solidFill>
                <a:latin typeface="Carlito"/>
                <a:cs typeface="Carlito"/>
              </a:rPr>
              <a:t>ph.D</a:t>
            </a:r>
            <a:endParaRPr sz="3000" i="1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646" y="1873405"/>
            <a:ext cx="8451954" cy="4795815"/>
          </a:xfrm>
          <a:prstGeom prst="rect">
            <a:avLst/>
          </a:prstGeom>
        </p:spPr>
        <p:txBody>
          <a:bodyPr vert="horz" wrap="square" lIns="0" tIns="52656" rIns="0" bIns="0" rtlCol="0">
            <a:spAutoFit/>
          </a:bodyPr>
          <a:lstStyle/>
          <a:p>
            <a:pPr marL="286782" indent="-274093">
              <a:spcBef>
                <a:spcPts val="414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782" algn="l"/>
              </a:tabLst>
            </a:pPr>
            <a:r>
              <a:rPr sz="2398" b="0" spc="-26" dirty="0">
                <a:latin typeface="Arial"/>
                <a:cs typeface="Arial"/>
              </a:rPr>
              <a:t>Personal</a:t>
            </a:r>
            <a:r>
              <a:rPr sz="2398" b="0" spc="-99" dirty="0">
                <a:latin typeface="Arial"/>
                <a:cs typeface="Arial"/>
              </a:rPr>
              <a:t> </a:t>
            </a:r>
            <a:r>
              <a:rPr sz="2398" b="0" spc="69" dirty="0">
                <a:latin typeface="Arial"/>
                <a:cs typeface="Arial"/>
              </a:rPr>
              <a:t>Information</a:t>
            </a:r>
            <a:endParaRPr sz="2398" b="0">
              <a:latin typeface="Arial"/>
              <a:cs typeface="Arial"/>
            </a:endParaRPr>
          </a:p>
          <a:p>
            <a:pPr marL="652241" lvl="1" indent="-247445">
              <a:spcBef>
                <a:spcPts val="289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</a:tabLst>
            </a:pPr>
            <a:r>
              <a:rPr sz="2198" b="0" spc="26" dirty="0">
                <a:latin typeface="Times New Roman"/>
                <a:cs typeface="Times New Roman"/>
              </a:rPr>
              <a:t>Email</a:t>
            </a:r>
            <a:r>
              <a:rPr sz="2198" b="0" spc="26">
                <a:latin typeface="Times New Roman"/>
                <a:cs typeface="Times New Roman"/>
              </a:rPr>
              <a:t>:</a:t>
            </a:r>
            <a:r>
              <a:rPr sz="2198" b="0" spc="-16">
                <a:solidFill>
                  <a:srgbClr val="E1D600"/>
                </a:solidFill>
                <a:latin typeface="Times New Roman"/>
                <a:cs typeface="Times New Roman"/>
              </a:rPr>
              <a:t> </a:t>
            </a:r>
            <a:r>
              <a:rPr lang="en-US" sz="2198" b="0" u="heavy" spc="79" smtClean="0">
                <a:solidFill>
                  <a:srgbClr val="0000FF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</a:rPr>
              <a:t>hiennd@uit.edu.vn</a:t>
            </a:r>
            <a:endParaRPr sz="2198" b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652241" lvl="1" indent="-247445">
              <a:spcBef>
                <a:spcPts val="266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</a:tabLst>
            </a:pPr>
            <a:r>
              <a:rPr lang="en-US" sz="2198" b="0" spc="26" smtClean="0">
                <a:latin typeface="Times New Roman"/>
                <a:cs typeface="Times New Roman"/>
              </a:rPr>
              <a:t>Phone: 0918735299</a:t>
            </a:r>
          </a:p>
          <a:p>
            <a:pPr marL="652241" lvl="1" indent="-247445">
              <a:spcBef>
                <a:spcPts val="266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</a:tabLst>
            </a:pPr>
            <a:r>
              <a:rPr sz="2198" b="0" spc="26" smtClean="0">
                <a:latin typeface="Times New Roman"/>
                <a:cs typeface="Times New Roman"/>
              </a:rPr>
              <a:t>Affiliation</a:t>
            </a:r>
            <a:r>
              <a:rPr sz="2198" b="0" spc="26" dirty="0">
                <a:latin typeface="Times New Roman"/>
                <a:cs typeface="Times New Roman"/>
              </a:rPr>
              <a:t>: </a:t>
            </a:r>
            <a:r>
              <a:rPr sz="2198" b="0" spc="40" dirty="0">
                <a:latin typeface="Times New Roman"/>
                <a:cs typeface="Times New Roman"/>
              </a:rPr>
              <a:t>University </a:t>
            </a:r>
            <a:r>
              <a:rPr sz="2198" b="0" spc="16" dirty="0">
                <a:latin typeface="Times New Roman"/>
                <a:cs typeface="Times New Roman"/>
              </a:rPr>
              <a:t>of </a:t>
            </a:r>
            <a:r>
              <a:rPr sz="2198" b="0" spc="89" dirty="0">
                <a:latin typeface="Times New Roman"/>
                <a:cs typeface="Times New Roman"/>
              </a:rPr>
              <a:t>Information</a:t>
            </a:r>
            <a:r>
              <a:rPr sz="2198" b="0" spc="-349" dirty="0">
                <a:latin typeface="Times New Roman"/>
                <a:cs typeface="Times New Roman"/>
              </a:rPr>
              <a:t> </a:t>
            </a:r>
            <a:r>
              <a:rPr sz="2198" b="0" spc="26" dirty="0">
                <a:latin typeface="Times New Roman"/>
                <a:cs typeface="Times New Roman"/>
              </a:rPr>
              <a:t>Technology, VNU-HCM</a:t>
            </a:r>
            <a:endParaRPr sz="2198" b="0">
              <a:latin typeface="Times New Roman"/>
              <a:cs typeface="Times New Roman"/>
            </a:endParaRPr>
          </a:p>
          <a:p>
            <a:pPr marL="286782" indent="-274093">
              <a:spcBef>
                <a:spcPts val="266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782" algn="l"/>
              </a:tabLst>
            </a:pPr>
            <a:r>
              <a:rPr sz="2398" b="0" spc="16" dirty="0">
                <a:latin typeface="Arial"/>
                <a:cs typeface="Arial"/>
              </a:rPr>
              <a:t>Working</a:t>
            </a:r>
            <a:endParaRPr sz="2398" b="0">
              <a:latin typeface="Arial"/>
              <a:cs typeface="Arial"/>
            </a:endParaRPr>
          </a:p>
          <a:p>
            <a:pPr marL="652241" lvl="1" indent="-247445">
              <a:spcBef>
                <a:spcPts val="285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</a:tabLst>
            </a:pPr>
            <a:r>
              <a:rPr sz="2198" b="0" spc="50" dirty="0">
                <a:latin typeface="Times New Roman"/>
                <a:cs typeface="Times New Roman"/>
              </a:rPr>
              <a:t>2008</a:t>
            </a:r>
            <a:r>
              <a:rPr sz="2198" b="0" spc="-20" dirty="0">
                <a:latin typeface="Times New Roman"/>
                <a:cs typeface="Times New Roman"/>
              </a:rPr>
              <a:t> </a:t>
            </a:r>
            <a:r>
              <a:rPr sz="2198" b="0" spc="55" dirty="0">
                <a:latin typeface="Times New Roman"/>
                <a:cs typeface="Times New Roman"/>
              </a:rPr>
              <a:t>-</a:t>
            </a:r>
            <a:r>
              <a:rPr sz="2198" b="0" dirty="0">
                <a:latin typeface="Times New Roman"/>
                <a:cs typeface="Times New Roman"/>
              </a:rPr>
              <a:t> </a:t>
            </a:r>
            <a:r>
              <a:rPr sz="2198" b="0" spc="46" dirty="0">
                <a:latin typeface="Times New Roman"/>
                <a:cs typeface="Times New Roman"/>
              </a:rPr>
              <a:t>now:</a:t>
            </a:r>
            <a:r>
              <a:rPr sz="2198" b="0" spc="-10" dirty="0">
                <a:latin typeface="Times New Roman"/>
                <a:cs typeface="Times New Roman"/>
              </a:rPr>
              <a:t> </a:t>
            </a:r>
            <a:r>
              <a:rPr sz="2198" b="0" spc="69" dirty="0">
                <a:latin typeface="Times New Roman"/>
                <a:cs typeface="Times New Roman"/>
              </a:rPr>
              <a:t>Lecturer</a:t>
            </a:r>
            <a:r>
              <a:rPr sz="2198" b="0" spc="-131" dirty="0">
                <a:latin typeface="Times New Roman"/>
                <a:cs typeface="Times New Roman"/>
              </a:rPr>
              <a:t> </a:t>
            </a:r>
            <a:r>
              <a:rPr sz="2198" b="0" spc="121" dirty="0">
                <a:latin typeface="Times New Roman"/>
                <a:cs typeface="Times New Roman"/>
              </a:rPr>
              <a:t>at</a:t>
            </a:r>
            <a:r>
              <a:rPr sz="2198" b="0" spc="-69" dirty="0">
                <a:latin typeface="Times New Roman"/>
                <a:cs typeface="Times New Roman"/>
              </a:rPr>
              <a:t> </a:t>
            </a:r>
            <a:r>
              <a:rPr sz="2198" b="0" spc="99" dirty="0">
                <a:latin typeface="Times New Roman"/>
                <a:cs typeface="Times New Roman"/>
              </a:rPr>
              <a:t>Computer</a:t>
            </a:r>
            <a:r>
              <a:rPr sz="2198" b="0" spc="-85" dirty="0">
                <a:latin typeface="Times New Roman"/>
                <a:cs typeface="Times New Roman"/>
              </a:rPr>
              <a:t> </a:t>
            </a:r>
            <a:r>
              <a:rPr sz="2198" b="0" spc="30" dirty="0">
                <a:latin typeface="Times New Roman"/>
                <a:cs typeface="Times New Roman"/>
              </a:rPr>
              <a:t>Science</a:t>
            </a:r>
            <a:r>
              <a:rPr sz="2198" b="0" spc="-46" dirty="0">
                <a:latin typeface="Times New Roman"/>
                <a:cs typeface="Times New Roman"/>
              </a:rPr>
              <a:t> </a:t>
            </a:r>
            <a:r>
              <a:rPr sz="2198" b="0" spc="6" dirty="0">
                <a:latin typeface="Times New Roman"/>
                <a:cs typeface="Times New Roman"/>
              </a:rPr>
              <a:t>Faculty,</a:t>
            </a:r>
            <a:r>
              <a:rPr sz="2198" b="0" dirty="0">
                <a:latin typeface="Times New Roman"/>
                <a:cs typeface="Times New Roman"/>
              </a:rPr>
              <a:t> </a:t>
            </a:r>
            <a:r>
              <a:rPr sz="2198" b="0" spc="16" dirty="0">
                <a:latin typeface="Times New Roman"/>
                <a:cs typeface="Times New Roman"/>
              </a:rPr>
              <a:t>UIT</a:t>
            </a:r>
            <a:endParaRPr sz="2198" b="0">
              <a:latin typeface="Times New Roman"/>
              <a:cs typeface="Times New Roman"/>
            </a:endParaRPr>
          </a:p>
          <a:p>
            <a:pPr marL="652241" lvl="1" indent="-247445">
              <a:lnSpc>
                <a:spcPts val="2509"/>
              </a:lnSpc>
              <a:spcBef>
                <a:spcPts val="266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</a:tabLst>
            </a:pPr>
            <a:r>
              <a:rPr sz="2198" b="0" spc="59" dirty="0">
                <a:latin typeface="Times New Roman"/>
                <a:cs typeface="Times New Roman"/>
              </a:rPr>
              <a:t>March. </a:t>
            </a:r>
            <a:r>
              <a:rPr sz="2198" b="0" spc="-113" dirty="0">
                <a:latin typeface="Times New Roman"/>
                <a:cs typeface="Times New Roman"/>
              </a:rPr>
              <a:t>2017 </a:t>
            </a:r>
            <a:r>
              <a:rPr sz="2198" b="0" spc="-6" dirty="0">
                <a:latin typeface="Times New Roman"/>
                <a:cs typeface="Times New Roman"/>
              </a:rPr>
              <a:t>– </a:t>
            </a:r>
            <a:r>
              <a:rPr sz="2198" b="0" spc="50" dirty="0">
                <a:latin typeface="Times New Roman"/>
                <a:cs typeface="Times New Roman"/>
              </a:rPr>
              <a:t>Sept. </a:t>
            </a:r>
            <a:r>
              <a:rPr sz="2198" b="0" spc="-99" dirty="0">
                <a:latin typeface="Times New Roman"/>
                <a:cs typeface="Times New Roman"/>
              </a:rPr>
              <a:t>2017</a:t>
            </a:r>
            <a:r>
              <a:rPr sz="2198" b="0" spc="-99">
                <a:latin typeface="Times New Roman"/>
                <a:cs typeface="Times New Roman"/>
              </a:rPr>
              <a:t>: </a:t>
            </a:r>
            <a:r>
              <a:rPr lang="en-US" sz="2198" b="0" spc="-99">
                <a:latin typeface="Times New Roman" panose="02020603050405020304" pitchFamily="18" charset="0"/>
                <a:cs typeface="Times New Roman" panose="02020603050405020304" pitchFamily="18" charset="0"/>
              </a:rPr>
              <a:t>Researcher at Inference and Learning lab., </a:t>
            </a:r>
            <a:r>
              <a:rPr sz="2198" b="0" spc="69">
                <a:latin typeface="Times New Roman"/>
                <a:cs typeface="Times New Roman"/>
              </a:rPr>
              <a:t>National </a:t>
            </a:r>
            <a:r>
              <a:rPr sz="2198" b="0" spc="99">
                <a:latin typeface="Times New Roman"/>
                <a:cs typeface="Times New Roman"/>
              </a:rPr>
              <a:t>Institute</a:t>
            </a:r>
            <a:r>
              <a:rPr sz="2198" b="0" spc="141">
                <a:latin typeface="Times New Roman"/>
                <a:cs typeface="Times New Roman"/>
              </a:rPr>
              <a:t> </a:t>
            </a:r>
            <a:r>
              <a:rPr sz="2198" b="0" spc="-40">
                <a:latin typeface="Times New Roman"/>
                <a:cs typeface="Times New Roman"/>
              </a:rPr>
              <a:t>of</a:t>
            </a:r>
            <a:r>
              <a:rPr lang="en-US" sz="2198" b="0">
                <a:latin typeface="Times New Roman"/>
                <a:cs typeface="Times New Roman"/>
              </a:rPr>
              <a:t> </a:t>
            </a:r>
            <a:r>
              <a:rPr sz="2198" b="0" spc="75">
                <a:latin typeface="Times New Roman"/>
                <a:cs typeface="Times New Roman"/>
              </a:rPr>
              <a:t>Informatics </a:t>
            </a:r>
            <a:r>
              <a:rPr sz="2198" b="0" spc="36" dirty="0">
                <a:latin typeface="Times New Roman"/>
                <a:cs typeface="Times New Roman"/>
              </a:rPr>
              <a:t>(NII),</a:t>
            </a:r>
            <a:r>
              <a:rPr sz="2198" b="0" spc="-131" dirty="0">
                <a:latin typeface="Times New Roman"/>
                <a:cs typeface="Times New Roman"/>
              </a:rPr>
              <a:t> </a:t>
            </a:r>
            <a:r>
              <a:rPr sz="2198" b="0" spc="50" dirty="0">
                <a:latin typeface="Times New Roman"/>
                <a:cs typeface="Times New Roman"/>
              </a:rPr>
              <a:t>Japan</a:t>
            </a:r>
            <a:endParaRPr sz="2198" b="0">
              <a:latin typeface="Times New Roman"/>
              <a:cs typeface="Times New Roman"/>
            </a:endParaRPr>
          </a:p>
          <a:p>
            <a:pPr marL="652241" marR="12055" lvl="1" indent="-246811">
              <a:lnSpc>
                <a:spcPts val="2378"/>
              </a:lnSpc>
              <a:spcBef>
                <a:spcPts val="559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  <a:tab pos="1320343" algn="l"/>
                <a:tab pos="2058871" algn="l"/>
                <a:tab pos="2416081" algn="l"/>
                <a:tab pos="3125424" algn="l"/>
                <a:tab pos="3935646" algn="l"/>
                <a:tab pos="5092931" algn="l"/>
                <a:tab pos="6545878" algn="l"/>
                <a:tab pos="6989375" algn="l"/>
              </a:tabLst>
            </a:pPr>
            <a:r>
              <a:rPr sz="2198" b="0" spc="-210" dirty="0">
                <a:latin typeface="Times New Roman"/>
                <a:cs typeface="Times New Roman"/>
              </a:rPr>
              <a:t>J</a:t>
            </a:r>
            <a:r>
              <a:rPr sz="2198" b="0" spc="121" dirty="0">
                <a:latin typeface="Times New Roman"/>
                <a:cs typeface="Times New Roman"/>
              </a:rPr>
              <a:t>a</a:t>
            </a:r>
            <a:r>
              <a:rPr sz="2198" b="0" spc="141" dirty="0">
                <a:latin typeface="Times New Roman"/>
                <a:cs typeface="Times New Roman"/>
              </a:rPr>
              <a:t>n</a:t>
            </a:r>
            <a:r>
              <a:rPr sz="2198" b="0" spc="10" dirty="0">
                <a:latin typeface="Times New Roman"/>
                <a:cs typeface="Times New Roman"/>
              </a:rPr>
              <a:t>.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16" dirty="0">
                <a:latin typeface="Times New Roman"/>
                <a:cs typeface="Times New Roman"/>
              </a:rPr>
              <a:t>2</a:t>
            </a:r>
            <a:r>
              <a:rPr sz="2198" b="0" spc="26" dirty="0">
                <a:latin typeface="Times New Roman"/>
                <a:cs typeface="Times New Roman"/>
              </a:rPr>
              <a:t>0</a:t>
            </a:r>
            <a:r>
              <a:rPr sz="2198" b="0" spc="-170" dirty="0">
                <a:latin typeface="Times New Roman"/>
                <a:cs typeface="Times New Roman"/>
              </a:rPr>
              <a:t>18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-6" dirty="0">
                <a:latin typeface="Times New Roman"/>
                <a:cs typeface="Times New Roman"/>
              </a:rPr>
              <a:t>–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-109" dirty="0">
                <a:latin typeface="Times New Roman"/>
                <a:cs typeface="Times New Roman"/>
              </a:rPr>
              <a:t>F</a:t>
            </a:r>
            <a:r>
              <a:rPr sz="2198" b="0" spc="89" dirty="0">
                <a:latin typeface="Times New Roman"/>
                <a:cs typeface="Times New Roman"/>
              </a:rPr>
              <a:t>e</a:t>
            </a:r>
            <a:r>
              <a:rPr sz="2198" b="0" spc="36" dirty="0">
                <a:latin typeface="Times New Roman"/>
                <a:cs typeface="Times New Roman"/>
              </a:rPr>
              <a:t>b</a:t>
            </a:r>
            <a:r>
              <a:rPr sz="2198" b="0" spc="10" dirty="0">
                <a:latin typeface="Times New Roman"/>
                <a:cs typeface="Times New Roman"/>
              </a:rPr>
              <a:t>.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16" dirty="0">
                <a:latin typeface="Times New Roman"/>
                <a:cs typeface="Times New Roman"/>
              </a:rPr>
              <a:t>2</a:t>
            </a:r>
            <a:r>
              <a:rPr sz="2198" b="0" spc="26" dirty="0">
                <a:latin typeface="Times New Roman"/>
                <a:cs typeface="Times New Roman"/>
              </a:rPr>
              <a:t>0</a:t>
            </a:r>
            <a:r>
              <a:rPr sz="2198" b="0" spc="-170" dirty="0">
                <a:latin typeface="Times New Roman"/>
                <a:cs typeface="Times New Roman"/>
              </a:rPr>
              <a:t>1</a:t>
            </a:r>
            <a:r>
              <a:rPr sz="2198" b="0" spc="-174" dirty="0">
                <a:latin typeface="Times New Roman"/>
                <a:cs typeface="Times New Roman"/>
              </a:rPr>
              <a:t>8</a:t>
            </a:r>
            <a:r>
              <a:rPr sz="2198" b="0" spc="-50" dirty="0">
                <a:latin typeface="Times New Roman"/>
                <a:cs typeface="Times New Roman"/>
              </a:rPr>
              <a:t>: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20" dirty="0">
                <a:latin typeface="Times New Roman"/>
                <a:cs typeface="Times New Roman"/>
              </a:rPr>
              <a:t>Visi</a:t>
            </a:r>
            <a:r>
              <a:rPr sz="2198" b="0" spc="16" dirty="0">
                <a:latin typeface="Times New Roman"/>
                <a:cs typeface="Times New Roman"/>
              </a:rPr>
              <a:t>t</a:t>
            </a:r>
            <a:r>
              <a:rPr sz="2198" b="0" spc="55" dirty="0">
                <a:latin typeface="Times New Roman"/>
                <a:cs typeface="Times New Roman"/>
              </a:rPr>
              <a:t>in</a:t>
            </a:r>
            <a:r>
              <a:rPr sz="2198" b="0" spc="75" dirty="0">
                <a:latin typeface="Times New Roman"/>
                <a:cs typeface="Times New Roman"/>
              </a:rPr>
              <a:t>g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55" dirty="0">
                <a:latin typeface="Times New Roman"/>
                <a:cs typeface="Times New Roman"/>
              </a:rPr>
              <a:t>r</a:t>
            </a:r>
            <a:r>
              <a:rPr sz="2198" b="0" spc="75" dirty="0">
                <a:latin typeface="Times New Roman"/>
                <a:cs typeface="Times New Roman"/>
              </a:rPr>
              <a:t>esea</a:t>
            </a:r>
            <a:r>
              <a:rPr sz="2198" b="0" spc="20" dirty="0">
                <a:latin typeface="Times New Roman"/>
                <a:cs typeface="Times New Roman"/>
              </a:rPr>
              <a:t>r</a:t>
            </a:r>
            <a:r>
              <a:rPr sz="2198" b="0" spc="99" dirty="0">
                <a:latin typeface="Times New Roman"/>
                <a:cs typeface="Times New Roman"/>
              </a:rPr>
              <a:t>che</a:t>
            </a:r>
            <a:r>
              <a:rPr sz="2198" b="0" spc="75" dirty="0">
                <a:latin typeface="Times New Roman"/>
                <a:cs typeface="Times New Roman"/>
              </a:rPr>
              <a:t>r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131" dirty="0">
                <a:latin typeface="Times New Roman"/>
                <a:cs typeface="Times New Roman"/>
              </a:rPr>
              <a:t>a</a:t>
            </a:r>
            <a:r>
              <a:rPr sz="2198" b="0" spc="89" dirty="0">
                <a:latin typeface="Times New Roman"/>
                <a:cs typeface="Times New Roman"/>
              </a:rPr>
              <a:t>t</a:t>
            </a:r>
            <a:r>
              <a:rPr sz="2198" b="0" dirty="0">
                <a:latin typeface="Times New Roman"/>
                <a:cs typeface="Times New Roman"/>
              </a:rPr>
              <a:t>	</a:t>
            </a:r>
            <a:r>
              <a:rPr sz="2198" b="0" spc="20" dirty="0">
                <a:latin typeface="Times New Roman"/>
                <a:cs typeface="Times New Roman"/>
              </a:rPr>
              <a:t>Arti</a:t>
            </a:r>
            <a:r>
              <a:rPr sz="2198" b="0" spc="65" dirty="0">
                <a:latin typeface="Times New Roman"/>
                <a:cs typeface="Times New Roman"/>
              </a:rPr>
              <a:t>f</a:t>
            </a:r>
            <a:r>
              <a:rPr sz="2198" b="0" spc="20" dirty="0">
                <a:latin typeface="Times New Roman"/>
                <a:cs typeface="Times New Roman"/>
              </a:rPr>
              <a:t>icial  </a:t>
            </a:r>
            <a:r>
              <a:rPr sz="2198" b="0" spc="55" dirty="0">
                <a:latin typeface="Times New Roman"/>
                <a:cs typeface="Times New Roman"/>
              </a:rPr>
              <a:t>Intelligence </a:t>
            </a:r>
            <a:r>
              <a:rPr sz="2198" b="0" spc="30" dirty="0">
                <a:latin typeface="Times New Roman"/>
                <a:cs typeface="Times New Roman"/>
              </a:rPr>
              <a:t>lab., </a:t>
            </a:r>
            <a:r>
              <a:rPr sz="2198" b="0" spc="59" dirty="0">
                <a:latin typeface="Times New Roman"/>
                <a:cs typeface="Times New Roman"/>
              </a:rPr>
              <a:t>Wakayama </a:t>
            </a:r>
            <a:r>
              <a:rPr sz="2198" b="0" spc="20" dirty="0">
                <a:latin typeface="Times New Roman"/>
                <a:cs typeface="Times New Roman"/>
              </a:rPr>
              <a:t>University,</a:t>
            </a:r>
            <a:r>
              <a:rPr sz="2198" b="0" spc="-345" dirty="0">
                <a:latin typeface="Times New Roman"/>
                <a:cs typeface="Times New Roman"/>
              </a:rPr>
              <a:t> </a:t>
            </a:r>
            <a:r>
              <a:rPr sz="2198" b="0" spc="50" dirty="0">
                <a:latin typeface="Times New Roman"/>
                <a:cs typeface="Times New Roman"/>
              </a:rPr>
              <a:t>Japan</a:t>
            </a:r>
            <a:endParaRPr sz="2198" b="0">
              <a:latin typeface="Times New Roman"/>
              <a:cs typeface="Times New Roman"/>
            </a:endParaRPr>
          </a:p>
          <a:p>
            <a:pPr marL="286782" indent="-274093">
              <a:spcBef>
                <a:spcPts val="228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782" algn="l"/>
              </a:tabLst>
            </a:pPr>
            <a:r>
              <a:rPr sz="2398" b="0" spc="-65" dirty="0">
                <a:latin typeface="Arial"/>
                <a:cs typeface="Arial"/>
              </a:rPr>
              <a:t>Research</a:t>
            </a:r>
            <a:r>
              <a:rPr sz="2398" b="0" spc="-210" dirty="0">
                <a:latin typeface="Arial"/>
                <a:cs typeface="Arial"/>
              </a:rPr>
              <a:t> </a:t>
            </a:r>
            <a:r>
              <a:rPr sz="2398" b="0" spc="-65" dirty="0">
                <a:latin typeface="Arial"/>
                <a:cs typeface="Arial"/>
              </a:rPr>
              <a:t>areas</a:t>
            </a:r>
            <a:endParaRPr sz="2398" b="0">
              <a:latin typeface="Arial"/>
              <a:cs typeface="Arial"/>
            </a:endParaRPr>
          </a:p>
          <a:p>
            <a:pPr marL="652241" marR="5075" lvl="1" indent="-246811">
              <a:lnSpc>
                <a:spcPts val="2378"/>
              </a:lnSpc>
              <a:spcBef>
                <a:spcPts val="579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875" algn="l"/>
              </a:tabLst>
            </a:pPr>
            <a:r>
              <a:rPr lang="en-US" sz="2198" b="0" spc="36" smtClean="0">
                <a:latin typeface="Times New Roman"/>
                <a:cs typeface="Times New Roman"/>
              </a:rPr>
              <a:t>Knowledge engineering, </a:t>
            </a:r>
            <a:r>
              <a:rPr sz="2198" b="0" spc="36" smtClean="0">
                <a:latin typeface="Times New Roman"/>
                <a:cs typeface="Times New Roman"/>
              </a:rPr>
              <a:t>Knowledge </a:t>
            </a:r>
            <a:r>
              <a:rPr sz="2198" b="0" spc="89" dirty="0">
                <a:latin typeface="Times New Roman"/>
                <a:cs typeface="Times New Roman"/>
              </a:rPr>
              <a:t>representation, </a:t>
            </a:r>
            <a:r>
              <a:rPr sz="2198" b="0" spc="109" dirty="0">
                <a:latin typeface="Times New Roman"/>
                <a:cs typeface="Times New Roman"/>
              </a:rPr>
              <a:t>automated </a:t>
            </a:r>
            <a:r>
              <a:rPr sz="2198" b="0" spc="65" dirty="0">
                <a:latin typeface="Times New Roman"/>
                <a:cs typeface="Times New Roman"/>
              </a:rPr>
              <a:t>reasoning, </a:t>
            </a:r>
            <a:r>
              <a:rPr sz="2198" b="0" spc="40" dirty="0">
                <a:latin typeface="Times New Roman"/>
                <a:cs typeface="Times New Roman"/>
              </a:rPr>
              <a:t>intelligent  </a:t>
            </a:r>
            <a:r>
              <a:rPr sz="2198" b="0" spc="95" dirty="0">
                <a:latin typeface="Times New Roman"/>
                <a:cs typeface="Times New Roman"/>
              </a:rPr>
              <a:t>problem </a:t>
            </a:r>
            <a:r>
              <a:rPr sz="2198" b="0" dirty="0">
                <a:latin typeface="Times New Roman"/>
                <a:cs typeface="Times New Roman"/>
              </a:rPr>
              <a:t>solver</a:t>
            </a:r>
            <a:r>
              <a:rPr sz="2198" b="0">
                <a:latin typeface="Times New Roman"/>
                <a:cs typeface="Times New Roman"/>
              </a:rPr>
              <a:t>, </a:t>
            </a:r>
            <a:r>
              <a:rPr sz="2198" b="0" spc="79" smtClean="0">
                <a:latin typeface="Times New Roman"/>
                <a:cs typeface="Times New Roman"/>
              </a:rPr>
              <a:t>expert</a:t>
            </a:r>
            <a:r>
              <a:rPr lang="en-US" sz="2198" b="0" spc="-361">
                <a:latin typeface="Times New Roman"/>
                <a:cs typeface="Times New Roman"/>
              </a:rPr>
              <a:t> </a:t>
            </a:r>
            <a:r>
              <a:rPr lang="en-US" sz="2198" b="0" spc="-361" smtClean="0">
                <a:latin typeface="Times New Roman"/>
                <a:cs typeface="Times New Roman"/>
              </a:rPr>
              <a:t> </a:t>
            </a:r>
            <a:r>
              <a:rPr sz="2198" b="0" spc="59" smtClean="0">
                <a:latin typeface="Times New Roman"/>
                <a:cs typeface="Times New Roman"/>
              </a:rPr>
              <a:t>system</a:t>
            </a:r>
            <a:r>
              <a:rPr lang="en-US" sz="2198" b="0" spc="59" smtClean="0">
                <a:latin typeface="Times New Roman"/>
                <a:cs typeface="Times New Roman"/>
              </a:rPr>
              <a:t>.</a:t>
            </a:r>
            <a:endParaRPr sz="2198" b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2994" y="536057"/>
            <a:ext cx="2128470" cy="21284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2608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 </a:t>
            </a:r>
            <a:endParaRPr lang="en-US"/>
          </a:p>
        </p:txBody>
      </p:sp>
      <p:pic>
        <p:nvPicPr>
          <p:cNvPr id="5" name="Content Placeholder 4" descr="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1676400"/>
            <a:ext cx="8460740" cy="43020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</a:t>
            </a:r>
            <a:endParaRPr lang="en-US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5837" y="1404591"/>
            <a:ext cx="6992326" cy="49632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88A86CDC-0C11-435B-ADAF-D02F9DF6BE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233363"/>
            <a:ext cx="8396287" cy="563562"/>
          </a:xfrm>
        </p:spPr>
        <p:txBody>
          <a:bodyPr/>
          <a:lstStyle/>
          <a:p>
            <a:r>
              <a:rPr lang="en-US" smtClean="0"/>
              <a:t>Tính chất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b="1" smtClean="0"/>
              <a:t>Qui tắc đánh giá T(n)</a:t>
            </a:r>
          </a:p>
          <a:p>
            <a:pPr lvl="1" algn="just">
              <a:lnSpc>
                <a:spcPct val="130000"/>
              </a:lnSpc>
            </a:pPr>
            <a:r>
              <a:rPr lang="en-US" sz="2400" smtClean="0"/>
              <a:t>Cho T</a:t>
            </a:r>
            <a:r>
              <a:rPr lang="en-US" sz="2400" baseline="-25000" smtClean="0"/>
              <a:t>1</a:t>
            </a:r>
            <a:r>
              <a:rPr lang="en-US" sz="2400" smtClean="0"/>
              <a:t>(n) và T</a:t>
            </a:r>
            <a:r>
              <a:rPr lang="en-US" sz="2400" baseline="-25000" smtClean="0"/>
              <a:t>2</a:t>
            </a:r>
            <a:r>
              <a:rPr lang="en-US" sz="2400" smtClean="0"/>
              <a:t>(n) là thời gian thực hiện của hai đoạn chương trình P</a:t>
            </a:r>
            <a:r>
              <a:rPr lang="en-US" sz="2400" baseline="-25000" smtClean="0"/>
              <a:t>1</a:t>
            </a:r>
            <a:r>
              <a:rPr lang="en-US" sz="2400" smtClean="0"/>
              <a:t> và P</a:t>
            </a:r>
            <a:r>
              <a:rPr lang="en-US" sz="2400" baseline="-25000" smtClean="0"/>
              <a:t>2</a:t>
            </a:r>
            <a:endParaRPr lang="en-US" sz="2400" smtClean="0"/>
          </a:p>
          <a:p>
            <a:pPr lvl="1" algn="just">
              <a:lnSpc>
                <a:spcPct val="130000"/>
              </a:lnSpc>
              <a:buNone/>
            </a:pPr>
            <a:r>
              <a:rPr lang="en-US" sz="2400" smtClean="0"/>
              <a:t>	T</a:t>
            </a:r>
            <a:r>
              <a:rPr lang="en-US" sz="2400" baseline="-25000" smtClean="0"/>
              <a:t>1</a:t>
            </a:r>
            <a:r>
              <a:rPr lang="en-US" sz="2400" smtClean="0"/>
              <a:t>(n) = O(f(n))	T</a:t>
            </a:r>
            <a:r>
              <a:rPr lang="en-US" sz="2400" baseline="-25000" smtClean="0"/>
              <a:t>2</a:t>
            </a:r>
            <a:r>
              <a:rPr lang="en-US" sz="2400" smtClean="0"/>
              <a:t>(n) = O(g(n))</a:t>
            </a:r>
          </a:p>
          <a:p>
            <a:pPr lvl="1" algn="just">
              <a:lnSpc>
                <a:spcPct val="130000"/>
              </a:lnSpc>
            </a:pPr>
            <a:r>
              <a:rPr lang="en-US" sz="2400" b="1" smtClean="0"/>
              <a:t>Qui tắc cộng</a:t>
            </a:r>
            <a:r>
              <a:rPr lang="en-US" sz="2400" smtClean="0"/>
              <a:t>: Thời gian thực hiện của hai đoạn chương trình P</a:t>
            </a:r>
            <a:r>
              <a:rPr lang="en-US" sz="2400" baseline="-25000" smtClean="0"/>
              <a:t>1</a:t>
            </a:r>
            <a:r>
              <a:rPr lang="en-US" sz="2400" smtClean="0"/>
              <a:t> và P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nối tiếp nhau </a:t>
            </a:r>
            <a:r>
              <a:rPr lang="en-US" sz="2400" smtClean="0"/>
              <a:t>là 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en-US" sz="2400" smtClean="0"/>
              <a:t>			</a:t>
            </a:r>
            <a:r>
              <a:rPr lang="en-US" sz="2400" b="1" smtClean="0"/>
              <a:t>T(n) = O(max(f(n), g(n)))</a:t>
            </a:r>
          </a:p>
          <a:p>
            <a:pPr lvl="1" algn="just">
              <a:lnSpc>
                <a:spcPct val="130000"/>
              </a:lnSpc>
            </a:pPr>
            <a:r>
              <a:rPr lang="en-US" sz="2400" b="1" smtClean="0"/>
              <a:t>Qui tắc nhân</a:t>
            </a:r>
            <a:r>
              <a:rPr lang="en-US" sz="2400" smtClean="0"/>
              <a:t>: Thời gian thực hiện của hai đoạn chương trình P</a:t>
            </a:r>
            <a:r>
              <a:rPr lang="en-US" sz="2400" baseline="-25000" smtClean="0"/>
              <a:t>1</a:t>
            </a:r>
            <a:r>
              <a:rPr lang="en-US" sz="2400" smtClean="0"/>
              <a:t> và P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lồng nhau </a:t>
            </a:r>
            <a:r>
              <a:rPr lang="en-US" sz="2400" smtClean="0"/>
              <a:t>là 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en-US" sz="2400" smtClean="0"/>
              <a:t>			</a:t>
            </a:r>
            <a:r>
              <a:rPr lang="en-US" sz="2400" b="1" smtClean="0"/>
              <a:t>T(n) = O(f(n)*g(n))</a:t>
            </a:r>
            <a:endParaRPr lang="vi-VN" sz="2400" b="1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4495800"/>
            <a:ext cx="3962400" cy="8382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3124200"/>
            <a:ext cx="3962400" cy="9144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057400"/>
            <a:ext cx="3962400" cy="6858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b="1" smtClean="0"/>
              <a:t>Ví dụ</a:t>
            </a:r>
          </a:p>
          <a:p>
            <a:pPr lvl="1" algn="just">
              <a:lnSpc>
                <a:spcPct val="130000"/>
              </a:lnSpc>
              <a:buNone/>
            </a:pPr>
            <a:endParaRPr lang="vi-VN" sz="2400" b="1" smtClean="0"/>
          </a:p>
          <a:p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57400"/>
            <a:ext cx="3962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sum = 0; </a:t>
            </a: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for(i= 0; i &lt; n; i++)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	sum = sum + i;</a:t>
            </a: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return sum</a:t>
            </a:r>
            <a:r>
              <a:rPr lang="en-US" sz="2400" smtClean="0">
                <a:solidFill>
                  <a:schemeClr val="tx1"/>
                </a:solidFill>
              </a:rPr>
              <a:t>; </a:t>
            </a:r>
            <a:endParaRPr lang="vi-VN" sz="2400" smtClean="0">
              <a:solidFill>
                <a:schemeClr val="tx1"/>
              </a:solidFill>
            </a:endParaRP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1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800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2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4800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3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248400" y="34290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Nối tiếp nhau</a:t>
            </a:r>
            <a:endParaRPr lang="en-US" sz="2400"/>
          </a:p>
        </p:txBody>
      </p:sp>
      <p:sp>
        <p:nvSpPr>
          <p:cNvPr id="13" name="Right Brace 12"/>
          <p:cNvSpPr/>
          <p:nvPr/>
        </p:nvSpPr>
        <p:spPr>
          <a:xfrm>
            <a:off x="5334000" y="2286000"/>
            <a:ext cx="609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5791200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T(n) = O(max(f(n), g(n), h(n)))</a:t>
            </a:r>
            <a:endParaRPr lang="en-US" sz="240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4495800"/>
            <a:ext cx="3962400" cy="8382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3124200"/>
            <a:ext cx="3962400" cy="9144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057400"/>
            <a:ext cx="3962400" cy="6858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b="1" smtClean="0"/>
              <a:t>Ví dụ</a:t>
            </a:r>
          </a:p>
          <a:p>
            <a:pPr lvl="1" algn="just">
              <a:lnSpc>
                <a:spcPct val="130000"/>
              </a:lnSpc>
              <a:buNone/>
            </a:pPr>
            <a:endParaRPr lang="vi-VN" sz="2400" b="1" smtClean="0"/>
          </a:p>
          <a:p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57400"/>
            <a:ext cx="3962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sum = 0; </a:t>
            </a: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for(i= 0; i &lt; n; i++)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	sum = sum + i;</a:t>
            </a: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return sum</a:t>
            </a:r>
            <a:r>
              <a:rPr lang="en-US" sz="2400" smtClean="0">
                <a:solidFill>
                  <a:schemeClr val="tx1"/>
                </a:solidFill>
              </a:rPr>
              <a:t>; </a:t>
            </a:r>
            <a:endParaRPr lang="vi-VN" sz="2400" smtClean="0">
              <a:solidFill>
                <a:schemeClr val="tx1"/>
              </a:solidFill>
            </a:endParaRP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1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6482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2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4800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3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590800" y="5791200"/>
            <a:ext cx="414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T(n) = O(max(1, n, 1)) = O(n)</a:t>
            </a:r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5638800" y="2133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(n) = O(1)</a:t>
            </a:r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5943600" y="4724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</a:t>
            </a:r>
            <a:r>
              <a:rPr lang="en-US" sz="2400" baseline="-25000" smtClean="0"/>
              <a:t>3</a:t>
            </a:r>
            <a:r>
              <a:rPr lang="en-US" sz="2400" smtClean="0"/>
              <a:t>(n) = O(1)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5562600" y="3352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</a:t>
            </a:r>
            <a:r>
              <a:rPr lang="en-US" sz="2400" baseline="-25000" smtClean="0"/>
              <a:t>3</a:t>
            </a:r>
            <a:r>
              <a:rPr lang="en-US" sz="2400" smtClean="0"/>
              <a:t>(n) = O(n.1) = O(n)</a:t>
            </a:r>
            <a:endParaRPr lang="en-US" sz="24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7800" y="3733800"/>
            <a:ext cx="31242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971800"/>
            <a:ext cx="3962400" cy="1905000"/>
          </a:xfrm>
          <a:prstGeom prst="rect">
            <a:avLst/>
          </a:prstGeom>
          <a:solidFill>
            <a:srgbClr val="DBF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Ví dụ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971800"/>
            <a:ext cx="3962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vi-VN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for(i= 0; i &lt; n; i++)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400" smtClean="0">
                <a:solidFill>
                  <a:schemeClr val="tx1"/>
                </a:solidFill>
              </a:rPr>
              <a:t>	if (a[max] &lt; a[i])</a:t>
            </a:r>
            <a:r>
              <a:rPr lang="vi-VN" sz="2400" smtClean="0">
                <a:solidFill>
                  <a:schemeClr val="tx1"/>
                </a:solidFill>
              </a:rPr>
              <a:t>	</a:t>
            </a: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400" smtClean="0">
                <a:solidFill>
                  <a:schemeClr val="tx1"/>
                </a:solidFill>
              </a:rPr>
              <a:t>		max = i</a:t>
            </a:r>
            <a:r>
              <a:rPr lang="vi-VN" sz="2400" smtClean="0">
                <a:solidFill>
                  <a:schemeClr val="tx1"/>
                </a:solidFill>
              </a:rPr>
              <a:t>; 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3962400"/>
            <a:ext cx="2971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3200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1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181600" y="3733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</a:t>
            </a:r>
            <a:r>
              <a:rPr lang="en-US" sz="2400" baseline="-25000" smtClean="0"/>
              <a:t>2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248400" y="365760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Lồng nhau</a:t>
            </a:r>
            <a:endParaRPr lang="en-US" sz="2400"/>
          </a:p>
        </p:txBody>
      </p:sp>
      <p:sp>
        <p:nvSpPr>
          <p:cNvPr id="12" name="Right Brace 11"/>
          <p:cNvSpPr/>
          <p:nvPr/>
        </p:nvSpPr>
        <p:spPr>
          <a:xfrm>
            <a:off x="5334000" y="3276600"/>
            <a:ext cx="609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24400" y="4876800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T(n) = O((f(n)*g(n)))</a:t>
            </a:r>
            <a:endParaRPr lang="en-US" sz="240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 Không phụ thuộc tính chất dữ liệu vào</a:t>
            </a:r>
          </a:p>
          <a:p>
            <a:pPr algn="just">
              <a:lnSpc>
                <a:spcPct val="130000"/>
              </a:lnSpc>
            </a:pPr>
            <a:r>
              <a:rPr lang="en-US" smtClean="0"/>
              <a:t> Ví dụ 1: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53340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sum = 0;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j  = 1;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while (j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sum = sum + i*j;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j = j + 1;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end do;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Ví dụ 1: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4343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/*1*/ </a:t>
            </a:r>
            <a:r>
              <a:rPr lang="en-US" sz="2000" smtClean="0">
                <a:solidFill>
                  <a:schemeClr val="tx1"/>
                </a:solidFill>
              </a:rPr>
              <a:t>sum = 0;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/*2*/ </a:t>
            </a: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/*3*/ </a:t>
            </a: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/*4*/ </a:t>
            </a:r>
            <a:r>
              <a:rPr lang="en-US" sz="2000" smtClean="0">
                <a:solidFill>
                  <a:schemeClr val="tx1"/>
                </a:solidFill>
              </a:rPr>
              <a:t>	   j  = 1;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/*5*/ </a:t>
            </a:r>
            <a:r>
              <a:rPr lang="en-US" sz="2000" smtClean="0">
                <a:solidFill>
                  <a:schemeClr val="tx1"/>
                </a:solidFill>
              </a:rPr>
              <a:t>	   while (j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/*6*/ </a:t>
            </a:r>
            <a:r>
              <a:rPr lang="en-US" sz="2000" smtClean="0">
                <a:solidFill>
                  <a:schemeClr val="tx1"/>
                </a:solidFill>
              </a:rPr>
              <a:t>		sum = sum + i*j;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/*7*/ </a:t>
            </a:r>
            <a:r>
              <a:rPr lang="en-US" sz="2000" smtClean="0">
                <a:solidFill>
                  <a:schemeClr val="tx1"/>
                </a:solidFill>
              </a:rPr>
              <a:t>		j = j + 1;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  end do;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/*8*/ </a:t>
            </a:r>
            <a:r>
              <a:rPr lang="en-US" sz="2000" smtClean="0">
                <a:solidFill>
                  <a:schemeClr val="tx1"/>
                </a:solidFill>
              </a:rPr>
              <a:t>	  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        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600200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{6}, {7}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Vòng lặp {5} thực hiện n lần, mỗi lần là O(1), nên {5} tốn O(n.1) = O(n)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{4}, {8}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{4}, {5}, {8} nối tiếp nhau, nên thời gian thực hiện là O(max(1, n, 1)) =  O(n)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Vòng lặp {3} thực hiện n lần, mỗi lần là O(n), nên {3} tốn O(n.n) = O(n</a:t>
            </a:r>
            <a:r>
              <a:rPr lang="en-US" sz="2000" baseline="30000" smtClean="0"/>
              <a:t>2</a:t>
            </a:r>
            <a:r>
              <a:rPr lang="en-US" sz="2000" smtClean="0"/>
              <a:t> 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{1}, {2}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{1}, {2}, {3} nối tiếp nhau nên T(n) = O(max(1, 1, n</a:t>
            </a:r>
            <a:r>
              <a:rPr lang="en-US" sz="2000" baseline="30000" smtClean="0"/>
              <a:t>2</a:t>
            </a:r>
            <a:r>
              <a:rPr lang="en-US" sz="2000" smtClean="0"/>
              <a:t>)) = O(n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  <a:endParaRPr lang="en-US" sz="20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không đệ quy – </a:t>
            </a:r>
            <a:r>
              <a:rPr lang="en-US" sz="2400" smtClean="0"/>
              <a:t>Ví dụ</a:t>
            </a:r>
            <a:r>
              <a:rPr lang="en-US" smtClean="0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 Không phụ thuộc tính chất dữ liệu vào</a:t>
            </a:r>
          </a:p>
          <a:p>
            <a:pPr algn="just">
              <a:lnSpc>
                <a:spcPct val="130000"/>
              </a:lnSpc>
            </a:pPr>
            <a:r>
              <a:rPr lang="en-US" smtClean="0"/>
              <a:t> Ví dụ 2: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42672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s = 0;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j  = n – i;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while (j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 1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s = s + 1;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j = j – 1;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end do;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không đệ quy – </a:t>
            </a:r>
            <a:r>
              <a:rPr lang="en-US" sz="2400" smtClean="0"/>
              <a:t>Ví dụ</a:t>
            </a:r>
            <a:r>
              <a:rPr lang="en-US" smtClean="0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 Phụ thuộc tính chất dữ liệu vào</a:t>
            </a:r>
          </a:p>
          <a:p>
            <a:pPr algn="just">
              <a:lnSpc>
                <a:spcPct val="130000"/>
              </a:lnSpc>
            </a:pPr>
            <a:r>
              <a:rPr lang="en-US" smtClean="0"/>
              <a:t> Ví dụ 1: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286000"/>
            <a:ext cx="53340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max = A[0];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&lt;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if (max &lt; A[i]) then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max = A[i];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end if;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smtClean="0"/>
              <a:t>Thuật</a:t>
            </a:r>
            <a:r>
              <a:rPr lang="en-US" smtClean="0"/>
              <a:t> </a:t>
            </a:r>
            <a:r>
              <a:rPr lang="vi-VN" smtClean="0"/>
              <a:t>toán</a:t>
            </a:r>
            <a:r>
              <a:rPr lang="en-US" smtClean="0"/>
              <a:t> </a:t>
            </a:r>
            <a:r>
              <a:rPr lang="vi-VN" smtClean="0"/>
              <a:t>là gì?</a:t>
            </a:r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Tập</a:t>
            </a:r>
            <a:r>
              <a:rPr lang="en-US" sz="2400" smtClean="0"/>
              <a:t> </a:t>
            </a:r>
            <a:r>
              <a:rPr lang="vi-VN" sz="2400" smtClean="0"/>
              <a:t>hợp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FF0000"/>
                </a:solidFill>
              </a:rPr>
              <a:t>hữu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hạn</a:t>
            </a:r>
            <a:r>
              <a:rPr lang="en-US" sz="2400" smtClean="0"/>
              <a:t> </a:t>
            </a:r>
            <a:r>
              <a:rPr lang="vi-VN" sz="2400" smtClean="0"/>
              <a:t>các hướng dẫn</a:t>
            </a:r>
            <a:r>
              <a:rPr lang="en-US" sz="2400" smtClean="0"/>
              <a:t> </a:t>
            </a:r>
            <a:r>
              <a:rPr lang="vi-VN" sz="2400" smtClean="0"/>
              <a:t>rõ</a:t>
            </a:r>
            <a:r>
              <a:rPr lang="en-US" sz="2400" smtClean="0"/>
              <a:t> </a:t>
            </a:r>
            <a:r>
              <a:rPr lang="vi-VN" sz="2400" smtClean="0"/>
              <a:t>ràng</a:t>
            </a:r>
            <a:r>
              <a:rPr lang="en-US" sz="2400" smtClean="0"/>
              <a:t> </a:t>
            </a:r>
            <a:r>
              <a:rPr lang="vi-VN" sz="2400" smtClean="0"/>
              <a:t>để</a:t>
            </a:r>
            <a:r>
              <a:rPr lang="en-US" sz="2400" smtClean="0"/>
              <a:t> </a:t>
            </a:r>
            <a:r>
              <a:rPr lang="vi-VN" sz="2400" smtClean="0"/>
              <a:t>giải</a:t>
            </a:r>
            <a:r>
              <a:rPr lang="en-US" sz="2400" smtClean="0"/>
              <a:t> </a:t>
            </a:r>
            <a:r>
              <a:rPr lang="vi-VN" sz="2400" smtClean="0"/>
              <a:t>quyết</a:t>
            </a:r>
            <a:r>
              <a:rPr lang="en-US" sz="2400" smtClean="0"/>
              <a:t> </a:t>
            </a:r>
            <a:r>
              <a:rPr lang="vi-VN" sz="2400" smtClean="0"/>
              <a:t>một bài toán (vấn</a:t>
            </a:r>
            <a:r>
              <a:rPr lang="en-US" sz="2400" smtClean="0"/>
              <a:t> </a:t>
            </a:r>
            <a:r>
              <a:rPr lang="vi-VN" sz="2400" smtClean="0"/>
              <a:t>đề).</a:t>
            </a:r>
            <a:endParaRPr lang="en-US" sz="2400" smtClean="0"/>
          </a:p>
          <a:p>
            <a:pPr lvl="1" algn="just">
              <a:lnSpc>
                <a:spcPct val="130000"/>
              </a:lnSpc>
            </a:pPr>
            <a:r>
              <a:rPr lang="vi-VN" sz="2400" smtClean="0"/>
              <a:t>Mở</a:t>
            </a:r>
            <a:r>
              <a:rPr lang="en-US" sz="2400" smtClean="0"/>
              <a:t> </a:t>
            </a:r>
            <a:r>
              <a:rPr lang="vi-VN" sz="2400" smtClean="0"/>
              <a:t>rộng (máy tính): một</a:t>
            </a:r>
            <a:r>
              <a:rPr lang="en-US" sz="2400" smtClean="0"/>
              <a:t> </a:t>
            </a:r>
            <a:r>
              <a:rPr lang="vi-VN" sz="2400" smtClean="0"/>
              <a:t>dãy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FF0000"/>
                </a:solidFill>
              </a:rPr>
              <a:t>hữu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hạn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/>
              <a:t>các</a:t>
            </a:r>
            <a:r>
              <a:rPr lang="en-US" sz="2400" smtClean="0"/>
              <a:t> </a:t>
            </a:r>
            <a:r>
              <a:rPr lang="vi-VN" sz="2400" smtClean="0"/>
              <a:t>bước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FF0000"/>
                </a:solidFill>
              </a:rPr>
              <a:t>không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vi-VN" sz="2400" smtClean="0">
                <a:solidFill>
                  <a:srgbClr val="FF0000"/>
                </a:solidFill>
              </a:rPr>
              <a:t>ập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mờ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/>
              <a:t>và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FF0000"/>
                </a:solidFill>
              </a:rPr>
              <a:t>có thể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thực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thi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được</a:t>
            </a:r>
            <a:r>
              <a:rPr lang="vi-VN" sz="2400" smtClean="0"/>
              <a:t>,</a:t>
            </a:r>
            <a:r>
              <a:rPr lang="en-US" sz="2400" smtClean="0"/>
              <a:t> </a:t>
            </a:r>
            <a:r>
              <a:rPr lang="vi-VN" sz="2400" smtClean="0"/>
              <a:t>quá trình hành</a:t>
            </a:r>
            <a:r>
              <a:rPr lang="en-US" sz="2400" smtClean="0"/>
              <a:t> </a:t>
            </a:r>
            <a:r>
              <a:rPr lang="vi-VN" sz="2400" smtClean="0"/>
              <a:t>động theo các bước</a:t>
            </a:r>
            <a:r>
              <a:rPr lang="en-US" sz="2400" smtClean="0"/>
              <a:t> </a:t>
            </a:r>
            <a:r>
              <a:rPr lang="vi-VN" sz="2400" smtClean="0"/>
              <a:t>này</a:t>
            </a:r>
            <a:r>
              <a:rPr lang="en-US" sz="2400" smtClean="0"/>
              <a:t> </a:t>
            </a:r>
            <a:r>
              <a:rPr lang="vi-VN" sz="2400" smtClean="0"/>
              <a:t>phải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FF0000"/>
                </a:solidFill>
              </a:rPr>
              <a:t>dừng</a:t>
            </a:r>
            <a:r>
              <a:rPr lang="en-US" sz="2400" smtClean="0"/>
              <a:t> </a:t>
            </a:r>
            <a:r>
              <a:rPr lang="vi-VN" sz="2400" smtClean="0"/>
              <a:t>và cho</a:t>
            </a:r>
            <a:r>
              <a:rPr lang="en-US" sz="2400" smtClean="0"/>
              <a:t> </a:t>
            </a:r>
            <a:r>
              <a:rPr lang="vi-VN" sz="2400" smtClean="0"/>
              <a:t>được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FF0000"/>
                </a:solidFill>
              </a:rPr>
              <a:t>kết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quả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như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vi-VN" sz="2400" smtClean="0">
                <a:solidFill>
                  <a:srgbClr val="FF0000"/>
                </a:solidFill>
              </a:rPr>
              <a:t>mong muốn</a:t>
            </a:r>
            <a:r>
              <a:rPr lang="vi-VN" sz="2400" smtClean="0"/>
              <a:t>.</a:t>
            </a:r>
            <a:endParaRPr lang="en-US" sz="2400" smtClean="0"/>
          </a:p>
          <a:p>
            <a:pPr lvl="1">
              <a:lnSpc>
                <a:spcPct val="130000"/>
              </a:lnSpc>
              <a:buNone/>
            </a:pPr>
            <a:endParaRPr lang="vi-VN" sz="20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4876800"/>
            <a:ext cx="4267200" cy="158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không đệ quy – </a:t>
            </a:r>
            <a:r>
              <a:rPr lang="en-US" sz="2400" smtClean="0"/>
              <a:t>Ví dụ</a:t>
            </a:r>
            <a:r>
              <a:rPr lang="en-US" smtClean="0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Ví dụ 1: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/*1*/ </a:t>
            </a: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/*2*/ </a:t>
            </a:r>
            <a:r>
              <a:rPr lang="en-US" sz="2000" smtClean="0">
                <a:solidFill>
                  <a:schemeClr val="tx1"/>
                </a:solidFill>
              </a:rPr>
              <a:t>max = A[0];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/*3*/ </a:t>
            </a: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&lt;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/*4*/ </a:t>
            </a:r>
            <a:r>
              <a:rPr lang="en-US" sz="2000" smtClean="0">
                <a:solidFill>
                  <a:schemeClr val="tx1"/>
                </a:solidFill>
              </a:rPr>
              <a:t>	  if (max &lt; A[i]) then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/*5*/ </a:t>
            </a:r>
            <a:r>
              <a:rPr lang="en-US" sz="2000" smtClean="0">
                <a:solidFill>
                  <a:schemeClr val="tx1"/>
                </a:solidFill>
              </a:rPr>
              <a:t>		max = A[i];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  end if;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/*6*/ </a:t>
            </a:r>
            <a:r>
              <a:rPr lang="en-US" sz="2000" smtClean="0">
                <a:solidFill>
                  <a:schemeClr val="tx1"/>
                </a:solidFill>
              </a:rPr>
              <a:t>	  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         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1295400"/>
            <a:ext cx="480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{5}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Việc so sánh max &lt; A[i]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{4}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{6}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{4}, {6} nối tiếp nhau, nên thời gian thực hiện là O(max(1, 1)) = 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Vòng lặp {3} thực hiện n-1 lần, mỗi lần là O(1) nên {3} tốn O((n-1).1) = O(n-1)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{1}, {2}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{1}, {2}, {3} nối tiếp nhau nên </a:t>
            </a:r>
          </a:p>
          <a:p>
            <a:pPr>
              <a:lnSpc>
                <a:spcPct val="130000"/>
              </a:lnSpc>
            </a:pPr>
            <a:r>
              <a:rPr lang="en-US" sz="2000" smtClean="0"/>
              <a:t>T(n) = O(max(1, 1, n-1)) = O(n-1)=O(n)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70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 Phụ thuộc tính chất dữ liệu vào</a:t>
            </a:r>
          </a:p>
          <a:p>
            <a:pPr algn="just">
              <a:lnSpc>
                <a:spcPct val="130000"/>
              </a:lnSpc>
            </a:pPr>
            <a:r>
              <a:rPr lang="en-US" smtClean="0"/>
              <a:t> Ví dụ 2: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828800"/>
            <a:ext cx="5334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max = A[0];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count = 0;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if (max &lt; A[i]) then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max = A[i];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else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	count = count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end if;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mtClean="0"/>
              <a:t>Ví dụ 2: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44196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/*1*/ </a:t>
            </a:r>
            <a:r>
              <a:rPr lang="en-US" sz="2000" smtClean="0">
                <a:solidFill>
                  <a:schemeClr val="tx1"/>
                </a:solidFill>
              </a:rPr>
              <a:t>i = 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/*2*/ </a:t>
            </a:r>
            <a:r>
              <a:rPr lang="en-US" sz="2000" smtClean="0">
                <a:solidFill>
                  <a:schemeClr val="tx1"/>
                </a:solidFill>
              </a:rPr>
              <a:t>max = A[0];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/*3*/ </a:t>
            </a:r>
            <a:r>
              <a:rPr lang="en-US" sz="2000" smtClean="0">
                <a:solidFill>
                  <a:schemeClr val="tx1"/>
                </a:solidFill>
              </a:rPr>
              <a:t>count = 0;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/*4*/ </a:t>
            </a:r>
            <a:r>
              <a:rPr lang="en-US" sz="2000" smtClean="0">
                <a:solidFill>
                  <a:schemeClr val="tx1"/>
                </a:solidFill>
              </a:rPr>
              <a:t>while (i </a:t>
            </a:r>
            <a:r>
              <a:rPr lang="en-US" sz="2000" smtClean="0">
                <a:solidFill>
                  <a:schemeClr val="tx1"/>
                </a:solidFill>
                <a:sym typeface="Symbol"/>
              </a:rPr>
              <a:t> n</a:t>
            </a:r>
            <a:r>
              <a:rPr lang="en-US" sz="2000" smtClean="0">
                <a:solidFill>
                  <a:schemeClr val="tx1"/>
                </a:solidFill>
              </a:rPr>
              <a:t>) do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/*5*/ </a:t>
            </a:r>
            <a:r>
              <a:rPr lang="en-US" sz="2000" smtClean="0">
                <a:solidFill>
                  <a:schemeClr val="tx1"/>
                </a:solidFill>
              </a:rPr>
              <a:t>	    if (max &lt; A[i]) then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/*6*/ </a:t>
            </a:r>
            <a:r>
              <a:rPr lang="en-US" sz="2000" smtClean="0">
                <a:solidFill>
                  <a:schemeClr val="tx1"/>
                </a:solidFill>
              </a:rPr>
              <a:t>		max = A[i];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/*7*/ </a:t>
            </a:r>
            <a:r>
              <a:rPr lang="en-US" sz="2000" smtClean="0">
                <a:solidFill>
                  <a:schemeClr val="tx1"/>
                </a:solidFill>
              </a:rPr>
              <a:t>	    else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/*8*/ </a:t>
            </a:r>
            <a:r>
              <a:rPr lang="en-US" sz="2000" smtClean="0">
                <a:solidFill>
                  <a:schemeClr val="tx1"/>
                </a:solidFill>
              </a:rPr>
              <a:t>		count = count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    end if;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/*9*/ </a:t>
            </a:r>
            <a:r>
              <a:rPr lang="en-US" sz="2000" smtClean="0">
                <a:solidFill>
                  <a:schemeClr val="tx1"/>
                </a:solidFill>
              </a:rPr>
              <a:t>	    i = i +1;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smtClean="0">
                <a:solidFill>
                  <a:schemeClr val="tx1"/>
                </a:solidFill>
              </a:rPr>
              <a:t>	end do;</a:t>
            </a:r>
          </a:p>
          <a:p>
            <a:pPr algn="just">
              <a:lnSpc>
                <a:spcPct val="130000"/>
              </a:lnSpc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1371600"/>
            <a:ext cx="449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{6}, {8} tốn O(1) </a:t>
            </a:r>
            <a:r>
              <a:rPr lang="en-US" sz="2000" smtClean="0">
                <a:sym typeface="Wingdings" pitchFamily="2" charset="2"/>
              </a:rPr>
              <a:t> thời gian tốn lớn nhất là O(1)</a:t>
            </a:r>
            <a:endParaRPr lang="en-US" sz="2000" smtClean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Việc so sánh max &lt; A[i]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{5}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{9}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{5}, {9} nối tiếp nhau, nên thời gian thực hiện là O(max(1, 1)) = 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Vòng lặp {4} thực hiện n lần, mỗi lần là O(1) nên {3} tốn O((n).1) = O(n)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{1}, {2}, {3} tốn O(1)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smtClean="0"/>
              <a:t> Lệnh {1}, {2}, {3}, {4} nối tiếp nhau nên T(n) = O(max(1, 1, 1, n)) = O(n)</a:t>
            </a:r>
            <a:endParaRPr lang="en-US" sz="20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Tính chất cơ bản của thuật toán:</a:t>
            </a:r>
          </a:p>
          <a:p>
            <a:pPr lvl="1"/>
            <a:r>
              <a:rPr lang="vi-VN" smtClean="0"/>
              <a:t>Xác định = không mập mờ + thực thi được</a:t>
            </a:r>
          </a:p>
          <a:p>
            <a:pPr lvl="1"/>
            <a:r>
              <a:rPr lang="vi-VN" smtClean="0"/>
              <a:t>Hữu hạn</a:t>
            </a:r>
          </a:p>
          <a:p>
            <a:pPr lvl="1"/>
            <a:r>
              <a:rPr lang="vi-VN" smtClean="0"/>
              <a:t>Đúng</a:t>
            </a:r>
          </a:p>
          <a:p>
            <a:r>
              <a:rPr lang="en-US" smtClean="0"/>
              <a:t>Các dạng diễn đạt thuật toán</a:t>
            </a:r>
            <a:endParaRPr lang="vi-VN" smtClean="0"/>
          </a:p>
          <a:p>
            <a:pPr lvl="1"/>
            <a:r>
              <a:rPr lang="en-US" smtClean="0"/>
              <a:t>Ngôn ngữ tự nhiên</a:t>
            </a:r>
          </a:p>
          <a:p>
            <a:pPr lvl="1"/>
            <a:r>
              <a:rPr lang="en-US" smtClean="0"/>
              <a:t>Lưu đồ (Sơ đồ khối)</a:t>
            </a:r>
          </a:p>
          <a:p>
            <a:pPr lvl="1"/>
            <a:r>
              <a:rPr lang="en-US" smtClean="0"/>
              <a:t>Mã giả</a:t>
            </a:r>
          </a:p>
          <a:p>
            <a:pPr lvl="1"/>
            <a:r>
              <a:rPr lang="en-US" smtClean="0"/>
              <a:t>Ngôn ngữ lập trình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Một thuật toán được xem là tốt nếu nó đạt được các tiêu chuẩn sau</a:t>
            </a:r>
          </a:p>
          <a:p>
            <a:pPr lvl="1"/>
            <a:r>
              <a:rPr lang="vi-VN" smtClean="0"/>
              <a:t>Thực hiện đúng</a:t>
            </a:r>
          </a:p>
          <a:p>
            <a:pPr lvl="1"/>
            <a:r>
              <a:rPr lang="vi-VN" smtClean="0"/>
              <a:t>Tốn ít bộ nhớ</a:t>
            </a:r>
          </a:p>
          <a:p>
            <a:pPr lvl="1"/>
            <a:r>
              <a:rPr lang="vi-VN" smtClean="0"/>
              <a:t>Thực hiện nhanh</a:t>
            </a:r>
          </a:p>
          <a:p>
            <a:endParaRPr lang="en-US" smtClean="0"/>
          </a:p>
          <a:p>
            <a:r>
              <a:rPr lang="vi-VN" smtClean="0"/>
              <a:t>Trong khuôn khổ của môn học này, chúng ta chỉ quan tâm  đến tiêu chuẩn </a:t>
            </a:r>
            <a:r>
              <a:rPr lang="vi-VN" smtClean="0">
                <a:solidFill>
                  <a:srgbClr val="FF0000"/>
                </a:solidFill>
              </a:rPr>
              <a:t>thực hiện nhanh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b="1" smtClean="0"/>
              <a:t>Thời gian thực hiện chương trình</a:t>
            </a:r>
            <a:r>
              <a:rPr lang="vi-VN" smtClean="0"/>
              <a:t>: là một </a:t>
            </a:r>
            <a:r>
              <a:rPr lang="vi-VN" smtClean="0">
                <a:solidFill>
                  <a:srgbClr val="FF0000"/>
                </a:solidFill>
              </a:rPr>
              <a:t>hàm của kích thước dữ liệu vào</a:t>
            </a:r>
            <a:r>
              <a:rPr lang="vi-VN" smtClean="0"/>
              <a:t>. </a:t>
            </a:r>
          </a:p>
          <a:p>
            <a:pPr lvl="1" algn="just">
              <a:lnSpc>
                <a:spcPct val="130000"/>
              </a:lnSpc>
            </a:pPr>
            <a:r>
              <a:rPr lang="vi-VN" smtClean="0"/>
              <a:t>Ký hiệu: T(n) với n là kích thước dữ liệu vào</a:t>
            </a:r>
          </a:p>
          <a:p>
            <a:pPr algn="just">
              <a:lnSpc>
                <a:spcPct val="130000"/>
              </a:lnSpc>
            </a:pPr>
            <a:r>
              <a:rPr lang="vi-VN" smtClean="0"/>
              <a:t>Ví dụ: Chương trình tính tổng của n số có thời gian thực hiện là T(n) = Cn với C là hằng số</a:t>
            </a:r>
          </a:p>
          <a:p>
            <a:pPr algn="just">
              <a:lnSpc>
                <a:spcPct val="130000"/>
              </a:lnSpc>
            </a:pPr>
            <a:r>
              <a:rPr lang="vi-VN" smtClean="0"/>
              <a:t>Thời gian thực hiện chương trình là một hàm không âm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smtClean="0"/>
              <a:t>Đơn vị đo T(n) không phải là đơn vị đo thời gian bình thường như giờ, phút, giây, … mà thường được xác định bởi </a:t>
            </a:r>
            <a:r>
              <a:rPr lang="vi-VN" smtClean="0">
                <a:solidFill>
                  <a:srgbClr val="FF0000"/>
                </a:solidFill>
              </a:rPr>
              <a:t>số các lệnh được thực hiện </a:t>
            </a:r>
            <a:r>
              <a:rPr lang="vi-VN" smtClean="0"/>
              <a:t>trong máy tính	</a:t>
            </a:r>
          </a:p>
          <a:p>
            <a:pPr algn="just">
              <a:lnSpc>
                <a:spcPct val="130000"/>
              </a:lnSpc>
            </a:pPr>
            <a:r>
              <a:rPr lang="vi-VN" smtClean="0"/>
              <a:t>Ví dụ: T(n) = Cn có nghĩa là chương trình cần có Cn chỉ thị.</a:t>
            </a:r>
          </a:p>
          <a:p>
            <a:pPr algn="just">
              <a:lnSpc>
                <a:spcPct val="130000"/>
              </a:lnSpc>
            </a:pPr>
            <a:r>
              <a:rPr lang="vi-VN" smtClean="0">
                <a:solidFill>
                  <a:srgbClr val="FF0000"/>
                </a:solidFill>
              </a:rPr>
              <a:t>T(n) =  số phép gán + số phép so sánh</a:t>
            </a: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smtClean="0"/>
              <a:t>Ví dụ: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r>
              <a:rPr lang="vi-VN" smtClean="0"/>
              <a:t>Xem xét đoạn mã giả sau: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endParaRPr lang="vi-VN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r>
              <a:rPr lang="vi-VN" smtClean="0"/>
              <a:t>T(n) = ?</a:t>
            </a:r>
            <a:endParaRPr lang="vi-VN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3962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sum = 0; 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for(i= 0; i &lt; n; i++)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	sum = sum + i; 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return sum</a:t>
            </a:r>
            <a:r>
              <a:rPr lang="en-US" sz="2400" smtClean="0">
                <a:solidFill>
                  <a:schemeClr val="tx1"/>
                </a:solidFill>
              </a:rPr>
              <a:t>; </a:t>
            </a:r>
            <a:endParaRPr lang="vi-VN" sz="2400" smtClean="0">
              <a:solidFill>
                <a:schemeClr val="tx1"/>
              </a:solidFill>
            </a:endParaRP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vi-VN" smtClean="0"/>
              <a:t>Ví dụ: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r>
              <a:rPr lang="vi-VN" smtClean="0"/>
              <a:t>Xem xét đoạn mã giả sau: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mtClean="0"/>
              <a:t>	</a:t>
            </a:r>
            <a:endParaRPr lang="vi-VN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endParaRPr lang="en-US" smtClean="0"/>
          </a:p>
          <a:p>
            <a:pPr algn="just">
              <a:lnSpc>
                <a:spcPct val="130000"/>
              </a:lnSpc>
            </a:pPr>
            <a:r>
              <a:rPr lang="vi-VN" smtClean="0"/>
              <a:t>T(n) = ?</a:t>
            </a:r>
            <a:endParaRPr lang="vi-VN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None/>
            </a:pP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3962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buNone/>
            </a:pPr>
            <a:r>
              <a:rPr lang="en-US" sz="2400" smtClean="0">
                <a:solidFill>
                  <a:schemeClr val="tx1"/>
                </a:solidFill>
              </a:rPr>
              <a:t>max</a:t>
            </a:r>
            <a:r>
              <a:rPr lang="vi-VN" sz="2400" smtClean="0">
                <a:solidFill>
                  <a:schemeClr val="tx1"/>
                </a:solidFill>
              </a:rPr>
              <a:t> = 0; 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for(i= 0; i &lt; n; i++)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400" smtClean="0">
                <a:solidFill>
                  <a:schemeClr val="tx1"/>
                </a:solidFill>
              </a:rPr>
              <a:t>	if (a[max] &lt; a[i])</a:t>
            </a:r>
            <a:r>
              <a:rPr lang="vi-VN" sz="2400" smtClean="0">
                <a:solidFill>
                  <a:schemeClr val="tx1"/>
                </a:solidFill>
              </a:rPr>
              <a:t>	</a:t>
            </a:r>
            <a:endParaRPr lang="en-US" sz="240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sz="2400" smtClean="0">
                <a:solidFill>
                  <a:schemeClr val="tx1"/>
                </a:solidFill>
              </a:rPr>
              <a:t>		max = i</a:t>
            </a:r>
            <a:r>
              <a:rPr lang="vi-VN" sz="2400" smtClean="0">
                <a:solidFill>
                  <a:schemeClr val="tx1"/>
                </a:solidFill>
              </a:rPr>
              <a:t>; 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2400" smtClean="0">
                <a:solidFill>
                  <a:schemeClr val="tx1"/>
                </a:solidFill>
              </a:rPr>
              <a:t>return </a:t>
            </a:r>
            <a:r>
              <a:rPr lang="en-US" sz="2400" smtClean="0">
                <a:solidFill>
                  <a:schemeClr val="tx1"/>
                </a:solidFill>
              </a:rPr>
              <a:t>a[max]; </a:t>
            </a:r>
            <a:endParaRPr lang="vi-VN" sz="2400" smtClean="0">
              <a:solidFill>
                <a:schemeClr val="tx1"/>
              </a:solidFill>
            </a:endParaRP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2l">
  <a:themeElements>
    <a:clrScheme name="sample 3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4145F"/>
      </a:accent4>
      <a:accent5>
        <a:srgbClr val="AFBEDF"/>
      </a:accent5>
      <a:accent6>
        <a:srgbClr val="7791D2"/>
      </a:accent6>
      <a:hlink>
        <a:srgbClr val="90B54D"/>
      </a:hlink>
      <a:folHlink>
        <a:srgbClr val="F3C43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1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4145F"/>
        </a:accent4>
        <a:accent5>
          <a:srgbClr val="AFBEDF"/>
        </a:accent5>
        <a:accent6>
          <a:srgbClr val="7791D2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cdb2004132l</Template>
  <TotalTime>856</TotalTime>
  <Words>1644</Words>
  <Application>Microsoft Office PowerPoint</Application>
  <PresentationFormat>On-screen Show (4:3)</PresentationFormat>
  <Paragraphs>365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Carlito</vt:lpstr>
      <vt:lpstr>Symbol</vt:lpstr>
      <vt:lpstr>Times New Roman</vt:lpstr>
      <vt:lpstr>Verdana</vt:lpstr>
      <vt:lpstr>Wingdings</vt:lpstr>
      <vt:lpstr>cdb2004132l</vt:lpstr>
      <vt:lpstr>Image</vt:lpstr>
      <vt:lpstr>PowerPoint Presentation</vt:lpstr>
      <vt:lpstr>Nguyễn Đình Hiển, ph.D</vt:lpstr>
      <vt:lpstr>Thuật toán</vt:lpstr>
      <vt:lpstr>Thuật toán</vt:lpstr>
      <vt:lpstr>Thuật toán</vt:lpstr>
      <vt:lpstr>Thuật toán</vt:lpstr>
      <vt:lpstr>Thuật toán</vt:lpstr>
      <vt:lpstr>Thuật toán</vt:lpstr>
      <vt:lpstr>Thuật toán</vt:lpstr>
      <vt:lpstr>Thuật toán</vt:lpstr>
      <vt:lpstr>Thuật toán</vt:lpstr>
      <vt:lpstr>Thuật toán</vt:lpstr>
      <vt:lpstr>Thuật toán</vt:lpstr>
      <vt:lpstr>Nội dung</vt:lpstr>
      <vt:lpstr>Độ phức tạp </vt:lpstr>
      <vt:lpstr>Độ phức tạp</vt:lpstr>
      <vt:lpstr>Độ phức tạp</vt:lpstr>
      <vt:lpstr>Độ phức tạp</vt:lpstr>
      <vt:lpstr>Độ phức tạp</vt:lpstr>
      <vt:lpstr>Độ phức tạp </vt:lpstr>
      <vt:lpstr>Độ phức tạp</vt:lpstr>
      <vt:lpstr>Tính chất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 không đệ quy – Ví dụ  </vt:lpstr>
      <vt:lpstr>Thuật toán không đệ quy – Ví dụ  </vt:lpstr>
      <vt:lpstr>Thuật toán không đệ quy – Ví dụ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LÝ THUYẾT AUTOMAT &amp; ỨNG DỤNG</dc:title>
  <dc:creator>Windows User</dc:creator>
  <cp:lastModifiedBy>Windows User</cp:lastModifiedBy>
  <cp:revision>31</cp:revision>
  <dcterms:created xsi:type="dcterms:W3CDTF">2013-08-26T04:33:42Z</dcterms:created>
  <dcterms:modified xsi:type="dcterms:W3CDTF">2022-05-31T11:25:12Z</dcterms:modified>
</cp:coreProperties>
</file>